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6" r:id="rId3"/>
    <p:sldId id="259" r:id="rId4"/>
    <p:sldId id="260" r:id="rId5"/>
    <p:sldId id="262" r:id="rId6"/>
    <p:sldId id="271" r:id="rId7"/>
    <p:sldId id="263" r:id="rId8"/>
    <p:sldId id="280" r:id="rId9"/>
    <p:sldId id="283" r:id="rId10"/>
    <p:sldId id="284" r:id="rId11"/>
    <p:sldId id="270" r:id="rId12"/>
    <p:sldId id="265" r:id="rId13"/>
    <p:sldId id="266" r:id="rId14"/>
    <p:sldId id="264" r:id="rId15"/>
    <p:sldId id="279" r:id="rId16"/>
    <p:sldId id="267" r:id="rId17"/>
    <p:sldId id="268" r:id="rId18"/>
    <p:sldId id="269" r:id="rId19"/>
    <p:sldId id="281" r:id="rId20"/>
    <p:sldId id="272" r:id="rId21"/>
    <p:sldId id="274" r:id="rId22"/>
    <p:sldId id="273" r:id="rId23"/>
    <p:sldId id="275" r:id="rId24"/>
    <p:sldId id="277" r:id="rId25"/>
    <p:sldId id="278" r:id="rId2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30A"/>
    <a:srgbClr val="E0E0E0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59" autoAdjust="0"/>
    <p:restoredTop sz="95819" autoAdjust="0"/>
  </p:normalViewPr>
  <p:slideViewPr>
    <p:cSldViewPr snapToGrid="0">
      <p:cViewPr varScale="1">
        <p:scale>
          <a:sx n="72" d="100"/>
          <a:sy n="72" d="100"/>
        </p:scale>
        <p:origin x="-346" y="-81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34240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FE69D97-FAAB-4399-BFCF-DF9288A71E37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3755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64A9D-40AB-4E16-9572-DEF0E8D3A766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4E0F26-49D0-442D-B116-0AA4FB986460}" type="slidenum">
              <a:rPr lang="de-DE"/>
              <a:pPr/>
              <a:t>3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4E0F26-49D0-442D-B116-0AA4FB986460}" type="slidenum">
              <a:rPr lang="de-DE"/>
              <a:pPr/>
              <a:t>5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9D97-FAAB-4399-BFCF-DF9288A71E37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79877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11B44D-A3BA-4782-A5B1-17364E1A0BC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Riko Wichmann, XFEL Project Office, Desy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4AC6AF-3C1D-40F3-9678-6E7BD91324E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Riko Wichmann, XFEL Project Office, Desy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23E259-27EC-4755-BF43-AA62E2A8EB8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Riko Wichmann, XFEL Project Office, Desy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DB7E57-0E2A-47E0-A322-FC28B11119C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Riko Wichmann, XFEL Project Office, Desy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BA994E-D93F-49B6-B362-023C2F9F7EB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Riko Wichmann, XFEL Project Office, Desy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E1438-2482-49F5-9EC1-E759C10AD1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Riko Wichmann, XFEL Project Office, Desy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175B53-CD5C-4AEC-B2E3-7D76454FB43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Riko Wichmann, XFEL Project Office, Desy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93DC05E-50DE-4E43-B335-1FAC30520AE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Riko Wichmann, XFEL Project Office, Desy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0ADD90-209E-4710-8FC9-E7310A77FB0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Riko Wichmann, XFEL Project Office, Desy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B2BCC1-446F-4031-960F-D2A2F9FC61E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Riko Wichmann, XFEL Project Office, Desy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67DB6946-2420-4AAF-B5A5-377680742814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62725"/>
            <a:ext cx="57023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GB"/>
              <a:t>Riko Wichmann, XFEL Project Office, Desy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ACC</a:t>
            </a:r>
            <a:r>
              <a:rPr lang="en-GB" sz="1000" baseline="0" dirty="0" smtClean="0">
                <a:solidFill>
                  <a:schemeClr val="bg1"/>
                </a:solidFill>
              </a:rPr>
              <a:t> Meeting: XFEL Scheduling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OpenSymbol" pitchFamily="2" charset="0"/>
        <a:buChar char="→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xfel.desy.de/" TargetMode="External"/><Relationship Id="rId4" Type="http://schemas.openxmlformats.org/officeDocument/2006/relationships/hyperlink" Target="http://xfel.eu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572256"/>
            <a:ext cx="7283450" cy="1114362"/>
          </a:xfrm>
        </p:spPr>
        <p:txBody>
          <a:bodyPr/>
          <a:lstStyle/>
          <a:p>
            <a:r>
              <a:rPr lang="en-GB" dirty="0" smtClean="0"/>
              <a:t>Schedule and Schedule Follow-up</a:t>
            </a:r>
            <a:endParaRPr lang="en-GB" dirty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319213"/>
            <a:ext cx="7251700" cy="1844675"/>
          </a:xfrm>
          <a:ln/>
        </p:spPr>
        <p:txBody>
          <a:bodyPr/>
          <a:lstStyle/>
          <a:p>
            <a:r>
              <a:rPr lang="en-GB" dirty="0" smtClean="0"/>
              <a:t>XFEL Scheduling Concept</a:t>
            </a:r>
            <a:endParaRPr lang="en-GB" dirty="0"/>
          </a:p>
        </p:txBody>
      </p:sp>
      <p:pic>
        <p:nvPicPr>
          <p:cNvPr id="83987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</p:spPr>
      </p:pic>
      <p:pic>
        <p:nvPicPr>
          <p:cNvPr id="83988" name="Picture 20" descr="Helmholtz_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the WP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709026" cy="4459287"/>
          </a:xfrm>
        </p:spPr>
        <p:txBody>
          <a:bodyPr/>
          <a:lstStyle/>
          <a:p>
            <a:r>
              <a:rPr lang="en-US" dirty="0" smtClean="0"/>
              <a:t>activities and milestones that lead to the bringing the XFEL into operation</a:t>
            </a:r>
          </a:p>
          <a:p>
            <a:r>
              <a:rPr lang="en-US" dirty="0" smtClean="0"/>
              <a:t>for all major systems / components / top </a:t>
            </a:r>
            <a:r>
              <a:rPr lang="en-US" dirty="0" smtClean="0">
                <a:solidFill>
                  <a:srgbClr val="FF0000"/>
                </a:solidFill>
              </a:rPr>
              <a:t>MBOM elements:</a:t>
            </a:r>
          </a:p>
          <a:p>
            <a:pPr lvl="1"/>
            <a:r>
              <a:rPr lang="en-US" dirty="0" smtClean="0"/>
              <a:t>development, design, fabrication, installation tasks</a:t>
            </a:r>
          </a:p>
          <a:p>
            <a:pPr lvl="1"/>
            <a:r>
              <a:rPr lang="en-US" dirty="0" smtClean="0"/>
              <a:t>milestones: </a:t>
            </a:r>
            <a:r>
              <a:rPr lang="en-US" dirty="0" smtClean="0">
                <a:solidFill>
                  <a:srgbClr val="FF0000"/>
                </a:solidFill>
              </a:rPr>
              <a:t>technical reviews like CDR, DR, PRR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/>
              <a:t>start and end fabrication,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IRR</a:t>
            </a:r>
            <a:r>
              <a:rPr lang="en-US" dirty="0" smtClean="0"/>
              <a:t>, start and end of installation</a:t>
            </a:r>
          </a:p>
          <a:p>
            <a:pPr lvl="1"/>
            <a:r>
              <a:rPr lang="en-US" dirty="0" smtClean="0"/>
              <a:t>(</a:t>
            </a:r>
            <a:r>
              <a:rPr lang="en-US" i="1" dirty="0" smtClean="0">
                <a:solidFill>
                  <a:srgbClr val="0070C0"/>
                </a:solidFill>
                <a:sym typeface="Wingdings" pitchFamily="2" charset="2"/>
              </a:rPr>
              <a:t> see previous presentation</a:t>
            </a:r>
            <a:r>
              <a:rPr lang="en-US" dirty="0" smtClean="0">
                <a:sym typeface="Wingdings" pitchFamily="2" charset="2"/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installation tasks and milestones are matched with the time slots in the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</a:rPr>
              <a:t>Project Integration Time-Schedule (PIT)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Schedules and Report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3901440"/>
            <a:ext cx="8819261" cy="2036064"/>
          </a:xfrm>
        </p:spPr>
        <p:txBody>
          <a:bodyPr/>
          <a:lstStyle/>
          <a:p>
            <a:r>
              <a:rPr lang="en-US" dirty="0" smtClean="0"/>
              <a:t>progress reporting: three times a year</a:t>
            </a:r>
          </a:p>
          <a:p>
            <a:pPr lvl="1"/>
            <a:r>
              <a:rPr lang="en-US" dirty="0" smtClean="0"/>
              <a:t>mark tasks as finished</a:t>
            </a:r>
          </a:p>
          <a:p>
            <a:pPr lvl="1"/>
            <a:r>
              <a:rPr lang="en-US" dirty="0" smtClean="0"/>
              <a:t>update tasks: no unfinished tasks/work in the past 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if still necessary: refine planning for up-coming quarters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update also needed for IKC tasks in the WP plans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16013" y="1592263"/>
            <a:ext cx="6624637" cy="20161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FF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701925" y="2744788"/>
            <a:ext cx="576263" cy="144462"/>
          </a:xfrm>
          <a:prstGeom prst="rect">
            <a:avLst/>
          </a:prstGeom>
          <a:solidFill>
            <a:srgbClr val="0000FF"/>
          </a:solidFill>
          <a:ln w="93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77963" y="2095500"/>
            <a:ext cx="933450" cy="144463"/>
          </a:xfrm>
          <a:prstGeom prst="rect">
            <a:avLst/>
          </a:prstGeom>
          <a:solidFill>
            <a:srgbClr val="0000FF"/>
          </a:solidFill>
          <a:ln w="93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77963" y="2312988"/>
            <a:ext cx="933450" cy="142875"/>
          </a:xfrm>
          <a:prstGeom prst="rect">
            <a:avLst/>
          </a:prstGeom>
          <a:solidFill>
            <a:srgbClr val="0000FF"/>
          </a:solidFill>
          <a:ln w="93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701925" y="2962275"/>
            <a:ext cx="1295400" cy="142875"/>
          </a:xfrm>
          <a:prstGeom prst="rect">
            <a:avLst/>
          </a:prstGeom>
          <a:solidFill>
            <a:srgbClr val="0000FF"/>
          </a:solidFill>
          <a:ln w="93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1189038" y="1736725"/>
            <a:ext cx="217487" cy="215900"/>
          </a:xfrm>
          <a:prstGeom prst="diamond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" name="AutoShape 9"/>
          <p:cNvCxnSpPr>
            <a:cxnSpLocks noChangeShapeType="1"/>
            <a:stCxn id="12" idx="2"/>
            <a:endCxn id="9" idx="1"/>
          </p:cNvCxnSpPr>
          <p:nvPr/>
        </p:nvCxnSpPr>
        <p:spPr bwMode="auto">
          <a:xfrm>
            <a:off x="1296988" y="1952625"/>
            <a:ext cx="180975" cy="2159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</p:cxnSp>
      <p:cxnSp>
        <p:nvCxnSpPr>
          <p:cNvPr id="14" name="AutoShape 10"/>
          <p:cNvCxnSpPr>
            <a:cxnSpLocks noChangeShapeType="1"/>
            <a:stCxn id="12" idx="2"/>
            <a:endCxn id="10" idx="1"/>
          </p:cNvCxnSpPr>
          <p:nvPr/>
        </p:nvCxnSpPr>
        <p:spPr bwMode="auto">
          <a:xfrm>
            <a:off x="1296988" y="1952625"/>
            <a:ext cx="180975" cy="4318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</p:cxnSp>
      <p:cxnSp>
        <p:nvCxnSpPr>
          <p:cNvPr id="15" name="AutoShape 11"/>
          <p:cNvCxnSpPr>
            <a:cxnSpLocks noChangeShapeType="1"/>
            <a:stCxn id="10" idx="3"/>
            <a:endCxn id="8" idx="1"/>
          </p:cNvCxnSpPr>
          <p:nvPr/>
        </p:nvCxnSpPr>
        <p:spPr bwMode="auto">
          <a:xfrm>
            <a:off x="2411413" y="2384425"/>
            <a:ext cx="290512" cy="433388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</p:cxnSp>
      <p:cxnSp>
        <p:nvCxnSpPr>
          <p:cNvPr id="16" name="AutoShape 12"/>
          <p:cNvCxnSpPr>
            <a:cxnSpLocks noChangeShapeType="1"/>
            <a:stCxn id="9" idx="3"/>
            <a:endCxn id="8" idx="1"/>
          </p:cNvCxnSpPr>
          <p:nvPr/>
        </p:nvCxnSpPr>
        <p:spPr bwMode="auto">
          <a:xfrm>
            <a:off x="2411413" y="2166938"/>
            <a:ext cx="290512" cy="649287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FF"/>
            </a:solidFill>
            <a:miter lim="800000"/>
            <a:headEnd/>
            <a:tailEnd/>
          </a:ln>
        </p:spPr>
      </p:cxn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500563" y="1592263"/>
            <a:ext cx="1587" cy="2016125"/>
          </a:xfrm>
          <a:prstGeom prst="line">
            <a:avLst/>
          </a:prstGeom>
          <a:noFill/>
          <a:ln w="9360">
            <a:solidFill>
              <a:srgbClr val="0000FF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2916238" y="1592263"/>
            <a:ext cx="1587" cy="2016125"/>
          </a:xfrm>
          <a:prstGeom prst="line">
            <a:avLst/>
          </a:prstGeom>
          <a:noFill/>
          <a:ln w="1908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6084888" y="1592263"/>
            <a:ext cx="1587" cy="2016125"/>
          </a:xfrm>
          <a:prstGeom prst="line">
            <a:avLst/>
          </a:prstGeom>
          <a:noFill/>
          <a:ln w="9360">
            <a:solidFill>
              <a:srgbClr val="0000FF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1476375" y="2528888"/>
            <a:ext cx="1800225" cy="142875"/>
          </a:xfrm>
          <a:prstGeom prst="rect">
            <a:avLst/>
          </a:prstGeom>
          <a:solidFill>
            <a:srgbClr val="0000FF"/>
          </a:solidFill>
          <a:ln w="93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2700338" y="3176588"/>
            <a:ext cx="2016125" cy="144462"/>
          </a:xfrm>
          <a:prstGeom prst="rect">
            <a:avLst/>
          </a:prstGeom>
          <a:solidFill>
            <a:srgbClr val="0000FF"/>
          </a:solidFill>
          <a:ln w="93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4068763" y="3392488"/>
            <a:ext cx="3671887" cy="144462"/>
          </a:xfrm>
          <a:prstGeom prst="rect">
            <a:avLst/>
          </a:prstGeom>
          <a:solidFill>
            <a:srgbClr val="0000FF"/>
          </a:solidFill>
          <a:ln w="93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3" name="AutoShape 19"/>
          <p:cNvCxnSpPr>
            <a:cxnSpLocks noChangeShapeType="1"/>
            <a:stCxn id="10" idx="3"/>
            <a:endCxn id="21" idx="1"/>
          </p:cNvCxnSpPr>
          <p:nvPr/>
        </p:nvCxnSpPr>
        <p:spPr bwMode="auto">
          <a:xfrm>
            <a:off x="2411413" y="2384425"/>
            <a:ext cx="288925" cy="865188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</p:cxnSp>
      <p:cxnSp>
        <p:nvCxnSpPr>
          <p:cNvPr id="24" name="AutoShape 20"/>
          <p:cNvCxnSpPr>
            <a:cxnSpLocks noChangeShapeType="1"/>
            <a:stCxn id="12" idx="2"/>
            <a:endCxn id="20" idx="1"/>
          </p:cNvCxnSpPr>
          <p:nvPr/>
        </p:nvCxnSpPr>
        <p:spPr bwMode="auto">
          <a:xfrm>
            <a:off x="1296988" y="1952625"/>
            <a:ext cx="179387" cy="6477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</p:cxnSp>
      <p:cxnSp>
        <p:nvCxnSpPr>
          <p:cNvPr id="25" name="AutoShape 21"/>
          <p:cNvCxnSpPr>
            <a:cxnSpLocks noChangeShapeType="1"/>
            <a:stCxn id="20" idx="3"/>
            <a:endCxn id="22" idx="1"/>
          </p:cNvCxnSpPr>
          <p:nvPr/>
        </p:nvCxnSpPr>
        <p:spPr bwMode="auto">
          <a:xfrm>
            <a:off x="3276600" y="2600325"/>
            <a:ext cx="792163" cy="865188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</p:cxnSp>
      <p:sp>
        <p:nvSpPr>
          <p:cNvPr id="26" name="Line 22"/>
          <p:cNvSpPr>
            <a:spLocks noChangeShapeType="1"/>
          </p:cNvSpPr>
          <p:nvPr/>
        </p:nvSpPr>
        <p:spPr bwMode="auto">
          <a:xfrm>
            <a:off x="1476375" y="2384425"/>
            <a:ext cx="935038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>
            <a:off x="1476375" y="2600325"/>
            <a:ext cx="1223963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2700338" y="2816225"/>
            <a:ext cx="21590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>
            <a:off x="2700338" y="3032125"/>
            <a:ext cx="21590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>
            <a:off x="2700338" y="3248025"/>
            <a:ext cx="21590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>
            <a:off x="1476375" y="2168525"/>
            <a:ext cx="719138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1979613" y="1952625"/>
            <a:ext cx="720725" cy="360363"/>
          </a:xfrm>
          <a:prstGeom prst="ellipse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29"/>
          <p:cNvSpPr>
            <a:spLocks noChangeArrowheads="1"/>
          </p:cNvSpPr>
          <p:nvPr/>
        </p:nvSpPr>
        <p:spPr bwMode="auto">
          <a:xfrm>
            <a:off x="2482850" y="2384425"/>
            <a:ext cx="720725" cy="360363"/>
          </a:xfrm>
          <a:prstGeom prst="ellipse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2327910" y="1216978"/>
            <a:ext cx="1298575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74484" rIns="90000" bIns="45000"/>
          <a:lstStyle/>
          <a:p>
            <a:pPr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FF0000"/>
                </a:solidFill>
              </a:rPr>
              <a:t>status 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514461" cy="4459287"/>
          </a:xfrm>
        </p:spPr>
        <p:txBody>
          <a:bodyPr/>
          <a:lstStyle/>
          <a:p>
            <a:pPr marL="457200" indent="-457200">
              <a:buClr>
                <a:srgbClr val="7030A0"/>
              </a:buClr>
              <a:buSzPct val="100000"/>
              <a:buFont typeface="+mj-lt"/>
              <a:buAutoNum type="arabicParenR"/>
            </a:pPr>
            <a:r>
              <a:rPr lang="de-DE" dirty="0" smtClean="0">
                <a:solidFill>
                  <a:srgbClr val="7030A0"/>
                </a:solidFill>
              </a:rPr>
              <a:t>Tasks </a:t>
            </a:r>
            <a:r>
              <a:rPr lang="de-DE" dirty="0" err="1" smtClean="0">
                <a:solidFill>
                  <a:srgbClr val="7030A0"/>
                </a:solidFill>
              </a:rPr>
              <a:t>of</a:t>
            </a:r>
            <a:r>
              <a:rPr lang="de-DE" dirty="0" smtClean="0">
                <a:solidFill>
                  <a:srgbClr val="7030A0"/>
                </a:solidFill>
              </a:rPr>
              <a:t> </a:t>
            </a:r>
            <a:r>
              <a:rPr lang="de-DE" dirty="0" err="1" smtClean="0">
                <a:solidFill>
                  <a:srgbClr val="7030A0"/>
                </a:solidFill>
              </a:rPr>
              <a:t>the</a:t>
            </a:r>
            <a:r>
              <a:rPr lang="de-DE" dirty="0" smtClean="0">
                <a:solidFill>
                  <a:srgbClr val="7030A0"/>
                </a:solidFill>
              </a:rPr>
              <a:t> IKCs </a:t>
            </a:r>
            <a:r>
              <a:rPr lang="de-DE" dirty="0" err="1" smtClean="0">
                <a:solidFill>
                  <a:srgbClr val="7030A0"/>
                </a:solidFill>
              </a:rPr>
              <a:t>are</a:t>
            </a:r>
            <a:r>
              <a:rPr lang="de-DE" dirty="0" smtClean="0">
                <a:solidFill>
                  <a:srgbClr val="7030A0"/>
                </a:solidFill>
              </a:rPr>
              <a:t> </a:t>
            </a:r>
            <a:r>
              <a:rPr lang="de-DE" dirty="0" err="1" smtClean="0">
                <a:solidFill>
                  <a:srgbClr val="7030A0"/>
                </a:solidFill>
              </a:rPr>
              <a:t>maintained</a:t>
            </a:r>
            <a:r>
              <a:rPr lang="de-DE" dirty="0" smtClean="0">
                <a:solidFill>
                  <a:srgbClr val="7030A0"/>
                </a:solidFill>
              </a:rPr>
              <a:t> </a:t>
            </a:r>
            <a:r>
              <a:rPr lang="de-DE" dirty="0" err="1" smtClean="0">
                <a:solidFill>
                  <a:srgbClr val="7030A0"/>
                </a:solidFill>
              </a:rPr>
              <a:t>by</a:t>
            </a:r>
            <a:r>
              <a:rPr lang="de-DE" dirty="0" smtClean="0">
                <a:solidFill>
                  <a:srgbClr val="7030A0"/>
                </a:solidFill>
              </a:rPr>
              <a:t> </a:t>
            </a:r>
            <a:r>
              <a:rPr lang="de-DE" dirty="0" err="1" smtClean="0">
                <a:solidFill>
                  <a:srgbClr val="7030A0"/>
                </a:solidFill>
              </a:rPr>
              <a:t>the</a:t>
            </a:r>
            <a:r>
              <a:rPr lang="de-DE" dirty="0" smtClean="0">
                <a:solidFill>
                  <a:srgbClr val="7030A0"/>
                </a:solidFill>
              </a:rPr>
              <a:t> </a:t>
            </a:r>
            <a:r>
              <a:rPr lang="de-DE" dirty="0" err="1" smtClean="0">
                <a:solidFill>
                  <a:srgbClr val="7030A0"/>
                </a:solidFill>
              </a:rPr>
              <a:t>contributor</a:t>
            </a:r>
            <a:endParaRPr lang="de-DE" dirty="0" smtClean="0">
              <a:solidFill>
                <a:srgbClr val="7030A0"/>
              </a:solidFill>
            </a:endParaRPr>
          </a:p>
          <a:p>
            <a:pPr marL="717550" lvl="1" indent="-457200"/>
            <a:r>
              <a:rPr lang="en-US" dirty="0" smtClean="0"/>
              <a:t>contributor has to go through the XFEL MS Project training</a:t>
            </a:r>
          </a:p>
          <a:p>
            <a:pPr marL="717550" lvl="1" indent="-457200"/>
            <a:r>
              <a:rPr lang="en-US" dirty="0" smtClean="0"/>
              <a:t>work remotely on the DESY server</a:t>
            </a:r>
          </a:p>
          <a:p>
            <a:pPr marL="717550" lvl="1" indent="-457200"/>
            <a:r>
              <a:rPr lang="en-US" dirty="0" smtClean="0"/>
              <a:t>close coordination with WPL @ DESY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Clr>
                <a:srgbClr val="7030A0"/>
              </a:buClr>
              <a:buSzPct val="100000"/>
              <a:buFont typeface="+mj-lt"/>
              <a:buAutoNum type="arabicParenR"/>
            </a:pPr>
            <a:r>
              <a:rPr lang="en-US" dirty="0" smtClean="0">
                <a:solidFill>
                  <a:srgbClr val="7030A0"/>
                </a:solidFill>
              </a:rPr>
              <a:t>Tasks of IKC are added / updated by WPL</a:t>
            </a:r>
          </a:p>
          <a:p>
            <a:pPr marL="717550" lvl="1" indent="-457200"/>
            <a:r>
              <a:rPr lang="en-US" dirty="0" smtClean="0"/>
              <a:t>regular communication of progress from contributor to WPL</a:t>
            </a:r>
          </a:p>
          <a:p>
            <a:pPr marL="717550" lvl="1" indent="-457200"/>
            <a:r>
              <a:rPr lang="en-US" dirty="0" smtClean="0"/>
              <a:t>utilize set of predefined milestone</a:t>
            </a:r>
          </a:p>
          <a:p>
            <a:pPr marL="976313" lvl="2" indent="-457200"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typical candidates: technical reviews (CDR, DR, PRR, IRR)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de-DE" i="1" dirty="0" err="1" smtClean="0">
                <a:solidFill>
                  <a:schemeClr val="tx1"/>
                </a:solidFill>
                <a:sym typeface="Wingdings" pitchFamily="2" charset="2"/>
              </a:rPr>
              <a:t>see</a:t>
            </a:r>
            <a:r>
              <a:rPr lang="de-DE" i="1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de-DE" i="1" dirty="0" err="1" smtClean="0">
                <a:solidFill>
                  <a:schemeClr val="tx1"/>
                </a:solidFill>
                <a:sym typeface="Wingdings" pitchFamily="2" charset="2"/>
              </a:rPr>
              <a:t>next</a:t>
            </a:r>
            <a:r>
              <a:rPr lang="de-DE" i="1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de-DE" i="1" dirty="0" err="1" smtClean="0">
                <a:solidFill>
                  <a:schemeClr val="tx1"/>
                </a:solidFill>
                <a:sym typeface="Wingdings" pitchFamily="2" charset="2"/>
              </a:rPr>
              <a:t>presentation</a:t>
            </a:r>
            <a:endParaRPr lang="de-DE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4996" y="1295156"/>
            <a:ext cx="8948928" cy="2340864"/>
          </a:xfrm>
          <a:prstGeom prst="rect">
            <a:avLst/>
          </a:prstGeom>
          <a:solidFill>
            <a:schemeClr val="bg1">
              <a:alpha val="62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IKCs in </a:t>
            </a:r>
            <a:r>
              <a:rPr lang="de-DE" dirty="0" err="1" smtClean="0"/>
              <a:t>the</a:t>
            </a:r>
            <a:r>
              <a:rPr lang="de-DE" dirty="0" smtClean="0"/>
              <a:t> WP Plans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Riko Wichmann, XFEL Project Office, </a:t>
            </a:r>
            <a:r>
              <a:rPr lang="en-GB" dirty="0" err="1" smtClean="0"/>
              <a:t>Desy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58496" y="3742944"/>
            <a:ext cx="8644128" cy="2572512"/>
          </a:xfrm>
          <a:prstGeom prst="rect">
            <a:avLst/>
          </a:prstGeom>
          <a:noFill/>
          <a:ln w="5715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496" y="3108960"/>
            <a:ext cx="2121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/>
              <a:t>Preferred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XFEL Project Plan = Hierarchical System</a:t>
            </a:r>
            <a:br>
              <a:rPr lang="en-GB" dirty="0"/>
            </a:br>
            <a:r>
              <a:rPr lang="en-GB" dirty="0"/>
              <a:t>of </a:t>
            </a:r>
            <a:r>
              <a:rPr lang="en-GB" dirty="0" smtClean="0"/>
              <a:t>Plans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517" y="1368809"/>
            <a:ext cx="8826828" cy="4459287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WP plans: </a:t>
            </a:r>
            <a:r>
              <a:rPr lang="en-US" dirty="0" smtClean="0"/>
              <a:t>maintained by the WPLs</a:t>
            </a:r>
          </a:p>
          <a:p>
            <a:pPr lvl="1"/>
            <a:r>
              <a:rPr lang="en-US" dirty="0" smtClean="0"/>
              <a:t>schedule tasks and milestone</a:t>
            </a:r>
          </a:p>
          <a:p>
            <a:pPr lvl="1"/>
            <a:r>
              <a:rPr lang="en-US" dirty="0" smtClean="0"/>
              <a:t>progress reporting by “% complete” and remaining work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WP Dependency Schedule (WPD):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maintained by XPO</a:t>
            </a:r>
          </a:p>
          <a:p>
            <a:pPr lvl="1"/>
            <a:r>
              <a:rPr lang="en-US" dirty="0" smtClean="0"/>
              <a:t>dependencies between different WPs via milestones</a:t>
            </a:r>
          </a:p>
          <a:p>
            <a:pPr>
              <a:buNone/>
            </a:pPr>
            <a:endParaRPr lang="en-US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WP Dependency </a:t>
            </a:r>
            <a:r>
              <a:rPr lang="en-US" dirty="0" smtClean="0">
                <a:solidFill>
                  <a:srgbClr val="FFFFFF"/>
                </a:solidFill>
              </a:rPr>
              <a:t>Schedule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116140"/>
            <a:ext cx="8879380" cy="1857867"/>
          </a:xfrm>
        </p:spPr>
        <p:txBody>
          <a:bodyPr/>
          <a:lstStyle/>
          <a:p>
            <a:pPr>
              <a:buClr>
                <a:srgbClr val="FD930A"/>
              </a:buClr>
              <a:defRPr/>
            </a:pPr>
            <a:r>
              <a:rPr lang="en-US" dirty="0">
                <a:solidFill>
                  <a:srgbClr val="000000"/>
                </a:solidFill>
              </a:rPr>
              <a:t>there are no direct links between WPs</a:t>
            </a:r>
          </a:p>
          <a:p>
            <a:pPr lvl="1">
              <a:buClr>
                <a:srgbClr val="261748"/>
              </a:buClr>
              <a:defRPr/>
            </a:pPr>
            <a:r>
              <a:rPr lang="en-US" dirty="0">
                <a:solidFill>
                  <a:srgbClr val="000000"/>
                </a:solidFill>
              </a:rPr>
              <a:t>avoid automatic schedule shift propagation</a:t>
            </a:r>
          </a:p>
          <a:p>
            <a:pPr lvl="1">
              <a:buClr>
                <a:srgbClr val="261748"/>
              </a:buClr>
              <a:defRPr/>
            </a:pPr>
            <a:r>
              <a:rPr lang="en-US" dirty="0">
                <a:solidFill>
                  <a:srgbClr val="000000"/>
                </a:solidFill>
              </a:rPr>
              <a:t>should be a controlled &amp; moderated process</a:t>
            </a:r>
          </a:p>
          <a:p>
            <a:pPr lvl="1">
              <a:buClr>
                <a:srgbClr val="261748"/>
              </a:buClr>
              <a:defRPr/>
            </a:pPr>
            <a:r>
              <a:rPr lang="en-US" dirty="0">
                <a:solidFill>
                  <a:srgbClr val="000000"/>
                </a:solidFill>
              </a:rPr>
              <a:t>WPL as responsible has to update his plan 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60388" y="4737100"/>
            <a:ext cx="3316287" cy="1670050"/>
            <a:chOff x="524256" y="4754880"/>
            <a:chExt cx="3316224" cy="1670304"/>
          </a:xfrm>
        </p:grpSpPr>
        <p:sp>
          <p:nvSpPr>
            <p:cNvPr id="7" name="TextBox 6"/>
            <p:cNvSpPr txBox="1"/>
            <p:nvPr/>
          </p:nvSpPr>
          <p:spPr>
            <a:xfrm>
              <a:off x="524256" y="4754880"/>
              <a:ext cx="696899" cy="3381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600" b="1" kern="0">
                  <a:solidFill>
                    <a:sysClr val="windowText" lastClr="000000"/>
                  </a:solidFill>
                </a:rPr>
                <a:t>WP-x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6956" y="5437609"/>
              <a:ext cx="1874801" cy="30802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kern="0">
                  <a:solidFill>
                    <a:sysClr val="windowText" lastClr="000000"/>
                  </a:solidFill>
                </a:rPr>
                <a:t>Out-going milestones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8726" y="5718640"/>
              <a:ext cx="2330406" cy="338188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>
              <a:spAutoFit/>
            </a:bodyPr>
            <a:lstStyle/>
            <a:p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600" b="1" kern="0">
                  <a:solidFill>
                    <a:sysClr val="windowText" lastClr="000000"/>
                  </a:solidFill>
                </a:rPr>
                <a:t>Mx1 current: 15.04.12</a:t>
              </a:r>
            </a:p>
          </p:txBody>
        </p:sp>
        <p:sp>
          <p:nvSpPr>
            <p:cNvPr id="10" name="Flowchart: Document 9"/>
            <p:cNvSpPr/>
            <p:nvPr/>
          </p:nvSpPr>
          <p:spPr bwMode="auto">
            <a:xfrm>
              <a:off x="560767" y="4815214"/>
              <a:ext cx="3279713" cy="1609970"/>
            </a:xfrm>
            <a:prstGeom prst="flowChartDocument">
              <a:avLst/>
            </a:prstGeom>
            <a:noFill/>
            <a:ln w="28575" cap="flat" cmpd="sng" algn="ctr">
              <a:solidFill>
                <a:srgbClr val="FD930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>
                  <a:srgbClr val="F8B323"/>
                </a:buClr>
                <a:buSzTx/>
                <a:buFont typeface="Wingdings" pitchFamily="2" charset="2"/>
                <a:buChar char="n"/>
                <a:defRPr/>
              </a:pPr>
              <a:endParaRPr lang="en-US" sz="900" kern="0">
                <a:solidFill>
                  <a:srgbClr val="261748"/>
                </a:solidFill>
                <a:ea typeface="ＭＳ Ｐゴシック" pitchFamily="112" charset="-128"/>
              </a:endParaRP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541838" y="4737100"/>
            <a:ext cx="3316287" cy="1670050"/>
            <a:chOff x="4541520" y="4736592"/>
            <a:chExt cx="3316224" cy="1670304"/>
          </a:xfrm>
        </p:grpSpPr>
        <p:sp>
          <p:nvSpPr>
            <p:cNvPr id="12" name="TextBox 11"/>
            <p:cNvSpPr txBox="1"/>
            <p:nvPr/>
          </p:nvSpPr>
          <p:spPr>
            <a:xfrm>
              <a:off x="4541520" y="4736592"/>
              <a:ext cx="696899" cy="3381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600" b="1" kern="0">
                  <a:solidFill>
                    <a:sysClr val="windowText" lastClr="000000"/>
                  </a:solidFill>
                </a:rPr>
                <a:t>WP-y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54220" y="5028736"/>
              <a:ext cx="1816065" cy="30802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kern="0">
                  <a:solidFill>
                    <a:sysClr val="windowText" lastClr="000000"/>
                  </a:solidFill>
                </a:rPr>
                <a:t>Incoming milestones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36778" y="5322469"/>
              <a:ext cx="2601864" cy="338188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>
              <a:spAutoFit/>
            </a:bodyPr>
            <a:lstStyle/>
            <a:p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600" b="1" kern="0">
                  <a:solidFill>
                    <a:sysClr val="windowText" lastClr="000000"/>
                  </a:solidFill>
                </a:rPr>
                <a:t>Myx1 approved: 15.04.12</a:t>
              </a:r>
            </a:p>
          </p:txBody>
        </p:sp>
        <p:sp>
          <p:nvSpPr>
            <p:cNvPr id="15" name="Flowchart: Document 14"/>
            <p:cNvSpPr/>
            <p:nvPr/>
          </p:nvSpPr>
          <p:spPr bwMode="auto">
            <a:xfrm>
              <a:off x="4578031" y="4796926"/>
              <a:ext cx="3279713" cy="1609970"/>
            </a:xfrm>
            <a:prstGeom prst="flowChartDocument">
              <a:avLst/>
            </a:prstGeom>
            <a:noFill/>
            <a:ln w="28575" cap="flat" cmpd="sng" algn="ctr">
              <a:solidFill>
                <a:srgbClr val="FD930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>
                  <a:srgbClr val="F8B323"/>
                </a:buClr>
                <a:buSzTx/>
                <a:buFont typeface="Wingdings" pitchFamily="2" charset="2"/>
                <a:buChar char="n"/>
                <a:defRPr/>
              </a:pPr>
              <a:endParaRPr lang="en-US" sz="900" kern="0">
                <a:solidFill>
                  <a:srgbClr val="261748"/>
                </a:solidFill>
                <a:ea typeface="ＭＳ Ｐゴシック" pitchFamily="112" charset="-128"/>
              </a:endParaRP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114550" y="2974975"/>
            <a:ext cx="3348038" cy="1670050"/>
            <a:chOff x="2115312" y="2974848"/>
            <a:chExt cx="3346814" cy="1670304"/>
          </a:xfrm>
        </p:grpSpPr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2115312" y="2974848"/>
              <a:ext cx="3346814" cy="1670304"/>
              <a:chOff x="524256" y="4754880"/>
              <a:chExt cx="3346814" cy="1670304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524256" y="4754880"/>
                <a:ext cx="3346814" cy="33818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91440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600" b="1" kern="0">
                    <a:solidFill>
                      <a:sysClr val="windowText" lastClr="000000"/>
                    </a:solidFill>
                  </a:rPr>
                  <a:t>Work Package Dependency Plan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36951" y="5083543"/>
                <a:ext cx="623660" cy="30802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91440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400" kern="0">
                    <a:solidFill>
                      <a:sysClr val="windowText" lastClr="000000"/>
                    </a:solidFill>
                  </a:rPr>
                  <a:t>WP-x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68642" y="5364573"/>
                <a:ext cx="2272469" cy="33818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 defTabSz="91440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600" b="1" kern="0">
                    <a:solidFill>
                      <a:sysClr val="windowText" lastClr="000000"/>
                    </a:solidFill>
                  </a:rPr>
                  <a:t>Mx1 current: 15.04.12</a:t>
                </a:r>
              </a:p>
            </p:txBody>
          </p:sp>
          <p:sp>
            <p:nvSpPr>
              <p:cNvPr id="22" name="Flowchart: Document 21"/>
              <p:cNvSpPr/>
              <p:nvPr/>
            </p:nvSpPr>
            <p:spPr bwMode="auto">
              <a:xfrm>
                <a:off x="560756" y="4815214"/>
                <a:ext cx="3280162" cy="1609970"/>
              </a:xfrm>
              <a:prstGeom prst="flowChartDocument">
                <a:avLst/>
              </a:prstGeom>
              <a:noFill/>
              <a:ln w="28575" cap="flat" cmpd="sng" algn="ctr">
                <a:solidFill>
                  <a:srgbClr val="FD930A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342900" indent="-342900" defTabSz="914400">
                  <a:lnSpc>
                    <a:spcPct val="100000"/>
                  </a:lnSpc>
                  <a:spcBef>
                    <a:spcPct val="20000"/>
                  </a:spcBef>
                  <a:buClr>
                    <a:srgbClr val="F8B323"/>
                  </a:buClr>
                  <a:buSzTx/>
                  <a:buFont typeface="Wingdings" pitchFamily="2" charset="2"/>
                  <a:buChar char="n"/>
                  <a:defRPr/>
                </a:pPr>
                <a:endParaRPr lang="en-US" sz="900" kern="0">
                  <a:solidFill>
                    <a:srgbClr val="261748"/>
                  </a:solidFill>
                  <a:ea typeface="ＭＳ Ｐゴシック" pitchFamily="112" charset="-128"/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2364459" y="3932257"/>
              <a:ext cx="2267708" cy="338188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>
              <a:spAutoFit/>
            </a:bodyPr>
            <a:lstStyle/>
            <a:p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600" b="1" kern="0">
                  <a:solidFill>
                    <a:sysClr val="windowText" lastClr="000000"/>
                  </a:solidFill>
                </a:rPr>
                <a:t>    approved: 15.04.12</a:t>
              </a:r>
            </a:p>
          </p:txBody>
        </p:sp>
      </p:grpSp>
      <p:cxnSp>
        <p:nvCxnSpPr>
          <p:cNvPr id="23" name="Elbow Connector 22"/>
          <p:cNvCxnSpPr>
            <a:cxnSpLocks noChangeShapeType="1"/>
            <a:stCxn id="9" idx="3"/>
            <a:endCxn id="21" idx="1"/>
          </p:cNvCxnSpPr>
          <p:nvPr/>
        </p:nvCxnSpPr>
        <p:spPr bwMode="auto">
          <a:xfrm flipH="1" flipV="1">
            <a:off x="2359025" y="3754438"/>
            <a:ext cx="776288" cy="2114550"/>
          </a:xfrm>
          <a:prstGeom prst="bentConnector5">
            <a:avLst>
              <a:gd name="adj1" fmla="val -29435"/>
              <a:gd name="adj2" fmla="val 32829"/>
              <a:gd name="adj3" fmla="val 197181"/>
            </a:avLst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</p:spPr>
      </p:cxnSp>
      <p:cxnSp>
        <p:nvCxnSpPr>
          <p:cNvPr id="24" name="Elbow Connector 23"/>
          <p:cNvCxnSpPr>
            <a:cxnSpLocks noChangeShapeType="1"/>
            <a:stCxn id="18" idx="3"/>
            <a:endCxn id="14" idx="3"/>
          </p:cNvCxnSpPr>
          <p:nvPr/>
        </p:nvCxnSpPr>
        <p:spPr bwMode="auto">
          <a:xfrm>
            <a:off x="4632325" y="4101307"/>
            <a:ext cx="2706688" cy="1390650"/>
          </a:xfrm>
          <a:prstGeom prst="bentConnector3">
            <a:avLst>
              <a:gd name="adj1" fmla="val 108446"/>
            </a:avLst>
          </a:prstGeom>
          <a:noFill/>
          <a:ln w="28575" algn="ctr">
            <a:solidFill>
              <a:srgbClr val="7030A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Shift Propagation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60832" y="4639056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b="1" smtClean="0"/>
              <a:t>WP-x</a:t>
            </a:r>
            <a:endParaRPr lang="en-US" sz="1600" b="1"/>
          </a:p>
        </p:txBody>
      </p:sp>
      <p:sp>
        <p:nvSpPr>
          <p:cNvPr id="7" name="TextBox 6"/>
          <p:cNvSpPr txBox="1"/>
          <p:nvPr/>
        </p:nvSpPr>
        <p:spPr>
          <a:xfrm>
            <a:off x="573024" y="5321808"/>
            <a:ext cx="1875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smtClean="0"/>
              <a:t>Out-going milestones</a:t>
            </a:r>
            <a:endParaRPr lang="en-US" sz="1400"/>
          </a:p>
        </p:txBody>
      </p:sp>
      <p:sp>
        <p:nvSpPr>
          <p:cNvPr id="8" name="TextBox 7"/>
          <p:cNvSpPr txBox="1"/>
          <p:nvPr/>
        </p:nvSpPr>
        <p:spPr>
          <a:xfrm>
            <a:off x="804672" y="5602224"/>
            <a:ext cx="2331087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b="1" smtClean="0"/>
              <a:t>Mx1 current: 15.04.12</a:t>
            </a:r>
          </a:p>
        </p:txBody>
      </p:sp>
      <p:sp>
        <p:nvSpPr>
          <p:cNvPr id="9" name="Flowchart: Document 8"/>
          <p:cNvSpPr/>
          <p:nvPr/>
        </p:nvSpPr>
        <p:spPr bwMode="auto">
          <a:xfrm>
            <a:off x="597408" y="4700016"/>
            <a:ext cx="3279648" cy="1609344"/>
          </a:xfrm>
          <a:prstGeom prst="flowChartDocumen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41520" y="4639056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b="1" smtClean="0"/>
              <a:t>WP-y</a:t>
            </a:r>
            <a:endParaRPr lang="en-US" sz="1600" b="1"/>
          </a:p>
        </p:txBody>
      </p:sp>
      <p:sp>
        <p:nvSpPr>
          <p:cNvPr id="11" name="TextBox 10"/>
          <p:cNvSpPr txBox="1"/>
          <p:nvPr/>
        </p:nvSpPr>
        <p:spPr>
          <a:xfrm>
            <a:off x="4553712" y="4931664"/>
            <a:ext cx="1816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smtClean="0"/>
              <a:t>Incoming milestones</a:t>
            </a:r>
            <a:endParaRPr lang="en-US" sz="1400"/>
          </a:p>
        </p:txBody>
      </p:sp>
      <p:sp>
        <p:nvSpPr>
          <p:cNvPr id="12" name="TextBox 11"/>
          <p:cNvSpPr txBox="1"/>
          <p:nvPr/>
        </p:nvSpPr>
        <p:spPr>
          <a:xfrm>
            <a:off x="4736592" y="5224272"/>
            <a:ext cx="2601994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b="1" smtClean="0"/>
              <a:t>Myx1 approved: 15.04.12</a:t>
            </a:r>
          </a:p>
        </p:txBody>
      </p:sp>
      <p:sp>
        <p:nvSpPr>
          <p:cNvPr id="13" name="Flowchart: Document 12"/>
          <p:cNvSpPr/>
          <p:nvPr/>
        </p:nvSpPr>
        <p:spPr bwMode="auto">
          <a:xfrm>
            <a:off x="4578096" y="4700016"/>
            <a:ext cx="3279648" cy="1609344"/>
          </a:xfrm>
          <a:prstGeom prst="flowChartDocumen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grpSp>
        <p:nvGrpSpPr>
          <p:cNvPr id="14" name="Group 20"/>
          <p:cNvGrpSpPr/>
          <p:nvPr/>
        </p:nvGrpSpPr>
        <p:grpSpPr>
          <a:xfrm>
            <a:off x="2115312" y="2877312"/>
            <a:ext cx="3346814" cy="1670304"/>
            <a:chOff x="524256" y="4754880"/>
            <a:chExt cx="3346814" cy="1670304"/>
          </a:xfrm>
        </p:grpSpPr>
        <p:sp>
          <p:nvSpPr>
            <p:cNvPr id="15" name="TextBox 14"/>
            <p:cNvSpPr txBox="1"/>
            <p:nvPr/>
          </p:nvSpPr>
          <p:spPr>
            <a:xfrm>
              <a:off x="524256" y="4754880"/>
              <a:ext cx="33468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b="1" smtClean="0"/>
                <a:t>Work Package Dependency Plan</a:t>
              </a:r>
              <a:endParaRPr lang="en-US" sz="1600" b="1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6448" y="5084064"/>
              <a:ext cx="6238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400" smtClean="0"/>
                <a:t>WP-x</a:t>
              </a:r>
              <a:endParaRPr lang="en-US" sz="14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8096" y="5364480"/>
              <a:ext cx="2273379" cy="338554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b="1" smtClean="0"/>
                <a:t>Mx1 current: 15.04.12</a:t>
              </a:r>
            </a:p>
          </p:txBody>
        </p:sp>
        <p:sp>
          <p:nvSpPr>
            <p:cNvPr id="18" name="Flowchart: Document 17"/>
            <p:cNvSpPr/>
            <p:nvPr/>
          </p:nvSpPr>
          <p:spPr bwMode="auto">
            <a:xfrm>
              <a:off x="560832" y="4815840"/>
              <a:ext cx="3279648" cy="1609344"/>
            </a:xfrm>
            <a:prstGeom prst="flowChartDocument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365248" y="3834384"/>
            <a:ext cx="2267712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smtClean="0"/>
              <a:t>    approved: 15.04.12</a:t>
            </a:r>
          </a:p>
        </p:txBody>
      </p:sp>
      <p:cxnSp>
        <p:nvCxnSpPr>
          <p:cNvPr id="20" name="Elbow Connector 6"/>
          <p:cNvCxnSpPr/>
          <p:nvPr/>
        </p:nvCxnSpPr>
        <p:spPr bwMode="auto">
          <a:xfrm flipH="1" flipV="1">
            <a:off x="2359152" y="3656189"/>
            <a:ext cx="776607" cy="2115312"/>
          </a:xfrm>
          <a:prstGeom prst="bentConnector5">
            <a:avLst>
              <a:gd name="adj1" fmla="val -29436"/>
              <a:gd name="adj2" fmla="val 32827"/>
              <a:gd name="adj3" fmla="val 197179"/>
            </a:avLst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Elbow Connector 20"/>
          <p:cNvCxnSpPr>
            <a:stCxn id="19" idx="3"/>
            <a:endCxn id="26" idx="3"/>
          </p:cNvCxnSpPr>
          <p:nvPr/>
        </p:nvCxnSpPr>
        <p:spPr bwMode="auto">
          <a:xfrm>
            <a:off x="4632960" y="4003661"/>
            <a:ext cx="2711722" cy="1383792"/>
          </a:xfrm>
          <a:prstGeom prst="bentConnector3">
            <a:avLst>
              <a:gd name="adj1" fmla="val 108430"/>
            </a:avLst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978010" y="3656189"/>
            <a:ext cx="3504486" cy="338554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>
                <a:latin typeface="Symbol" pitchFamily="18" charset="2"/>
              </a:rPr>
              <a:t>D</a:t>
            </a:r>
            <a:r>
              <a:rPr lang="en-US" sz="1600" dirty="0" smtClean="0"/>
              <a:t> used to detect delays or advances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810768" y="5596128"/>
            <a:ext cx="2311851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b="1" dirty="0" smtClean="0"/>
              <a:t>Mx1 </a:t>
            </a:r>
            <a:r>
              <a:rPr lang="en-US" sz="1600" b="1" dirty="0" smtClean="0">
                <a:solidFill>
                  <a:srgbClr val="FF0000"/>
                </a:solidFill>
              </a:rPr>
              <a:t>new</a:t>
            </a:r>
            <a:r>
              <a:rPr lang="en-US" sz="1600" b="1" dirty="0" smtClean="0"/>
              <a:t>:       </a:t>
            </a:r>
            <a:r>
              <a:rPr lang="en-US" sz="1600" b="1" dirty="0" smtClean="0">
                <a:solidFill>
                  <a:srgbClr val="FF0000"/>
                </a:solidFill>
              </a:rPr>
              <a:t>20.06.12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53056" y="3493008"/>
            <a:ext cx="2292096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dirty="0" smtClean="0"/>
              <a:t>Mx1 </a:t>
            </a:r>
            <a:r>
              <a:rPr lang="en-US" sz="1600" b="1" dirty="0" smtClean="0">
                <a:solidFill>
                  <a:srgbClr val="FF0000"/>
                </a:solidFill>
              </a:rPr>
              <a:t>new</a:t>
            </a:r>
            <a:r>
              <a:rPr lang="en-US" sz="1600" b="1" dirty="0" smtClean="0"/>
              <a:t>:      </a:t>
            </a:r>
            <a:r>
              <a:rPr lang="en-US" sz="1600" b="1" dirty="0" smtClean="0">
                <a:solidFill>
                  <a:srgbClr val="FF0000"/>
                </a:solidFill>
              </a:rPr>
              <a:t>20.06.12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46960" y="3840480"/>
            <a:ext cx="2267712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smtClean="0"/>
              <a:t>    approved:</a:t>
            </a:r>
            <a:r>
              <a:rPr lang="en-US" sz="1600" b="1" smtClean="0">
                <a:solidFill>
                  <a:srgbClr val="FF0000"/>
                </a:solidFill>
              </a:rPr>
              <a:t> 20.06.12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42688" y="5218176"/>
            <a:ext cx="2601994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b="1" smtClean="0"/>
              <a:t>Myx1 approved: </a:t>
            </a:r>
            <a:r>
              <a:rPr lang="en-US" sz="1600" b="1" smtClean="0">
                <a:solidFill>
                  <a:srgbClr val="FF0000"/>
                </a:solidFill>
              </a:rPr>
              <a:t>20.06.12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3984" y="6071616"/>
            <a:ext cx="8022336" cy="369332"/>
          </a:xfrm>
          <a:prstGeom prst="rect">
            <a:avLst/>
          </a:prstGeom>
          <a:solidFill>
            <a:srgbClr val="FD930A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Another iteration may be necessary, if WP-y reports a delay as consequence</a:t>
            </a:r>
            <a:r>
              <a:rPr lang="de-DE" sz="1800" dirty="0" smtClean="0"/>
              <a:t> </a:t>
            </a:r>
            <a:endParaRPr lang="de-DE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646176" y="1085088"/>
            <a:ext cx="7605352" cy="169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800" dirty="0" smtClean="0"/>
              <a:t>WP-x shifts milestone Mx1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800" dirty="0" smtClean="0"/>
              <a:t>on the next update of WPD, the Mx1 delay becomes visible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800" dirty="0" smtClean="0"/>
              <a:t> Wednesday discussion in the project meeting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800" dirty="0" smtClean="0"/>
              <a:t>Upon approval, the new date is set (by hand) also in the WPD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800" dirty="0" smtClean="0"/>
              <a:t>On the next update of WP-y, the delay is propagated to the WP-y plan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Package Dependency Schedule (WPD)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82880" y="5888736"/>
            <a:ext cx="7258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also these milestones are marked as completed after they are!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" r="-1822" b="13779"/>
          <a:stretch/>
        </p:blipFill>
        <p:spPr bwMode="auto">
          <a:xfrm>
            <a:off x="531807" y="1117685"/>
            <a:ext cx="7992000" cy="4780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XFEL Project Plan = Hierarchical System</a:t>
            </a:r>
            <a:br>
              <a:rPr lang="en-GB" dirty="0"/>
            </a:br>
            <a:r>
              <a:rPr lang="en-GB" dirty="0"/>
              <a:t>of </a:t>
            </a:r>
            <a:r>
              <a:rPr lang="en-GB" dirty="0" smtClean="0"/>
              <a:t>Plans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517" y="1368809"/>
            <a:ext cx="8826828" cy="4459287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WP plans: </a:t>
            </a:r>
            <a:r>
              <a:rPr lang="en-US" dirty="0" smtClean="0"/>
              <a:t>maintained by the WPLs</a:t>
            </a:r>
          </a:p>
          <a:p>
            <a:pPr lvl="1"/>
            <a:r>
              <a:rPr lang="en-US" dirty="0" smtClean="0"/>
              <a:t>schedule tasks and milestone</a:t>
            </a:r>
          </a:p>
          <a:p>
            <a:pPr lvl="1"/>
            <a:r>
              <a:rPr lang="en-US" dirty="0" smtClean="0"/>
              <a:t>progress reporting by “% complete” and remaining work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WP Dependency Schedule (WPD):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maintained by XPO</a:t>
            </a:r>
          </a:p>
          <a:p>
            <a:pPr lvl="1"/>
            <a:r>
              <a:rPr lang="en-US" dirty="0" smtClean="0"/>
              <a:t>dependencies between different WPs via milestones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Project Integration Time-Schedule (PIT):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maintained by TC / SC</a:t>
            </a:r>
          </a:p>
          <a:p>
            <a:pPr lvl="1"/>
            <a:r>
              <a:rPr lang="en-US" dirty="0" smtClean="0"/>
              <a:t>infrastructure and machine / instrument installation slots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Integration Time-Schedule (PIT)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4852416"/>
            <a:ext cx="8611997" cy="954659"/>
          </a:xfrm>
        </p:spPr>
        <p:txBody>
          <a:bodyPr/>
          <a:lstStyle/>
          <a:p>
            <a:r>
              <a:rPr lang="en-US" dirty="0" smtClean="0"/>
              <a:t>Incoming are typically Ready-for-Installation (RFI) milestones</a:t>
            </a:r>
          </a:p>
          <a:p>
            <a:pPr lvl="1"/>
            <a:r>
              <a:rPr lang="en-US" dirty="0" smtClean="0"/>
              <a:t>result of the Installation Readiness Review (IRR)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see next talk for more details on PIT and IRR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1782" r="22779"/>
          <a:stretch>
            <a:fillRect/>
          </a:stretch>
        </p:blipFill>
        <p:spPr bwMode="auto">
          <a:xfrm>
            <a:off x="184594" y="1106299"/>
            <a:ext cx="8583625" cy="354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XFEL Project Plan = Hierarchical System</a:t>
            </a:r>
            <a:br>
              <a:rPr lang="en-GB" dirty="0"/>
            </a:br>
            <a:r>
              <a:rPr lang="en-GB" dirty="0"/>
              <a:t>of </a:t>
            </a:r>
            <a:r>
              <a:rPr lang="en-GB" dirty="0" smtClean="0"/>
              <a:t>Plans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517" y="1368809"/>
            <a:ext cx="8826828" cy="4459287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WP plans: </a:t>
            </a:r>
            <a:r>
              <a:rPr lang="en-US" dirty="0" smtClean="0"/>
              <a:t>maintained by the WPLs</a:t>
            </a:r>
          </a:p>
          <a:p>
            <a:pPr lvl="1"/>
            <a:r>
              <a:rPr lang="en-US" dirty="0" smtClean="0"/>
              <a:t>schedule tasks and milestone</a:t>
            </a:r>
          </a:p>
          <a:p>
            <a:pPr lvl="1"/>
            <a:r>
              <a:rPr lang="en-US" dirty="0" smtClean="0"/>
              <a:t>progress reporting by “% complete” and remaining work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WP Dependency Schedule (WPD):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maintained by XPO</a:t>
            </a:r>
          </a:p>
          <a:p>
            <a:pPr lvl="1"/>
            <a:r>
              <a:rPr lang="en-US" dirty="0" smtClean="0"/>
              <a:t>dependencies between different WPs via milestones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Project Integration Time-Schedule (PIT):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maintained by TC / SC</a:t>
            </a:r>
          </a:p>
          <a:p>
            <a:pPr lvl="1"/>
            <a:r>
              <a:rPr lang="en-US" dirty="0" smtClean="0"/>
              <a:t>infrastructure and machine / instrument installation slots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XFEL Global Schedule Plan (GSP):</a:t>
            </a:r>
            <a:r>
              <a:rPr lang="en-US" b="1" dirty="0" smtClean="0"/>
              <a:t> </a:t>
            </a:r>
            <a:r>
              <a:rPr lang="en-US" dirty="0" smtClean="0"/>
              <a:t>maintained by XPO</a:t>
            </a:r>
          </a:p>
          <a:p>
            <a:pPr lvl="1"/>
            <a:r>
              <a:rPr lang="en-US" dirty="0" smtClean="0"/>
              <a:t>project relevant milestones linked to WP milestones</a:t>
            </a:r>
          </a:p>
          <a:p>
            <a:pPr lvl="1"/>
            <a:r>
              <a:rPr lang="en-US" dirty="0" smtClean="0"/>
              <a:t>few composite milestones</a:t>
            </a:r>
          </a:p>
          <a:p>
            <a:endParaRPr lang="en-US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will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discuss dates today!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51" y="1989719"/>
            <a:ext cx="9052560" cy="3941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63445" y="1216588"/>
            <a:ext cx="80826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see </a:t>
            </a:r>
            <a:r>
              <a:rPr lang="en-US" sz="2800" dirty="0" smtClean="0">
                <a:solidFill>
                  <a:schemeClr val="accent4"/>
                </a:solidFill>
              </a:rPr>
              <a:t>presentations by Hans and Markus yesterday</a:t>
            </a:r>
            <a:endParaRPr lang="en-US" sz="28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Schedule Plan (GSP)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4608576"/>
            <a:ext cx="8611997" cy="662051"/>
          </a:xfrm>
        </p:spPr>
        <p:txBody>
          <a:bodyPr/>
          <a:lstStyle/>
          <a:p>
            <a:r>
              <a:rPr lang="en-US" dirty="0" smtClean="0"/>
              <a:t>used to provide an overview schedule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typical milestones are again the </a:t>
            </a:r>
            <a:r>
              <a:rPr lang="en-US" dirty="0" smtClean="0">
                <a:solidFill>
                  <a:srgbClr val="FF0000"/>
                </a:solidFill>
              </a:rPr>
              <a:t>technical reviews</a:t>
            </a:r>
          </a:p>
          <a:p>
            <a:r>
              <a:rPr lang="en-US" dirty="0" smtClean="0"/>
              <a:t>used to track and follow-up the overall progress</a:t>
            </a:r>
          </a:p>
          <a:p>
            <a:pPr lvl="1"/>
            <a:r>
              <a:rPr lang="en-US" dirty="0" smtClean="0"/>
              <a:t>e.g. use MTA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3742" r="24254" b="23091"/>
          <a:stretch>
            <a:fillRect/>
          </a:stretch>
        </p:blipFill>
        <p:spPr bwMode="auto">
          <a:xfrm>
            <a:off x="137922" y="1070057"/>
            <a:ext cx="8859774" cy="333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Follow-up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182688"/>
            <a:ext cx="8368157" cy="4459287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based on GSP, WPD (and PIT)</a:t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in the weekly Technical Coordination Meeting</a:t>
            </a:r>
          </a:p>
          <a:p>
            <a:pPr lvl="1"/>
            <a:r>
              <a:rPr lang="en-US" dirty="0" smtClean="0"/>
              <a:t>use a 3-month forward looking window</a:t>
            </a:r>
          </a:p>
          <a:p>
            <a:pPr lvl="1"/>
            <a:r>
              <a:rPr lang="en-US" dirty="0" smtClean="0"/>
              <a:t>discuss status of milestones in this window</a:t>
            </a:r>
          </a:p>
          <a:p>
            <a:pPr lvl="1"/>
            <a:r>
              <a:rPr lang="en-US" dirty="0" smtClean="0"/>
              <a:t>request update if necessary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after tri-annual WP plan updates / status reports (PPR)</a:t>
            </a:r>
          </a:p>
          <a:p>
            <a:pPr lvl="1"/>
            <a:r>
              <a:rPr lang="en-US" dirty="0" smtClean="0"/>
              <a:t>consolidate overall schedule</a:t>
            </a:r>
          </a:p>
          <a:p>
            <a:pPr lvl="1"/>
            <a:r>
              <a:rPr lang="en-US" dirty="0" smtClean="0"/>
              <a:t>look for delays in GSP, WPD and PIT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discuss reason, analyze effects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check for recovery strategies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081596" y="504762"/>
            <a:ext cx="72834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Introduction: Milestone Trend Analysis</a:t>
            </a: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87EC86-BDC3-469A-9D97-F440EBF3E6E5}" type="slidenum">
              <a:rPr kumimoji="0" lang="en-GB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Geneva" pitchFamily="1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0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Geneva" pitchFamily="1" charset="-128"/>
              <a:cs typeface="+mn-cs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117475" y="6562725"/>
            <a:ext cx="57023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112" charset="-128"/>
                <a:cs typeface="+mn-cs"/>
              </a:rPr>
              <a:t>Riko Wichmann, XFEL Project Office, Desy</a:t>
            </a:r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99000" y="2862263"/>
            <a:ext cx="1176338" cy="46037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Green:</a:t>
            </a: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3653960" y="3810000"/>
            <a:ext cx="954088" cy="46196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Blue:</a:t>
            </a: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399912" y="5087938"/>
            <a:ext cx="868363" cy="4619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400" b="1">
                <a:solidFill>
                  <a:schemeClr val="bg1"/>
                </a:solidFill>
              </a:rPr>
              <a:t>Red: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699000" y="3232150"/>
            <a:ext cx="4052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400"/>
              <a:t>milestone stays as planned</a:t>
            </a: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3653960" y="4168775"/>
            <a:ext cx="5048177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/>
              <a:t>milestone is delayed but </a:t>
            </a:r>
            <a:r>
              <a:rPr lang="en-US" sz="2400" dirty="0" smtClean="0"/>
              <a:t>eventually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reached, action may be necessary</a:t>
            </a:r>
            <a:endParaRPr lang="en-US" sz="2400" dirty="0"/>
          </a:p>
        </p:txBody>
      </p: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2399912" y="5443538"/>
            <a:ext cx="5695790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/>
              <a:t>milestone is further </a:t>
            </a:r>
            <a:r>
              <a:rPr lang="en-US" sz="2400" dirty="0" smtClean="0"/>
              <a:t>and further </a:t>
            </a:r>
            <a:r>
              <a:rPr lang="en-US" sz="2400" dirty="0"/>
              <a:t>delayed;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recovery strategy critically</a:t>
            </a:r>
            <a:r>
              <a:rPr lang="en-US" sz="2400" dirty="0" smtClean="0"/>
              <a:t> needed</a:t>
            </a:r>
            <a:endParaRPr lang="en-US" sz="2400" dirty="0"/>
          </a:p>
        </p:txBody>
      </p:sp>
      <p:sp>
        <p:nvSpPr>
          <p:cNvPr id="15" name="TextBox 12"/>
          <p:cNvSpPr txBox="1">
            <a:spLocks noChangeArrowheads="1"/>
          </p:cNvSpPr>
          <p:nvPr/>
        </p:nvSpPr>
        <p:spPr bwMode="auto">
          <a:xfrm>
            <a:off x="141288" y="1162050"/>
            <a:ext cx="7875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 b="1">
                <a:solidFill>
                  <a:srgbClr val="FF0000"/>
                </a:solidFill>
              </a:rPr>
              <a:t>recognize trends in the schedule development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gray">
          <a:xfrm>
            <a:off x="1116013" y="2570163"/>
            <a:ext cx="538162" cy="6016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gray">
          <a:xfrm>
            <a:off x="1654175" y="2570163"/>
            <a:ext cx="536575" cy="60166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gray">
          <a:xfrm>
            <a:off x="2190750" y="2570163"/>
            <a:ext cx="538163" cy="60166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gray">
          <a:xfrm>
            <a:off x="2728913" y="2570163"/>
            <a:ext cx="538162" cy="60166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gray">
          <a:xfrm>
            <a:off x="3267075" y="2570163"/>
            <a:ext cx="536575" cy="60166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gray">
          <a:xfrm>
            <a:off x="1116013" y="3171825"/>
            <a:ext cx="538162" cy="6000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gray">
          <a:xfrm>
            <a:off x="1654175" y="3171825"/>
            <a:ext cx="540385" cy="583311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gray">
          <a:xfrm>
            <a:off x="2190750" y="3171825"/>
            <a:ext cx="538163" cy="6000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gray">
          <a:xfrm>
            <a:off x="2728913" y="3171825"/>
            <a:ext cx="538162" cy="6000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gray">
          <a:xfrm>
            <a:off x="1116013" y="3771900"/>
            <a:ext cx="538162" cy="6000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gray">
          <a:xfrm>
            <a:off x="1654175" y="3771900"/>
            <a:ext cx="536575" cy="600075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gray">
          <a:xfrm>
            <a:off x="2190750" y="3771900"/>
            <a:ext cx="538163" cy="6000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gray">
          <a:xfrm>
            <a:off x="1116013" y="4371975"/>
            <a:ext cx="538162" cy="6000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gray">
          <a:xfrm>
            <a:off x="1654175" y="4371975"/>
            <a:ext cx="536575" cy="6000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gray">
          <a:xfrm>
            <a:off x="1116013" y="4972050"/>
            <a:ext cx="538162" cy="6000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31" name="Line 18"/>
          <p:cNvSpPr>
            <a:spLocks noChangeShapeType="1"/>
          </p:cNvSpPr>
          <p:nvPr/>
        </p:nvSpPr>
        <p:spPr bwMode="gray">
          <a:xfrm flipV="1">
            <a:off x="1116013" y="2570163"/>
            <a:ext cx="3225800" cy="3602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32" name="AutoShape 19"/>
          <p:cNvSpPr>
            <a:spLocks noChangeArrowheads="1"/>
          </p:cNvSpPr>
          <p:nvPr/>
        </p:nvSpPr>
        <p:spPr bwMode="gray">
          <a:xfrm rot="5400000">
            <a:off x="1085056" y="5603082"/>
            <a:ext cx="600075" cy="538162"/>
          </a:xfrm>
          <a:prstGeom prst="rtTriangle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33" name="AutoShape 20"/>
          <p:cNvSpPr>
            <a:spLocks noChangeArrowheads="1"/>
          </p:cNvSpPr>
          <p:nvPr/>
        </p:nvSpPr>
        <p:spPr bwMode="gray">
          <a:xfrm rot="5400000">
            <a:off x="3771901" y="2601912"/>
            <a:ext cx="601662" cy="538163"/>
          </a:xfrm>
          <a:prstGeom prst="rtTriangle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  <p:sp>
        <p:nvSpPr>
          <p:cNvPr id="34" name="Text Box 21"/>
          <p:cNvSpPr txBox="1">
            <a:spLocks noChangeArrowheads="1"/>
          </p:cNvSpPr>
          <p:nvPr/>
        </p:nvSpPr>
        <p:spPr bwMode="gray">
          <a:xfrm>
            <a:off x="803275" y="2255838"/>
            <a:ext cx="4173538" cy="30321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rIns="72000" bIns="72000">
            <a:spAutoFit/>
          </a:bodyPr>
          <a:lstStyle/>
          <a:p>
            <a:pPr marL="187325" indent="-187325" defTabSz="762000">
              <a:spcBef>
                <a:spcPct val="50000"/>
              </a:spcBef>
              <a:spcAft>
                <a:spcPct val="10000"/>
              </a:spcAft>
              <a:buFont typeface="Wingdings" pitchFamily="2" charset="2"/>
              <a:buNone/>
              <a:tabLst>
                <a:tab pos="760413" algn="l"/>
                <a:tab pos="1465263" algn="l"/>
                <a:tab pos="2189163" algn="l"/>
                <a:tab pos="2930525" algn="l"/>
                <a:tab pos="3617913" algn="l"/>
                <a:tab pos="4359275" algn="l"/>
              </a:tabLst>
            </a:pPr>
            <a:r>
              <a:rPr lang="de-DE" sz="1200" b="1"/>
              <a:t>01.01.    01.02.   01.03.   01.04.   01.05.  01.06.   01.07.</a:t>
            </a:r>
          </a:p>
        </p:txBody>
      </p:sp>
      <p:sp>
        <p:nvSpPr>
          <p:cNvPr id="35" name="Line 22"/>
          <p:cNvSpPr>
            <a:spLocks noChangeShapeType="1"/>
          </p:cNvSpPr>
          <p:nvPr/>
        </p:nvSpPr>
        <p:spPr bwMode="gray">
          <a:xfrm>
            <a:off x="1116013" y="2033588"/>
            <a:ext cx="32258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72000" rIns="72000" bIns="72000"/>
          <a:lstStyle/>
          <a:p>
            <a:endParaRPr lang="en-US"/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gray">
          <a:xfrm>
            <a:off x="1598613" y="1851025"/>
            <a:ext cx="2178050" cy="365125"/>
          </a:xfrm>
          <a:prstGeom prst="rect">
            <a:avLst/>
          </a:prstGeom>
          <a:solidFill>
            <a:srgbClr val="FFFFFF"/>
          </a:solidFill>
          <a:ln w="6350">
            <a:solidFill>
              <a:schemeClr val="tx2"/>
            </a:solidFill>
            <a:miter lim="800000"/>
            <a:headEnd/>
            <a:tailEnd/>
          </a:ln>
        </p:spPr>
        <p:txBody>
          <a:bodyPr lIns="72000" rIns="72000" bIns="72000" anchor="ctr">
            <a:spAutoFit/>
          </a:bodyPr>
          <a:lstStyle/>
          <a:p>
            <a:pPr marL="187325" indent="-187325" algn="ctr" defTabSz="762000">
              <a:spcBef>
                <a:spcPct val="5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de-DE" sz="1600" b="1"/>
              <a:t>Status / Report Date</a:t>
            </a: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gray">
          <a:xfrm>
            <a:off x="549275" y="3076575"/>
            <a:ext cx="596900" cy="30321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rIns="72000" bIns="72000">
            <a:spAutoFit/>
          </a:bodyPr>
          <a:lstStyle/>
          <a:p>
            <a:pPr marL="187325" indent="-187325" defTabSz="762000">
              <a:spcBef>
                <a:spcPct val="5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de-DE" sz="1200" b="1"/>
              <a:t>01.06.</a:t>
            </a:r>
          </a:p>
        </p:txBody>
      </p:sp>
      <p:sp>
        <p:nvSpPr>
          <p:cNvPr id="38" name="Text Box 25"/>
          <p:cNvSpPr txBox="1">
            <a:spLocks noChangeArrowheads="1"/>
          </p:cNvSpPr>
          <p:nvPr/>
        </p:nvSpPr>
        <p:spPr bwMode="gray">
          <a:xfrm>
            <a:off x="549275" y="3665538"/>
            <a:ext cx="566738" cy="30321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rIns="72000" bIns="72000">
            <a:spAutoFit/>
          </a:bodyPr>
          <a:lstStyle/>
          <a:p>
            <a:pPr marL="187325" indent="-187325" defTabSz="762000">
              <a:spcBef>
                <a:spcPct val="5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de-DE" sz="1200" b="1"/>
              <a:t>01.05.</a:t>
            </a:r>
          </a:p>
        </p:txBody>
      </p:sp>
      <p:sp>
        <p:nvSpPr>
          <p:cNvPr id="39" name="Text Box 26"/>
          <p:cNvSpPr txBox="1">
            <a:spLocks noChangeArrowheads="1"/>
          </p:cNvSpPr>
          <p:nvPr/>
        </p:nvSpPr>
        <p:spPr bwMode="gray">
          <a:xfrm>
            <a:off x="549275" y="4276725"/>
            <a:ext cx="625475" cy="30321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rIns="72000" bIns="72000">
            <a:spAutoFit/>
          </a:bodyPr>
          <a:lstStyle/>
          <a:p>
            <a:pPr marL="187325" indent="-187325" defTabSz="762000">
              <a:spcBef>
                <a:spcPct val="5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de-DE" sz="1200" b="1"/>
              <a:t>01.04.</a:t>
            </a:r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gray">
          <a:xfrm>
            <a:off x="549275" y="4856163"/>
            <a:ext cx="654050" cy="30321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rIns="72000" bIns="72000">
            <a:spAutoFit/>
          </a:bodyPr>
          <a:lstStyle/>
          <a:p>
            <a:pPr marL="187325" indent="-187325" defTabSz="762000">
              <a:spcBef>
                <a:spcPct val="5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de-DE" sz="1200" b="1"/>
              <a:t>01.03.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gray">
          <a:xfrm>
            <a:off x="549275" y="5465763"/>
            <a:ext cx="596900" cy="3048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rIns="72000" bIns="72000">
            <a:spAutoFit/>
          </a:bodyPr>
          <a:lstStyle/>
          <a:p>
            <a:pPr marL="187325" indent="-187325" defTabSz="762000">
              <a:spcBef>
                <a:spcPct val="5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de-DE" sz="1200" b="1"/>
              <a:t>01.02.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gray">
          <a:xfrm>
            <a:off x="549275" y="6045200"/>
            <a:ext cx="625475" cy="30321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rIns="72000" bIns="72000">
            <a:spAutoFit/>
          </a:bodyPr>
          <a:lstStyle/>
          <a:p>
            <a:pPr marL="187325" indent="-187325" defTabSz="762000">
              <a:spcBef>
                <a:spcPct val="5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de-DE" sz="1200" b="1"/>
              <a:t>01.01.</a:t>
            </a:r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gray">
          <a:xfrm rot="5400000">
            <a:off x="-1421606" y="4371182"/>
            <a:ext cx="360203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  <a:tailEnd/>
          </a:ln>
        </p:spPr>
        <p:txBody>
          <a:bodyPr lIns="72000" rIns="72000" bIns="72000"/>
          <a:lstStyle/>
          <a:p>
            <a:endParaRPr lang="en-US"/>
          </a:p>
        </p:txBody>
      </p:sp>
      <p:grpSp>
        <p:nvGrpSpPr>
          <p:cNvPr id="44" name="Group 31"/>
          <p:cNvGrpSpPr>
            <a:grpSpLocks/>
          </p:cNvGrpSpPr>
          <p:nvPr/>
        </p:nvGrpSpPr>
        <p:grpSpPr bwMode="auto">
          <a:xfrm>
            <a:off x="1077913" y="3717925"/>
            <a:ext cx="2227262" cy="96838"/>
            <a:chOff x="1024" y="2071"/>
            <a:chExt cx="1888" cy="74"/>
          </a:xfrm>
        </p:grpSpPr>
        <p:sp>
          <p:nvSpPr>
            <p:cNvPr id="45" name="Oval 32"/>
            <p:cNvSpPr>
              <a:spLocks noChangeArrowheads="1"/>
            </p:cNvSpPr>
            <p:nvPr/>
          </p:nvSpPr>
          <p:spPr bwMode="gray">
            <a:xfrm>
              <a:off x="1024" y="2071"/>
              <a:ext cx="73" cy="73"/>
            </a:xfrm>
            <a:prstGeom prst="ellipse">
              <a:avLst/>
            </a:prstGeom>
            <a:solidFill>
              <a:srgbClr val="3C872D"/>
            </a:solidFill>
            <a:ln w="6350">
              <a:noFill/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46" name="Oval 33"/>
            <p:cNvSpPr>
              <a:spLocks noChangeArrowheads="1"/>
            </p:cNvSpPr>
            <p:nvPr/>
          </p:nvSpPr>
          <p:spPr bwMode="gray">
            <a:xfrm>
              <a:off x="1479" y="2072"/>
              <a:ext cx="73" cy="73"/>
            </a:xfrm>
            <a:prstGeom prst="ellipse">
              <a:avLst/>
            </a:prstGeom>
            <a:solidFill>
              <a:srgbClr val="3C872D"/>
            </a:solidFill>
            <a:ln w="6350">
              <a:noFill/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47" name="Oval 34"/>
            <p:cNvSpPr>
              <a:spLocks noChangeArrowheads="1"/>
            </p:cNvSpPr>
            <p:nvPr/>
          </p:nvSpPr>
          <p:spPr bwMode="gray">
            <a:xfrm>
              <a:off x="1928" y="2072"/>
              <a:ext cx="73" cy="73"/>
            </a:xfrm>
            <a:prstGeom prst="ellipse">
              <a:avLst/>
            </a:prstGeom>
            <a:solidFill>
              <a:srgbClr val="3C872D"/>
            </a:solidFill>
            <a:ln w="6350">
              <a:noFill/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48" name="Oval 35"/>
            <p:cNvSpPr>
              <a:spLocks noChangeArrowheads="1"/>
            </p:cNvSpPr>
            <p:nvPr/>
          </p:nvSpPr>
          <p:spPr bwMode="gray">
            <a:xfrm>
              <a:off x="2384" y="2072"/>
              <a:ext cx="73" cy="73"/>
            </a:xfrm>
            <a:prstGeom prst="ellipse">
              <a:avLst/>
            </a:prstGeom>
            <a:solidFill>
              <a:srgbClr val="3C872D"/>
            </a:solidFill>
            <a:ln w="6350">
              <a:noFill/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49" name="Oval 36"/>
            <p:cNvSpPr>
              <a:spLocks noChangeArrowheads="1"/>
            </p:cNvSpPr>
            <p:nvPr/>
          </p:nvSpPr>
          <p:spPr bwMode="gray">
            <a:xfrm>
              <a:off x="2839" y="2072"/>
              <a:ext cx="73" cy="73"/>
            </a:xfrm>
            <a:prstGeom prst="ellipse">
              <a:avLst/>
            </a:prstGeom>
            <a:solidFill>
              <a:srgbClr val="3C872D"/>
            </a:solidFill>
            <a:ln w="6350">
              <a:noFill/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50" name="Line 37"/>
            <p:cNvSpPr>
              <a:spLocks noChangeShapeType="1"/>
            </p:cNvSpPr>
            <p:nvPr/>
          </p:nvSpPr>
          <p:spPr bwMode="gray">
            <a:xfrm>
              <a:off x="1056" y="2103"/>
              <a:ext cx="1824" cy="0"/>
            </a:xfrm>
            <a:prstGeom prst="line">
              <a:avLst/>
            </a:prstGeom>
            <a:noFill/>
            <a:ln w="28575">
              <a:solidFill>
                <a:srgbClr val="3C872D"/>
              </a:solidFill>
              <a:round/>
              <a:headEnd/>
              <a:tailEnd/>
            </a:ln>
          </p:spPr>
          <p:txBody>
            <a:bodyPr lIns="72000" rIns="72000" bIns="72000"/>
            <a:lstStyle/>
            <a:p>
              <a:endParaRPr lang="en-US"/>
            </a:p>
          </p:txBody>
        </p:sp>
      </p:grpSp>
      <p:grpSp>
        <p:nvGrpSpPr>
          <p:cNvPr id="56" name="Group 110"/>
          <p:cNvGrpSpPr>
            <a:grpSpLocks/>
          </p:cNvGrpSpPr>
          <p:nvPr/>
        </p:nvGrpSpPr>
        <p:grpSpPr bwMode="auto">
          <a:xfrm>
            <a:off x="1077913" y="3971925"/>
            <a:ext cx="2011362" cy="442913"/>
            <a:chOff x="1078246" y="3971236"/>
            <a:chExt cx="2010450" cy="443520"/>
          </a:xfrm>
        </p:grpSpPr>
        <p:sp>
          <p:nvSpPr>
            <p:cNvPr id="57" name="Oval 45"/>
            <p:cNvSpPr>
              <a:spLocks noChangeArrowheads="1"/>
            </p:cNvSpPr>
            <p:nvPr/>
          </p:nvSpPr>
          <p:spPr bwMode="gray">
            <a:xfrm>
              <a:off x="1078246" y="4318682"/>
              <a:ext cx="86078" cy="96074"/>
            </a:xfrm>
            <a:prstGeom prst="ellipse">
              <a:avLst/>
            </a:prstGeom>
            <a:solidFill>
              <a:srgbClr val="375A75"/>
            </a:solidFill>
            <a:ln w="6350">
              <a:solidFill>
                <a:srgbClr val="375A75"/>
              </a:solidFill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58" name="Oval 46"/>
            <p:cNvSpPr>
              <a:spLocks noChangeArrowheads="1"/>
            </p:cNvSpPr>
            <p:nvPr/>
          </p:nvSpPr>
          <p:spPr bwMode="gray">
            <a:xfrm>
              <a:off x="1615938" y="4223924"/>
              <a:ext cx="86078" cy="96074"/>
            </a:xfrm>
            <a:prstGeom prst="ellipse">
              <a:avLst/>
            </a:prstGeom>
            <a:solidFill>
              <a:srgbClr val="375A75"/>
            </a:solidFill>
            <a:ln w="6350">
              <a:solidFill>
                <a:srgbClr val="375A75"/>
              </a:solidFill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59" name="Oval 47"/>
            <p:cNvSpPr>
              <a:spLocks noChangeArrowheads="1"/>
            </p:cNvSpPr>
            <p:nvPr/>
          </p:nvSpPr>
          <p:spPr bwMode="gray">
            <a:xfrm>
              <a:off x="2144197" y="4097580"/>
              <a:ext cx="86078" cy="96074"/>
            </a:xfrm>
            <a:prstGeom prst="ellipse">
              <a:avLst/>
            </a:prstGeom>
            <a:solidFill>
              <a:srgbClr val="375A75"/>
            </a:solidFill>
            <a:ln w="6350">
              <a:solidFill>
                <a:srgbClr val="375A75"/>
              </a:solidFill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gray">
            <a:xfrm>
              <a:off x="2686606" y="4023879"/>
              <a:ext cx="86078" cy="96074"/>
            </a:xfrm>
            <a:prstGeom prst="ellipse">
              <a:avLst/>
            </a:prstGeom>
            <a:solidFill>
              <a:srgbClr val="375A75"/>
            </a:solidFill>
            <a:ln w="6350" algn="ctr">
              <a:solidFill>
                <a:srgbClr val="375A75"/>
              </a:solidFill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61" name="Oval 49"/>
            <p:cNvSpPr>
              <a:spLocks noChangeArrowheads="1"/>
            </p:cNvSpPr>
            <p:nvPr/>
          </p:nvSpPr>
          <p:spPr bwMode="gray">
            <a:xfrm>
              <a:off x="3002618" y="3971236"/>
              <a:ext cx="86078" cy="96074"/>
            </a:xfrm>
            <a:prstGeom prst="ellipse">
              <a:avLst/>
            </a:prstGeom>
            <a:solidFill>
              <a:srgbClr val="375A75"/>
            </a:solidFill>
            <a:ln w="6350">
              <a:solidFill>
                <a:srgbClr val="375A75"/>
              </a:solidFill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62" name="Freeform 50"/>
            <p:cNvSpPr>
              <a:spLocks/>
            </p:cNvSpPr>
            <p:nvPr/>
          </p:nvSpPr>
          <p:spPr bwMode="gray">
            <a:xfrm>
              <a:off x="1115979" y="4019930"/>
              <a:ext cx="1924372" cy="351395"/>
            </a:xfrm>
            <a:custGeom>
              <a:avLst/>
              <a:gdLst>
                <a:gd name="T0" fmla="*/ 0 w 1632"/>
                <a:gd name="T1" fmla="*/ 462466043 h 267"/>
                <a:gd name="T2" fmla="*/ 638191193 w 1632"/>
                <a:gd name="T3" fmla="*/ 327363200 h 267"/>
                <a:gd name="T4" fmla="*/ 1263868076 w 1632"/>
                <a:gd name="T5" fmla="*/ 171476774 h 267"/>
                <a:gd name="T6" fmla="*/ 1897887145 w 1632"/>
                <a:gd name="T7" fmla="*/ 72747965 h 267"/>
                <a:gd name="T8" fmla="*/ 2147483647 w 1632"/>
                <a:gd name="T9" fmla="*/ 0 h 2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32"/>
                <a:gd name="T16" fmla="*/ 0 h 267"/>
                <a:gd name="T17" fmla="*/ 1632 w 1632"/>
                <a:gd name="T18" fmla="*/ 267 h 2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32" h="267">
                  <a:moveTo>
                    <a:pt x="0" y="267"/>
                  </a:moveTo>
                  <a:cubicBezTo>
                    <a:pt x="76" y="254"/>
                    <a:pt x="308" y="217"/>
                    <a:pt x="459" y="189"/>
                  </a:cubicBezTo>
                  <a:cubicBezTo>
                    <a:pt x="610" y="161"/>
                    <a:pt x="758" y="124"/>
                    <a:pt x="909" y="99"/>
                  </a:cubicBezTo>
                  <a:cubicBezTo>
                    <a:pt x="1060" y="74"/>
                    <a:pt x="1245" y="58"/>
                    <a:pt x="1365" y="42"/>
                  </a:cubicBezTo>
                  <a:cubicBezTo>
                    <a:pt x="1485" y="26"/>
                    <a:pt x="1577" y="9"/>
                    <a:pt x="1632" y="0"/>
                  </a:cubicBezTo>
                </a:path>
              </a:pathLst>
            </a:custGeom>
            <a:noFill/>
            <a:ln w="25400">
              <a:solidFill>
                <a:srgbClr val="375A75"/>
              </a:solidFill>
              <a:round/>
              <a:headEnd/>
              <a:tailEnd/>
            </a:ln>
          </p:spPr>
          <p:txBody>
            <a:bodyPr lIns="72000" rIns="72000" bIns="72000"/>
            <a:lstStyle/>
            <a:p>
              <a:endParaRPr lang="en-US"/>
            </a:p>
          </p:txBody>
        </p:sp>
      </p:grpSp>
      <p:sp>
        <p:nvSpPr>
          <p:cNvPr id="63" name="Text Box 51"/>
          <p:cNvSpPr txBox="1">
            <a:spLocks noChangeArrowheads="1"/>
          </p:cNvSpPr>
          <p:nvPr/>
        </p:nvSpPr>
        <p:spPr bwMode="gray">
          <a:xfrm rot="16200000">
            <a:off x="-500856" y="4220369"/>
            <a:ext cx="1770063" cy="365125"/>
          </a:xfrm>
          <a:prstGeom prst="rect">
            <a:avLst/>
          </a:prstGeom>
          <a:solidFill>
            <a:srgbClr val="FFFFFF"/>
          </a:solidFill>
          <a:ln w="6350">
            <a:solidFill>
              <a:schemeClr val="tx2"/>
            </a:solidFill>
            <a:miter lim="800000"/>
            <a:headEnd/>
            <a:tailEnd/>
          </a:ln>
        </p:spPr>
        <p:txBody>
          <a:bodyPr lIns="72000" rIns="72000" bIns="72000" anchor="ctr">
            <a:spAutoFit/>
          </a:bodyPr>
          <a:lstStyle/>
          <a:p>
            <a:pPr marL="187325" indent="-187325" algn="ctr" defTabSz="762000">
              <a:spcBef>
                <a:spcPct val="5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de-DE" sz="1600" b="1"/>
              <a:t>Milestone Date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1096963" y="2619124"/>
            <a:ext cx="2153066" cy="3135564"/>
            <a:chOff x="1096963" y="2619124"/>
            <a:chExt cx="2153066" cy="3135564"/>
          </a:xfrm>
        </p:grpSpPr>
        <p:sp>
          <p:nvSpPr>
            <p:cNvPr id="51" name="Oval 39"/>
            <p:cNvSpPr>
              <a:spLocks noChangeArrowheads="1"/>
            </p:cNvSpPr>
            <p:nvPr/>
          </p:nvSpPr>
          <p:spPr bwMode="gray">
            <a:xfrm>
              <a:off x="1096963" y="5653088"/>
              <a:ext cx="92075" cy="101600"/>
            </a:xfrm>
            <a:prstGeom prst="ellipse">
              <a:avLst/>
            </a:prstGeom>
            <a:solidFill>
              <a:srgbClr val="FF0000"/>
            </a:solidFill>
            <a:ln w="6350">
              <a:noFill/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52" name="Oval 40"/>
            <p:cNvSpPr>
              <a:spLocks noChangeArrowheads="1"/>
            </p:cNvSpPr>
            <p:nvPr/>
          </p:nvSpPr>
          <p:spPr bwMode="gray">
            <a:xfrm>
              <a:off x="1643063" y="5354638"/>
              <a:ext cx="92075" cy="101600"/>
            </a:xfrm>
            <a:prstGeom prst="ellipse">
              <a:avLst/>
            </a:prstGeom>
            <a:solidFill>
              <a:srgbClr val="FF0000"/>
            </a:solidFill>
            <a:ln w="6350">
              <a:noFill/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53" name="Oval 41"/>
            <p:cNvSpPr>
              <a:spLocks noChangeArrowheads="1"/>
            </p:cNvSpPr>
            <p:nvPr/>
          </p:nvSpPr>
          <p:spPr bwMode="gray">
            <a:xfrm>
              <a:off x="2220913" y="4535488"/>
              <a:ext cx="92075" cy="101600"/>
            </a:xfrm>
            <a:prstGeom prst="ellipse">
              <a:avLst/>
            </a:prstGeom>
            <a:solidFill>
              <a:srgbClr val="FF0000"/>
            </a:solidFill>
            <a:ln w="6350">
              <a:noFill/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54" name="Oval 42"/>
            <p:cNvSpPr>
              <a:spLocks noChangeArrowheads="1"/>
            </p:cNvSpPr>
            <p:nvPr/>
          </p:nvSpPr>
          <p:spPr bwMode="gray">
            <a:xfrm>
              <a:off x="2797175" y="3308350"/>
              <a:ext cx="92075" cy="101600"/>
            </a:xfrm>
            <a:prstGeom prst="ellipse">
              <a:avLst/>
            </a:prstGeom>
            <a:solidFill>
              <a:srgbClr val="FF0000"/>
            </a:solidFill>
            <a:ln w="6350">
              <a:noFill/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gray">
            <a:xfrm>
              <a:off x="1139825" y="3355975"/>
              <a:ext cx="1697038" cy="2341563"/>
            </a:xfrm>
            <a:custGeom>
              <a:avLst/>
              <a:gdLst>
                <a:gd name="T0" fmla="*/ 0 w 1341"/>
                <a:gd name="T1" fmla="*/ 2147483647 h 1685"/>
                <a:gd name="T2" fmla="*/ 290873578 w 1341"/>
                <a:gd name="T3" fmla="*/ 2147483647 h 1685"/>
                <a:gd name="T4" fmla="*/ 644397514 w 1341"/>
                <a:gd name="T5" fmla="*/ 2147483647 h 1685"/>
                <a:gd name="T6" fmla="*/ 1324593967 w 1341"/>
                <a:gd name="T7" fmla="*/ 1618905186 h 1685"/>
                <a:gd name="T8" fmla="*/ 2000316185 w 1341"/>
                <a:gd name="T9" fmla="*/ 0 h 16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1"/>
                <a:gd name="T16" fmla="*/ 0 h 1685"/>
                <a:gd name="T17" fmla="*/ 1341 w 1341"/>
                <a:gd name="T18" fmla="*/ 1685 h 16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1" h="1685">
                  <a:moveTo>
                    <a:pt x="0" y="1683"/>
                  </a:moveTo>
                  <a:cubicBezTo>
                    <a:pt x="32" y="1677"/>
                    <a:pt x="123" y="1685"/>
                    <a:pt x="195" y="1650"/>
                  </a:cubicBezTo>
                  <a:cubicBezTo>
                    <a:pt x="267" y="1615"/>
                    <a:pt x="317" y="1600"/>
                    <a:pt x="432" y="1473"/>
                  </a:cubicBezTo>
                  <a:cubicBezTo>
                    <a:pt x="547" y="1346"/>
                    <a:pt x="736" y="1131"/>
                    <a:pt x="888" y="885"/>
                  </a:cubicBezTo>
                  <a:cubicBezTo>
                    <a:pt x="1040" y="639"/>
                    <a:pt x="1247" y="184"/>
                    <a:pt x="1341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lIns="72000" rIns="72000" bIns="72000"/>
            <a:lstStyle/>
            <a:p>
              <a:endParaRPr lang="en-US"/>
            </a:p>
          </p:txBody>
        </p:sp>
        <p:sp>
          <p:nvSpPr>
            <p:cNvPr id="64" name="Oval 42"/>
            <p:cNvSpPr>
              <a:spLocks noChangeArrowheads="1"/>
            </p:cNvSpPr>
            <p:nvPr/>
          </p:nvSpPr>
          <p:spPr bwMode="gray">
            <a:xfrm>
              <a:off x="3157954" y="2619124"/>
              <a:ext cx="92075" cy="101600"/>
            </a:xfrm>
            <a:prstGeom prst="ellipse">
              <a:avLst/>
            </a:prstGeom>
            <a:solidFill>
              <a:srgbClr val="FF0000"/>
            </a:solidFill>
            <a:ln w="6350">
              <a:noFill/>
              <a:round/>
              <a:headEnd/>
              <a:tailEnd/>
            </a:ln>
          </p:spPr>
          <p:txBody>
            <a:bodyPr wrap="none" lIns="72000" rIns="72000" bIns="72000" anchor="ctr"/>
            <a:lstStyle/>
            <a:p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 bwMode="auto">
            <a:xfrm flipH="1">
              <a:off x="2863734" y="2693988"/>
              <a:ext cx="318284" cy="629241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6" name="Rectangle 8"/>
          <p:cNvSpPr>
            <a:spLocks noChangeArrowheads="1"/>
          </p:cNvSpPr>
          <p:nvPr/>
        </p:nvSpPr>
        <p:spPr bwMode="gray">
          <a:xfrm>
            <a:off x="1658557" y="3165729"/>
            <a:ext cx="538162" cy="6000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rIns="72000" bIns="72000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MTA on Global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pic>
        <p:nvPicPr>
          <p:cNvPr id="6" name="Picture 5" descr="Global-MTA-2011-12-31.gif"/>
          <p:cNvPicPr>
            <a:picLocks noChangeAspect="1"/>
          </p:cNvPicPr>
          <p:nvPr/>
        </p:nvPicPr>
        <p:blipFill>
          <a:blip r:embed="rId2"/>
          <a:srcRect t="8356" r="495" b="25867"/>
          <a:stretch>
            <a:fillRect/>
          </a:stretch>
        </p:blipFill>
        <p:spPr>
          <a:xfrm>
            <a:off x="673488" y="1207004"/>
            <a:ext cx="5486400" cy="51265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84209" y="3400968"/>
            <a:ext cx="4003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2000" dirty="0" smtClean="0"/>
              <a:t>note, this includes going from </a:t>
            </a:r>
            <a:br>
              <a:rPr lang="en-US" sz="2000" dirty="0" smtClean="0"/>
            </a:br>
            <a:r>
              <a:rPr lang="en-US" sz="2000" dirty="0" smtClean="0"/>
              <a:t>17.5 GeV </a:t>
            </a:r>
            <a:r>
              <a:rPr lang="en-US" sz="2000" dirty="0" smtClean="0">
                <a:sym typeface="Wingdings" pitchFamily="2" charset="2"/>
              </a:rPr>
              <a:t> 14 GeV  17.5 GeV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Schedule on XFEL Web Servers (planned)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648573" cy="4459287"/>
          </a:xfrm>
        </p:spPr>
        <p:txBody>
          <a:bodyPr/>
          <a:lstStyle/>
          <a:p>
            <a:r>
              <a:rPr lang="en-US" dirty="0" smtClean="0"/>
              <a:t>overview schedule picture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pdf</a:t>
            </a:r>
            <a:r>
              <a:rPr lang="en-US" dirty="0" smtClean="0"/>
              <a:t> version of the </a:t>
            </a:r>
            <a:r>
              <a:rPr lang="en-US" dirty="0" smtClean="0">
                <a:solidFill>
                  <a:srgbClr val="0070C0"/>
                </a:solidFill>
              </a:rPr>
              <a:t>consolidated</a:t>
            </a:r>
            <a:r>
              <a:rPr lang="en-US" dirty="0" smtClean="0"/>
              <a:t> Global Schedule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1520" y="1648094"/>
            <a:ext cx="3467444" cy="1509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 t="3742" r="24254" b="23091"/>
          <a:stretch>
            <a:fillRect/>
          </a:stretch>
        </p:blipFill>
        <p:spPr bwMode="auto">
          <a:xfrm>
            <a:off x="3880865" y="3767694"/>
            <a:ext cx="4765611" cy="1791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24256" y="5876544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smtClean="0"/>
              <a:t>to be provide on </a:t>
            </a:r>
            <a:r>
              <a:rPr lang="en-US" sz="2400" dirty="0" smtClean="0">
                <a:hlinkClick r:id="rId4"/>
              </a:rPr>
              <a:t>http://xfel.eu</a:t>
            </a:r>
            <a:r>
              <a:rPr lang="en-US" sz="2400" dirty="0" smtClean="0"/>
              <a:t> and/or </a:t>
            </a:r>
            <a:r>
              <a:rPr lang="en-US" sz="2400" dirty="0" smtClean="0">
                <a:hlinkClick r:id="rId5"/>
              </a:rPr>
              <a:t>http://xfel.desy.de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734426" cy="4459287"/>
          </a:xfrm>
        </p:spPr>
        <p:txBody>
          <a:bodyPr/>
          <a:lstStyle/>
          <a:p>
            <a:r>
              <a:rPr lang="en-US" dirty="0" smtClean="0"/>
              <a:t>scheduling performed bottom-up with very few final top-down milestone</a:t>
            </a:r>
          </a:p>
          <a:p>
            <a:r>
              <a:rPr lang="en-US" dirty="0" smtClean="0"/>
              <a:t>Global Schedule </a:t>
            </a:r>
            <a:r>
              <a:rPr lang="en-US" smtClean="0"/>
              <a:t>Plan:</a:t>
            </a:r>
            <a:r>
              <a:rPr lang="en-US" dirty="0" smtClean="0"/>
              <a:t> </a:t>
            </a:r>
            <a:r>
              <a:rPr lang="en-US" smtClean="0"/>
              <a:t>heavily </a:t>
            </a:r>
            <a:r>
              <a:rPr lang="en-US" dirty="0" smtClean="0"/>
              <a:t>utilizes the </a:t>
            </a:r>
            <a:r>
              <a:rPr lang="en-US" dirty="0" smtClean="0">
                <a:solidFill>
                  <a:srgbClr val="FF0000"/>
                </a:solidFill>
              </a:rPr>
              <a:t>mandatory technical reviews</a:t>
            </a:r>
            <a:r>
              <a:rPr lang="en-US" dirty="0" smtClean="0"/>
              <a:t>, e.g. CDR, PRR …for all major systems / top </a:t>
            </a:r>
            <a:r>
              <a:rPr lang="en-US" dirty="0" smtClean="0">
                <a:solidFill>
                  <a:srgbClr val="FF0000"/>
                </a:solidFill>
              </a:rPr>
              <a:t>MBOM elements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PIT: Project Integration Time-Schedule</a:t>
            </a:r>
            <a:r>
              <a:rPr lang="en-US" dirty="0" smtClean="0"/>
              <a:t> for the infrastructure and machine installation</a:t>
            </a:r>
          </a:p>
          <a:p>
            <a:pPr lvl="1"/>
            <a:r>
              <a:rPr lang="en-US" dirty="0" smtClean="0"/>
              <a:t>heavily relies on </a:t>
            </a:r>
            <a:r>
              <a:rPr lang="en-US" dirty="0" smtClean="0">
                <a:solidFill>
                  <a:srgbClr val="FF0000"/>
                </a:solidFill>
              </a:rPr>
              <a:t>scheduled IRR </a:t>
            </a:r>
            <a:r>
              <a:rPr lang="en-US" dirty="0" smtClean="0">
                <a:sym typeface="Wingdings" pitchFamily="2" charset="2"/>
              </a:rPr>
              <a:t> RFI milestones</a:t>
            </a:r>
          </a:p>
          <a:p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minimum requirement for all IKC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mandatory technical reviews </a:t>
            </a:r>
            <a:r>
              <a:rPr lang="en-US" dirty="0" smtClean="0">
                <a:sym typeface="Wingdings" pitchFamily="2" charset="2"/>
              </a:rPr>
              <a:t>have to be included in the corresponding WP plan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7474" y="1347788"/>
            <a:ext cx="8782081" cy="4459287"/>
          </a:xfrm>
        </p:spPr>
        <p:txBody>
          <a:bodyPr/>
          <a:lstStyle/>
          <a:p>
            <a:r>
              <a:rPr lang="en-US" dirty="0" smtClean="0"/>
              <a:t>XFEL follows a distributed planning approach</a:t>
            </a:r>
          </a:p>
          <a:p>
            <a:pPr lvl="1"/>
            <a:r>
              <a:rPr lang="en-US" dirty="0" smtClean="0"/>
              <a:t>bottom-up project planning by work package leaders 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15B62-391A-4932-BCE0-6BE33E22482C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Riko Wichmann, XFEL Project Office, Desy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1143000" y="304800"/>
            <a:ext cx="82296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67031" rIns="9144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XFEL Scheduling Approach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838200" y="2762250"/>
            <a:ext cx="7696200" cy="3238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de-DE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38200" y="3124200"/>
            <a:ext cx="7696200" cy="3276600"/>
          </a:xfrm>
          <a:prstGeom prst="rect">
            <a:avLst/>
          </a:prstGeom>
          <a:solidFill>
            <a:srgbClr val="FFC0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65225" y="541338"/>
            <a:ext cx="7062788" cy="479425"/>
          </a:xfrm>
        </p:spPr>
        <p:txBody>
          <a:bodyPr/>
          <a:lstStyle/>
          <a:p>
            <a:r>
              <a:rPr lang="de-DE" dirty="0" smtClean="0"/>
              <a:t>XFEL Project </a:t>
            </a:r>
            <a:r>
              <a:rPr lang="de-DE" dirty="0" err="1" smtClean="0"/>
              <a:t>Structure</a:t>
            </a:r>
            <a:endParaRPr lang="de-DE" dirty="0" smtClean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 rot="16200000">
            <a:off x="-982846" y="4480074"/>
            <a:ext cx="33801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de-DE" sz="2400" dirty="0" err="1">
                <a:solidFill>
                  <a:srgbClr val="002060"/>
                </a:solidFill>
              </a:rPr>
              <a:t>plans</a:t>
            </a:r>
            <a:r>
              <a:rPr lang="de-DE" sz="2400" dirty="0">
                <a:solidFill>
                  <a:srgbClr val="002060"/>
                </a:solidFill>
              </a:rPr>
              <a:t> on WP </a:t>
            </a:r>
            <a:r>
              <a:rPr lang="de-DE" sz="2400" dirty="0" err="1">
                <a:solidFill>
                  <a:srgbClr val="002060"/>
                </a:solidFill>
              </a:rPr>
              <a:t>level</a:t>
            </a:r>
            <a:r>
              <a:rPr lang="de-DE" sz="2400" dirty="0">
                <a:solidFill>
                  <a:srgbClr val="002060"/>
                </a:solidFill>
              </a:rPr>
              <a:t> </a:t>
            </a:r>
            <a:r>
              <a:rPr lang="de-DE" sz="2400" dirty="0" err="1">
                <a:solidFill>
                  <a:srgbClr val="002060"/>
                </a:solidFill>
              </a:rPr>
              <a:t>only</a:t>
            </a:r>
            <a:r>
              <a:rPr lang="de-DE" sz="2400" dirty="0">
                <a:solidFill>
                  <a:srgbClr val="002060"/>
                </a:solidFill>
              </a:rPr>
              <a:t>!</a:t>
            </a:r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4888" y="1085850"/>
            <a:ext cx="71342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2057400" y="2362200"/>
            <a:ext cx="914400" cy="400050"/>
          </a:xfrm>
          <a:prstGeom prst="ellipse">
            <a:avLst/>
          </a:prstGeom>
          <a:solidFill>
            <a:srgbClr val="F9F48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buNone/>
            </a:pPr>
            <a:r>
              <a:rPr lang="de-DE" sz="1600" b="1" dirty="0">
                <a:solidFill>
                  <a:schemeClr val="tx1"/>
                </a:solidFill>
              </a:rPr>
              <a:t>TC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2984500" y="2362200"/>
            <a:ext cx="901700" cy="457200"/>
          </a:xfrm>
          <a:prstGeom prst="ellipse">
            <a:avLst/>
          </a:prstGeom>
          <a:solidFill>
            <a:srgbClr val="F9F48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buNone/>
            </a:pPr>
            <a:r>
              <a:rPr lang="de-DE" sz="1600" b="1" dirty="0">
                <a:solidFill>
                  <a:schemeClr val="tx1"/>
                </a:solidFill>
              </a:rPr>
              <a:t>XPO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7474" y="1347788"/>
            <a:ext cx="8782081" cy="4459287"/>
          </a:xfrm>
        </p:spPr>
        <p:txBody>
          <a:bodyPr/>
          <a:lstStyle/>
          <a:p>
            <a:r>
              <a:rPr lang="en-US" dirty="0" smtClean="0"/>
              <a:t>XFEL follows a distributed planning approach</a:t>
            </a:r>
          </a:p>
          <a:p>
            <a:pPr lvl="1"/>
            <a:r>
              <a:rPr lang="en-US" dirty="0" smtClean="0"/>
              <a:t>bottom-up project planning by work package leaders</a:t>
            </a:r>
          </a:p>
          <a:p>
            <a:pPr lvl="1"/>
            <a:r>
              <a:rPr lang="en-US" dirty="0" smtClean="0"/>
              <a:t>XFEL Project Office (XPO) to maintain overall schedule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maintain overall consistent project plan over ~6 years</a:t>
            </a:r>
          </a:p>
          <a:p>
            <a:r>
              <a:rPr lang="en-US" dirty="0" smtClean="0"/>
              <a:t>maintain dependencies between WPs (transparent &amp; traceable)‏</a:t>
            </a:r>
          </a:p>
          <a:p>
            <a:r>
              <a:rPr lang="en-US" dirty="0" smtClean="0"/>
              <a:t>provide trend analysis as early warning system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15B62-391A-4932-BCE0-6BE33E22482C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Riko Wichmann, XFEL Project Office, Desy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1143000" y="304800"/>
            <a:ext cx="82296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67031" rIns="91440" bIns="0" numCol="1" anchor="b" anchorCtr="0" compatLnSpc="1">
            <a:prstTxWarp prst="textNoShape">
              <a:avLst/>
            </a:prstTxWarp>
          </a:bodyPr>
          <a:lstStyle/>
          <a:p>
            <a:pPr lvl="0">
              <a:lnSpc>
                <a:spcPct val="81000"/>
              </a:lnSpc>
              <a:spcBef>
                <a:spcPct val="0"/>
              </a:spcBef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kern="0" dirty="0" smtClean="0">
                <a:solidFill>
                  <a:schemeClr val="bg1"/>
                </a:solidFill>
              </a:rPr>
              <a:t>XFEL Scheduling Approach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8" y="2968068"/>
            <a:ext cx="3048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63563" y="2764354"/>
            <a:ext cx="2195512" cy="487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90864" rIns="90000" bIns="45000"/>
          <a:lstStyle/>
          <a:p>
            <a:pPr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b="1" dirty="0">
                <a:solidFill>
                  <a:srgbClr val="26004D"/>
                </a:solidFill>
              </a:rPr>
              <a:t>Challenges: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XFEL Project Plan = Hierarchical System</a:t>
            </a:r>
            <a:br>
              <a:rPr lang="en-GB" dirty="0"/>
            </a:br>
            <a:r>
              <a:rPr lang="en-GB" dirty="0"/>
              <a:t>of </a:t>
            </a:r>
            <a:r>
              <a:rPr lang="en-GB" dirty="0" smtClean="0"/>
              <a:t>Plans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517" y="1368809"/>
            <a:ext cx="8826828" cy="4459287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WP plans: </a:t>
            </a:r>
            <a:r>
              <a:rPr lang="en-US" dirty="0" smtClean="0"/>
              <a:t>maintained by the WPLs</a:t>
            </a:r>
          </a:p>
          <a:p>
            <a:pPr lvl="1"/>
            <a:r>
              <a:rPr lang="en-US" dirty="0" smtClean="0"/>
              <a:t>schedule tasks and milestone</a:t>
            </a:r>
          </a:p>
          <a:p>
            <a:pPr lvl="1"/>
            <a:r>
              <a:rPr lang="en-US" dirty="0" smtClean="0"/>
              <a:t>progress reporting by “% complete” and remaining work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WP Dependency Schedule (WPD):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maintained by XPO</a:t>
            </a:r>
          </a:p>
          <a:p>
            <a:pPr lvl="1"/>
            <a:r>
              <a:rPr lang="en-US" dirty="0" smtClean="0"/>
              <a:t>dependencies between different WPs via milestones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Project Integration Time-Schedule (PIT):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maintained by TC / SC</a:t>
            </a:r>
          </a:p>
          <a:p>
            <a:pPr lvl="1"/>
            <a:r>
              <a:rPr lang="en-US" dirty="0" smtClean="0"/>
              <a:t>infrastructure and machine / instrument installation slots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XFEL Global Schedule Plan (GSP):</a:t>
            </a:r>
            <a:r>
              <a:rPr lang="en-US" b="1" dirty="0" smtClean="0"/>
              <a:t> </a:t>
            </a:r>
            <a:r>
              <a:rPr lang="en-US" dirty="0" smtClean="0"/>
              <a:t>maintained by XPO</a:t>
            </a:r>
          </a:p>
          <a:p>
            <a:pPr lvl="1"/>
            <a:r>
              <a:rPr lang="en-US" dirty="0" smtClean="0"/>
              <a:t>project relevant milestones linked to WP milestones</a:t>
            </a:r>
          </a:p>
          <a:p>
            <a:pPr lvl="1"/>
            <a:r>
              <a:rPr lang="en-US" dirty="0" smtClean="0"/>
              <a:t>few composite milestones</a:t>
            </a:r>
          </a:p>
          <a:p>
            <a:endParaRPr lang="en-US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15900" y="1257300"/>
            <a:ext cx="8648700" cy="1409700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1085088" y="5291328"/>
            <a:ext cx="6754368" cy="1085088"/>
          </a:xfrm>
          <a:prstGeom prst="rect">
            <a:avLst/>
          </a:prstGeom>
          <a:solidFill>
            <a:srgbClr val="FD930A"/>
          </a:solidFill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MS Project  Plan </a:t>
            </a:r>
            <a:r>
              <a:rPr lang="en-US" dirty="0" smtClean="0">
                <a:solidFill>
                  <a:srgbClr val="FFFFFF"/>
                </a:solidFill>
              </a:rPr>
              <a:t>Structure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9"/>
            <a:ext cx="8784787" cy="607136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all project plans have the same structure </a:t>
            </a:r>
            <a:br>
              <a:rPr lang="en-US" dirty="0">
                <a:solidFill>
                  <a:srgbClr val="000000"/>
                </a:solidFill>
              </a:rPr>
            </a:b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800" y="2005013"/>
            <a:ext cx="8353425" cy="2828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 bwMode="auto">
          <a:xfrm>
            <a:off x="1365250" y="3486150"/>
            <a:ext cx="1438275" cy="207963"/>
          </a:xfrm>
          <a:prstGeom prst="rect">
            <a:avLst/>
          </a:prstGeom>
          <a:noFill/>
          <a:ln w="38100" cap="flat" cmpd="sng" algn="ctr">
            <a:solidFill>
              <a:srgbClr val="FD930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defTabSz="914400">
              <a:lnSpc>
                <a:spcPct val="100000"/>
              </a:lnSpc>
              <a:spcBef>
                <a:spcPct val="20000"/>
              </a:spcBef>
              <a:buClr>
                <a:srgbClr val="F8B323"/>
              </a:buClr>
              <a:buSzTx/>
              <a:buFont typeface="Wingdings" pitchFamily="2" charset="2"/>
              <a:buChar char="n"/>
              <a:defRPr/>
            </a:pPr>
            <a:endParaRPr lang="en-US" sz="900" kern="0">
              <a:solidFill>
                <a:srgbClr val="261748"/>
              </a:solidFill>
              <a:ea typeface="ＭＳ Ｐゴシック" pitchFamily="112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71600" y="4468813"/>
            <a:ext cx="1438275" cy="206375"/>
          </a:xfrm>
          <a:prstGeom prst="rect">
            <a:avLst/>
          </a:prstGeom>
          <a:noFill/>
          <a:ln w="38100" cap="flat" cmpd="sng" algn="ctr">
            <a:solidFill>
              <a:srgbClr val="FD930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defTabSz="914400">
              <a:lnSpc>
                <a:spcPct val="100000"/>
              </a:lnSpc>
              <a:spcBef>
                <a:spcPct val="20000"/>
              </a:spcBef>
              <a:buClr>
                <a:srgbClr val="F8B323"/>
              </a:buClr>
              <a:buSzTx/>
              <a:buFont typeface="Wingdings" pitchFamily="2" charset="2"/>
              <a:buChar char="n"/>
              <a:defRPr/>
            </a:pPr>
            <a:endParaRPr lang="en-US" sz="900" kern="0">
              <a:solidFill>
                <a:srgbClr val="261748"/>
              </a:solidFill>
              <a:ea typeface="ＭＳ Ｐゴシック" pitchFamily="112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21024" y="2474913"/>
            <a:ext cx="4511675" cy="369332"/>
          </a:xfrm>
          <a:prstGeom prst="rect">
            <a:avLst/>
          </a:prstGeom>
          <a:solidFill>
            <a:srgbClr val="FFFFFF"/>
          </a:solidFill>
          <a:ln w="28575">
            <a:solidFill>
              <a:srgbClr val="FD930A"/>
            </a:solidFill>
          </a:ln>
        </p:spPr>
        <p:txBody>
          <a:bodyPr>
            <a:sp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kern="0" dirty="0">
                <a:solidFill>
                  <a:sysClr val="windowText" lastClr="000000"/>
                </a:solidFill>
              </a:rPr>
              <a:t>WPD </a:t>
            </a:r>
            <a:r>
              <a:rPr lang="en-US" sz="1800" kern="0" dirty="0">
                <a:solidFill>
                  <a:sysClr val="windowText" lastClr="000000"/>
                </a:solidFill>
                <a:sym typeface="Wingdings" pitchFamily="2" charset="2"/>
              </a:rPr>
              <a:t> </a:t>
            </a:r>
            <a:r>
              <a:rPr lang="en-US" sz="1800" kern="0" dirty="0">
                <a:solidFill>
                  <a:sysClr val="windowText" lastClr="000000"/>
                </a:solidFill>
              </a:rPr>
              <a:t>schedule information for the WP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21024" y="4251325"/>
            <a:ext cx="5364481" cy="923330"/>
          </a:xfrm>
          <a:prstGeom prst="rect">
            <a:avLst/>
          </a:prstGeom>
          <a:solidFill>
            <a:srgbClr val="FFFFFF"/>
          </a:solidFill>
          <a:ln w="28575">
            <a:solidFill>
              <a:srgbClr val="FD930A"/>
            </a:solidFill>
          </a:ln>
        </p:spPr>
        <p:txBody>
          <a:bodyPr wrap="square">
            <a:sp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kern="0" dirty="0">
                <a:solidFill>
                  <a:sysClr val="windowText" lastClr="000000"/>
                </a:solidFill>
              </a:rPr>
              <a:t>schedule information provided by the WP </a:t>
            </a:r>
            <a:r>
              <a:rPr lang="en-US" sz="1800" kern="0" dirty="0">
                <a:solidFill>
                  <a:sysClr val="windowText" lastClr="000000"/>
                </a:solidFill>
                <a:sym typeface="Wingdings" pitchFamily="2" charset="2"/>
              </a:rPr>
              <a:t> </a:t>
            </a:r>
            <a:r>
              <a:rPr lang="en-US" sz="1800" kern="0" dirty="0" smtClean="0">
                <a:solidFill>
                  <a:sysClr val="windowText" lastClr="000000"/>
                </a:solidFill>
                <a:sym typeface="Wingdings" pitchFamily="2" charset="2"/>
              </a:rPr>
              <a:t>WPD</a:t>
            </a:r>
          </a:p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kern="0" dirty="0">
                <a:solidFill>
                  <a:sysClr val="windowText" lastClr="000000"/>
                </a:solidFill>
                <a:sym typeface="Wingdings" pitchFamily="2" charset="2"/>
              </a:rPr>
              <a:t>	</a:t>
            </a:r>
            <a:r>
              <a:rPr lang="en-US" sz="1800" kern="0" dirty="0" smtClean="0">
                <a:solidFill>
                  <a:sysClr val="windowText" lastClr="000000"/>
                </a:solidFill>
                <a:sym typeface="Wingdings" pitchFamily="2" charset="2"/>
              </a:rPr>
              <a:t>			          </a:t>
            </a:r>
            <a:r>
              <a:rPr lang="en-US" sz="1800" kern="0" dirty="0" smtClean="0">
                <a:solidFill>
                  <a:sysClr val="windowText" lastClr="000000"/>
                </a:solidFill>
                <a:sym typeface="Wingdings" pitchFamily="2" charset="2"/>
              </a:rPr>
              <a:t>GSP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n-US" sz="1800" kern="0" dirty="0" smtClean="0">
                <a:solidFill>
                  <a:sysClr val="windowText" lastClr="000000"/>
                </a:solidFill>
                <a:sym typeface="Wingdings" pitchFamily="2" charset="2"/>
              </a:rPr>
              <a:t>				          </a:t>
            </a:r>
            <a:r>
              <a:rPr lang="en-US" sz="1800" kern="0" dirty="0" smtClean="0">
                <a:solidFill>
                  <a:sysClr val="windowText" lastClr="000000"/>
                </a:solidFill>
                <a:sym typeface="Wingdings" pitchFamily="2" charset="2"/>
              </a:rPr>
              <a:t>PIT</a:t>
            </a:r>
            <a:endParaRPr lang="en-US" sz="1800" kern="0" dirty="0" smtClean="0">
              <a:solidFill>
                <a:sysClr val="windowText" lastClr="000000"/>
              </a:solidFill>
              <a:sym typeface="Wingdings" pitchFamily="2" charset="2"/>
            </a:endParaRPr>
          </a:p>
        </p:txBody>
      </p:sp>
      <p:cxnSp>
        <p:nvCxnSpPr>
          <p:cNvPr id="12" name="Elbow Connector 11"/>
          <p:cNvCxnSpPr>
            <a:cxnSpLocks noChangeShapeType="1"/>
          </p:cNvCxnSpPr>
          <p:nvPr/>
        </p:nvCxnSpPr>
        <p:spPr bwMode="auto">
          <a:xfrm rot="10800000">
            <a:off x="2824790" y="4572024"/>
            <a:ext cx="821635" cy="394966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rgbClr val="FD930A"/>
            </a:solidFill>
            <a:round/>
            <a:headEnd type="arrow"/>
            <a:tailEnd type="none" w="med" len="med"/>
          </a:ln>
        </p:spPr>
      </p:cxnSp>
      <p:sp>
        <p:nvSpPr>
          <p:cNvPr id="13" name="TextBox 12"/>
          <p:cNvSpPr txBox="1"/>
          <p:nvPr/>
        </p:nvSpPr>
        <p:spPr>
          <a:xfrm>
            <a:off x="1243584" y="5340096"/>
            <a:ext cx="6428363" cy="10402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XFEL Project Management System: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		MS Project 2007 Enterprise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1" name="Elbow Connector 20"/>
          <p:cNvCxnSpPr>
            <a:stCxn id="9" idx="1"/>
            <a:endCxn id="7" idx="3"/>
          </p:cNvCxnSpPr>
          <p:nvPr/>
        </p:nvCxnSpPr>
        <p:spPr bwMode="auto">
          <a:xfrm rot="10800000" flipV="1">
            <a:off x="2803526" y="2659578"/>
            <a:ext cx="817499" cy="930553"/>
          </a:xfrm>
          <a:prstGeom prst="bentConnector3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8" grpId="0" animBg="1"/>
      <p:bldP spid="9" grpId="0" animBg="1"/>
      <p:bldP spid="10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the WP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505825" cy="4459287"/>
          </a:xfrm>
        </p:spPr>
        <p:txBody>
          <a:bodyPr/>
          <a:lstStyle/>
          <a:p>
            <a:r>
              <a:rPr lang="en-US" dirty="0" smtClean="0"/>
              <a:t>activities and milestones that lead </a:t>
            </a:r>
            <a:r>
              <a:rPr lang="en-US" dirty="0" smtClean="0"/>
              <a:t>to </a:t>
            </a:r>
            <a:r>
              <a:rPr lang="en-US" dirty="0" smtClean="0"/>
              <a:t>bringing the XFEL into operation</a:t>
            </a:r>
          </a:p>
          <a:p>
            <a:r>
              <a:rPr lang="en-US" dirty="0" smtClean="0"/>
              <a:t>for all major systems / components / top </a:t>
            </a:r>
            <a:r>
              <a:rPr lang="en-US" dirty="0" smtClean="0">
                <a:solidFill>
                  <a:srgbClr val="FF0000"/>
                </a:solidFill>
              </a:rPr>
              <a:t>MBOM elements:</a:t>
            </a:r>
          </a:p>
          <a:p>
            <a:pPr lvl="1"/>
            <a:r>
              <a:rPr lang="en-US" dirty="0" smtClean="0"/>
              <a:t>development, design, fabrication, installation tasks</a:t>
            </a:r>
          </a:p>
          <a:p>
            <a:pPr lvl="1"/>
            <a:r>
              <a:rPr lang="en-US" dirty="0" smtClean="0"/>
              <a:t>milestones: </a:t>
            </a:r>
            <a:r>
              <a:rPr lang="en-US" dirty="0" smtClean="0">
                <a:solidFill>
                  <a:srgbClr val="FF0000"/>
                </a:solidFill>
              </a:rPr>
              <a:t>technical reviews like CDR, DR, PRR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/>
              <a:t>start and end fabrication,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IRR</a:t>
            </a:r>
            <a:r>
              <a:rPr lang="en-US" dirty="0" smtClean="0"/>
              <a:t>, start and end of </a:t>
            </a:r>
            <a:r>
              <a:rPr lang="en-US" dirty="0" smtClean="0"/>
              <a:t>installation</a:t>
            </a:r>
          </a:p>
          <a:p>
            <a:pPr lvl="1"/>
            <a:r>
              <a:rPr lang="en-US" dirty="0" smtClean="0"/>
              <a:t>(</a:t>
            </a:r>
            <a:r>
              <a:rPr lang="en-US" i="1" dirty="0" smtClean="0">
                <a:solidFill>
                  <a:srgbClr val="0070C0"/>
                </a:solidFill>
                <a:sym typeface="Wingdings" pitchFamily="2" charset="2"/>
              </a:rPr>
              <a:t> see previous presentation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the WP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3E259-27EC-4755-BF43-AA62E2A8EB87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Riko Wichmann, XFEL Project Office, Desy</a:t>
            </a:r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5" y="1816100"/>
            <a:ext cx="873714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52400" y="1473200"/>
            <a:ext cx="4790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Example of scheduling technical reviews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1282</Words>
  <Application>Microsoft Office PowerPoint</Application>
  <PresentationFormat>On-screen Show (4:3)</PresentationFormat>
  <Paragraphs>253</Paragraphs>
  <Slides>25</Slides>
  <Notes>4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DESY European XFEL</vt:lpstr>
      <vt:lpstr>XFEL Scheduling Concept</vt:lpstr>
      <vt:lpstr>We will NOT discuss dates today!</vt:lpstr>
      <vt:lpstr>Slide 3</vt:lpstr>
      <vt:lpstr>XFEL Project Structure</vt:lpstr>
      <vt:lpstr>Slide 5</vt:lpstr>
      <vt:lpstr>XFEL Project Plan = Hierarchical System of Plans</vt:lpstr>
      <vt:lpstr>MS Project  Plan Structure</vt:lpstr>
      <vt:lpstr>Content of the WP Plans</vt:lpstr>
      <vt:lpstr>Content of the WP Plans</vt:lpstr>
      <vt:lpstr>Content of the WP Plans</vt:lpstr>
      <vt:lpstr>Update Schedules and Report Progress</vt:lpstr>
      <vt:lpstr>IKCs in the WP Plans</vt:lpstr>
      <vt:lpstr>XFEL Project Plan = Hierarchical System of Plans</vt:lpstr>
      <vt:lpstr>WP Dependency Schedule</vt:lpstr>
      <vt:lpstr>Schedule Shift Propagation</vt:lpstr>
      <vt:lpstr>Work Package Dependency Schedule (WPD)</vt:lpstr>
      <vt:lpstr>XFEL Project Plan = Hierarchical System of Plans</vt:lpstr>
      <vt:lpstr>Project Integration Time-Schedule (PIT)</vt:lpstr>
      <vt:lpstr>XFEL Project Plan = Hierarchical System of Plans</vt:lpstr>
      <vt:lpstr>Global Schedule Plan (GSP)</vt:lpstr>
      <vt:lpstr>Schedule Follow-up</vt:lpstr>
      <vt:lpstr>Slide 22</vt:lpstr>
      <vt:lpstr>MTA on Global Schedule</vt:lpstr>
      <vt:lpstr>Public Schedule on XFEL Web Servers (planned)</vt:lpstr>
      <vt:lpstr>Summary</vt:lpstr>
    </vt:vector>
  </TitlesOfParts>
  <Company>Desy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Web-access to MS project Plans </dc:title>
  <dc:creator>Riko Wichmann</dc:creator>
  <cp:lastModifiedBy>Riko Wichmann</cp:lastModifiedBy>
  <cp:revision>277</cp:revision>
  <cp:lastPrinted>2008-09-01T15:04:16Z</cp:lastPrinted>
  <dcterms:created xsi:type="dcterms:W3CDTF">2008-08-31T12:56:32Z</dcterms:created>
  <dcterms:modified xsi:type="dcterms:W3CDTF">2012-04-16T18:43:00Z</dcterms:modified>
</cp:coreProperties>
</file>