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63" r:id="rId2"/>
    <p:sldId id="310" r:id="rId3"/>
    <p:sldId id="375" r:id="rId4"/>
    <p:sldId id="376" r:id="rId5"/>
    <p:sldId id="378" r:id="rId6"/>
    <p:sldId id="379" r:id="rId7"/>
    <p:sldId id="380" r:id="rId8"/>
    <p:sldId id="371" r:id="rId9"/>
    <p:sldId id="348" r:id="rId10"/>
    <p:sldId id="373" r:id="rId11"/>
    <p:sldId id="367" r:id="rId12"/>
    <p:sldId id="381" r:id="rId13"/>
    <p:sldId id="382" r:id="rId14"/>
    <p:sldId id="383" r:id="rId15"/>
    <p:sldId id="384" r:id="rId16"/>
  </p:sldIdLst>
  <p:sldSz cx="9144000" cy="6858000" type="screen4x3"/>
  <p:notesSz cx="7099300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8E00"/>
    <a:srgbClr val="FFFFFF"/>
    <a:srgbClr val="339933"/>
    <a:srgbClr val="FFCC00"/>
    <a:srgbClr val="9C9E9F"/>
    <a:srgbClr val="DDDDDD"/>
    <a:srgbClr val="00A5EB"/>
    <a:srgbClr val="FF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92" autoAdjust="0"/>
    <p:restoredTop sz="94822" autoAdjust="0"/>
  </p:normalViewPr>
  <p:slideViewPr>
    <p:cSldViewPr snapToGrid="0">
      <p:cViewPr varScale="1">
        <p:scale>
          <a:sx n="104" d="100"/>
          <a:sy n="104" d="100"/>
        </p:scale>
        <p:origin x="-302" y="-62"/>
      </p:cViewPr>
      <p:guideLst>
        <p:guide orient="horz" pos="3870"/>
        <p:guide orient="horz" pos="559"/>
        <p:guide pos="5486"/>
        <p:guide pos="187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90" tIns="47446" rIns="94890" bIns="47446" numCol="1" anchor="t" anchorCtr="0" compatLnSpc="1">
            <a:prstTxWarp prst="textNoShape">
              <a:avLst/>
            </a:prstTxWarp>
          </a:bodyPr>
          <a:lstStyle>
            <a:lvl1pPr defTabSz="949325"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90" tIns="47446" rIns="94890" bIns="47446" numCol="1" anchor="t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59338"/>
            <a:ext cx="5680075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90" tIns="47446" rIns="94890" bIns="474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90" tIns="47446" rIns="94890" bIns="47446" numCol="1" anchor="b" anchorCtr="0" compatLnSpc="1">
            <a:prstTxWarp prst="textNoShape">
              <a:avLst/>
            </a:prstTxWarp>
          </a:bodyPr>
          <a:lstStyle>
            <a:lvl1pPr defTabSz="949325"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90" tIns="47446" rIns="94890" bIns="47446" numCol="1" anchor="b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/>
            </a:lvl1pPr>
          </a:lstStyle>
          <a:p>
            <a:fld id="{D8EBE65A-8526-4772-BA43-F03AB7F4BCEA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917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FF185-D34C-1942-A6E4-3FED378BAF1F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78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rgbClr val="005AAA"/>
              </a:solidFill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</a:t>
            </a:r>
            <a:br>
              <a:rPr lang="en-GB" noProof="0" smtClean="0"/>
            </a:br>
            <a:r>
              <a:rPr lang="en-GB" noProof="0" smtClean="0"/>
              <a:t>FORMAT </a:t>
            </a:r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442" name="Picture 10" descr="Helmholtz-Logo_schwarz_70_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59475"/>
            <a:ext cx="1647825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820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4145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26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9052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13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23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908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509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61317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0411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78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sz="1100" b="1" dirty="0">
                <a:solidFill>
                  <a:schemeClr val="bg2"/>
                </a:solidFill>
              </a:rPr>
              <a:t>Mathias Reinecke </a:t>
            </a:r>
            <a:r>
              <a:rPr lang="en-GB" sz="1100" dirty="0">
                <a:solidFill>
                  <a:schemeClr val="bg2"/>
                </a:solidFill>
              </a:rPr>
              <a:t> | </a:t>
            </a:r>
            <a:r>
              <a:rPr lang="en-GB" sz="1100" dirty="0" smtClean="0">
                <a:solidFill>
                  <a:schemeClr val="bg2"/>
                </a:solidFill>
              </a:rPr>
              <a:t> Workshop Fast Beam Cond. Mon.  </a:t>
            </a:r>
            <a:r>
              <a:rPr lang="en-GB" sz="1100" dirty="0">
                <a:solidFill>
                  <a:schemeClr val="bg2"/>
                </a:solidFill>
              </a:rPr>
              <a:t>|  </a:t>
            </a:r>
            <a:r>
              <a:rPr lang="en-GB" sz="1100" dirty="0" smtClean="0">
                <a:solidFill>
                  <a:schemeClr val="bg2"/>
                </a:solidFill>
              </a:rPr>
              <a:t>3.2.2012  </a:t>
            </a:r>
            <a:r>
              <a:rPr lang="en-GB" sz="1100" dirty="0">
                <a:solidFill>
                  <a:schemeClr val="bg2"/>
                </a:solidFill>
              </a:rPr>
              <a:t>|  </a:t>
            </a:r>
            <a:r>
              <a:rPr lang="en-GB" sz="1100" b="1" dirty="0">
                <a:solidFill>
                  <a:schemeClr val="bg2"/>
                </a:solidFill>
              </a:rPr>
              <a:t>Page </a:t>
            </a:r>
            <a:fld id="{A347C56A-4A5D-4DE7-A8DA-2D9F1F0D7730}" type="slidenum">
              <a:rPr lang="en-GB" sz="1100" b="1">
                <a:solidFill>
                  <a:schemeClr val="bg2"/>
                </a:solidFill>
              </a:rPr>
              <a:pPr algn="r" eaLnBrk="1" hangingPunct="1"/>
              <a:t>‹Nr.›</a:t>
            </a:fld>
            <a:endParaRPr lang="en-GB" sz="1100" b="1" dirty="0">
              <a:solidFill>
                <a:schemeClr val="bg2"/>
              </a:solidFill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fontAlgn="base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fontAlgn="base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fontAlgn="base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FE </a:t>
            </a:r>
            <a:r>
              <a:rPr lang="en-US" dirty="0" err="1" smtClean="0"/>
              <a:t>Gruppe</a:t>
            </a:r>
            <a:r>
              <a:rPr lang="en-US" dirty="0" smtClean="0">
                <a:solidFill>
                  <a:schemeClr val="accent2"/>
                </a:solidFill>
              </a:rPr>
              <a:t>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85374" name="Rectangle 30"/>
          <p:cNvSpPr>
            <a:spLocks noGrp="1" noChangeArrowheads="1"/>
          </p:cNvSpPr>
          <p:nvPr>
            <p:ph type="subTitle" idx="1"/>
          </p:nvPr>
        </p:nvSpPr>
        <p:spPr>
          <a:xfrm>
            <a:off x="282575" y="1363663"/>
            <a:ext cx="8529638" cy="485775"/>
          </a:xfrm>
        </p:spPr>
        <p:txBody>
          <a:bodyPr/>
          <a:lstStyle/>
          <a:p>
            <a:r>
              <a:rPr lang="en-US" dirty="0" smtClean="0"/>
              <a:t>Electronics development at DESY (Hamburg)</a:t>
            </a:r>
            <a:endParaRPr lang="en-US" dirty="0"/>
          </a:p>
        </p:txBody>
      </p:sp>
      <p:sp>
        <p:nvSpPr>
          <p:cNvPr id="185379" name="Text Box 35"/>
          <p:cNvSpPr txBox="1">
            <a:spLocks noChangeArrowheads="1"/>
          </p:cNvSpPr>
          <p:nvPr/>
        </p:nvSpPr>
        <p:spPr bwMode="auto">
          <a:xfrm>
            <a:off x="3906317" y="4065473"/>
            <a:ext cx="44813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78D2"/>
                </a:solidFill>
              </a:rPr>
              <a:t>Mathias </a:t>
            </a:r>
            <a:r>
              <a:rPr lang="de-DE" dirty="0">
                <a:solidFill>
                  <a:srgbClr val="0078D2"/>
                </a:solidFill>
              </a:rPr>
              <a:t>Reinecke </a:t>
            </a:r>
          </a:p>
          <a:p>
            <a:r>
              <a:rPr lang="en-US" sz="1600" dirty="0"/>
              <a:t>Workshop on Fast Beam Conditions Monitoring </a:t>
            </a:r>
            <a:r>
              <a:rPr lang="de-DE" sz="1800" dirty="0" smtClean="0"/>
              <a:t>DESY Zeuthen, 3.2.2012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Gain Integrating Pixel Detector (AGIPD)</a:t>
            </a:r>
            <a:endParaRPr lang="en-US" dirty="0"/>
          </a:p>
        </p:txBody>
      </p:sp>
      <p:pic>
        <p:nvPicPr>
          <p:cNvPr id="6" name="Picture 5" descr="electronic_modu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97" y="1645550"/>
            <a:ext cx="2794095" cy="163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>
            <a:off x="5250886" y="1534677"/>
            <a:ext cx="626169" cy="1182808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3741597">
            <a:off x="4948350" y="1836457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F0"/>
                </a:solidFill>
              </a:rPr>
              <a:t>FEB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3998682">
            <a:off x="7792296" y="231821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00B0F0"/>
                </a:solidFill>
              </a:rPr>
              <a:t>FEA</a:t>
            </a:r>
            <a:endParaRPr lang="en-US" sz="1800" i="1" dirty="0">
              <a:solidFill>
                <a:srgbClr val="00B0F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7752923" y="2036513"/>
            <a:ext cx="543558" cy="14501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 descr="N:\goettlic\My Documents\My_Doku_H\Project\FEB\Administation\FEFH_Monday\FE_praesentation_zu_FH_20111202\AGIDP_detector_Kopf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0"/>
          <a:stretch/>
        </p:blipFill>
        <p:spPr bwMode="auto">
          <a:xfrm>
            <a:off x="552822" y="3811509"/>
            <a:ext cx="3799460" cy="233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73152" y="809138"/>
            <a:ext cx="393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28E00"/>
                </a:solidFill>
              </a:rPr>
              <a:t>High-speed</a:t>
            </a:r>
            <a:r>
              <a:rPr lang="de-DE" b="1" dirty="0" smtClean="0">
                <a:solidFill>
                  <a:srgbClr val="F28E00"/>
                </a:solidFill>
              </a:rPr>
              <a:t> </a:t>
            </a:r>
            <a:r>
              <a:rPr lang="de-DE" b="1" dirty="0" err="1" smtClean="0">
                <a:solidFill>
                  <a:srgbClr val="F28E00"/>
                </a:solidFill>
              </a:rPr>
              <a:t>camera</a:t>
            </a:r>
            <a:r>
              <a:rPr lang="de-DE" b="1" dirty="0" smtClean="0">
                <a:solidFill>
                  <a:srgbClr val="F28E00"/>
                </a:solidFill>
              </a:rPr>
              <a:t> </a:t>
            </a:r>
            <a:r>
              <a:rPr lang="de-DE" b="1" dirty="0" err="1" smtClean="0">
                <a:solidFill>
                  <a:srgbClr val="F28E00"/>
                </a:solidFill>
              </a:rPr>
              <a:t>for</a:t>
            </a:r>
            <a:r>
              <a:rPr lang="de-DE" b="1" dirty="0" smtClean="0">
                <a:solidFill>
                  <a:srgbClr val="F28E00"/>
                </a:solidFill>
              </a:rPr>
              <a:t> </a:t>
            </a:r>
            <a:r>
              <a:rPr lang="de-DE" b="1" dirty="0" smtClean="0">
                <a:solidFill>
                  <a:srgbClr val="F28E00"/>
                </a:solidFill>
              </a:rPr>
              <a:t>XFEL:</a:t>
            </a:r>
            <a:endParaRPr lang="de-DE" b="1" dirty="0">
              <a:solidFill>
                <a:srgbClr val="F28E00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73152" y="1356837"/>
            <a:ext cx="4295671" cy="245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sz="1800" dirty="0" smtClean="0">
                <a:solidFill>
                  <a:srgbClr val="000000"/>
                </a:solidFill>
              </a:rPr>
              <a:t>1 </a:t>
            </a:r>
            <a:r>
              <a:rPr lang="de-DE" sz="1800" dirty="0" err="1" smtClean="0">
                <a:solidFill>
                  <a:srgbClr val="000000"/>
                </a:solidFill>
              </a:rPr>
              <a:t>MegaPixel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for</a:t>
            </a:r>
            <a:r>
              <a:rPr lang="de-DE" sz="1800" dirty="0" smtClean="0">
                <a:solidFill>
                  <a:srgbClr val="000000"/>
                </a:solidFill>
              </a:rPr>
              <a:t> 12keV-photons</a:t>
            </a:r>
            <a:endParaRPr lang="de-DE" sz="1800" dirty="0" smtClean="0">
              <a:solidFill>
                <a:srgbClr val="000000"/>
              </a:solidFill>
            </a:endParaRPr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sz="1800" dirty="0" smtClean="0"/>
              <a:t>Dynamic </a:t>
            </a:r>
            <a:r>
              <a:rPr lang="de-DE" sz="1800" dirty="0" err="1" smtClean="0"/>
              <a:t>range</a:t>
            </a:r>
            <a:r>
              <a:rPr lang="de-DE" sz="1800" dirty="0" smtClean="0"/>
              <a:t>: </a:t>
            </a:r>
            <a:r>
              <a:rPr lang="de-DE" sz="1800" dirty="0"/>
              <a:t>0, 1, </a:t>
            </a:r>
            <a:r>
              <a:rPr lang="de-DE" sz="1800" dirty="0" smtClean="0"/>
              <a:t>2, …                      	</a:t>
            </a:r>
            <a:r>
              <a:rPr lang="de-DE" sz="1800" dirty="0" err="1" smtClean="0"/>
              <a:t>up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smtClean="0"/>
              <a:t>20000 </a:t>
            </a:r>
            <a:r>
              <a:rPr lang="de-DE" sz="1800" dirty="0" err="1"/>
              <a:t>p</a:t>
            </a:r>
            <a:r>
              <a:rPr lang="de-DE" sz="1800" dirty="0" err="1" smtClean="0"/>
              <a:t>hotons</a:t>
            </a:r>
            <a:endParaRPr lang="de-DE" sz="1800" dirty="0" smtClean="0">
              <a:solidFill>
                <a:srgbClr val="000000"/>
              </a:solidFill>
            </a:endParaRPr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sz="1800" dirty="0" err="1" smtClean="0"/>
              <a:t>Full</a:t>
            </a:r>
            <a:r>
              <a:rPr lang="de-DE" sz="1800" dirty="0" smtClean="0"/>
              <a:t> </a:t>
            </a:r>
            <a:r>
              <a:rPr lang="de-DE" sz="1800" dirty="0" err="1" smtClean="0"/>
              <a:t>frames</a:t>
            </a:r>
            <a:r>
              <a:rPr lang="de-DE" sz="1800" dirty="0" smtClean="0"/>
              <a:t> all </a:t>
            </a:r>
            <a:r>
              <a:rPr lang="de-DE" sz="1800" dirty="0"/>
              <a:t>222ns.</a:t>
            </a:r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sz="1800" dirty="0" err="1" smtClean="0"/>
              <a:t>No</a:t>
            </a:r>
            <a:r>
              <a:rPr lang="de-DE" sz="1800" dirty="0" smtClean="0"/>
              <a:t> </a:t>
            </a:r>
            <a:r>
              <a:rPr lang="de-DE" sz="1800" dirty="0" err="1" smtClean="0"/>
              <a:t>data</a:t>
            </a:r>
            <a:r>
              <a:rPr lang="de-DE" sz="1800" dirty="0" smtClean="0"/>
              <a:t> </a:t>
            </a:r>
            <a:r>
              <a:rPr lang="de-DE" sz="1800" dirty="0" err="1" smtClean="0"/>
              <a:t>compression</a:t>
            </a:r>
            <a:r>
              <a:rPr lang="de-DE" sz="1800" dirty="0" smtClean="0"/>
              <a:t>.        	    </a:t>
            </a:r>
            <a:r>
              <a:rPr lang="de-DE" sz="1800" dirty="0" smtClean="0"/>
              <a:t>=&gt; DAQ </a:t>
            </a:r>
            <a:r>
              <a:rPr lang="de-DE" sz="1800" dirty="0" err="1" smtClean="0"/>
              <a:t>data</a:t>
            </a:r>
            <a:r>
              <a:rPr lang="de-DE" sz="1800" dirty="0" smtClean="0"/>
              <a:t> rate: </a:t>
            </a:r>
            <a:r>
              <a:rPr lang="de-DE" sz="1800" dirty="0"/>
              <a:t>80GBit/s</a:t>
            </a:r>
            <a:r>
              <a:rPr lang="de-DE" sz="1800" dirty="0" smtClean="0"/>
              <a:t>.</a:t>
            </a:r>
            <a:endParaRPr lang="de-DE" sz="1800" dirty="0"/>
          </a:p>
        </p:txBody>
      </p:sp>
      <p:sp>
        <p:nvSpPr>
          <p:cNvPr id="5" name="Textfeld 4"/>
          <p:cNvSpPr txBox="1"/>
          <p:nvPr/>
        </p:nvSpPr>
        <p:spPr>
          <a:xfrm>
            <a:off x="5250886" y="1043061"/>
            <a:ext cx="3004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64 ADCs (14bit, 50MS/s)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 bwMode="auto">
          <a:xfrm>
            <a:off x="5124890" y="970214"/>
            <a:ext cx="3279266" cy="564463"/>
          </a:xfrm>
          <a:prstGeom prst="rect">
            <a:avLst/>
          </a:prstGeom>
          <a:noFill/>
          <a:ln w="19050" cap="flat" cmpd="sng" algn="ctr">
            <a:solidFill>
              <a:srgbClr val="F28E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23" y="202118"/>
            <a:ext cx="804673" cy="31725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779798" y="4374490"/>
            <a:ext cx="3935577" cy="10156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28E00"/>
                </a:solidFill>
              </a:rPr>
              <a:t>Further FEB </a:t>
            </a:r>
            <a:r>
              <a:rPr lang="de-DE" dirty="0" err="1" smtClean="0">
                <a:solidFill>
                  <a:srgbClr val="F28E00"/>
                </a:solidFill>
              </a:rPr>
              <a:t>contribution</a:t>
            </a:r>
            <a:r>
              <a:rPr lang="de-DE" dirty="0" smtClean="0"/>
              <a:t>:</a:t>
            </a:r>
          </a:p>
          <a:p>
            <a:r>
              <a:rPr lang="de-DE" dirty="0" smtClean="0"/>
              <a:t>Slow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Configuration</a:t>
            </a:r>
            <a:r>
              <a:rPr lang="de-DE" dirty="0" smtClean="0"/>
              <a:t>:</a:t>
            </a:r>
          </a:p>
          <a:p>
            <a:r>
              <a:rPr lang="de-DE" dirty="0" smtClean="0"/>
              <a:t>ARM9 </a:t>
            </a:r>
            <a:r>
              <a:rPr lang="de-DE" dirty="0" err="1" smtClean="0"/>
              <a:t>microcontroller</a:t>
            </a:r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 bwMode="auto">
          <a:xfrm flipH="1">
            <a:off x="3496666" y="4752763"/>
            <a:ext cx="1214323" cy="12955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28E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9186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Hydrostatic</a:t>
            </a:r>
            <a:r>
              <a:rPr lang="de-DE" dirty="0" smtClean="0"/>
              <a:t> </a:t>
            </a:r>
            <a:r>
              <a:rPr lang="de-DE" dirty="0" err="1" smtClean="0"/>
              <a:t>Leveling</a:t>
            </a:r>
            <a:r>
              <a:rPr lang="de-DE" dirty="0" smtClean="0"/>
              <a:t> System (HLS)  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/>
          <a:stretch/>
        </p:blipFill>
        <p:spPr>
          <a:xfrm>
            <a:off x="5647334" y="1238542"/>
            <a:ext cx="3061691" cy="309641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8"/>
          <a:stretch/>
        </p:blipFill>
        <p:spPr>
          <a:xfrm>
            <a:off x="296863" y="3889848"/>
            <a:ext cx="5106154" cy="188933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6863" y="1110768"/>
            <a:ext cx="5106154" cy="253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sz="1800" dirty="0" smtClean="0">
                <a:solidFill>
                  <a:srgbClr val="000000"/>
                </a:solidFill>
              </a:rPr>
              <a:t>HLS </a:t>
            </a:r>
            <a:r>
              <a:rPr lang="de-DE" sz="1800" dirty="0" err="1" smtClean="0">
                <a:solidFill>
                  <a:srgbClr val="000000"/>
                </a:solidFill>
              </a:rPr>
              <a:t>for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vertical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position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determination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of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accelerator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components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using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ultrasound</a:t>
            </a:r>
            <a:r>
              <a:rPr lang="de-DE" sz="1800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sz="1800" dirty="0" smtClean="0">
                <a:solidFill>
                  <a:srgbClr val="000000"/>
                </a:solidFill>
              </a:rPr>
              <a:t>PETRA </a:t>
            </a:r>
            <a:r>
              <a:rPr lang="de-DE" sz="1800" dirty="0" smtClean="0">
                <a:solidFill>
                  <a:srgbClr val="000000"/>
                </a:solidFill>
              </a:rPr>
              <a:t>III: 130 </a:t>
            </a:r>
            <a:r>
              <a:rPr lang="de-DE" sz="1800" dirty="0" err="1" smtClean="0">
                <a:solidFill>
                  <a:srgbClr val="000000"/>
                </a:solidFill>
              </a:rPr>
              <a:t>metering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points</a:t>
            </a:r>
            <a:r>
              <a:rPr lang="de-DE" sz="1800" dirty="0" smtClean="0">
                <a:solidFill>
                  <a:srgbClr val="000000"/>
                </a:solidFill>
              </a:rPr>
              <a:t> in </a:t>
            </a:r>
            <a:r>
              <a:rPr lang="de-DE" sz="1800" dirty="0" err="1" smtClean="0">
                <a:solidFill>
                  <a:srgbClr val="000000"/>
                </a:solidFill>
              </a:rPr>
              <a:t>operation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for</a:t>
            </a:r>
            <a:r>
              <a:rPr lang="de-DE" sz="1800" dirty="0" smtClean="0">
                <a:solidFill>
                  <a:srgbClr val="000000"/>
                </a:solidFill>
              </a:rPr>
              <a:t> 1.5 </a:t>
            </a:r>
            <a:r>
              <a:rPr lang="de-DE" sz="1800" dirty="0" err="1" smtClean="0">
                <a:solidFill>
                  <a:srgbClr val="000000"/>
                </a:solidFill>
              </a:rPr>
              <a:t>years</a:t>
            </a:r>
            <a:r>
              <a:rPr lang="de-DE" sz="1800" dirty="0" smtClean="0">
                <a:solidFill>
                  <a:srgbClr val="000000"/>
                </a:solidFill>
              </a:rPr>
              <a:t>. </a:t>
            </a:r>
            <a:r>
              <a:rPr lang="de-DE" sz="1800" dirty="0" err="1" smtClean="0">
                <a:solidFill>
                  <a:srgbClr val="000000"/>
                </a:solidFill>
              </a:rPr>
              <a:t>Achieved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>
                <a:solidFill>
                  <a:srgbClr val="000000"/>
                </a:solidFill>
              </a:rPr>
              <a:t>a</a:t>
            </a:r>
            <a:r>
              <a:rPr lang="de-DE" sz="1800" dirty="0" err="1" smtClean="0">
                <a:solidFill>
                  <a:srgbClr val="000000"/>
                </a:solidFill>
              </a:rPr>
              <a:t>ccuracy</a:t>
            </a:r>
            <a:r>
              <a:rPr lang="de-DE" sz="1800" dirty="0" smtClean="0">
                <a:solidFill>
                  <a:srgbClr val="000000"/>
                </a:solidFill>
              </a:rPr>
              <a:t>: ~1µm.</a:t>
            </a:r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sz="1800" dirty="0" err="1" smtClean="0">
                <a:solidFill>
                  <a:srgbClr val="000000"/>
                </a:solidFill>
              </a:rPr>
              <a:t>Full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system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delivered</a:t>
            </a:r>
            <a:r>
              <a:rPr lang="de-DE" sz="1800" dirty="0" smtClean="0">
                <a:solidFill>
                  <a:srgbClr val="000000"/>
                </a:solidFill>
              </a:rPr>
              <a:t>.</a:t>
            </a:r>
            <a:endParaRPr lang="de-DE" sz="1800" dirty="0" smtClean="0">
              <a:solidFill>
                <a:srgbClr val="0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234189" y="3476292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i="1" dirty="0" err="1" smtClean="0"/>
              <a:t>Earthquake</a:t>
            </a:r>
            <a:r>
              <a:rPr lang="de-DE" sz="1800" b="1" i="1" dirty="0" smtClean="0"/>
              <a:t> </a:t>
            </a:r>
            <a:r>
              <a:rPr lang="de-DE" sz="1800" b="1" i="1" dirty="0" err="1" smtClean="0"/>
              <a:t>at</a:t>
            </a:r>
            <a:r>
              <a:rPr lang="de-DE" sz="1800" b="1" i="1" dirty="0" smtClean="0"/>
              <a:t> </a:t>
            </a:r>
            <a:r>
              <a:rPr lang="de-DE" sz="1800" b="1" i="1" dirty="0" err="1" smtClean="0"/>
              <a:t>the</a:t>
            </a:r>
            <a:r>
              <a:rPr lang="de-DE" sz="1800" b="1" i="1" dirty="0" smtClean="0"/>
              <a:t> Salomon Islands</a:t>
            </a:r>
            <a:endParaRPr lang="de-DE" sz="1800" b="1" i="1" dirty="0"/>
          </a:p>
        </p:txBody>
      </p:sp>
      <p:sp>
        <p:nvSpPr>
          <p:cNvPr id="9" name="Textfeld 8"/>
          <p:cNvSpPr txBox="1"/>
          <p:nvPr/>
        </p:nvSpPr>
        <p:spPr>
          <a:xfrm>
            <a:off x="941976" y="49319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HLS Prototype</a:t>
            </a:r>
            <a:endParaRPr lang="de-DE" sz="1800" dirty="0"/>
          </a:p>
        </p:txBody>
      </p:sp>
      <p:cxnSp>
        <p:nvCxnSpPr>
          <p:cNvPr id="10" name="Gerade Verbindung 9"/>
          <p:cNvCxnSpPr/>
          <p:nvPr/>
        </p:nvCxnSpPr>
        <p:spPr bwMode="auto">
          <a:xfrm>
            <a:off x="5403017" y="3889848"/>
            <a:ext cx="0" cy="14784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23" y="202118"/>
            <a:ext cx="804673" cy="31725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423004" y="4517202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CE </a:t>
            </a:r>
            <a:r>
              <a:rPr lang="de-DE" dirty="0" err="1" smtClean="0"/>
              <a:t>certified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9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</a:rPr>
              <a:t>ASIC Development and </a:t>
            </a:r>
            <a:r>
              <a:rPr lang="en-US" dirty="0" smtClean="0">
                <a:ea typeface="ＭＳ Ｐゴシック" pitchFamily="-84" charset="-128"/>
              </a:rPr>
              <a:t>Microelectronics</a:t>
            </a:r>
            <a:r>
              <a:rPr lang="en-US" dirty="0" smtClean="0">
                <a:ea typeface="ＭＳ Ｐゴシック" pitchFamily="-84" charset="-128"/>
              </a:rPr>
              <a:t> </a:t>
            </a:r>
            <a:endParaRPr lang="en-US" dirty="0" smtClean="0">
              <a:ea typeface="ＭＳ Ｐゴシック" pitchFamily="-84" charset="-128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</a:rPr>
              <a:t>Analogue</a:t>
            </a:r>
            <a:r>
              <a:rPr lang="en-US" dirty="0" smtClean="0">
                <a:ea typeface="ＭＳ Ｐゴシック" pitchFamily="-84" charset="-128"/>
              </a:rPr>
              <a:t>, digital and mixed-signal Circuits</a:t>
            </a: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CADENCE</a:t>
            </a: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130 nm CMOS process by IBM</a:t>
            </a: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350 nm </a:t>
            </a:r>
            <a:r>
              <a:rPr lang="en-US" dirty="0" err="1" smtClean="0">
                <a:ea typeface="ＭＳ Ｐゴシック" pitchFamily="-84" charset="-128"/>
              </a:rPr>
              <a:t>BiCMOS</a:t>
            </a:r>
            <a:r>
              <a:rPr lang="en-US" dirty="0" smtClean="0">
                <a:ea typeface="ＭＳ Ｐゴシック" pitchFamily="-84" charset="-128"/>
              </a:rPr>
              <a:t> process by AMS</a:t>
            </a:r>
          </a:p>
          <a:p>
            <a:pPr eaLnBrk="1" hangingPunct="1"/>
            <a:r>
              <a:rPr lang="en-US" dirty="0" smtClean="0">
                <a:ea typeface="ＭＳ Ｐゴシック" pitchFamily="-84" charset="-128"/>
              </a:rPr>
              <a:t>Assembly, Interconnection and Packaging</a:t>
            </a: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Various bonding techniques</a:t>
            </a: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Quality assurance (pull, electrical, optical test)</a:t>
            </a: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3D-packaging</a:t>
            </a:r>
          </a:p>
          <a:p>
            <a:pPr eaLnBrk="1" hangingPunct="1"/>
            <a:r>
              <a:rPr lang="en-US" dirty="0" smtClean="0">
                <a:ea typeface="ＭＳ Ｐゴシック" pitchFamily="-84" charset="-128"/>
              </a:rPr>
              <a:t>Characterization</a:t>
            </a: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Probe station based ATE system</a:t>
            </a: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Measurement equipment up to 20 GHz</a:t>
            </a:r>
          </a:p>
          <a:p>
            <a:pPr eaLnBrk="1" hangingPunct="1"/>
            <a:endParaRPr lang="en-US" dirty="0" smtClean="0">
              <a:ea typeface="ＭＳ Ｐゴシック" pitchFamily="-84" charset="-128"/>
            </a:endParaRPr>
          </a:p>
        </p:txBody>
      </p:sp>
      <p:pic>
        <p:nvPicPr>
          <p:cNvPr id="22532" name="Picture 5" descr="Sens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4800"/>
            <a:ext cx="35972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XFEL_DSSC_ADC_130n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66800"/>
            <a:ext cx="253682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20" y="227656"/>
            <a:ext cx="811986" cy="3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1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Hybrid Module </a:t>
            </a:r>
            <a:r>
              <a:rPr lang="de-DE" dirty="0" err="1" smtClean="0"/>
              <a:t>and</a:t>
            </a:r>
            <a:r>
              <a:rPr lang="de-DE" dirty="0" smtClean="0"/>
              <a:t> System Design</a:t>
            </a:r>
            <a:endParaRPr lang="de-DE" dirty="0"/>
          </a:p>
        </p:txBody>
      </p:sp>
      <p:pic>
        <p:nvPicPr>
          <p:cNvPr id="5" name="Picture 5" descr="N:\4all\public\fec\Projects\DSSC\Pubs&amp;Talks\Publications\Module\IEEE_NSS_2011\Poster\16Modul_iso_v3_4_ohne Alu_front_XDA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t="4928" r="22451" b="1443"/>
          <a:stretch/>
        </p:blipFill>
        <p:spPr bwMode="auto">
          <a:xfrm>
            <a:off x="4728159" y="804719"/>
            <a:ext cx="2878677" cy="333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1247011" y="2066950"/>
            <a:ext cx="3391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/>
              <a:t>24,1 x 25,1 x 22,4 cm3</a:t>
            </a:r>
          </a:p>
          <a:p>
            <a:r>
              <a:rPr lang="de-DE" sz="1800" dirty="0"/>
              <a:t>32 </a:t>
            </a:r>
            <a:r>
              <a:rPr lang="de-DE" sz="1800" dirty="0" smtClean="0"/>
              <a:t>Sensoren (128 x 256 </a:t>
            </a:r>
            <a:r>
              <a:rPr lang="de-DE" sz="1800" dirty="0" err="1" smtClean="0"/>
              <a:t>pixel</a:t>
            </a:r>
            <a:r>
              <a:rPr lang="de-DE" sz="1800" dirty="0" smtClean="0"/>
              <a:t>)</a:t>
            </a:r>
            <a:endParaRPr lang="de-DE" sz="1800" dirty="0"/>
          </a:p>
          <a:p>
            <a:r>
              <a:rPr lang="de-DE" sz="1800" dirty="0"/>
              <a:t>256 </a:t>
            </a:r>
            <a:r>
              <a:rPr lang="de-DE" sz="1800" dirty="0" smtClean="0"/>
              <a:t>ASICs.</a:t>
            </a:r>
          </a:p>
          <a:p>
            <a:r>
              <a:rPr lang="de-DE" sz="1800" dirty="0" smtClean="0"/>
              <a:t>FEC: 64 x 64 </a:t>
            </a:r>
            <a:r>
              <a:rPr lang="de-DE" sz="1800" dirty="0" err="1" smtClean="0"/>
              <a:t>channel</a:t>
            </a:r>
            <a:r>
              <a:rPr lang="de-DE" sz="1800" dirty="0" smtClean="0"/>
              <a:t> ADC</a:t>
            </a:r>
            <a:endParaRPr lang="de-DE" sz="1800" dirty="0"/>
          </a:p>
        </p:txBody>
      </p:sp>
      <p:sp>
        <p:nvSpPr>
          <p:cNvPr id="11" name="Rechteck 10"/>
          <p:cNvSpPr/>
          <p:nvPr/>
        </p:nvSpPr>
        <p:spPr>
          <a:xfrm>
            <a:off x="290991" y="887413"/>
            <a:ext cx="3387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28E00"/>
                </a:solidFill>
              </a:rPr>
              <a:t>XFEL Pixeldetektor </a:t>
            </a:r>
            <a:r>
              <a:rPr lang="de-DE" b="1" dirty="0" smtClean="0">
                <a:solidFill>
                  <a:srgbClr val="F28E00"/>
                </a:solidFill>
              </a:rPr>
              <a:t>DSSC:</a:t>
            </a:r>
            <a:endParaRPr lang="de-DE" b="1" dirty="0">
              <a:solidFill>
                <a:srgbClr val="F28E00"/>
              </a:solidFill>
            </a:endParaRPr>
          </a:p>
        </p:txBody>
      </p:sp>
      <p:pic>
        <p:nvPicPr>
          <p:cNvPr id="16" name="Picture 2" descr="N:\4all\public\fec\Projects\DSSC\Pubs&amp;Talks\Publications\ADC_Array\ADCARRAYLayout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235" y="4225525"/>
            <a:ext cx="6299140" cy="190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174670" y="4886119"/>
            <a:ext cx="23794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 x 8 </a:t>
            </a:r>
            <a:r>
              <a:rPr lang="de-DE" dirty="0" err="1" smtClean="0"/>
              <a:t>channel</a:t>
            </a:r>
            <a:r>
              <a:rPr lang="de-DE" dirty="0" smtClean="0"/>
              <a:t> ADC </a:t>
            </a:r>
          </a:p>
          <a:p>
            <a:r>
              <a:rPr lang="de-DE" dirty="0" smtClean="0"/>
              <a:t>prototype ASIC</a:t>
            </a:r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20" y="227656"/>
            <a:ext cx="811986" cy="3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82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transmission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4" y="985114"/>
            <a:ext cx="2719121" cy="26189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45459" y="977900"/>
            <a:ext cx="5357229" cy="4792663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</a:rPr>
              <a:t>Data transfer in a Silicon-Drift-Detector setup (for HASYLAB in 1998).</a:t>
            </a:r>
          </a:p>
          <a:p>
            <a:pPr eaLnBrk="1" hangingPunct="1"/>
            <a:r>
              <a:rPr lang="en-US" dirty="0" smtClean="0">
                <a:ea typeface="ＭＳ Ｐゴシック" pitchFamily="-84" charset="-128"/>
              </a:rPr>
              <a:t>Data Rate: 2.5GBit/s</a:t>
            </a:r>
          </a:p>
          <a:p>
            <a:pPr eaLnBrk="1" hangingPunct="1"/>
            <a:r>
              <a:rPr lang="en-US" dirty="0" smtClean="0">
                <a:ea typeface="ＭＳ Ｐゴシック" pitchFamily="-84" charset="-128"/>
              </a:rPr>
              <a:t>Channel-Coding, multiplexing of data, </a:t>
            </a:r>
            <a:r>
              <a:rPr lang="en-US" dirty="0">
                <a:ea typeface="ＭＳ Ｐゴシック" pitchFamily="-84" charset="-128"/>
              </a:rPr>
              <a:t>l</a:t>
            </a:r>
            <a:r>
              <a:rPr lang="en-US" dirty="0" smtClean="0">
                <a:ea typeface="ＭＳ Ｐゴシック" pitchFamily="-84" charset="-128"/>
              </a:rPr>
              <a:t>aser-biasing, clock -and data recovery in dedicated functional blocks.</a:t>
            </a:r>
          </a:p>
          <a:p>
            <a:pPr eaLnBrk="1" hangingPunct="1"/>
            <a:r>
              <a:rPr lang="en-US" dirty="0" smtClean="0">
                <a:ea typeface="ＭＳ Ｐゴシック" pitchFamily="-84" charset="-128"/>
              </a:rPr>
              <a:t>Tested up to 20km with BER &lt; 10^(-13)</a:t>
            </a:r>
            <a:r>
              <a:rPr lang="en-US" dirty="0" smtClean="0">
                <a:ea typeface="ＭＳ Ｐゴシック" pitchFamily="-84" charset="-128"/>
              </a:rPr>
              <a:t> </a:t>
            </a:r>
            <a:endParaRPr lang="en-US" dirty="0" smtClean="0">
              <a:ea typeface="ＭＳ Ｐゴシック" pitchFamily="-84" charset="-128"/>
            </a:endParaRPr>
          </a:p>
          <a:p>
            <a:pPr eaLnBrk="1" hangingPunct="1"/>
            <a:endParaRPr lang="en-US" dirty="0" smtClean="0">
              <a:ea typeface="ＭＳ Ｐゴシック" pitchFamily="-84" charset="-128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3821278"/>
            <a:ext cx="3767328" cy="240487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14477" y="1463040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Tx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614477" y="3894430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Rx</a:t>
            </a:r>
            <a:endParaRPr lang="de-DE" b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54" y="3821277"/>
            <a:ext cx="2871621" cy="229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32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transmission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4792663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</a:rPr>
              <a:t>Analogue</a:t>
            </a:r>
            <a:r>
              <a:rPr lang="en-US" dirty="0" smtClean="0">
                <a:ea typeface="ＭＳ Ｐゴシック" pitchFamily="-84" charset="-128"/>
              </a:rPr>
              <a:t>, </a:t>
            </a:r>
            <a:r>
              <a:rPr lang="en-US" dirty="0" smtClean="0">
                <a:ea typeface="ＭＳ Ｐゴシック" pitchFamily="-84" charset="-128"/>
              </a:rPr>
              <a:t>optical data transmission</a:t>
            </a:r>
            <a:endParaRPr lang="en-US" dirty="0" smtClean="0">
              <a:ea typeface="ＭＳ Ｐゴシック" pitchFamily="-84" charset="-128"/>
            </a:endParaRP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Temperature sensitivity (temperature control necessary?).</a:t>
            </a:r>
            <a:endParaRPr lang="en-US" dirty="0" smtClean="0">
              <a:ea typeface="ＭＳ Ｐゴシック" pitchFamily="-84" charset="-128"/>
            </a:endParaRP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Settling time of optical signal fast enough?</a:t>
            </a:r>
            <a:endParaRPr lang="en-US" dirty="0" smtClean="0">
              <a:ea typeface="ＭＳ Ｐゴシック" pitchFamily="-84" charset="-128"/>
            </a:endParaRP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Radiation induced </a:t>
            </a:r>
            <a:r>
              <a:rPr lang="en-US" dirty="0" err="1" smtClean="0">
                <a:ea typeface="ＭＳ Ｐゴシック" pitchFamily="-84" charset="-128"/>
              </a:rPr>
              <a:t>degregation</a:t>
            </a:r>
            <a:r>
              <a:rPr lang="en-US" dirty="0" smtClean="0">
                <a:ea typeface="ＭＳ Ｐゴシック" pitchFamily="-84" charset="-128"/>
              </a:rPr>
              <a:t> of optical power. Lifetime</a:t>
            </a:r>
            <a:r>
              <a:rPr lang="en-US" dirty="0">
                <a:ea typeface="ＭＳ Ｐゴシック" pitchFamily="-84" charset="-128"/>
              </a:rPr>
              <a:t> </a:t>
            </a:r>
            <a:r>
              <a:rPr lang="en-US" dirty="0" smtClean="0">
                <a:ea typeface="ＭＳ Ｐゴシック" pitchFamily="-84" charset="-128"/>
              </a:rPr>
              <a:t>limited by radiation. Channel-to-channel variation of optical power.</a:t>
            </a:r>
            <a:endParaRPr lang="en-US" dirty="0" smtClean="0">
              <a:ea typeface="ＭＳ Ｐゴシック" pitchFamily="-84" charset="-128"/>
            </a:endParaRP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No ADC in front-end</a:t>
            </a:r>
            <a:endParaRPr lang="en-US" dirty="0" smtClean="0">
              <a:ea typeface="ＭＳ Ｐゴシック" pitchFamily="-84" charset="-128"/>
            </a:endParaRPr>
          </a:p>
          <a:p>
            <a:pPr eaLnBrk="1" hangingPunct="1"/>
            <a:r>
              <a:rPr lang="en-US" dirty="0" smtClean="0">
                <a:ea typeface="ＭＳ Ｐゴシック" pitchFamily="-84" charset="-128"/>
              </a:rPr>
              <a:t>Digital, optical data transmission</a:t>
            </a:r>
            <a:endParaRPr lang="en-US" dirty="0" smtClean="0">
              <a:ea typeface="ＭＳ Ｐゴシック" pitchFamily="-84" charset="-128"/>
            </a:endParaRP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Needs more space in front-end (ADC, channel coding)</a:t>
            </a:r>
            <a:endParaRPr lang="en-US" dirty="0" smtClean="0">
              <a:ea typeface="ＭＳ Ｐゴシック" pitchFamily="-84" charset="-128"/>
            </a:endParaRP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High data-rate, “no” temperature problems. Lifetime limited by radiation.</a:t>
            </a:r>
            <a:endParaRPr lang="en-US" dirty="0" smtClean="0">
              <a:ea typeface="ＭＳ Ｐゴシック" pitchFamily="-84" charset="-128"/>
            </a:endParaRP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Many channels can go through single fiber (WDM) to back-end.</a:t>
            </a:r>
            <a:endParaRPr lang="en-US" dirty="0" smtClean="0">
              <a:ea typeface="ＭＳ Ｐゴシック" pitchFamily="-84" charset="-128"/>
            </a:endParaRPr>
          </a:p>
          <a:p>
            <a:pPr eaLnBrk="1" hangingPunct="1"/>
            <a:r>
              <a:rPr lang="en-US" dirty="0" smtClean="0">
                <a:ea typeface="ＭＳ Ｐゴシック" pitchFamily="-84" charset="-128"/>
              </a:rPr>
              <a:t>Electrical transmission</a:t>
            </a:r>
            <a:endParaRPr lang="en-US" dirty="0" smtClean="0">
              <a:ea typeface="ＭＳ Ｐゴシック" pitchFamily="-84" charset="-128"/>
            </a:endParaRP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Galvanic separation has to be set up, EMC (</a:t>
            </a:r>
            <a:r>
              <a:rPr lang="en-US" dirty="0" err="1" smtClean="0">
                <a:ea typeface="ＭＳ Ｐゴシック" pitchFamily="-84" charset="-128"/>
              </a:rPr>
              <a:t>sens.</a:t>
            </a:r>
            <a:r>
              <a:rPr lang="en-US" dirty="0" smtClean="0">
                <a:ea typeface="ＭＳ Ｐゴシック" pitchFamily="-84" charset="-128"/>
              </a:rPr>
              <a:t> detector) has to be considered.</a:t>
            </a:r>
            <a:endParaRPr lang="en-US" dirty="0" smtClean="0">
              <a:ea typeface="ＭＳ Ｐゴシック" pitchFamily="-84" charset="-128"/>
            </a:endParaRPr>
          </a:p>
          <a:p>
            <a:pPr lvl="1" eaLnBrk="1" hangingPunct="1"/>
            <a:r>
              <a:rPr lang="en-US" dirty="0" smtClean="0">
                <a:ea typeface="ＭＳ Ｐゴシック" pitchFamily="-84" charset="-128"/>
              </a:rPr>
              <a:t>Moderate data rate possible.</a:t>
            </a:r>
            <a:endParaRPr lang="en-US" dirty="0" smtClean="0">
              <a:ea typeface="ＭＳ Ｐゴシック" pitchFamily="-84" charset="-128"/>
            </a:endParaRPr>
          </a:p>
          <a:p>
            <a:pPr eaLnBrk="1" hangingPunct="1"/>
            <a:endParaRPr lang="en-US" dirty="0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393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</a:t>
            </a:r>
            <a:endParaRPr lang="en-US" dirty="0"/>
          </a:p>
        </p:txBody>
      </p:sp>
      <p:sp>
        <p:nvSpPr>
          <p:cNvPr id="514051" name="Text Box 3"/>
          <p:cNvSpPr txBox="1">
            <a:spLocks noChangeArrowheads="1"/>
          </p:cNvSpPr>
          <p:nvPr/>
        </p:nvSpPr>
        <p:spPr bwMode="auto">
          <a:xfrm>
            <a:off x="822325" y="15605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82575" y="1728788"/>
            <a:ext cx="8259763" cy="404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sz="1800" dirty="0" smtClean="0"/>
              <a:t>People in the FE electronics groups</a:t>
            </a:r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sz="1800" dirty="0" smtClean="0"/>
              <a:t>Current Projects / Focus of Activities</a:t>
            </a:r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sz="1800" dirty="0" smtClean="0"/>
              <a:t>Optical data transfer (old project)</a:t>
            </a:r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People </a:t>
            </a:r>
            <a:r>
              <a:rPr lang="de-DE" dirty="0" err="1" smtClean="0"/>
              <a:t>at</a:t>
            </a:r>
            <a:r>
              <a:rPr lang="de-DE" dirty="0" smtClean="0"/>
              <a:t> FE</a:t>
            </a:r>
            <a:endParaRPr lang="de-DE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468689" y="1002313"/>
            <a:ext cx="1899775" cy="84984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M. Zimmer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A.</a:t>
            </a:r>
            <a:r>
              <a:rPr kumimoji="0" lang="de-DE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Schröder</a:t>
            </a:r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63345" y="2240248"/>
            <a:ext cx="1899775" cy="39059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FEA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M. Zimmer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H.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Arpe</a:t>
            </a:r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K. Diekmann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C. </a:t>
            </a:r>
            <a:r>
              <a:rPr lang="de-DE" sz="1600" dirty="0" err="1" smtClean="0">
                <a:solidFill>
                  <a:schemeClr val="tx1"/>
                </a:solidFill>
                <a:latin typeface="Arial" charset="0"/>
              </a:rPr>
              <a:t>Kosinski</a:t>
            </a: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F.</a:t>
            </a:r>
            <a:r>
              <a:rPr kumimoji="0" lang="de-DE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de-DE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Krivan</a:t>
            </a:r>
            <a:endParaRPr kumimoji="0" lang="de-DE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I. </a:t>
            </a:r>
            <a:r>
              <a:rPr lang="de-DE" sz="1600" dirty="0" err="1" smtClean="0">
                <a:solidFill>
                  <a:schemeClr val="tx1"/>
                </a:solidFill>
                <a:latin typeface="Arial" charset="0"/>
              </a:rPr>
              <a:t>Shevyakov</a:t>
            </a: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P. </a:t>
            </a:r>
            <a:r>
              <a:rPr lang="de-DE" sz="1600" dirty="0" err="1" smtClean="0">
                <a:solidFill>
                  <a:schemeClr val="tx1"/>
                </a:solidFill>
                <a:latin typeface="Arial" charset="0"/>
              </a:rPr>
              <a:t>Vetrov</a:t>
            </a: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Q. </a:t>
            </a:r>
            <a:r>
              <a:rPr lang="de-DE" sz="1600" dirty="0" err="1" smtClean="0">
                <a:solidFill>
                  <a:schemeClr val="tx1"/>
                </a:solidFill>
                <a:latin typeface="Arial" charset="0"/>
              </a:rPr>
              <a:t>Xia</a:t>
            </a: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/>
            </a:pPr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468689" y="2240249"/>
            <a:ext cx="1899775" cy="3895227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FEB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P. Göttlicher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W.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Baatz</a:t>
            </a:r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K.-H. </a:t>
            </a:r>
            <a:r>
              <a:rPr lang="de-DE" sz="1600" dirty="0" err="1" smtClean="0">
                <a:solidFill>
                  <a:schemeClr val="tx1"/>
                </a:solidFill>
                <a:latin typeface="Arial" charset="0"/>
              </a:rPr>
              <a:t>Gooßen</a:t>
            </a: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T. </a:t>
            </a:r>
            <a:r>
              <a:rPr lang="de-DE" sz="1600" dirty="0" err="1" smtClean="0">
                <a:solidFill>
                  <a:schemeClr val="tx1"/>
                </a:solidFill>
                <a:latin typeface="Arial" charset="0"/>
              </a:rPr>
              <a:t>Pwalam</a:t>
            </a: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M. Reinecke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P. </a:t>
            </a:r>
            <a:r>
              <a:rPr lang="de-DE" sz="1600" dirty="0" err="1" smtClean="0">
                <a:solidFill>
                  <a:schemeClr val="tx1"/>
                </a:solidFill>
                <a:latin typeface="Arial" charset="0"/>
              </a:rPr>
              <a:t>Smirnov</a:t>
            </a: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L. Steffen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H.J. </a:t>
            </a:r>
            <a:r>
              <a:rPr lang="de-DE" sz="1600" dirty="0" err="1" smtClean="0">
                <a:solidFill>
                  <a:schemeClr val="tx1"/>
                </a:solidFill>
                <a:latin typeface="Arial" charset="0"/>
              </a:rPr>
              <a:t>Wentzlaff</a:t>
            </a: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M. </a:t>
            </a:r>
            <a:r>
              <a:rPr lang="de-DE" sz="1600" dirty="0" err="1" smtClean="0">
                <a:solidFill>
                  <a:schemeClr val="tx1"/>
                </a:solidFill>
                <a:latin typeface="Arial" charset="0"/>
              </a:rPr>
              <a:t>Zeribi</a:t>
            </a: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63361" y="2240248"/>
            <a:ext cx="1899775" cy="3884557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FEC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K. Hansen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I. Diehl</a:t>
            </a: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J. </a:t>
            </a:r>
            <a:r>
              <a:rPr lang="de-DE" sz="1600" dirty="0" err="1" smtClean="0">
                <a:solidFill>
                  <a:schemeClr val="tx1"/>
                </a:solidFill>
                <a:latin typeface="Arial" charset="0"/>
              </a:rPr>
              <a:t>Hampe</a:t>
            </a:r>
            <a:endParaRPr kumimoji="0" lang="de-DE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P. </a:t>
            </a:r>
            <a:r>
              <a:rPr lang="de-DE" sz="1600" dirty="0" err="1" smtClean="0">
                <a:solidFill>
                  <a:schemeClr val="tx1"/>
                </a:solidFill>
                <a:latin typeface="Arial" charset="0"/>
              </a:rPr>
              <a:t>Kavalakuru</a:t>
            </a: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H. Klär</a:t>
            </a: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D. Müntefering</a:t>
            </a: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M. </a:t>
            </a:r>
            <a:r>
              <a:rPr kumimoji="0" lang="de-DE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Randall</a:t>
            </a:r>
            <a:endParaRPr kumimoji="0" lang="de-DE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C. Reckleben</a:t>
            </a: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J. </a:t>
            </a:r>
            <a:r>
              <a:rPr lang="de-DE" sz="1600" dirty="0" err="1" smtClean="0">
                <a:solidFill>
                  <a:schemeClr val="tx1"/>
                </a:solidFill>
                <a:latin typeface="Arial" charset="0"/>
              </a:rPr>
              <a:t>Szymanski</a:t>
            </a: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A. </a:t>
            </a:r>
            <a:r>
              <a:rPr kumimoji="0" lang="de-DE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Titze</a:t>
            </a:r>
            <a:endParaRPr kumimoji="0" lang="de-DE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A. </a:t>
            </a:r>
            <a:r>
              <a:rPr lang="de-DE" sz="1600" dirty="0" err="1" smtClean="0">
                <a:solidFill>
                  <a:schemeClr val="tx1"/>
                </a:solidFill>
                <a:latin typeface="Arial" charset="0"/>
              </a:rPr>
              <a:t>Venzmer</a:t>
            </a:r>
            <a:endParaRPr lang="de-DE" sz="1600" dirty="0" smtClean="0">
              <a:solidFill>
                <a:schemeClr val="tx1"/>
              </a:solidFill>
              <a:latin typeface="Arial" charset="0"/>
            </a:endParaRP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E. Wüstenhagen</a:t>
            </a: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00050" marR="0" indent="-400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/>
            </a:pPr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hape 14"/>
          <p:cNvCxnSpPr>
            <a:stCxn id="9" idx="2"/>
            <a:endCxn id="10" idx="0"/>
          </p:cNvCxnSpPr>
          <p:nvPr/>
        </p:nvCxnSpPr>
        <p:spPr bwMode="auto">
          <a:xfrm rot="5400000">
            <a:off x="3071858" y="893528"/>
            <a:ext cx="388095" cy="230534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Elbow Connector 16"/>
          <p:cNvCxnSpPr>
            <a:stCxn id="9" idx="2"/>
            <a:endCxn id="12" idx="0"/>
          </p:cNvCxnSpPr>
          <p:nvPr/>
        </p:nvCxnSpPr>
        <p:spPr bwMode="auto">
          <a:xfrm rot="16200000" flipH="1">
            <a:off x="5371866" y="898864"/>
            <a:ext cx="388095" cy="229467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>
            <a:stCxn id="9" idx="2"/>
            <a:endCxn id="11" idx="0"/>
          </p:cNvCxnSpPr>
          <p:nvPr/>
        </p:nvCxnSpPr>
        <p:spPr bwMode="auto">
          <a:xfrm rot="5400000">
            <a:off x="4224529" y="2046201"/>
            <a:ext cx="38809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386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Kernkompetenzen von FE</a:t>
            </a:r>
            <a:endParaRPr lang="de-D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539656"/>
              </p:ext>
            </p:extLst>
          </p:nvPr>
        </p:nvGraphicFramePr>
        <p:xfrm>
          <a:off x="282575" y="977900"/>
          <a:ext cx="8520112" cy="46685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6402459"/>
                <a:gridCol w="706840"/>
                <a:gridCol w="766742"/>
                <a:gridCol w="6440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Main </a:t>
                      </a:r>
                      <a:r>
                        <a:rPr lang="de-DE" dirty="0" err="1" smtClean="0"/>
                        <a:t>Activities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FEA</a:t>
                      </a:r>
                      <a:endParaRPr lang="de-DE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FEB</a:t>
                      </a:r>
                      <a:endParaRPr lang="de-DE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FEC</a:t>
                      </a:r>
                      <a:endParaRPr lang="de-DE" dirty="0"/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PCB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circuit</a:t>
                      </a:r>
                      <a:r>
                        <a:rPr lang="de-DE" baseline="0" dirty="0" smtClean="0"/>
                        <a:t> design </a:t>
                      </a:r>
                      <a:r>
                        <a:rPr lang="de-DE" baseline="0" dirty="0" err="1" smtClean="0"/>
                        <a:t>and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layout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fast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smtClean="0"/>
                        <a:t>FPGA - </a:t>
                      </a:r>
                      <a:r>
                        <a:rPr lang="de-DE" baseline="0" dirty="0" err="1" smtClean="0"/>
                        <a:t>based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data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acquistions</a:t>
                      </a:r>
                      <a:r>
                        <a:rPr lang="de-DE" baseline="0" dirty="0" smtClean="0"/>
                        <a:t> </a:t>
                      </a:r>
                      <a:endParaRPr lang="de-DE" baseline="0" dirty="0" smtClean="0"/>
                    </a:p>
                    <a:p>
                      <a:r>
                        <a:rPr lang="de-DE" baseline="0" dirty="0" smtClean="0"/>
                        <a:t>xTCA, PXI, 10G-Ethernet, </a:t>
                      </a:r>
                      <a:r>
                        <a:rPr lang="de-DE" baseline="0" dirty="0" smtClean="0"/>
                        <a:t>fast </a:t>
                      </a:r>
                      <a:r>
                        <a:rPr lang="de-DE" baseline="0" dirty="0" err="1" smtClean="0"/>
                        <a:t>serial</a:t>
                      </a:r>
                      <a:r>
                        <a:rPr lang="de-DE" baseline="0" dirty="0" smtClean="0"/>
                        <a:t> links, </a:t>
                      </a:r>
                      <a:r>
                        <a:rPr lang="de-DE" baseline="0" dirty="0" smtClean="0"/>
                        <a:t>VHDL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processing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of</a:t>
                      </a:r>
                      <a:r>
                        <a:rPr lang="de-DE" dirty="0" smtClean="0"/>
                        <a:t> sensitive </a:t>
                      </a:r>
                      <a:r>
                        <a:rPr lang="de-DE" dirty="0" err="1" smtClean="0"/>
                        <a:t>analogue</a:t>
                      </a:r>
                      <a:r>
                        <a:rPr lang="de-DE" dirty="0" smtClean="0"/>
                        <a:t>- </a:t>
                      </a:r>
                      <a:r>
                        <a:rPr lang="de-DE" dirty="0" err="1" smtClean="0"/>
                        <a:t>and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detector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dirty="0" err="1" smtClean="0"/>
                        <a:t>signals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ASIC-Development </a:t>
                      </a:r>
                      <a:r>
                        <a:rPr lang="de-DE" dirty="0" smtClean="0"/>
                        <a:t>(Analog,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smtClean="0"/>
                        <a:t>Mixed-Signal</a:t>
                      </a:r>
                      <a:r>
                        <a:rPr lang="de-DE" baseline="0" dirty="0" smtClean="0"/>
                        <a:t>, Digital)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hybrid </a:t>
                      </a:r>
                      <a:r>
                        <a:rPr lang="de-DE" dirty="0" err="1" smtClean="0"/>
                        <a:t>module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assembly</a:t>
                      </a:r>
                      <a:r>
                        <a:rPr lang="de-DE" dirty="0" smtClean="0"/>
                        <a:t>, </a:t>
                      </a:r>
                      <a:r>
                        <a:rPr lang="de-DE" dirty="0" err="1" smtClean="0"/>
                        <a:t>chip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bonding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low</a:t>
                      </a:r>
                      <a:r>
                        <a:rPr lang="de-DE" dirty="0" smtClean="0"/>
                        <a:t>- </a:t>
                      </a:r>
                      <a:r>
                        <a:rPr lang="de-DE" dirty="0" err="1" smtClean="0"/>
                        <a:t>and</a:t>
                      </a:r>
                      <a:r>
                        <a:rPr lang="de-DE" dirty="0" smtClean="0"/>
                        <a:t> high-level </a:t>
                      </a:r>
                      <a:r>
                        <a:rPr lang="de-DE" dirty="0" err="1" smtClean="0"/>
                        <a:t>software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smtClean="0"/>
                        <a:t>(µC, LabView)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complex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measurements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techniques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System design </a:t>
                      </a:r>
                      <a:r>
                        <a:rPr lang="de-DE" dirty="0" smtClean="0"/>
                        <a:t>(</a:t>
                      </a:r>
                      <a:r>
                        <a:rPr lang="de-DE" dirty="0" smtClean="0"/>
                        <a:t>EMC, </a:t>
                      </a:r>
                      <a:r>
                        <a:rPr lang="de-DE" dirty="0" err="1" smtClean="0"/>
                        <a:t>Grounding</a:t>
                      </a:r>
                      <a:r>
                        <a:rPr lang="de-DE" dirty="0" smtClean="0"/>
                        <a:t> etc.)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ECAD Service </a:t>
                      </a:r>
                      <a:r>
                        <a:rPr lang="de-DE" dirty="0" err="1" smtClean="0"/>
                        <a:t>for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smtClean="0"/>
                        <a:t>Mentor Graphics </a:t>
                      </a:r>
                      <a:r>
                        <a:rPr lang="de-DE" dirty="0" err="1" smtClean="0"/>
                        <a:t>and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smtClean="0"/>
                        <a:t>CADENCE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x</a:t>
                      </a:r>
                      <a:endParaRPr lang="de-DE" sz="2400" dirty="0"/>
                    </a:p>
                  </a:txBody>
                  <a:tcPr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11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acquisition module DAMC2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2413548"/>
          </a:xfrm>
        </p:spPr>
        <p:txBody>
          <a:bodyPr/>
          <a:lstStyle/>
          <a:p>
            <a:r>
              <a:rPr lang="de-DE" i="1" dirty="0" smtClean="0"/>
              <a:t>xTCA for </a:t>
            </a:r>
            <a:r>
              <a:rPr lang="de-DE" i="1" dirty="0" err="1" smtClean="0"/>
              <a:t>Physics</a:t>
            </a:r>
            <a:r>
              <a:rPr lang="de-DE" i="1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extension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</a:t>
            </a:r>
            <a:r>
              <a:rPr lang="de-DE" dirty="0" err="1" smtClean="0"/>
              <a:t>tandard</a:t>
            </a:r>
            <a:endParaRPr lang="de-DE" dirty="0" smtClean="0"/>
          </a:p>
          <a:p>
            <a:pPr lvl="1"/>
            <a:r>
              <a:rPr lang="de-DE" dirty="0" smtClean="0"/>
              <a:t>Extension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specifications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running</a:t>
            </a:r>
            <a:r>
              <a:rPr lang="de-DE" dirty="0" smtClean="0"/>
              <a:t> </a:t>
            </a:r>
            <a:r>
              <a:rPr lang="de-DE" dirty="0" err="1" smtClean="0"/>
              <a:t>experience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customers</a:t>
            </a:r>
            <a:r>
              <a:rPr lang="de-DE" dirty="0" smtClean="0"/>
              <a:t> </a:t>
            </a:r>
            <a:r>
              <a:rPr lang="de-DE" dirty="0" err="1" smtClean="0"/>
              <a:t>advice</a:t>
            </a:r>
            <a:r>
              <a:rPr lang="de-DE" dirty="0"/>
              <a:t>.</a:t>
            </a:r>
            <a:r>
              <a:rPr lang="de-DE" dirty="0" smtClean="0"/>
              <a:t> </a:t>
            </a:r>
            <a:endParaRPr lang="de-DE" dirty="0" smtClean="0"/>
          </a:p>
          <a:p>
            <a:pPr lvl="1"/>
            <a:r>
              <a:rPr lang="de-DE" dirty="0" smtClean="0"/>
              <a:t>Double </a:t>
            </a:r>
            <a:r>
              <a:rPr lang="de-DE" dirty="0" err="1" smtClean="0"/>
              <a:t>height</a:t>
            </a:r>
            <a:r>
              <a:rPr lang="de-DE" dirty="0" smtClean="0"/>
              <a:t>, </a:t>
            </a:r>
            <a:r>
              <a:rPr lang="de-DE" dirty="0" err="1" smtClean="0"/>
              <a:t>extendable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smtClean="0"/>
              <a:t>Rear-Transition-Modul (µRTM)</a:t>
            </a:r>
          </a:p>
          <a:p>
            <a:pPr lvl="1"/>
            <a:r>
              <a:rPr lang="de-DE" dirty="0" smtClean="0"/>
              <a:t>Separation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acquisition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I/O, </a:t>
            </a:r>
            <a:r>
              <a:rPr lang="de-DE" dirty="0" err="1" smtClean="0"/>
              <a:t>firmware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adapted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task</a:t>
            </a:r>
            <a:endParaRPr lang="de-DE" dirty="0" smtClean="0"/>
          </a:p>
          <a:p>
            <a:pPr lvl="1"/>
            <a:r>
              <a:rPr lang="de-DE" b="1" baseline="0" dirty="0" smtClean="0">
                <a:solidFill>
                  <a:schemeClr val="accent6"/>
                </a:solidFill>
              </a:rPr>
              <a:t>Board </a:t>
            </a:r>
            <a:r>
              <a:rPr lang="de-DE" b="1" baseline="0" dirty="0" err="1" smtClean="0">
                <a:solidFill>
                  <a:schemeClr val="accent6"/>
                </a:solidFill>
              </a:rPr>
              <a:t>is</a:t>
            </a:r>
            <a:r>
              <a:rPr lang="de-DE" b="1" baseline="0" dirty="0" smtClean="0">
                <a:solidFill>
                  <a:schemeClr val="accent6"/>
                </a:solidFill>
              </a:rPr>
              <a:t> </a:t>
            </a:r>
            <a:r>
              <a:rPr lang="de-DE" b="1" baseline="0" dirty="0" err="1" smtClean="0">
                <a:solidFill>
                  <a:schemeClr val="accent6"/>
                </a:solidFill>
              </a:rPr>
              <a:t>foreseen</a:t>
            </a:r>
            <a:r>
              <a:rPr lang="de-DE" b="1" baseline="0" dirty="0" smtClean="0">
                <a:solidFill>
                  <a:schemeClr val="accent6"/>
                </a:solidFill>
              </a:rPr>
              <a:t> </a:t>
            </a:r>
            <a:r>
              <a:rPr lang="de-DE" b="1" baseline="0" dirty="0" err="1" smtClean="0">
                <a:solidFill>
                  <a:schemeClr val="accent6"/>
                </a:solidFill>
              </a:rPr>
              <a:t>for</a:t>
            </a:r>
            <a:r>
              <a:rPr lang="de-DE" b="1" baseline="0" dirty="0" smtClean="0">
                <a:solidFill>
                  <a:schemeClr val="accent6"/>
                </a:solidFill>
              </a:rPr>
              <a:t> </a:t>
            </a:r>
            <a:r>
              <a:rPr lang="de-DE" b="1" baseline="0" dirty="0" err="1" smtClean="0">
                <a:solidFill>
                  <a:schemeClr val="accent6"/>
                </a:solidFill>
              </a:rPr>
              <a:t>many</a:t>
            </a:r>
            <a:r>
              <a:rPr lang="de-DE" b="1" baseline="0" dirty="0" smtClean="0">
                <a:solidFill>
                  <a:schemeClr val="accent6"/>
                </a:solidFill>
              </a:rPr>
              <a:t> different</a:t>
            </a:r>
            <a:r>
              <a:rPr lang="de-DE" b="1" dirty="0" smtClean="0">
                <a:solidFill>
                  <a:schemeClr val="accent6"/>
                </a:solidFill>
              </a:rPr>
              <a:t> </a:t>
            </a:r>
            <a:r>
              <a:rPr lang="de-DE" b="1" dirty="0" err="1" smtClean="0">
                <a:solidFill>
                  <a:schemeClr val="accent6"/>
                </a:solidFill>
              </a:rPr>
              <a:t>appliccations</a:t>
            </a:r>
            <a:r>
              <a:rPr lang="de-DE" b="1" baseline="0" dirty="0" smtClean="0">
                <a:solidFill>
                  <a:schemeClr val="accent6"/>
                </a:solidFill>
              </a:rPr>
              <a:t>!</a:t>
            </a:r>
            <a:endParaRPr lang="de-DE" b="1" baseline="0" dirty="0" smtClean="0">
              <a:solidFill>
                <a:schemeClr val="accent6"/>
              </a:solidFill>
            </a:endParaRPr>
          </a:p>
        </p:txBody>
      </p:sp>
      <p:pic>
        <p:nvPicPr>
          <p:cNvPr id="9" name="Picture 8" descr="DAMC02-To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594" y="3391448"/>
            <a:ext cx="3512825" cy="2786605"/>
          </a:xfrm>
          <a:prstGeom prst="rect">
            <a:avLst/>
          </a:prstGeom>
        </p:spPr>
      </p:pic>
      <p:pic>
        <p:nvPicPr>
          <p:cNvPr id="10" name="Picture 9" descr="uRTM-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44" y="3433484"/>
            <a:ext cx="3462950" cy="267607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174" y="212140"/>
            <a:ext cx="800946" cy="3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µRTM </a:t>
            </a:r>
            <a:r>
              <a:rPr lang="de-DE" dirty="0" smtClean="0"/>
              <a:t>Modules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smtClean="0"/>
              <a:t>FLASH II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smtClean="0"/>
              <a:t>XFEL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09" y="887413"/>
            <a:ext cx="5104065" cy="3630266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5654" y="887413"/>
            <a:ext cx="3682606" cy="320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Aft>
                <a:spcPct val="50000"/>
              </a:spcAft>
              <a:buClr>
                <a:srgbClr val="F28E00"/>
              </a:buClr>
            </a:pPr>
            <a:r>
              <a:rPr lang="de-DE" sz="1800" b="1" dirty="0" smtClean="0">
                <a:solidFill>
                  <a:schemeClr val="bg2">
                    <a:lumMod val="25000"/>
                  </a:schemeClr>
                </a:solidFill>
              </a:rPr>
              <a:t>µRTM </a:t>
            </a:r>
            <a:r>
              <a:rPr lang="de-DE" sz="1800" b="1" dirty="0" smtClean="0">
                <a:solidFill>
                  <a:schemeClr val="bg2">
                    <a:lumMod val="25000"/>
                  </a:schemeClr>
                </a:solidFill>
              </a:rPr>
              <a:t>Modules </a:t>
            </a:r>
            <a:r>
              <a:rPr lang="de-DE" sz="1800" b="1" dirty="0" err="1" smtClean="0">
                <a:solidFill>
                  <a:schemeClr val="bg2">
                    <a:lumMod val="25000"/>
                  </a:schemeClr>
                </a:solidFill>
              </a:rPr>
              <a:t>for</a:t>
            </a:r>
            <a:r>
              <a:rPr lang="de-DE" sz="1800" b="1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  <a:endParaRPr lang="de-DE" sz="1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sz="1800" dirty="0" smtClean="0">
                <a:solidFill>
                  <a:schemeClr val="bg2">
                    <a:lumMod val="25000"/>
                  </a:schemeClr>
                </a:solidFill>
              </a:rPr>
              <a:t>Beam Position Monitor           </a:t>
            </a:r>
            <a:r>
              <a:rPr lang="de-DE" sz="1800" dirty="0" smtClean="0">
                <a:solidFill>
                  <a:srgbClr val="339933"/>
                </a:solidFill>
              </a:rPr>
              <a:t>in </a:t>
            </a:r>
            <a:r>
              <a:rPr lang="de-DE" sz="1800" dirty="0" err="1" smtClean="0">
                <a:solidFill>
                  <a:srgbClr val="339933"/>
                </a:solidFill>
              </a:rPr>
              <a:t>test</a:t>
            </a:r>
            <a:r>
              <a:rPr lang="de-DE" sz="1800" dirty="0" smtClean="0">
                <a:solidFill>
                  <a:srgbClr val="339933"/>
                </a:solidFill>
              </a:rPr>
              <a:t> </a:t>
            </a:r>
            <a:r>
              <a:rPr lang="de-DE" sz="1800" dirty="0" err="1" smtClean="0">
                <a:solidFill>
                  <a:srgbClr val="339933"/>
                </a:solidFill>
              </a:rPr>
              <a:t>at</a:t>
            </a:r>
            <a:r>
              <a:rPr lang="de-DE" sz="1800" dirty="0" smtClean="0">
                <a:solidFill>
                  <a:srgbClr val="339933"/>
                </a:solidFill>
              </a:rPr>
              <a:t> </a:t>
            </a:r>
            <a:r>
              <a:rPr lang="de-DE" sz="1800" dirty="0" smtClean="0">
                <a:solidFill>
                  <a:srgbClr val="339933"/>
                </a:solidFill>
              </a:rPr>
              <a:t>FLASH II</a:t>
            </a:r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sz="1800" dirty="0" smtClean="0">
                <a:solidFill>
                  <a:srgbClr val="000000"/>
                </a:solidFill>
              </a:rPr>
              <a:t>Machine Protection System </a:t>
            </a:r>
            <a:r>
              <a:rPr lang="de-DE" sz="1800" dirty="0" smtClean="0">
                <a:solidFill>
                  <a:srgbClr val="000000"/>
                </a:solidFill>
              </a:rPr>
              <a:t>   </a:t>
            </a:r>
            <a:r>
              <a:rPr lang="de-DE" sz="1800" dirty="0" smtClean="0">
                <a:solidFill>
                  <a:srgbClr val="339933"/>
                </a:solidFill>
              </a:rPr>
              <a:t>in </a:t>
            </a:r>
            <a:r>
              <a:rPr lang="de-DE" sz="1800" dirty="0" err="1" smtClean="0">
                <a:solidFill>
                  <a:srgbClr val="339933"/>
                </a:solidFill>
              </a:rPr>
              <a:t>production</a:t>
            </a:r>
            <a:r>
              <a:rPr lang="de-DE" sz="1800" dirty="0" smtClean="0">
                <a:solidFill>
                  <a:srgbClr val="000000"/>
                </a:solidFill>
              </a:rPr>
              <a:t>.</a:t>
            </a:r>
            <a:endParaRPr lang="de-DE" sz="1800" dirty="0" smtClean="0">
              <a:solidFill>
                <a:srgbClr val="000000"/>
              </a:solidFill>
            </a:endParaRPr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sz="1800" dirty="0" smtClean="0">
                <a:solidFill>
                  <a:srgbClr val="000000"/>
                </a:solidFill>
              </a:rPr>
              <a:t>Beam Halo Monitor                 </a:t>
            </a:r>
            <a:r>
              <a:rPr lang="de-DE" sz="1800" dirty="0" err="1" smtClean="0">
                <a:solidFill>
                  <a:srgbClr val="339933"/>
                </a:solidFill>
              </a:rPr>
              <a:t>to</a:t>
            </a:r>
            <a:r>
              <a:rPr lang="de-DE" sz="1800" dirty="0" smtClean="0">
                <a:solidFill>
                  <a:srgbClr val="339933"/>
                </a:solidFill>
              </a:rPr>
              <a:t> </a:t>
            </a:r>
            <a:r>
              <a:rPr lang="de-DE" sz="1800" dirty="0" err="1" smtClean="0">
                <a:solidFill>
                  <a:srgbClr val="339933"/>
                </a:solidFill>
              </a:rPr>
              <a:t>be</a:t>
            </a:r>
            <a:r>
              <a:rPr lang="de-DE" sz="1800" dirty="0" smtClean="0">
                <a:solidFill>
                  <a:srgbClr val="339933"/>
                </a:solidFill>
              </a:rPr>
              <a:t> </a:t>
            </a:r>
            <a:r>
              <a:rPr lang="de-DE" sz="1800" dirty="0" err="1" smtClean="0">
                <a:solidFill>
                  <a:srgbClr val="339933"/>
                </a:solidFill>
              </a:rPr>
              <a:t>finished</a:t>
            </a:r>
            <a:r>
              <a:rPr lang="de-DE" sz="1800" dirty="0" smtClean="0">
                <a:solidFill>
                  <a:srgbClr val="339933"/>
                </a:solidFill>
              </a:rPr>
              <a:t> in 2012</a:t>
            </a:r>
            <a:r>
              <a:rPr lang="de-DE" sz="1800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sz="1800" dirty="0" smtClean="0">
                <a:solidFill>
                  <a:srgbClr val="000000"/>
                </a:solidFill>
              </a:rPr>
              <a:t>Beam Loss Monitor             </a:t>
            </a:r>
            <a:r>
              <a:rPr lang="de-DE" sz="1800" dirty="0" err="1" smtClean="0">
                <a:solidFill>
                  <a:srgbClr val="339933"/>
                </a:solidFill>
              </a:rPr>
              <a:t>scheduled</a:t>
            </a:r>
            <a:r>
              <a:rPr lang="de-DE" sz="1800" dirty="0" smtClean="0">
                <a:solidFill>
                  <a:srgbClr val="339933"/>
                </a:solidFill>
              </a:rPr>
              <a:t> </a:t>
            </a:r>
            <a:r>
              <a:rPr lang="de-DE" sz="1800" dirty="0" err="1" smtClean="0">
                <a:solidFill>
                  <a:srgbClr val="339933"/>
                </a:solidFill>
              </a:rPr>
              <a:t>for</a:t>
            </a:r>
            <a:r>
              <a:rPr lang="de-DE" sz="1800" dirty="0" smtClean="0">
                <a:solidFill>
                  <a:srgbClr val="339933"/>
                </a:solidFill>
              </a:rPr>
              <a:t> 2012</a:t>
            </a:r>
            <a:r>
              <a:rPr lang="de-DE" sz="1800" dirty="0" smtClean="0">
                <a:solidFill>
                  <a:srgbClr val="000000"/>
                </a:solidFill>
              </a:rPr>
              <a:t>.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95654" y="4946161"/>
            <a:ext cx="8419719" cy="112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sz="1800" dirty="0" err="1" smtClean="0">
                <a:solidFill>
                  <a:srgbClr val="000000"/>
                </a:solidFill>
              </a:rPr>
              <a:t>Typical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tasks</a:t>
            </a:r>
            <a:r>
              <a:rPr lang="de-DE" sz="1800" dirty="0" smtClean="0">
                <a:solidFill>
                  <a:srgbClr val="000000"/>
                </a:solidFill>
              </a:rPr>
              <a:t>: </a:t>
            </a:r>
            <a:r>
              <a:rPr lang="de-DE" sz="1800" dirty="0" err="1" smtClean="0">
                <a:solidFill>
                  <a:srgbClr val="000000"/>
                </a:solidFill>
              </a:rPr>
              <a:t>multichannel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smtClean="0">
                <a:solidFill>
                  <a:srgbClr val="000000"/>
                </a:solidFill>
              </a:rPr>
              <a:t>A/D </a:t>
            </a:r>
            <a:r>
              <a:rPr lang="de-DE" sz="1800" dirty="0" err="1" smtClean="0">
                <a:solidFill>
                  <a:srgbClr val="000000"/>
                </a:solidFill>
              </a:rPr>
              <a:t>conversion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and</a:t>
            </a:r>
            <a:r>
              <a:rPr lang="de-DE" sz="1800" dirty="0" smtClean="0">
                <a:solidFill>
                  <a:srgbClr val="000000"/>
                </a:solidFill>
              </a:rPr>
              <a:t> additional </a:t>
            </a:r>
            <a:r>
              <a:rPr lang="de-DE" sz="1800" dirty="0" err="1" smtClean="0">
                <a:solidFill>
                  <a:srgbClr val="000000"/>
                </a:solidFill>
              </a:rPr>
              <a:t>functions</a:t>
            </a:r>
            <a:r>
              <a:rPr lang="de-DE" sz="1800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sz="1800" dirty="0" smtClean="0">
                <a:solidFill>
                  <a:srgbClr val="000000"/>
                </a:solidFill>
              </a:rPr>
              <a:t>Hardware: FEB</a:t>
            </a:r>
            <a:r>
              <a:rPr lang="de-DE" sz="1800" dirty="0" smtClean="0">
                <a:solidFill>
                  <a:srgbClr val="000000"/>
                </a:solidFill>
              </a:rPr>
              <a:t>, </a:t>
            </a:r>
            <a:r>
              <a:rPr lang="de-DE" sz="1800" dirty="0" smtClean="0">
                <a:solidFill>
                  <a:srgbClr val="000000"/>
                </a:solidFill>
              </a:rPr>
              <a:t>Firmware: FEA</a:t>
            </a:r>
            <a:endParaRPr lang="de-DE" sz="1800" dirty="0" smtClean="0">
              <a:solidFill>
                <a:srgbClr val="000000"/>
              </a:solidFill>
            </a:endParaRPr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endParaRPr lang="de-DE" sz="1800" dirty="0" smtClean="0">
              <a:solidFill>
                <a:srgbClr val="0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174" y="54245"/>
            <a:ext cx="800946" cy="31578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174" y="370034"/>
            <a:ext cx="804673" cy="31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Readout</a:t>
            </a:r>
            <a:r>
              <a:rPr lang="de-DE" dirty="0" smtClean="0"/>
              <a:t>-Module </a:t>
            </a:r>
            <a:r>
              <a:rPr lang="de-DE" dirty="0" err="1" smtClean="0"/>
              <a:t>for</a:t>
            </a:r>
            <a:r>
              <a:rPr lang="de-DE" dirty="0" smtClean="0"/>
              <a:t> XFEL - </a:t>
            </a:r>
            <a:r>
              <a:rPr lang="de-DE" dirty="0" err="1" smtClean="0"/>
              <a:t>detetcors</a:t>
            </a:r>
            <a:endParaRPr lang="de-DE" dirty="0"/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217451" y="838201"/>
            <a:ext cx="8926549" cy="1776404"/>
          </a:xfrm>
        </p:spPr>
        <p:txBody>
          <a:bodyPr/>
          <a:lstStyle/>
          <a:p>
            <a:r>
              <a:rPr lang="de-DE" dirty="0" smtClean="0"/>
              <a:t>Versatile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smtClean="0"/>
              <a:t>Module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smtClean="0"/>
              <a:t>Mezzanine - </a:t>
            </a:r>
            <a:r>
              <a:rPr lang="de-DE" dirty="0" smtClean="0"/>
              <a:t>Card</a:t>
            </a:r>
            <a:endParaRPr lang="de-DE" dirty="0" smtClean="0"/>
          </a:p>
          <a:p>
            <a:pPr lvl="1"/>
            <a:r>
              <a:rPr lang="de-DE" dirty="0" smtClean="0"/>
              <a:t>Input digital </a:t>
            </a:r>
            <a:r>
              <a:rPr lang="de-DE" dirty="0" err="1" smtClean="0"/>
              <a:t>data</a:t>
            </a:r>
            <a:r>
              <a:rPr lang="de-DE" dirty="0" smtClean="0"/>
              <a:t> rate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100 </a:t>
            </a:r>
            <a:r>
              <a:rPr lang="de-DE" dirty="0" err="1" smtClean="0"/>
              <a:t>GBit</a:t>
            </a:r>
            <a:r>
              <a:rPr lang="de-DE" dirty="0" smtClean="0"/>
              <a:t>/s /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4x 10GBit Ethernet </a:t>
            </a:r>
            <a:r>
              <a:rPr lang="de-DE" dirty="0" err="1" smtClean="0"/>
              <a:t>outputs</a:t>
            </a:r>
            <a:endParaRPr lang="de-DE" dirty="0" smtClean="0"/>
          </a:p>
          <a:p>
            <a:pPr lvl="1"/>
            <a:r>
              <a:rPr lang="de-DE" dirty="0" err="1" smtClean="0"/>
              <a:t>Applications</a:t>
            </a:r>
            <a:r>
              <a:rPr lang="de-DE" dirty="0"/>
              <a:t>:</a:t>
            </a:r>
            <a:r>
              <a:rPr lang="de-DE" dirty="0" smtClean="0"/>
              <a:t> AGIPD</a:t>
            </a:r>
            <a:r>
              <a:rPr lang="de-DE" dirty="0" smtClean="0"/>
              <a:t>, MEDIPIX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smtClean="0"/>
              <a:t>CMOS - </a:t>
            </a:r>
            <a:r>
              <a:rPr lang="de-DE" dirty="0" err="1" smtClean="0"/>
              <a:t>Imager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smtClean="0"/>
              <a:t>XFEL  </a:t>
            </a:r>
          </a:p>
        </p:txBody>
      </p:sp>
      <p:grpSp>
        <p:nvGrpSpPr>
          <p:cNvPr id="146" name="Group 145"/>
          <p:cNvGrpSpPr/>
          <p:nvPr/>
        </p:nvGrpSpPr>
        <p:grpSpPr>
          <a:xfrm>
            <a:off x="440954" y="2318730"/>
            <a:ext cx="6314986" cy="3660445"/>
            <a:chOff x="440954" y="2614605"/>
            <a:chExt cx="6314986" cy="3660445"/>
          </a:xfrm>
        </p:grpSpPr>
        <p:cxnSp>
          <p:nvCxnSpPr>
            <p:cNvPr id="103" name="Straight Arrow Connector 102"/>
            <p:cNvCxnSpPr/>
            <p:nvPr/>
          </p:nvCxnSpPr>
          <p:spPr bwMode="auto">
            <a:xfrm>
              <a:off x="1518426" y="3339840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4" name="Straight Arrow Connector 103"/>
            <p:cNvCxnSpPr/>
            <p:nvPr/>
          </p:nvCxnSpPr>
          <p:spPr bwMode="auto">
            <a:xfrm>
              <a:off x="1518429" y="3458636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5" name="Straight Arrow Connector 104"/>
            <p:cNvCxnSpPr/>
            <p:nvPr/>
          </p:nvCxnSpPr>
          <p:spPr bwMode="auto">
            <a:xfrm>
              <a:off x="1518426" y="3580860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6" name="Straight Arrow Connector 105"/>
            <p:cNvCxnSpPr/>
            <p:nvPr/>
          </p:nvCxnSpPr>
          <p:spPr bwMode="auto">
            <a:xfrm>
              <a:off x="865089" y="3341428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7" name="Straight Arrow Connector 106"/>
            <p:cNvCxnSpPr/>
            <p:nvPr/>
          </p:nvCxnSpPr>
          <p:spPr bwMode="auto">
            <a:xfrm>
              <a:off x="865092" y="3460224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8" name="Straight Arrow Connector 107"/>
            <p:cNvCxnSpPr/>
            <p:nvPr/>
          </p:nvCxnSpPr>
          <p:spPr bwMode="auto">
            <a:xfrm>
              <a:off x="865089" y="3582448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1" name="Straight Arrow Connector 100"/>
            <p:cNvCxnSpPr/>
            <p:nvPr/>
          </p:nvCxnSpPr>
          <p:spPr bwMode="auto">
            <a:xfrm>
              <a:off x="917869" y="5590463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1016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2" name="Straight Arrow Connector 101"/>
            <p:cNvCxnSpPr/>
            <p:nvPr/>
          </p:nvCxnSpPr>
          <p:spPr bwMode="auto">
            <a:xfrm>
              <a:off x="917869" y="5730041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1016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50" name="Rectangle 49"/>
            <p:cNvSpPr/>
            <p:nvPr/>
          </p:nvSpPr>
          <p:spPr bwMode="auto">
            <a:xfrm>
              <a:off x="1878429" y="2614605"/>
              <a:ext cx="4877511" cy="36604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br" rotWithShape="0">
                <a:srgbClr val="000000">
                  <a:alpha val="43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Spezielles Carrierboard für jeden Detektor</a:t>
              </a:r>
              <a:endPara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440954" y="3177723"/>
              <a:ext cx="476915" cy="2777396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br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vert270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 charset="0"/>
                </a:rPr>
                <a:t>Sensor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1573655" y="3903169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>
              <a:off x="1573658" y="4021965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1573655" y="4144189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>
              <a:off x="1573652" y="4269540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>
              <a:off x="1573655" y="4399008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1573652" y="4531904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1573649" y="4661545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>
              <a:off x="1573652" y="4780341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1573649" y="4902565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>
              <a:off x="1573646" y="5027916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 bwMode="auto">
            <a:xfrm>
              <a:off x="1573649" y="5157384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1573646" y="5290280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 bwMode="auto">
            <a:xfrm>
              <a:off x="920318" y="3904757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 bwMode="auto">
            <a:xfrm>
              <a:off x="920321" y="4023553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>
              <a:off x="920318" y="4145777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>
              <a:off x="920315" y="4271128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>
              <a:off x="920318" y="4400596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>
              <a:off x="920315" y="4533492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7" name="Straight Arrow Connector 66"/>
            <p:cNvCxnSpPr/>
            <p:nvPr/>
          </p:nvCxnSpPr>
          <p:spPr bwMode="auto">
            <a:xfrm>
              <a:off x="920312" y="4663133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>
              <a:off x="920315" y="4781929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>
              <a:off x="920312" y="4904153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70" name="Straight Arrow Connector 69"/>
            <p:cNvCxnSpPr/>
            <p:nvPr/>
          </p:nvCxnSpPr>
          <p:spPr bwMode="auto">
            <a:xfrm>
              <a:off x="920309" y="5029504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 bwMode="auto">
            <a:xfrm>
              <a:off x="920312" y="5158972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>
              <a:off x="920309" y="5291868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5" name="Rectangle 4"/>
            <p:cNvSpPr/>
            <p:nvPr/>
          </p:nvSpPr>
          <p:spPr bwMode="auto">
            <a:xfrm>
              <a:off x="1115650" y="3177722"/>
              <a:ext cx="463933" cy="277739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270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 smtClean="0">
                  <a:solidFill>
                    <a:schemeClr val="tx1"/>
                  </a:solidFill>
                  <a:latin typeface="Arial" charset="0"/>
                </a:rPr>
                <a:t>Digitalisierte Signale</a:t>
              </a:r>
              <a:endPara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98" name="Straight Arrow Connector 97"/>
            <p:cNvCxnSpPr/>
            <p:nvPr/>
          </p:nvCxnSpPr>
          <p:spPr bwMode="auto">
            <a:xfrm>
              <a:off x="1573646" y="5592051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1016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99" name="Straight Arrow Connector 98"/>
            <p:cNvCxnSpPr/>
            <p:nvPr/>
          </p:nvCxnSpPr>
          <p:spPr bwMode="auto">
            <a:xfrm>
              <a:off x="1573646" y="5731629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1016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0" name="Straight Arrow Connector 109"/>
            <p:cNvCxnSpPr/>
            <p:nvPr/>
          </p:nvCxnSpPr>
          <p:spPr bwMode="auto">
            <a:xfrm>
              <a:off x="2177268" y="5593639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1016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1" name="Straight Arrow Connector 110"/>
            <p:cNvCxnSpPr/>
            <p:nvPr/>
          </p:nvCxnSpPr>
          <p:spPr bwMode="auto">
            <a:xfrm>
              <a:off x="2177268" y="5733217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1016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09" name="Rectangle 108"/>
            <p:cNvSpPr/>
            <p:nvPr/>
          </p:nvSpPr>
          <p:spPr bwMode="auto">
            <a:xfrm>
              <a:off x="2370991" y="5444942"/>
              <a:ext cx="904041" cy="46713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br" rotWithShape="0">
                <a:srgbClr val="000000">
                  <a:alpha val="43000"/>
                </a:srgbClr>
              </a:outerShdw>
            </a:effectLst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Power</a:t>
              </a:r>
              <a:endParaRPr kumimoji="0" lang="de-D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14" name="Straight Arrow Connector 113"/>
            <p:cNvCxnSpPr/>
            <p:nvPr/>
          </p:nvCxnSpPr>
          <p:spPr bwMode="auto">
            <a:xfrm>
              <a:off x="2177265" y="3338252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5" name="Straight Arrow Connector 114"/>
            <p:cNvCxnSpPr/>
            <p:nvPr/>
          </p:nvCxnSpPr>
          <p:spPr bwMode="auto">
            <a:xfrm>
              <a:off x="2177268" y="3457048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6" name="Straight Arrow Connector 115"/>
            <p:cNvCxnSpPr/>
            <p:nvPr/>
          </p:nvCxnSpPr>
          <p:spPr bwMode="auto">
            <a:xfrm>
              <a:off x="2177265" y="3579272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13" name="Rectangle 112"/>
            <p:cNvSpPr/>
            <p:nvPr/>
          </p:nvSpPr>
          <p:spPr bwMode="auto">
            <a:xfrm>
              <a:off x="2370991" y="3213764"/>
              <a:ext cx="904041" cy="46713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br" rotWithShape="0">
                <a:srgbClr val="000000">
                  <a:alpha val="43000"/>
                </a:srgbClr>
              </a:outerShdw>
            </a:effectLst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Slow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 smtClean="0">
                  <a:solidFill>
                    <a:schemeClr val="tx1"/>
                  </a:solidFill>
                  <a:latin typeface="Arial" charset="0"/>
                </a:rPr>
                <a:t>Control</a:t>
              </a:r>
              <a:endPara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30" name="Group 129"/>
            <p:cNvGrpSpPr/>
            <p:nvPr/>
          </p:nvGrpSpPr>
          <p:grpSpPr>
            <a:xfrm>
              <a:off x="2177253" y="3906345"/>
              <a:ext cx="193726" cy="1388699"/>
              <a:chOff x="2177253" y="3906345"/>
              <a:chExt cx="360012" cy="1388699"/>
            </a:xfrm>
          </p:grpSpPr>
          <p:cxnSp>
            <p:nvCxnSpPr>
              <p:cNvPr id="118" name="Straight Arrow Connector 117"/>
              <p:cNvCxnSpPr/>
              <p:nvPr/>
            </p:nvCxnSpPr>
            <p:spPr bwMode="auto">
              <a:xfrm>
                <a:off x="2177262" y="3906345"/>
                <a:ext cx="360000" cy="15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19" name="Straight Arrow Connector 118"/>
              <p:cNvCxnSpPr/>
              <p:nvPr/>
            </p:nvCxnSpPr>
            <p:spPr bwMode="auto">
              <a:xfrm>
                <a:off x="2177265" y="4025141"/>
                <a:ext cx="360000" cy="15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20" name="Straight Arrow Connector 119"/>
              <p:cNvCxnSpPr/>
              <p:nvPr/>
            </p:nvCxnSpPr>
            <p:spPr bwMode="auto">
              <a:xfrm>
                <a:off x="2177262" y="4147365"/>
                <a:ext cx="360000" cy="15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21" name="Straight Arrow Connector 120"/>
              <p:cNvCxnSpPr/>
              <p:nvPr/>
            </p:nvCxnSpPr>
            <p:spPr bwMode="auto">
              <a:xfrm>
                <a:off x="2177259" y="4272716"/>
                <a:ext cx="360000" cy="15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22" name="Straight Arrow Connector 121"/>
              <p:cNvCxnSpPr/>
              <p:nvPr/>
            </p:nvCxnSpPr>
            <p:spPr bwMode="auto">
              <a:xfrm>
                <a:off x="2177262" y="4402184"/>
                <a:ext cx="360000" cy="15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23" name="Straight Arrow Connector 122"/>
              <p:cNvCxnSpPr/>
              <p:nvPr/>
            </p:nvCxnSpPr>
            <p:spPr bwMode="auto">
              <a:xfrm>
                <a:off x="2177259" y="4535080"/>
                <a:ext cx="360000" cy="15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24" name="Straight Arrow Connector 123"/>
              <p:cNvCxnSpPr/>
              <p:nvPr/>
            </p:nvCxnSpPr>
            <p:spPr bwMode="auto">
              <a:xfrm>
                <a:off x="2177256" y="4664721"/>
                <a:ext cx="360000" cy="15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25" name="Straight Arrow Connector 124"/>
              <p:cNvCxnSpPr/>
              <p:nvPr/>
            </p:nvCxnSpPr>
            <p:spPr bwMode="auto">
              <a:xfrm>
                <a:off x="2177259" y="4783517"/>
                <a:ext cx="360000" cy="15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26" name="Straight Arrow Connector 125"/>
              <p:cNvCxnSpPr/>
              <p:nvPr/>
            </p:nvCxnSpPr>
            <p:spPr bwMode="auto">
              <a:xfrm>
                <a:off x="2177256" y="4905741"/>
                <a:ext cx="360000" cy="15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27" name="Straight Arrow Connector 126"/>
              <p:cNvCxnSpPr/>
              <p:nvPr/>
            </p:nvCxnSpPr>
            <p:spPr bwMode="auto">
              <a:xfrm>
                <a:off x="2177253" y="5031092"/>
                <a:ext cx="360000" cy="15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28" name="Straight Arrow Connector 127"/>
              <p:cNvCxnSpPr/>
              <p:nvPr/>
            </p:nvCxnSpPr>
            <p:spPr bwMode="auto">
              <a:xfrm>
                <a:off x="2177256" y="5160560"/>
                <a:ext cx="360000" cy="15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29" name="Straight Arrow Connector 128"/>
              <p:cNvCxnSpPr/>
              <p:nvPr/>
            </p:nvCxnSpPr>
            <p:spPr bwMode="auto">
              <a:xfrm>
                <a:off x="2177253" y="5293456"/>
                <a:ext cx="360000" cy="15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</p:grpSp>
        <p:sp>
          <p:nvSpPr>
            <p:cNvPr id="100" name="Rectangle 99"/>
            <p:cNvSpPr/>
            <p:nvPr/>
          </p:nvSpPr>
          <p:spPr bwMode="auto">
            <a:xfrm>
              <a:off x="1803717" y="3176134"/>
              <a:ext cx="373551" cy="2777397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br" rotWithShape="0">
                <a:srgbClr val="000000">
                  <a:alpha val="43000"/>
                </a:srgbClr>
              </a:outerShdw>
            </a:effectLst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vert270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Steckverbindung</a:t>
              </a: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2370991" y="3798556"/>
              <a:ext cx="904041" cy="1527185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br" rotWithShape="0">
                <a:srgbClr val="000000">
                  <a:alpha val="43000"/>
                </a:srgbClr>
              </a:outerShdw>
            </a:effectLst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Daten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 smtClean="0">
                  <a:solidFill>
                    <a:schemeClr val="tx1"/>
                  </a:solidFill>
                  <a:latin typeface="Arial" charset="0"/>
                </a:rPr>
                <a:t>Signal-</a:t>
              </a: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anpassung</a:t>
              </a:r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3497094" y="2881847"/>
            <a:ext cx="3258846" cy="27773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>
                <a:solidFill>
                  <a:schemeClr val="tx1"/>
                </a:solidFill>
                <a:latin typeface="Arial" charset="0"/>
              </a:rPr>
              <a:t>Digitales Readout Modul</a:t>
            </a: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021480" y="4347490"/>
            <a:ext cx="1214082" cy="1088264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FPGA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>Virtex5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021480" y="3385019"/>
            <a:ext cx="1214082" cy="641647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 GB RAM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>2 SODIMM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464521" y="4710033"/>
            <a:ext cx="1440000" cy="360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PHY / SFP+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13854" y="2772572"/>
            <a:ext cx="71792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/>
              <a:t>Bis 4 x</a:t>
            </a:r>
          </a:p>
          <a:p>
            <a:pPr algn="ctr"/>
            <a:r>
              <a:rPr lang="de-DE" sz="1200" dirty="0" smtClean="0"/>
              <a:t>10 GBit</a:t>
            </a:r>
          </a:p>
          <a:p>
            <a:pPr algn="ctr"/>
            <a:r>
              <a:rPr lang="de-DE" sz="1100" dirty="0" smtClean="0"/>
              <a:t>Ethernet</a:t>
            </a:r>
            <a:endParaRPr lang="de-DE" sz="1100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6921314" y="4891622"/>
            <a:ext cx="866956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 bwMode="auto">
          <a:xfrm>
            <a:off x="7788270" y="3219365"/>
            <a:ext cx="767524" cy="2011191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Arial" charset="0"/>
              </a:rPr>
              <a:t>Offline Computing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5464521" y="3385019"/>
            <a:ext cx="1440000" cy="360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charset="0"/>
              </a:rPr>
              <a:t>PHY / SFP+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2">
                  <a:lumMod val="65000"/>
                  <a:lumOff val="3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464521" y="3830524"/>
            <a:ext cx="1440000" cy="360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06060"/>
                </a:solidFill>
                <a:effectLst/>
                <a:latin typeface="Arial" charset="0"/>
              </a:rPr>
              <a:t>PHY / SFP+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464521" y="4268958"/>
            <a:ext cx="1440000" cy="360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06060"/>
                </a:solidFill>
                <a:effectLst/>
                <a:latin typeface="Arial" charset="0"/>
              </a:rPr>
              <a:t>PHY / SFP+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6921314" y="4485115"/>
            <a:ext cx="866956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 bwMode="auto">
          <a:xfrm>
            <a:off x="6921314" y="4027460"/>
            <a:ext cx="866956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 bwMode="auto">
          <a:xfrm>
            <a:off x="6921314" y="3599494"/>
            <a:ext cx="866956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 bwMode="auto">
          <a:xfrm>
            <a:off x="3497094" y="3317271"/>
            <a:ext cx="236706" cy="1915921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146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Pairs</a:t>
            </a:r>
            <a:r>
              <a:rPr lang="de-DE" sz="1400" dirty="0" smtClean="0">
                <a:solidFill>
                  <a:schemeClr val="tx1"/>
                </a:solidFill>
                <a:latin typeface="Arial" charset="0"/>
              </a:rPr>
              <a:t>/ 700 </a:t>
            </a:r>
            <a:r>
              <a:rPr lang="de-DE" sz="1400" dirty="0" err="1" smtClean="0">
                <a:solidFill>
                  <a:schemeClr val="tx1"/>
                </a:solidFill>
                <a:latin typeface="Arial" charset="0"/>
              </a:rPr>
              <a:t>Mbit/s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3282022" y="3599494"/>
            <a:ext cx="193726" cy="1388699"/>
            <a:chOff x="2177253" y="3906345"/>
            <a:chExt cx="360012" cy="1388699"/>
          </a:xfrm>
        </p:grpSpPr>
        <p:cxnSp>
          <p:nvCxnSpPr>
            <p:cNvPr id="132" name="Straight Arrow Connector 131"/>
            <p:cNvCxnSpPr/>
            <p:nvPr/>
          </p:nvCxnSpPr>
          <p:spPr bwMode="auto">
            <a:xfrm>
              <a:off x="2177262" y="3906345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3" name="Straight Arrow Connector 132"/>
            <p:cNvCxnSpPr/>
            <p:nvPr/>
          </p:nvCxnSpPr>
          <p:spPr bwMode="auto">
            <a:xfrm>
              <a:off x="2177265" y="4025141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4" name="Straight Arrow Connector 133"/>
            <p:cNvCxnSpPr/>
            <p:nvPr/>
          </p:nvCxnSpPr>
          <p:spPr bwMode="auto">
            <a:xfrm>
              <a:off x="2177262" y="4147365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5" name="Straight Arrow Connector 134"/>
            <p:cNvCxnSpPr/>
            <p:nvPr/>
          </p:nvCxnSpPr>
          <p:spPr bwMode="auto">
            <a:xfrm>
              <a:off x="2177259" y="4272716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6" name="Straight Arrow Connector 135"/>
            <p:cNvCxnSpPr/>
            <p:nvPr/>
          </p:nvCxnSpPr>
          <p:spPr bwMode="auto">
            <a:xfrm>
              <a:off x="2177262" y="4402184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7" name="Straight Arrow Connector 136"/>
            <p:cNvCxnSpPr/>
            <p:nvPr/>
          </p:nvCxnSpPr>
          <p:spPr bwMode="auto">
            <a:xfrm>
              <a:off x="2177259" y="4535080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8" name="Straight Arrow Connector 137"/>
            <p:cNvCxnSpPr/>
            <p:nvPr/>
          </p:nvCxnSpPr>
          <p:spPr bwMode="auto">
            <a:xfrm>
              <a:off x="2177256" y="4664721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9" name="Straight Arrow Connector 138"/>
            <p:cNvCxnSpPr/>
            <p:nvPr/>
          </p:nvCxnSpPr>
          <p:spPr bwMode="auto">
            <a:xfrm>
              <a:off x="2177259" y="4783517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0" name="Straight Arrow Connector 139"/>
            <p:cNvCxnSpPr/>
            <p:nvPr/>
          </p:nvCxnSpPr>
          <p:spPr bwMode="auto">
            <a:xfrm>
              <a:off x="2177256" y="4905741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1" name="Straight Arrow Connector 140"/>
            <p:cNvCxnSpPr/>
            <p:nvPr/>
          </p:nvCxnSpPr>
          <p:spPr bwMode="auto">
            <a:xfrm>
              <a:off x="2177253" y="5031092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2" name="Straight Arrow Connector 141"/>
            <p:cNvCxnSpPr/>
            <p:nvPr/>
          </p:nvCxnSpPr>
          <p:spPr bwMode="auto">
            <a:xfrm>
              <a:off x="2177256" y="5160560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3" name="Straight Arrow Connector 142"/>
            <p:cNvCxnSpPr/>
            <p:nvPr/>
          </p:nvCxnSpPr>
          <p:spPr bwMode="auto">
            <a:xfrm>
              <a:off x="2177253" y="5293456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pic>
        <p:nvPicPr>
          <p:cNvPr id="91" name="Grafik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174" y="212140"/>
            <a:ext cx="800946" cy="3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8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Analogue, hadronic </a:t>
            </a:r>
            <a:r>
              <a:rPr lang="en-US" dirty="0"/>
              <a:t>C</a:t>
            </a:r>
            <a:r>
              <a:rPr lang="en-US" dirty="0" smtClean="0"/>
              <a:t>alorimeter </a:t>
            </a:r>
            <a:r>
              <a:rPr lang="en-US" dirty="0" smtClean="0"/>
              <a:t>(AHCAL) </a:t>
            </a:r>
          </a:p>
        </p:txBody>
      </p:sp>
      <p:sp>
        <p:nvSpPr>
          <p:cNvPr id="10247" name="Text Box 4"/>
          <p:cNvSpPr txBox="1">
            <a:spLocks noChangeArrowheads="1"/>
          </p:cNvSpPr>
          <p:nvPr/>
        </p:nvSpPr>
        <p:spPr bwMode="auto">
          <a:xfrm>
            <a:off x="485192" y="1646238"/>
            <a:ext cx="25140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532485" name="Rectangle 5"/>
          <p:cNvSpPr>
            <a:spLocks noChangeArrowheads="1"/>
          </p:cNvSpPr>
          <p:nvPr/>
        </p:nvSpPr>
        <p:spPr bwMode="auto">
          <a:xfrm>
            <a:off x="296863" y="4352631"/>
            <a:ext cx="8418512" cy="179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Aft>
                <a:spcPct val="50000"/>
              </a:spcAft>
              <a:buClr>
                <a:srgbClr val="F28E00"/>
              </a:buClr>
            </a:pPr>
            <a:r>
              <a:rPr lang="de-DE" sz="1800" b="1" dirty="0" smtClean="0"/>
              <a:t>Research </a:t>
            </a:r>
            <a:r>
              <a:rPr lang="de-DE" sz="1800" b="1" dirty="0" err="1" smtClean="0"/>
              <a:t>for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the</a:t>
            </a:r>
            <a:r>
              <a:rPr lang="de-DE" sz="1800" b="1" dirty="0" smtClean="0"/>
              <a:t> ILC:</a:t>
            </a:r>
            <a:endParaRPr lang="de-DE" sz="1800" b="1" dirty="0"/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GB" sz="1800" dirty="0" smtClean="0"/>
              <a:t>48 </a:t>
            </a:r>
            <a:r>
              <a:rPr lang="en-GB" sz="1800" dirty="0" smtClean="0"/>
              <a:t>layers steel/tungsten </a:t>
            </a:r>
            <a:r>
              <a:rPr lang="en-GB" sz="1800" dirty="0"/>
              <a:t>- </a:t>
            </a:r>
            <a:r>
              <a:rPr lang="en-GB" sz="1800" dirty="0" smtClean="0"/>
              <a:t>d</a:t>
            </a:r>
            <a:r>
              <a:rPr lang="en-GB" sz="1800" dirty="0" smtClean="0"/>
              <a:t>etector</a:t>
            </a:r>
            <a:r>
              <a:rPr lang="en-GB" sz="1800" dirty="0"/>
              <a:t>. 2600 </a:t>
            </a:r>
            <a:r>
              <a:rPr lang="en-GB" sz="1800" dirty="0" smtClean="0"/>
              <a:t>channels per layer.</a:t>
            </a:r>
            <a:endParaRPr lang="en-GB" sz="1800" dirty="0"/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GB" sz="1800" dirty="0" smtClean="0"/>
              <a:t>Almost 4 million channels in the barrel. </a:t>
            </a:r>
            <a:r>
              <a:rPr lang="en-GB" sz="1800" dirty="0"/>
              <a:t>1/16 HCAL </a:t>
            </a:r>
            <a:r>
              <a:rPr lang="en-GB" sz="1800" dirty="0"/>
              <a:t>m</a:t>
            </a:r>
            <a:r>
              <a:rPr lang="en-GB" sz="1800" dirty="0" smtClean="0"/>
              <a:t>odule: </a:t>
            </a:r>
            <a:r>
              <a:rPr lang="en-GB" sz="1800" dirty="0"/>
              <a:t>&gt; 24t.</a:t>
            </a:r>
          </a:p>
          <a:p>
            <a:pPr marL="342900" indent="-342900" eaLnBrk="1" hangingPunct="1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GB" sz="1800" dirty="0" smtClean="0"/>
              <a:t>FEB: </a:t>
            </a:r>
            <a:r>
              <a:rPr lang="en-GB" sz="1800" dirty="0" smtClean="0"/>
              <a:t>concept- and prototype development within the </a:t>
            </a:r>
            <a:r>
              <a:rPr lang="en-GB" sz="1800" dirty="0" smtClean="0"/>
              <a:t>CALICE </a:t>
            </a:r>
            <a:r>
              <a:rPr lang="en-GB" sz="1800" dirty="0"/>
              <a:t>c</a:t>
            </a:r>
            <a:r>
              <a:rPr lang="en-GB" sz="1800" dirty="0" smtClean="0"/>
              <a:t>ollaboration</a:t>
            </a:r>
            <a:r>
              <a:rPr lang="en-GB" sz="1800" dirty="0" smtClean="0"/>
              <a:t>. </a:t>
            </a:r>
            <a:endParaRPr lang="en-GB" sz="1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907342"/>
            <a:ext cx="8447963" cy="3535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cxnSp>
        <p:nvCxnSpPr>
          <p:cNvPr id="3" name="Gerade Verbindung mit Pfeil 2"/>
          <p:cNvCxnSpPr/>
          <p:nvPr/>
        </p:nvCxnSpPr>
        <p:spPr bwMode="auto">
          <a:xfrm flipH="1" flipV="1">
            <a:off x="1437437" y="2150999"/>
            <a:ext cx="373074" cy="9815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feld 3"/>
          <p:cNvSpPr txBox="1"/>
          <p:nvPr/>
        </p:nvSpPr>
        <p:spPr>
          <a:xfrm>
            <a:off x="1100553" y="2562940"/>
            <a:ext cx="673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FFFF"/>
                </a:solidFill>
              </a:rPr>
              <a:t>4m</a:t>
            </a:r>
            <a:endParaRPr lang="de-DE" b="1" dirty="0">
              <a:solidFill>
                <a:srgbClr val="FFFFFF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23" y="202118"/>
            <a:ext cx="804673" cy="31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5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887413"/>
            <a:ext cx="4496002" cy="526526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 bwMode="auto">
          <a:xfrm>
            <a:off x="2102274" y="2695167"/>
            <a:ext cx="885179" cy="364163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FFFF"/>
                </a:solidFill>
              </a:rPr>
              <a:t>AHCAL </a:t>
            </a:r>
            <a:r>
              <a:rPr lang="de-DE" dirty="0" smtClean="0">
                <a:solidFill>
                  <a:srgbClr val="FFFFFF"/>
                </a:solidFill>
              </a:rPr>
              <a:t>– </a:t>
            </a:r>
            <a:r>
              <a:rPr lang="de-DE" dirty="0" smtClean="0"/>
              <a:t>Prototype Electronics</a:t>
            </a:r>
            <a:endParaRPr lang="de-DE" dirty="0"/>
          </a:p>
        </p:txBody>
      </p:sp>
      <p:pic>
        <p:nvPicPr>
          <p:cNvPr id="7" name="Picture 6" descr="einZiege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6613" y="887413"/>
            <a:ext cx="3092450" cy="23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00749" y="1018820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FF"/>
                </a:solidFill>
              </a:rPr>
              <a:t>SiPM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43004" y="952030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FFFF"/>
                </a:solidFill>
              </a:rPr>
              <a:t>Szintillator</a:t>
            </a:r>
            <a:endParaRPr lang="de-DE" b="1" dirty="0">
              <a:solidFill>
                <a:srgbClr val="FFFFFF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 bwMode="auto">
          <a:xfrm flipH="1" flipV="1">
            <a:off x="5868376" y="1352141"/>
            <a:ext cx="517960" cy="85932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12"/>
          <p:cNvCxnSpPr/>
          <p:nvPr/>
        </p:nvCxnSpPr>
        <p:spPr bwMode="auto">
          <a:xfrm flipV="1">
            <a:off x="6746946" y="1352141"/>
            <a:ext cx="405720" cy="26080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feld 14"/>
          <p:cNvSpPr txBox="1"/>
          <p:nvPr/>
        </p:nvSpPr>
        <p:spPr>
          <a:xfrm>
            <a:off x="5315915" y="2795193"/>
            <a:ext cx="3119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28E00"/>
                </a:solidFill>
              </a:rPr>
              <a:t>144 Stück auf Rückseite</a:t>
            </a:r>
            <a:endParaRPr lang="de-DE" b="1" dirty="0">
              <a:solidFill>
                <a:srgbClr val="F28E00"/>
              </a:solidFill>
            </a:endParaRPr>
          </a:p>
        </p:txBody>
      </p:sp>
      <p:cxnSp>
        <p:nvCxnSpPr>
          <p:cNvPr id="17" name="Gerade Verbindung 16"/>
          <p:cNvCxnSpPr>
            <a:stCxn id="15" idx="1"/>
          </p:cNvCxnSpPr>
          <p:nvPr/>
        </p:nvCxnSpPr>
        <p:spPr bwMode="auto">
          <a:xfrm flipH="1" flipV="1">
            <a:off x="4490519" y="2795196"/>
            <a:ext cx="825396" cy="20005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28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"/>
          <a:stretch/>
        </p:blipFill>
        <p:spPr>
          <a:xfrm>
            <a:off x="4903218" y="3340308"/>
            <a:ext cx="3812158" cy="1705606"/>
          </a:xfrm>
          <a:prstGeom prst="rect">
            <a:avLst/>
          </a:prstGeom>
        </p:spPr>
      </p:pic>
      <p:cxnSp>
        <p:nvCxnSpPr>
          <p:cNvPr id="22" name="Gerade Verbindung 21"/>
          <p:cNvCxnSpPr/>
          <p:nvPr/>
        </p:nvCxnSpPr>
        <p:spPr bwMode="auto">
          <a:xfrm flipH="1" flipV="1">
            <a:off x="3798993" y="3899919"/>
            <a:ext cx="3076638" cy="20005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28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feld 23"/>
          <p:cNvSpPr txBox="1"/>
          <p:nvPr/>
        </p:nvSpPr>
        <p:spPr>
          <a:xfrm>
            <a:off x="5641393" y="5293162"/>
            <a:ext cx="2403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High </a:t>
            </a:r>
            <a:r>
              <a:rPr lang="de-DE" sz="1800" dirty="0" err="1" smtClean="0"/>
              <a:t>integration</a:t>
            </a:r>
            <a:r>
              <a:rPr lang="de-DE" sz="1800" dirty="0" smtClean="0"/>
              <a:t> </a:t>
            </a:r>
            <a:r>
              <a:rPr lang="de-DE" sz="1800" dirty="0" err="1" smtClean="0"/>
              <a:t>level</a:t>
            </a:r>
            <a:r>
              <a:rPr lang="de-DE" sz="1800" dirty="0" smtClean="0"/>
              <a:t>:</a:t>
            </a:r>
          </a:p>
          <a:p>
            <a:r>
              <a:rPr lang="de-DE" sz="1800" dirty="0" smtClean="0"/>
              <a:t>„As </a:t>
            </a:r>
            <a:r>
              <a:rPr lang="de-DE" sz="1800" dirty="0" err="1" smtClean="0"/>
              <a:t>thin</a:t>
            </a:r>
            <a:r>
              <a:rPr lang="de-DE" sz="1800" dirty="0" smtClean="0"/>
              <a:t> </a:t>
            </a:r>
            <a:r>
              <a:rPr lang="de-DE" sz="1800" dirty="0" err="1" smtClean="0"/>
              <a:t>as</a:t>
            </a:r>
            <a:r>
              <a:rPr lang="de-DE" sz="1800" dirty="0" smtClean="0"/>
              <a:t> </a:t>
            </a:r>
            <a:r>
              <a:rPr lang="de-DE" sz="1800" dirty="0" err="1" smtClean="0"/>
              <a:t>possible</a:t>
            </a:r>
            <a:r>
              <a:rPr lang="de-DE" sz="1800" dirty="0" smtClean="0"/>
              <a:t>“</a:t>
            </a:r>
            <a:endParaRPr lang="de-DE" sz="1800" dirty="0"/>
          </a:p>
        </p:txBody>
      </p:sp>
      <p:cxnSp>
        <p:nvCxnSpPr>
          <p:cNvPr id="26" name="Gerade Verbindung mit Pfeil 25"/>
          <p:cNvCxnSpPr/>
          <p:nvPr/>
        </p:nvCxnSpPr>
        <p:spPr bwMode="auto">
          <a:xfrm flipH="1">
            <a:off x="519380" y="1054714"/>
            <a:ext cx="95096" cy="37798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feld 26"/>
          <p:cNvSpPr txBox="1"/>
          <p:nvPr/>
        </p:nvSpPr>
        <p:spPr>
          <a:xfrm rot="16200000">
            <a:off x="-55268" y="3153235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36 cm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102273" y="2677193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HBU2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23" y="202118"/>
            <a:ext cx="804673" cy="31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872</Words>
  <Application>Microsoft Office PowerPoint</Application>
  <PresentationFormat>Bildschirmpräsentation (4:3)</PresentationFormat>
  <Paragraphs>201</Paragraphs>
  <Slides>15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2_DESY_Vortrag_3-1</vt:lpstr>
      <vt:lpstr>FE Gruppe.</vt:lpstr>
      <vt:lpstr>Contents </vt:lpstr>
      <vt:lpstr>People at FE</vt:lpstr>
      <vt:lpstr>Kernkompetenzen von FE</vt:lpstr>
      <vt:lpstr>Data acquisition module DAMC2 </vt:lpstr>
      <vt:lpstr>µRTM Modules for FLASH II and XFEL</vt:lpstr>
      <vt:lpstr>Readout-Module for XFEL - detetcors</vt:lpstr>
      <vt:lpstr>Analogue, hadronic Calorimeter (AHCAL) </vt:lpstr>
      <vt:lpstr>AHCAL – Prototype Electronics</vt:lpstr>
      <vt:lpstr>Adaptive Gain Integrating Pixel Detector (AGIPD)</vt:lpstr>
      <vt:lpstr>Hydrostatic Leveling System (HLS)   </vt:lpstr>
      <vt:lpstr>ASIC Development and Microelectronics </vt:lpstr>
      <vt:lpstr>Hybrid Module and System Design</vt:lpstr>
      <vt:lpstr>Optical data transmission system</vt:lpstr>
      <vt:lpstr>Optical data transmission system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sommera</dc:creator>
  <cp:lastModifiedBy>Reinecke, Mathias</cp:lastModifiedBy>
  <cp:revision>678</cp:revision>
  <cp:lastPrinted>2011-11-28T08:14:42Z</cp:lastPrinted>
  <dcterms:created xsi:type="dcterms:W3CDTF">2008-04-14T12:45:38Z</dcterms:created>
  <dcterms:modified xsi:type="dcterms:W3CDTF">2012-01-31T08:06:43Z</dcterms:modified>
</cp:coreProperties>
</file>