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90" r:id="rId3"/>
    <p:sldId id="291" r:id="rId4"/>
    <p:sldId id="292" r:id="rId5"/>
    <p:sldId id="293" r:id="rId6"/>
    <p:sldId id="294" r:id="rId7"/>
    <p:sldId id="296" r:id="rId8"/>
    <p:sldId id="297" r:id="rId9"/>
    <p:sldId id="295" r:id="rId10"/>
    <p:sldId id="298" r:id="rId11"/>
    <p:sldId id="300" r:id="rId12"/>
    <p:sldId id="301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2981-4BBE-3644-8E5B-9434DD748557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31405-B831-784F-BB9F-A78B2272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83B94-8171-5A45-8434-AE8EDFE9998A}" type="datetimeFigureOut">
              <a:rPr lang="en-US" smtClean="0"/>
              <a:pPr/>
              <a:t>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F7AE4-F0ED-B549-9DDF-77C7211AE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956"/>
            <a:ext cx="8229600" cy="484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2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Nicola Bacchetta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C54A-3EDB-0E4C-B465-0CBFDE95F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C0504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q"/>
        <a:defRPr sz="28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BCM1F: what would be needed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140383"/>
            <a:ext cx="7772400" cy="242454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Beam-gas monitoring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600" dirty="0" smtClean="0">
                <a:solidFill>
                  <a:srgbClr val="C0504D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dirty="0" err="1" smtClean="0">
                <a:solidFill>
                  <a:srgbClr val="C0504D"/>
                </a:solidFill>
                <a:latin typeface="Arial"/>
                <a:ea typeface="+mj-ea"/>
                <a:cs typeface="Arial"/>
              </a:rPr>
              <a:t>Lumi</a:t>
            </a:r>
            <a:r>
              <a:rPr lang="en-US" sz="3600" dirty="0" smtClean="0">
                <a:solidFill>
                  <a:srgbClr val="C0504D"/>
                </a:solidFill>
                <a:latin typeface="Arial"/>
                <a:ea typeface="+mj-ea"/>
                <a:cs typeface="Arial"/>
              </a:rPr>
              <a:t> measurement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600" dirty="0" smtClean="0">
                <a:solidFill>
                  <a:srgbClr val="C0504D"/>
                </a:solidFill>
                <a:latin typeface="Arial"/>
                <a:ea typeface="+mj-ea"/>
                <a:cs typeface="Arial"/>
              </a:rPr>
              <a:t> After-glow measurement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/>
              <a:t>Afterglow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8785" y="1085276"/>
            <a:ext cx="8229600" cy="511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or a correct determination of both the beam-gas rate and luminosity, BCM1F needs to be able to cope with the afterglow rate.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Afterglow depends on: instantaneous luminosity, time after collision, collision rate (number of injections, filling scheme). 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Simulated by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S.Muller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 with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Fluka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" y="2916910"/>
            <a:ext cx="90043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/>
              <a:t>Afterglow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8785" y="1512442"/>
            <a:ext cx="4920670" cy="167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Two major components identified: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Very long component (mostly neutrons)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Very short component (mostly electrons)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655" y="1960437"/>
            <a:ext cx="3859963" cy="2357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82" y="4414693"/>
            <a:ext cx="2899064" cy="2078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74" y="4414693"/>
            <a:ext cx="2509908" cy="1921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550" y="4310080"/>
            <a:ext cx="3346450" cy="2025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2263" y="409866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71609" y="40986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42674" y="404536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694545"/>
            <a:ext cx="242887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More on </a:t>
            </a:r>
            <a:r>
              <a:rPr lang="en-US" dirty="0" err="1" smtClean="0">
                <a:solidFill>
                  <a:srgbClr val="C0504D"/>
                </a:solidFill>
              </a:rPr>
              <a:t>S.Muller</a:t>
            </a:r>
            <a:r>
              <a:rPr lang="en-US" dirty="0" smtClean="0">
                <a:solidFill>
                  <a:srgbClr val="C0504D"/>
                </a:solidFill>
              </a:rPr>
              <a:t> thesis</a:t>
            </a:r>
            <a:endParaRPr lang="en-US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/>
              <a:t>Afterglow</a:t>
            </a:r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7"/>
            <a:ext cx="8229600" cy="272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8785" y="1235364"/>
            <a:ext cx="8229600" cy="505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For each measured point (whether for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lumi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 or for beam-gas) a proper “before” and/or “after” count of the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albedo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 component need to be implemented so that a proper “pedestal” value can be subtracted.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For beam-gas measurement, it would still be beneficial to have non-colliding bunches away from collision, as it may be used as reference for an almost afterglow free value.   </a:t>
            </a: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4636" y="237045"/>
            <a:ext cx="2073564" cy="744319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7"/>
            <a:ext cx="8229600" cy="272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 descr="BCM1F_2_4_ZOOM_fill172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" y="4648004"/>
            <a:ext cx="2255098" cy="2209996"/>
          </a:xfrm>
          <a:prstGeom prst="rect">
            <a:avLst/>
          </a:prstGeom>
        </p:spPr>
      </p:pic>
      <p:pic>
        <p:nvPicPr>
          <p:cNvPr id="11" name="Picture 10" descr="BCM1F_2_4_non-coll_fill1727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741"/>
            <a:ext cx="4574932" cy="4483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22637" y="565789"/>
            <a:ext cx="14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Colliding train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2686" y="2545477"/>
            <a:ext cx="172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Non-colliding B1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63777" y="3336820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Beam1-&gt;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9062" y="2826276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smtClean="0"/>
              <a:t>-Beam2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82837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9146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95455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57456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01147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4838" y="2826638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6383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82692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1" y="2826276"/>
            <a:ext cx="103909" cy="472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34669" y="3052418"/>
            <a:ext cx="79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…..</a:t>
            </a:r>
            <a:endParaRPr 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44838" y="3299626"/>
            <a:ext cx="616527" cy="460678"/>
            <a:chOff x="5463304" y="3336820"/>
            <a:chExt cx="616527" cy="460678"/>
          </a:xfrm>
        </p:grpSpPr>
        <p:sp>
          <p:nvSpPr>
            <p:cNvPr id="29" name="Rectangle 28"/>
            <p:cNvSpPr/>
            <p:nvPr/>
          </p:nvSpPr>
          <p:spPr>
            <a:xfrm>
              <a:off x="5463304" y="3336820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9613" y="3336820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75922" y="3336820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26383" y="3284141"/>
            <a:ext cx="616527" cy="460678"/>
            <a:chOff x="6269182" y="3299626"/>
            <a:chExt cx="616527" cy="460678"/>
          </a:xfrm>
        </p:grpSpPr>
        <p:sp>
          <p:nvSpPr>
            <p:cNvPr id="33" name="Rectangle 32"/>
            <p:cNvSpPr/>
            <p:nvPr/>
          </p:nvSpPr>
          <p:spPr>
            <a:xfrm>
              <a:off x="6269182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25491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81800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2807539" y="2730142"/>
            <a:ext cx="485146" cy="11632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6" idx="4"/>
          </p:cNvCxnSpPr>
          <p:nvPr/>
        </p:nvCxnSpPr>
        <p:spPr>
          <a:xfrm rot="5400000">
            <a:off x="2088417" y="3977144"/>
            <a:ext cx="1045419" cy="8779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62289" y="6200776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</a:t>
            </a:r>
            <a:r>
              <a:rPr lang="en-US" sz="1400" dirty="0" smtClean="0"/>
              <a:t>12ns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 rot="16200000" flipV="1">
            <a:off x="1430435" y="5717055"/>
            <a:ext cx="968608" cy="422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45383" y="5553199"/>
            <a:ext cx="517524" cy="635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1914951" y="5565899"/>
            <a:ext cx="514351" cy="31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86746" y="4154009"/>
            <a:ext cx="394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Beam-gas interaction products are visible also for the first colliding bunch as it arrives at BCM1F  ~</a:t>
            </a:r>
            <a:r>
              <a:rPr lang="en-US" dirty="0" smtClean="0"/>
              <a:t>12ns </a:t>
            </a:r>
            <a:r>
              <a:rPr lang="en-US" dirty="0" smtClean="0"/>
              <a:t>before collision products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1179397" y="5716472"/>
            <a:ext cx="968608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62380" y="3744819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99970" y="37448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43080" y="37448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97304" y="374481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4439" y="289003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2289" y="28900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2390" y="28900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87846" y="4648004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89449" y="5694627"/>
            <a:ext cx="106006" cy="81392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54037" y="6018184"/>
            <a:ext cx="3784964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7239001" y="6019772"/>
            <a:ext cx="145356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22637" y="6016904"/>
            <a:ext cx="168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Beam1 D-bunch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78724" y="5694627"/>
            <a:ext cx="167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Beam2 A-bunch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454037" y="5852002"/>
            <a:ext cx="1635412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45078" y="5509961"/>
            <a:ext cx="70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D-gas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5195455" y="5852002"/>
            <a:ext cx="2043546" cy="16411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976643" y="60213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195454" y="6323887"/>
            <a:ext cx="88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Z=1.8m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595964" y="5482670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329093" y="548267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0+11ns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866184" y="2914809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491269" y="3284141"/>
            <a:ext cx="616527" cy="460678"/>
            <a:chOff x="6269182" y="3299626"/>
            <a:chExt cx="616527" cy="460678"/>
          </a:xfrm>
        </p:grpSpPr>
        <p:sp>
          <p:nvSpPr>
            <p:cNvPr id="66" name="Rectangle 65"/>
            <p:cNvSpPr/>
            <p:nvPr/>
          </p:nvSpPr>
          <p:spPr>
            <a:xfrm>
              <a:off x="6269182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25491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81800" y="3299626"/>
              <a:ext cx="103909" cy="46067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034669" y="2628934"/>
            <a:ext cx="79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…..</a:t>
            </a:r>
            <a:endParaRPr lang="en-US" sz="4000" dirty="0"/>
          </a:p>
        </p:txBody>
      </p:sp>
      <p:sp>
        <p:nvSpPr>
          <p:cNvPr id="70" name="TextBox 69"/>
          <p:cNvSpPr txBox="1"/>
          <p:nvPr/>
        </p:nvSpPr>
        <p:spPr>
          <a:xfrm>
            <a:off x="7162380" y="2457306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2319" y="2457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62258" y="2457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42887" y="2087974"/>
            <a:ext cx="45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98595" y="208797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6004" y="46480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76" name="Date Placeholder 158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4/21/11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16360" y="1016065"/>
            <a:ext cx="24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needs sharpening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9" idx="1"/>
          </p:cNvCxnSpPr>
          <p:nvPr/>
        </p:nvCxnSpPr>
        <p:spPr>
          <a:xfrm rot="10800000" flipV="1">
            <a:off x="3948546" y="1200731"/>
            <a:ext cx="1067815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599750" y="1847273"/>
            <a:ext cx="348796" cy="39254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rot="10800000" flipV="1">
            <a:off x="3871331" y="1847273"/>
            <a:ext cx="1067815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50909" y="1480072"/>
            <a:ext cx="3368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for beam-gas signal exceeding the afterglow background here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50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Beam-gas monitoring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pic>
        <p:nvPicPr>
          <p:cNvPr id="8" name="Picture 7" descr="Fluka_beam_ga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2406" y="889012"/>
            <a:ext cx="4798993" cy="3030975"/>
          </a:xfrm>
          <a:prstGeom prst="rect">
            <a:avLst/>
          </a:prstGeom>
        </p:spPr>
      </p:pic>
      <p:pic>
        <p:nvPicPr>
          <p:cNvPr id="9" name="Picture 8" descr="Fluka_beam_gas_radiu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91399" y="854377"/>
            <a:ext cx="4252601" cy="30309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6367319" y="2545772"/>
            <a:ext cx="1062181" cy="11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16511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Cut-off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5545" y="3781447"/>
            <a:ext cx="8728364" cy="27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Primary beam-gas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interactions occur all along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LSS5, those reaching UXC55 mostly from the triplet area.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Subsequent interactions of primary products may shower in the inner part of the CMS detector.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noProof="0" dirty="0" smtClean="0">
                <a:solidFill>
                  <a:schemeClr val="tx2"/>
                </a:solidFill>
                <a:latin typeface="Arial"/>
                <a:cs typeface="Arial"/>
              </a:rPr>
              <a:t>The result is a clearly collimated event on the incoming side, opening up in the CMS magnetic field as it moves forward to the opposite side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and simulations agree very well in conveying this picture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noProof="0" dirty="0" smtClean="0">
                <a:solidFill>
                  <a:schemeClr val="tx2"/>
                </a:solidFill>
                <a:latin typeface="Arial"/>
                <a:cs typeface="Arial"/>
              </a:rPr>
              <a:t>The order of magnitude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en-US" noProof="0" dirty="0" smtClean="0">
                <a:solidFill>
                  <a:schemeClr val="tx2"/>
                </a:solidFill>
                <a:latin typeface="Arial"/>
                <a:cs typeface="Arial"/>
              </a:rPr>
              <a:t> beam-gas rate is a few Hz per 1E11 protons in the machine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Beam-gas monitoring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189181"/>
            <a:ext cx="8229600" cy="287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noProof="0" dirty="0" smtClean="0">
                <a:solidFill>
                  <a:schemeClr val="tx2"/>
                </a:solidFill>
                <a:latin typeface="Arial"/>
                <a:cs typeface="Arial"/>
              </a:rPr>
              <a:t>It is very important to be able to properly monitor beam-gas rate (and in general beam induced background) as it allows us </a:t>
            </a:r>
            <a:r>
              <a:rPr lang="en-US" b="1" noProof="0" dirty="0" smtClean="0">
                <a:solidFill>
                  <a:schemeClr val="tx2"/>
                </a:solidFill>
                <a:latin typeface="Arial"/>
                <a:cs typeface="Arial"/>
              </a:rPr>
              <a:t>to monitor the quality of the beam and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diagnose possible pathological beam conditions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noProof="0" dirty="0" smtClean="0">
                <a:solidFill>
                  <a:schemeClr val="tx2"/>
                </a:solidFill>
                <a:latin typeface="Arial"/>
                <a:cs typeface="Arial"/>
              </a:rPr>
              <a:t>No better example can be given than the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RF fingers issue at -18.3m from IP5.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The capability of monitoring beam-gas with BCM1F and correlate it with vacuum gauges measurements has been instrumental in correctly diagnose the nature and location of the problem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. We were suspecting our vacuum spikes may be induced by sparking in that region well before any x-ray was taken (in other places of the machine), showing this was indeed the probable mechanism. </a:t>
            </a:r>
            <a:endParaRPr lang="en-US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4063997"/>
            <a:ext cx="7517717" cy="2277446"/>
            <a:chOff x="12361" y="955273"/>
            <a:chExt cx="9087052" cy="398917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361" y="1506690"/>
              <a:ext cx="4712039" cy="3433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733643" y="1506691"/>
              <a:ext cx="4365770" cy="3437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581696" y="955273"/>
              <a:ext cx="1366104" cy="5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504D"/>
                  </a:solidFill>
                </a:rPr>
                <a:t>DEC 20 2011</a:t>
              </a:r>
              <a:endParaRPr 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1" y="955359"/>
              <a:ext cx="1343224" cy="5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504D"/>
                  </a:solidFill>
                </a:rPr>
                <a:t>JAN 20 2011</a:t>
              </a:r>
              <a:endParaRPr lang="en-US" sz="1400" dirty="0">
                <a:solidFill>
                  <a:srgbClr val="C0504D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Beam-gas monitoring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noProof="0" dirty="0" smtClean="0">
                <a:solidFill>
                  <a:schemeClr val="tx2"/>
                </a:solidFill>
                <a:latin typeface="Arial"/>
                <a:cs typeface="Arial"/>
              </a:rPr>
              <a:t>For properly monitor beam-gas events, two main issues have to be taken into account: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Collision products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noProof="0" dirty="0" smtClean="0">
                <a:solidFill>
                  <a:srgbClr val="C0504D"/>
                </a:solidFill>
                <a:latin typeface="Arial"/>
                <a:cs typeface="Arial"/>
              </a:rPr>
              <a:t>Afterglow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In 2012, in order to avoid the spoiling effect on the measurement due this, a special trigger was setup masking out all hits on BCM1F except those falling in a small time window in coincidence with: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Non-colliding bunches (no contribution from collision products)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Far away from last collision (minimize the contribution from afterglow)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Picture 11" descr="Bcm1fBunches_20110421_0400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3" y="4537364"/>
            <a:ext cx="4088793" cy="19555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5455" y="5195398"/>
            <a:ext cx="84153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R.Walsh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TDC data</a:t>
            </a:r>
            <a:endParaRPr lang="en-US" sz="1400" dirty="0"/>
          </a:p>
        </p:txBody>
      </p:sp>
      <p:pic>
        <p:nvPicPr>
          <p:cNvPr id="19" name="Picture 18" descr="BCM1F_2_4_non-coll_fill1727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32" y="4192935"/>
            <a:ext cx="2388223" cy="23404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46669" y="5426298"/>
            <a:ext cx="115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Non-colliding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0671" y="5272409"/>
            <a:ext cx="79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colliding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Beam-gas monitoring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433942"/>
            <a:ext cx="8229600" cy="435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Need to mitigate as much as possible both spoiling factors: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Not necessarily will continue to have non-colliding bunches for all future filling scheme.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The requirement of being “far away” from previous collision may become more difficult to fulfill.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sz="2000" dirty="0" smtClean="0">
                <a:solidFill>
                  <a:srgbClr val="C0504D"/>
                </a:solidFill>
                <a:latin typeface="Arial"/>
                <a:cs typeface="Arial"/>
              </a:rPr>
              <a:t>Being able to measure the beam-gas content for colliding bunches would allow for much higher statistics (factor of 1000!)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This can be done by exploiting the fact that beam-gas products will reach the incoming BCM1F about 12.5ns before collision products do.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Above scheme works if diamonds have a FAST signal output (~1ns) and a FAST back-end electronics for precise gating and timing.</a:t>
            </a: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Beam-gas monitoring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295402"/>
            <a:ext cx="8229600" cy="435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Fast output signals allows for distinguishing signals from beam-gas (arriving precisely at -12.5ns from collision) avoiding pile-up effects from the “continuum” falling afterglow background.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The challenge is to be able to well separate a few Hz/1E11 of beam-gas rate from a background of a few KHz.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Having a separate signal from each diamond (instead of the presently implemented OR of 4 from same side) is an advantage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Separate diamonds might give us a hint on the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/phi distribution of the beam-gas products (hints from the Pixel detector and MARS simulations show a possible elongated shape)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Time coincidence of more than 1 diamond could be used to enhance the signal (we might be learn something more this year)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Luminosity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295401"/>
            <a:ext cx="8229600" cy="185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Presently, online luminosity measurements are done using a special readout chain (which accumulates histograms at 40Mhz from individual towers) from the HF calorimeter.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Offline absolute calibrations are carried out during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VdM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 scan by precisely measuring the beam size (and current): </a:t>
            </a: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sz="2000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694217" y="3541146"/>
          <a:ext cx="2299855" cy="872277"/>
        </p:xfrm>
        <a:graphic>
          <a:graphicData uri="http://schemas.openxmlformats.org/presentationml/2006/ole">
            <p:oleObj spid="_x0000_s37890" name="Equation" r:id="rId3" imgW="1104900" imgH="419100" progId="Equation.3">
              <p:embed/>
            </p:oleObj>
          </a:graphicData>
        </a:graphic>
      </p:graphicFrame>
      <p:pic>
        <p:nvPicPr>
          <p:cNvPr id="10" name="Picture 9" descr="HFOnFill1875XBX4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3151188"/>
            <a:ext cx="4458203" cy="33416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50364" y="3983182"/>
            <a:ext cx="681181" cy="43024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Luminosity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295401"/>
            <a:ext cx="8229600" cy="4985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A number of offline crosscheck algorithms are currently used to verify the consistency and stability of the HF luminosity measurement: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Vertex counting and zero vertex counting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Tracking counting and zero track counting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Pixel cluster counting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2011 run period exposed quite a few issues with HF as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luminometer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Non linearity as a function of pile-up (instantaneous luminosity)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Need for afterglow correction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Gain drift </a:t>
            </a:r>
            <a:r>
              <a:rPr lang="en-US" dirty="0" err="1" smtClean="0">
                <a:solidFill>
                  <a:srgbClr val="C0504D"/>
                </a:solidFill>
                <a:latin typeface="Arial"/>
                <a:cs typeface="Arial"/>
              </a:rPr>
              <a:t>vs</a:t>
            </a: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 time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These problems were detected, quantified, and corrected by using the rate for pixel clusters in zero-bias events.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Owing to this heavy dependence on pixel cluster counting, and the delicate nature of the corrections,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the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lumi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group decided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that in order to achieve a lower systematic error, we should base our offline normalization directly on the pixel cluster counting</a:t>
            </a: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endParaRPr lang="en-US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45"/>
            <a:ext cx="7772400" cy="7443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Arial"/>
                <a:cs typeface="Arial"/>
              </a:rPr>
              <a:t>Luminosity Measurement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C54A-3EDB-0E4C-B465-0CBFDE95F5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Nicola Bacchetta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85276"/>
            <a:ext cx="8229600" cy="36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sz="2000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8785" y="1018321"/>
            <a:ext cx="8229600" cy="547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The plan is to use the newly built PLT as our main online </a:t>
            </a:r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luminometer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 after LS1. 4+1 telescopes have been installed around the CT2 pipe during this YETS and the hope is to verify and exercise these capability already in 2012 running.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Nonetheless, online relative luminosity measurements would also be a desirable feature of BCM1F.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In this case, precise recording of all collision product hits (or absence of, if zero counting) bunch by bunch (40 MHz) need to be established.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In order to achieve a good luminosity measurement a certain number of detector properties need particular attention: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Good to excellent detector efficiency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Good uniformity of response amongst the different diamonds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Good stability of detector parameters </a:t>
            </a:r>
            <a:r>
              <a:rPr lang="en-US" dirty="0" err="1" smtClean="0">
                <a:solidFill>
                  <a:srgbClr val="C0504D"/>
                </a:solidFill>
                <a:latin typeface="Arial"/>
                <a:cs typeface="Arial"/>
              </a:rPr>
              <a:t>vs</a:t>
            </a: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 time and radiation damage.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Multiple hit recognition capability (for hit counting algorithm) might also be desirable. Perhaps not a significant issue for BCM1F given the low acceptance.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In situ calibration procedures to establish/correct relevant detector parameters.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Courier New"/>
              <a:buChar char="o"/>
            </a:pPr>
            <a:endParaRPr lang="en-US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>
              <a:solidFill>
                <a:srgbClr val="C0504D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q"/>
            </a:pPr>
            <a:endParaRPr lang="en-US" noProof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38460</TotalTime>
  <Words>1328</Words>
  <Application>Microsoft Macintosh PowerPoint</Application>
  <PresentationFormat>On-screen Show (4:3)</PresentationFormat>
  <Paragraphs>189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Equation</vt:lpstr>
      <vt:lpstr>BCM1F: what would be needed</vt:lpstr>
      <vt:lpstr>Beam-gas monitoring</vt:lpstr>
      <vt:lpstr>Beam-gas monitoring</vt:lpstr>
      <vt:lpstr>Beam-gas monitoring</vt:lpstr>
      <vt:lpstr>Beam-gas monitoring</vt:lpstr>
      <vt:lpstr>Beam-gas monitoring</vt:lpstr>
      <vt:lpstr>Luminosity Measurement</vt:lpstr>
      <vt:lpstr>Luminosity Measurement</vt:lpstr>
      <vt:lpstr>Luminosity Measurement</vt:lpstr>
      <vt:lpstr>Afterglow Measurement</vt:lpstr>
      <vt:lpstr>Afterglow Measurement</vt:lpstr>
      <vt:lpstr>Afterglow Measurement</vt:lpstr>
      <vt:lpstr>example</vt:lpstr>
    </vt:vector>
  </TitlesOfParts>
  <Company>INFN-CERN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System Integration</dc:title>
  <dc:creator>Nicola Bacchetta</dc:creator>
  <cp:lastModifiedBy>Nicola Bacchetta</cp:lastModifiedBy>
  <cp:revision>73</cp:revision>
  <cp:lastPrinted>2011-11-03T09:38:05Z</cp:lastPrinted>
  <dcterms:created xsi:type="dcterms:W3CDTF">2012-01-30T19:40:32Z</dcterms:created>
  <dcterms:modified xsi:type="dcterms:W3CDTF">2012-02-01T20:37:47Z</dcterms:modified>
</cp:coreProperties>
</file>