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3" r:id="rId2"/>
    <p:sldId id="278" r:id="rId3"/>
    <p:sldId id="279" r:id="rId4"/>
    <p:sldId id="266" r:id="rId5"/>
    <p:sldId id="267" r:id="rId6"/>
    <p:sldId id="268" r:id="rId7"/>
    <p:sldId id="271" r:id="rId8"/>
    <p:sldId id="272" r:id="rId9"/>
    <p:sldId id="277" r:id="rId10"/>
    <p:sldId id="273" r:id="rId11"/>
    <p:sldId id="274" r:id="rId12"/>
    <p:sldId id="275" r:id="rId13"/>
    <p:sldId id="276" r:id="rId14"/>
    <p:sldId id="269" r:id="rId15"/>
    <p:sldId id="270" r:id="rId16"/>
  </p:sldIdLst>
  <p:sldSz cx="9144000" cy="6858000" type="screen4x3"/>
  <p:notesSz cx="6794500" cy="9906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9E9F"/>
    <a:srgbClr val="FFFFFF"/>
    <a:srgbClr val="DDDDDD"/>
    <a:srgbClr val="00A5EB"/>
    <a:srgbClr val="FFCC00"/>
    <a:srgbClr val="FF00FF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47" autoAdjust="0"/>
    <p:restoredTop sz="94849" autoAdjust="0"/>
  </p:normalViewPr>
  <p:slideViewPr>
    <p:cSldViewPr snapToGrid="0">
      <p:cViewPr>
        <p:scale>
          <a:sx n="81" d="100"/>
          <a:sy n="81" d="100"/>
        </p:scale>
        <p:origin x="-342" y="378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5551"/>
        <p:guide pos="1551"/>
        <p:guide pos="4178"/>
        <p:guide pos="2927"/>
        <p:guide pos="2809"/>
        <p:guide pos="178"/>
        <p:guide pos="4299"/>
        <p:guide pos="14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2130" y="-96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736858A-39C2-4BA9-B2EA-2EBB3C5D7C0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0343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pic>
        <p:nvPicPr>
          <p:cNvPr id="402441" name="Picture 9" descr="DESY-Logo-cyan-RGB_g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48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pic>
        <p:nvPicPr>
          <p:cNvPr id="402453" name="Picture 21" descr="HG_LOGO_70_ENG_K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5949950"/>
            <a:ext cx="1473200" cy="59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9409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2792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4340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83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7622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3389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0592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80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27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0596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28257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eaLnBrk="1" hangingPunct="1"/>
            <a:r>
              <a:rPr lang="en-GB" sz="900" b="1" dirty="0">
                <a:solidFill>
                  <a:schemeClr val="bg2"/>
                </a:solidFill>
              </a:rPr>
              <a:t>First and Last Name </a:t>
            </a:r>
            <a:r>
              <a:rPr lang="en-GB" sz="900" dirty="0">
                <a:solidFill>
                  <a:schemeClr val="bg2"/>
                </a:solidFill>
              </a:rPr>
              <a:t> |  Title of Presentation  |  Date  |  </a:t>
            </a:r>
            <a:r>
              <a:rPr lang="en-GB" sz="900" b="1" dirty="0">
                <a:solidFill>
                  <a:schemeClr val="bg2"/>
                </a:solidFill>
              </a:rPr>
              <a:t>Page </a:t>
            </a:r>
            <a:fld id="{ABA098E9-E6EE-44BF-9612-6777A6DF1330}" type="slidenum">
              <a:rPr lang="en-GB" sz="900" b="1">
                <a:solidFill>
                  <a:schemeClr val="bg2"/>
                </a:solidFill>
              </a:rPr>
              <a:pPr algn="r" eaLnBrk="1" hangingPunct="1"/>
              <a:t>‹#›</a:t>
            </a:fld>
            <a:endParaRPr lang="en-GB" sz="900" b="1" dirty="0">
              <a:solidFill>
                <a:schemeClr val="bg2"/>
              </a:solidFill>
            </a:endParaRPr>
          </a:p>
        </p:txBody>
      </p:sp>
      <p:pic>
        <p:nvPicPr>
          <p:cNvPr id="401418" name="Picture 10" descr="DESY-Logo-cyan-RGB_g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1" fontAlgn="base" hangingPunct="1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1" fontAlgn="base" hangingPunct="1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1" fontAlgn="base" hangingPunct="1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Integration of BCM1F in CMS</a:t>
            </a:r>
            <a:endParaRPr lang="de-DE" dirty="0"/>
          </a:p>
        </p:txBody>
      </p:sp>
      <p:sp>
        <p:nvSpPr>
          <p:cNvPr id="185379" name="Text Box 35"/>
          <p:cNvSpPr txBox="1">
            <a:spLocks noChangeArrowheads="1"/>
          </p:cNvSpPr>
          <p:nvPr/>
        </p:nvSpPr>
        <p:spPr bwMode="auto">
          <a:xfrm>
            <a:off x="4079631" y="4356100"/>
            <a:ext cx="473258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srgbClr val="00A5EB"/>
                </a:solidFill>
              </a:rPr>
              <a:t>Maria Elena Castro Carballo</a:t>
            </a:r>
            <a:endParaRPr lang="de-DE" dirty="0">
              <a:solidFill>
                <a:srgbClr val="00A5EB"/>
              </a:solidFill>
            </a:endParaRPr>
          </a:p>
          <a:p>
            <a:r>
              <a:rPr lang="de-DE" dirty="0" smtClean="0"/>
              <a:t>Workshop on Fast Beam Conditions Monitoring</a:t>
            </a:r>
            <a:endParaRPr lang="de-DE" dirty="0"/>
          </a:p>
          <a:p>
            <a:r>
              <a:rPr lang="de-DE" dirty="0" smtClean="0"/>
              <a:t>DESY-Zeuthen 1st February 2012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CMS </a:t>
            </a:r>
            <a:r>
              <a:rPr lang="en-US" dirty="0" smtClean="0"/>
              <a:t>beam halo &amp; beam-gas </a:t>
            </a:r>
            <a:r>
              <a:rPr lang="en-US" dirty="0"/>
              <a:t>flux measurement (BKGD 2</a:t>
            </a:r>
            <a:r>
              <a:rPr lang="en-US" dirty="0" smtClean="0"/>
              <a:t>)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345" y="802055"/>
            <a:ext cx="8978655" cy="4792663"/>
          </a:xfrm>
        </p:spPr>
        <p:txBody>
          <a:bodyPr/>
          <a:lstStyle/>
          <a:p>
            <a:pPr algn="just">
              <a:spcAft>
                <a:spcPts val="0"/>
              </a:spcAft>
            </a:pPr>
            <a:r>
              <a:rPr lang="en-US" sz="1800" dirty="0" smtClean="0"/>
              <a:t>Since August 2011, BCM1F </a:t>
            </a:r>
            <a:r>
              <a:rPr lang="en-US" sz="1800" dirty="0"/>
              <a:t>provides </a:t>
            </a:r>
            <a:r>
              <a:rPr lang="en-US" sz="1800" dirty="0" smtClean="0"/>
              <a:t>normalized beam </a:t>
            </a:r>
            <a:r>
              <a:rPr lang="en-US" sz="1800" dirty="0"/>
              <a:t>halo and </a:t>
            </a:r>
            <a:r>
              <a:rPr lang="en-US" sz="1800" dirty="0" smtClean="0"/>
              <a:t>beam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sz="1800" dirty="0" smtClean="0"/>
              <a:t> gas </a:t>
            </a:r>
            <a:r>
              <a:rPr lang="en-US" sz="1800" dirty="0"/>
              <a:t>flux to CMS and </a:t>
            </a:r>
            <a:r>
              <a:rPr lang="en-US" sz="1800" dirty="0" smtClean="0"/>
              <a:t>LHC </a:t>
            </a:r>
            <a:r>
              <a:rPr lang="en-US" sz="1800" dirty="0"/>
              <a:t>using </a:t>
            </a:r>
            <a:r>
              <a:rPr lang="en-US" sz="1800" dirty="0" smtClean="0"/>
              <a:t>rates </a:t>
            </a:r>
            <a:r>
              <a:rPr lang="en-US" sz="1800" dirty="0"/>
              <a:t>of non-colliding bunches corrected for the </a:t>
            </a:r>
            <a:r>
              <a:rPr lang="en-US" sz="1800" i="1" dirty="0"/>
              <a:t>„Albedo“</a:t>
            </a:r>
            <a:r>
              <a:rPr lang="en-US" sz="1800" dirty="0"/>
              <a:t> </a:t>
            </a:r>
            <a:r>
              <a:rPr lang="en-US" sz="1800" dirty="0" smtClean="0"/>
              <a:t>effect.</a:t>
            </a:r>
          </a:p>
          <a:p>
            <a:pPr algn="just">
              <a:spcAft>
                <a:spcPts val="0"/>
              </a:spcAft>
            </a:pPr>
            <a:r>
              <a:rPr lang="en-US" sz="1800" dirty="0" smtClean="0"/>
              <a:t>The algorithm gates non-colliding bunches of Beam 1&amp;2 using BPTX   and subtracts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sz="1800" dirty="0" smtClean="0"/>
              <a:t>Albedo rates counted before non-colliding bunches.</a:t>
            </a:r>
          </a:p>
          <a:p>
            <a:pPr algn="just">
              <a:spcAft>
                <a:spcPts val="0"/>
              </a:spcAft>
            </a:pPr>
            <a:r>
              <a:rPr lang="en-US" sz="1800" dirty="0" smtClean="0"/>
              <a:t>Current logic is based on NIM modules but the replacement by FPGA based single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sz="1800" dirty="0" smtClean="0"/>
              <a:t>board is ongoing.</a:t>
            </a:r>
            <a:endParaRPr lang="de-DE" sz="1800" dirty="0"/>
          </a:p>
          <a:p>
            <a:endParaRPr lang="de-DE" dirty="0"/>
          </a:p>
        </p:txBody>
      </p:sp>
      <p:pic>
        <p:nvPicPr>
          <p:cNvPr id="7" name="Picture 6" descr="BeamgasLogic.graffle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1" y="3044710"/>
            <a:ext cx="4075564" cy="2880001"/>
          </a:xfrm>
          <a:prstGeom prst="rect">
            <a:avLst/>
          </a:prstGeom>
          <a:ln>
            <a:solidFill>
              <a:srgbClr val="3366FF"/>
            </a:solidFill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15" y="2833695"/>
            <a:ext cx="2672862" cy="3907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910" y="3044710"/>
            <a:ext cx="1229785" cy="2405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 bwMode="auto">
          <a:xfrm rot="10639187">
            <a:off x="2605970" y="3778081"/>
            <a:ext cx="797169" cy="874002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7064948" y="3779291"/>
            <a:ext cx="797169" cy="874002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90997" y="5924711"/>
            <a:ext cx="38794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D. </a:t>
            </a:r>
            <a:r>
              <a:rPr lang="en-US" dirty="0" err="1"/>
              <a:t>Stickland</a:t>
            </a:r>
            <a:r>
              <a:rPr lang="en-US" dirty="0"/>
              <a:t>, N. </a:t>
            </a:r>
            <a:r>
              <a:rPr lang="en-US" dirty="0" err="1"/>
              <a:t>Bacchetta</a:t>
            </a:r>
            <a:r>
              <a:rPr lang="en-US" dirty="0"/>
              <a:t>, </a:t>
            </a:r>
            <a:r>
              <a:rPr lang="en-US" dirty="0" smtClean="0"/>
              <a:t>A. </a:t>
            </a:r>
            <a:r>
              <a:rPr lang="en-US" dirty="0" err="1" smtClean="0"/>
              <a:t>Dabrowski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19693" y="5586157"/>
            <a:ext cx="15728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Hans Henschel</a:t>
            </a:r>
            <a:endParaRPr lang="de-DE" dirty="0"/>
          </a:p>
        </p:txBody>
      </p:sp>
      <p:sp>
        <p:nvSpPr>
          <p:cNvPr id="9" name="TextBox 8"/>
          <p:cNvSpPr txBox="1"/>
          <p:nvPr/>
        </p:nvSpPr>
        <p:spPr>
          <a:xfrm>
            <a:off x="3645887" y="2493728"/>
            <a:ext cx="3400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More details in talk by H. Henschel </a:t>
            </a:r>
          </a:p>
          <a:p>
            <a:r>
              <a:rPr lang="de-DE" dirty="0" smtClean="0"/>
              <a:t>„</a:t>
            </a:r>
            <a:r>
              <a:rPr lang="en-US" dirty="0"/>
              <a:t>FPGA module for gated counting </a:t>
            </a:r>
            <a:r>
              <a:rPr lang="de-DE" dirty="0" smtClean="0"/>
              <a:t>“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2494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of beam-gas rates and vacuum pressure</a:t>
            </a:r>
            <a:endParaRPr lang="en-US" b="0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49" y="1943589"/>
            <a:ext cx="5264237" cy="3589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7650" y="5533292"/>
            <a:ext cx="38587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Better vacuum conditions, especially</a:t>
            </a:r>
          </a:p>
          <a:p>
            <a:r>
              <a:rPr lang="en-US" dirty="0"/>
              <a:t>on the right side of CMS during the fill, </a:t>
            </a:r>
          </a:p>
          <a:p>
            <a:r>
              <a:rPr lang="en-US" dirty="0"/>
              <a:t>and the </a:t>
            </a:r>
            <a:r>
              <a:rPr lang="en-US" dirty="0" smtClean="0"/>
              <a:t>reduction beam </a:t>
            </a:r>
            <a:r>
              <a:rPr lang="en-US" dirty="0"/>
              <a:t>2 beam-gas </a:t>
            </a:r>
            <a:r>
              <a:rPr lang="en-US" dirty="0" smtClean="0"/>
              <a:t>flux</a:t>
            </a:r>
            <a:endParaRPr lang="en-US" dirty="0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86" y="1761425"/>
            <a:ext cx="3526606" cy="292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0057" y="726831"/>
            <a:ext cx="48556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During the LHC ramp, an increase in vacuum </a:t>
            </a:r>
          </a:p>
          <a:p>
            <a:r>
              <a:rPr lang="en-US" dirty="0"/>
              <a:t>pressure on the left side of CMS measured</a:t>
            </a:r>
          </a:p>
          <a:p>
            <a:r>
              <a:rPr lang="en-US" dirty="0"/>
              <a:t>by the vacuum gauge VGBP 147 1L5 is followed</a:t>
            </a:r>
          </a:p>
          <a:p>
            <a:r>
              <a:rPr lang="en-US" dirty="0"/>
              <a:t>by an increase of beam1-gas flux.  Later, the same </a:t>
            </a:r>
          </a:p>
          <a:p>
            <a:r>
              <a:rPr lang="en-US" dirty="0"/>
              <a:t>happens for beam 2 on the right side of </a:t>
            </a:r>
            <a:r>
              <a:rPr lang="en-US" dirty="0" smtClean="0"/>
              <a:t>CMS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09509" y="4736121"/>
            <a:ext cx="42103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correlation of the normalized beam-gas </a:t>
            </a:r>
            <a:r>
              <a:rPr lang="en-US" dirty="0" smtClean="0"/>
              <a:t>measurement </a:t>
            </a:r>
            <a:r>
              <a:rPr lang="en-US" dirty="0"/>
              <a:t>for beam 2 with the vacuum </a:t>
            </a:r>
            <a:r>
              <a:rPr lang="en-US" dirty="0" smtClean="0"/>
              <a:t>pressure </a:t>
            </a:r>
            <a:r>
              <a:rPr lang="en-US" dirty="0"/>
              <a:t>measured by the vacuum gauge </a:t>
            </a:r>
            <a:r>
              <a:rPr lang="en-US" dirty="0" smtClean="0"/>
              <a:t>VGPB </a:t>
            </a:r>
            <a:r>
              <a:rPr lang="en-US" dirty="0"/>
              <a:t>183 1R5 during the ramp, confirms </a:t>
            </a:r>
            <a:r>
              <a:rPr lang="en-US" dirty="0" smtClean="0"/>
              <a:t>that </a:t>
            </a:r>
            <a:r>
              <a:rPr lang="en-US" dirty="0"/>
              <a:t>the particle flux is dominated by </a:t>
            </a:r>
            <a:r>
              <a:rPr lang="en-US" dirty="0" smtClean="0"/>
              <a:t>beam-gas </a:t>
            </a:r>
            <a:r>
              <a:rPr lang="en-US" dirty="0"/>
              <a:t>interactions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585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Instantaneous luminosity </a:t>
            </a:r>
            <a:r>
              <a:rPr lang="de-DE" dirty="0" smtClean="0"/>
              <a:t>monitor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6" y="977900"/>
            <a:ext cx="8603516" cy="4792663"/>
          </a:xfrm>
        </p:spPr>
        <p:txBody>
          <a:bodyPr/>
          <a:lstStyle/>
          <a:p>
            <a:pPr algn="just"/>
            <a:r>
              <a:rPr lang="en-US" dirty="0"/>
              <a:t>The BCM1F count rates are proportional to the HF instant luminosity.  Since BCM1F is decoupled from the central CMS DAQ it provides instant online luminosity even when HF </a:t>
            </a:r>
            <a:r>
              <a:rPr lang="en-US" dirty="0" err="1"/>
              <a:t>lumi</a:t>
            </a:r>
            <a:r>
              <a:rPr lang="en-US" dirty="0"/>
              <a:t> is not available.</a:t>
            </a:r>
          </a:p>
          <a:p>
            <a:endParaRPr lang="de-D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09" y="2334174"/>
            <a:ext cx="4535676" cy="3279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9939" y="2228667"/>
            <a:ext cx="41265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The BCM1F +Z and -Z signals for </a:t>
            </a:r>
          </a:p>
          <a:p>
            <a:r>
              <a:rPr lang="en-US" sz="1800" dirty="0"/>
              <a:t>colliding bunches are given by a </a:t>
            </a:r>
          </a:p>
          <a:p>
            <a:r>
              <a:rPr lang="en-US" sz="1800" dirty="0"/>
              <a:t>12 ns gate provided by BPTX.</a:t>
            </a:r>
          </a:p>
          <a:p>
            <a:r>
              <a:rPr lang="en-US" sz="1800" dirty="0"/>
              <a:t>Assuming HF is perfect, a BCM1F </a:t>
            </a:r>
          </a:p>
          <a:p>
            <a:r>
              <a:rPr lang="en-US" sz="1800" dirty="0" err="1"/>
              <a:t>lumi</a:t>
            </a:r>
            <a:r>
              <a:rPr lang="en-US" sz="1800" dirty="0"/>
              <a:t> calibration factor is calculated</a:t>
            </a:r>
            <a:r>
              <a:rPr lang="en-US" sz="1800" dirty="0" smtClean="0"/>
              <a:t>.</a:t>
            </a:r>
          </a:p>
          <a:p>
            <a:endParaRPr lang="en-US" sz="1800" dirty="0"/>
          </a:p>
          <a:p>
            <a:r>
              <a:rPr lang="en-US" sz="1800" dirty="0"/>
              <a:t>Studies are still on going to </a:t>
            </a:r>
          </a:p>
          <a:p>
            <a:r>
              <a:rPr lang="de-DE" sz="1800" dirty="0"/>
              <a:t>correct the non-linearities and</a:t>
            </a:r>
          </a:p>
          <a:p>
            <a:r>
              <a:rPr lang="en-US" sz="1800" dirty="0"/>
              <a:t>to extract bunch by bunch </a:t>
            </a:r>
          </a:p>
          <a:p>
            <a:r>
              <a:rPr lang="de-DE" sz="1800" dirty="0"/>
              <a:t>luminosity.</a:t>
            </a:r>
          </a:p>
          <a:p>
            <a:endParaRPr lang="en-US" sz="1800" dirty="0" smtClean="0"/>
          </a:p>
          <a:p>
            <a:r>
              <a:rPr lang="en-US" sz="1800" dirty="0" smtClean="0"/>
              <a:t>For additional information follow</a:t>
            </a:r>
          </a:p>
          <a:p>
            <a:r>
              <a:rPr lang="en-US" sz="1800" dirty="0" smtClean="0"/>
              <a:t>N. Odell talk:  “</a:t>
            </a:r>
            <a:r>
              <a:rPr lang="de-DE" sz="1800" dirty="0"/>
              <a:t>Bunch-by-bunch luminosity measurement</a:t>
            </a:r>
            <a:r>
              <a:rPr lang="en-US" sz="1800" dirty="0" smtClean="0"/>
              <a:t>”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13232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to CMS and </a:t>
            </a:r>
            <a:r>
              <a:rPr lang="en-US" dirty="0" smtClean="0"/>
              <a:t>LHC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729" y="977900"/>
            <a:ext cx="3152287" cy="4792663"/>
          </a:xfrm>
        </p:spPr>
        <p:txBody>
          <a:bodyPr/>
          <a:lstStyle/>
          <a:p>
            <a:r>
              <a:rPr lang="en-US" sz="1800" b="1" dirty="0"/>
              <a:t>All our measurements are available in CMS control room.</a:t>
            </a:r>
            <a:endParaRPr lang="en-US" sz="1800" dirty="0"/>
          </a:p>
          <a:p>
            <a:r>
              <a:rPr lang="en-US" sz="1800" b="1" dirty="0"/>
              <a:t>Published background numbers indicate normal/safe operation.</a:t>
            </a:r>
            <a:endParaRPr lang="en-US" sz="1800" dirty="0"/>
          </a:p>
          <a:p>
            <a:r>
              <a:rPr lang="en-US" sz="1800" b="1" dirty="0"/>
              <a:t>Based on these numbers pixel and tracker decide in the beginning of a fill if they will switch on their detectors.</a:t>
            </a:r>
            <a:endParaRPr lang="en-US" sz="1800" dirty="0"/>
          </a:p>
          <a:p>
            <a:r>
              <a:rPr lang="en-US" sz="1800" b="1" dirty="0" smtClean="0"/>
              <a:t>They are an indication </a:t>
            </a:r>
            <a:r>
              <a:rPr lang="en-US" sz="1800" b="1" dirty="0"/>
              <a:t>for the LHC control room about beam quality.</a:t>
            </a:r>
            <a:endParaRPr lang="en-US" sz="1800" dirty="0"/>
          </a:p>
          <a:p>
            <a:endParaRPr lang="de-DE" sz="18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552" y="1477108"/>
            <a:ext cx="5880448" cy="4201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4070" y="6264640"/>
            <a:ext cx="34579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/>
              <a:t>*MIB: Machine Induced </a:t>
            </a:r>
            <a:r>
              <a:rPr lang="de-DE" i="1" dirty="0" smtClean="0"/>
              <a:t>Background</a:t>
            </a:r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3263552" y="5680537"/>
            <a:ext cx="1449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Background 1</a:t>
            </a:r>
            <a:endParaRPr lang="de-DE" dirty="0"/>
          </a:p>
        </p:txBody>
      </p:sp>
      <p:sp>
        <p:nvSpPr>
          <p:cNvPr id="6" name="TextBox 5"/>
          <p:cNvSpPr txBox="1"/>
          <p:nvPr/>
        </p:nvSpPr>
        <p:spPr>
          <a:xfrm>
            <a:off x="7695426" y="5665348"/>
            <a:ext cx="1449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Background 2</a:t>
            </a:r>
            <a:endParaRPr lang="de-DE" dirty="0"/>
          </a:p>
        </p:txBody>
      </p:sp>
      <p:sp>
        <p:nvSpPr>
          <p:cNvPr id="7" name="TextBox 6"/>
          <p:cNvSpPr txBox="1"/>
          <p:nvPr/>
        </p:nvSpPr>
        <p:spPr>
          <a:xfrm>
            <a:off x="5507912" y="5834625"/>
            <a:ext cx="1391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CMS in black</a:t>
            </a:r>
            <a:endParaRPr lang="de-DE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6471138" y="5052646"/>
            <a:ext cx="1324708" cy="7971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flipH="1" flipV="1">
            <a:off x="4712988" y="4853354"/>
            <a:ext cx="1254058" cy="9964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12384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24" y="103188"/>
            <a:ext cx="8648090" cy="544512"/>
          </a:xfrm>
        </p:spPr>
        <p:txBody>
          <a:bodyPr/>
          <a:lstStyle/>
          <a:p>
            <a:r>
              <a:rPr lang="de-DE" dirty="0" smtClean="0"/>
              <a:t>DAQ setup for 2012 LHC restart:</a:t>
            </a:r>
            <a:br>
              <a:rPr lang="de-DE" dirty="0" smtClean="0"/>
            </a:br>
            <a:r>
              <a:rPr lang="de-DE" dirty="0" smtClean="0"/>
              <a:t>Daisy chained VME crates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6" y="977900"/>
            <a:ext cx="4582502" cy="5340838"/>
          </a:xfrm>
        </p:spPr>
        <p:txBody>
          <a:bodyPr/>
          <a:lstStyle/>
          <a:p>
            <a:r>
              <a:rPr lang="de-DE" dirty="0" smtClean="0"/>
              <a:t>With the increase of Luminosity, since summer 2011 we observe some coupling in the operation of TDC and scalers. </a:t>
            </a:r>
          </a:p>
          <a:p>
            <a:r>
              <a:rPr lang="de-DE" dirty="0" smtClean="0"/>
              <a:t>The result is an increase of the scalers rates when TDC readout errors appear.</a:t>
            </a:r>
          </a:p>
          <a:p>
            <a:r>
              <a:rPr lang="de-DE" dirty="0" smtClean="0"/>
              <a:t>In order to discard an alteration in the discriminator thresholds due to the high data transfer of the TDCs, a daisy chain scheme was implemented and the discrimininator board was inserted into a 2nd VME controlled by same PC.</a:t>
            </a:r>
          </a:p>
          <a:p>
            <a:pPr marL="0" indent="0">
              <a:buNone/>
            </a:pPr>
            <a:endParaRPr lang="de-DE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47590" y="1380689"/>
            <a:ext cx="6863810" cy="412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502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977900"/>
            <a:ext cx="8520113" cy="5082931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BCM1F, has been used as </a:t>
            </a:r>
            <a:r>
              <a:rPr lang="en-US" dirty="0" smtClean="0"/>
              <a:t>a fast </a:t>
            </a:r>
            <a:r>
              <a:rPr lang="en-US" dirty="0"/>
              <a:t>beam conditions </a:t>
            </a:r>
            <a:r>
              <a:rPr lang="en-US" dirty="0" smtClean="0"/>
              <a:t>monitor since </a:t>
            </a:r>
            <a:r>
              <a:rPr lang="en-US" dirty="0"/>
              <a:t>the LHC restart in autumn 2009. 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became a key tool in the </a:t>
            </a:r>
            <a:r>
              <a:rPr lang="en-US" dirty="0" smtClean="0"/>
              <a:t>CMS BRM </a:t>
            </a:r>
            <a:r>
              <a:rPr lang="en-US" dirty="0"/>
              <a:t>system </a:t>
            </a:r>
            <a:r>
              <a:rPr lang="en-US" dirty="0" smtClean="0"/>
              <a:t>by </a:t>
            </a:r>
            <a:r>
              <a:rPr lang="en-US" dirty="0"/>
              <a:t>giving valuable beam </a:t>
            </a:r>
            <a:r>
              <a:rPr lang="en-US" dirty="0" smtClean="0"/>
              <a:t>information: background 1, background 2, instantaneous luminosity, bunch identification (with observation of Albedo effect).</a:t>
            </a:r>
          </a:p>
          <a:p>
            <a:r>
              <a:rPr lang="en-US" dirty="0" smtClean="0"/>
              <a:t>New measurement algorithms and devices are being developed in order to improve and simplify the back end scheme currently used for the calculation of the mentioned numbers.</a:t>
            </a:r>
          </a:p>
          <a:p>
            <a:r>
              <a:rPr lang="en-US" dirty="0" smtClean="0"/>
              <a:t>Due to the good results obtained with the 8 BCM1F sensors so far, the </a:t>
            </a:r>
            <a:r>
              <a:rPr lang="en-US" dirty="0"/>
              <a:t>LHC ring is being equipped with additional </a:t>
            </a:r>
            <a:r>
              <a:rPr lang="en-US" dirty="0" err="1"/>
              <a:t>scCVD</a:t>
            </a:r>
            <a:r>
              <a:rPr lang="en-US" dirty="0"/>
              <a:t> </a:t>
            </a:r>
            <a:r>
              <a:rPr lang="en-US" dirty="0" smtClean="0"/>
              <a:t>diamonds that will operate as BLMs.  First results are promising </a:t>
            </a:r>
            <a:r>
              <a:rPr lang="en-US" sz="1800" dirty="0" smtClean="0"/>
              <a:t>(See talk of M. </a:t>
            </a:r>
            <a:r>
              <a:rPr lang="en-US" sz="1800" dirty="0" err="1" smtClean="0"/>
              <a:t>Hempel</a:t>
            </a:r>
            <a:r>
              <a:rPr lang="en-US" sz="1800" dirty="0" smtClean="0"/>
              <a:t> on “</a:t>
            </a:r>
            <a:r>
              <a:rPr lang="de-DE" sz="1800" dirty="0"/>
              <a:t>Data analysis for BCM1F4LHC</a:t>
            </a:r>
            <a:r>
              <a:rPr lang="en-US" sz="1800" dirty="0" smtClean="0"/>
              <a:t>”)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Thanks to the BRM crew for helping with BMC1F preparation for 2012 LHC run!</a:t>
            </a:r>
            <a:endParaRPr lang="en-US" dirty="0"/>
          </a:p>
          <a:p>
            <a:endParaRPr lang="en-US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2771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Contents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BCM1F within the CMS BRM and brief description of the sub-detector</a:t>
            </a:r>
          </a:p>
          <a:p>
            <a:endParaRPr lang="de-DE" dirty="0" smtClean="0"/>
          </a:p>
          <a:p>
            <a:r>
              <a:rPr lang="de-DE" dirty="0" smtClean="0"/>
              <a:t>Description of the DAQ chain</a:t>
            </a:r>
          </a:p>
          <a:p>
            <a:endParaRPr lang="de-DE" dirty="0" smtClean="0"/>
          </a:p>
          <a:p>
            <a:r>
              <a:rPr lang="de-DE" dirty="0" smtClean="0"/>
              <a:t>Delivered information to the CMS and LHC control rooms</a:t>
            </a:r>
          </a:p>
          <a:p>
            <a:endParaRPr lang="de-DE" dirty="0" smtClean="0"/>
          </a:p>
          <a:p>
            <a:r>
              <a:rPr lang="de-DE" dirty="0" smtClean="0"/>
              <a:t>Status of BCM1F and operation conditions for the 2012 LHC restart</a:t>
            </a:r>
          </a:p>
          <a:p>
            <a:endParaRPr lang="de-DE" dirty="0" smtClean="0"/>
          </a:p>
          <a:p>
            <a:r>
              <a:rPr lang="de-DE" dirty="0" smtClean="0"/>
              <a:t>Conclusions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9836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363" y="877276"/>
            <a:ext cx="5300913" cy="497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Description of the CMS Fast Beam Conditions Monitor (BCM1F</a:t>
            </a:r>
            <a:r>
              <a:rPr lang="en-US" dirty="0" smtClean="0"/>
              <a:t>)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977900"/>
            <a:ext cx="6199243" cy="5235331"/>
          </a:xfrm>
        </p:spPr>
        <p:txBody>
          <a:bodyPr/>
          <a:lstStyle/>
          <a:p>
            <a:pPr marL="444500" lvl="1" indent="0">
              <a:spcAft>
                <a:spcPts val="0"/>
              </a:spcAft>
              <a:buNone/>
            </a:pPr>
            <a:r>
              <a:rPr lang="en-US" i="1" dirty="0"/>
              <a:t>Particle detector with nanosecond time resolution</a:t>
            </a:r>
            <a:r>
              <a:rPr lang="en-US" dirty="0"/>
              <a:t> </a:t>
            </a:r>
            <a:r>
              <a:rPr lang="en-US" i="1" dirty="0"/>
              <a:t>measuring </a:t>
            </a:r>
            <a:endParaRPr lang="en-US" dirty="0"/>
          </a:p>
          <a:p>
            <a:pPr marL="444500" lvl="1" indent="0">
              <a:spcAft>
                <a:spcPts val="0"/>
              </a:spcAft>
              <a:buNone/>
            </a:pPr>
            <a:r>
              <a:rPr lang="en-US" i="1" dirty="0"/>
              <a:t>the beam halo </a:t>
            </a:r>
            <a:r>
              <a:rPr lang="en-US" i="1" dirty="0" smtClean="0"/>
              <a:t>particles, beam-gas interaction, and </a:t>
            </a:r>
            <a:r>
              <a:rPr lang="en-US" i="1" dirty="0"/>
              <a:t>collision </a:t>
            </a:r>
            <a:r>
              <a:rPr lang="en-US" i="1" dirty="0" smtClean="0"/>
              <a:t>products</a:t>
            </a:r>
          </a:p>
          <a:p>
            <a:pPr marL="444500" lvl="1" indent="0">
              <a:spcAft>
                <a:spcPts val="0"/>
              </a:spcAft>
              <a:buNone/>
            </a:pPr>
            <a:endParaRPr lang="en-US" dirty="0"/>
          </a:p>
          <a:p>
            <a:pPr lvl="1"/>
            <a:r>
              <a:rPr lang="de-DE" sz="1400" b="1" u="sng" dirty="0" smtClean="0"/>
              <a:t>Tasks</a:t>
            </a:r>
            <a:r>
              <a:rPr lang="de-DE" sz="1400" b="1" u="sng" dirty="0"/>
              <a:t>:</a:t>
            </a:r>
            <a:r>
              <a:rPr lang="de-DE" sz="1400" b="1" dirty="0"/>
              <a:t> </a:t>
            </a:r>
            <a:endParaRPr lang="de-DE" sz="1400" dirty="0"/>
          </a:p>
          <a:p>
            <a:r>
              <a:rPr lang="de-DE" sz="1400" b="1" dirty="0"/>
              <a:t>Monitoring and protection </a:t>
            </a:r>
            <a:endParaRPr lang="en-US" sz="1400" b="1" dirty="0" smtClean="0"/>
          </a:p>
          <a:p>
            <a:r>
              <a:rPr lang="en-US" sz="1400" b="1" dirty="0" smtClean="0"/>
              <a:t>BKGD1 (total flux in the inner detector region) to LHC</a:t>
            </a:r>
            <a:endParaRPr lang="en-US" sz="1400" dirty="0" smtClean="0"/>
          </a:p>
          <a:p>
            <a:r>
              <a:rPr lang="en-US" sz="1400" b="1" dirty="0" smtClean="0"/>
              <a:t>BKGD2  </a:t>
            </a:r>
            <a:r>
              <a:rPr lang="en-US" sz="1400" b="1" dirty="0"/>
              <a:t>(beam halo flux)  to LHC</a:t>
            </a:r>
            <a:endParaRPr lang="en-US" sz="1400" dirty="0"/>
          </a:p>
          <a:p>
            <a:r>
              <a:rPr lang="de-DE" sz="1400" b="1" dirty="0"/>
              <a:t>Instant luminosity to CMS</a:t>
            </a:r>
            <a:endParaRPr lang="de-DE" sz="1400" dirty="0"/>
          </a:p>
          <a:p>
            <a:pPr lvl="1"/>
            <a:r>
              <a:rPr lang="de-DE" sz="1400" b="1" u="sng" dirty="0"/>
              <a:t>Requirements:</a:t>
            </a:r>
            <a:endParaRPr lang="de-DE" sz="1400" dirty="0"/>
          </a:p>
          <a:p>
            <a:r>
              <a:rPr lang="de-DE" sz="1400" b="1" dirty="0"/>
              <a:t>Detection of MIPs</a:t>
            </a:r>
            <a:endParaRPr lang="de-DE" sz="1400" dirty="0"/>
          </a:p>
          <a:p>
            <a:r>
              <a:rPr lang="en-US" sz="1400" b="1" dirty="0"/>
              <a:t>Low power and radiation hardness</a:t>
            </a:r>
            <a:endParaRPr lang="en-US" sz="1400" dirty="0"/>
          </a:p>
          <a:p>
            <a:pPr lvl="1"/>
            <a:r>
              <a:rPr lang="de-DE" sz="1400" b="1" u="sng" dirty="0"/>
              <a:t>Design: </a:t>
            </a:r>
            <a:endParaRPr lang="de-DE" sz="1400" dirty="0"/>
          </a:p>
          <a:p>
            <a:pPr marL="444500" lvl="1" indent="0">
              <a:buNone/>
            </a:pPr>
            <a:r>
              <a:rPr lang="de-DE" sz="1400" b="1" dirty="0" smtClean="0"/>
              <a:t>4 </a:t>
            </a:r>
            <a:r>
              <a:rPr lang="de-DE" sz="1400" b="1" dirty="0"/>
              <a:t>Single Crystal Chemical Vapor Deposition </a:t>
            </a:r>
            <a:endParaRPr lang="de-DE" sz="1400" dirty="0"/>
          </a:p>
          <a:p>
            <a:pPr marL="444500" lvl="1" indent="0">
              <a:buNone/>
            </a:pPr>
            <a:r>
              <a:rPr lang="de-DE" sz="1400" b="1" dirty="0"/>
              <a:t>(</a:t>
            </a:r>
            <a:r>
              <a:rPr lang="de-DE" sz="1400" b="1" i="1" dirty="0"/>
              <a:t>sCVD</a:t>
            </a:r>
            <a:r>
              <a:rPr lang="de-DE" sz="1400" b="1" dirty="0"/>
              <a:t>) diamond sensors (5 </a:t>
            </a:r>
            <a:r>
              <a:rPr lang="de-DE" sz="1400" b="1" i="1" dirty="0"/>
              <a:t>x</a:t>
            </a:r>
            <a:r>
              <a:rPr lang="de-DE" sz="1400" b="1" dirty="0"/>
              <a:t> 5 </a:t>
            </a:r>
            <a:r>
              <a:rPr lang="de-DE" sz="1400" b="1" i="1" dirty="0"/>
              <a:t>x</a:t>
            </a:r>
            <a:r>
              <a:rPr lang="de-DE" sz="1400" b="1" dirty="0"/>
              <a:t> 0.5 mm</a:t>
            </a:r>
            <a:r>
              <a:rPr lang="de-DE" sz="1400" b="1" baseline="30000" dirty="0"/>
              <a:t>3</a:t>
            </a:r>
            <a:r>
              <a:rPr lang="de-DE" sz="1400" b="1" dirty="0"/>
              <a:t>) </a:t>
            </a:r>
            <a:endParaRPr lang="de-DE" sz="1400" dirty="0"/>
          </a:p>
          <a:p>
            <a:pPr marL="444500" lvl="1" indent="0">
              <a:buNone/>
            </a:pPr>
            <a:r>
              <a:rPr lang="en-US" sz="1400" b="1" dirty="0"/>
              <a:t>in 4 modules at Z=  1.8m (~6.25ns) </a:t>
            </a:r>
            <a:endParaRPr lang="en-US" sz="1400" dirty="0"/>
          </a:p>
          <a:p>
            <a:pPr marL="444500" lvl="1" indent="0">
              <a:buNone/>
            </a:pPr>
            <a:r>
              <a:rPr lang="en-US" sz="1400" b="1" dirty="0"/>
              <a:t>on both sides of the CMS IP, r &lt; 5 cm</a:t>
            </a:r>
            <a:endParaRPr lang="en-US" sz="14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5865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BCM1F and BRM subdetectors in CMS</a:t>
            </a:r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1" y="1000700"/>
            <a:ext cx="8897815" cy="4676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98829" y="737639"/>
            <a:ext cx="24432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CMS half cross section</a:t>
            </a:r>
            <a:endParaRPr lang="de-DE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BCM1F </a:t>
            </a:r>
            <a:r>
              <a:rPr lang="de-DE" dirty="0" smtClean="0"/>
              <a:t>components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977901"/>
            <a:ext cx="8520113" cy="1988038"/>
          </a:xfrm>
        </p:spPr>
        <p:txBody>
          <a:bodyPr/>
          <a:lstStyle/>
          <a:p>
            <a:pPr algn="just">
              <a:spcAft>
                <a:spcPts val="0"/>
              </a:spcAft>
            </a:pPr>
            <a:r>
              <a:rPr lang="de-DE" sz="1600" b="1" i="1" u="sng" dirty="0"/>
              <a:t>Front-end</a:t>
            </a:r>
            <a:r>
              <a:rPr lang="de-DE" sz="1600" dirty="0"/>
              <a:t>: </a:t>
            </a:r>
            <a:r>
              <a:rPr lang="en-US" sz="1600" b="1" dirty="0"/>
              <a:t>m</a:t>
            </a:r>
            <a:r>
              <a:rPr lang="en-US" sz="1600" b="1" dirty="0" smtClean="0"/>
              <a:t>etallized </a:t>
            </a:r>
            <a:r>
              <a:rPr lang="en-US" sz="1600" b="1" dirty="0"/>
              <a:t>sensors operate as solid state ionization chambers.  </a:t>
            </a:r>
            <a:endParaRPr lang="en-US" sz="1600" b="1" dirty="0" smtClean="0"/>
          </a:p>
          <a:p>
            <a:pPr marL="0" indent="0" algn="just">
              <a:spcAft>
                <a:spcPts val="0"/>
              </a:spcAft>
              <a:buNone/>
            </a:pPr>
            <a:r>
              <a:rPr lang="en-US" sz="1600" b="1" dirty="0" smtClean="0"/>
              <a:t>A charge </a:t>
            </a:r>
            <a:r>
              <a:rPr lang="en-US" sz="1600" b="1" dirty="0"/>
              <a:t>sensitive </a:t>
            </a:r>
            <a:r>
              <a:rPr lang="en-US" sz="1600" b="1" dirty="0" smtClean="0"/>
              <a:t>pre-amplifier </a:t>
            </a:r>
            <a:r>
              <a:rPr lang="en-US" sz="1600" b="1" dirty="0"/>
              <a:t>collects the induced charges and shapes a proportional signal that is transmitted to the counting room as analog optical signal</a:t>
            </a:r>
            <a:r>
              <a:rPr lang="en-US" sz="1600" b="1" dirty="0" smtClean="0"/>
              <a:t>.</a:t>
            </a:r>
          </a:p>
          <a:p>
            <a:pPr marL="0" indent="0" algn="just">
              <a:spcAft>
                <a:spcPts val="0"/>
              </a:spcAft>
              <a:buNone/>
            </a:pPr>
            <a:endParaRPr lang="de-DE" sz="1600" dirty="0"/>
          </a:p>
          <a:p>
            <a:pPr algn="just">
              <a:spcAft>
                <a:spcPts val="0"/>
              </a:spcAft>
            </a:pPr>
            <a:r>
              <a:rPr lang="en-US" sz="1600" b="1" i="1" u="sng" dirty="0"/>
              <a:t>Back-end</a:t>
            </a:r>
            <a:r>
              <a:rPr lang="en-US" sz="1600" dirty="0"/>
              <a:t>:</a:t>
            </a:r>
            <a:r>
              <a:rPr lang="en-US" sz="1600" b="1" dirty="0"/>
              <a:t> the optical signal is converted into electrical signal and is processed </a:t>
            </a:r>
            <a:endParaRPr lang="en-US" sz="1600" b="1" dirty="0" smtClean="0"/>
          </a:p>
          <a:p>
            <a:pPr marL="0" indent="0" algn="just">
              <a:spcAft>
                <a:spcPts val="0"/>
              </a:spcAft>
              <a:buNone/>
            </a:pPr>
            <a:r>
              <a:rPr lang="en-US" sz="1600" b="1" dirty="0" smtClean="0"/>
              <a:t>and stored independently </a:t>
            </a:r>
            <a:r>
              <a:rPr lang="en-US" sz="1600" b="1" dirty="0"/>
              <a:t>of the CMS DAQ framework. </a:t>
            </a:r>
            <a:r>
              <a:rPr lang="en-US" sz="1600" b="1" dirty="0" smtClean="0"/>
              <a:t>The </a:t>
            </a:r>
            <a:r>
              <a:rPr lang="en-US" sz="1600" b="1" dirty="0"/>
              <a:t>main data-acquisition devices are: </a:t>
            </a:r>
            <a:r>
              <a:rPr lang="en-US" sz="1600" b="1" dirty="0" err="1"/>
              <a:t>scalers</a:t>
            </a:r>
            <a:r>
              <a:rPr lang="en-US" sz="1600" b="1" dirty="0"/>
              <a:t>, </a:t>
            </a:r>
            <a:r>
              <a:rPr lang="en-US" sz="1600" b="1" dirty="0" smtClean="0"/>
              <a:t>ADCs, TDCs </a:t>
            </a:r>
            <a:r>
              <a:rPr lang="en-US" sz="1600" b="1" dirty="0"/>
              <a:t>and LUT (FPGA)</a:t>
            </a:r>
            <a:endParaRPr lang="en-US" sz="1600" dirty="0"/>
          </a:p>
          <a:p>
            <a:endParaRPr lang="de-DE" sz="1600" dirty="0"/>
          </a:p>
          <a:p>
            <a:pPr marL="0" indent="0">
              <a:buNone/>
            </a:pPr>
            <a:endParaRPr lang="en-US" sz="1600" dirty="0"/>
          </a:p>
          <a:p>
            <a:endParaRPr lang="de-DE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985495"/>
            <a:ext cx="9144000" cy="2841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9658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sampling with the </a:t>
            </a:r>
            <a:r>
              <a:rPr lang="en-US" dirty="0" smtClean="0"/>
              <a:t>ADC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sensor signals are digitized in a VME CAEN v1721 flash ADC</a:t>
            </a:r>
            <a:r>
              <a:rPr lang="en-US" dirty="0" smtClean="0"/>
              <a:t>.</a:t>
            </a:r>
            <a:endParaRPr lang="de-DE" dirty="0"/>
          </a:p>
          <a:p>
            <a:r>
              <a:rPr lang="en-US" dirty="0" smtClean="0"/>
              <a:t>DAQ is regularly done with test pulses, non colliding beam and colliding beam for characterization and maintenance of the 8 channels: baseline monitoring (running permanently), SNR estimation , FEE radiation damage…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001" y="2547265"/>
            <a:ext cx="4820492" cy="3548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61458"/>
            <a:ext cx="2451589" cy="1780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rot="16200000">
            <a:off x="6904" y="3561916"/>
            <a:ext cx="10647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ADC counts</a:t>
            </a:r>
            <a:endParaRPr lang="de-D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48902" y="3108030"/>
            <a:ext cx="8162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Baseline</a:t>
            </a:r>
            <a:endParaRPr lang="de-DE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49611" y="3951545"/>
            <a:ext cx="1101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Pulse height</a:t>
            </a:r>
            <a:endParaRPr lang="de-DE" sz="1200" b="1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1808226" y="3458308"/>
            <a:ext cx="0" cy="110196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Right Arrow 11"/>
          <p:cNvSpPr/>
          <p:nvPr/>
        </p:nvSpPr>
        <p:spPr bwMode="auto">
          <a:xfrm>
            <a:off x="2922601" y="4009292"/>
            <a:ext cx="863953" cy="475652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2370" y="5734000"/>
            <a:ext cx="52469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/>
              <a:t>For a detailed information, follow the </a:t>
            </a:r>
          </a:p>
          <a:p>
            <a:r>
              <a:rPr lang="de-DE" b="1" dirty="0" smtClean="0"/>
              <a:t>talk of </a:t>
            </a:r>
            <a:r>
              <a:rPr lang="de-DE" b="1" i="1" dirty="0" smtClean="0"/>
              <a:t>Olga Novgorodova </a:t>
            </a:r>
            <a:r>
              <a:rPr lang="de-DE" b="1" dirty="0" smtClean="0"/>
              <a:t>„</a:t>
            </a:r>
            <a:r>
              <a:rPr lang="de-DE" b="1" i="1" dirty="0" smtClean="0"/>
              <a:t>ADC </a:t>
            </a:r>
            <a:r>
              <a:rPr lang="de-DE" b="1" i="1" dirty="0"/>
              <a:t>analysis and </a:t>
            </a:r>
            <a:r>
              <a:rPr lang="de-DE" b="1" i="1" dirty="0" smtClean="0"/>
              <a:t>aging</a:t>
            </a:r>
            <a:r>
              <a:rPr lang="de-DE" dirty="0" smtClean="0"/>
              <a:t>“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7225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Particle </a:t>
            </a:r>
            <a:r>
              <a:rPr lang="de-DE" dirty="0" smtClean="0"/>
              <a:t>rates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977900"/>
            <a:ext cx="8520113" cy="1648069"/>
          </a:xfrm>
        </p:spPr>
        <p:txBody>
          <a:bodyPr/>
          <a:lstStyle/>
          <a:p>
            <a:r>
              <a:rPr lang="de-DE" dirty="0" smtClean="0"/>
              <a:t>Discriminated  sensor signals are counted in a CAEN v560B scaler and forwarded to LHC as </a:t>
            </a:r>
            <a:r>
              <a:rPr lang="de-DE" b="1" u="sng" dirty="0" smtClean="0"/>
              <a:t>BCKD1</a:t>
            </a:r>
            <a:r>
              <a:rPr lang="de-DE" dirty="0" smtClean="0"/>
              <a:t> (flux in inner detector region).</a:t>
            </a:r>
            <a:endParaRPr lang="en-US" sz="2400" dirty="0"/>
          </a:p>
          <a:p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9" y="2177286"/>
            <a:ext cx="4866773" cy="361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114" y="2497015"/>
            <a:ext cx="4038886" cy="2836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4825" y="5779476"/>
            <a:ext cx="46842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After dump of high intensity beam, the rates drop </a:t>
            </a:r>
          </a:p>
          <a:p>
            <a:r>
              <a:rPr lang="en-US" dirty="0"/>
              <a:t>exponentially for ~34 min due to de-activation of </a:t>
            </a:r>
          </a:p>
          <a:p>
            <a:r>
              <a:rPr lang="de-DE" dirty="0"/>
              <a:t>material around </a:t>
            </a:r>
            <a:r>
              <a:rPr lang="de-DE" dirty="0" smtClean="0"/>
              <a:t>BCM1F</a:t>
            </a:r>
            <a:endParaRPr lang="de-DE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3282462" y="4724400"/>
            <a:ext cx="1195753" cy="106679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5451231" y="5498811"/>
            <a:ext cx="32703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longer deactivation tail of ~40 h </a:t>
            </a:r>
          </a:p>
          <a:p>
            <a:r>
              <a:rPr lang="de-DE" dirty="0"/>
              <a:t>is also </a:t>
            </a:r>
            <a:r>
              <a:rPr lang="de-DE" dirty="0" smtClean="0"/>
              <a:t>observed</a:t>
            </a:r>
            <a:endParaRPr lang="de-DE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6488513" y="4724400"/>
            <a:ext cx="885302" cy="77441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25570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901" y="1861170"/>
            <a:ext cx="2361346" cy="862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Time </a:t>
            </a:r>
            <a:r>
              <a:rPr lang="de-DE" dirty="0" smtClean="0"/>
              <a:t>information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800" dirty="0" smtClean="0"/>
              <a:t>Discriminated sensor signals are time digitiyed by a multi-hit VME TDC CAEN v767 board with 0.8ns resolution using the LHC orbit as reference.</a:t>
            </a:r>
          </a:p>
          <a:p>
            <a:r>
              <a:rPr lang="de-DE" sz="1800" dirty="0" smtClean="0"/>
              <a:t>Using the arrival time distribution of the hits, the bunch number identification is done and forwarded to the CMS control room: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36" y="2538079"/>
            <a:ext cx="4599967" cy="305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657" y="2838566"/>
            <a:ext cx="4399451" cy="3279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54616" y="2552406"/>
            <a:ext cx="24064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Zoom in 50ns </a:t>
            </a:r>
            <a:r>
              <a:rPr lang="de-DE" b="1" dirty="0" smtClean="0"/>
              <a:t>bunches</a:t>
            </a:r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6540032" y="4168137"/>
            <a:ext cx="19623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0070C0"/>
                </a:solidFill>
              </a:rPr>
              <a:t>Colliding bunches</a:t>
            </a:r>
            <a:endParaRPr lang="de-DE" b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23626" y="5194031"/>
            <a:ext cx="23952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rgbClr val="0070C0"/>
                </a:solidFill>
              </a:rPr>
              <a:t>Non-colliding </a:t>
            </a:r>
            <a:r>
              <a:rPr lang="de-DE" b="1" dirty="0">
                <a:solidFill>
                  <a:srgbClr val="0070C0"/>
                </a:solidFill>
              </a:rPr>
              <a:t>bunches</a:t>
            </a:r>
            <a:endParaRPr lang="de-DE" b="1" dirty="0">
              <a:solidFill>
                <a:srgbClr val="0070C0"/>
              </a:solidFill>
            </a:endParaRPr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 bwMode="auto">
          <a:xfrm flipH="1" flipV="1">
            <a:off x="5884985" y="5194031"/>
            <a:ext cx="438641" cy="16927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tangle 9"/>
          <p:cNvSpPr/>
          <p:nvPr/>
        </p:nvSpPr>
        <p:spPr>
          <a:xfrm>
            <a:off x="3610699" y="3218635"/>
            <a:ext cx="11488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i="1" dirty="0">
                <a:solidFill>
                  <a:srgbClr val="0070C0"/>
                </a:solidFill>
              </a:rPr>
              <a:t>„Albedo“</a:t>
            </a:r>
            <a:endParaRPr lang="de-DE" dirty="0">
              <a:solidFill>
                <a:srgbClr val="0070C0"/>
              </a:solidFill>
            </a:endParaRPr>
          </a:p>
          <a:p>
            <a:r>
              <a:rPr lang="de-DE" b="1" dirty="0">
                <a:solidFill>
                  <a:srgbClr val="0070C0"/>
                </a:solidFill>
              </a:rPr>
              <a:t>effect </a:t>
            </a:r>
            <a:endParaRPr lang="de-DE" dirty="0">
              <a:solidFill>
                <a:srgbClr val="0070C0"/>
              </a:solidFill>
            </a:endParaRPr>
          </a:p>
          <a:p>
            <a:r>
              <a:rPr lang="de-DE" b="1" dirty="0">
                <a:solidFill>
                  <a:srgbClr val="0070C0"/>
                </a:solidFill>
              </a:rPr>
              <a:t>tails </a:t>
            </a:r>
            <a:endParaRPr lang="de-DE" dirty="0">
              <a:solidFill>
                <a:srgbClr val="0070C0"/>
              </a:solidFill>
            </a:endParaRPr>
          </a:p>
          <a:p>
            <a:r>
              <a:rPr lang="el-GR" b="1" dirty="0">
                <a:solidFill>
                  <a:srgbClr val="0070C0"/>
                </a:solidFill>
              </a:rPr>
              <a:t>2.12 ~μ</a:t>
            </a:r>
            <a:r>
              <a:rPr lang="de-DE" b="1" dirty="0">
                <a:solidFill>
                  <a:srgbClr val="0070C0"/>
                </a:solidFill>
              </a:rPr>
              <a:t>s</a:t>
            </a:r>
            <a:endParaRPr lang="de-DE" dirty="0">
              <a:solidFill>
                <a:srgbClr val="0070C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3868616" y="4295853"/>
            <a:ext cx="158256" cy="40510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1998513" y="2218660"/>
            <a:ext cx="1518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Bunch ID plot</a:t>
            </a:r>
            <a:endParaRPr lang="de-DE" dirty="0"/>
          </a:p>
        </p:txBody>
      </p:sp>
      <p:sp>
        <p:nvSpPr>
          <p:cNvPr id="19" name="Rectangle 18"/>
          <p:cNvSpPr/>
          <p:nvPr/>
        </p:nvSpPr>
        <p:spPr>
          <a:xfrm>
            <a:off x="492370" y="5546432"/>
            <a:ext cx="42442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/>
              <a:t>For a detailed information, follow the </a:t>
            </a:r>
          </a:p>
          <a:p>
            <a:r>
              <a:rPr lang="de-DE" b="1" dirty="0" smtClean="0"/>
              <a:t>talk of </a:t>
            </a:r>
            <a:r>
              <a:rPr lang="de-DE" b="1" dirty="0"/>
              <a:t>R. Walsh, A. Bethani </a:t>
            </a:r>
            <a:r>
              <a:rPr lang="de-DE" b="1" i="1" dirty="0" smtClean="0"/>
              <a:t>„TDC results“</a:t>
            </a:r>
            <a:endParaRPr lang="de-DE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472146" y="6167026"/>
            <a:ext cx="48205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For a new concept on bunch ID, see talk </a:t>
            </a:r>
          </a:p>
          <a:p>
            <a:r>
              <a:rPr lang="de-DE" b="1" dirty="0" smtClean="0"/>
              <a:t>by M. </a:t>
            </a:r>
            <a:r>
              <a:rPr lang="de-DE" b="1" dirty="0"/>
              <a:t>Penno „Arrival time histogramming unit “</a:t>
            </a:r>
          </a:p>
        </p:txBody>
      </p:sp>
    </p:spTree>
    <p:extLst>
      <p:ext uri="{BB962C8B-B14F-4D97-AF65-F5344CB8AC3E}">
        <p14:creationId xmlns:p14="http://schemas.microsoft.com/office/powerpoint/2010/main" val="3781547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38" y="2949454"/>
            <a:ext cx="4596582" cy="359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Additional features of the DAQ chain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2575" y="884116"/>
            <a:ext cx="4418379" cy="4792663"/>
          </a:xfrm>
        </p:spPr>
        <p:txBody>
          <a:bodyPr/>
          <a:lstStyle/>
          <a:p>
            <a:r>
              <a:rPr lang="de-DE" sz="2000" u="sng" dirty="0" smtClean="0"/>
              <a:t>Software Ring Buffer in TDC</a:t>
            </a:r>
            <a:r>
              <a:rPr lang="de-DE" sz="2000" dirty="0" smtClean="0"/>
              <a:t>:</a:t>
            </a:r>
          </a:p>
          <a:p>
            <a:pPr marL="0" indent="0">
              <a:buNone/>
            </a:pPr>
            <a:r>
              <a:rPr lang="de-DE" sz="1800" dirty="0" smtClean="0"/>
              <a:t>The </a:t>
            </a:r>
            <a:r>
              <a:rPr lang="de-DE" sz="1800" b="1" dirty="0" smtClean="0"/>
              <a:t>readout</a:t>
            </a:r>
            <a:r>
              <a:rPr lang="de-DE" sz="1800" dirty="0" smtClean="0"/>
              <a:t> of the TDC data and the </a:t>
            </a:r>
            <a:r>
              <a:rPr lang="de-DE" sz="1800" b="1" dirty="0" smtClean="0"/>
              <a:t>analysis</a:t>
            </a:r>
            <a:r>
              <a:rPr lang="de-DE" sz="1800" dirty="0" smtClean="0"/>
              <a:t> are 2 independent processes.</a:t>
            </a:r>
          </a:p>
          <a:p>
            <a:pPr marL="0" indent="0">
              <a:buNone/>
            </a:pPr>
            <a:r>
              <a:rPr lang="de-DE" sz="1800" dirty="0" smtClean="0"/>
              <a:t>The readout stores data in a </a:t>
            </a:r>
            <a:r>
              <a:rPr lang="de-DE" sz="1800" b="1" dirty="0" smtClean="0"/>
              <a:t>RB</a:t>
            </a:r>
            <a:r>
              <a:rPr lang="de-DE" sz="1800" dirty="0" smtClean="0"/>
              <a:t>.  In case of </a:t>
            </a:r>
            <a:r>
              <a:rPr lang="de-DE" sz="1800" b="1" dirty="0" smtClean="0"/>
              <a:t>beam abort</a:t>
            </a:r>
            <a:r>
              <a:rPr lang="de-DE" sz="1800" dirty="0" smtClean="0"/>
              <a:t>, the past record of beam conditions will go for the </a:t>
            </a:r>
            <a:r>
              <a:rPr lang="de-DE" sz="1800" b="1" dirty="0" smtClean="0"/>
              <a:t>post mortem analysis</a:t>
            </a:r>
            <a:r>
              <a:rPr lang="de-DE" sz="1800" dirty="0" smtClean="0"/>
              <a:t>.</a:t>
            </a:r>
            <a:endParaRPr lang="de-DE" sz="1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64221" y="884116"/>
            <a:ext cx="4184650" cy="4792663"/>
          </a:xfrm>
        </p:spPr>
        <p:txBody>
          <a:bodyPr/>
          <a:lstStyle/>
          <a:p>
            <a:r>
              <a:rPr lang="de-DE" sz="1800" u="sng" dirty="0" smtClean="0"/>
              <a:t>Look Up Table (CAEN v1495): </a:t>
            </a:r>
          </a:p>
          <a:p>
            <a:pPr marL="0" indent="0">
              <a:buNone/>
            </a:pPr>
            <a:r>
              <a:rPr lang="en-US" sz="1800" dirty="0"/>
              <a:t>The v1495 module is a user-programmable I/O and logics </a:t>
            </a:r>
            <a:r>
              <a:rPr lang="en-US" sz="1800" dirty="0" smtClean="0"/>
              <a:t>block. </a:t>
            </a:r>
            <a:r>
              <a:rPr lang="de-DE" sz="1800" dirty="0" smtClean="0"/>
              <a:t>The </a:t>
            </a:r>
            <a:r>
              <a:rPr lang="en-US" sz="1800" dirty="0" smtClean="0"/>
              <a:t>functionality depends on configuration data stored in a non-volatile memory, which is contained in the module.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Current task in the </a:t>
            </a:r>
            <a:r>
              <a:rPr lang="en-US" sz="1800" dirty="0"/>
              <a:t>chain: </a:t>
            </a:r>
            <a:r>
              <a:rPr lang="en-US" sz="1800" dirty="0" smtClean="0"/>
              <a:t>back to back coincidences</a:t>
            </a:r>
            <a:r>
              <a:rPr lang="en-US" sz="1800" dirty="0"/>
              <a:t>, </a:t>
            </a:r>
            <a:r>
              <a:rPr lang="en-US" sz="1800" dirty="0" smtClean="0"/>
              <a:t>semi </a:t>
            </a:r>
            <a:r>
              <a:rPr lang="en-US" sz="1800" dirty="0"/>
              <a:t>hardware TDC VETO, Beam </a:t>
            </a:r>
            <a:r>
              <a:rPr lang="en-US" sz="1800" dirty="0" smtClean="0"/>
              <a:t>Abort detection, 1sec </a:t>
            </a:r>
            <a:r>
              <a:rPr lang="en-US" sz="1800" dirty="0" err="1" smtClean="0"/>
              <a:t>scalers</a:t>
            </a:r>
            <a:r>
              <a:rPr lang="en-US" sz="1800" dirty="0" smtClean="0"/>
              <a:t> gate, </a:t>
            </a:r>
            <a:r>
              <a:rPr lang="en-US" sz="1800" dirty="0"/>
              <a:t>veto of Start signal and software switchable </a:t>
            </a:r>
            <a:r>
              <a:rPr lang="en-US" sz="1800" dirty="0" smtClean="0"/>
              <a:t>options.</a:t>
            </a:r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en-US" sz="1800" dirty="0" smtClean="0"/>
          </a:p>
        </p:txBody>
      </p:sp>
      <p:sp>
        <p:nvSpPr>
          <p:cNvPr id="48" name="TextBox 47"/>
          <p:cNvSpPr txBox="1"/>
          <p:nvPr/>
        </p:nvSpPr>
        <p:spPr>
          <a:xfrm>
            <a:off x="1015873" y="6519446"/>
            <a:ext cx="31525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By Konstantin Boyanov, DESY</a:t>
            </a:r>
            <a:endParaRPr lang="de-DE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6013939" y="5253354"/>
            <a:ext cx="19720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By Hans Henschel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4020450063"/>
      </p:ext>
    </p:extLst>
  </p:cSld>
  <p:clrMapOvr>
    <a:masterClrMapping/>
  </p:clrMapOvr>
</p:sld>
</file>

<file path=ppt/theme/theme1.xml><?xml version="1.0" encoding="utf-8"?>
<a:theme xmlns:a="http://schemas.openxmlformats.org/drawingml/2006/main" name="PPT-Vorlage_en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PPT-Vorlage_en</Template>
  <TotalTime>0</TotalTime>
  <Words>1244</Words>
  <Application>Microsoft Office PowerPoint</Application>
  <PresentationFormat>On-screen Show (4:3)</PresentationFormat>
  <Paragraphs>136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PPT-Vorlage_en</vt:lpstr>
      <vt:lpstr>Integration of BCM1F in CMS</vt:lpstr>
      <vt:lpstr>Contents</vt:lpstr>
      <vt:lpstr>Description of the CMS Fast Beam Conditions Monitor (BCM1F)</vt:lpstr>
      <vt:lpstr>BCM1F and BRM subdetectors in CMS</vt:lpstr>
      <vt:lpstr>BCM1F components</vt:lpstr>
      <vt:lpstr>Signal sampling with the ADC</vt:lpstr>
      <vt:lpstr>Particle rates</vt:lpstr>
      <vt:lpstr>Time information</vt:lpstr>
      <vt:lpstr>Additional features of the DAQ chain</vt:lpstr>
      <vt:lpstr>CMS beam halo &amp; beam-gas flux measurement (BKGD 2)</vt:lpstr>
      <vt:lpstr>Correlation of beam-gas rates and vacuum pressure</vt:lpstr>
      <vt:lpstr>Instantaneous luminosity monitor</vt:lpstr>
      <vt:lpstr>Feedback to CMS and LHC</vt:lpstr>
      <vt:lpstr>DAQ setup for 2012 LHC restart: Daisy chained VME crates</vt:lpstr>
      <vt:lpstr>Summary</vt:lpstr>
    </vt:vector>
  </TitlesOfParts>
  <Company>DESY Zeuthen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DESY Mitarbeiter</dc:creator>
  <cp:lastModifiedBy>DESY Mitarbeiter</cp:lastModifiedBy>
  <cp:revision>37</cp:revision>
  <dcterms:created xsi:type="dcterms:W3CDTF">2012-02-01T17:47:24Z</dcterms:created>
  <dcterms:modified xsi:type="dcterms:W3CDTF">2012-02-02T08:43:19Z</dcterms:modified>
</cp:coreProperties>
</file>