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263" r:id="rId2"/>
    <p:sldId id="355" r:id="rId3"/>
    <p:sldId id="356" r:id="rId4"/>
    <p:sldId id="327" r:id="rId5"/>
    <p:sldId id="354" r:id="rId6"/>
    <p:sldId id="358" r:id="rId7"/>
    <p:sldId id="306" r:id="rId8"/>
    <p:sldId id="294" r:id="rId9"/>
    <p:sldId id="295" r:id="rId10"/>
    <p:sldId id="296" r:id="rId11"/>
    <p:sldId id="297" r:id="rId12"/>
    <p:sldId id="298" r:id="rId13"/>
    <p:sldId id="291" r:id="rId14"/>
    <p:sldId id="357" r:id="rId15"/>
    <p:sldId id="279" r:id="rId16"/>
    <p:sldId id="336" r:id="rId17"/>
    <p:sldId id="316" r:id="rId18"/>
    <p:sldId id="331" r:id="rId19"/>
    <p:sldId id="332" r:id="rId20"/>
    <p:sldId id="266" r:id="rId21"/>
    <p:sldId id="267" r:id="rId22"/>
    <p:sldId id="353" r:id="rId23"/>
    <p:sldId id="349" r:id="rId24"/>
    <p:sldId id="330" r:id="rId25"/>
    <p:sldId id="359" r:id="rId26"/>
    <p:sldId id="268" r:id="rId27"/>
    <p:sldId id="325" r:id="rId28"/>
    <p:sldId id="292" r:id="rId29"/>
    <p:sldId id="317" r:id="rId30"/>
    <p:sldId id="333" r:id="rId31"/>
    <p:sldId id="338" r:id="rId32"/>
    <p:sldId id="344" r:id="rId33"/>
    <p:sldId id="270" r:id="rId34"/>
    <p:sldId id="334" r:id="rId35"/>
    <p:sldId id="342" r:id="rId36"/>
  </p:sldIdLst>
  <p:sldSz cx="9144000" cy="6858000" type="screen4x3"/>
  <p:notesSz cx="6946900" cy="9232900"/>
  <p:defaultTextStyle>
    <a:defPPr>
      <a:defRPr lang="en-GB"/>
    </a:defPPr>
    <a:lvl1pPr algn="l" rtl="0" fontAlgn="base">
      <a:lnSpc>
        <a:spcPct val="12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12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12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12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12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339933"/>
    <a:srgbClr val="1B7F75"/>
    <a:srgbClr val="12D224"/>
    <a:srgbClr val="EAEAEA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3" autoAdjust="0"/>
    <p:restoredTop sz="99054" autoAdjust="0"/>
  </p:normalViewPr>
  <p:slideViewPr>
    <p:cSldViewPr snapToGrid="0">
      <p:cViewPr>
        <p:scale>
          <a:sx n="75" d="100"/>
          <a:sy n="75" d="100"/>
        </p:scale>
        <p:origin x="-12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502" y="-114"/>
      </p:cViewPr>
      <p:guideLst>
        <p:guide orient="horz" pos="2908"/>
        <p:guide pos="2188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fld id="{6BE9C803-01E2-46AF-832C-44D04A031F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0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2990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7613" y="714375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52925"/>
            <a:ext cx="511651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90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8775700"/>
            <a:ext cx="2990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fld id="{CA0D412B-A7EF-4B2D-BBFD-6322E9C94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882A0-6796-4130-A0B7-CCA3D3E4E55E}" type="slidenum">
              <a:rPr lang="en-GB"/>
              <a:pPr/>
              <a:t>1</a:t>
            </a:fld>
            <a:endParaRPr lang="en-GB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D412B-A7EF-4B2D-BBFD-6322E9C94A2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Figure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25: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buffer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(1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ms/div)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shows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characteristics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of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event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turn-­clock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signal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of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LHC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(89.2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us).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dump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causes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high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pulse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at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of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loss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pattern.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2CF9C-0117-4802-A492-4949F13F6F2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Figure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26: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Zoom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factor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101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(100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us/div):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time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structure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bunch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trains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estimated.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corresponding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measurement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from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ionization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chambers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shown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bottom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shows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excellent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agreement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between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DBLM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ionization</a:t>
            </a:r>
          </a:p>
          <a:p>
            <a:r>
              <a:rPr lang="en-US" sz="1200" i="1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chambers.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2CF9C-0117-4802-A492-4949F13F6F2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42CB2-14FD-4244-BD4D-2AECA06D9602}" type="slidenum">
              <a:rPr lang="en-GB"/>
              <a:pPr/>
              <a:t>15</a:t>
            </a:fld>
            <a:endParaRPr lang="en-GB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6450" cy="3462338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59425" cy="41544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D412B-A7EF-4B2D-BBFD-6322E9C94A25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492E-BD1C-40FE-8334-CAEBEFC08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524000"/>
            <a:ext cx="3810000" cy="4495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level</a:t>
            </a:r>
          </a:p>
          <a:p>
            <a:pPr lvl="1"/>
            <a:r>
              <a:rPr lang="en-GB" noProof="0" dirty="0" smtClean="0"/>
              <a:t>Second 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495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4770B-96C7-4990-8C53-C32C09025E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6592" y="60017"/>
            <a:ext cx="7793038" cy="46037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1207B-32A4-4727-B598-2A367588D5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5900"/>
            <a:ext cx="7793038" cy="590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481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1514475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02.02.2012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413" y="6324600"/>
            <a:ext cx="4321175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9675" y="6319838"/>
            <a:ext cx="969963" cy="385762"/>
          </a:xfrm>
        </p:spPr>
        <p:txBody>
          <a:bodyPr/>
          <a:lstStyle>
            <a:lvl1pPr>
              <a:defRPr/>
            </a:lvl1pPr>
          </a:lstStyle>
          <a:p>
            <a:fld id="{086F0208-5E93-4A4B-B1A9-16699D0459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12000"/>
          </a:xfrm>
          <a:prstGeom prst="rect">
            <a:avLst/>
          </a:prstGeom>
          <a:solidFill>
            <a:schemeClr val="tx2">
              <a:lumMod val="40000"/>
              <a:lumOff val="60000"/>
              <a:alpha val="2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96592" y="60017"/>
            <a:ext cx="7793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41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04426"/>
            <a:ext cx="1514475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smtClean="0"/>
            </a:lvl1pPr>
          </a:lstStyle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604427"/>
            <a:ext cx="4321175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 smtClean="0"/>
            </a:lvl1pPr>
          </a:lstStyle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9675" y="6599663"/>
            <a:ext cx="969963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smtClean="0"/>
            </a:lvl1pPr>
          </a:lstStyle>
          <a:p>
            <a:pPr>
              <a:defRPr/>
            </a:pPr>
            <a:fld id="{C2B6FD9B-361B-47FC-863A-C1E6F9123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456558"/>
            <a:ext cx="9144000" cy="38779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643687"/>
            <a:ext cx="9144000" cy="216000"/>
          </a:xfrm>
          <a:prstGeom prst="rect">
            <a:avLst/>
          </a:prstGeom>
          <a:solidFill>
            <a:schemeClr val="tx2">
              <a:lumMod val="40000"/>
              <a:lumOff val="60000"/>
              <a:alpha val="2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4" r:id="rId3"/>
    <p:sldLayoutId id="2147483678" r:id="rId4"/>
    <p:sldLayoutId id="2147483681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160"/>
            <a:ext cx="8074025" cy="590550"/>
          </a:xfrm>
        </p:spPr>
        <p:txBody>
          <a:bodyPr/>
          <a:lstStyle/>
          <a:p>
            <a:pPr eaLnBrk="1" hangingPunct="1"/>
            <a:r>
              <a:rPr lang="en-US" dirty="0" smtClean="0"/>
              <a:t>BCM1F 4 LHC</a:t>
            </a:r>
            <a:r>
              <a:rPr lang="en-US" sz="2400" dirty="0" smtClean="0"/>
              <a:t> Status and Challenges  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39813" y="1441450"/>
            <a:ext cx="658495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smtClean="0">
                <a:latin typeface="Helvetica" pitchFamily="34" charset="0"/>
              </a:rPr>
              <a:t>Bernd </a:t>
            </a:r>
            <a:r>
              <a:rPr lang="en-US" sz="2800" dirty="0" err="1">
                <a:latin typeface="Helvetica" pitchFamily="34" charset="0"/>
              </a:rPr>
              <a:t>Dehning</a:t>
            </a:r>
            <a:endParaRPr lang="en-US" sz="2800" dirty="0">
              <a:latin typeface="Helvetica" pitchFamily="34" charset="0"/>
            </a:endParaRPr>
          </a:p>
          <a:p>
            <a:pPr algn="ctr" eaLnBrk="0" hangingPunct="0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Helvetica" pitchFamily="34" charset="0"/>
              </a:rPr>
              <a:t>CERN BE/BI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685800" y="3124200"/>
            <a:ext cx="7810500" cy="27559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Histograming</a:t>
            </a:r>
            <a:r>
              <a:rPr lang="en-US" dirty="0" smtClean="0"/>
              <a:t> of loss events synchronous with revolution period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Event triggered beam loss measurements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BCM1F 4 LHC upgrade considerations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Loss electronic developments at CERN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2750" y="60017"/>
            <a:ext cx="8318500" cy="460375"/>
          </a:xfrm>
        </p:spPr>
        <p:txBody>
          <a:bodyPr/>
          <a:lstStyle/>
          <a:p>
            <a:r>
              <a:rPr lang="en-US" smtClean="0"/>
              <a:t>LHC: 152 bunches, 150ns bunch spacing (3/10/2010 12h48)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847725"/>
            <a:ext cx="68865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50100" y="4940300"/>
            <a:ext cx="689612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Time</a:t>
            </a:r>
            <a:endParaRPr lang="en-GB" b="1" smtClean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82600" y="3111500"/>
            <a:ext cx="1316386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Loss signal</a:t>
            </a:r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838200"/>
            <a:ext cx="68675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98296" y="60017"/>
            <a:ext cx="8547408" cy="460375"/>
          </a:xfrm>
        </p:spPr>
        <p:txBody>
          <a:bodyPr/>
          <a:lstStyle/>
          <a:p>
            <a:r>
              <a:rPr lang="en-US" smtClean="0"/>
              <a:t>LHC: 152 bunches, 150ns bunch spacing (3/10/2010 12h48)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50100" y="4940300"/>
            <a:ext cx="689612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Time</a:t>
            </a:r>
            <a:endParaRPr lang="en-GB" b="1" smtClean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69900" y="3098800"/>
            <a:ext cx="1316386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Loss signal</a:t>
            </a:r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74496" y="60017"/>
            <a:ext cx="8395008" cy="460375"/>
          </a:xfrm>
        </p:spPr>
        <p:txBody>
          <a:bodyPr/>
          <a:lstStyle/>
          <a:p>
            <a:r>
              <a:rPr lang="en-US" smtClean="0"/>
              <a:t>LHC: 152 bunches, 150ns bunch spacing (3/10/2010 12h48)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50063" y="865188"/>
            <a:ext cx="7074750" cy="5229225"/>
            <a:chOff x="950063" y="814388"/>
            <a:chExt cx="7074750" cy="522922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9188" y="814388"/>
              <a:ext cx="6905625" cy="522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150100" y="4940300"/>
              <a:ext cx="689612" cy="356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Time</a:t>
              </a:r>
              <a:endParaRPr lang="en-GB" b="1" smtClean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69900" y="3073400"/>
              <a:ext cx="1316386" cy="356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Loss signal</a:t>
              </a:r>
              <a:endParaRPr lang="en-GB" b="1" smtClean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64100" y="3683000"/>
            <a:ext cx="2624436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About 20 particle per pulse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Post Mortem Data (some examples) </a:t>
            </a:r>
            <a:endParaRPr lang="en-GB" sz="200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5281" y="2158100"/>
            <a:ext cx="3618720" cy="3125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20" y="2060169"/>
            <a:ext cx="5351040" cy="32835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7200" y="1521908"/>
            <a:ext cx="4317120" cy="478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ctr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1400">
                <a:solidFill>
                  <a:srgbClr val="000000"/>
                </a:solidFill>
                <a:latin typeface="Verdana" pitchFamily="32" charset="0"/>
              </a:rPr>
              <a:t>PM application: BLM data of 0.082 </a:t>
            </a:r>
            <a:r>
              <a:rPr lang="de-DE" sz="1400" smtClean="0">
                <a:solidFill>
                  <a:srgbClr val="000000"/>
                </a:solidFill>
                <a:latin typeface="Verdana" pitchFamily="32" charset="0"/>
              </a:rPr>
              <a:t>sec</a:t>
            </a:r>
          </a:p>
          <a:p>
            <a:pPr algn="ctr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1400" smtClean="0">
                <a:solidFill>
                  <a:srgbClr val="0070C0"/>
                </a:solidFill>
                <a:latin typeface="Verdana" pitchFamily="32" charset="0"/>
              </a:rPr>
              <a:t>online available</a:t>
            </a:r>
            <a:endParaRPr lang="de-DE" sz="1400">
              <a:solidFill>
                <a:srgbClr val="0070C0"/>
              </a:solidFill>
              <a:latin typeface="Verdana" pitchFamily="32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86721" y="1512711"/>
            <a:ext cx="4157279" cy="592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ctr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1400">
                <a:solidFill>
                  <a:srgbClr val="000000"/>
                </a:solidFill>
                <a:latin typeface="Verdana" pitchFamily="32" charset="0"/>
              </a:rPr>
              <a:t>Longer PM buffer: BLM data of 1.72 </a:t>
            </a:r>
            <a:r>
              <a:rPr lang="de-DE" sz="1400" smtClean="0">
                <a:solidFill>
                  <a:srgbClr val="000000"/>
                </a:solidFill>
                <a:latin typeface="Verdana" pitchFamily="32" charset="0"/>
              </a:rPr>
              <a:t>sec</a:t>
            </a:r>
          </a:p>
          <a:p>
            <a:pPr algn="ctr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1400" smtClean="0">
                <a:solidFill>
                  <a:srgbClr val="0070C0"/>
                </a:solidFill>
                <a:latin typeface="Verdana" pitchFamily="32" charset="0"/>
              </a:rPr>
              <a:t>offine available</a:t>
            </a:r>
            <a:endParaRPr lang="de-DE" sz="1400">
              <a:solidFill>
                <a:srgbClr val="0070C0"/>
              </a:solidFill>
              <a:latin typeface="Verdana" pitchFamily="3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533775"/>
            <a:ext cx="2089931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70C0"/>
                </a:solidFill>
              </a:rPr>
              <a:t>43000 values (40 us)</a:t>
            </a:r>
            <a:endParaRPr lang="de-DE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4600575"/>
            <a:ext cx="1977721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70C0"/>
                </a:solidFill>
              </a:rPr>
              <a:t>2000 values (40 us)</a:t>
            </a:r>
            <a:endParaRPr lang="de-DE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3450" y="962025"/>
            <a:ext cx="2513830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70C0"/>
                </a:solidFill>
              </a:rPr>
              <a:t>Loss in a bending magnet</a:t>
            </a:r>
            <a:endParaRPr lang="de-DE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9966" y="2690949"/>
            <a:ext cx="661851" cy="174171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6200000" flipH="1">
            <a:off x="609601" y="3257008"/>
            <a:ext cx="1349826" cy="68797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230881" y="4023360"/>
            <a:ext cx="202909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Monitors</a:t>
            </a:r>
            <a:endParaRPr lang="de-DE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232366" y="4223657"/>
            <a:ext cx="583474" cy="1588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43944" y="5168537"/>
            <a:ext cx="2029096" cy="35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Time</a:t>
            </a:r>
            <a:endParaRPr lang="de-DE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245429" y="5368834"/>
            <a:ext cx="583474" cy="1588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 flipV="1">
            <a:off x="3232331" y="3875314"/>
            <a:ext cx="1180013" cy="145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425370" y="3512460"/>
            <a:ext cx="776175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BCM1F4LHC Upgrade Considerations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52500"/>
            <a:ext cx="8293100" cy="5029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Keep topology like implemented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Time over threshold detection in front end will allow: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histograming</a:t>
            </a:r>
            <a:r>
              <a:rPr lang="en-US" dirty="0" smtClean="0"/>
              <a:t> synchronous to revolution period of MIP events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Pulse high spectrum analysis (dynamic between 2 to 3 orders of magnitude)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Detection of rare multi MIP signals (dynamic between 2 to 3 orders of magnitude)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Digital signal transmission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Reduction of  </a:t>
            </a:r>
            <a:r>
              <a:rPr lang="en-US" dirty="0" smtClean="0"/>
              <a:t>peaking </a:t>
            </a:r>
            <a:r>
              <a:rPr lang="en-US" dirty="0" smtClean="0"/>
              <a:t>time (higher double pulse resolution, lower MIP detection jitter)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GBT for transmission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acquisition in single FPGA directly connected to optical </a:t>
            </a:r>
            <a:r>
              <a:rPr lang="en-US" dirty="0" err="1" smtClean="0"/>
              <a:t>fibres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Thresholds setting done by slow control unit locally using Cu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3935"/>
            <a:ext cx="1514475" cy="381000"/>
          </a:xfrm>
        </p:spPr>
        <p:txBody>
          <a:bodyPr/>
          <a:lstStyle/>
          <a:p>
            <a:r>
              <a:rPr lang="en-US" smtClean="0"/>
              <a:t>02.02.2012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9675" y="6477884"/>
            <a:ext cx="969963" cy="385762"/>
          </a:xfrm>
        </p:spPr>
        <p:txBody>
          <a:bodyPr/>
          <a:lstStyle/>
          <a:p>
            <a:fld id="{A108E668-CB26-4DA7-A5BD-5447B17B8846}" type="slidenum">
              <a:rPr lang="en-GB"/>
              <a:pPr/>
              <a:t>15</a:t>
            </a:fld>
            <a:endParaRPr lang="en-GB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09"/>
            <a:ext cx="9144000" cy="590550"/>
          </a:xfrm>
        </p:spPr>
        <p:txBody>
          <a:bodyPr/>
          <a:lstStyle/>
          <a:p>
            <a:r>
              <a:rPr lang="en-US" sz="2800" dirty="0"/>
              <a:t>The BLM Acquisition </a:t>
            </a:r>
            <a:r>
              <a:rPr lang="en-US" sz="2800" smtClean="0"/>
              <a:t>System </a:t>
            </a:r>
            <a:r>
              <a:rPr lang="en-US" sz="2800" smtClean="0"/>
              <a:t>(Experiments </a:t>
            </a:r>
            <a:r>
              <a:rPr lang="en-US" sz="2800" dirty="0" smtClean="0"/>
              <a:t>and LHC) </a:t>
            </a:r>
            <a:endParaRPr lang="en-US" sz="2800" dirty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94238" y="4968875"/>
            <a:ext cx="4241800" cy="10985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>
                <a:solidFill>
                  <a:schemeClr val="hlink"/>
                </a:solidFill>
              </a:rPr>
              <a:t>Real-Time Processing BEE</a:t>
            </a:r>
          </a:p>
          <a:p>
            <a:pPr>
              <a:lnSpc>
                <a:spcPct val="80000"/>
              </a:lnSpc>
            </a:pPr>
            <a:r>
              <a:rPr lang="en-US" sz="1200" b="1"/>
              <a:t>FPGA Altera’s Stratix EP1S40 (</a:t>
            </a:r>
            <a:r>
              <a:rPr lang="en-US" sz="1200"/>
              <a:t>medium size, SRAM based</a:t>
            </a:r>
            <a:r>
              <a:rPr lang="en-US" sz="1200" b="1"/>
              <a:t>)</a:t>
            </a:r>
          </a:p>
          <a:p>
            <a:pPr>
              <a:lnSpc>
                <a:spcPct val="80000"/>
              </a:lnSpc>
            </a:pPr>
            <a:r>
              <a:rPr lang="en-US" sz="1200" b="1"/>
              <a:t>Mezzanine card for the optical links</a:t>
            </a:r>
          </a:p>
          <a:p>
            <a:pPr>
              <a:lnSpc>
                <a:spcPct val="80000"/>
              </a:lnSpc>
            </a:pPr>
            <a:r>
              <a:rPr lang="en-US" sz="1200" b="1"/>
              <a:t>3 x 2 MB SRAMs for temporary data storage</a:t>
            </a:r>
          </a:p>
          <a:p>
            <a:pPr>
              <a:lnSpc>
                <a:spcPct val="80000"/>
              </a:lnSpc>
            </a:pPr>
            <a:r>
              <a:rPr lang="en-US" sz="1200" b="1"/>
              <a:t>NV-RAM for system settings and threshold table storage</a:t>
            </a:r>
            <a:r>
              <a:rPr lang="en-US" sz="900" b="1"/>
              <a:t> </a:t>
            </a:r>
          </a:p>
        </p:txBody>
      </p:sp>
      <p:pic>
        <p:nvPicPr>
          <p:cNvPr id="346119" name="Picture 7" descr="Thesis_Figures_v3-BLMS_v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7838" y="1036638"/>
            <a:ext cx="8264525" cy="3879850"/>
          </a:xfrm>
        </p:spPr>
      </p:pic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190500" y="4922838"/>
            <a:ext cx="42703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lnSpc>
                <a:spcPct val="80000"/>
              </a:lnSpc>
              <a:buSzPct val="105000"/>
            </a:pPr>
            <a:r>
              <a:rPr lang="en-US" sz="1200" b="1" dirty="0">
                <a:solidFill>
                  <a:schemeClr val="hlink"/>
                </a:solidFill>
              </a:rPr>
              <a:t>Analog front-end FEE</a:t>
            </a:r>
          </a:p>
          <a:p>
            <a:pPr marL="381000" indent="-381000">
              <a:lnSpc>
                <a:spcPct val="80000"/>
              </a:lnSpc>
              <a:buSzPct val="105000"/>
              <a:buFont typeface="Wingdings" pitchFamily="2" charset="2"/>
              <a:buChar char="§"/>
            </a:pPr>
            <a:r>
              <a:rPr lang="en-US" sz="1200" b="1" dirty="0"/>
              <a:t>Current to Frequency Converters (CFCs)</a:t>
            </a:r>
          </a:p>
          <a:p>
            <a:pPr marL="381000" indent="-381000">
              <a:lnSpc>
                <a:spcPct val="80000"/>
              </a:lnSpc>
              <a:buSzPct val="105000"/>
              <a:buFont typeface="Wingdings" pitchFamily="2" charset="2"/>
              <a:buChar char="§"/>
            </a:pPr>
            <a:r>
              <a:rPr lang="en-US" sz="1200" b="1" dirty="0"/>
              <a:t>Analogue to Digital Converters (ADCs)</a:t>
            </a:r>
          </a:p>
          <a:p>
            <a:pPr marL="381000" indent="-381000"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US" sz="1200" b="1" dirty="0"/>
              <a:t>Tunnel FPGAs: </a:t>
            </a:r>
            <a:br>
              <a:rPr lang="en-US" sz="1200" b="1" dirty="0"/>
            </a:br>
            <a:r>
              <a:rPr lang="en-US" sz="1200" b="1" dirty="0" err="1"/>
              <a:t>Actel’s</a:t>
            </a:r>
            <a:r>
              <a:rPr lang="en-US" sz="1200" b="1" dirty="0"/>
              <a:t> 54SX/A radiation tolerant.</a:t>
            </a:r>
          </a:p>
          <a:p>
            <a:pPr marL="381000" indent="-381000"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US" sz="1200" b="1" dirty="0"/>
              <a:t>Communication links:</a:t>
            </a:r>
            <a:br>
              <a:rPr lang="en-US" sz="1200" b="1" dirty="0"/>
            </a:br>
            <a:r>
              <a:rPr lang="en-US" sz="1200" b="1" dirty="0"/>
              <a:t>Gigabit Optical Links.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3949700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 1 </a:t>
            </a:r>
            <a:r>
              <a:rPr lang="en-US" dirty="0" err="1" smtClean="0"/>
              <a:t>pA</a:t>
            </a:r>
            <a:r>
              <a:rPr lang="en-US" dirty="0" smtClean="0"/>
              <a:t>  to 1 </a:t>
            </a:r>
            <a:r>
              <a:rPr lang="en-US" dirty="0" err="1" smtClean="0"/>
              <a:t>mA</a:t>
            </a:r>
            <a:endParaRPr lang="en-US" dirty="0" smtClean="0"/>
          </a:p>
          <a:p>
            <a:r>
              <a:rPr lang="en-US" dirty="0" smtClean="0"/>
              <a:t>Radiation tolerant to 500 </a:t>
            </a:r>
            <a:r>
              <a:rPr lang="en-US" dirty="0" err="1" smtClean="0"/>
              <a:t>Gy</a:t>
            </a:r>
            <a:endParaRPr lang="en-US" dirty="0" smtClean="0"/>
          </a:p>
          <a:p>
            <a:r>
              <a:rPr lang="en-US" dirty="0" smtClean="0"/>
              <a:t>SEE tested</a:t>
            </a:r>
            <a:endParaRPr lang="en-GB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411413" y="6477000"/>
            <a:ext cx="4321175" cy="381000"/>
          </a:xfrm>
        </p:spPr>
        <p:txBody>
          <a:bodyPr/>
          <a:lstStyle/>
          <a:p>
            <a:r>
              <a:rPr lang="en-US" dirty="0" smtClean="0"/>
              <a:t>BCM1F 4 LHC Status and Challenges;  </a:t>
            </a:r>
            <a:r>
              <a:rPr lang="en-US" dirty="0" err="1" smtClean="0"/>
              <a:t>B.Dehning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9375" y="6165267"/>
            <a:ext cx="730199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New: direct Ethernet read out at </a:t>
            </a:r>
            <a:r>
              <a:rPr lang="en-US" sz="1800" b="1" dirty="0" smtClean="0">
                <a:solidFill>
                  <a:srgbClr val="FF0000"/>
                </a:solidFill>
              </a:rPr>
              <a:t>f</a:t>
            </a:r>
            <a:r>
              <a:rPr lang="en-US" sz="1800" b="1" dirty="0" smtClean="0">
                <a:solidFill>
                  <a:srgbClr val="FF0000"/>
                </a:solidFill>
              </a:rPr>
              <a:t>ront and back-end foreseen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CFC_schem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80888" y="2807155"/>
            <a:ext cx="3810000" cy="1842336"/>
          </a:xfrm>
        </p:spPr>
      </p:pic>
      <p:pic>
        <p:nvPicPr>
          <p:cNvPr id="9" name="Content Placeholder 8" descr="ACFC_scheme_range_40u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3168" y="4483760"/>
            <a:ext cx="3810000" cy="186376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Advanced Current to Frequency Converter Principle </a:t>
            </a:r>
            <a:endParaRPr lang="en-US" sz="2000"/>
          </a:p>
        </p:txBody>
      </p:sp>
      <p:pic>
        <p:nvPicPr>
          <p:cNvPr id="10" name="Picture 9" descr="ASIC_spec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9101" y="632691"/>
            <a:ext cx="4259753" cy="2169968"/>
          </a:xfrm>
          <a:prstGeom prst="rect">
            <a:avLst/>
          </a:prstGeom>
        </p:spPr>
      </p:pic>
      <p:pic>
        <p:nvPicPr>
          <p:cNvPr id="11" name="Content Placeholder 8" descr="CFC_sche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8600" y="2981325"/>
            <a:ext cx="381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752475"/>
            <a:ext cx="342900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LHC current to frequency converter: 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only positive signals (limitation in case of signal under shoots)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500 </a:t>
            </a:r>
            <a:r>
              <a:rPr lang="en-US" err="1" smtClean="0"/>
              <a:t>Gy</a:t>
            </a:r>
            <a:r>
              <a:rPr lang="en-US" smtClean="0"/>
              <a:t> radiation tolerance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95350" y="4352925"/>
            <a:ext cx="15811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Integrator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33600" y="4352925"/>
            <a:ext cx="1581150" cy="35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Comparator</a:t>
            </a: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23923" y="2800350"/>
            <a:ext cx="264795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Reference current source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76275" y="5200650"/>
            <a:ext cx="25587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tx2"/>
                </a:solidFill>
              </a:rPr>
              <a:t>f = </a:t>
            </a:r>
            <a:r>
              <a:rPr lang="en-US" sz="1800" b="1" err="1" smtClean="0">
                <a:solidFill>
                  <a:schemeClr val="tx2"/>
                </a:solidFill>
              </a:rPr>
              <a:t>I</a:t>
            </a:r>
            <a:r>
              <a:rPr lang="en-US" sz="1800" b="1" baseline="-25000" err="1" smtClean="0">
                <a:solidFill>
                  <a:schemeClr val="tx2"/>
                </a:solidFill>
              </a:rPr>
              <a:t>input</a:t>
            </a:r>
            <a:r>
              <a:rPr lang="en-US" sz="1800" b="1" smtClean="0">
                <a:solidFill>
                  <a:schemeClr val="tx2"/>
                </a:solidFill>
              </a:rPr>
              <a:t> / (</a:t>
            </a:r>
            <a:r>
              <a:rPr lang="en-US" sz="1800" b="1" err="1" smtClean="0">
                <a:solidFill>
                  <a:schemeClr val="tx2"/>
                </a:solidFill>
              </a:rPr>
              <a:t>I</a:t>
            </a:r>
            <a:r>
              <a:rPr lang="en-US" sz="1800" b="1" baseline="-25000" err="1" smtClean="0">
                <a:solidFill>
                  <a:schemeClr val="tx2"/>
                </a:solidFill>
              </a:rPr>
              <a:t>ref</a:t>
            </a:r>
            <a:r>
              <a:rPr lang="en-US" sz="1800" b="1" smtClean="0">
                <a:solidFill>
                  <a:schemeClr val="tx2"/>
                </a:solidFill>
              </a:rPr>
              <a:t> * </a:t>
            </a:r>
            <a:r>
              <a:rPr lang="en-US" sz="1800" b="1" err="1" smtClean="0">
                <a:solidFill>
                  <a:schemeClr val="tx2"/>
                </a:solidFill>
              </a:rPr>
              <a:t>T</a:t>
            </a:r>
            <a:r>
              <a:rPr lang="en-US" sz="1800" b="1" baseline="-25000" err="1" smtClean="0">
                <a:solidFill>
                  <a:schemeClr val="tx2"/>
                </a:solidFill>
              </a:rPr>
              <a:t>ref</a:t>
            </a:r>
            <a:r>
              <a:rPr lang="en-US" sz="1800" b="1" smtClean="0">
                <a:solidFill>
                  <a:schemeClr val="tx2"/>
                </a:solidFill>
              </a:rPr>
              <a:t>)</a:t>
            </a:r>
            <a:endParaRPr lang="en-GB" sz="1800" b="1" smtClean="0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106311" y="3838222"/>
            <a:ext cx="654756" cy="643467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08500" y="825500"/>
            <a:ext cx="533400" cy="254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18" name="Oval 17"/>
          <p:cNvSpPr/>
          <p:nvPr/>
        </p:nvSpPr>
        <p:spPr bwMode="auto">
          <a:xfrm>
            <a:off x="6165850" y="844550"/>
            <a:ext cx="533400" cy="254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127750" y="1406525"/>
            <a:ext cx="533400" cy="254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84875" y="1616075"/>
            <a:ext cx="533400" cy="254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CFC_schem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80888" y="2807155"/>
            <a:ext cx="3810000" cy="1842336"/>
          </a:xfrm>
        </p:spPr>
      </p:pic>
      <p:pic>
        <p:nvPicPr>
          <p:cNvPr id="9" name="Content Placeholder 8" descr="ACFC_scheme_range_40u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3168" y="4483760"/>
            <a:ext cx="3810000" cy="186376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Advanced Current to Frequency Converter Principle </a:t>
            </a:r>
            <a:endParaRPr lang="en-US" sz="2000"/>
          </a:p>
        </p:txBody>
      </p:sp>
      <p:pic>
        <p:nvPicPr>
          <p:cNvPr id="10" name="Picture 9" descr="ASIC_spec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9101" y="632691"/>
            <a:ext cx="4259753" cy="2169968"/>
          </a:xfrm>
          <a:prstGeom prst="rect">
            <a:avLst/>
          </a:prstGeom>
        </p:spPr>
      </p:pic>
      <p:pic>
        <p:nvPicPr>
          <p:cNvPr id="11" name="Content Placeholder 8" descr="CFC_sche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8600" y="2981325"/>
            <a:ext cx="381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752475"/>
            <a:ext cx="342900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LHC current to frequency converter: 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only positive signals (limitation in case of signal under shoots)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500 </a:t>
            </a:r>
            <a:r>
              <a:rPr lang="en-US" err="1" smtClean="0"/>
              <a:t>Gy</a:t>
            </a:r>
            <a:r>
              <a:rPr lang="en-US" smtClean="0"/>
              <a:t> radiation tolerance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95350" y="4352925"/>
            <a:ext cx="15811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Integrator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33600" y="4352925"/>
            <a:ext cx="1581150" cy="35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Comparator</a:t>
            </a: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23923" y="2800350"/>
            <a:ext cx="264795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Reference current source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76275" y="5200650"/>
            <a:ext cx="25587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tx2"/>
                </a:solidFill>
              </a:rPr>
              <a:t>f = </a:t>
            </a:r>
            <a:r>
              <a:rPr lang="en-US" sz="1800" b="1" err="1" smtClean="0">
                <a:solidFill>
                  <a:schemeClr val="tx2"/>
                </a:solidFill>
              </a:rPr>
              <a:t>I</a:t>
            </a:r>
            <a:r>
              <a:rPr lang="en-US" sz="1800" b="1" baseline="-25000" err="1" smtClean="0">
                <a:solidFill>
                  <a:schemeClr val="tx2"/>
                </a:solidFill>
              </a:rPr>
              <a:t>input</a:t>
            </a:r>
            <a:r>
              <a:rPr lang="en-US" sz="1800" b="1" smtClean="0">
                <a:solidFill>
                  <a:schemeClr val="tx2"/>
                </a:solidFill>
              </a:rPr>
              <a:t> / (</a:t>
            </a:r>
            <a:r>
              <a:rPr lang="en-US" sz="1800" b="1" err="1" smtClean="0">
                <a:solidFill>
                  <a:schemeClr val="tx2"/>
                </a:solidFill>
              </a:rPr>
              <a:t>I</a:t>
            </a:r>
            <a:r>
              <a:rPr lang="en-US" sz="1800" b="1" baseline="-25000" err="1" smtClean="0">
                <a:solidFill>
                  <a:schemeClr val="tx2"/>
                </a:solidFill>
              </a:rPr>
              <a:t>ref</a:t>
            </a:r>
            <a:r>
              <a:rPr lang="en-US" sz="1800" b="1" smtClean="0">
                <a:solidFill>
                  <a:schemeClr val="tx2"/>
                </a:solidFill>
              </a:rPr>
              <a:t> * </a:t>
            </a:r>
            <a:r>
              <a:rPr lang="en-US" sz="1800" b="1" err="1" smtClean="0">
                <a:solidFill>
                  <a:schemeClr val="tx2"/>
                </a:solidFill>
              </a:rPr>
              <a:t>T</a:t>
            </a:r>
            <a:r>
              <a:rPr lang="en-US" sz="1800" b="1" baseline="-25000" err="1" smtClean="0">
                <a:solidFill>
                  <a:schemeClr val="tx2"/>
                </a:solidFill>
              </a:rPr>
              <a:t>ref</a:t>
            </a:r>
            <a:r>
              <a:rPr lang="en-US" sz="1800" b="1" smtClean="0">
                <a:solidFill>
                  <a:schemeClr val="tx2"/>
                </a:solidFill>
              </a:rPr>
              <a:t>)</a:t>
            </a:r>
            <a:endParaRPr lang="en-GB" sz="1800" b="1" smtClean="0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106311" y="3838222"/>
            <a:ext cx="654756" cy="643467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339645" y="2799639"/>
            <a:ext cx="1207911" cy="10837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942620" y="3776128"/>
            <a:ext cx="965201" cy="76200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08500" y="825500"/>
            <a:ext cx="533400" cy="254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CFC_schem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80888" y="2807155"/>
            <a:ext cx="3810000" cy="1842336"/>
          </a:xfrm>
        </p:spPr>
      </p:pic>
      <p:pic>
        <p:nvPicPr>
          <p:cNvPr id="9" name="Content Placeholder 8" descr="ACFC_scheme_range_40u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3168" y="4483760"/>
            <a:ext cx="3810000" cy="186376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Advanced Current to Frequency Converter Principle </a:t>
            </a:r>
            <a:endParaRPr lang="en-US" sz="2000"/>
          </a:p>
        </p:txBody>
      </p:sp>
      <p:pic>
        <p:nvPicPr>
          <p:cNvPr id="10" name="Picture 9" descr="ASIC_spec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9101" y="632691"/>
            <a:ext cx="4259753" cy="2169968"/>
          </a:xfrm>
          <a:prstGeom prst="rect">
            <a:avLst/>
          </a:prstGeom>
        </p:spPr>
      </p:pic>
      <p:pic>
        <p:nvPicPr>
          <p:cNvPr id="11" name="Content Placeholder 8" descr="CFC_sche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8600" y="2981325"/>
            <a:ext cx="381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752475"/>
            <a:ext cx="342900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LHC current to frequency converter: 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only positive signals (limitation in case of signal under shoots)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500 </a:t>
            </a:r>
            <a:r>
              <a:rPr lang="en-US" err="1" smtClean="0"/>
              <a:t>Gy</a:t>
            </a:r>
            <a:r>
              <a:rPr lang="en-US" smtClean="0"/>
              <a:t> radiation tolerance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95350" y="4352925"/>
            <a:ext cx="15811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Integrator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33600" y="4352925"/>
            <a:ext cx="1581150" cy="35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Comparator</a:t>
            </a: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23923" y="2800350"/>
            <a:ext cx="264795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Reference current source</a:t>
            </a:r>
            <a:endParaRPr lang="en-GB"/>
          </a:p>
        </p:txBody>
      </p:sp>
      <p:sp>
        <p:nvSpPr>
          <p:cNvPr id="17" name="Oval 16"/>
          <p:cNvSpPr/>
          <p:nvPr/>
        </p:nvSpPr>
        <p:spPr bwMode="auto">
          <a:xfrm>
            <a:off x="1106311" y="3838222"/>
            <a:ext cx="654756" cy="643467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54054" y="2799639"/>
            <a:ext cx="1207911" cy="10837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195699" y="3776128"/>
            <a:ext cx="965201" cy="76200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08500" y="825500"/>
            <a:ext cx="533400" cy="254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76275" y="5200650"/>
            <a:ext cx="25587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tx2"/>
                </a:solidFill>
              </a:rPr>
              <a:t>f = </a:t>
            </a:r>
            <a:r>
              <a:rPr lang="en-US" sz="1800" b="1" err="1" smtClean="0">
                <a:solidFill>
                  <a:schemeClr val="tx2"/>
                </a:solidFill>
              </a:rPr>
              <a:t>I</a:t>
            </a:r>
            <a:r>
              <a:rPr lang="en-US" sz="1800" b="1" baseline="-25000" err="1" smtClean="0">
                <a:solidFill>
                  <a:schemeClr val="tx2"/>
                </a:solidFill>
              </a:rPr>
              <a:t>input</a:t>
            </a:r>
            <a:r>
              <a:rPr lang="en-US" sz="1800" b="1" smtClean="0">
                <a:solidFill>
                  <a:schemeClr val="tx2"/>
                </a:solidFill>
              </a:rPr>
              <a:t> / (</a:t>
            </a:r>
            <a:r>
              <a:rPr lang="en-US" sz="1800" b="1" err="1" smtClean="0">
                <a:solidFill>
                  <a:schemeClr val="tx2"/>
                </a:solidFill>
              </a:rPr>
              <a:t>I</a:t>
            </a:r>
            <a:r>
              <a:rPr lang="en-US" sz="1800" b="1" baseline="-25000" err="1" smtClean="0">
                <a:solidFill>
                  <a:schemeClr val="tx2"/>
                </a:solidFill>
              </a:rPr>
              <a:t>ref</a:t>
            </a:r>
            <a:r>
              <a:rPr lang="en-US" sz="1800" b="1" smtClean="0">
                <a:solidFill>
                  <a:schemeClr val="tx2"/>
                </a:solidFill>
              </a:rPr>
              <a:t> * </a:t>
            </a:r>
            <a:r>
              <a:rPr lang="en-US" sz="1800" b="1" err="1" smtClean="0">
                <a:solidFill>
                  <a:schemeClr val="tx2"/>
                </a:solidFill>
              </a:rPr>
              <a:t>T</a:t>
            </a:r>
            <a:r>
              <a:rPr lang="en-US" sz="1800" b="1" baseline="-25000" err="1" smtClean="0">
                <a:solidFill>
                  <a:schemeClr val="tx2"/>
                </a:solidFill>
              </a:rPr>
              <a:t>ref</a:t>
            </a:r>
            <a:r>
              <a:rPr lang="en-US" sz="1800" b="1" smtClean="0">
                <a:solidFill>
                  <a:schemeClr val="tx2"/>
                </a:solidFill>
              </a:rPr>
              <a:t>)</a:t>
            </a:r>
            <a:endParaRPr lang="en-GB" sz="1800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CFC_schem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80888" y="2807155"/>
            <a:ext cx="3810000" cy="1842336"/>
          </a:xfrm>
        </p:spPr>
      </p:pic>
      <p:pic>
        <p:nvPicPr>
          <p:cNvPr id="9" name="Content Placeholder 8" descr="ACFC_scheme_range_40u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3168" y="4483760"/>
            <a:ext cx="3810000" cy="186376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Advanced Current to Frequency Converter Principle </a:t>
            </a:r>
            <a:endParaRPr lang="en-US" sz="2000"/>
          </a:p>
        </p:txBody>
      </p:sp>
      <p:pic>
        <p:nvPicPr>
          <p:cNvPr id="10" name="Picture 9" descr="ASIC_spec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9101" y="632691"/>
            <a:ext cx="4259753" cy="2169968"/>
          </a:xfrm>
          <a:prstGeom prst="rect">
            <a:avLst/>
          </a:prstGeom>
        </p:spPr>
      </p:pic>
      <p:pic>
        <p:nvPicPr>
          <p:cNvPr id="11" name="Content Placeholder 8" descr="CFC_sche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8600" y="2981325"/>
            <a:ext cx="381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752475"/>
            <a:ext cx="342900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LHC current to frequency converter: 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only positive signals (limitation in case of signal under shoots)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500 </a:t>
            </a:r>
            <a:r>
              <a:rPr lang="en-US" err="1" smtClean="0"/>
              <a:t>Gy</a:t>
            </a:r>
            <a:r>
              <a:rPr lang="en-US" smtClean="0"/>
              <a:t> radiation tolerance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95350" y="4352925"/>
            <a:ext cx="15811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Integrator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33600" y="4352925"/>
            <a:ext cx="1581150" cy="35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Comparator</a:t>
            </a: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23923" y="2800350"/>
            <a:ext cx="264795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Reference current source</a:t>
            </a:r>
            <a:endParaRPr lang="en-GB"/>
          </a:p>
        </p:txBody>
      </p:sp>
      <p:sp>
        <p:nvSpPr>
          <p:cNvPr id="17" name="Oval 16"/>
          <p:cNvSpPr/>
          <p:nvPr/>
        </p:nvSpPr>
        <p:spPr bwMode="auto">
          <a:xfrm>
            <a:off x="1106311" y="3838222"/>
            <a:ext cx="654756" cy="643467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689604" y="3657603"/>
            <a:ext cx="1207911" cy="10837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9648" y="3031054"/>
            <a:ext cx="965201" cy="76200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08500" y="825500"/>
            <a:ext cx="533400" cy="254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76275" y="5200650"/>
            <a:ext cx="25587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f = </a:t>
            </a:r>
            <a:r>
              <a:rPr lang="en-US" sz="1800" b="1" dirty="0" err="1" smtClean="0">
                <a:solidFill>
                  <a:schemeClr val="tx2"/>
                </a:solidFill>
              </a:rPr>
              <a:t>I</a:t>
            </a:r>
            <a:r>
              <a:rPr lang="en-US" sz="1800" b="1" baseline="-25000" dirty="0" err="1" smtClean="0">
                <a:solidFill>
                  <a:schemeClr val="tx2"/>
                </a:solidFill>
              </a:rPr>
              <a:t>input</a:t>
            </a:r>
            <a:r>
              <a:rPr lang="en-US" sz="1800" b="1" dirty="0" smtClean="0">
                <a:solidFill>
                  <a:schemeClr val="tx2"/>
                </a:solidFill>
              </a:rPr>
              <a:t> / (</a:t>
            </a:r>
            <a:r>
              <a:rPr lang="en-US" sz="1800" b="1" dirty="0" err="1" smtClean="0">
                <a:solidFill>
                  <a:schemeClr val="tx2"/>
                </a:solidFill>
              </a:rPr>
              <a:t>I</a:t>
            </a:r>
            <a:r>
              <a:rPr lang="en-US" sz="1800" b="1" baseline="-25000" dirty="0" err="1" smtClean="0">
                <a:solidFill>
                  <a:schemeClr val="tx2"/>
                </a:solidFill>
              </a:rPr>
              <a:t>ref</a:t>
            </a:r>
            <a:r>
              <a:rPr lang="en-US" sz="1800" b="1" dirty="0" smtClean="0">
                <a:solidFill>
                  <a:schemeClr val="tx2"/>
                </a:solidFill>
              </a:rPr>
              <a:t> * </a:t>
            </a:r>
            <a:r>
              <a:rPr lang="en-US" sz="1800" b="1" dirty="0" err="1" smtClean="0">
                <a:solidFill>
                  <a:schemeClr val="tx2"/>
                </a:solidFill>
              </a:rPr>
              <a:t>T</a:t>
            </a:r>
            <a:r>
              <a:rPr lang="en-US" sz="1800" b="1" baseline="-25000" dirty="0" err="1" smtClean="0">
                <a:solidFill>
                  <a:schemeClr val="tx2"/>
                </a:solidFill>
              </a:rPr>
              <a:t>ref</a:t>
            </a:r>
            <a:r>
              <a:rPr lang="en-US" sz="1800" b="1" dirty="0" smtClean="0">
                <a:solidFill>
                  <a:schemeClr val="tx2"/>
                </a:solidFill>
              </a:rPr>
              <a:t>)</a:t>
            </a:r>
            <a:endParaRPr lang="en-GB" sz="1800" b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68" y="6255653"/>
            <a:ext cx="7156126" cy="389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Development for LHC BLM system upgrade, </a:t>
            </a:r>
            <a:r>
              <a:rPr lang="en-US" sz="1800" b="1" dirty="0" smtClean="0">
                <a:solidFill>
                  <a:srgbClr val="0066FF"/>
                </a:solidFill>
              </a:rPr>
              <a:t>optical link GBT </a:t>
            </a:r>
            <a:endParaRPr lang="en-US" sz="1800" b="1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HERA Scraping Beam with Wires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7150" y="971550"/>
            <a:ext cx="2736850" cy="5281613"/>
          </a:xfrm>
        </p:spPr>
        <p:txBody>
          <a:bodyPr/>
          <a:lstStyle/>
          <a:p>
            <a:pPr marL="134938" indent="-134938">
              <a:lnSpc>
                <a:spcPct val="130000"/>
              </a:lnSpc>
            </a:pPr>
            <a:r>
              <a:rPr lang="en-GB" sz="1200" dirty="0"/>
              <a:t>HERA</a:t>
            </a:r>
          </a:p>
          <a:p>
            <a:pPr marL="304800" lvl="1" indent="-161925">
              <a:lnSpc>
                <a:spcPct val="130000"/>
              </a:lnSpc>
            </a:pPr>
            <a:r>
              <a:rPr lang="en-GB" sz="1000" dirty="0"/>
              <a:t>Bunch spacing 96 ns</a:t>
            </a:r>
          </a:p>
          <a:p>
            <a:pPr marL="304800" lvl="1" indent="-161925">
              <a:lnSpc>
                <a:spcPct val="130000"/>
              </a:lnSpc>
            </a:pPr>
            <a:r>
              <a:rPr lang="en-GB" sz="1000" dirty="0"/>
              <a:t>Samples taken every 21 ns</a:t>
            </a:r>
          </a:p>
          <a:p>
            <a:pPr marL="134938" indent="-134938">
              <a:lnSpc>
                <a:spcPct val="130000"/>
              </a:lnSpc>
            </a:pPr>
            <a:r>
              <a:rPr lang="en-GB" sz="1200" dirty="0"/>
              <a:t>No coasting beam halo</a:t>
            </a:r>
          </a:p>
          <a:p>
            <a:pPr marL="304800" lvl="1" indent="-161925">
              <a:lnSpc>
                <a:spcPct val="130000"/>
              </a:lnSpc>
            </a:pPr>
            <a:r>
              <a:rPr lang="en-GB" sz="1000" dirty="0"/>
              <a:t>3 samples with zero intensity (</a:t>
            </a:r>
            <a:r>
              <a:rPr lang="en-GB" sz="1000" dirty="0">
                <a:solidFill>
                  <a:srgbClr val="0066FF"/>
                </a:solidFill>
              </a:rPr>
              <a:t>left, </a:t>
            </a:r>
            <a:r>
              <a:rPr lang="en-GB" sz="1000" dirty="0" smtClean="0">
                <a:solidFill>
                  <a:srgbClr val="0066FF"/>
                </a:solidFill>
              </a:rPr>
              <a:t>top</a:t>
            </a:r>
            <a:r>
              <a:rPr lang="en-GB" sz="1000" dirty="0"/>
              <a:t>)</a:t>
            </a:r>
          </a:p>
          <a:p>
            <a:pPr marL="134938" indent="-134938">
              <a:lnSpc>
                <a:spcPct val="130000"/>
              </a:lnSpc>
            </a:pPr>
            <a:r>
              <a:rPr lang="en-GB" sz="1200" dirty="0"/>
              <a:t>Partially coasting halo</a:t>
            </a:r>
          </a:p>
          <a:p>
            <a:pPr marL="304800" lvl="1" indent="-161925">
              <a:lnSpc>
                <a:spcPct val="130000"/>
              </a:lnSpc>
            </a:pPr>
            <a:r>
              <a:rPr lang="en-GB" sz="1000" dirty="0"/>
              <a:t>Inter bunch samples measure intensity </a:t>
            </a:r>
            <a:r>
              <a:rPr lang="en-GB" sz="1000" dirty="0">
                <a:solidFill>
                  <a:srgbClr val="0066FF"/>
                </a:solidFill>
              </a:rPr>
              <a:t>(left, middle</a:t>
            </a:r>
            <a:r>
              <a:rPr lang="en-GB" sz="1000" dirty="0"/>
              <a:t>)</a:t>
            </a:r>
          </a:p>
          <a:p>
            <a:pPr marL="134938" indent="-134938">
              <a:lnSpc>
                <a:spcPct val="130000"/>
              </a:lnSpc>
            </a:pPr>
            <a:r>
              <a:rPr lang="en-GB" sz="1200" dirty="0"/>
              <a:t>Only coasting halo</a:t>
            </a:r>
          </a:p>
          <a:p>
            <a:pPr marL="304800" lvl="1" indent="-161925">
              <a:lnSpc>
                <a:spcPct val="130000"/>
              </a:lnSpc>
            </a:pPr>
            <a:r>
              <a:rPr lang="en-GB" sz="1000" dirty="0"/>
              <a:t>No observation of bunch structure </a:t>
            </a:r>
            <a:br>
              <a:rPr lang="en-GB" sz="1000" dirty="0"/>
            </a:br>
            <a:r>
              <a:rPr lang="en-GB" sz="1000" dirty="0"/>
              <a:t>(</a:t>
            </a:r>
            <a:r>
              <a:rPr lang="en-GB" sz="1000" dirty="0">
                <a:solidFill>
                  <a:srgbClr val="0066FF"/>
                </a:solidFill>
              </a:rPr>
              <a:t>left bottom</a:t>
            </a:r>
            <a:r>
              <a:rPr lang="en-GB" sz="1000" dirty="0"/>
              <a:t>)</a:t>
            </a:r>
          </a:p>
          <a:p>
            <a:pPr marL="134938" indent="-134938">
              <a:lnSpc>
                <a:spcPct val="130000"/>
              </a:lnSpc>
            </a:pPr>
            <a:r>
              <a:rPr lang="en-GB" sz="1200" dirty="0"/>
              <a:t>Strong coasting component at begin of fill (</a:t>
            </a:r>
            <a:r>
              <a:rPr lang="en-GB" sz="1200" dirty="0">
                <a:solidFill>
                  <a:srgbClr val="0066FF"/>
                </a:solidFill>
              </a:rPr>
              <a:t>centre top</a:t>
            </a:r>
            <a:r>
              <a:rPr lang="en-GB" sz="1200" dirty="0"/>
              <a:t>)</a:t>
            </a:r>
          </a:p>
          <a:p>
            <a:pPr marL="134938" indent="-134938">
              <a:lnSpc>
                <a:spcPct val="130000"/>
              </a:lnSpc>
            </a:pPr>
            <a:r>
              <a:rPr lang="en-GB" sz="1200" dirty="0"/>
              <a:t>Bunched halo only minutes later (</a:t>
            </a:r>
            <a:r>
              <a:rPr lang="en-GB" sz="1200" dirty="0">
                <a:solidFill>
                  <a:srgbClr val="0066FF"/>
                </a:solidFill>
              </a:rPr>
              <a:t>centre, middle</a:t>
            </a:r>
            <a:r>
              <a:rPr lang="en-GB" sz="1200" dirty="0"/>
              <a:t>)</a:t>
            </a:r>
          </a:p>
          <a:p>
            <a:pPr marL="134938" indent="-134938">
              <a:lnSpc>
                <a:spcPct val="130000"/>
              </a:lnSpc>
            </a:pPr>
            <a:r>
              <a:rPr lang="en-GB" sz="1200" dirty="0"/>
              <a:t>With retracted wire diffusion of coasting component into cleaned area (</a:t>
            </a:r>
            <a:r>
              <a:rPr lang="en-GB" sz="1200" dirty="0">
                <a:solidFill>
                  <a:srgbClr val="0066FF"/>
                </a:solidFill>
              </a:rPr>
              <a:t>centre bottom</a:t>
            </a:r>
            <a:r>
              <a:rPr lang="en-GB" sz="1200" dirty="0"/>
              <a:t>), SPS?</a:t>
            </a:r>
            <a:br>
              <a:rPr lang="en-GB" sz="1200" dirty="0"/>
            </a:br>
            <a:endParaRPr lang="en-GB" sz="1200" dirty="0"/>
          </a:p>
          <a:p>
            <a:pPr marL="134938" indent="-134938">
              <a:lnSpc>
                <a:spcPct val="130000"/>
              </a:lnSpc>
            </a:pPr>
            <a:r>
              <a:rPr lang="en-GB" sz="1200" dirty="0"/>
              <a:t>Effect caused by RF system noise,  faulty amplifier   </a:t>
            </a: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849313"/>
            <a:ext cx="3995738" cy="5511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 rot="16200000">
            <a:off x="-431006" y="3156744"/>
            <a:ext cx="1430338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folHlink"/>
                </a:solidFill>
              </a:rPr>
              <a:t>Halo Intensity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057275" y="946150"/>
            <a:ext cx="990600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folHlink"/>
                </a:solidFill>
              </a:rPr>
              <a:t>Inner wire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1062038" y="2681288"/>
            <a:ext cx="1001712" cy="2746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folHlink"/>
                </a:solidFill>
              </a:rPr>
              <a:t>Outer wire</a:t>
            </a:r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1062038" y="4435475"/>
            <a:ext cx="1001712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folHlink"/>
                </a:solidFill>
              </a:rPr>
              <a:t>Outer wire</a:t>
            </a: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3262313" y="2593975"/>
            <a:ext cx="1096962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folHlink"/>
                </a:solidFill>
              </a:rPr>
              <a:t>wire ~ 4 sig</a:t>
            </a:r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3273425" y="885825"/>
            <a:ext cx="1096963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folHlink"/>
                </a:solidFill>
              </a:rPr>
              <a:t>wire ~ 4 sig</a:t>
            </a: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3271838" y="4338638"/>
            <a:ext cx="1096962" cy="2746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folHlink"/>
                </a:solidFill>
              </a:rPr>
              <a:t>wire ~ 6 sig</a:t>
            </a:r>
          </a:p>
        </p:txBody>
      </p:sp>
      <p:pic>
        <p:nvPicPr>
          <p:cNvPr id="23041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8488" y="882650"/>
            <a:ext cx="1908175" cy="1692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23041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5313" y="2735263"/>
            <a:ext cx="1908175" cy="16843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23041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5638" y="4543425"/>
            <a:ext cx="1892300" cy="1738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230417" name="Text Box 17"/>
          <p:cNvSpPr txBox="1">
            <a:spLocks noChangeArrowheads="1"/>
          </p:cNvSpPr>
          <p:nvPr/>
        </p:nvSpPr>
        <p:spPr bwMode="auto">
          <a:xfrm>
            <a:off x="5038725" y="936625"/>
            <a:ext cx="850900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folHlink"/>
                </a:solidFill>
              </a:rPr>
              <a:t>begin fill</a:t>
            </a:r>
          </a:p>
        </p:txBody>
      </p:sp>
      <p:sp>
        <p:nvSpPr>
          <p:cNvPr id="230418" name="Text Box 18"/>
          <p:cNvSpPr txBox="1">
            <a:spLocks noChangeArrowheads="1"/>
          </p:cNvSpPr>
          <p:nvPr/>
        </p:nvSpPr>
        <p:spPr bwMode="auto">
          <a:xfrm>
            <a:off x="5018088" y="2744788"/>
            <a:ext cx="1016000" cy="2746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folHlink"/>
                </a:solidFill>
              </a:rPr>
              <a:t>4 min later</a:t>
            </a:r>
          </a:p>
        </p:txBody>
      </p:sp>
      <p:sp>
        <p:nvSpPr>
          <p:cNvPr id="230419" name="Text Box 19"/>
          <p:cNvSpPr txBox="1">
            <a:spLocks noChangeArrowheads="1"/>
          </p:cNvSpPr>
          <p:nvPr/>
        </p:nvSpPr>
        <p:spPr bwMode="auto">
          <a:xfrm>
            <a:off x="4870450" y="4559300"/>
            <a:ext cx="1274763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folHlink"/>
                </a:solidFill>
              </a:rPr>
              <a:t>wire retracted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98"/>
            <a:ext cx="8229600" cy="440198"/>
          </a:xfrm>
        </p:spPr>
        <p:txBody>
          <a:bodyPr>
            <a:normAutofit fontScale="90000"/>
          </a:bodyPr>
          <a:lstStyle/>
          <a:p>
            <a:r>
              <a:rPr lang="en-US" smtClean="0"/>
              <a:t>Fully Differential Current to Frequency Converter Principle</a:t>
            </a:r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637973"/>
            <a:ext cx="5512958" cy="201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6" y="3909996"/>
            <a:ext cx="48101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375756" y="1583967"/>
            <a:ext cx="1476164" cy="1782198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59832" y="1334646"/>
            <a:ext cx="90010" cy="2652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1780" y="1330795"/>
            <a:ext cx="1944216" cy="38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80638" y="102301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Fully differential Integrator</a:t>
            </a:r>
            <a:endParaRPr lang="en-US" sz="1400"/>
          </a:p>
        </p:txBody>
      </p:sp>
      <p:sp>
        <p:nvSpPr>
          <p:cNvPr id="13" name="Oval 12"/>
          <p:cNvSpPr/>
          <p:nvPr/>
        </p:nvSpPr>
        <p:spPr>
          <a:xfrm>
            <a:off x="1257459" y="1481941"/>
            <a:ext cx="1118297" cy="2171608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87524" y="1318727"/>
            <a:ext cx="900100" cy="139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5516" y="1016732"/>
            <a:ext cx="112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Input switch</a:t>
            </a:r>
            <a:endParaRPr lang="en-US" sz="14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97614" y="1318727"/>
            <a:ext cx="486054" cy="2652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686425" y="666750"/>
            <a:ext cx="3277555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400" smtClean="0"/>
              <a:t>Specifications: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400" b="1" smtClean="0">
                <a:solidFill>
                  <a:srgbClr val="0066FF"/>
                </a:solidFill>
              </a:rPr>
              <a:t>Dynamic range 7 orders integration window 2 us 1nA to 200mA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b="1" smtClean="0">
                <a:solidFill>
                  <a:srgbClr val="0066FF"/>
                </a:solidFill>
              </a:rPr>
              <a:t>Dynamic range 9 orders i</a:t>
            </a:r>
            <a:r>
              <a:rPr lang="en-US" sz="1400" smtClean="0">
                <a:solidFill>
                  <a:srgbClr val="0066FF"/>
                </a:solidFill>
              </a:rPr>
              <a:t>ntegration window 1 s</a:t>
            </a:r>
            <a:br>
              <a:rPr lang="en-US" sz="1400" smtClean="0">
                <a:solidFill>
                  <a:srgbClr val="0066FF"/>
                </a:solidFill>
              </a:rPr>
            </a:br>
            <a:r>
              <a:rPr lang="en-US" sz="1400" smtClean="0">
                <a:solidFill>
                  <a:srgbClr val="0066FF"/>
                </a:solidFill>
              </a:rPr>
              <a:t>10pA to 200mA </a:t>
            </a:r>
            <a:br>
              <a:rPr lang="en-US" sz="1400" smtClean="0">
                <a:solidFill>
                  <a:srgbClr val="0066FF"/>
                </a:solidFill>
              </a:rPr>
            </a:br>
            <a:endParaRPr lang="en-US" sz="1400" smtClean="0">
              <a:solidFill>
                <a:srgbClr val="0066FF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smtClean="0"/>
              <a:t>A </a:t>
            </a:r>
            <a:r>
              <a:rPr lang="en-US" sz="1400"/>
              <a:t>status signal selects in which branch of a fully </a:t>
            </a:r>
            <a:r>
              <a:rPr lang="en-US" sz="1400" smtClean="0"/>
              <a:t>deferential </a:t>
            </a:r>
            <a:r>
              <a:rPr lang="en-US" sz="1400"/>
              <a:t>stage the input current is integrated</a:t>
            </a:r>
            <a:r>
              <a:rPr lang="en-US" sz="1400" smtClean="0"/>
              <a:t>.</a:t>
            </a:r>
            <a:br>
              <a:rPr lang="en-US" sz="1400" smtClean="0"/>
            </a:br>
            <a:endParaRPr lang="en-US" sz="1400"/>
          </a:p>
          <a:p>
            <a:pPr marL="342900" indent="-342900" algn="just">
              <a:buFont typeface="+mj-lt"/>
              <a:buAutoNum type="arabicPeriod"/>
            </a:pPr>
            <a:r>
              <a:rPr lang="en-US" sz="1400"/>
              <a:t>Two comparators check the </a:t>
            </a:r>
            <a:r>
              <a:rPr lang="en-US" sz="1400" smtClean="0"/>
              <a:t>differential </a:t>
            </a:r>
            <a:r>
              <a:rPr lang="en-US" sz="1400"/>
              <a:t>output voltage against a </a:t>
            </a:r>
            <a:r>
              <a:rPr lang="en-US" sz="1400" smtClean="0"/>
              <a:t>threshold</a:t>
            </a:r>
            <a:r>
              <a:rPr lang="en-US" sz="1400"/>
              <a:t>, whenever </a:t>
            </a:r>
            <a:r>
              <a:rPr lang="en-US" sz="1400" smtClean="0"/>
              <a:t>is exceeded, the </a:t>
            </a:r>
            <a:r>
              <a:rPr lang="en-US" sz="1400"/>
              <a:t>status signal changes to the complementary value (0 ! 1 or 1 ! 0) and the input current is integrated in the </a:t>
            </a:r>
            <a:r>
              <a:rPr lang="en-US" sz="1400" smtClean="0"/>
              <a:t>other </a:t>
            </a:r>
            <a:r>
              <a:rPr lang="en-GB" sz="1400" smtClean="0"/>
              <a:t>branch</a:t>
            </a:r>
            <a:r>
              <a:rPr lang="en-GB" sz="140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8600" y="546100"/>
            <a:ext cx="4128053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Discrete components: not radiation tolerant</a:t>
            </a:r>
            <a:endParaRPr lang="en-GB" smtClean="0"/>
          </a:p>
        </p:txBody>
      </p:sp>
      <p:sp>
        <p:nvSpPr>
          <p:cNvPr id="19" name="Rectangle 18"/>
          <p:cNvSpPr/>
          <p:nvPr/>
        </p:nvSpPr>
        <p:spPr>
          <a:xfrm>
            <a:off x="0" y="6174736"/>
            <a:ext cx="91440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Development for </a:t>
            </a:r>
            <a:r>
              <a:rPr lang="en-US" sz="1800" b="1" dirty="0" smtClean="0">
                <a:solidFill>
                  <a:srgbClr val="FF0000"/>
                </a:solidFill>
              </a:rPr>
              <a:t>injector </a:t>
            </a:r>
            <a:r>
              <a:rPr lang="en-US" sz="1800" b="1" dirty="0" smtClean="0">
                <a:solidFill>
                  <a:srgbClr val="FF0000"/>
                </a:solidFill>
              </a:rPr>
              <a:t>BLM system </a:t>
            </a:r>
            <a:r>
              <a:rPr lang="en-US" sz="1800" b="1" dirty="0" smtClean="0">
                <a:solidFill>
                  <a:srgbClr val="FF0000"/>
                </a:solidFill>
              </a:rPr>
              <a:t>upgrade, </a:t>
            </a:r>
            <a:r>
              <a:rPr lang="en-US" sz="1800" b="1" dirty="0" smtClean="0">
                <a:solidFill>
                  <a:srgbClr val="0066FF"/>
                </a:solidFill>
              </a:rPr>
              <a:t>optical </a:t>
            </a:r>
            <a:r>
              <a:rPr lang="en-US" sz="1800" b="1" dirty="0" smtClean="0">
                <a:solidFill>
                  <a:srgbClr val="0066FF"/>
                </a:solidFill>
              </a:rPr>
              <a:t>and Ethernet link</a:t>
            </a:r>
            <a:endParaRPr lang="en-GB" sz="1800" b="1" dirty="0" smtClean="0">
              <a:solidFill>
                <a:srgbClr val="0066FF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1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512080"/>
          </a:xfrm>
        </p:spPr>
        <p:txBody>
          <a:bodyPr>
            <a:normAutofit/>
          </a:bodyPr>
          <a:lstStyle/>
          <a:p>
            <a:r>
              <a:rPr lang="en-US" dirty="0" smtClean="0"/>
              <a:t>Fully Differential Current to Frequency Converter Diagram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92" y="975656"/>
            <a:ext cx="7919890" cy="5504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Oval 4"/>
          <p:cNvSpPr/>
          <p:nvPr/>
        </p:nvSpPr>
        <p:spPr>
          <a:xfrm>
            <a:off x="4752020" y="1107165"/>
            <a:ext cx="3960440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3156" y="541251"/>
            <a:ext cx="428599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Input 50 ohm resistor split in two: 47 + 3 ohm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1540" y="803278"/>
            <a:ext cx="30603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34012" y="550776"/>
            <a:ext cx="349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Re-routing on the ADC buffer amplifier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32240" y="820453"/>
            <a:ext cx="124004" cy="38926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26074" y="820453"/>
            <a:ext cx="30603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 bwMode="auto">
          <a:xfrm>
            <a:off x="540329" y="2840171"/>
            <a:ext cx="7730836" cy="250767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8764" y="3408215"/>
            <a:ext cx="627095" cy="389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CFC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250" y="3594100"/>
            <a:ext cx="85792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switches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for CFC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1164" y="1058715"/>
            <a:ext cx="671979" cy="389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ADC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539" y="1696890"/>
            <a:ext cx="87556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 smtClean="0"/>
              <a:t>shunt</a:t>
            </a:r>
          </a:p>
          <a:p>
            <a:pPr>
              <a:lnSpc>
                <a:spcPct val="100000"/>
              </a:lnSpc>
            </a:pPr>
            <a:r>
              <a:rPr lang="en-US" sz="1400" b="1" dirty="0" smtClean="0"/>
              <a:t>resistor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161925" y="1647825"/>
            <a:ext cx="390525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0" y="1203325"/>
            <a:ext cx="699230" cy="389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2251075"/>
            <a:ext cx="1298753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66FF"/>
                </a:solidFill>
              </a:rPr>
              <a:t>switches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66FF"/>
                </a:solidFill>
              </a:rPr>
              <a:t>ADC shunt or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66FF"/>
                </a:solidFill>
              </a:rPr>
              <a:t>CFC operation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84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512080"/>
          </a:xfrm>
        </p:spPr>
        <p:txBody>
          <a:bodyPr>
            <a:normAutofit/>
          </a:bodyPr>
          <a:lstStyle/>
          <a:p>
            <a:r>
              <a:rPr lang="en-US" dirty="0" smtClean="0"/>
              <a:t>Fully Differential Current to Frequency Converter Diagram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92" y="975656"/>
            <a:ext cx="7919890" cy="5504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Oval 3"/>
          <p:cNvSpPr/>
          <p:nvPr/>
        </p:nvSpPr>
        <p:spPr>
          <a:xfrm>
            <a:off x="791580" y="1074420"/>
            <a:ext cx="1623960" cy="10381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752020" y="1107165"/>
            <a:ext cx="3960440" cy="1872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3156" y="541251"/>
            <a:ext cx="428599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Input 50 ohm resistor split in two: 47 + 3 ohm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874520" y="1272540"/>
            <a:ext cx="3154680" cy="48768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1540" y="803278"/>
            <a:ext cx="30603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34012" y="550776"/>
            <a:ext cx="349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Re-routing on the ADC buffer amplifier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32240" y="820453"/>
            <a:ext cx="124004" cy="38926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26074" y="820453"/>
            <a:ext cx="30603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18764" y="3408215"/>
            <a:ext cx="627095" cy="389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CFC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1874520" y="1371600"/>
            <a:ext cx="311658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250" y="3594100"/>
            <a:ext cx="85792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switches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for CFC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1164" y="1058715"/>
            <a:ext cx="671979" cy="389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ADC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539" y="1696890"/>
            <a:ext cx="87556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 smtClean="0"/>
              <a:t>shunt</a:t>
            </a:r>
          </a:p>
          <a:p>
            <a:pPr>
              <a:lnSpc>
                <a:spcPct val="100000"/>
              </a:lnSpc>
            </a:pPr>
            <a:r>
              <a:rPr lang="en-US" sz="1400" b="1" dirty="0" smtClean="0"/>
              <a:t>resistor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161925" y="1647825"/>
            <a:ext cx="390525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0" y="1203325"/>
            <a:ext cx="699230" cy="389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2251075"/>
            <a:ext cx="1298753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66FF"/>
                </a:solidFill>
              </a:rPr>
              <a:t>switches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66FF"/>
                </a:solidFill>
              </a:rPr>
              <a:t>ADC shunt or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66FF"/>
                </a:solidFill>
              </a:rPr>
              <a:t>CFC operation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84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4875" y="1028700"/>
            <a:ext cx="3810000" cy="4495800"/>
          </a:xfrm>
        </p:spPr>
        <p:txBody>
          <a:bodyPr/>
          <a:lstStyle/>
          <a:p>
            <a:r>
              <a:rPr lang="en-US" dirty="0" smtClean="0"/>
              <a:t>Top: </a:t>
            </a:r>
            <a:r>
              <a:rPr lang="en-US" dirty="0" err="1" smtClean="0"/>
              <a:t>PSpice</a:t>
            </a:r>
            <a:r>
              <a:rPr lang="en-US" dirty="0" smtClean="0"/>
              <a:t> simulation of CFC part of circuit</a:t>
            </a:r>
          </a:p>
          <a:p>
            <a:r>
              <a:rPr lang="en-US" dirty="0" smtClean="0"/>
              <a:t>Bottom: first </a:t>
            </a:r>
            <a:r>
              <a:rPr lang="en-US" dirty="0" smtClean="0"/>
              <a:t>PCB</a:t>
            </a:r>
            <a:r>
              <a:rPr lang="en-US" dirty="0" smtClean="0"/>
              <a:t> </a:t>
            </a:r>
            <a:r>
              <a:rPr lang="en-US" dirty="0" smtClean="0"/>
              <a:t>circuit results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be used for the beam loss system in the CERN pre-accelerators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7175" y="60017"/>
            <a:ext cx="8132455" cy="460375"/>
          </a:xfrm>
        </p:spPr>
        <p:txBody>
          <a:bodyPr/>
          <a:lstStyle/>
          <a:p>
            <a:r>
              <a:rPr lang="en-US" dirty="0" smtClean="0"/>
              <a:t>Fully Differential Current to Frequency Converter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84849" y="765464"/>
            <a:ext cx="4023973" cy="2667000"/>
          </a:xfrm>
          <a:prstGeom prst="rect">
            <a:avLst/>
          </a:prstGeom>
        </p:spPr>
      </p:pic>
      <p:pic>
        <p:nvPicPr>
          <p:cNvPr id="9" name="Content Placeholder 8" descr="\\cern.ch\dfs\Users\w\wvigano\Documents\Doc\BLEDP\Doc\Ho\Temp\current source.bmp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5636" y="3380509"/>
            <a:ext cx="4100944" cy="2944090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Acquisition System Specification for Diamond Signal</a:t>
            </a:r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6577" y="1851389"/>
          <a:ext cx="4410446" cy="4659486"/>
        </p:xfrm>
        <a:graphic>
          <a:graphicData uri="http://schemas.openxmlformats.org/drawingml/2006/table">
            <a:tbl>
              <a:tblPr/>
              <a:tblGrid>
                <a:gridCol w="1568847"/>
                <a:gridCol w="1063044"/>
                <a:gridCol w="446453"/>
                <a:gridCol w="892904"/>
                <a:gridCol w="439198"/>
              </a:tblGrid>
              <a:tr h="193613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50" dirty="0">
                          <a:latin typeface="Times New Roman"/>
                          <a:ea typeface="DejaVu Sans"/>
                          <a:cs typeface="Lohit Hindi"/>
                        </a:rPr>
                        <a:t>Detector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Pulse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Amplitude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Max.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Min.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width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time jitter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noise level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below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Double pulse resolution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7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50">
                          <a:latin typeface="Times New Roman"/>
                          <a:ea typeface="DejaVu Sans"/>
                          <a:cs typeface="Lohit Hindi"/>
                        </a:rPr>
                        <a:t>Digitalisation of the signal</a:t>
                      </a: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ADC (min)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bit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range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Max.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sampling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MHz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 dirty="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bandwidth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250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MHz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50">
                          <a:solidFill>
                            <a:srgbClr val="0066FF"/>
                          </a:solidFill>
                          <a:latin typeface="Times New Roman"/>
                          <a:ea typeface="DejaVu Sans"/>
                          <a:cs typeface="Lohit Hindi"/>
                        </a:rPr>
                        <a:t>Buffer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kern="50">
                        <a:solidFill>
                          <a:srgbClr val="0066FF"/>
                        </a:solidFill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kern="50">
                        <a:solidFill>
                          <a:srgbClr val="0066FF"/>
                        </a:solidFill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50">
                          <a:solidFill>
                            <a:srgbClr val="0066FF"/>
                          </a:solidFill>
                          <a:latin typeface="Times New Roman"/>
                          <a:ea typeface="DejaVu Sans"/>
                          <a:cs typeface="Lohit Hindi"/>
                        </a:rPr>
                        <a:t>1.00E+007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50">
                          <a:solidFill>
                            <a:srgbClr val="0066FF"/>
                          </a:solidFill>
                          <a:latin typeface="Times New Roman"/>
                          <a:ea typeface="DejaVu Sans"/>
                          <a:cs typeface="Lohit Hindi"/>
                        </a:rPr>
                        <a:t>words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Trigger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input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TTL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50">
                          <a:latin typeface="Times New Roman"/>
                          <a:ea typeface="DejaVu Sans"/>
                          <a:cs typeface="Lohit Hindi"/>
                        </a:rPr>
                        <a:t>Histogramming of arrival times</a:t>
                      </a: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Threshold DAC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0.5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bit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Reference frequency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kHz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MHz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TTL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50">
                          <a:solidFill>
                            <a:srgbClr val="0066FF"/>
                          </a:solidFill>
                          <a:latin typeface="Times New Roman"/>
                          <a:ea typeface="DejaVu Sans"/>
                          <a:cs typeface="Lohit Hindi"/>
                        </a:rPr>
                        <a:t>Histogram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kern="50">
                        <a:solidFill>
                          <a:srgbClr val="0066FF"/>
                        </a:solidFill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kern="50">
                        <a:solidFill>
                          <a:srgbClr val="0066FF"/>
                        </a:solidFill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50">
                          <a:solidFill>
                            <a:srgbClr val="0066FF"/>
                          </a:solidFill>
                          <a:latin typeface="Times New Roman"/>
                          <a:ea typeface="DejaVu Sans"/>
                          <a:cs typeface="Lohit Hindi"/>
                        </a:rPr>
                        <a:t>5.00E+004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50">
                          <a:solidFill>
                            <a:srgbClr val="0066FF"/>
                          </a:solidFill>
                          <a:latin typeface="Times New Roman"/>
                          <a:ea typeface="DejaVu Sans"/>
                          <a:cs typeface="Lohit Hindi"/>
                        </a:rPr>
                        <a:t>bins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Signal frequency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50"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max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>
                          <a:latin typeface="Times New Roman"/>
                          <a:ea typeface="DejaVu Sans"/>
                          <a:cs typeface="Lohit Hindi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50" dirty="0">
                          <a:latin typeface="Times New Roman"/>
                          <a:ea typeface="DejaVu Sans"/>
                          <a:cs typeface="Lohit Hindi"/>
                        </a:rPr>
                        <a:t>MHz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3152" y="609597"/>
            <a:ext cx="52918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data sets should be available: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Signal versus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Number of signals over threshold versus arrival time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530621" y="4512742"/>
            <a:ext cx="184008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66FF"/>
                </a:solidFill>
              </a:rPr>
              <a:t>Market survey has </a:t>
            </a:r>
            <a:br>
              <a:rPr lang="en-US" smtClean="0">
                <a:solidFill>
                  <a:srgbClr val="0066FF"/>
                </a:solidFill>
              </a:rPr>
            </a:br>
            <a:r>
              <a:rPr lang="en-US" smtClean="0">
                <a:solidFill>
                  <a:srgbClr val="0066FF"/>
                </a:solidFill>
              </a:rPr>
              <a:t>been started </a:t>
            </a:r>
            <a:endParaRPr lang="en-GB" smtClean="0">
              <a:solidFill>
                <a:srgbClr val="0066FF"/>
              </a:solidFill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5171313" y="1970913"/>
            <a:ext cx="388874" cy="1343787"/>
          </a:xfrm>
          <a:prstGeom prst="rightBrace">
            <a:avLst>
              <a:gd name="adj1" fmla="val 8333"/>
              <a:gd name="adj2" fmla="val 4918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600700" y="2443481"/>
            <a:ext cx="23622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Signal to be measured</a:t>
            </a:r>
            <a:endParaRPr lang="en-GB" smtClean="0"/>
          </a:p>
        </p:txBody>
      </p:sp>
      <p:sp>
        <p:nvSpPr>
          <p:cNvPr id="12" name="Right Brace 11"/>
          <p:cNvSpPr/>
          <p:nvPr/>
        </p:nvSpPr>
        <p:spPr bwMode="auto">
          <a:xfrm>
            <a:off x="5171313" y="3596513"/>
            <a:ext cx="388874" cy="950087"/>
          </a:xfrm>
          <a:prstGeom prst="rightBrace">
            <a:avLst>
              <a:gd name="adj1" fmla="val 8333"/>
              <a:gd name="adj2" fmla="val 4918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26100" y="3865881"/>
            <a:ext cx="2362200" cy="35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Oscilloscope features</a:t>
            </a:r>
            <a:endParaRPr lang="en-GB" smtClean="0"/>
          </a:p>
        </p:txBody>
      </p:sp>
      <p:sp>
        <p:nvSpPr>
          <p:cNvPr id="14" name="Right Brace 13"/>
          <p:cNvSpPr/>
          <p:nvPr/>
        </p:nvSpPr>
        <p:spPr bwMode="auto">
          <a:xfrm>
            <a:off x="5171313" y="5158613"/>
            <a:ext cx="388874" cy="1331087"/>
          </a:xfrm>
          <a:prstGeom prst="rightBrace">
            <a:avLst>
              <a:gd name="adj1" fmla="val 8333"/>
              <a:gd name="adj2" fmla="val 4918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6100" y="5618481"/>
            <a:ext cx="29337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Histogram of time of arrival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6225" y="600075"/>
            <a:ext cx="4123245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66FF"/>
                </a:solidFill>
              </a:rPr>
              <a:t>Next project: compact diamond signal </a:t>
            </a:r>
          </a:p>
          <a:p>
            <a:r>
              <a:rPr lang="en-US" sz="1800" dirty="0" smtClean="0">
                <a:solidFill>
                  <a:srgbClr val="0066FF"/>
                </a:solidFill>
              </a:rPr>
              <a:t>acquisition system; industries - CERN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The revolution period </a:t>
            </a:r>
            <a:r>
              <a:rPr lang="en-US" sz="1800" dirty="0" err="1" smtClean="0"/>
              <a:t>synchronised</a:t>
            </a:r>
            <a:r>
              <a:rPr lang="en-US" sz="1800" dirty="0" smtClean="0"/>
              <a:t> loss </a:t>
            </a:r>
            <a:r>
              <a:rPr lang="en-US" sz="1800" dirty="0" err="1" smtClean="0"/>
              <a:t>histrograming</a:t>
            </a:r>
            <a:r>
              <a:rPr lang="en-US" sz="1800" dirty="0" smtClean="0"/>
              <a:t> is regarded as essential for LHC halo studies (collimation – luminosity </a:t>
            </a:r>
            <a:r>
              <a:rPr lang="en-US" sz="1800" dirty="0" err="1" smtClean="0"/>
              <a:t>optimisation</a:t>
            </a:r>
            <a:r>
              <a:rPr lang="en-US" sz="1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Non periodic signals need to be measurable (UFO)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MIP and multi-MIP events occurring in LHC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For injector and LHC BLM upgrades electronics is under development, experience </a:t>
            </a:r>
            <a:r>
              <a:rPr lang="en-US" sz="1800" dirty="0" smtClean="0"/>
              <a:t>is and will be </a:t>
            </a:r>
            <a:r>
              <a:rPr lang="en-US" sz="1800" dirty="0" smtClean="0"/>
              <a:t>available for: 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optical link design and data treatment (CRC, …) 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Direct Ethernet read out of front and back-end electronics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FPGA firmware design – digital and analog signal treatment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mtClean="0"/>
              <a:t>Reserve Slides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1300" y="0"/>
            <a:ext cx="8661400" cy="460375"/>
          </a:xfrm>
        </p:spPr>
        <p:txBody>
          <a:bodyPr/>
          <a:lstStyle/>
          <a:p>
            <a:r>
              <a:rPr lang="en-US" smtClean="0"/>
              <a:t>CMS BCM1F Monitor System (histogram of loss arrival time) </a:t>
            </a:r>
            <a:endParaRPr lang="en-GB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3" y="1244408"/>
            <a:ext cx="7568847" cy="22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Brace 7"/>
          <p:cNvSpPr/>
          <p:nvPr/>
        </p:nvSpPr>
        <p:spPr bwMode="auto">
          <a:xfrm rot="5400000">
            <a:off x="2339213" y="1843913"/>
            <a:ext cx="388874" cy="3467100"/>
          </a:xfrm>
          <a:prstGeom prst="rightBrace">
            <a:avLst>
              <a:gd name="adj1" fmla="val 8333"/>
              <a:gd name="adj2" fmla="val 4918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6631813" y="1843913"/>
            <a:ext cx="388874" cy="3467100"/>
          </a:xfrm>
          <a:prstGeom prst="rightBrace">
            <a:avLst>
              <a:gd name="adj1" fmla="val 8333"/>
              <a:gd name="adj2" fmla="val 4918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20700" y="3924300"/>
            <a:ext cx="40511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mtClean="0"/>
              <a:t>Radiation tolerant ASIC amplifier and </a:t>
            </a:r>
            <a:br>
              <a:rPr lang="en-US" smtClean="0"/>
            </a:br>
            <a:r>
              <a:rPr lang="en-US" smtClean="0"/>
              <a:t>laser diodes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Detector and electronics mounted in a </a:t>
            </a:r>
            <a:br>
              <a:rPr lang="en-US" smtClean="0"/>
            </a:br>
            <a:r>
              <a:rPr lang="en-US" smtClean="0"/>
              <a:t>few centimeter case    </a:t>
            </a:r>
            <a:endParaRPr lang="en-GB" smtClean="0"/>
          </a:p>
        </p:txBody>
      </p:sp>
      <p:sp>
        <p:nvSpPr>
          <p:cNvPr id="11" name="TextBox 10"/>
          <p:cNvSpPr txBox="1"/>
          <p:nvPr/>
        </p:nvSpPr>
        <p:spPr>
          <a:xfrm>
            <a:off x="4940300" y="3924300"/>
            <a:ext cx="38379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mtClean="0"/>
              <a:t>VME based CAEN module acquisition</a:t>
            </a:r>
            <a:br>
              <a:rPr lang="en-US" smtClean="0"/>
            </a:br>
            <a:r>
              <a:rPr lang="en-US" smtClean="0"/>
              <a:t>system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ADC 500 MHz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Scalar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TDC</a:t>
            </a:r>
          </a:p>
          <a:p>
            <a:pPr marL="800100" lvl="1" indent="-342900">
              <a:buFont typeface="+mj-lt"/>
              <a:buAutoNum type="arabicPeriod"/>
            </a:pPr>
            <a:endParaRPr lang="en-GB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66775" y="5743575"/>
            <a:ext cx="7864653" cy="776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66FF"/>
                </a:solidFill>
              </a:rPr>
              <a:t>Next project: increase of dynamic range and transmission link </a:t>
            </a:r>
            <a:r>
              <a:rPr lang="en-US" sz="1800" dirty="0" err="1" smtClean="0">
                <a:solidFill>
                  <a:srgbClr val="0066FF"/>
                </a:solidFill>
              </a:rPr>
              <a:t>optimisation</a:t>
            </a:r>
            <a:r>
              <a:rPr lang="en-US" sz="1800" dirty="0" smtClean="0">
                <a:solidFill>
                  <a:srgbClr val="0066FF"/>
                </a:solidFill>
              </a:rPr>
              <a:t> </a:t>
            </a:r>
          </a:p>
          <a:p>
            <a:r>
              <a:rPr lang="en-US" sz="1800" dirty="0" smtClean="0">
                <a:solidFill>
                  <a:srgbClr val="0066FF"/>
                </a:solidFill>
              </a:rPr>
              <a:t>DESY </a:t>
            </a:r>
            <a:r>
              <a:rPr lang="en-US" sz="1800" dirty="0" err="1" smtClean="0">
                <a:solidFill>
                  <a:srgbClr val="0066FF"/>
                </a:solidFill>
              </a:rPr>
              <a:t>Zeuten</a:t>
            </a:r>
            <a:r>
              <a:rPr lang="en-US" sz="1800" dirty="0" smtClean="0">
                <a:solidFill>
                  <a:srgbClr val="0066FF"/>
                </a:solidFill>
              </a:rPr>
              <a:t> – CERN BE/BI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475" y="685800"/>
            <a:ext cx="209865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Elena Castro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Post Mortem Data (some examples), Zoom </a:t>
            </a:r>
            <a:endParaRPr lang="en-GB" sz="200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41" y="1784348"/>
            <a:ext cx="4217760" cy="3872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480" y="1818912"/>
            <a:ext cx="4273920" cy="386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47056" y="3136509"/>
            <a:ext cx="2066592" cy="807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smtClean="0">
                <a:solidFill>
                  <a:srgbClr val="0070C0"/>
                </a:solidFill>
              </a:rPr>
              <a:t>Loss from primary event</a:t>
            </a:r>
          </a:p>
          <a:p>
            <a:pPr algn="ctr"/>
            <a:r>
              <a:rPr lang="de-DE" sz="1200" b="1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de-DE" sz="1200" b="1" smtClean="0">
                <a:solidFill>
                  <a:srgbClr val="0070C0"/>
                </a:solidFill>
              </a:rPr>
              <a:t>dump system loss</a:t>
            </a:r>
            <a:endParaRPr lang="de-DE" sz="1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Diamond and Radiation Hardness</a:t>
            </a:r>
            <a:endParaRPr lang="en-US"/>
          </a:p>
        </p:txBody>
      </p:sp>
      <p:pic>
        <p:nvPicPr>
          <p:cNvPr id="16" name="Picture 15" descr="sCVD_radiation_BCM1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132" y="3950261"/>
            <a:ext cx="4583289" cy="271397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334000" y="921456"/>
            <a:ext cx="3561644" cy="3777544"/>
          </a:xfrm>
        </p:spPr>
        <p:txBody>
          <a:bodyPr/>
          <a:lstStyle/>
          <a:p>
            <a:r>
              <a:rPr lang="en-US" dirty="0" smtClean="0"/>
              <a:t>Top: </a:t>
            </a:r>
            <a:r>
              <a:rPr lang="en-US" dirty="0" err="1" smtClean="0"/>
              <a:t>sCVD</a:t>
            </a:r>
            <a:r>
              <a:rPr lang="en-US" dirty="0" smtClean="0"/>
              <a:t> shifted to the left to show that it follows the same degradation parameterization as </a:t>
            </a:r>
            <a:r>
              <a:rPr lang="en-US" dirty="0" err="1" smtClean="0"/>
              <a:t>pCVD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Bottom: </a:t>
            </a:r>
            <a:r>
              <a:rPr lang="en-US" dirty="0" err="1" smtClean="0"/>
              <a:t>sCVD</a:t>
            </a:r>
            <a:r>
              <a:rPr lang="en-US" dirty="0" smtClean="0"/>
              <a:t> irradiation loss: 20 % of initial signal</a:t>
            </a:r>
          </a:p>
          <a:p>
            <a:r>
              <a:rPr lang="en-US" dirty="0" smtClean="0"/>
              <a:t>drop of </a:t>
            </a:r>
            <a:r>
              <a:rPr lang="en-US" dirty="0" smtClean="0">
                <a:solidFill>
                  <a:schemeClr val="tx2"/>
                </a:solidFill>
              </a:rPr>
              <a:t>signal to noise from 26 to 7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7911" y="5057422"/>
            <a:ext cx="214513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1.5 E17 1/cm2 (MIP)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724474" y="4762500"/>
            <a:ext cx="34195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/>
              <a:t>From </a:t>
            </a:r>
            <a:endParaRPr lang="en-US" sz="1000" b="1" dirty="0" smtClean="0"/>
          </a:p>
          <a:p>
            <a:r>
              <a:rPr lang="en-US" sz="1000" b="1" dirty="0" smtClean="0"/>
              <a:t>“</a:t>
            </a:r>
            <a:r>
              <a:rPr lang="en-US" sz="1000" b="1" dirty="0"/>
              <a:t>Fast beam conditions monitoring </a:t>
            </a:r>
            <a:endParaRPr lang="en-US" sz="1000" b="1" dirty="0" smtClean="0"/>
          </a:p>
          <a:p>
            <a:r>
              <a:rPr lang="en-US" sz="1000" b="1" dirty="0" smtClean="0"/>
              <a:t>(</a:t>
            </a:r>
            <a:r>
              <a:rPr lang="en-US" sz="1000" b="1" dirty="0"/>
              <a:t>BCM1F) for CMS” by </a:t>
            </a:r>
            <a:r>
              <a:rPr lang="en-US" sz="1000" b="1" dirty="0" smtClean="0"/>
              <a:t>N/Bernardino </a:t>
            </a:r>
            <a:r>
              <a:rPr lang="en-US" sz="1000" b="1" dirty="0" err="1"/>
              <a:t>Rodriguess</a:t>
            </a:r>
            <a:r>
              <a:rPr lang="en-US" sz="1000" b="1" dirty="0"/>
              <a:t>, …</a:t>
            </a:r>
            <a:endParaRPr lang="ru-RU" sz="1000" b="1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699125" y="2214563"/>
            <a:ext cx="28472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/>
              <a:t>From:</a:t>
            </a:r>
          </a:p>
          <a:p>
            <a:r>
              <a:rPr lang="en-US" sz="1000" b="1" dirty="0" err="1"/>
              <a:t>W.Trischuk</a:t>
            </a:r>
            <a:r>
              <a:rPr lang="en-US" sz="1000" b="1" dirty="0"/>
              <a:t> &amp; </a:t>
            </a:r>
            <a:r>
              <a:rPr lang="en-US" sz="1000" b="1" dirty="0" smtClean="0"/>
              <a:t>RD42, “Resent advances </a:t>
            </a:r>
            <a:r>
              <a:rPr lang="en-US" sz="1000" b="1" dirty="0"/>
              <a:t>in </a:t>
            </a:r>
            <a:endParaRPr lang="en-US" sz="1000" b="1" dirty="0" smtClean="0"/>
          </a:p>
          <a:p>
            <a:r>
              <a:rPr lang="en-US" sz="1000" b="1" dirty="0" smtClean="0"/>
              <a:t>diamond detectors”</a:t>
            </a:r>
            <a:endParaRPr lang="ru-RU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24500" y="5600700"/>
            <a:ext cx="3486852" cy="651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No data are available at </a:t>
            </a:r>
            <a:br>
              <a:rPr lang="en-US" b="1" dirty="0" smtClean="0">
                <a:solidFill>
                  <a:srgbClr val="0066FF"/>
                </a:solidFill>
              </a:rPr>
            </a:br>
            <a:r>
              <a:rPr lang="en-US" b="1" dirty="0" smtClean="0">
                <a:solidFill>
                  <a:srgbClr val="0066FF"/>
                </a:solidFill>
              </a:rPr>
              <a:t>temperatures below 100 Kelvin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06400" y="614823"/>
            <a:ext cx="4546600" cy="3313772"/>
            <a:chOff x="406400" y="614823"/>
            <a:chExt cx="4546600" cy="3313772"/>
          </a:xfrm>
        </p:grpSpPr>
        <p:pic>
          <p:nvPicPr>
            <p:cNvPr id="14" name="Picture 13" descr="sCVD_pCVD_irradiation_201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400" y="614823"/>
              <a:ext cx="4546600" cy="3313772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 bwMode="auto">
            <a:xfrm>
              <a:off x="1460500" y="1092200"/>
              <a:ext cx="45719" cy="4572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778000" y="1936750"/>
              <a:ext cx="45719" cy="4572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905000" y="2114550"/>
              <a:ext cx="45719" cy="4572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241550" y="2749550"/>
              <a:ext cx="45719" cy="4572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10800000" flipV="1">
              <a:off x="1345406" y="1962467"/>
              <a:ext cx="292894" cy="873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96" y="60017"/>
            <a:ext cx="8318808" cy="460375"/>
          </a:xfrm>
        </p:spPr>
        <p:txBody>
          <a:bodyPr/>
          <a:lstStyle/>
          <a:p>
            <a:r>
              <a:rPr lang="en-US" smtClean="0"/>
              <a:t>Diamonds Signal over Threshold and Arrival Time Histogram</a:t>
            </a:r>
            <a:endParaRPr lang="en-GB"/>
          </a:p>
        </p:txBody>
      </p:sp>
      <p:pic>
        <p:nvPicPr>
          <p:cNvPr id="231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301"/>
          <a:stretch>
            <a:fillRect/>
          </a:stretch>
        </p:blipFill>
        <p:spPr bwMode="auto">
          <a:xfrm>
            <a:off x="175662" y="733425"/>
            <a:ext cx="8981038" cy="463867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TextBox 6"/>
          <p:cNvSpPr txBox="1"/>
          <p:nvPr/>
        </p:nvSpPr>
        <p:spPr>
          <a:xfrm>
            <a:off x="457200" y="5270500"/>
            <a:ext cx="4935967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smtClean="0">
                <a:solidFill>
                  <a:srgbClr val="00CC00"/>
                </a:solidFill>
              </a:rPr>
              <a:t>Measurement of bunch filling scheme </a:t>
            </a:r>
            <a:br>
              <a:rPr lang="en-US" sz="1800" b="1" smtClean="0">
                <a:solidFill>
                  <a:srgbClr val="00CC00"/>
                </a:solidFill>
              </a:rPr>
            </a:br>
            <a:r>
              <a:rPr lang="en-US" sz="1800" b="1" smtClean="0">
                <a:solidFill>
                  <a:srgbClr val="00CC00"/>
                </a:solidFill>
              </a:rPr>
              <a:t>with high dynamic range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smtClean="0">
                <a:solidFill>
                  <a:srgbClr val="00CC00"/>
                </a:solidFill>
              </a:rPr>
              <a:t>Model reproduces measurements</a:t>
            </a:r>
            <a:endParaRPr lang="en-GB" sz="1800" b="1">
              <a:solidFill>
                <a:srgbClr val="00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6950" y="2152650"/>
            <a:ext cx="822661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Empty </a:t>
            </a:r>
            <a:br>
              <a:rPr lang="en-US" smtClean="0"/>
            </a:br>
            <a:r>
              <a:rPr lang="en-US" smtClean="0"/>
              <a:t>bunch</a:t>
            </a:r>
            <a:br>
              <a:rPr lang="en-US" smtClean="0"/>
            </a:br>
            <a:r>
              <a:rPr lang="en-US" smtClean="0"/>
              <a:t>region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33850" y="1847850"/>
            <a:ext cx="918841" cy="9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Non </a:t>
            </a:r>
          </a:p>
          <a:p>
            <a:r>
              <a:rPr lang="en-US" smtClean="0"/>
              <a:t>colliding</a:t>
            </a:r>
            <a:br>
              <a:rPr lang="en-US" smtClean="0"/>
            </a:br>
            <a:r>
              <a:rPr lang="en-US" err="1" smtClean="0"/>
              <a:t>bunche</a:t>
            </a:r>
            <a:endParaRPr lang="en-GB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8517" y="3750545"/>
            <a:ext cx="3633083" cy="279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92600" y="4902200"/>
            <a:ext cx="1172116" cy="290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bunch number</a:t>
            </a:r>
            <a:endParaRPr lang="en-GB" sz="120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83400" y="3581400"/>
            <a:ext cx="193674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Courtesy S. Mueller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0"/>
            <a:ext cx="9102725" cy="682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6197600"/>
            <a:ext cx="3573414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Christoph</a:t>
            </a:r>
            <a:r>
              <a:rPr lang="en-US" b="1" dirty="0" smtClean="0"/>
              <a:t> </a:t>
            </a:r>
            <a:r>
              <a:rPr lang="en-US" b="1" dirty="0" err="1" smtClean="0"/>
              <a:t>Kurfuerst</a:t>
            </a:r>
            <a:r>
              <a:rPr lang="en-US" b="1" dirty="0" smtClean="0"/>
              <a:t>, CERN BE-BI</a:t>
            </a:r>
            <a:endParaRPr lang="en-GB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477001" y="1714500"/>
            <a:ext cx="2679699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Blip>
                <a:blip r:embed="rId3"/>
              </a:buBlip>
            </a:pPr>
            <a:r>
              <a:rPr lang="en-US" sz="1400" b="1" dirty="0" smtClean="0"/>
              <a:t>Integration over length of spill (400 ms)</a:t>
            </a:r>
          </a:p>
          <a:p>
            <a:pPr marL="228600" indent="-228600">
              <a:buBlip>
                <a:blip r:embed="rId3"/>
              </a:buBlip>
            </a:pPr>
            <a:r>
              <a:rPr lang="en-US" sz="1400" b="1" dirty="0" smtClean="0"/>
              <a:t>Leakage current below </a:t>
            </a:r>
            <a:br>
              <a:rPr lang="en-US" sz="1400" b="1" dirty="0" smtClean="0"/>
            </a:br>
            <a:r>
              <a:rPr lang="en-US" sz="1400" b="1" dirty="0" smtClean="0"/>
              <a:t>1 </a:t>
            </a:r>
            <a:r>
              <a:rPr lang="en-US" sz="1400" b="1" dirty="0" err="1" smtClean="0"/>
              <a:t>pA</a:t>
            </a:r>
            <a:endParaRPr lang="en-US" sz="1400" b="1" dirty="0" smtClean="0"/>
          </a:p>
          <a:p>
            <a:pPr marL="228600" indent="-228600">
              <a:buBlip>
                <a:blip r:embed="rId3"/>
              </a:buBlip>
            </a:pPr>
            <a:r>
              <a:rPr lang="en-US" sz="1400" b="1" dirty="0" smtClean="0"/>
              <a:t>Test of radiation tolerance foreseen </a:t>
            </a:r>
            <a:br>
              <a:rPr lang="en-US" sz="1400" b="1" dirty="0" smtClean="0"/>
            </a:br>
            <a:r>
              <a:rPr lang="en-US" sz="1400" b="1" dirty="0" smtClean="0"/>
              <a:t>for June &amp; Nov. 2011 (dose: 1MGy, </a:t>
            </a:r>
            <a:br>
              <a:rPr lang="en-US" sz="1400" b="1" dirty="0" smtClean="0"/>
            </a:br>
            <a:r>
              <a:rPr lang="en-US" sz="1400" b="1" dirty="0" smtClean="0"/>
              <a:t>few E15 </a:t>
            </a:r>
            <a:r>
              <a:rPr lang="en-US" sz="1400" b="1" dirty="0" err="1" smtClean="0"/>
              <a:t>prot</a:t>
            </a:r>
            <a:r>
              <a:rPr lang="en-US" sz="1400" b="1" dirty="0" smtClean="0"/>
              <a:t>/cm2)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endParaRPr lang="en-GB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422400" y="3111500"/>
            <a:ext cx="3831498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Signal integration over 0.6 seconds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6700" y="5080000"/>
            <a:ext cx="2351926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Average response of </a:t>
            </a:r>
          </a:p>
          <a:p>
            <a:r>
              <a:rPr lang="en-US" b="1" dirty="0" smtClean="0">
                <a:solidFill>
                  <a:srgbClr val="0066FF"/>
                </a:solidFill>
              </a:rPr>
              <a:t>single particle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e_Avg_4Kto270K_100V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9000" y="3326233"/>
            <a:ext cx="3733799" cy="302666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Studies with Pulsed LASER (100 </a:t>
            </a:r>
            <a:r>
              <a:rPr lang="en-US" dirty="0" err="1" smtClean="0"/>
              <a:t>ps</a:t>
            </a:r>
            <a:r>
              <a:rPr lang="en-US" dirty="0" smtClean="0"/>
              <a:t> duration) I </a:t>
            </a:r>
            <a:endParaRPr lang="en-US" dirty="0"/>
          </a:p>
        </p:txBody>
      </p:sp>
      <p:pic>
        <p:nvPicPr>
          <p:cNvPr id="11" name="Picture 10" descr="h_Avg_4Kto270K_100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26" y="609982"/>
            <a:ext cx="3906674" cy="2717418"/>
          </a:xfrm>
          <a:prstGeom prst="rect">
            <a:avLst/>
          </a:prstGeom>
        </p:spPr>
      </p:pic>
      <p:pic>
        <p:nvPicPr>
          <p:cNvPr id="13" name="Picture 12" descr="h_driftvel_100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764288"/>
            <a:ext cx="3683699" cy="2481874"/>
          </a:xfrm>
          <a:prstGeom prst="rect">
            <a:avLst/>
          </a:prstGeom>
        </p:spPr>
      </p:pic>
      <p:pic>
        <p:nvPicPr>
          <p:cNvPr id="10" name="Picture 9" descr="e_driftvel_100V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58" y="3625850"/>
            <a:ext cx="3800441" cy="26796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3800" y="6261100"/>
            <a:ext cx="227979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CVD 500 um thickness 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866900" y="1130300"/>
            <a:ext cx="431800" cy="17145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828800" y="3771900"/>
            <a:ext cx="431800" cy="17145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3000" y="622300"/>
            <a:ext cx="3568700" cy="548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Drift velocity is constant up to 40 Kelvin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Drift velocity variation (saturation to 300 K) for holes by a factor 3 and for electrons by a factor 2.4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Saturation plateau shows some variation (hypothesis shallow energy level capture charges)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General: for steady state irradiation and radiation damaged material </a:t>
            </a:r>
            <a:r>
              <a:rPr lang="en-US" dirty="0" err="1" smtClean="0"/>
              <a:t>polarisation</a:t>
            </a:r>
            <a:r>
              <a:rPr lang="en-US" dirty="0" smtClean="0"/>
              <a:t> effects expected. 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Studies with Pulsed LASER (100 </a:t>
            </a:r>
            <a:r>
              <a:rPr lang="en-US" dirty="0" err="1" smtClean="0"/>
              <a:t>ps</a:t>
            </a:r>
            <a:r>
              <a:rPr lang="en-US" dirty="0" smtClean="0"/>
              <a:t> duration) II</a:t>
            </a:r>
            <a:endParaRPr lang="en-US" dirty="0"/>
          </a:p>
        </p:txBody>
      </p:sp>
      <p:pic>
        <p:nvPicPr>
          <p:cNvPr id="8" name="Picture 7" descr="h_Avg_4p2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3559175"/>
            <a:ext cx="4612276" cy="3086100"/>
          </a:xfrm>
          <a:prstGeom prst="rect">
            <a:avLst/>
          </a:prstGeom>
        </p:spPr>
      </p:pic>
      <p:pic>
        <p:nvPicPr>
          <p:cNvPr id="9" name="Picture 8" descr="e_Avg_4p2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80" y="644368"/>
            <a:ext cx="4189920" cy="291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VD_vs_temp_2011061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742" y="3394722"/>
            <a:ext cx="3486425" cy="2465874"/>
          </a:xfrm>
        </p:spPr>
      </p:pic>
      <p:pic>
        <p:nvPicPr>
          <p:cNvPr id="9" name="Content Placeholder 8" descr="Si_vs_time_20110610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707545"/>
            <a:ext cx="3284765" cy="256044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6" y="60017"/>
            <a:ext cx="8318808" cy="460375"/>
          </a:xfrm>
        </p:spPr>
        <p:txBody>
          <a:bodyPr/>
          <a:lstStyle/>
          <a:p>
            <a:r>
              <a:rPr lang="en-US" smtClean="0"/>
              <a:t>1.8 Kelvin Loss Detection – MIP response (20 </a:t>
            </a:r>
            <a:r>
              <a:rPr lang="en-US" err="1" smtClean="0"/>
              <a:t>GeV</a:t>
            </a:r>
            <a:r>
              <a:rPr lang="en-US" smtClean="0"/>
              <a:t> Protons) </a:t>
            </a:r>
            <a:endParaRPr lang="en-US"/>
          </a:p>
        </p:txBody>
      </p:sp>
      <p:pic>
        <p:nvPicPr>
          <p:cNvPr id="10" name="Picture 9" descr="Si_vs_time_temp_201106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499" y="3339100"/>
            <a:ext cx="3374283" cy="2587454"/>
          </a:xfrm>
          <a:prstGeom prst="rect">
            <a:avLst/>
          </a:prstGeom>
        </p:spPr>
      </p:pic>
      <p:pic>
        <p:nvPicPr>
          <p:cNvPr id="11" name="Picture 10" descr="Si_vs_voltage_201106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363" y="646242"/>
            <a:ext cx="3535137" cy="2710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9393" y="3880757"/>
            <a:ext cx="1688283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Diamond (</a:t>
            </a:r>
            <a:r>
              <a:rPr lang="en-US" err="1" smtClean="0"/>
              <a:t>sCVD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13715" y="1371600"/>
            <a:ext cx="1118832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Si at 4.2 K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09058" y="1415143"/>
            <a:ext cx="112082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Si at 1.8 K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6051" y="5860695"/>
            <a:ext cx="7968848" cy="651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CC00"/>
                </a:solidFill>
              </a:rPr>
              <a:t>Open questions: radiation hardness, DC current value, non linearity effects </a:t>
            </a:r>
            <a:br>
              <a:rPr lang="en-US" b="1" smtClean="0">
                <a:solidFill>
                  <a:srgbClr val="00CC00"/>
                </a:solidFill>
              </a:rPr>
            </a:br>
            <a:r>
              <a:rPr lang="en-US" b="1" smtClean="0">
                <a:solidFill>
                  <a:srgbClr val="00CC00"/>
                </a:solidFill>
              </a:rPr>
              <a:t>for high losses</a:t>
            </a:r>
            <a:endParaRPr lang="en-GB" b="1">
              <a:solidFill>
                <a:srgbClr val="00CC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-12700" y="11286"/>
            <a:ext cx="9155113" cy="6803852"/>
            <a:chOff x="-12700" y="11286"/>
            <a:chExt cx="9155113" cy="680385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11286"/>
              <a:ext cx="9155113" cy="680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660900" y="76200"/>
              <a:ext cx="1620957" cy="73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0066FF"/>
                  </a:solidFill>
                </a:rPr>
                <a:t>ALPHA source</a:t>
              </a:r>
            </a:p>
            <a:p>
              <a:r>
                <a:rPr lang="en-US" b="1" err="1" smtClean="0">
                  <a:solidFill>
                    <a:srgbClr val="0066FF"/>
                  </a:solidFill>
                </a:rPr>
                <a:t>sCVD</a:t>
              </a:r>
              <a:endParaRPr lang="en-GB" b="1" smtClean="0">
                <a:solidFill>
                  <a:srgbClr val="0066FF"/>
                </a:solidFill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 and single crystalline CVD (Diamond) Detectors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832285"/>
            <a:ext cx="3938587" cy="264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397669" y="3581400"/>
            <a:ext cx="4352131" cy="2686050"/>
            <a:chOff x="4817269" y="800100"/>
            <a:chExt cx="4352131" cy="268605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17269" y="800100"/>
              <a:ext cx="3991769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8001000" y="2349500"/>
              <a:ext cx="1168400" cy="290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66FF"/>
                  </a:solidFill>
                </a:rPr>
                <a:t>10 mV/div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1600" y="4080646"/>
            <a:ext cx="3302001" cy="2397629"/>
            <a:chOff x="319280" y="3808725"/>
            <a:chExt cx="4199445" cy="304927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280" y="3808725"/>
              <a:ext cx="3705033" cy="30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3124200" y="5176601"/>
              <a:ext cx="1394525" cy="39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66FF"/>
                  </a:solidFill>
                </a:rPr>
                <a:t>10 mV/div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3700" y="822666"/>
            <a:ext cx="4025900" cy="2396783"/>
            <a:chOff x="3517900" y="2587966"/>
            <a:chExt cx="4025900" cy="2396783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17900" y="2587966"/>
              <a:ext cx="3581400" cy="2396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6375400" y="3911600"/>
              <a:ext cx="1168400" cy="27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66FF"/>
                  </a:solidFill>
                </a:rPr>
                <a:t>20 mV/div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2100" y="1206500"/>
            <a:ext cx="2198038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 stopped after few um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3700" y="4127500"/>
            <a:ext cx="2146742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 traverse the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67100" y="3619500"/>
            <a:ext cx="5676900" cy="4318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CC00"/>
                </a:solidFill>
              </a:rPr>
              <a:t>pCVD</a:t>
            </a:r>
            <a:r>
              <a:rPr lang="en-US" b="1" dirty="0" smtClean="0">
                <a:solidFill>
                  <a:srgbClr val="00CC00"/>
                </a:solidFill>
              </a:rPr>
              <a:t> faster but less signal compared to </a:t>
            </a:r>
            <a:r>
              <a:rPr lang="en-US" b="1" dirty="0" err="1" smtClean="0">
                <a:solidFill>
                  <a:srgbClr val="00CC00"/>
                </a:solidFill>
              </a:rPr>
              <a:t>sCVD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533400"/>
            <a:ext cx="3044423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to E. </a:t>
            </a:r>
            <a:r>
              <a:rPr lang="en-US" sz="1400" dirty="0" err="1" smtClean="0"/>
              <a:t>Griesmayer</a:t>
            </a:r>
            <a:r>
              <a:rPr lang="en-US" sz="1400" dirty="0" smtClean="0"/>
              <a:t>, CIVIDEC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574408"/>
            <a:ext cx="6908800" cy="608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214878" y="60017"/>
            <a:ext cx="871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Arrival Time Histogram from Losses downstream of Collimator</a:t>
            </a: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22400" y="1625600"/>
            <a:ext cx="720069" cy="290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Counts</a:t>
            </a:r>
            <a:endParaRPr lang="en-GB" sz="1200" b="1" smtClean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921000" y="5245100"/>
            <a:ext cx="431800" cy="127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171700" y="4775200"/>
            <a:ext cx="2032000" cy="32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FF0000"/>
                </a:solidFill>
              </a:rPr>
              <a:t>25 ns bunch spacing</a:t>
            </a:r>
            <a:endParaRPr lang="en-GB" sz="1400" b="1" smtClean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044700" y="3378200"/>
            <a:ext cx="5524500" cy="15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917700" y="3048000"/>
            <a:ext cx="52197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FF0000"/>
                </a:solidFill>
              </a:rPr>
              <a:t>Losses from beam approaching the </a:t>
            </a:r>
            <a:r>
              <a:rPr lang="en-US" sz="1400" b="1" err="1" smtClean="0">
                <a:solidFill>
                  <a:srgbClr val="FF0000"/>
                </a:solidFill>
              </a:rPr>
              <a:t>LHCb</a:t>
            </a:r>
            <a:r>
              <a:rPr lang="en-US" sz="1400" b="1" smtClean="0">
                <a:solidFill>
                  <a:srgbClr val="FF0000"/>
                </a:solidFill>
              </a:rPr>
              <a:t> experiment</a:t>
            </a:r>
            <a:endParaRPr lang="en-GB" sz="1400" b="1" smtClean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956300" y="1879600"/>
            <a:ext cx="1930400" cy="15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933700" y="1524000"/>
            <a:ext cx="4902200" cy="581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FF0000"/>
                </a:solidFill>
              </a:rPr>
              <a:t>Losses from beam and interaction debris from the </a:t>
            </a:r>
            <a:r>
              <a:rPr lang="en-US" sz="1400" b="1" err="1" smtClean="0">
                <a:solidFill>
                  <a:srgbClr val="FF0000"/>
                </a:solidFill>
              </a:rPr>
              <a:t>LHCb</a:t>
            </a:r>
            <a:r>
              <a:rPr lang="en-US" sz="1400" b="1" smtClean="0">
                <a:solidFill>
                  <a:srgbClr val="FF0000"/>
                </a:solidFill>
              </a:rPr>
              <a:t> experiment</a:t>
            </a:r>
            <a:endParaRPr lang="en-GB" sz="1400" b="1" smtClean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3600" y="749300"/>
            <a:ext cx="5134739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Measurement set up allows details study of loss origin </a:t>
            </a:r>
            <a:endParaRPr lang="en-GB" smtClean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BCM1F2LHC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3" name="Oval 12"/>
          <p:cNvSpPr/>
          <p:nvPr/>
        </p:nvSpPr>
        <p:spPr bwMode="auto">
          <a:xfrm>
            <a:off x="678871" y="1427030"/>
            <a:ext cx="4456089" cy="479367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219200" y="2396848"/>
            <a:ext cx="2341418" cy="7204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</a:rPr>
              <a:t>Only halo losses (no debris from collisions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826326" y="1330049"/>
            <a:ext cx="180109" cy="180109"/>
          </a:xfrm>
          <a:prstGeom prst="ellips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17341" y="4779934"/>
            <a:ext cx="180109" cy="180109"/>
          </a:xfrm>
          <a:prstGeom prst="ellips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835286" y="4779929"/>
            <a:ext cx="180109" cy="180109"/>
          </a:xfrm>
          <a:prstGeom prst="ellips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221509" y="4439239"/>
            <a:ext cx="2434936" cy="914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</a:rPr>
              <a:t>Halo (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B1) 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</a:rPr>
              <a:t>from ARC and debris from experiment + halo (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B2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</a:rPr>
              <a:t>)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839275" y="5246855"/>
            <a:ext cx="2462070" cy="914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</a:rPr>
              <a:t>Halo (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B2) 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</a:rPr>
              <a:t>from ARC and debris from experiment + halo (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B1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</a:rPr>
              <a:t>)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186482" y="1399318"/>
            <a:ext cx="110837" cy="11083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535292" y="1398158"/>
            <a:ext cx="110837" cy="11083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921757" y="2576983"/>
            <a:ext cx="110837" cy="11083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197697" y="2161328"/>
            <a:ext cx="110837" cy="11083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969662" y="5057018"/>
            <a:ext cx="110837" cy="11083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731867" y="5057013"/>
            <a:ext cx="110837" cy="11083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689925" y="585955"/>
            <a:ext cx="2462070" cy="914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</a:rPr>
              <a:t>Halo from ARC and debris + halo from experiment,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both beams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Content Placeholder 6"/>
          <p:cNvSpPr txBox="1">
            <a:spLocks/>
          </p:cNvSpPr>
          <p:nvPr/>
        </p:nvSpPr>
        <p:spPr>
          <a:xfrm>
            <a:off x="5205845" y="1605985"/>
            <a:ext cx="3924300" cy="3517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combination of losses at different location will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 halo formation studies</a:t>
            </a:r>
          </a:p>
          <a:p>
            <a:pPr marL="342900" lvl="0" indent="-342900" eaLnBrk="0" hangingPunct="0">
              <a:lnSpc>
                <a:spcPct val="150000"/>
              </a:lnSpc>
              <a:buFont typeface="Wingdings" pitchFamily="2" charset="2"/>
              <a:buChar char="n"/>
            </a:pPr>
            <a:r>
              <a:rPr lang="en-US" kern="0" baseline="0" dirty="0" smtClean="0">
                <a:latin typeface="+mn-lt"/>
              </a:rPr>
              <a:t>ARC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 smtClean="0">
                <a:solidFill>
                  <a:srgbClr val="0066FF"/>
                </a:solidFill>
                <a:latin typeface="+mn-lt"/>
              </a:rPr>
              <a:t>halo</a:t>
            </a:r>
            <a:r>
              <a:rPr lang="en-US" kern="0" dirty="0" smtClean="0">
                <a:latin typeface="+mn-lt"/>
              </a:rPr>
              <a:t> is measured by detection of shower</a:t>
            </a:r>
            <a:r>
              <a:rPr lang="en-US" kern="0" dirty="0" smtClean="0"/>
              <a:t> particles </a:t>
            </a:r>
            <a:r>
              <a:rPr lang="en-US" kern="0" dirty="0" smtClean="0">
                <a:latin typeface="+mn-lt"/>
              </a:rPr>
              <a:t>originating from  </a:t>
            </a:r>
            <a:r>
              <a:rPr lang="en-US" kern="0" dirty="0" smtClean="0">
                <a:solidFill>
                  <a:srgbClr val="0066FF"/>
                </a:solidFill>
                <a:latin typeface="+mn-lt"/>
              </a:rPr>
              <a:t>collimator proton impact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Debris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detected by shower particles originating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 vacuum chamber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aperture limitation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306945" y="3904685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3245" y="3472885"/>
            <a:ext cx="2157963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</a:t>
            </a:r>
            <a:r>
              <a:rPr lang="en-US" dirty="0" err="1" smtClean="0"/>
              <a:t>Prevessin</a:t>
            </a:r>
            <a:r>
              <a:rPr lang="en-US" dirty="0" smtClean="0"/>
              <a:t> (865)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8245" y="2152085"/>
            <a:ext cx="83869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P4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445" y="5034985"/>
            <a:ext cx="838691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P2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49945" y="907485"/>
            <a:ext cx="838691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P5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89845" y="4311085"/>
            <a:ext cx="838691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P8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BCM1F4LHC Topology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02.02.2012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BCM1F 4 LHC Status and Challenges;  B.Dehning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4770B-96C7-4990-8C53-C32C09025E0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3" name="Oval 12"/>
          <p:cNvSpPr/>
          <p:nvPr/>
        </p:nvSpPr>
        <p:spPr bwMode="auto">
          <a:xfrm>
            <a:off x="678871" y="1427030"/>
            <a:ext cx="4456089" cy="479367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967181" y="1938493"/>
            <a:ext cx="2341418" cy="145240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Slow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control: HV, low voltage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</a:rPr>
              <a:t>, test pulse locally with Ethernet multi purpose ADC – DAC unit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826326" y="1330049"/>
            <a:ext cx="180109" cy="180109"/>
          </a:xfrm>
          <a:prstGeom prst="ellips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17341" y="4779934"/>
            <a:ext cx="180109" cy="180109"/>
          </a:xfrm>
          <a:prstGeom prst="ellips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835286" y="4779929"/>
            <a:ext cx="180109" cy="180109"/>
          </a:xfrm>
          <a:prstGeom prst="ellips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186482" y="1399318"/>
            <a:ext cx="110837" cy="11083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535292" y="1398158"/>
            <a:ext cx="110837" cy="11083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921757" y="2576983"/>
            <a:ext cx="110837" cy="11083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197697" y="2161328"/>
            <a:ext cx="110837" cy="11083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969662" y="5057018"/>
            <a:ext cx="110837" cy="11083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731867" y="5057013"/>
            <a:ext cx="110837" cy="11083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339271" y="4604928"/>
            <a:ext cx="2462070" cy="914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r>
              <a:rPr lang="en-US" sz="1400" b="1" dirty="0" err="1" smtClean="0">
                <a:solidFill>
                  <a:schemeClr val="tx1"/>
                </a:solidFill>
                <a:latin typeface="Tahoma" pitchFamily="34" charset="0"/>
              </a:rPr>
              <a:t>Centralised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</a:rPr>
              <a:t> acquisition: VME crate, CAEN module, LINUX PC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Content Placeholder 6"/>
          <p:cNvSpPr txBox="1">
            <a:spLocks/>
          </p:cNvSpPr>
          <p:nvPr/>
        </p:nvSpPr>
        <p:spPr>
          <a:xfrm>
            <a:off x="5205845" y="1605985"/>
            <a:ext cx="3924300" cy="3517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306945" y="3904685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8245" y="1888840"/>
            <a:ext cx="83869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P4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400" y="4526985"/>
            <a:ext cx="838691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P2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91510" y="741225"/>
            <a:ext cx="838691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P5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89845" y="4338795"/>
            <a:ext cx="838691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P8</a:t>
            </a:r>
          </a:p>
        </p:txBody>
      </p:sp>
      <p:cxnSp>
        <p:nvCxnSpPr>
          <p:cNvPr id="46" name="Straight Connector 45"/>
          <p:cNvCxnSpPr>
            <a:stCxn id="82" idx="5"/>
            <a:endCxn id="28" idx="1"/>
          </p:cNvCxnSpPr>
          <p:nvPr/>
        </p:nvCxnSpPr>
        <p:spPr bwMode="auto">
          <a:xfrm rot="16200000" flipH="1">
            <a:off x="3003055" y="1215891"/>
            <a:ext cx="175514" cy="223803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2" name="Straight Connector 51"/>
          <p:cNvCxnSpPr>
            <a:stCxn id="30" idx="5"/>
            <a:endCxn id="39" idx="0"/>
          </p:cNvCxnSpPr>
          <p:nvPr/>
        </p:nvCxnSpPr>
        <p:spPr bwMode="auto">
          <a:xfrm rot="16200000" flipH="1">
            <a:off x="602255" y="3085694"/>
            <a:ext cx="1233097" cy="404883"/>
          </a:xfrm>
          <a:prstGeom prst="lin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4" name="Straight Connector 53"/>
          <p:cNvCxnSpPr>
            <a:stCxn id="31" idx="4"/>
            <a:endCxn id="39" idx="0"/>
          </p:cNvCxnSpPr>
          <p:nvPr/>
        </p:nvCxnSpPr>
        <p:spPr bwMode="auto">
          <a:xfrm rot="16200000" flipH="1">
            <a:off x="520920" y="3004360"/>
            <a:ext cx="1632520" cy="168129"/>
          </a:xfrm>
          <a:prstGeom prst="lin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6" name="Straight Connector 55"/>
          <p:cNvCxnSpPr>
            <a:endCxn id="39" idx="7"/>
          </p:cNvCxnSpPr>
          <p:nvPr/>
        </p:nvCxnSpPr>
        <p:spPr bwMode="auto">
          <a:xfrm rot="5400000">
            <a:off x="818568" y="2179788"/>
            <a:ext cx="2441874" cy="1074876"/>
          </a:xfrm>
          <a:prstGeom prst="lin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8" name="Straight Connector 57"/>
          <p:cNvCxnSpPr>
            <a:endCxn id="39" idx="7"/>
          </p:cNvCxnSpPr>
          <p:nvPr/>
        </p:nvCxnSpPr>
        <p:spPr bwMode="auto">
          <a:xfrm rot="5400000">
            <a:off x="1137223" y="1861134"/>
            <a:ext cx="2441873" cy="1712184"/>
          </a:xfrm>
          <a:prstGeom prst="lin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0" name="Straight Connector 59"/>
          <p:cNvCxnSpPr>
            <a:stCxn id="33" idx="1"/>
          </p:cNvCxnSpPr>
          <p:nvPr/>
        </p:nvCxnSpPr>
        <p:spPr bwMode="auto">
          <a:xfrm rot="16200000" flipV="1">
            <a:off x="2633745" y="2958891"/>
            <a:ext cx="1010388" cy="3218320"/>
          </a:xfrm>
          <a:prstGeom prst="lin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2" name="Straight Connector 61"/>
          <p:cNvCxnSpPr>
            <a:stCxn id="39" idx="3"/>
            <a:endCxn id="32" idx="7"/>
          </p:cNvCxnSpPr>
          <p:nvPr/>
        </p:nvCxnSpPr>
        <p:spPr bwMode="auto">
          <a:xfrm rot="5400000">
            <a:off x="715624" y="4448450"/>
            <a:ext cx="973443" cy="276156"/>
          </a:xfrm>
          <a:prstGeom prst="lin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913245" y="3472885"/>
            <a:ext cx="2157963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</a:t>
            </a:r>
            <a:r>
              <a:rPr lang="en-US" dirty="0" err="1" smtClean="0"/>
              <a:t>Prevessin</a:t>
            </a:r>
            <a:r>
              <a:rPr lang="en-US" dirty="0" smtClean="0"/>
              <a:t> (865)</a:t>
            </a:r>
          </a:p>
        </p:txBody>
      </p:sp>
      <p:sp>
        <p:nvSpPr>
          <p:cNvPr id="81" name="Oval 80"/>
          <p:cNvSpPr/>
          <p:nvPr/>
        </p:nvSpPr>
        <p:spPr bwMode="auto">
          <a:xfrm>
            <a:off x="931700" y="2270945"/>
            <a:ext cx="140842" cy="1408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2858695" y="1119820"/>
            <a:ext cx="140842" cy="1408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59061" y="4937006"/>
            <a:ext cx="140842" cy="1408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5040490" y="4932240"/>
            <a:ext cx="140842" cy="1408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8" name="Straight Connector 87"/>
          <p:cNvCxnSpPr>
            <a:stCxn id="29" idx="7"/>
            <a:endCxn id="82" idx="3"/>
          </p:cNvCxnSpPr>
          <p:nvPr/>
        </p:nvCxnSpPr>
        <p:spPr bwMode="auto">
          <a:xfrm rot="5400000" flipH="1" flipV="1">
            <a:off x="2667432" y="1202501"/>
            <a:ext cx="174354" cy="249424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1" name="Straight Connector 90"/>
          <p:cNvCxnSpPr>
            <a:stCxn id="81" idx="7"/>
            <a:endCxn id="31" idx="2"/>
          </p:cNvCxnSpPr>
          <p:nvPr/>
        </p:nvCxnSpPr>
        <p:spPr bwMode="auto">
          <a:xfrm rot="5400000" flipH="1" flipV="1">
            <a:off x="1087394" y="2181269"/>
            <a:ext cx="74824" cy="145781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4" name="Straight Connector 93"/>
          <p:cNvCxnSpPr>
            <a:stCxn id="30" idx="0"/>
          </p:cNvCxnSpPr>
          <p:nvPr/>
        </p:nvCxnSpPr>
        <p:spPr bwMode="auto">
          <a:xfrm rot="5400000" flipH="1" flipV="1">
            <a:off x="900175" y="2498536"/>
            <a:ext cx="155448" cy="1446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6" name="Straight Connector 95"/>
          <p:cNvCxnSpPr>
            <a:stCxn id="83" idx="6"/>
            <a:endCxn id="32" idx="1"/>
          </p:cNvCxnSpPr>
          <p:nvPr/>
        </p:nvCxnSpPr>
        <p:spPr bwMode="auto">
          <a:xfrm>
            <a:off x="799903" y="5007427"/>
            <a:ext cx="185991" cy="65823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9" name="Straight Connector 98"/>
          <p:cNvCxnSpPr>
            <a:stCxn id="33" idx="7"/>
            <a:endCxn id="84" idx="2"/>
          </p:cNvCxnSpPr>
          <p:nvPr/>
        </p:nvCxnSpPr>
        <p:spPr bwMode="auto">
          <a:xfrm rot="5400000" flipH="1" flipV="1">
            <a:off x="4898189" y="4930944"/>
            <a:ext cx="70584" cy="214018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06" name="Content Placeholder 7"/>
          <p:cNvSpPr txBox="1">
            <a:spLocks/>
          </p:cNvSpPr>
          <p:nvPr/>
        </p:nvSpPr>
        <p:spPr>
          <a:xfrm>
            <a:off x="5410200" y="838200"/>
            <a:ext cx="3695700" cy="51815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Conceptional considerations</a:t>
            </a:r>
            <a:b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Amplifier near to the detector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(sCVD) </a:t>
            </a:r>
            <a:b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800" b="1" i="0" u="none" strike="noStrike" kern="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signal amd low noise</a:t>
            </a:r>
          </a:p>
          <a:p>
            <a:pPr marL="342900" lvl="0" indent="-342900" eaLnBrk="0" hangingPunct="0">
              <a:lnSpc>
                <a:spcPct val="100000"/>
              </a:lnSpc>
              <a:buFont typeface="Wingdings" pitchFamily="2" charset="2"/>
              <a:buChar char="n"/>
            </a:pPr>
            <a:r>
              <a:rPr lang="de-DE" sz="1800" kern="0" baseline="0" dirty="0" smtClean="0">
                <a:latin typeface="+mn-lt"/>
              </a:rPr>
              <a:t>Optical</a:t>
            </a:r>
            <a:r>
              <a:rPr lang="de-DE" sz="1800" kern="0" dirty="0" smtClean="0">
                <a:latin typeface="+mn-lt"/>
              </a:rPr>
              <a:t> signal transmission </a:t>
            </a:r>
            <a:br>
              <a:rPr lang="de-DE" sz="1800" kern="0" dirty="0" smtClean="0">
                <a:latin typeface="+mn-lt"/>
              </a:rPr>
            </a:br>
            <a:r>
              <a:rPr lang="de-DE" sz="1800" b="1" kern="0" dirty="0" smtClean="0">
                <a:solidFill>
                  <a:srgbClr val="0066FF"/>
                </a:solidFill>
                <a:latin typeface="+mn-lt"/>
              </a:rPr>
              <a:t>=&gt;</a:t>
            </a:r>
            <a:r>
              <a:rPr lang="de-DE" sz="1800" kern="0" dirty="0" smtClean="0">
                <a:latin typeface="+mn-lt"/>
              </a:rPr>
              <a:t> </a:t>
            </a:r>
            <a:br>
              <a:rPr lang="de-DE" sz="1800" kern="0" dirty="0" smtClean="0">
                <a:latin typeface="+mn-lt"/>
              </a:rPr>
            </a:br>
            <a:r>
              <a:rPr lang="de-DE" sz="1800" kern="0" dirty="0" smtClean="0">
                <a:latin typeface="+mn-lt"/>
              </a:rPr>
              <a:t>almost no cable lenght limitation </a:t>
            </a:r>
            <a:br>
              <a:rPr lang="de-DE" sz="1800" kern="0" dirty="0" smtClean="0">
                <a:latin typeface="+mn-lt"/>
              </a:rPr>
            </a:br>
            <a:r>
              <a:rPr lang="de-DE" sz="1800" b="1" kern="0" dirty="0" smtClean="0">
                <a:solidFill>
                  <a:srgbClr val="0066FF"/>
                </a:solidFill>
              </a:rPr>
              <a:t>=&gt; </a:t>
            </a:r>
            <a:br>
              <a:rPr lang="de-DE" sz="1800" b="1" kern="0" dirty="0" smtClean="0">
                <a:solidFill>
                  <a:srgbClr val="0066FF"/>
                </a:solidFill>
              </a:rPr>
            </a:br>
            <a:r>
              <a:rPr lang="de-DE" sz="1800" kern="0" dirty="0" smtClean="0"/>
              <a:t>concentration of signal acquistion at one location (Prevessin 865)</a:t>
            </a:r>
          </a:p>
          <a:p>
            <a:pPr marL="342900" lvl="0" indent="-342900" eaLnBrk="0" hangingPunct="0">
              <a:lnSpc>
                <a:spcPct val="100000"/>
              </a:lnSpc>
              <a:buFont typeface="Wingdings" pitchFamily="2" charset="2"/>
              <a:buChar char="n"/>
            </a:pPr>
            <a:r>
              <a:rPr lang="de-DE" sz="1800" kern="0" dirty="0" smtClean="0"/>
              <a:t>Radiation tollerant design </a:t>
            </a:r>
            <a:br>
              <a:rPr lang="de-DE" sz="1800" kern="0" dirty="0" smtClean="0"/>
            </a:br>
            <a:r>
              <a:rPr lang="de-DE" sz="1800" b="1" kern="0" dirty="0" smtClean="0">
                <a:solidFill>
                  <a:srgbClr val="0066FF"/>
                </a:solidFill>
              </a:rPr>
              <a:t>=&gt; </a:t>
            </a:r>
            <a:br>
              <a:rPr lang="de-DE" sz="1800" b="1" kern="0" dirty="0" smtClean="0">
                <a:solidFill>
                  <a:srgbClr val="0066FF"/>
                </a:solidFill>
              </a:rPr>
            </a:br>
            <a:r>
              <a:rPr lang="de-DE" sz="1800" kern="0" dirty="0" smtClean="0"/>
              <a:t>placement of the detectors near to the loss location </a:t>
            </a:r>
            <a:endParaRPr lang="de-DE" sz="18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398" r="4167" b="6600"/>
          <a:stretch>
            <a:fillRect/>
          </a:stretch>
        </p:blipFill>
        <p:spPr bwMode="auto">
          <a:xfrm>
            <a:off x="696516" y="3981125"/>
            <a:ext cx="5208984" cy="226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5223446" cy="3455987"/>
          </a:xfrm>
        </p:spPr>
        <p:txBody>
          <a:bodyPr/>
          <a:lstStyle/>
          <a:p>
            <a:pPr>
              <a:buNone/>
            </a:pPr>
            <a:r>
              <a:rPr lang="en-US" sz="1800" i="1" smtClean="0"/>
              <a:t>ATS/Note/2011/048 (TECH), B. Dehning et al.</a:t>
            </a:r>
          </a:p>
          <a:p>
            <a:r>
              <a:rPr lang="en-US" smtClean="0"/>
              <a:t>Chemical Vapor Deposition (CVD) diamond</a:t>
            </a:r>
          </a:p>
          <a:p>
            <a:r>
              <a:rPr lang="en-US" smtClean="0"/>
              <a:t>IP7 collimators (TCP) – one per beam</a:t>
            </a:r>
          </a:p>
          <a:p>
            <a:pPr lvl="2"/>
            <a:r>
              <a:rPr lang="en-US" smtClean="0"/>
              <a:t>All sizable local losses are also seen at collimators</a:t>
            </a:r>
          </a:p>
          <a:p>
            <a:r>
              <a:rPr lang="en-US" smtClean="0"/>
              <a:t>Injection regions – one per beam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196" y="60017"/>
            <a:ext cx="8115608" cy="460375"/>
          </a:xfrm>
        </p:spPr>
        <p:txBody>
          <a:bodyPr/>
          <a:lstStyle/>
          <a:p>
            <a:r>
              <a:rPr lang="en-US" smtClean="0"/>
              <a:t>4 Diamond BLMs for Observation at LHC (event triggered)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3784600"/>
            <a:ext cx="2377574" cy="245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40 dB amplification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2 GHz upper limit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Dose up to 1 </a:t>
            </a:r>
            <a:r>
              <a:rPr lang="en-US" dirty="0" err="1" smtClean="0"/>
              <a:t>MGy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Risetime</a:t>
            </a:r>
            <a:r>
              <a:rPr lang="en-US" dirty="0" smtClean="0"/>
              <a:t> 180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Pulse width 300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Fall time 400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SNR of 5 with 1.6 </a:t>
            </a:r>
            <a:r>
              <a:rPr lang="en-US" dirty="0" err="1" smtClean="0"/>
              <a:t>fC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187700" y="6197600"/>
            <a:ext cx="2303836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Courtesy E. </a:t>
            </a:r>
            <a:r>
              <a:rPr lang="en-US" err="1" smtClean="0"/>
              <a:t>Griesmayer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0017"/>
            <a:ext cx="8763000" cy="460375"/>
          </a:xfrm>
        </p:spPr>
        <p:txBody>
          <a:bodyPr/>
          <a:lstStyle/>
          <a:p>
            <a:r>
              <a:rPr lang="en-US" smtClean="0"/>
              <a:t>LHC: 152 bunches, 150ns bunch spacing (3/10/2010 12h48)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88163" y="860425"/>
            <a:ext cx="7797588" cy="5238750"/>
            <a:chOff x="950063" y="809625"/>
            <a:chExt cx="7797588" cy="52387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3950" y="809625"/>
              <a:ext cx="6896100" cy="523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150100" y="4940300"/>
              <a:ext cx="689612" cy="356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Time</a:t>
              </a:r>
              <a:endParaRPr lang="en-GB" b="1" smtClean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469900" y="3073400"/>
              <a:ext cx="1316386" cy="356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Loss signal</a:t>
              </a:r>
              <a:endParaRPr lang="en-GB" b="1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59100" y="3771900"/>
              <a:ext cx="2906565" cy="323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/>
                <a:t>due to macro particle collision</a:t>
              </a:r>
              <a:endParaRPr lang="en-GB" sz="1400" b="1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56400" y="3175000"/>
              <a:ext cx="1991251" cy="60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/>
                <a:t>loss due extraction</a:t>
              </a:r>
              <a:br>
                <a:rPr lang="en-US" sz="1400" b="1" smtClean="0"/>
              </a:br>
              <a:r>
                <a:rPr lang="en-US" sz="1400" b="1" smtClean="0"/>
                <a:t>kicker imperfection</a:t>
              </a:r>
              <a:endParaRPr lang="en-GB" sz="1400" b="1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196" y="60017"/>
            <a:ext cx="8369608" cy="460375"/>
          </a:xfrm>
        </p:spPr>
        <p:txBody>
          <a:bodyPr/>
          <a:lstStyle/>
          <a:p>
            <a:r>
              <a:rPr lang="en-US" smtClean="0"/>
              <a:t>LHC: 152 bunches, 150ns bunch spacing (3/10/2010 12h48)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86563" y="866775"/>
            <a:ext cx="7104912" cy="5353050"/>
            <a:chOff x="886563" y="752475"/>
            <a:chExt cx="7104912" cy="53530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2525" y="752475"/>
              <a:ext cx="6838950" cy="535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406400" y="2997200"/>
              <a:ext cx="1316386" cy="356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Loss signal</a:t>
              </a:r>
              <a:endParaRPr lang="en-GB" b="1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50100" y="4940300"/>
              <a:ext cx="689612" cy="356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Time</a:t>
              </a:r>
              <a:endParaRPr lang="en-GB" b="1" smtClean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35200" y="3708400"/>
            <a:ext cx="1786066" cy="356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66FF"/>
                </a:solidFill>
              </a:rPr>
              <a:t>Diamond signal</a:t>
            </a:r>
            <a:endParaRPr lang="en-GB" b="1" smtClean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700" y="4940300"/>
            <a:ext cx="2667718" cy="700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66FF"/>
                </a:solidFill>
              </a:rPr>
              <a:t>Ionisation chamber</a:t>
            </a:r>
          </a:p>
          <a:p>
            <a:r>
              <a:rPr lang="en-US" b="1" smtClean="0">
                <a:solidFill>
                  <a:srgbClr val="0066FF"/>
                </a:solidFill>
              </a:rPr>
              <a:t>(40 us integration time)</a:t>
            </a:r>
            <a:endParaRPr lang="en-GB" b="1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nd">
  <a:themeElements>
    <a:clrScheme name="bernd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er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bernd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nd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d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d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nd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d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nd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15574</TotalTime>
  <Words>1874</Words>
  <Application>Microsoft Office PowerPoint</Application>
  <PresentationFormat>On-screen Show (4:3)</PresentationFormat>
  <Paragraphs>488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bernd</vt:lpstr>
      <vt:lpstr>BCM1F 4 LHC Status and Challenges  </vt:lpstr>
      <vt:lpstr>HERA Scraping Beam with Wires </vt:lpstr>
      <vt:lpstr>Diamonds Signal over Threshold and Arrival Time Histogram</vt:lpstr>
      <vt:lpstr>Arrival Time Histogram from Losses downstream of Collimator</vt:lpstr>
      <vt:lpstr>BCM1F2LHC</vt:lpstr>
      <vt:lpstr>BCM1F4LHC Topology</vt:lpstr>
      <vt:lpstr>4 Diamond BLMs for Observation at LHC (event triggered)</vt:lpstr>
      <vt:lpstr>LHC: 152 bunches, 150ns bunch spacing (3/10/2010 12h48)</vt:lpstr>
      <vt:lpstr>LHC: 152 bunches, 150ns bunch spacing (3/10/2010 12h48)</vt:lpstr>
      <vt:lpstr>LHC: 152 bunches, 150ns bunch spacing (3/10/2010 12h48)</vt:lpstr>
      <vt:lpstr>LHC: 152 bunches, 150ns bunch spacing (3/10/2010 12h48)</vt:lpstr>
      <vt:lpstr>LHC: 152 bunches, 150ns bunch spacing (3/10/2010 12h48)</vt:lpstr>
      <vt:lpstr>Post Mortem Data (some examples) </vt:lpstr>
      <vt:lpstr>BCM1F4LHC Upgrade Considerations </vt:lpstr>
      <vt:lpstr>The BLM Acquisition System (Experiments and LHC) </vt:lpstr>
      <vt:lpstr>Advanced Current to Frequency Converter Principle </vt:lpstr>
      <vt:lpstr>Advanced Current to Frequency Converter Principle </vt:lpstr>
      <vt:lpstr>Advanced Current to Frequency Converter Principle </vt:lpstr>
      <vt:lpstr>Advanced Current to Frequency Converter Principle </vt:lpstr>
      <vt:lpstr>Fully Differential Current to Frequency Converter Principle</vt:lpstr>
      <vt:lpstr>Fully Differential Current to Frequency Converter Diagram</vt:lpstr>
      <vt:lpstr>Fully Differential Current to Frequency Converter Diagram</vt:lpstr>
      <vt:lpstr>Fully Differential Current to Frequency Converter</vt:lpstr>
      <vt:lpstr>Acquisition System Specification for Diamond Signal</vt:lpstr>
      <vt:lpstr>Summary</vt:lpstr>
      <vt:lpstr>Slide 26</vt:lpstr>
      <vt:lpstr>CMS BCM1F Monitor System (histogram of loss arrival time) </vt:lpstr>
      <vt:lpstr>Post Mortem Data (some examples), Zoom </vt:lpstr>
      <vt:lpstr>Diamond and Radiation Hardness</vt:lpstr>
      <vt:lpstr>Slide 30</vt:lpstr>
      <vt:lpstr>Si Studies with Pulsed LASER (100 ps duration) I </vt:lpstr>
      <vt:lpstr>Si Studies with Pulsed LASER (100 ps duration) II</vt:lpstr>
      <vt:lpstr>1.8 Kelvin Loss Detection – MIP response (20 GeV Protons) </vt:lpstr>
      <vt:lpstr>Slide 34</vt:lpstr>
      <vt:lpstr>Poly and single crystalline CVD (Diamond) Detectors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Instrumentation used for Machine Protection</dc:title>
  <dc:creator>dehning</dc:creator>
  <cp:lastModifiedBy>dehning</cp:lastModifiedBy>
  <cp:revision>690</cp:revision>
  <cp:lastPrinted>1601-01-01T00:00:00Z</cp:lastPrinted>
  <dcterms:created xsi:type="dcterms:W3CDTF">2003-11-27T14:14:38Z</dcterms:created>
  <dcterms:modified xsi:type="dcterms:W3CDTF">2012-02-02T11:15:32Z</dcterms:modified>
</cp:coreProperties>
</file>