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2" r:id="rId2"/>
    <p:sldId id="268" r:id="rId3"/>
    <p:sldId id="257" r:id="rId4"/>
    <p:sldId id="256" r:id="rId5"/>
    <p:sldId id="279" r:id="rId6"/>
    <p:sldId id="276" r:id="rId7"/>
    <p:sldId id="277" r:id="rId8"/>
    <p:sldId id="280" r:id="rId9"/>
    <p:sldId id="272" r:id="rId10"/>
    <p:sldId id="275" r:id="rId11"/>
    <p:sldId id="293" r:id="rId12"/>
    <p:sldId id="273" r:id="rId13"/>
    <p:sldId id="278" r:id="rId14"/>
    <p:sldId id="274" r:id="rId15"/>
    <p:sldId id="281" r:id="rId16"/>
    <p:sldId id="282" r:id="rId17"/>
    <p:sldId id="283" r:id="rId18"/>
    <p:sldId id="284" r:id="rId19"/>
    <p:sldId id="285" r:id="rId20"/>
    <p:sldId id="286" r:id="rId21"/>
    <p:sldId id="288" r:id="rId22"/>
    <p:sldId id="290" r:id="rId2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558" y="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AB659-FBA7-DE43-93A6-94B32814BC6B}" type="datetime1">
              <a:rPr lang="en-US"/>
              <a:pPr>
                <a:defRPr/>
              </a:pPr>
              <a:t>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2B51A-AA21-6749-A79A-107137B90DF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BACC0-7D6F-314E-9E52-70E970AD3E07}" type="datetime1">
              <a:rPr lang="en-US"/>
              <a:pPr>
                <a:defRPr/>
              </a:pPr>
              <a:t>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782D2-0A55-2147-959F-C158880194C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0EBE3-017C-D442-9E42-81273D5051CC}" type="datetime1">
              <a:rPr lang="en-US"/>
              <a:pPr>
                <a:defRPr/>
              </a:pPr>
              <a:t>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29C06-DF57-6946-A530-5F32CA02B26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1441F-7D2A-9242-A5C8-0F954692F0B3}" type="datetime1">
              <a:rPr lang="en-US"/>
              <a:pPr>
                <a:defRPr/>
              </a:pPr>
              <a:t>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0175B-2B31-6B4D-AB7B-577C34715BE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A02F7-D461-DC4A-90EA-AA78D6C98A03}" type="datetime1">
              <a:rPr lang="en-US"/>
              <a:pPr>
                <a:defRPr/>
              </a:pPr>
              <a:t>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035A2-D49E-434A-A668-5F42D04184B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74156-CCF8-3344-BB66-5E16028CFC04}" type="datetime1">
              <a:rPr lang="en-US"/>
              <a:pPr>
                <a:defRPr/>
              </a:pPr>
              <a:t>2/2/2012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8D0E2-A520-194C-9893-A77C6F47B1F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36619-9093-2247-8839-5112E263FA00}" type="datetime1">
              <a:rPr lang="en-US"/>
              <a:pPr>
                <a:defRPr/>
              </a:pPr>
              <a:t>2/2/2012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D9A69-9896-274F-A454-C70E8D96887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20618-EB35-9A45-9EA0-DA067EDEB93F}" type="datetime1">
              <a:rPr lang="en-US"/>
              <a:pPr>
                <a:defRPr/>
              </a:pPr>
              <a:t>2/2/2012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1CADD-6969-BE4A-A890-580DE5FF325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C0B2E-D5FF-E045-AF79-112BC4953106}" type="datetime1">
              <a:rPr lang="en-US"/>
              <a:pPr>
                <a:defRPr/>
              </a:pPr>
              <a:t>2/2/2012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B104C-FECC-AC44-A594-49E644A1227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7606F-72CC-6749-BDC6-2A557E7E3BE9}" type="datetime1">
              <a:rPr lang="en-US"/>
              <a:pPr>
                <a:defRPr/>
              </a:pPr>
              <a:t>2/2/2012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B9682-5080-924A-909E-94C34E524CF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B8AA4-22F3-334B-A5AC-71024C5F8119}" type="datetime1">
              <a:rPr lang="en-US"/>
              <a:pPr>
                <a:defRPr/>
              </a:pPr>
              <a:t>2/2/2012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D94E0-7970-224B-B16D-8D5B97CD368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5F012720-9229-9248-923E-D72CE4E44359}" type="datetime1">
              <a:rPr lang="en-US"/>
              <a:pPr>
                <a:defRPr/>
              </a:pPr>
              <a:t>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1ABB367F-368C-1647-B653-25AA6929A20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274638"/>
            <a:ext cx="8775700" cy="1143000"/>
          </a:xfrm>
        </p:spPr>
        <p:txBody>
          <a:bodyPr/>
          <a:lstStyle/>
          <a:p>
            <a:r>
              <a:rPr lang="en-US"/>
              <a:t>Fast Beam Monitoring in ATLAS (BCM)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7400" y="1955800"/>
            <a:ext cx="700704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800"/>
              <a:t> </a:t>
            </a:r>
            <a:r>
              <a:rPr lang="en-US" sz="2800">
                <a:solidFill>
                  <a:srgbClr val="0000FF"/>
                </a:solidFill>
              </a:rPr>
              <a:t>The original BCM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800">
                <a:solidFill>
                  <a:srgbClr val="0000FF"/>
                </a:solidFill>
              </a:rPr>
              <a:t> Mechanical Design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800">
                <a:solidFill>
                  <a:srgbClr val="0000FF"/>
                </a:solidFill>
              </a:rPr>
              <a:t> Readout capabilities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800">
                <a:solidFill>
                  <a:srgbClr val="0000FF"/>
                </a:solidFill>
              </a:rPr>
              <a:t> Results from 2010-2011 running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800">
                <a:solidFill>
                  <a:srgbClr val="0000FF"/>
                </a:solidFill>
              </a:rPr>
              <a:t> Upgrade to add spatial information (DBM)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27600" y="5105400"/>
            <a:ext cx="37860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>
                    <a:lumMod val="65000"/>
                  </a:schemeClr>
                </a:solidFill>
              </a:rPr>
              <a:t>William Trischuk</a:t>
            </a:r>
          </a:p>
          <a:p>
            <a:r>
              <a:rPr lang="en-US">
                <a:solidFill>
                  <a:schemeClr val="bg1">
                    <a:lumMod val="65000"/>
                  </a:schemeClr>
                </a:solidFill>
              </a:rPr>
              <a:t>University of Toronto</a:t>
            </a:r>
          </a:p>
          <a:p>
            <a:r>
              <a:rPr lang="en-US">
                <a:solidFill>
                  <a:schemeClr val="bg1">
                    <a:lumMod val="65000"/>
                  </a:schemeClr>
                </a:solidFill>
              </a:rPr>
              <a:t>on behalf of the ATLAS-BCM group</a:t>
            </a:r>
          </a:p>
          <a:p>
            <a:r>
              <a:rPr lang="en-US">
                <a:solidFill>
                  <a:schemeClr val="bg1">
                    <a:lumMod val="65000"/>
                  </a:schemeClr>
                </a:solidFill>
              </a:rPr>
              <a:t>February 2, 2012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july_abort.png"/>
          <p:cNvPicPr>
            <a:picLocks noChangeAspect="1"/>
          </p:cNvPicPr>
          <p:nvPr/>
        </p:nvPicPr>
        <p:blipFill>
          <a:blip r:embed="rId2"/>
          <a:srcRect l="14764" t="11810" r="14764" b="11810"/>
          <a:stretch>
            <a:fillRect/>
          </a:stretch>
        </p:blipFill>
        <p:spPr bwMode="auto">
          <a:xfrm>
            <a:off x="0" y="3092450"/>
            <a:ext cx="5327650" cy="360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august_abort.png"/>
          <p:cNvPicPr>
            <a:picLocks noChangeAspect="1"/>
          </p:cNvPicPr>
          <p:nvPr/>
        </p:nvPicPr>
        <p:blipFill>
          <a:blip r:embed="rId3"/>
          <a:srcRect l="14764" t="11810" r="17717" b="11810"/>
          <a:stretch>
            <a:fillRect/>
          </a:stretch>
        </p:blipFill>
        <p:spPr bwMode="auto">
          <a:xfrm>
            <a:off x="4035425" y="3092450"/>
            <a:ext cx="5103813" cy="360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512763" y="152400"/>
            <a:ext cx="6324600" cy="715963"/>
          </a:xfrm>
          <a:prstGeom prst="rect">
            <a:avLst/>
          </a:prstGeom>
          <a:ln w="25400" cap="flat" cmpd="sng" algn="ctr">
            <a:solidFill>
              <a:schemeClr val="accent2"/>
            </a:solidFill>
            <a:prstDash val="solid"/>
            <a:miter lim="800000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Two Aborts Seen – 2+ Years of Operation 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536575" y="1165225"/>
            <a:ext cx="817245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 sz="2000">
                <a:solidFill>
                  <a:srgbClr val="0000FF"/>
                </a:solidFill>
              </a:rPr>
              <a:t> Two aborts seen (July 31, 2011, August 18, 2011)</a:t>
            </a:r>
            <a:endParaRPr lang="en-US" sz="200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 sz="2000">
                <a:solidFill>
                  <a:srgbClr val="0000FF"/>
                </a:solidFill>
              </a:rPr>
              <a:t> Both corroborated by LHC machine beam loss monitors</a:t>
            </a:r>
          </a:p>
          <a:p>
            <a:pPr lvl="1">
              <a:spcAft>
                <a:spcPts val="600"/>
              </a:spcAft>
              <a:buFont typeface="Arial" charset="0"/>
              <a:buChar char="•"/>
            </a:pPr>
            <a:r>
              <a:rPr lang="en-US" sz="2000">
                <a:solidFill>
                  <a:srgbClr val="0000FF"/>
                </a:solidFill>
              </a:rPr>
              <a:t> Typical of unidentified falling objects seen elsewhere in machine</a:t>
            </a:r>
          </a:p>
          <a:p>
            <a:pPr lvl="1">
              <a:spcAft>
                <a:spcPts val="600"/>
              </a:spcAft>
              <a:buFont typeface="Arial" charset="0"/>
              <a:buChar char="•"/>
            </a:pPr>
            <a:r>
              <a:rPr lang="en-US" sz="2000">
                <a:solidFill>
                  <a:srgbClr val="0000FF"/>
                </a:solidFill>
              </a:rPr>
              <a:t> Approaching danger levels for SCT and Pixel detectors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512763" y="152400"/>
            <a:ext cx="6324600" cy="715963"/>
          </a:xfrm>
          <a:prstGeom prst="rect">
            <a:avLst/>
          </a:prstGeom>
          <a:ln w="25400" cap="flat" cmpd="sng" algn="ctr">
            <a:solidFill>
              <a:schemeClr val="accent2"/>
            </a:solidFill>
            <a:prstDash val="solid"/>
            <a:miter lim="800000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Two Aborts Seen – 2+ Years of Operation 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536575" y="1165225"/>
            <a:ext cx="817245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 sz="2000">
                <a:solidFill>
                  <a:srgbClr val="0000FF"/>
                </a:solidFill>
              </a:rPr>
              <a:t> Two aborts seen (July 31, 2011, August 18, 2011)</a:t>
            </a:r>
            <a:endParaRPr lang="en-US" sz="200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 sz="2000">
                <a:solidFill>
                  <a:srgbClr val="0000FF"/>
                </a:solidFill>
              </a:rPr>
              <a:t> Both corroborated by LHC machine beam loss monitors</a:t>
            </a:r>
          </a:p>
          <a:p>
            <a:pPr lvl="1">
              <a:spcAft>
                <a:spcPts val="600"/>
              </a:spcAft>
              <a:buFont typeface="Arial" charset="0"/>
              <a:buChar char="•"/>
            </a:pPr>
            <a:r>
              <a:rPr lang="en-US" sz="2000">
                <a:solidFill>
                  <a:srgbClr val="0000FF"/>
                </a:solidFill>
              </a:rPr>
              <a:t> Typical of unidentified falling objects seen elsewhere in machine</a:t>
            </a:r>
          </a:p>
          <a:p>
            <a:pPr lvl="1">
              <a:spcAft>
                <a:spcPts val="600"/>
              </a:spcAft>
              <a:buFont typeface="Arial" charset="0"/>
              <a:buChar char="•"/>
            </a:pPr>
            <a:r>
              <a:rPr lang="en-US" sz="2000">
                <a:solidFill>
                  <a:srgbClr val="0000FF"/>
                </a:solidFill>
              </a:rPr>
              <a:t> Approaching danger levels for SCT and Pixel detectors</a:t>
            </a:r>
          </a:p>
        </p:txBody>
      </p:sp>
      <p:pic>
        <p:nvPicPr>
          <p:cNvPr id="6" name="Picture 5" descr="bcm_post_mortem_jul1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11500"/>
            <a:ext cx="5435600" cy="3627065"/>
          </a:xfrm>
          <a:prstGeom prst="rect">
            <a:avLst/>
          </a:prstGeom>
        </p:spPr>
      </p:pic>
      <p:pic>
        <p:nvPicPr>
          <p:cNvPr id="7" name="Picture 6" descr="bcm_post_mortem_aug11.tiff"/>
          <p:cNvPicPr>
            <a:picLocks noChangeAspect="1"/>
          </p:cNvPicPr>
          <p:nvPr/>
        </p:nvPicPr>
        <p:blipFill>
          <a:blip r:embed="rId3"/>
          <a:srcRect l="10371" r="6914" b="4740"/>
          <a:stretch>
            <a:fillRect/>
          </a:stretch>
        </p:blipFill>
        <p:spPr>
          <a:xfrm>
            <a:off x="4516913" y="3022600"/>
            <a:ext cx="4586623" cy="38173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512763" y="152400"/>
            <a:ext cx="6230937" cy="715963"/>
          </a:xfrm>
          <a:prstGeom prst="rect">
            <a:avLst/>
          </a:prstGeom>
          <a:ln w="25400" cap="flat" cmpd="sng" algn="ctr">
            <a:solidFill>
              <a:schemeClr val="accent2"/>
            </a:solidFill>
            <a:prstDash val="solid"/>
            <a:miter lim="800000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BCM: ATLAS Default Luminosity Monitor </a:t>
            </a:r>
          </a:p>
        </p:txBody>
      </p:sp>
      <p:sp>
        <p:nvSpPr>
          <p:cNvPr id="22531" name="Rectangle 9"/>
          <p:cNvSpPr>
            <a:spLocks noChangeArrowheads="1"/>
          </p:cNvSpPr>
          <p:nvPr/>
        </p:nvSpPr>
        <p:spPr bwMode="auto">
          <a:xfrm>
            <a:off x="342900" y="1363663"/>
            <a:ext cx="8482013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  <a:buFont typeface="Arial" charset="0"/>
              <a:buChar char="•"/>
            </a:pPr>
            <a:r>
              <a:rPr lang="en-US" sz="2000">
                <a:solidFill>
                  <a:srgbClr val="0000FF"/>
                </a:solidFill>
              </a:rPr>
              <a:t> Since early 2011 the BCM is ATLAS’ </a:t>
            </a:r>
            <a:r>
              <a:rPr lang="en-US" sz="2000">
                <a:solidFill>
                  <a:srgbClr val="000000"/>
                </a:solidFill>
              </a:rPr>
              <a:t>default luminosity monitor</a:t>
            </a:r>
          </a:p>
          <a:p>
            <a:pPr lvl="1">
              <a:spcAft>
                <a:spcPts val="1200"/>
              </a:spcAft>
              <a:buFont typeface="Arial" charset="0"/>
              <a:buChar char="•"/>
            </a:pPr>
            <a:r>
              <a:rPr lang="en-US" sz="2000">
                <a:solidFill>
                  <a:srgbClr val="0000FF"/>
                </a:solidFill>
              </a:rPr>
              <a:t> Provides robust rate measurements</a:t>
            </a:r>
          </a:p>
          <a:p>
            <a:pPr lvl="1">
              <a:spcAft>
                <a:spcPts val="1200"/>
              </a:spcAft>
              <a:buFont typeface="Arial" charset="0"/>
              <a:buChar char="•"/>
            </a:pPr>
            <a:r>
              <a:rPr lang="en-US" sz="2000">
                <a:solidFill>
                  <a:srgbClr val="0000FF"/>
                </a:solidFill>
              </a:rPr>
              <a:t> Negligible backgrounds</a:t>
            </a:r>
          </a:p>
          <a:p>
            <a:pPr lvl="1">
              <a:spcAft>
                <a:spcPts val="1200"/>
              </a:spcAft>
              <a:buFont typeface="Arial" charset="0"/>
              <a:buChar char="•"/>
            </a:pPr>
            <a:r>
              <a:rPr lang="en-US" sz="2000">
                <a:solidFill>
                  <a:srgbClr val="0000FF"/>
                </a:solidFill>
              </a:rPr>
              <a:t> Operates when other systems are not active </a:t>
            </a:r>
          </a:p>
        </p:txBody>
      </p:sp>
      <p:pic>
        <p:nvPicPr>
          <p:cNvPr id="22532" name="Picture 7" descr="bcm_lumi_scan.tiff"/>
          <p:cNvPicPr>
            <a:picLocks noChangeAspect="1"/>
          </p:cNvPicPr>
          <p:nvPr/>
        </p:nvPicPr>
        <p:blipFill>
          <a:blip r:embed="rId2"/>
          <a:srcRect l="6569"/>
          <a:stretch>
            <a:fillRect/>
          </a:stretch>
        </p:blipFill>
        <p:spPr bwMode="auto">
          <a:xfrm>
            <a:off x="4484688" y="3429000"/>
            <a:ext cx="4624387" cy="341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9"/>
          <p:cNvSpPr txBox="1">
            <a:spLocks noChangeArrowheads="1"/>
          </p:cNvSpPr>
          <p:nvPr/>
        </p:nvSpPr>
        <p:spPr bwMode="auto">
          <a:xfrm>
            <a:off x="339725" y="3444875"/>
            <a:ext cx="431323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  <a:buFont typeface="Arial" charset="0"/>
              <a:buChar char="•"/>
            </a:pPr>
            <a:r>
              <a:rPr lang="en-US" sz="2000">
                <a:solidFill>
                  <a:srgbClr val="0000FF"/>
                </a:solidFill>
              </a:rPr>
              <a:t> Used during all Van de Meer scans</a:t>
            </a:r>
          </a:p>
          <a:p>
            <a:pPr lvl="1">
              <a:spcAft>
                <a:spcPts val="1200"/>
              </a:spcAft>
              <a:buFont typeface="Arial" charset="0"/>
              <a:buChar char="•"/>
            </a:pPr>
            <a:r>
              <a:rPr lang="en-US" sz="2000">
                <a:solidFill>
                  <a:srgbClr val="0000FF"/>
                </a:solidFill>
              </a:rPr>
              <a:t> Measure few % variations in bunch currents</a:t>
            </a:r>
          </a:p>
          <a:p>
            <a:pPr lvl="1">
              <a:spcAft>
                <a:spcPts val="1200"/>
              </a:spcAft>
              <a:buFont typeface="Arial" charset="0"/>
              <a:buChar char="•"/>
            </a:pPr>
            <a:r>
              <a:rPr lang="en-US" sz="2000">
                <a:solidFill>
                  <a:srgbClr val="0000FF"/>
                </a:solidFill>
              </a:rPr>
              <a:t> Reproducibily and reliably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512763" y="152400"/>
            <a:ext cx="3538537" cy="715963"/>
          </a:xfrm>
          <a:prstGeom prst="rect">
            <a:avLst/>
          </a:prstGeom>
          <a:ln w="25400" cap="flat" cmpd="sng" algn="ctr">
            <a:solidFill>
              <a:schemeClr val="accent2"/>
            </a:solidFill>
            <a:prstDash val="solid"/>
            <a:miter lim="800000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BCM Luminosity Maps</a:t>
            </a:r>
          </a:p>
        </p:txBody>
      </p:sp>
      <p:pic>
        <p:nvPicPr>
          <p:cNvPr id="23555" name="Picture 5" descr="bcm_lumi_maps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28713"/>
            <a:ext cx="84550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6"/>
          <p:cNvSpPr txBox="1">
            <a:spLocks noChangeArrowheads="1"/>
          </p:cNvSpPr>
          <p:nvPr/>
        </p:nvSpPr>
        <p:spPr bwMode="auto">
          <a:xfrm>
            <a:off x="2044700" y="28829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 or C</a:t>
            </a:r>
          </a:p>
        </p:txBody>
      </p:sp>
      <p:sp>
        <p:nvSpPr>
          <p:cNvPr id="23557" name="TextBox 7"/>
          <p:cNvSpPr txBox="1">
            <a:spLocks noChangeArrowheads="1"/>
          </p:cNvSpPr>
          <p:nvPr/>
        </p:nvSpPr>
        <p:spPr bwMode="auto">
          <a:xfrm>
            <a:off x="6221413" y="868363"/>
            <a:ext cx="1019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 and C</a:t>
            </a:r>
          </a:p>
        </p:txBody>
      </p:sp>
      <p:sp>
        <p:nvSpPr>
          <p:cNvPr id="23558" name="TextBox 8"/>
          <p:cNvSpPr txBox="1">
            <a:spLocks noChangeArrowheads="1"/>
          </p:cNvSpPr>
          <p:nvPr/>
        </p:nvSpPr>
        <p:spPr bwMode="auto">
          <a:xfrm>
            <a:off x="2133600" y="5473700"/>
            <a:ext cx="86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Only A</a:t>
            </a:r>
          </a:p>
        </p:txBody>
      </p:sp>
      <p:sp>
        <p:nvSpPr>
          <p:cNvPr id="23559" name="TextBox 9"/>
          <p:cNvSpPr txBox="1">
            <a:spLocks noChangeArrowheads="1"/>
          </p:cNvSpPr>
          <p:nvPr/>
        </p:nvSpPr>
        <p:spPr bwMode="auto">
          <a:xfrm>
            <a:off x="6350000" y="5473700"/>
            <a:ext cx="890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Only 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bcm_lumi_comparison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3" y="2519363"/>
            <a:ext cx="4527550" cy="346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bcm_lumi_mu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6600" y="2493963"/>
            <a:ext cx="4603750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876300" y="219075"/>
            <a:ext cx="4216400" cy="715963"/>
          </a:xfrm>
          <a:prstGeom prst="rect">
            <a:avLst/>
          </a:prstGeom>
          <a:ln w="25400" cap="flat" cmpd="sng" algn="ctr">
            <a:solidFill>
              <a:schemeClr val="accent2"/>
            </a:solidFill>
            <a:prstDash val="solid"/>
            <a:miter lim="800000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BCM: Luminosity Stability 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774700" y="1303338"/>
            <a:ext cx="79581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ts val="2400"/>
              </a:spcAft>
              <a:buFont typeface="Arial" charset="0"/>
              <a:buChar char="•"/>
            </a:pPr>
            <a:r>
              <a:rPr lang="en-US" sz="2000">
                <a:solidFill>
                  <a:srgbClr val="0000FF"/>
                </a:solidFill>
              </a:rPr>
              <a:t> Two independent lumi measurements (</a:t>
            </a:r>
            <a:r>
              <a:rPr lang="en-US" sz="2000">
                <a:solidFill>
                  <a:srgbClr val="000000"/>
                </a:solidFill>
              </a:rPr>
              <a:t>BCMH</a:t>
            </a:r>
            <a:r>
              <a:rPr lang="en-US" sz="2000">
                <a:solidFill>
                  <a:srgbClr val="0000FF"/>
                </a:solidFill>
              </a:rPr>
              <a:t> (ref), </a:t>
            </a:r>
            <a:r>
              <a:rPr lang="en-US" sz="2000">
                <a:solidFill>
                  <a:srgbClr val="000000"/>
                </a:solidFill>
              </a:rPr>
              <a:t>BCMV</a:t>
            </a:r>
            <a:r>
              <a:rPr lang="en-US" sz="2000">
                <a:solidFill>
                  <a:srgbClr val="0000FF"/>
                </a:solidFill>
              </a:rPr>
              <a:t> (o))</a:t>
            </a:r>
          </a:p>
          <a:p>
            <a:pPr lvl="1">
              <a:spcAft>
                <a:spcPts val="2400"/>
              </a:spcAft>
              <a:buFont typeface="Arial" charset="0"/>
              <a:buChar char="•"/>
            </a:pPr>
            <a:r>
              <a:rPr lang="en-US" sz="2000">
                <a:solidFill>
                  <a:srgbClr val="0000FF"/>
                </a:solidFill>
              </a:rPr>
              <a:t> Stable over months (left)   			Stable against pile up (right)</a:t>
            </a:r>
          </a:p>
        </p:txBody>
      </p:sp>
      <p:sp>
        <p:nvSpPr>
          <p:cNvPr id="7" name="Rectangle 6"/>
          <p:cNvSpPr/>
          <p:nvPr/>
        </p:nvSpPr>
        <p:spPr>
          <a:xfrm>
            <a:off x="2781300" y="3154363"/>
            <a:ext cx="1452563" cy="138112"/>
          </a:xfrm>
          <a:prstGeom prst="rect">
            <a:avLst/>
          </a:prstGeom>
          <a:solidFill>
            <a:srgbClr val="FFFF00">
              <a:alpha val="39000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229475" y="3060700"/>
            <a:ext cx="1452563" cy="444500"/>
          </a:xfrm>
          <a:prstGeom prst="rect">
            <a:avLst/>
          </a:prstGeom>
          <a:solidFill>
            <a:srgbClr val="FFFF00">
              <a:alpha val="39000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584" name="TextBox 8"/>
          <p:cNvSpPr txBox="1">
            <a:spLocks noChangeArrowheads="1"/>
          </p:cNvSpPr>
          <p:nvPr/>
        </p:nvSpPr>
        <p:spPr bwMode="auto">
          <a:xfrm>
            <a:off x="635000" y="6146800"/>
            <a:ext cx="81232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One of the keys to ATLAS stated </a:t>
            </a:r>
            <a:r>
              <a:rPr lang="en-US" sz="2000"/>
              <a:t>3.4% absolute luminosity </a:t>
            </a:r>
            <a:r>
              <a:rPr lang="en-US" sz="2000">
                <a:solidFill>
                  <a:srgbClr val="0000FF"/>
                </a:solidFill>
              </a:rPr>
              <a:t>uncertainty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713" y="3086100"/>
            <a:ext cx="7669212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 rot="-300000">
            <a:off x="2768600" y="5676900"/>
            <a:ext cx="369888" cy="12223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grpSp>
        <p:nvGrpSpPr>
          <p:cNvPr id="25604" name="Group 17"/>
          <p:cNvGrpSpPr>
            <a:grpSpLocks/>
          </p:cNvGrpSpPr>
          <p:nvPr/>
        </p:nvGrpSpPr>
        <p:grpSpPr bwMode="auto">
          <a:xfrm rot="-300000">
            <a:off x="2806700" y="5673725"/>
            <a:ext cx="304800" cy="107950"/>
            <a:chOff x="7668344" y="2564904"/>
            <a:chExt cx="304800" cy="144016"/>
          </a:xfrm>
        </p:grpSpPr>
        <p:cxnSp>
          <p:nvCxnSpPr>
            <p:cNvPr id="14" name="Straight Connector 13"/>
            <p:cNvCxnSpPr/>
            <p:nvPr/>
          </p:nvCxnSpPr>
          <p:spPr>
            <a:xfrm rot="5400000">
              <a:off x="7595809" y="2636070"/>
              <a:ext cx="1440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7740829" y="2635989"/>
              <a:ext cx="1440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7898915" y="2631056"/>
              <a:ext cx="1440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75"/>
            <a:ext cx="8458200" cy="1800225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  <a:defRPr/>
            </a:pPr>
            <a:r>
              <a:rPr lang="en-US" dirty="0" smtClean="0">
                <a:solidFill>
                  <a:srgbClr val="3366FF"/>
                </a:solidFill>
              </a:rPr>
              <a:t>Build on success of </a:t>
            </a:r>
            <a:r>
              <a:rPr lang="en-US" dirty="0" smtClean="0"/>
              <a:t>BCM</a:t>
            </a:r>
            <a:r>
              <a:rPr lang="en-US" dirty="0" smtClean="0">
                <a:solidFill>
                  <a:srgbClr val="3366FF"/>
                </a:solidFill>
              </a:rPr>
              <a:t> – include pixel readout pattern</a:t>
            </a:r>
          </a:p>
          <a:p>
            <a:pPr lvl="1">
              <a:spcAft>
                <a:spcPts val="600"/>
              </a:spcAft>
              <a:defRPr/>
            </a:pPr>
            <a:r>
              <a:rPr lang="en-US" dirty="0" smtClean="0">
                <a:solidFill>
                  <a:srgbClr val="3366FF"/>
                </a:solidFill>
              </a:rPr>
              <a:t>Install with service quarter panel (</a:t>
            </a:r>
            <a:r>
              <a:rPr lang="en-US" dirty="0" smtClean="0">
                <a:solidFill>
                  <a:srgbClr val="000000"/>
                </a:solidFill>
              </a:rPr>
              <a:t>nSQP</a:t>
            </a:r>
            <a:r>
              <a:rPr lang="en-US" dirty="0" smtClean="0">
                <a:solidFill>
                  <a:srgbClr val="3366FF"/>
                </a:solidFill>
              </a:rPr>
              <a:t>) replacement</a:t>
            </a:r>
          </a:p>
          <a:p>
            <a:pPr lvl="1">
              <a:spcAft>
                <a:spcPts val="600"/>
              </a:spcAft>
              <a:defRPr/>
            </a:pPr>
            <a:r>
              <a:rPr lang="en-US" dirty="0" smtClean="0">
                <a:solidFill>
                  <a:srgbClr val="3366FF"/>
                </a:solidFill>
              </a:rPr>
              <a:t> Four 3-plane stations on each side of ATLAS-IP</a:t>
            </a:r>
          </a:p>
          <a:p>
            <a:pPr>
              <a:spcAft>
                <a:spcPts val="600"/>
              </a:spcAft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nSQP</a:t>
            </a:r>
            <a:r>
              <a:rPr lang="en-US" dirty="0" err="1" smtClean="0">
                <a:solidFill>
                  <a:srgbClr val="3366FF"/>
                </a:solidFill>
              </a:rPr>
              <a:t> replacement</a:t>
            </a:r>
            <a:r>
              <a:rPr lang="en-US" dirty="0" smtClean="0">
                <a:solidFill>
                  <a:srgbClr val="3366FF"/>
                </a:solidFill>
              </a:rPr>
              <a:t> sets installation date  – </a:t>
            </a:r>
            <a:r>
              <a:rPr lang="en-US" dirty="0" smtClean="0">
                <a:solidFill>
                  <a:srgbClr val="000000"/>
                </a:solidFill>
              </a:rPr>
              <a:t>Februrary 2013</a:t>
            </a: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2560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Diamond Beam Monitor</a:t>
            </a:r>
          </a:p>
        </p:txBody>
      </p:sp>
      <p:sp>
        <p:nvSpPr>
          <p:cNvPr id="2560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5EDBA1D-CAF9-774D-9DD7-1ED0E32DFF44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25608" name="TextBox 8"/>
          <p:cNvSpPr txBox="1">
            <a:spLocks noChangeArrowheads="1"/>
          </p:cNvSpPr>
          <p:nvPr/>
        </p:nvSpPr>
        <p:spPr bwMode="auto">
          <a:xfrm>
            <a:off x="3492500" y="5516563"/>
            <a:ext cx="1701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DBM: 3.2&lt;</a:t>
            </a:r>
            <a:r>
              <a:rPr lang="el-GR">
                <a:solidFill>
                  <a:srgbClr val="FF0000"/>
                </a:solidFill>
              </a:rPr>
              <a:t>η</a:t>
            </a:r>
            <a:r>
              <a:rPr lang="en-US">
                <a:solidFill>
                  <a:srgbClr val="FF0000"/>
                </a:solidFill>
              </a:rPr>
              <a:t>&lt;3.5</a:t>
            </a:r>
            <a:endParaRPr lang="sl-SI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>
            <a:stCxn id="25608" idx="1"/>
          </p:cNvCxnSpPr>
          <p:nvPr/>
        </p:nvCxnSpPr>
        <p:spPr>
          <a:xfrm rot="10800000" flipV="1">
            <a:off x="3203575" y="5702300"/>
            <a:ext cx="288925" cy="3016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627313" y="5516563"/>
            <a:ext cx="2736850" cy="4333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444500" y="346075"/>
            <a:ext cx="6591300" cy="715963"/>
          </a:xfrm>
          <a:prstGeom prst="rect">
            <a:avLst/>
          </a:prstGeom>
          <a:ln w="25400" cap="flat" cmpd="sng" algn="ctr">
            <a:solidFill>
              <a:schemeClr val="accent2"/>
            </a:solidFill>
            <a:prstDash val="solid"/>
            <a:miter lim="800000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The Diamond Beam Monitor (DBM)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Diamond Beam Monitor</a:t>
            </a: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217CF9A-1790-BE4A-840A-48A31B3D5E5D}" type="slidenum">
              <a:rPr lang="en-US" smtClean="0"/>
              <a:pPr/>
              <a:t>16</a:t>
            </a:fld>
            <a:endParaRPr lang="en-US" smtClean="0"/>
          </a:p>
        </p:txBody>
      </p:sp>
      <p:pic>
        <p:nvPicPr>
          <p:cNvPr id="2662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39800" y="1285875"/>
            <a:ext cx="7264400" cy="4840288"/>
          </a:xfrm>
        </p:spPr>
      </p:pic>
      <p:sp>
        <p:nvSpPr>
          <p:cNvPr id="12" name="Rounded Rectangle 11"/>
          <p:cNvSpPr/>
          <p:nvPr/>
        </p:nvSpPr>
        <p:spPr>
          <a:xfrm>
            <a:off x="6011863" y="2781300"/>
            <a:ext cx="146050" cy="15875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13" name="Rounded Rectangle 12"/>
          <p:cNvSpPr/>
          <p:nvPr/>
        </p:nvSpPr>
        <p:spPr>
          <a:xfrm>
            <a:off x="5508625" y="3284538"/>
            <a:ext cx="146050" cy="160337"/>
          </a:xfrm>
          <a:prstGeom prst="roundRect">
            <a:avLst/>
          </a:prstGeom>
          <a:solidFill>
            <a:srgbClr val="FF0000">
              <a:alpha val="25000"/>
            </a:srgb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14" name="Rounded Rectangle 13"/>
          <p:cNvSpPr/>
          <p:nvPr/>
        </p:nvSpPr>
        <p:spPr>
          <a:xfrm>
            <a:off x="5940425" y="3644900"/>
            <a:ext cx="146050" cy="16033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15" name="Rounded Rectangle 14"/>
          <p:cNvSpPr/>
          <p:nvPr/>
        </p:nvSpPr>
        <p:spPr>
          <a:xfrm>
            <a:off x="6372225" y="3284538"/>
            <a:ext cx="146050" cy="16033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26633" name="TextBox 15"/>
          <p:cNvSpPr txBox="1">
            <a:spLocks noChangeArrowheads="1"/>
          </p:cNvSpPr>
          <p:nvPr/>
        </p:nvSpPr>
        <p:spPr bwMode="auto">
          <a:xfrm>
            <a:off x="4932363" y="2276475"/>
            <a:ext cx="733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DBM</a:t>
            </a:r>
            <a:endParaRPr lang="sl-SI" b="1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>
            <a:stCxn id="26633" idx="3"/>
          </p:cNvCxnSpPr>
          <p:nvPr/>
        </p:nvCxnSpPr>
        <p:spPr>
          <a:xfrm>
            <a:off x="5665788" y="2462213"/>
            <a:ext cx="419100" cy="254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26633" idx="3"/>
          </p:cNvCxnSpPr>
          <p:nvPr/>
        </p:nvCxnSpPr>
        <p:spPr>
          <a:xfrm flipH="1">
            <a:off x="5580063" y="2462213"/>
            <a:ext cx="85725" cy="7508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6633" idx="3"/>
          </p:cNvCxnSpPr>
          <p:nvPr/>
        </p:nvCxnSpPr>
        <p:spPr>
          <a:xfrm>
            <a:off x="5665788" y="2462213"/>
            <a:ext cx="346075" cy="11826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26633" idx="3"/>
          </p:cNvCxnSpPr>
          <p:nvPr/>
        </p:nvCxnSpPr>
        <p:spPr>
          <a:xfrm>
            <a:off x="5665788" y="2462213"/>
            <a:ext cx="635000" cy="8953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8" name="TextBox 34"/>
          <p:cNvSpPr txBox="1">
            <a:spLocks noChangeArrowheads="1"/>
          </p:cNvSpPr>
          <p:nvPr/>
        </p:nvSpPr>
        <p:spPr bwMode="auto">
          <a:xfrm>
            <a:off x="4500563" y="3789363"/>
            <a:ext cx="6381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BCM</a:t>
            </a:r>
            <a:endParaRPr lang="sl-SI" b="1">
              <a:solidFill>
                <a:srgbClr val="FF0000"/>
              </a:solidFill>
            </a:endParaRPr>
          </a:p>
        </p:txBody>
      </p:sp>
      <p:sp>
        <p:nvSpPr>
          <p:cNvPr id="26639" name="TextBox 35"/>
          <p:cNvSpPr txBox="1">
            <a:spLocks noChangeArrowheads="1"/>
          </p:cNvSpPr>
          <p:nvPr/>
        </p:nvSpPr>
        <p:spPr bwMode="auto">
          <a:xfrm>
            <a:off x="6804025" y="1916113"/>
            <a:ext cx="6365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Pixel</a:t>
            </a:r>
            <a:endParaRPr lang="sl-SI" b="1">
              <a:solidFill>
                <a:srgbClr val="FF0000"/>
              </a:solidFill>
            </a:endParaRPr>
          </a:p>
        </p:txBody>
      </p:sp>
      <p:sp>
        <p:nvSpPr>
          <p:cNvPr id="26640" name="TextBox 36"/>
          <p:cNvSpPr txBox="1">
            <a:spLocks noChangeArrowheads="1"/>
          </p:cNvSpPr>
          <p:nvPr/>
        </p:nvSpPr>
        <p:spPr bwMode="auto">
          <a:xfrm>
            <a:off x="3851275" y="5661025"/>
            <a:ext cx="657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BPSS</a:t>
            </a:r>
            <a:endParaRPr lang="sl-SI" b="1">
              <a:solidFill>
                <a:srgbClr val="FF0000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1168400" y="219075"/>
            <a:ext cx="2247900" cy="715963"/>
          </a:xfrm>
          <a:prstGeom prst="rect">
            <a:avLst/>
          </a:prstGeom>
          <a:ln w="25400" cap="flat" cmpd="sng" algn="ctr">
            <a:solidFill>
              <a:schemeClr val="accent2"/>
            </a:solidFill>
            <a:prstDash val="solid"/>
            <a:miter lim="800000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DBM Location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1738"/>
            <a:ext cx="8458200" cy="4525962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  <a:defRPr/>
            </a:pPr>
            <a:r>
              <a:rPr lang="en-US" sz="2595" dirty="0" smtClean="0"/>
              <a:t>27 sensors ``in hand’’ from IBL demonstrator work</a:t>
            </a:r>
          </a:p>
          <a:p>
            <a:pPr lvl="1">
              <a:defRPr/>
            </a:pPr>
            <a:r>
              <a:rPr lang="en-US" sz="2162" dirty="0" smtClean="0"/>
              <a:t>Most need thinning</a:t>
            </a:r>
          </a:p>
          <a:p>
            <a:pPr lvl="1">
              <a:defRPr/>
            </a:pPr>
            <a:r>
              <a:rPr lang="en-US" sz="2162" dirty="0" smtClean="0"/>
              <a:t>5 FE-I3 sensors will be cut to give 15 DBM sensors</a:t>
            </a:r>
          </a:p>
          <a:p>
            <a:pPr lvl="1">
              <a:defRPr/>
            </a:pPr>
            <a:r>
              <a:rPr lang="en-US" sz="2162" dirty="0" smtClean="0"/>
              <a:t>4 DBM sensors ready for bump-bonding</a:t>
            </a:r>
          </a:p>
          <a:p>
            <a:pPr lvl="1">
              <a:defRPr/>
            </a:pPr>
            <a:r>
              <a:rPr lang="en-US" sz="2162" dirty="0" smtClean="0"/>
              <a:t>4 (thick) built into I4 modules</a:t>
            </a:r>
          </a:p>
          <a:p>
            <a:pPr>
              <a:defRPr/>
            </a:pPr>
            <a:r>
              <a:rPr lang="en-US" sz="2400" dirty="0" smtClean="0"/>
              <a:t>All currently meet DBM specifications</a:t>
            </a:r>
          </a:p>
          <a:p>
            <a:pPr lvl="1">
              <a:buFont typeface="Arial" charset="0"/>
              <a:buNone/>
              <a:defRPr/>
            </a:pPr>
            <a:endParaRPr lang="en-US" dirty="0" smtClean="0"/>
          </a:p>
          <a:p>
            <a:pPr>
              <a:defRPr/>
            </a:pPr>
            <a:endParaRPr lang="sl-SI" dirty="0"/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Diamond Beam Monitor</a:t>
            </a: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9AC1AA-EED3-3B40-8895-B40E9E2DA812}" type="slidenum">
              <a:rPr lang="en-US" smtClean="0"/>
              <a:pPr/>
              <a:t>17</a:t>
            </a:fld>
            <a:endParaRPr lang="en-US" smtClean="0"/>
          </a:p>
        </p:txBody>
      </p:sp>
      <p:pic>
        <p:nvPicPr>
          <p:cNvPr id="27653" name="Content Placeholder 11" descr="diamond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2971800"/>
            <a:ext cx="248920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Content Placeholder 11" descr="new_ibl_sensors_crop_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1155700" y="3941763"/>
            <a:ext cx="4152900" cy="236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876300" y="219075"/>
            <a:ext cx="3492500" cy="715963"/>
          </a:xfrm>
          <a:prstGeom prst="rect">
            <a:avLst/>
          </a:prstGeom>
          <a:ln w="25400" cap="flat" cmpd="sng" algn="ctr">
            <a:solidFill>
              <a:schemeClr val="accent2"/>
            </a:solidFill>
            <a:prstDash val="solid"/>
            <a:miter lim="800000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DBM Sensor Inventory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908050"/>
            <a:ext cx="3001963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6096000" cy="1143000"/>
          </a:xfrm>
        </p:spPr>
        <p:txBody>
          <a:bodyPr/>
          <a:lstStyle/>
          <a:p>
            <a:r>
              <a:rPr lang="en-US" sz="4000" smtClean="0"/>
              <a:t>First four DBM modules</a:t>
            </a:r>
            <a:endParaRPr lang="sl-SI" sz="40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011238"/>
            <a:ext cx="5545138" cy="1655762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dirty="0" smtClean="0"/>
              <a:t>Four DBM modules </a:t>
            </a:r>
            <a:r>
              <a:rPr lang="en-US" dirty="0" smtClean="0">
                <a:solidFill>
                  <a:srgbClr val="0000FF"/>
                </a:solidFill>
              </a:rPr>
              <a:t>built at IZM</a:t>
            </a:r>
          </a:p>
          <a:p>
            <a:pPr lvl="1">
              <a:defRPr/>
            </a:pPr>
            <a:r>
              <a:rPr lang="en-US" dirty="0" smtClean="0"/>
              <a:t>21x18 mm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pCVD</a:t>
            </a:r>
            <a:r>
              <a:rPr lang="en-US" dirty="0" smtClean="0"/>
              <a:t> from </a:t>
            </a:r>
            <a:r>
              <a:rPr lang="en-US" dirty="0" smtClean="0">
                <a:solidFill>
                  <a:srgbClr val="0000FF"/>
                </a:solidFill>
              </a:rPr>
              <a:t>DDL</a:t>
            </a:r>
          </a:p>
          <a:p>
            <a:pPr lvl="1">
              <a:defRPr/>
            </a:pPr>
            <a:r>
              <a:rPr lang="en-US" dirty="0" smtClean="0"/>
              <a:t>FE-I4 ATLAS IBL pixel chip</a:t>
            </a:r>
          </a:p>
          <a:p>
            <a:pPr lvl="1">
              <a:defRPr/>
            </a:pPr>
            <a:r>
              <a:rPr lang="en-US" dirty="0" smtClean="0"/>
              <a:t>336x80 = 26880 channels, 50x250 </a:t>
            </a:r>
            <a:r>
              <a:rPr lang="el-GR" dirty="0" smtClean="0"/>
              <a:t>μ</a:t>
            </a:r>
            <a:r>
              <a:rPr lang="en-US" dirty="0" smtClean="0"/>
              <a:t>m</a:t>
            </a:r>
            <a:r>
              <a:rPr lang="en-US" baseline="30000" dirty="0" smtClean="0"/>
              <a:t>2</a:t>
            </a:r>
          </a:p>
          <a:p>
            <a:pPr>
              <a:defRPr/>
            </a:pPr>
            <a:r>
              <a:rPr lang="en-US" dirty="0" smtClean="0"/>
              <a:t>Largest ASIC/diamond flip chip assembly</a:t>
            </a:r>
            <a:endParaRPr lang="sl-SI" dirty="0" smtClean="0"/>
          </a:p>
        </p:txBody>
      </p:sp>
      <p:sp>
        <p:nvSpPr>
          <p:cNvPr id="2867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smtClean="0"/>
              <a:t>Diamond Beam Monitor</a:t>
            </a:r>
            <a:endParaRPr lang="en-US" smtClean="0"/>
          </a:p>
        </p:txBody>
      </p:sp>
      <p:sp>
        <p:nvSpPr>
          <p:cNvPr id="2867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3AC4BB1-DFC5-824A-83AB-EC1795612831}" type="slidenum">
              <a:rPr lang="en-US" smtClean="0"/>
              <a:pPr/>
              <a:t>18</a:t>
            </a:fld>
            <a:endParaRPr lang="en-US" smtClean="0"/>
          </a:p>
        </p:txBody>
      </p:sp>
      <p:pic>
        <p:nvPicPr>
          <p:cNvPr id="2867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924175"/>
            <a:ext cx="273050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3716338"/>
            <a:ext cx="2376487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1" name="TextBox 12"/>
          <p:cNvSpPr txBox="1">
            <a:spLocks noChangeArrowheads="1"/>
          </p:cNvSpPr>
          <p:nvPr/>
        </p:nvSpPr>
        <p:spPr bwMode="auto">
          <a:xfrm>
            <a:off x="179388" y="5661025"/>
            <a:ext cx="18161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X-ray after</a:t>
            </a:r>
          </a:p>
          <a:p>
            <a:r>
              <a:rPr lang="en-US" sz="2000"/>
              <a:t>bump bonding</a:t>
            </a:r>
            <a:endParaRPr lang="sl-SI" sz="2000"/>
          </a:p>
        </p:txBody>
      </p:sp>
      <p:pic>
        <p:nvPicPr>
          <p:cNvPr id="28682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35375" y="2781300"/>
            <a:ext cx="216058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3" name="TextBox 18"/>
          <p:cNvSpPr txBox="1">
            <a:spLocks noChangeArrowheads="1"/>
          </p:cNvSpPr>
          <p:nvPr/>
        </p:nvSpPr>
        <p:spPr bwMode="auto">
          <a:xfrm>
            <a:off x="1752600" y="4343400"/>
            <a:ext cx="1436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Diamond + I4</a:t>
            </a:r>
            <a:endParaRPr lang="sl-SI">
              <a:solidFill>
                <a:schemeClr val="bg1"/>
              </a:solidFill>
            </a:endParaRPr>
          </a:p>
        </p:txBody>
      </p:sp>
      <p:sp>
        <p:nvSpPr>
          <p:cNvPr id="28684" name="TextBox 19"/>
          <p:cNvSpPr txBox="1">
            <a:spLocks noChangeArrowheads="1"/>
          </p:cNvSpPr>
          <p:nvPr/>
        </p:nvSpPr>
        <p:spPr bwMode="auto">
          <a:xfrm>
            <a:off x="2362200" y="5791200"/>
            <a:ext cx="81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I4 only</a:t>
            </a:r>
            <a:endParaRPr lang="sl-SI">
              <a:solidFill>
                <a:schemeClr val="bg1"/>
              </a:solidFill>
            </a:endParaRPr>
          </a:p>
        </p:txBody>
      </p:sp>
      <p:sp>
        <p:nvSpPr>
          <p:cNvPr id="28685" name="TextBox 20"/>
          <p:cNvSpPr txBox="1">
            <a:spLocks noChangeArrowheads="1"/>
          </p:cNvSpPr>
          <p:nvPr/>
        </p:nvSpPr>
        <p:spPr bwMode="auto">
          <a:xfrm>
            <a:off x="4117975" y="3886200"/>
            <a:ext cx="12922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Module on</a:t>
            </a:r>
          </a:p>
          <a:p>
            <a:r>
              <a:rPr lang="en-US">
                <a:solidFill>
                  <a:schemeClr val="bg1"/>
                </a:solidFill>
              </a:rPr>
              <a:t> test board</a:t>
            </a:r>
            <a:endParaRPr lang="sl-SI">
              <a:solidFill>
                <a:schemeClr val="bg1"/>
              </a:solidFill>
            </a:endParaRPr>
          </a:p>
        </p:txBody>
      </p:sp>
      <p:sp>
        <p:nvSpPr>
          <p:cNvPr id="28686" name="TextBox 22"/>
          <p:cNvSpPr txBox="1">
            <a:spLocks noChangeArrowheads="1"/>
          </p:cNvSpPr>
          <p:nvPr/>
        </p:nvSpPr>
        <p:spPr bwMode="auto">
          <a:xfrm>
            <a:off x="5969000" y="1676400"/>
            <a:ext cx="309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4 modules after flip-chipping</a:t>
            </a:r>
            <a:endParaRPr lang="sl-SI">
              <a:solidFill>
                <a:schemeClr val="bg1"/>
              </a:solidFill>
            </a:endParaRPr>
          </a:p>
        </p:txBody>
      </p:sp>
      <p:pic>
        <p:nvPicPr>
          <p:cNvPr id="28687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3188" y="4941888"/>
            <a:ext cx="3960812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8" name="TextBox 25"/>
          <p:cNvSpPr txBox="1">
            <a:spLocks noChangeArrowheads="1"/>
          </p:cNvSpPr>
          <p:nvPr/>
        </p:nvSpPr>
        <p:spPr bwMode="auto">
          <a:xfrm>
            <a:off x="5486400" y="5715000"/>
            <a:ext cx="3568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First noise map of a DBM module</a:t>
            </a:r>
            <a:endParaRPr lang="sl-SI">
              <a:solidFill>
                <a:schemeClr val="bg1"/>
              </a:solidFill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5940425" y="3284538"/>
            <a:ext cx="3203575" cy="1728787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3200" dirty="0">
                <a:solidFill>
                  <a:schemeClr val="tx2"/>
                </a:solidFill>
                <a:latin typeface="+mn-lt"/>
              </a:rPr>
              <a:t>X-ray perfect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3200" dirty="0">
                <a:solidFill>
                  <a:schemeClr val="tx2"/>
                </a:solidFill>
                <a:latin typeface="+mn-lt"/>
              </a:rPr>
              <a:t>Noise map uniform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3200" dirty="0">
                <a:solidFill>
                  <a:schemeClr val="accent1"/>
                </a:solidFill>
              </a:rPr>
              <a:t>Indication of success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GB" sz="3300" dirty="0">
                <a:solidFill>
                  <a:schemeClr val="tx2"/>
                </a:solidFill>
              </a:rPr>
              <a:t>HV issues due to IZM metallization up to edge</a:t>
            </a:r>
            <a:endParaRPr lang="sl-SI" sz="33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1557338"/>
            <a:ext cx="32035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3886200"/>
            <a:ext cx="5845175" cy="26670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GB" sz="3097" dirty="0" smtClean="0"/>
              <a:t>Three Testbeam campaigns</a:t>
            </a:r>
          </a:p>
          <a:p>
            <a:pPr lvl="1">
              <a:defRPr/>
            </a:pPr>
            <a:r>
              <a:rPr lang="en-GB" sz="2581" dirty="0" smtClean="0"/>
              <a:t>July, late August, October</a:t>
            </a:r>
          </a:p>
          <a:p>
            <a:pPr>
              <a:defRPr/>
            </a:pPr>
            <a:r>
              <a:rPr lang="en-GB" sz="3097" dirty="0" smtClean="0"/>
              <a:t>Learning about FE-I4 performance</a:t>
            </a:r>
          </a:p>
          <a:p>
            <a:pPr lvl="1">
              <a:defRPr/>
            </a:pPr>
            <a:r>
              <a:rPr lang="en-GB" sz="2581" dirty="0" smtClean="0"/>
              <a:t>Calibration/tuning for low thresholds unique to diamond</a:t>
            </a:r>
          </a:p>
          <a:p>
            <a:pPr lvl="1">
              <a:defRPr/>
            </a:pPr>
            <a:r>
              <a:rPr lang="en-GB" sz="2581" dirty="0" smtClean="0"/>
              <a:t>Achieved 1000 e threshold (needed for irradiated silicon)</a:t>
            </a:r>
          </a:p>
          <a:p>
            <a:pPr>
              <a:defRPr/>
            </a:pPr>
            <a:r>
              <a:rPr lang="en-GB" sz="3097" dirty="0" smtClean="0"/>
              <a:t>Use testbeam data to tune charge model</a:t>
            </a:r>
          </a:p>
        </p:txBody>
      </p:sp>
      <p:sp>
        <p:nvSpPr>
          <p:cNvPr id="2970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Diamond Beam Monitor</a:t>
            </a:r>
          </a:p>
        </p:txBody>
      </p:sp>
      <p:sp>
        <p:nvSpPr>
          <p:cNvPr id="2970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92559AC-192D-B44D-BE45-1BD48F644152}" type="slidenum">
              <a:rPr lang="en-US" smtClean="0"/>
              <a:pPr/>
              <a:t>19</a:t>
            </a:fld>
            <a:endParaRPr lang="en-US" smtClean="0"/>
          </a:p>
        </p:txBody>
      </p:sp>
      <p:pic>
        <p:nvPicPr>
          <p:cNvPr id="297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2025" y="4508500"/>
            <a:ext cx="310197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TextBox 11"/>
          <p:cNvSpPr txBox="1">
            <a:spLocks noChangeArrowheads="1"/>
          </p:cNvSpPr>
          <p:nvPr/>
        </p:nvSpPr>
        <p:spPr bwMode="auto">
          <a:xfrm>
            <a:off x="6477000" y="1268413"/>
            <a:ext cx="21304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Run1394 </a:t>
            </a:r>
            <a:r>
              <a:rPr lang="en-US" sz="1200" b="1"/>
              <a:t>1000e Threshold</a:t>
            </a:r>
            <a:endParaRPr lang="sl-SI" sz="1200"/>
          </a:p>
        </p:txBody>
      </p:sp>
      <p:sp>
        <p:nvSpPr>
          <p:cNvPr id="29704" name="TextBox 14"/>
          <p:cNvSpPr txBox="1">
            <a:spLocks noChangeArrowheads="1"/>
          </p:cNvSpPr>
          <p:nvPr/>
        </p:nvSpPr>
        <p:spPr bwMode="auto">
          <a:xfrm>
            <a:off x="6629400" y="1989138"/>
            <a:ext cx="20256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October 2011</a:t>
            </a:r>
            <a:endParaRPr lang="sl-SI">
              <a:solidFill>
                <a:schemeClr val="bg1"/>
              </a:solidFill>
            </a:endParaRPr>
          </a:p>
        </p:txBody>
      </p:sp>
      <p:pic>
        <p:nvPicPr>
          <p:cNvPr id="29705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87600" y="1196975"/>
            <a:ext cx="347980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196975"/>
            <a:ext cx="2274888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876300" y="219075"/>
            <a:ext cx="4991100" cy="715963"/>
          </a:xfrm>
          <a:prstGeom prst="rect">
            <a:avLst/>
          </a:prstGeom>
          <a:ln w="25400" cap="flat" cmpd="sng" algn="ctr">
            <a:solidFill>
              <a:schemeClr val="accent2"/>
            </a:solidFill>
            <a:prstDash val="solid"/>
            <a:miter lim="800000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DBM: Module Testbeam Studies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512763" y="304800"/>
            <a:ext cx="5875337" cy="715963"/>
          </a:xfrm>
          <a:prstGeom prst="rect">
            <a:avLst/>
          </a:prstGeom>
          <a:ln w="25400" cap="flat" cmpd="sng" algn="ctr">
            <a:solidFill>
              <a:schemeClr val="accent2"/>
            </a:solidFill>
            <a:prstDash val="solid"/>
            <a:miter lim="800000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The Beam Conditions Monitor Mission </a:t>
            </a:r>
          </a:p>
        </p:txBody>
      </p:sp>
      <p:sp>
        <p:nvSpPr>
          <p:cNvPr id="13315" name="TextBox 7"/>
          <p:cNvSpPr txBox="1">
            <a:spLocks noChangeArrowheads="1"/>
          </p:cNvSpPr>
          <p:nvPr/>
        </p:nvSpPr>
        <p:spPr bwMode="auto">
          <a:xfrm>
            <a:off x="825500" y="1263650"/>
            <a:ext cx="732790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 sz="240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sz="2400">
                <a:solidFill>
                  <a:srgbClr val="0000FF"/>
                </a:solidFill>
                <a:ea typeface="Arial" charset="0"/>
                <a:cs typeface="Arial" charset="0"/>
              </a:rPr>
              <a:t>Primary goal: </a:t>
            </a:r>
            <a:r>
              <a:rPr lang="en-US" sz="2400">
                <a:ea typeface="Arial" charset="0"/>
                <a:cs typeface="Arial" charset="0"/>
              </a:rPr>
              <a:t>Protect ATLAS </a:t>
            </a:r>
            <a:r>
              <a:rPr lang="en-US" sz="2400">
                <a:solidFill>
                  <a:srgbClr val="0000FF"/>
                </a:solidFill>
                <a:ea typeface="Arial" charset="0"/>
                <a:cs typeface="Arial" charset="0"/>
              </a:rPr>
              <a:t>and the </a:t>
            </a:r>
            <a:r>
              <a:rPr lang="en-US" sz="2400">
                <a:ea typeface="Arial" charset="0"/>
                <a:cs typeface="Arial" charset="0"/>
              </a:rPr>
              <a:t>LHC machine</a:t>
            </a:r>
          </a:p>
          <a:p>
            <a:pPr lvl="1">
              <a:spcAft>
                <a:spcPts val="600"/>
              </a:spcAft>
              <a:buFont typeface="Arial" charset="0"/>
              <a:buChar char="•"/>
            </a:pPr>
            <a:r>
              <a:rPr lang="en-US" sz="2000">
                <a:solidFill>
                  <a:srgbClr val="0000FF"/>
                </a:solidFill>
                <a:ea typeface="Arial" charset="0"/>
                <a:cs typeface="Arial" charset="0"/>
              </a:rPr>
              <a:t> Tevatron beam </a:t>
            </a:r>
            <a:r>
              <a:rPr lang="en-US" sz="2000">
                <a:ea typeface="Arial" charset="0"/>
                <a:cs typeface="Arial" charset="0"/>
              </a:rPr>
              <a:t>~10 MJ </a:t>
            </a:r>
            <a:r>
              <a:rPr lang="en-US" sz="2000">
                <a:solidFill>
                  <a:srgbClr val="0000FF"/>
                </a:solidFill>
                <a:ea typeface="Arial" charset="0"/>
                <a:cs typeface="Arial" charset="0"/>
              </a:rPr>
              <a:t>(bus at 120 km/h)</a:t>
            </a:r>
          </a:p>
          <a:p>
            <a:pPr lvl="1">
              <a:spcAft>
                <a:spcPts val="600"/>
              </a:spcAft>
              <a:buFont typeface="Arial" charset="0"/>
              <a:buChar char="•"/>
            </a:pPr>
            <a:r>
              <a:rPr lang="en-US" sz="2000">
                <a:solidFill>
                  <a:srgbClr val="0000FF"/>
                </a:solidFill>
                <a:ea typeface="Arial" charset="0"/>
                <a:cs typeface="Arial" charset="0"/>
              </a:rPr>
              <a:t> LHC beam </a:t>
            </a:r>
            <a:r>
              <a:rPr lang="en-US" sz="2000">
                <a:solidFill>
                  <a:srgbClr val="000000"/>
                </a:solidFill>
                <a:ea typeface="Arial" charset="0"/>
                <a:cs typeface="Arial" charset="0"/>
              </a:rPr>
              <a:t>~1.4 GJ </a:t>
            </a:r>
            <a:r>
              <a:rPr lang="en-US" sz="2000">
                <a:solidFill>
                  <a:srgbClr val="0000FF"/>
                </a:solidFill>
                <a:ea typeface="Arial" charset="0"/>
                <a:cs typeface="Arial" charset="0"/>
              </a:rPr>
              <a:t>(an A380 at takeoff)</a:t>
            </a:r>
          </a:p>
        </p:txBody>
      </p:sp>
      <p:grpSp>
        <p:nvGrpSpPr>
          <p:cNvPr id="13316" name="Group 6"/>
          <p:cNvGrpSpPr>
            <a:grpSpLocks/>
          </p:cNvGrpSpPr>
          <p:nvPr/>
        </p:nvGrpSpPr>
        <p:grpSpPr bwMode="auto">
          <a:xfrm>
            <a:off x="381000" y="2598738"/>
            <a:ext cx="3594100" cy="3492500"/>
            <a:chOff x="624" y="1879"/>
            <a:chExt cx="2264" cy="2200"/>
          </a:xfrm>
        </p:grpSpPr>
        <p:grpSp>
          <p:nvGrpSpPr>
            <p:cNvPr id="13319" name="Group 7"/>
            <p:cNvGrpSpPr>
              <a:grpSpLocks/>
            </p:cNvGrpSpPr>
            <p:nvPr/>
          </p:nvGrpSpPr>
          <p:grpSpPr bwMode="auto">
            <a:xfrm>
              <a:off x="624" y="1879"/>
              <a:ext cx="1425" cy="2201"/>
              <a:chOff x="624" y="1879"/>
              <a:chExt cx="1425" cy="2201"/>
            </a:xfrm>
          </p:grpSpPr>
          <p:pic>
            <p:nvPicPr>
              <p:cNvPr id="13322" name="Picture 8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24" y="1879"/>
                <a:ext cx="1425" cy="220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13323" name="Text Box 9"/>
              <p:cNvSpPr txBox="1">
                <a:spLocks noChangeArrowheads="1"/>
              </p:cNvSpPr>
              <p:nvPr/>
            </p:nvSpPr>
            <p:spPr bwMode="auto">
              <a:xfrm>
                <a:off x="624" y="1879"/>
                <a:ext cx="1425" cy="220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3320" name="Line 10"/>
            <p:cNvSpPr>
              <a:spLocks noChangeShapeType="1"/>
            </p:cNvSpPr>
            <p:nvPr/>
          </p:nvSpPr>
          <p:spPr bwMode="auto">
            <a:xfrm flipH="1" flipV="1">
              <a:off x="1844" y="2944"/>
              <a:ext cx="710" cy="346"/>
            </a:xfrm>
            <a:prstGeom prst="line">
              <a:avLst/>
            </a:prstGeom>
            <a:noFill/>
            <a:ln w="38160">
              <a:solidFill>
                <a:srgbClr val="FF0000"/>
              </a:solidFill>
              <a:miter lim="800000"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21" name="Text Box 11"/>
            <p:cNvSpPr txBox="1">
              <a:spLocks noChangeArrowheads="1"/>
            </p:cNvSpPr>
            <p:nvPr/>
          </p:nvSpPr>
          <p:spPr bwMode="auto">
            <a:xfrm>
              <a:off x="2187" y="3255"/>
              <a:ext cx="702" cy="2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FF0000"/>
                </a:buClr>
                <a:buFont typeface="Times New Roman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FF0000"/>
                  </a:solidFill>
                  <a:latin typeface="Times New Roman" charset="0"/>
                  <a:ea typeface="Arial" charset="0"/>
                  <a:cs typeface="Arial" charset="0"/>
                </a:rPr>
                <a:t>Protons</a:t>
              </a:r>
            </a:p>
          </p:txBody>
        </p:sp>
      </p:grpSp>
      <p:sp>
        <p:nvSpPr>
          <p:cNvPr id="13317" name="TextBox 13"/>
          <p:cNvSpPr txBox="1">
            <a:spLocks noChangeArrowheads="1"/>
          </p:cNvSpPr>
          <p:nvPr/>
        </p:nvSpPr>
        <p:spPr bwMode="auto">
          <a:xfrm>
            <a:off x="3421063" y="2700338"/>
            <a:ext cx="517683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 sz="240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sz="2400">
                <a:solidFill>
                  <a:srgbClr val="0000FF"/>
                </a:solidFill>
                <a:ea typeface="Arial" charset="0"/>
                <a:cs typeface="Arial" charset="0"/>
              </a:rPr>
              <a:t>Protect against beam accidents</a:t>
            </a:r>
          </a:p>
          <a:p>
            <a:pPr lvl="1">
              <a:spcAft>
                <a:spcPts val="600"/>
              </a:spcAft>
              <a:buFont typeface="Arial" charset="0"/>
              <a:buChar char="•"/>
            </a:pPr>
            <a:r>
              <a:rPr lang="en-US" sz="2000">
                <a:solidFill>
                  <a:srgbClr val="0000FF"/>
                </a:solidFill>
                <a:ea typeface="Arial" charset="0"/>
                <a:cs typeface="Arial" charset="0"/>
              </a:rPr>
              <a:t> Monitor backgrounds during injection</a:t>
            </a:r>
          </a:p>
          <a:p>
            <a:pPr lvl="1">
              <a:spcAft>
                <a:spcPts val="600"/>
              </a:spcAft>
              <a:buFont typeface="Arial" charset="0"/>
              <a:buChar char="•"/>
            </a:pPr>
            <a:r>
              <a:rPr lang="en-US" sz="2000">
                <a:solidFill>
                  <a:srgbClr val="0000FF"/>
                </a:solidFill>
                <a:ea typeface="Arial" charset="0"/>
                <a:cs typeface="Arial" charset="0"/>
              </a:rPr>
              <a:t> Montior losses during abort</a:t>
            </a:r>
          </a:p>
          <a:p>
            <a:pPr lvl="1">
              <a:spcAft>
                <a:spcPts val="600"/>
              </a:spcAft>
              <a:buFont typeface="Arial" charset="0"/>
              <a:buChar char="•"/>
            </a:pPr>
            <a:r>
              <a:rPr lang="en-US" sz="2000">
                <a:solidFill>
                  <a:srgbClr val="0000FF"/>
                </a:solidFill>
                <a:ea typeface="Arial" charset="0"/>
                <a:cs typeface="Arial" charset="0"/>
              </a:rPr>
              <a:t> Detect instabilities early</a:t>
            </a:r>
          </a:p>
          <a:p>
            <a:pPr lvl="1">
              <a:spcAft>
                <a:spcPts val="600"/>
              </a:spcAft>
              <a:buFont typeface="Arial" charset="0"/>
              <a:buChar char="•"/>
            </a:pPr>
            <a:r>
              <a:rPr lang="en-US" sz="2000">
                <a:solidFill>
                  <a:srgbClr val="0000FF"/>
                </a:solidFill>
                <a:ea typeface="Arial" charset="0"/>
                <a:cs typeface="Arial" charset="0"/>
              </a:rPr>
              <a:t> Warn of deteriorating conditions</a:t>
            </a:r>
          </a:p>
          <a:p>
            <a:pPr lvl="1">
              <a:spcAft>
                <a:spcPts val="600"/>
              </a:spcAft>
              <a:buFont typeface="Arial" charset="0"/>
              <a:buChar char="•"/>
            </a:pPr>
            <a:r>
              <a:rPr lang="en-US" sz="2000">
                <a:solidFill>
                  <a:srgbClr val="0000FF"/>
                </a:solidFill>
                <a:ea typeface="Arial" charset="0"/>
                <a:cs typeface="Arial" charset="0"/>
              </a:rPr>
              <a:t> Abort the beam if necessary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 sz="2000">
                <a:solidFill>
                  <a:srgbClr val="0000FF"/>
                </a:solidFill>
                <a:ea typeface="Arial" charset="0"/>
                <a:cs typeface="Arial" charset="0"/>
              </a:rPr>
              <a:t> </a:t>
            </a:r>
            <a:r>
              <a:rPr lang="en-US" sz="2400">
                <a:solidFill>
                  <a:srgbClr val="0000FF"/>
                </a:solidFill>
                <a:ea typeface="Arial" charset="0"/>
                <a:cs typeface="Arial" charset="0"/>
              </a:rPr>
              <a:t>Secondary goals</a:t>
            </a:r>
          </a:p>
          <a:p>
            <a:pPr lvl="1">
              <a:spcAft>
                <a:spcPts val="600"/>
              </a:spcAft>
              <a:buFont typeface="Arial" charset="0"/>
              <a:buChar char="•"/>
            </a:pPr>
            <a:r>
              <a:rPr lang="en-US" sz="2000">
                <a:solidFill>
                  <a:srgbClr val="0000FF"/>
                </a:solidFill>
                <a:ea typeface="Arial" charset="0"/>
                <a:cs typeface="Arial" charset="0"/>
              </a:rPr>
              <a:t> Monitor collision rate</a:t>
            </a:r>
          </a:p>
          <a:p>
            <a:pPr lvl="1">
              <a:spcAft>
                <a:spcPts val="600"/>
              </a:spcAft>
              <a:buFont typeface="Arial" charset="0"/>
              <a:buChar char="•"/>
            </a:pPr>
            <a:r>
              <a:rPr lang="en-US" sz="2000">
                <a:solidFill>
                  <a:srgbClr val="0000FF"/>
                </a:solidFill>
                <a:ea typeface="Arial" charset="0"/>
                <a:cs typeface="Arial" charset="0"/>
              </a:rPr>
              <a:t> IP location and shape</a:t>
            </a:r>
          </a:p>
        </p:txBody>
      </p: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171450" y="6292850"/>
            <a:ext cx="49926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 1m long melted stretch of Tevatron collimator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368300" y="1298575"/>
            <a:ext cx="8686800" cy="1622425"/>
          </a:xfrm>
        </p:spPr>
        <p:txBody>
          <a:bodyPr/>
          <a:lstStyle/>
          <a:p>
            <a:r>
              <a:rPr lang="en-US" sz="2800" smtClean="0"/>
              <a:t>Projective telescope design now being prototyped</a:t>
            </a:r>
          </a:p>
          <a:p>
            <a:pPr lvl="1"/>
            <a:r>
              <a:rPr lang="en-US" sz="2400" smtClean="0"/>
              <a:t>Integrate cooling circuit in a simple way</a:t>
            </a:r>
          </a:p>
          <a:p>
            <a:pPr lvl="1"/>
            <a:r>
              <a:rPr lang="en-US" sz="2400" smtClean="0"/>
              <a:t>Ensure DBM is thermally neutral, but modules can run at 40C</a:t>
            </a:r>
            <a:endParaRPr lang="sl-SI" sz="2400" smtClean="0"/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Diamond Beam Monitor</a:t>
            </a: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9D64F5C-077E-124C-A245-F399DF49CF4D}" type="slidenum">
              <a:rPr lang="en-US" smtClean="0"/>
              <a:pPr/>
              <a:t>20</a:t>
            </a:fld>
            <a:endParaRPr lang="en-US" smtClean="0"/>
          </a:p>
        </p:txBody>
      </p:sp>
      <p:pic>
        <p:nvPicPr>
          <p:cNvPr id="307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105400"/>
            <a:ext cx="3543300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825750"/>
            <a:ext cx="35433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DBM-cooling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3700" y="2921000"/>
            <a:ext cx="4533900" cy="3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876300" y="219075"/>
            <a:ext cx="4216400" cy="715963"/>
          </a:xfrm>
          <a:prstGeom prst="rect">
            <a:avLst/>
          </a:prstGeom>
          <a:ln w="25400" cap="flat" cmpd="sng" algn="ctr">
            <a:solidFill>
              <a:schemeClr val="accent2"/>
            </a:solidFill>
            <a:prstDash val="solid"/>
            <a:miter lim="800000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DBM: Support Mechanics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229600" cy="3657600"/>
          </a:xfrm>
        </p:spPr>
        <p:txBody>
          <a:bodyPr/>
          <a:lstStyle/>
          <a:p>
            <a:r>
              <a:rPr lang="en-US" sz="2400" smtClean="0"/>
              <a:t>Full GEANT model available</a:t>
            </a:r>
          </a:p>
          <a:p>
            <a:endParaRPr lang="en-US" sz="2800" smtClean="0"/>
          </a:p>
          <a:p>
            <a:endParaRPr lang="en-US" sz="2800" smtClean="0"/>
          </a:p>
          <a:p>
            <a:pPr>
              <a:buFont typeface="Arial" charset="0"/>
              <a:buNone/>
            </a:pPr>
            <a:endParaRPr lang="en-US" sz="2800" smtClean="0"/>
          </a:p>
          <a:p>
            <a:pPr>
              <a:spcAft>
                <a:spcPts val="600"/>
              </a:spcAft>
              <a:buFont typeface="Arial" charset="0"/>
              <a:buNone/>
            </a:pPr>
            <a:endParaRPr lang="en-US" sz="2800" smtClean="0"/>
          </a:p>
          <a:p>
            <a:r>
              <a:rPr lang="en-US" sz="2400" smtClean="0"/>
              <a:t>Geometry forces us to focus on </a:t>
            </a:r>
            <a:r>
              <a:rPr lang="en-US" sz="2400" i="1" smtClean="0"/>
              <a:t>z,</a:t>
            </a:r>
            <a:r>
              <a:rPr lang="en-US" sz="2400" i="1" smtClean="0"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sz="2400" i="1" smtClean="0"/>
              <a:t> </a:t>
            </a:r>
            <a:r>
              <a:rPr lang="en-US" sz="2400" smtClean="0"/>
              <a:t>reconstruction</a:t>
            </a:r>
          </a:p>
          <a:p>
            <a:r>
              <a:rPr lang="en-US" sz="2400" smtClean="0"/>
              <a:t>Momentum resolution weak anyway </a:t>
            </a:r>
            <a:r>
              <a:rPr lang="en-US" sz="2400" smtClean="0">
                <a:sym typeface="Mathematica1" charset="0"/>
              </a:rPr>
              <a:t>=&gt; </a:t>
            </a:r>
            <a:r>
              <a:rPr lang="en-US" sz="2400" smtClean="0"/>
              <a:t>precise pixel  in </a:t>
            </a:r>
            <a:r>
              <a:rPr lang="en-US" sz="2400" i="1" smtClean="0"/>
              <a:t>r</a:t>
            </a:r>
          </a:p>
        </p:txBody>
      </p:sp>
      <p:sp>
        <p:nvSpPr>
          <p:cNvPr id="3174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Diamond Beam Monitor</a:t>
            </a:r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96A3A4-A69B-8C4C-A168-8B573E20D730}" type="slidenum">
              <a:rPr lang="en-US" smtClean="0"/>
              <a:pPr/>
              <a:t>21</a:t>
            </a:fld>
            <a:endParaRPr lang="en-US" smtClean="0"/>
          </a:p>
        </p:txBody>
      </p:sp>
      <p:pic>
        <p:nvPicPr>
          <p:cNvPr id="31749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3375" y="4572000"/>
            <a:ext cx="594042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1447800"/>
            <a:ext cx="39433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TextBox 9"/>
          <p:cNvSpPr txBox="1">
            <a:spLocks noChangeArrowheads="1"/>
          </p:cNvSpPr>
          <p:nvPr/>
        </p:nvSpPr>
        <p:spPr bwMode="auto">
          <a:xfrm>
            <a:off x="1962150" y="4868863"/>
            <a:ext cx="1238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50 µm in </a:t>
            </a:r>
            <a:r>
              <a:rPr lang="el-GR"/>
              <a:t>Φ</a:t>
            </a:r>
            <a:endParaRPr lang="en-US"/>
          </a:p>
          <a:p>
            <a:r>
              <a:rPr lang="el-GR"/>
              <a:t>σ</a:t>
            </a:r>
            <a:r>
              <a:rPr lang="sl-SI" baseline="-25000"/>
              <a:t>z</a:t>
            </a:r>
            <a:r>
              <a:rPr lang="en-US"/>
              <a:t> ~4 cm</a:t>
            </a:r>
            <a:endParaRPr lang="sl-SI"/>
          </a:p>
        </p:txBody>
      </p:sp>
      <p:sp>
        <p:nvSpPr>
          <p:cNvPr id="31752" name="TextBox 10"/>
          <p:cNvSpPr txBox="1">
            <a:spLocks noChangeArrowheads="1"/>
          </p:cNvSpPr>
          <p:nvPr/>
        </p:nvSpPr>
        <p:spPr bwMode="auto">
          <a:xfrm>
            <a:off x="5237163" y="4868863"/>
            <a:ext cx="11636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50 µm in r</a:t>
            </a:r>
          </a:p>
          <a:p>
            <a:r>
              <a:rPr lang="el-GR"/>
              <a:t>σ</a:t>
            </a:r>
            <a:r>
              <a:rPr lang="sl-SI" baseline="-25000"/>
              <a:t>z</a:t>
            </a:r>
            <a:r>
              <a:rPr lang="en-US"/>
              <a:t> ~0.6 cm</a:t>
            </a:r>
            <a:endParaRPr lang="sl-SI"/>
          </a:p>
          <a:p>
            <a:endParaRPr lang="sl-SI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876300" y="219075"/>
            <a:ext cx="5143500" cy="715963"/>
          </a:xfrm>
          <a:prstGeom prst="rect">
            <a:avLst/>
          </a:prstGeom>
          <a:ln w="25400" cap="flat" cmpd="sng" algn="ctr">
            <a:solidFill>
              <a:schemeClr val="accent2"/>
            </a:solidFill>
            <a:prstDash val="solid"/>
            <a:miter lim="800000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DBM: Simulation/Reconstruction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152400" y="1285875"/>
            <a:ext cx="8839200" cy="4886325"/>
          </a:xfrm>
        </p:spPr>
        <p:txBody>
          <a:bodyPr/>
          <a:lstStyle/>
          <a:p>
            <a:r>
              <a:rPr lang="sl-SI" sz="2800" smtClean="0"/>
              <a:t>Fast beam monitoring is very successful in ATLAS</a:t>
            </a:r>
          </a:p>
          <a:p>
            <a:pPr lvl="1"/>
            <a:r>
              <a:rPr lang="sl-SI" sz="2400" smtClean="0"/>
              <a:t>BCM is default luminosity monitor</a:t>
            </a:r>
          </a:p>
          <a:p>
            <a:pPr lvl="1"/>
            <a:r>
              <a:rPr lang="sl-SI" sz="2400" smtClean="0"/>
              <a:t>Abort algorithm in place since 2010</a:t>
            </a:r>
          </a:p>
          <a:p>
            <a:pPr lvl="2"/>
            <a:r>
              <a:rPr lang="sl-SI" sz="1600" smtClean="0"/>
              <a:t> </a:t>
            </a:r>
            <a:r>
              <a:rPr lang="sl-SI" sz="1800" smtClean="0"/>
              <a:t>No false positives</a:t>
            </a:r>
          </a:p>
          <a:p>
            <a:pPr lvl="2"/>
            <a:r>
              <a:rPr lang="sl-SI" sz="1800" smtClean="0"/>
              <a:t>Responded as expected in two UFO events near Pt. 1</a:t>
            </a:r>
          </a:p>
          <a:p>
            <a:pPr lvl="1"/>
            <a:r>
              <a:rPr lang="sl-SI" sz="2400" smtClean="0"/>
              <a:t>Expect to arm the BCM abort during 2012 running</a:t>
            </a:r>
          </a:p>
          <a:p>
            <a:r>
              <a:rPr lang="sl-SI" sz="2800" smtClean="0"/>
              <a:t>Planning an upgrade with spatial resolution</a:t>
            </a:r>
          </a:p>
          <a:p>
            <a:pPr lvl="1"/>
            <a:r>
              <a:rPr lang="sl-SI" sz="2400" smtClean="0"/>
              <a:t>DBM design is finalised</a:t>
            </a:r>
          </a:p>
          <a:p>
            <a:pPr lvl="1"/>
            <a:r>
              <a:rPr lang="sl-SI" sz="2400" smtClean="0"/>
              <a:t>Modules under construction</a:t>
            </a:r>
          </a:p>
          <a:p>
            <a:pPr lvl="1"/>
            <a:r>
              <a:rPr lang="sl-SI" sz="2400" smtClean="0"/>
              <a:t>Will install in long shutdown</a:t>
            </a:r>
          </a:p>
          <a:p>
            <a:pPr lvl="1"/>
            <a:r>
              <a:rPr lang="sl-SI" sz="2400" smtClean="0"/>
              <a:t>Ready to augment BCM information in 2014 running</a:t>
            </a: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EF9FC44-A97B-324D-8940-4D2EAAFAD7D1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939800" y="307975"/>
            <a:ext cx="1651000" cy="715963"/>
          </a:xfrm>
          <a:prstGeom prst="rect">
            <a:avLst/>
          </a:prstGeom>
          <a:ln w="25400" cap="flat" cmpd="sng" algn="ctr">
            <a:solidFill>
              <a:schemeClr val="accent2"/>
            </a:solidFill>
            <a:prstDash val="solid"/>
            <a:miter lim="800000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512763" y="274638"/>
            <a:ext cx="4516437" cy="715962"/>
          </a:xfrm>
          <a:prstGeom prst="rect">
            <a:avLst/>
          </a:prstGeom>
          <a:ln w="25400" cap="flat" cmpd="sng" algn="ctr">
            <a:solidFill>
              <a:schemeClr val="accent2"/>
            </a:solidFill>
            <a:prstDash val="solid"/>
            <a:miter lim="800000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The ATLAS BCM Collaboration</a:t>
            </a:r>
          </a:p>
        </p:txBody>
      </p:sp>
      <p:pic>
        <p:nvPicPr>
          <p:cNvPr id="14339" name="Picture 4" descr="bcm_collab.tiff"/>
          <p:cNvPicPr>
            <a:picLocks noChangeAspect="1"/>
          </p:cNvPicPr>
          <p:nvPr/>
        </p:nvPicPr>
        <p:blipFill>
          <a:blip r:embed="rId2"/>
          <a:srcRect b="8167"/>
          <a:stretch>
            <a:fillRect/>
          </a:stretch>
        </p:blipFill>
        <p:spPr bwMode="auto">
          <a:xfrm>
            <a:off x="482600" y="1293813"/>
            <a:ext cx="80772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700" y="2857500"/>
            <a:ext cx="19543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en-US" sz="2000"/>
              <a:t>A. Svetek</a:t>
            </a:r>
          </a:p>
          <a:p>
            <a:pPr marL="457200" indent="-457200"/>
            <a:r>
              <a:rPr lang="en-US" sz="2000"/>
              <a:t>M. Deliyergiyev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66000" y="3594100"/>
            <a:ext cx="14385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M. Fischer</a:t>
            </a:r>
          </a:p>
          <a:p>
            <a:r>
              <a:rPr lang="en-US" sz="2000"/>
              <a:t>H. Merritt</a:t>
            </a:r>
          </a:p>
          <a:p>
            <a:r>
              <a:rPr lang="en-US" sz="2000"/>
              <a:t>J. Moss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05700" y="4876800"/>
            <a:ext cx="1339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H. Jansen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60756" y="6088063"/>
            <a:ext cx="17383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E. Jiankowski</a:t>
            </a:r>
          </a:p>
          <a:p>
            <a:r>
              <a:rPr lang="en-US" sz="2000"/>
              <a:t>N. Venturi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512763" y="274638"/>
            <a:ext cx="5659437" cy="7159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l" eaLnBrk="1" hangingPunct="1">
              <a:defRPr/>
            </a:pPr>
            <a:r>
              <a:rPr lang="en-US" sz="280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The ATLAS Beam Conditions Monitor</a:t>
            </a:r>
          </a:p>
        </p:txBody>
      </p:sp>
      <p:sp>
        <p:nvSpPr>
          <p:cNvPr id="15363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3505200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rgbClr val="0000FF"/>
                </a:solidFill>
              </a:rPr>
              <a:t>ATLAS will use time-of-flight to distinguish </a:t>
            </a:r>
            <a:r>
              <a:rPr lang="en-US" sz="2400" smtClean="0">
                <a:solidFill>
                  <a:srgbClr val="008000"/>
                </a:solidFill>
              </a:rPr>
              <a:t>collisions </a:t>
            </a:r>
            <a:r>
              <a:rPr lang="en-US" sz="2400" smtClean="0">
                <a:solidFill>
                  <a:srgbClr val="0000FF"/>
                </a:solidFill>
              </a:rPr>
              <a:t>from </a:t>
            </a:r>
            <a:r>
              <a:rPr lang="en-US" sz="2400" smtClean="0">
                <a:solidFill>
                  <a:srgbClr val="FF0000"/>
                </a:solidFill>
              </a:rPr>
              <a:t>lost beam particles</a:t>
            </a:r>
            <a:endParaRPr lang="en-US" sz="2400" smtClean="0">
              <a:solidFill>
                <a:srgbClr val="0000FF"/>
              </a:solidFill>
            </a:endParaRPr>
          </a:p>
        </p:txBody>
      </p:sp>
      <p:sp>
        <p:nvSpPr>
          <p:cNvPr id="15364" name="Content Placeholder 8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3505200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rgbClr val="0000FF"/>
                </a:solidFill>
              </a:rPr>
              <a:t>4m separation gives </a:t>
            </a:r>
            <a:r>
              <a:rPr lang="en-US" sz="2400" smtClean="0"/>
              <a:t>12ns time-of-flight</a:t>
            </a:r>
            <a:r>
              <a:rPr lang="en-US" sz="2400" smtClean="0">
                <a:solidFill>
                  <a:srgbClr val="0000FF"/>
                </a:solidFill>
              </a:rPr>
              <a:t>: optimal</a:t>
            </a:r>
          </a:p>
          <a:p>
            <a:pPr eaLnBrk="1" hangingPunct="1"/>
            <a:r>
              <a:rPr lang="en-US" sz="2400" smtClean="0">
                <a:solidFill>
                  <a:srgbClr val="0000FF"/>
                </a:solidFill>
              </a:rPr>
              <a:t>Pixel space-frame support at </a:t>
            </a:r>
            <a:r>
              <a:rPr lang="en-US" sz="2400" smtClean="0">
                <a:solidFill>
                  <a:srgbClr val="000000"/>
                </a:solidFill>
              </a:rPr>
              <a:t>± 1.9m</a:t>
            </a:r>
          </a:p>
          <a:p>
            <a:pPr eaLnBrk="1" hangingPunct="1"/>
            <a:endParaRPr lang="en-US" sz="2400" smtClean="0">
              <a:solidFill>
                <a:srgbClr val="000000"/>
              </a:solidFill>
            </a:endParaRPr>
          </a:p>
        </p:txBody>
      </p:sp>
      <p:pic>
        <p:nvPicPr>
          <p:cNvPr id="15365" name="Picture 5" descr="ATLAS-BCM-concep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363" y="2667000"/>
            <a:ext cx="459263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9" descr="BCMonCruciform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AAB1BD"/>
              </a:clrFrom>
              <a:clrTo>
                <a:srgbClr val="AAB1B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3048000"/>
            <a:ext cx="2514600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Box 10"/>
          <p:cNvSpPr txBox="1">
            <a:spLocks noChangeArrowheads="1"/>
          </p:cNvSpPr>
          <p:nvPr/>
        </p:nvSpPr>
        <p:spPr bwMode="auto">
          <a:xfrm>
            <a:off x="533400" y="5029200"/>
            <a:ext cx="84169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>
                <a:solidFill>
                  <a:srgbClr val="0000FF"/>
                </a:solidFill>
                <a:latin typeface="Calibri" charset="0"/>
              </a:rPr>
              <a:t> Use </a:t>
            </a:r>
            <a:r>
              <a:rPr lang="en-US" sz="2400">
                <a:latin typeface="Calibri" charset="0"/>
              </a:rPr>
              <a:t>CVD diamond </a:t>
            </a:r>
            <a:r>
              <a:rPr lang="en-US" sz="2400">
                <a:solidFill>
                  <a:srgbClr val="0000FF"/>
                </a:solidFill>
                <a:latin typeface="Calibri" charset="0"/>
              </a:rPr>
              <a:t>sensors</a:t>
            </a:r>
          </a:p>
          <a:p>
            <a:pPr lvl="1">
              <a:buFont typeface="Arial" charset="0"/>
              <a:buChar char="•"/>
            </a:pPr>
            <a:r>
              <a:rPr lang="en-US" sz="2400">
                <a:latin typeface="Calibri" charset="0"/>
              </a:rPr>
              <a:t> 10x faster </a:t>
            </a:r>
            <a:r>
              <a:rPr lang="en-US" sz="2400">
                <a:solidFill>
                  <a:srgbClr val="0000FF"/>
                </a:solidFill>
                <a:latin typeface="Calibri" charset="0"/>
              </a:rPr>
              <a:t>signals and </a:t>
            </a:r>
            <a:r>
              <a:rPr lang="en-US" sz="2400">
                <a:solidFill>
                  <a:srgbClr val="000000"/>
                </a:solidFill>
                <a:latin typeface="Calibri" charset="0"/>
              </a:rPr>
              <a:t>10x more radiation tolerant </a:t>
            </a:r>
            <a:r>
              <a:rPr lang="en-US" sz="2400">
                <a:solidFill>
                  <a:srgbClr val="0000FF"/>
                </a:solidFill>
                <a:latin typeface="Calibri" charset="0"/>
              </a:rPr>
              <a:t>than silicon</a:t>
            </a:r>
          </a:p>
          <a:p>
            <a:pPr>
              <a:buFont typeface="Arial" charset="0"/>
              <a:buChar char="•"/>
            </a:pPr>
            <a:r>
              <a:rPr lang="en-US" sz="2400">
                <a:solidFill>
                  <a:srgbClr val="0000FF"/>
                </a:solidFill>
                <a:latin typeface="Calibri" charset="0"/>
              </a:rPr>
              <a:t> Use </a:t>
            </a:r>
            <a:r>
              <a:rPr lang="en-US" sz="2400">
                <a:solidFill>
                  <a:srgbClr val="000000"/>
                </a:solidFill>
                <a:latin typeface="Calibri" charset="0"/>
              </a:rPr>
              <a:t>GaAs amplifiers </a:t>
            </a:r>
            <a:r>
              <a:rPr lang="en-US" sz="2400">
                <a:solidFill>
                  <a:srgbClr val="0000FF"/>
                </a:solidFill>
                <a:latin typeface="Calibri" charset="0"/>
              </a:rPr>
              <a:t>with 1ns rise-time, </a:t>
            </a:r>
            <a:r>
              <a:rPr lang="en-US" sz="2400">
                <a:solidFill>
                  <a:srgbClr val="000000"/>
                </a:solidFill>
                <a:latin typeface="Calibri" charset="0"/>
              </a:rPr>
              <a:t>5ns baseline restoration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512763" y="152400"/>
            <a:ext cx="2992437" cy="715963"/>
          </a:xfrm>
          <a:prstGeom prst="rect">
            <a:avLst/>
          </a:prstGeom>
          <a:ln w="25400" cap="flat" cmpd="sng" algn="ctr">
            <a:solidFill>
              <a:schemeClr val="accent2"/>
            </a:solidFill>
            <a:prstDash val="solid"/>
            <a:miter lim="800000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The BCM in ATLAS </a:t>
            </a:r>
          </a:p>
        </p:txBody>
      </p:sp>
      <p:pic>
        <p:nvPicPr>
          <p:cNvPr id="16387" name="Picture 4" descr="bcm_i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28713"/>
            <a:ext cx="8763000" cy="519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512763" y="152400"/>
            <a:ext cx="3221037" cy="715963"/>
          </a:xfrm>
          <a:prstGeom prst="rect">
            <a:avLst/>
          </a:prstGeom>
          <a:ln w="25400" cap="flat" cmpd="sng" algn="ctr">
            <a:solidFill>
              <a:schemeClr val="accent2"/>
            </a:solidFill>
            <a:prstDash val="solid"/>
            <a:miter lim="800000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The BCM Installation</a:t>
            </a:r>
          </a:p>
        </p:txBody>
      </p:sp>
      <p:pic>
        <p:nvPicPr>
          <p:cNvPr id="17411" name="Picture 9" descr="bcm_pixel_photo.jpg"/>
          <p:cNvPicPr>
            <a:picLocks noChangeAspect="1"/>
          </p:cNvPicPr>
          <p:nvPr/>
        </p:nvPicPr>
        <p:blipFill>
          <a:blip r:embed="rId2"/>
          <a:srcRect l="12914" b="11739"/>
          <a:stretch>
            <a:fillRect/>
          </a:stretch>
        </p:blipFill>
        <p:spPr bwMode="auto">
          <a:xfrm>
            <a:off x="1092200" y="1090613"/>
            <a:ext cx="7239000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10"/>
          <p:cNvSpPr txBox="1">
            <a:spLocks noChangeArrowheads="1"/>
          </p:cNvSpPr>
          <p:nvPr/>
        </p:nvSpPr>
        <p:spPr bwMode="auto">
          <a:xfrm>
            <a:off x="1387475" y="5516563"/>
            <a:ext cx="634047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 sz="2400">
                <a:solidFill>
                  <a:srgbClr val="0000FF"/>
                </a:solidFill>
              </a:rPr>
              <a:t> </a:t>
            </a:r>
            <a:r>
              <a:rPr lang="en-US" sz="2000">
                <a:solidFill>
                  <a:srgbClr val="0000FF"/>
                </a:solidFill>
              </a:rPr>
              <a:t>Half of BCM modules on </a:t>
            </a:r>
            <a:r>
              <a:rPr lang="en-US" sz="2000"/>
              <a:t>ATLAS Pixel support frame</a:t>
            </a:r>
          </a:p>
          <a:p>
            <a:pPr>
              <a:spcAft>
                <a:spcPts val="600"/>
              </a:spcAft>
              <a:buClr>
                <a:srgbClr val="0000FF"/>
              </a:buClr>
              <a:buFont typeface="Arial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FF"/>
                </a:solidFill>
              </a:rPr>
              <a:t>BCM module support mechanics designed in </a:t>
            </a:r>
            <a:r>
              <a:rPr lang="en-US" sz="2000"/>
              <a:t>Toronto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512763" y="152400"/>
            <a:ext cx="4229100" cy="715963"/>
          </a:xfrm>
          <a:prstGeom prst="rect">
            <a:avLst/>
          </a:prstGeom>
          <a:ln w="25400" cap="flat" cmpd="sng" algn="ctr">
            <a:solidFill>
              <a:schemeClr val="accent2"/>
            </a:solidFill>
            <a:prstDash val="solid"/>
            <a:miter lim="800000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The BCM Detector Modules</a:t>
            </a:r>
          </a:p>
        </p:txBody>
      </p:sp>
      <p:pic>
        <p:nvPicPr>
          <p:cNvPr id="1843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" y="3336925"/>
            <a:ext cx="4300538" cy="2855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484" name="Rectangle 3"/>
          <p:cNvSpPr txBox="1">
            <a:spLocks noChangeArrowheads="1"/>
          </p:cNvSpPr>
          <p:nvPr/>
        </p:nvSpPr>
        <p:spPr bwMode="auto">
          <a:xfrm>
            <a:off x="33338" y="1138238"/>
            <a:ext cx="6561137" cy="179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355600" hangingPunct="0">
              <a:lnSpc>
                <a:spcPct val="93000"/>
              </a:lnSpc>
              <a:spcAft>
                <a:spcPts val="600"/>
              </a:spcAft>
              <a:buClr>
                <a:srgbClr val="0066CC"/>
              </a:buClr>
              <a:buSzPct val="45000"/>
              <a:buFont typeface="Wingdings" charset="2"/>
              <a:buChar char="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en-GB" sz="2000"/>
              <a:t> pCVD diamond </a:t>
            </a:r>
            <a:r>
              <a:rPr lang="en-GB" sz="2000">
                <a:solidFill>
                  <a:srgbClr val="0000FF"/>
                </a:solidFill>
              </a:rPr>
              <a:t>sensors (</a:t>
            </a:r>
            <a:r>
              <a:rPr lang="en-GB" sz="2000" i="1">
                <a:solidFill>
                  <a:srgbClr val="0000FF"/>
                </a:solidFill>
                <a:ea typeface="Arial" charset="0"/>
                <a:cs typeface="Arial" charset="0"/>
              </a:rPr>
              <a:t>10x10 mm</a:t>
            </a:r>
            <a:r>
              <a:rPr lang="en-GB" sz="2000" i="1" baseline="33000">
                <a:solidFill>
                  <a:srgbClr val="0000FF"/>
                </a:solidFill>
                <a:ea typeface="Arial" charset="0"/>
                <a:cs typeface="Arial" charset="0"/>
              </a:rPr>
              <a:t>2</a:t>
            </a:r>
            <a:r>
              <a:rPr lang="en-GB" sz="2000">
                <a:solidFill>
                  <a:srgbClr val="0000FF"/>
                </a:solidFill>
              </a:rPr>
              <a:t>, 2x500</a:t>
            </a:r>
            <a:r>
              <a:rPr lang="en-GB" sz="2000" i="1">
                <a:solidFill>
                  <a:srgbClr val="0000FF"/>
                </a:solidFill>
                <a:ea typeface="Arial" charset="0"/>
                <a:cs typeface="Arial" charset="0"/>
                <a:sym typeface="Symbol" charset="2"/>
              </a:rPr>
              <a:t></a:t>
            </a:r>
            <a:r>
              <a:rPr lang="en-GB" sz="2000" i="1">
                <a:solidFill>
                  <a:srgbClr val="0000FF"/>
                </a:solidFill>
              </a:rPr>
              <a:t>m </a:t>
            </a:r>
            <a:r>
              <a:rPr lang="en-GB" sz="2000">
                <a:solidFill>
                  <a:srgbClr val="0000FF"/>
                </a:solidFill>
              </a:rPr>
              <a:t>thick)‏</a:t>
            </a:r>
          </a:p>
          <a:p>
            <a:pPr marL="787400" lvl="1" hangingPunct="0">
              <a:lnSpc>
                <a:spcPct val="93000"/>
              </a:lnSpc>
              <a:spcAft>
                <a:spcPts val="600"/>
              </a:spcAft>
              <a:buClr>
                <a:srgbClr val="0066CC"/>
              </a:buClr>
              <a:buSzPct val="45000"/>
              <a:buFont typeface="Wingdings" charset="2"/>
              <a:buChar char="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en-GB" sz="2000">
                <a:solidFill>
                  <a:srgbClr val="0000FF"/>
                </a:solidFill>
              </a:rPr>
              <a:t> Withstand doses &gt; </a:t>
            </a:r>
            <a:r>
              <a:rPr lang="en-GB" sz="2000">
                <a:solidFill>
                  <a:srgbClr val="000000"/>
                </a:solidFill>
              </a:rPr>
              <a:t>10</a:t>
            </a:r>
            <a:r>
              <a:rPr lang="en-GB" sz="2000" baseline="33000">
                <a:solidFill>
                  <a:srgbClr val="000000"/>
                </a:solidFill>
              </a:rPr>
              <a:t>15 </a:t>
            </a:r>
            <a:r>
              <a:rPr lang="en-GB" sz="2000">
                <a:solidFill>
                  <a:srgbClr val="000000"/>
                </a:solidFill>
              </a:rPr>
              <a:t>p/cm</a:t>
            </a:r>
            <a:r>
              <a:rPr lang="en-GB" sz="2000" baseline="33000">
                <a:solidFill>
                  <a:srgbClr val="000000"/>
                </a:solidFill>
              </a:rPr>
              <a:t>2</a:t>
            </a:r>
          </a:p>
          <a:p>
            <a:pPr marL="355600" hangingPunct="0">
              <a:lnSpc>
                <a:spcPct val="93000"/>
              </a:lnSpc>
              <a:spcAft>
                <a:spcPts val="600"/>
              </a:spcAft>
              <a:buClr>
                <a:srgbClr val="0066CC"/>
              </a:buClr>
              <a:buSzPct val="45000"/>
              <a:buFont typeface="Wingdings" charset="2"/>
              <a:buChar char="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en-GB" sz="2000">
                <a:solidFill>
                  <a:srgbClr val="0000FF"/>
                </a:solidFill>
              </a:rPr>
              <a:t> Fast &amp; short signal (</a:t>
            </a:r>
            <a:r>
              <a:rPr lang="en-GB" sz="2000">
                <a:solidFill>
                  <a:srgbClr val="000000"/>
                </a:solidFill>
              </a:rPr>
              <a:t>FWHM~2ns</a:t>
            </a:r>
            <a:r>
              <a:rPr lang="en-GB" sz="2000">
                <a:solidFill>
                  <a:srgbClr val="0000FF"/>
                </a:solidFill>
              </a:rPr>
              <a:t>, rise time&lt;1ns)‏</a:t>
            </a:r>
          </a:p>
          <a:p>
            <a:pPr marL="355600" hangingPunct="0">
              <a:lnSpc>
                <a:spcPct val="93000"/>
              </a:lnSpc>
              <a:spcAft>
                <a:spcPts val="600"/>
              </a:spcAft>
              <a:buClr>
                <a:srgbClr val="0066CC"/>
              </a:buClr>
              <a:buSzPct val="45000"/>
              <a:buFont typeface="Wingdings" charset="2"/>
              <a:buChar char="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en-GB" sz="2000">
                <a:solidFill>
                  <a:srgbClr val="0000FF"/>
                </a:solidFill>
              </a:rPr>
              <a:t> Count hits above two thresholds:</a:t>
            </a:r>
          </a:p>
          <a:p>
            <a:pPr marL="812800" lvl="1" hangingPunct="0">
              <a:lnSpc>
                <a:spcPct val="93000"/>
              </a:lnSpc>
              <a:spcAft>
                <a:spcPts val="600"/>
              </a:spcAft>
              <a:buClr>
                <a:srgbClr val="0066CC"/>
              </a:buClr>
              <a:buSzPct val="45000"/>
              <a:buFont typeface="Wingdings" charset="2"/>
              <a:buChar char="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en-GB" sz="2000">
                <a:solidFill>
                  <a:srgbClr val="0000FF"/>
                </a:solidFill>
              </a:rPr>
              <a:t> ½ MIP (for luminosity measurements</a:t>
            </a:r>
          </a:p>
          <a:p>
            <a:pPr marL="812800" lvl="1" hangingPunct="0">
              <a:lnSpc>
                <a:spcPct val="93000"/>
              </a:lnSpc>
              <a:spcAft>
                <a:spcPts val="600"/>
              </a:spcAft>
              <a:buClr>
                <a:srgbClr val="0066CC"/>
              </a:buClr>
              <a:buSzPct val="45000"/>
              <a:buFont typeface="Wingdings" charset="2"/>
              <a:buChar char="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en-GB" sz="2000">
                <a:solidFill>
                  <a:srgbClr val="0000FF"/>
                </a:solidFill>
              </a:rPr>
              <a:t>100 MIPs (for beam protection)</a:t>
            </a:r>
          </a:p>
        </p:txBody>
      </p:sp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16613" y="1498600"/>
            <a:ext cx="3108325" cy="184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18438" name="Group 5"/>
          <p:cNvGrpSpPr>
            <a:grpSpLocks/>
          </p:cNvGrpSpPr>
          <p:nvPr/>
        </p:nvGrpSpPr>
        <p:grpSpPr bwMode="auto">
          <a:xfrm>
            <a:off x="3438525" y="3535363"/>
            <a:ext cx="5686425" cy="2657475"/>
            <a:chOff x="2594" y="2454"/>
            <a:chExt cx="4114" cy="2020"/>
          </a:xfrm>
        </p:grpSpPr>
        <p:grpSp>
          <p:nvGrpSpPr>
            <p:cNvPr id="18439" name="Group 6"/>
            <p:cNvGrpSpPr>
              <a:grpSpLocks/>
            </p:cNvGrpSpPr>
            <p:nvPr/>
          </p:nvGrpSpPr>
          <p:grpSpPr bwMode="auto">
            <a:xfrm>
              <a:off x="3126" y="2454"/>
              <a:ext cx="3582" cy="2022"/>
              <a:chOff x="3126" y="2454"/>
              <a:chExt cx="3582" cy="2022"/>
            </a:xfrm>
          </p:grpSpPr>
          <p:sp>
            <p:nvSpPr>
              <p:cNvPr id="18441" name="Rectangle 7"/>
              <p:cNvSpPr>
                <a:spLocks noChangeArrowheads="1"/>
              </p:cNvSpPr>
              <p:nvPr/>
            </p:nvSpPr>
            <p:spPr bwMode="auto">
              <a:xfrm>
                <a:off x="4071" y="3688"/>
                <a:ext cx="901" cy="29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45000"/>
                  <a:buFont typeface="Wingdings" charset="2"/>
                  <a:buNone/>
                  <a:tabLst>
                    <a:tab pos="723900" algn="l"/>
                  </a:tabLst>
                </a:pPr>
                <a:r>
                  <a:rPr lang="en-GB">
                    <a:solidFill>
                      <a:srgbClr val="FFFFFF"/>
                    </a:solidFill>
                    <a:latin typeface="Lucida Sans" charset="0"/>
                  </a:rPr>
                  <a:t>BOTTOM</a:t>
                </a:r>
              </a:p>
            </p:txBody>
          </p:sp>
          <p:pic>
            <p:nvPicPr>
              <p:cNvPr id="18442" name="Picture 8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126" y="2495"/>
                <a:ext cx="3554" cy="198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18443" name="Line 9"/>
              <p:cNvSpPr>
                <a:spLocks noChangeShapeType="1"/>
              </p:cNvSpPr>
              <p:nvPr/>
            </p:nvSpPr>
            <p:spPr bwMode="auto">
              <a:xfrm flipV="1">
                <a:off x="6165" y="2978"/>
                <a:ext cx="64" cy="1053"/>
              </a:xfrm>
              <a:prstGeom prst="line">
                <a:avLst/>
              </a:prstGeom>
              <a:noFill/>
              <a:ln w="3816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44" name="Line 10"/>
              <p:cNvSpPr>
                <a:spLocks noChangeShapeType="1"/>
              </p:cNvSpPr>
              <p:nvPr/>
            </p:nvSpPr>
            <p:spPr bwMode="auto">
              <a:xfrm>
                <a:off x="3578" y="3296"/>
                <a:ext cx="226" cy="779"/>
              </a:xfrm>
              <a:prstGeom prst="line">
                <a:avLst/>
              </a:prstGeom>
              <a:noFill/>
              <a:ln w="3816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45" name="Line 11"/>
              <p:cNvSpPr>
                <a:spLocks noChangeShapeType="1"/>
              </p:cNvSpPr>
              <p:nvPr/>
            </p:nvSpPr>
            <p:spPr bwMode="auto">
              <a:xfrm flipH="1">
                <a:off x="4052" y="2856"/>
                <a:ext cx="744" cy="1058"/>
              </a:xfrm>
              <a:prstGeom prst="line">
                <a:avLst/>
              </a:prstGeom>
              <a:noFill/>
              <a:ln w="3816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46" name="Rectangle 12"/>
              <p:cNvSpPr>
                <a:spLocks noChangeArrowheads="1"/>
              </p:cNvSpPr>
              <p:nvPr/>
            </p:nvSpPr>
            <p:spPr bwMode="auto">
              <a:xfrm>
                <a:off x="3850" y="2454"/>
                <a:ext cx="1922" cy="41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lvl="1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Symbol" charset="2"/>
                  <a:buNone/>
                  <a:tabLst>
                    <a:tab pos="723900" algn="l"/>
                    <a:tab pos="1447800" algn="l"/>
                    <a:tab pos="2171700" algn="l"/>
                    <a:tab pos="2895600" algn="l"/>
                  </a:tabLst>
                </a:pPr>
                <a:r>
                  <a:rPr lang="en-GB">
                    <a:solidFill>
                      <a:srgbClr val="000000"/>
                    </a:solidFill>
                    <a:latin typeface="Lucida Sans" charset="0"/>
                    <a:ea typeface="Arial" charset="0"/>
                    <a:cs typeface="Arial" charset="0"/>
                  </a:rPr>
                  <a:t>Agilent MGA-62653 </a:t>
                </a:r>
                <a:br>
                  <a:rPr lang="en-GB">
                    <a:solidFill>
                      <a:srgbClr val="000000"/>
                    </a:solidFill>
                    <a:latin typeface="Lucida Sans" charset="0"/>
                    <a:ea typeface="Arial" charset="0"/>
                    <a:cs typeface="Arial" charset="0"/>
                  </a:rPr>
                </a:br>
                <a:r>
                  <a:rPr lang="en-GB">
                    <a:solidFill>
                      <a:srgbClr val="000000"/>
                    </a:solidFill>
                    <a:latin typeface="Lucida Sans" charset="0"/>
                    <a:ea typeface="Arial" charset="0"/>
                    <a:cs typeface="Arial" charset="0"/>
                  </a:rPr>
                  <a:t>500Mhz (22 dB)‏</a:t>
                </a:r>
              </a:p>
            </p:txBody>
          </p:sp>
          <p:sp>
            <p:nvSpPr>
              <p:cNvPr id="18447" name="Text Box 13"/>
              <p:cNvSpPr txBox="1">
                <a:spLocks noChangeArrowheads="1"/>
              </p:cNvSpPr>
              <p:nvPr/>
            </p:nvSpPr>
            <p:spPr bwMode="auto">
              <a:xfrm>
                <a:off x="5405" y="4071"/>
                <a:ext cx="1303" cy="23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45000"/>
                  <a:buFont typeface="Wingdings" charset="2"/>
                  <a:buNone/>
                  <a:tabLst>
                    <a:tab pos="723900" algn="l"/>
                    <a:tab pos="1447800" algn="l"/>
                  </a:tabLst>
                </a:pPr>
                <a:r>
                  <a:rPr lang="en-GB">
                    <a:solidFill>
                      <a:srgbClr val="000000"/>
                    </a:solidFill>
                    <a:latin typeface="Lucida Sans" charset="0"/>
                  </a:rPr>
                  <a:t>pCVD diamond</a:t>
                </a:r>
              </a:p>
            </p:txBody>
          </p:sp>
        </p:grpSp>
        <p:sp>
          <p:nvSpPr>
            <p:cNvPr id="18440" name="Rectangle 14"/>
            <p:cNvSpPr>
              <a:spLocks noChangeArrowheads="1"/>
            </p:cNvSpPr>
            <p:nvPr/>
          </p:nvSpPr>
          <p:spPr bwMode="auto">
            <a:xfrm>
              <a:off x="2594" y="2902"/>
              <a:ext cx="2025" cy="4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 lvl="1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Symbol" charset="2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GB">
                  <a:solidFill>
                    <a:srgbClr val="000000"/>
                  </a:solidFill>
                  <a:latin typeface="Lucida Sans" charset="0"/>
                  <a:ea typeface="Arial" charset="0"/>
                  <a:cs typeface="Arial" charset="0"/>
                </a:rPr>
                <a:t>Mini Circuits GALI-52 </a:t>
              </a:r>
              <a:br>
                <a:rPr lang="en-GB">
                  <a:solidFill>
                    <a:srgbClr val="000000"/>
                  </a:solidFill>
                  <a:latin typeface="Lucida Sans" charset="0"/>
                  <a:ea typeface="Arial" charset="0"/>
                  <a:cs typeface="Arial" charset="0"/>
                </a:rPr>
              </a:br>
              <a:r>
                <a:rPr lang="en-GB">
                  <a:solidFill>
                    <a:srgbClr val="000000"/>
                  </a:solidFill>
                  <a:latin typeface="Lucida Sans" charset="0"/>
                  <a:ea typeface="Arial" charset="0"/>
                  <a:cs typeface="Arial" charset="0"/>
                </a:rPr>
                <a:t>1 GHz (20 dB)‏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bcm_scheme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43200"/>
            <a:ext cx="916463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381000" y="1066800"/>
            <a:ext cx="86058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 sz="2400">
                <a:solidFill>
                  <a:srgbClr val="0000FF"/>
                </a:solidFill>
              </a:rPr>
              <a:t> Must provide independent beam background assessment 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 sz="2400">
                <a:solidFill>
                  <a:srgbClr val="0000FF"/>
                </a:solidFill>
              </a:rPr>
              <a:t> Also provides luminosity and trigger information for ATLAS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04825" y="152400"/>
            <a:ext cx="2924175" cy="715963"/>
          </a:xfrm>
          <a:prstGeom prst="rect">
            <a:avLst/>
          </a:prstGeom>
          <a:ln w="25400" cap="flat" cmpd="sng" algn="ctr">
            <a:solidFill>
              <a:schemeClr val="accent2"/>
            </a:solidFill>
            <a:prstDash val="solid"/>
            <a:miter lim="800000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The BCM Readout </a:t>
            </a:r>
          </a:p>
        </p:txBody>
      </p:sp>
      <p:sp>
        <p:nvSpPr>
          <p:cNvPr id="19461" name="TextBox 6"/>
          <p:cNvSpPr txBox="1">
            <a:spLocks noChangeArrowheads="1"/>
          </p:cNvSpPr>
          <p:nvPr/>
        </p:nvSpPr>
        <p:spPr bwMode="auto">
          <a:xfrm>
            <a:off x="127000" y="2268538"/>
            <a:ext cx="911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ATLAS</a:t>
            </a:r>
          </a:p>
        </p:txBody>
      </p:sp>
      <p:sp>
        <p:nvSpPr>
          <p:cNvPr id="19462" name="TextBox 7"/>
          <p:cNvSpPr txBox="1">
            <a:spLocks noChangeArrowheads="1"/>
          </p:cNvSpPr>
          <p:nvPr/>
        </p:nvSpPr>
        <p:spPr bwMode="auto">
          <a:xfrm>
            <a:off x="1966913" y="2297113"/>
            <a:ext cx="928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Cavern</a:t>
            </a:r>
          </a:p>
        </p:txBody>
      </p:sp>
      <p:sp>
        <p:nvSpPr>
          <p:cNvPr id="19463" name="TextBox 8"/>
          <p:cNvSpPr txBox="1">
            <a:spLocks noChangeArrowheads="1"/>
          </p:cNvSpPr>
          <p:nvPr/>
        </p:nvSpPr>
        <p:spPr bwMode="auto">
          <a:xfrm>
            <a:off x="3962400" y="2286000"/>
            <a:ext cx="272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USA-15 (Counting room)</a:t>
            </a:r>
          </a:p>
        </p:txBody>
      </p:sp>
      <p:sp>
        <p:nvSpPr>
          <p:cNvPr id="19464" name="TextBox 9"/>
          <p:cNvSpPr txBox="1">
            <a:spLocks noChangeArrowheads="1"/>
          </p:cNvSpPr>
          <p:nvPr/>
        </p:nvSpPr>
        <p:spPr bwMode="auto">
          <a:xfrm>
            <a:off x="7467600" y="2255838"/>
            <a:ext cx="15192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Control room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 bwMode="auto">
          <a:xfrm>
            <a:off x="512763" y="152400"/>
            <a:ext cx="3754437" cy="715963"/>
          </a:xfrm>
          <a:prstGeom prst="rect">
            <a:avLst/>
          </a:prstGeom>
          <a:ln w="25400" cap="flat" cmpd="sng" algn="ctr">
            <a:solidFill>
              <a:schemeClr val="accent2"/>
            </a:solidFill>
            <a:prstDash val="solid"/>
            <a:miter lim="800000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BCM Abort Post-mortem </a:t>
            </a:r>
          </a:p>
        </p:txBody>
      </p:sp>
      <p:sp>
        <p:nvSpPr>
          <p:cNvPr id="20483" name="Rectangle 17"/>
          <p:cNvSpPr>
            <a:spLocks noChangeArrowheads="1"/>
          </p:cNvSpPr>
          <p:nvPr/>
        </p:nvSpPr>
        <p:spPr bwMode="auto">
          <a:xfrm>
            <a:off x="754063" y="1098550"/>
            <a:ext cx="776128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 sz="2000">
                <a:solidFill>
                  <a:srgbClr val="0000FF"/>
                </a:solidFill>
              </a:rPr>
              <a:t> Provide fast feedback (within 5 minutes of abort) to CERN CC</a:t>
            </a:r>
          </a:p>
          <a:p>
            <a:pPr lvl="1">
              <a:spcAft>
                <a:spcPts val="1800"/>
              </a:spcAft>
              <a:buFont typeface="Arial" charset="0"/>
              <a:buChar char="•"/>
            </a:pPr>
            <a:r>
              <a:rPr lang="en-US" sz="2000">
                <a:solidFill>
                  <a:srgbClr val="0000FF"/>
                </a:solidFill>
              </a:rPr>
              <a:t> After every abort (about 3000 per year)</a:t>
            </a:r>
            <a:endParaRPr lang="en-US" sz="2000">
              <a:solidFill>
                <a:srgbClr val="000000"/>
              </a:solidFill>
            </a:endParaRPr>
          </a:p>
          <a:p>
            <a:pPr>
              <a:spcAft>
                <a:spcPts val="1800"/>
              </a:spcAft>
              <a:buFont typeface="Arial" charset="0"/>
              <a:buChar char="•"/>
            </a:pPr>
            <a:r>
              <a:rPr lang="en-US" sz="2000">
                <a:solidFill>
                  <a:srgbClr val="0000FF"/>
                </a:solidFill>
              </a:rPr>
              <a:t> Normally look like:</a:t>
            </a:r>
          </a:p>
        </p:txBody>
      </p:sp>
      <p:pic>
        <p:nvPicPr>
          <p:cNvPr id="20484" name="Picture 4" descr="good_dump.png"/>
          <p:cNvPicPr>
            <a:picLocks noChangeAspect="1"/>
          </p:cNvPicPr>
          <p:nvPr/>
        </p:nvPicPr>
        <p:blipFill>
          <a:blip r:embed="rId2"/>
          <a:srcRect l="13287" t="7088" r="13287" b="7088"/>
          <a:stretch>
            <a:fillRect/>
          </a:stretch>
        </p:blipFill>
        <p:spPr bwMode="auto">
          <a:xfrm>
            <a:off x="1990725" y="2754313"/>
            <a:ext cx="5549900" cy="405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512763" y="3281363"/>
            <a:ext cx="12969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Single MIP</a:t>
            </a:r>
          </a:p>
        </p:txBody>
      </p:sp>
      <p:sp>
        <p:nvSpPr>
          <p:cNvPr id="20486" name="TextBox 6"/>
          <p:cNvSpPr txBox="1">
            <a:spLocks noChangeArrowheads="1"/>
          </p:cNvSpPr>
          <p:nvPr/>
        </p:nvSpPr>
        <p:spPr bwMode="auto">
          <a:xfrm>
            <a:off x="401638" y="3987800"/>
            <a:ext cx="1539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Hundred MIP</a:t>
            </a:r>
          </a:p>
        </p:txBody>
      </p:sp>
      <p:sp>
        <p:nvSpPr>
          <p:cNvPr id="20487" name="TextBox 7"/>
          <p:cNvSpPr txBox="1">
            <a:spLocks noChangeArrowheads="1"/>
          </p:cNvSpPr>
          <p:nvPr/>
        </p:nvSpPr>
        <p:spPr bwMode="auto">
          <a:xfrm>
            <a:off x="2820988" y="2408238"/>
            <a:ext cx="12747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1000 turns</a:t>
            </a:r>
          </a:p>
        </p:txBody>
      </p:sp>
      <p:sp>
        <p:nvSpPr>
          <p:cNvPr id="20488" name="TextBox 8"/>
          <p:cNvSpPr txBox="1">
            <a:spLocks noChangeArrowheads="1"/>
          </p:cNvSpPr>
          <p:nvPr/>
        </p:nvSpPr>
        <p:spPr bwMode="auto">
          <a:xfrm>
            <a:off x="5534025" y="2366963"/>
            <a:ext cx="1146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100 turns</a:t>
            </a:r>
          </a:p>
        </p:txBody>
      </p:sp>
      <p:sp>
        <p:nvSpPr>
          <p:cNvPr id="20489" name="TextBox 9"/>
          <p:cNvSpPr txBox="1">
            <a:spLocks noChangeArrowheads="1"/>
          </p:cNvSpPr>
          <p:nvPr/>
        </p:nvSpPr>
        <p:spPr bwMode="auto">
          <a:xfrm>
            <a:off x="7818438" y="3603625"/>
            <a:ext cx="1057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vs. Time</a:t>
            </a:r>
          </a:p>
        </p:txBody>
      </p:sp>
      <p:sp>
        <p:nvSpPr>
          <p:cNvPr id="20490" name="TextBox 10"/>
          <p:cNvSpPr txBox="1">
            <a:spLocks noChangeArrowheads="1"/>
          </p:cNvSpPr>
          <p:nvPr/>
        </p:nvSpPr>
        <p:spPr bwMode="auto">
          <a:xfrm>
            <a:off x="7818438" y="5549900"/>
            <a:ext cx="1108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vs. BCID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985</Words>
  <Application>Microsoft Office PowerPoint</Application>
  <PresentationFormat>Bildschirmpräsentation (4:3)</PresentationFormat>
  <Paragraphs>188</Paragraphs>
  <Slides>22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Office Theme</vt:lpstr>
      <vt:lpstr>Fast Beam Monitoring in ATLAS (BCM)</vt:lpstr>
      <vt:lpstr>PowerPoint-Präsentation</vt:lpstr>
      <vt:lpstr>PowerPoint-Präsentation</vt:lpstr>
      <vt:lpstr>The ATLAS Beam Conditions Monitor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First four DBM modules</vt:lpstr>
      <vt:lpstr>PowerPoint-Präsentation</vt:lpstr>
      <vt:lpstr>PowerPoint-Präsentation</vt:lpstr>
      <vt:lpstr>PowerPoint-Präsentation</vt:lpstr>
      <vt:lpstr>PowerPoint-Präsentation</vt:lpstr>
    </vt:vector>
  </TitlesOfParts>
  <Company>University of Toronto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BCM talk for Zeuthen fast moniroting workshop</dc:title>
  <dc:creator>William Trischuk</dc:creator>
  <cp:lastModifiedBy>Mende, Martina</cp:lastModifiedBy>
  <cp:revision>27</cp:revision>
  <cp:lastPrinted>2008-12-15T15:24:31Z</cp:lastPrinted>
  <dcterms:created xsi:type="dcterms:W3CDTF">2012-01-30T21:39:11Z</dcterms:created>
  <dcterms:modified xsi:type="dcterms:W3CDTF">2012-02-02T07:29:47Z</dcterms:modified>
</cp:coreProperties>
</file>