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6" r:id="rId3"/>
    <p:sldId id="267" r:id="rId4"/>
    <p:sldId id="269" r:id="rId5"/>
    <p:sldId id="268" r:id="rId6"/>
    <p:sldId id="277" r:id="rId7"/>
    <p:sldId id="270" r:id="rId8"/>
    <p:sldId id="271" r:id="rId9"/>
    <p:sldId id="275" r:id="rId10"/>
    <p:sldId id="274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5" r:id="rId19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28E00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822" autoAdjust="0"/>
  </p:normalViewPr>
  <p:slideViewPr>
    <p:cSldViewPr snapToGrid="0">
      <p:cViewPr>
        <p:scale>
          <a:sx n="125" d="100"/>
          <a:sy n="125" d="100"/>
        </p:scale>
        <p:origin x="-1464" y="-28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Marek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Penno</a:t>
            </a:r>
            <a:r>
              <a:rPr lang="en-GB" sz="900" b="1" dirty="0" smtClean="0">
                <a:solidFill>
                  <a:schemeClr val="bg2"/>
                </a:solidFill>
              </a:rPr>
              <a:t>, </a:t>
            </a:r>
            <a:r>
              <a:rPr lang="en-GB" sz="900" b="1" dirty="0" err="1" smtClean="0">
                <a:solidFill>
                  <a:schemeClr val="bg2"/>
                </a:solidFill>
              </a:rPr>
              <a:t>Dr.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Holger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Leich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Arrival Time </a:t>
            </a:r>
            <a:r>
              <a:rPr lang="en-GB" sz="900" dirty="0" err="1" smtClean="0">
                <a:solidFill>
                  <a:schemeClr val="bg2"/>
                </a:solidFill>
              </a:rPr>
              <a:t>Histogramming</a:t>
            </a:r>
            <a:r>
              <a:rPr lang="en-GB" sz="900" dirty="0" smtClean="0">
                <a:solidFill>
                  <a:schemeClr val="bg2"/>
                </a:solidFill>
              </a:rPr>
              <a:t> Unit –</a:t>
            </a:r>
            <a:r>
              <a:rPr lang="en-GB" sz="900" baseline="0" dirty="0" smtClean="0">
                <a:solidFill>
                  <a:schemeClr val="bg2"/>
                </a:solidFill>
              </a:rPr>
              <a:t> Requirements and Concept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2010/02/01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Arrival Time </a:t>
            </a:r>
            <a:r>
              <a:rPr lang="de-DE" dirty="0" err="1" smtClean="0"/>
              <a:t>Histogramming</a:t>
            </a:r>
            <a:r>
              <a:rPr lang="de-DE" dirty="0" smtClean="0"/>
              <a:t> Unit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de-DE" dirty="0">
              <a:solidFill>
                <a:srgbClr val="F28E00"/>
              </a:solidFill>
            </a:endParaRP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Requirements and concept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Marek </a:t>
            </a:r>
            <a:r>
              <a:rPr lang="de-DE" dirty="0" err="1" smtClean="0">
                <a:solidFill>
                  <a:srgbClr val="00A5EB"/>
                </a:solidFill>
              </a:rPr>
              <a:t>Penno</a:t>
            </a:r>
            <a:endParaRPr lang="de-DE" dirty="0" smtClean="0">
              <a:solidFill>
                <a:srgbClr val="00A5EB"/>
              </a:solidFill>
            </a:endParaRPr>
          </a:p>
          <a:p>
            <a:r>
              <a:rPr lang="de-DE" dirty="0" smtClean="0">
                <a:solidFill>
                  <a:srgbClr val="00A5EB"/>
                </a:solidFill>
              </a:rPr>
              <a:t>Dr. Holger Leich</a:t>
            </a:r>
            <a:endParaRPr lang="de-DE" dirty="0">
              <a:solidFill>
                <a:srgbClr val="00A5EB"/>
              </a:solidFill>
            </a:endParaRPr>
          </a:p>
          <a:p>
            <a:endParaRPr lang="de-DE" dirty="0" smtClean="0"/>
          </a:p>
          <a:p>
            <a:r>
              <a:rPr lang="en-US" dirty="0"/>
              <a:t>Workshop on Fast Beam Conditions Monitoring </a:t>
            </a:r>
            <a:r>
              <a:rPr lang="de-DE" dirty="0" err="1" smtClean="0"/>
              <a:t>at</a:t>
            </a:r>
            <a:r>
              <a:rPr lang="de-DE" dirty="0" smtClean="0"/>
              <a:t> DESY Zeuthen</a:t>
            </a:r>
          </a:p>
          <a:p>
            <a:r>
              <a:rPr lang="de-DE" dirty="0" smtClean="0"/>
              <a:t>2012/02/01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3000" pencilSize="10"/>
                    </a14:imgEffect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1" y="2493334"/>
            <a:ext cx="3220321" cy="2417135"/>
          </a:xfrm>
          <a:prstGeom prst="rect">
            <a:avLst/>
          </a:prstGeom>
          <a:noFill/>
          <a:ln>
            <a:noFill/>
          </a:ln>
          <a:effectLst>
            <a:glow rad="139700">
              <a:srgbClr val="00A5EB">
                <a:alpha val="6000"/>
              </a:srgb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– </a:t>
            </a:r>
            <a:r>
              <a:rPr lang="en-US" dirty="0" smtClean="0"/>
              <a:t>Data Acquisition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 Data</a:t>
            </a:r>
          </a:p>
          <a:p>
            <a:pPr lvl="1"/>
            <a:r>
              <a:rPr lang="en-US" dirty="0" smtClean="0"/>
              <a:t>For each channel (8 detector + 2 supplementary)</a:t>
            </a:r>
          </a:p>
          <a:p>
            <a:pPr lvl="1"/>
            <a:r>
              <a:rPr lang="en-US" dirty="0" smtClean="0"/>
              <a:t>Statistical overview of count of events in respect to N orbits</a:t>
            </a:r>
          </a:p>
          <a:p>
            <a:pPr lvl="1"/>
            <a:r>
              <a:rPr lang="en-US" dirty="0" smtClean="0"/>
              <a:t>Sample Rate: 6.25ns = 160 MHz = 4 times bunch clock (40 MHz)</a:t>
            </a:r>
          </a:p>
          <a:p>
            <a:pPr lvl="1"/>
            <a:r>
              <a:rPr lang="en-US" dirty="0" smtClean="0"/>
              <a:t>Each orbit: 3564 bunch timeslots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14256 bins in histogram per channel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Monitor all possible </a:t>
            </a:r>
            <a:br>
              <a:rPr lang="en-US" dirty="0" smtClean="0"/>
            </a:br>
            <a:r>
              <a:rPr lang="en-US" dirty="0" smtClean="0"/>
              <a:t>bunches and the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/>
              <a:t>abortion gap</a:t>
            </a:r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Bin’s width: 16 Bit </a:t>
            </a:r>
            <a:r>
              <a:rPr lang="en-US" dirty="0" smtClean="0">
                <a:sym typeface="Wingdings" pitchFamily="2" charset="2"/>
              </a:rPr>
              <a:t> 65535 orbits = 5839.1ms timespan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Double Buffered System: continuous data acquisition  no information loss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Transition sensitive sampling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or synchronous sampling:</a:t>
            </a: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91" y="2863326"/>
            <a:ext cx="4261790" cy="8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98" y="4480253"/>
            <a:ext cx="3550025" cy="16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r>
              <a:rPr lang="en-US" sz="2800" b="1" dirty="0" smtClean="0"/>
              <a:t>Hardware Concept</a:t>
            </a:r>
            <a:endParaRPr lang="en-US" sz="2800" b="1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Concept – ATHU Bird eye view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2" y="1078006"/>
            <a:ext cx="8766660" cy="44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Concept – Block Schematic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4374091" cy="5185833"/>
          </a:xfrm>
        </p:spPr>
        <p:txBody>
          <a:bodyPr/>
          <a:lstStyle/>
          <a:p>
            <a:r>
              <a:rPr lang="en-US" dirty="0"/>
              <a:t>Single FPGA solution</a:t>
            </a:r>
          </a:p>
          <a:p>
            <a:r>
              <a:rPr lang="en-US" dirty="0" smtClean="0"/>
              <a:t>Ext. RAM </a:t>
            </a:r>
            <a:r>
              <a:rPr lang="en-US" dirty="0"/>
              <a:t>for </a:t>
            </a:r>
            <a:r>
              <a:rPr lang="en-US" dirty="0" smtClean="0"/>
              <a:t>post mortem data</a:t>
            </a:r>
            <a:endParaRPr lang="en-US" dirty="0"/>
          </a:p>
          <a:p>
            <a:pPr lvl="1"/>
            <a:r>
              <a:rPr lang="en-US" dirty="0" smtClean="0"/>
              <a:t>Reduced FPGA memory requirements</a:t>
            </a:r>
            <a:endParaRPr lang="en-US" dirty="0"/>
          </a:p>
          <a:p>
            <a:r>
              <a:rPr lang="en-US" dirty="0" smtClean="0"/>
              <a:t>Int. FPGA </a:t>
            </a:r>
            <a:r>
              <a:rPr lang="en-US" dirty="0"/>
              <a:t>ram for </a:t>
            </a:r>
            <a:r>
              <a:rPr lang="en-US" dirty="0" smtClean="0"/>
              <a:t>histogram data</a:t>
            </a:r>
            <a:endParaRPr lang="en-US" dirty="0"/>
          </a:p>
          <a:p>
            <a:pPr lvl="1"/>
            <a:r>
              <a:rPr lang="en-US" dirty="0" smtClean="0"/>
              <a:t>Fast read </a:t>
            </a:r>
            <a:r>
              <a:rPr lang="en-US" dirty="0"/>
              <a:t>and write requests with in </a:t>
            </a:r>
            <a:r>
              <a:rPr lang="en-US" dirty="0" smtClean="0"/>
              <a:t>6.25ns</a:t>
            </a:r>
          </a:p>
          <a:p>
            <a:r>
              <a:rPr lang="en-US" dirty="0" smtClean="0"/>
              <a:t>Single Board Computer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readout</a:t>
            </a:r>
          </a:p>
          <a:p>
            <a:pPr lvl="1"/>
            <a:r>
              <a:rPr lang="en-US" dirty="0" smtClean="0"/>
              <a:t>Acquisition control 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communication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28" y="1346200"/>
            <a:ext cx="474613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Concept – Detailed Implementation Schema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37" y="824691"/>
            <a:ext cx="7195140" cy="549991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Concept – </a:t>
            </a:r>
            <a:r>
              <a:rPr lang="en-US" dirty="0" smtClean="0"/>
              <a:t>Operation States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79" y="1233489"/>
            <a:ext cx="5537568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08" y="1032668"/>
            <a:ext cx="4128559" cy="4792663"/>
          </a:xfrm>
        </p:spPr>
        <p:txBody>
          <a:bodyPr/>
          <a:lstStyle/>
          <a:p>
            <a:r>
              <a:rPr lang="en-US" dirty="0" smtClean="0"/>
              <a:t>Configuration</a:t>
            </a:r>
          </a:p>
          <a:p>
            <a:r>
              <a:rPr lang="en-US" dirty="0" smtClean="0"/>
              <a:t>Acquisition</a:t>
            </a:r>
          </a:p>
          <a:p>
            <a:r>
              <a:rPr lang="en-US" dirty="0" smtClean="0"/>
              <a:t>Postmortem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de-DE" dirty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Concept of a VME Module</a:t>
            </a:r>
          </a:p>
          <a:p>
            <a:r>
              <a:rPr lang="en-GB" dirty="0" smtClean="0"/>
              <a:t>Extending the </a:t>
            </a:r>
            <a:r>
              <a:rPr lang="en-GB" dirty="0"/>
              <a:t>existing DAQ system</a:t>
            </a:r>
          </a:p>
          <a:p>
            <a:r>
              <a:rPr lang="en-GB" dirty="0" smtClean="0"/>
              <a:t>10 Channel, Sample </a:t>
            </a:r>
            <a:r>
              <a:rPr lang="en-GB" dirty="0"/>
              <a:t>Resolution </a:t>
            </a:r>
            <a:r>
              <a:rPr lang="en-GB" u="sng" dirty="0"/>
              <a:t>6.25ns</a:t>
            </a:r>
          </a:p>
          <a:p>
            <a:r>
              <a:rPr lang="en-GB" dirty="0" smtClean="0"/>
              <a:t>Continuous </a:t>
            </a:r>
            <a:r>
              <a:rPr lang="en-GB" dirty="0"/>
              <a:t>beam particle distribution in real </a:t>
            </a:r>
            <a:r>
              <a:rPr lang="en-GB" dirty="0" smtClean="0"/>
              <a:t>time</a:t>
            </a:r>
          </a:p>
          <a:p>
            <a:pPr lvl="1"/>
            <a:r>
              <a:rPr lang="en-GB" dirty="0" smtClean="0"/>
              <a:t>Histogram function: 14256 Bins a 16 Bit per channel</a:t>
            </a:r>
          </a:p>
          <a:p>
            <a:pPr lvl="1"/>
            <a:r>
              <a:rPr lang="en-GB" dirty="0" smtClean="0"/>
              <a:t>Continuous data acquisition, </a:t>
            </a:r>
            <a:r>
              <a:rPr lang="en-GB" u="sng" dirty="0" smtClean="0"/>
              <a:t>no information loss</a:t>
            </a:r>
          </a:p>
          <a:p>
            <a:r>
              <a:rPr lang="en-GB" dirty="0" smtClean="0"/>
              <a:t>Post-mortem </a:t>
            </a:r>
            <a:r>
              <a:rPr lang="en-GB" dirty="0"/>
              <a:t>data after beam </a:t>
            </a:r>
            <a:r>
              <a:rPr lang="en-GB" dirty="0" smtClean="0"/>
              <a:t>abort</a:t>
            </a:r>
          </a:p>
          <a:p>
            <a:pPr lvl="1"/>
            <a:r>
              <a:rPr lang="en-GB" dirty="0" smtClean="0"/>
              <a:t>50 orbits detector event data</a:t>
            </a:r>
          </a:p>
          <a:p>
            <a:r>
              <a:rPr lang="en-GB" dirty="0" smtClean="0"/>
              <a:t>Communication via </a:t>
            </a:r>
            <a:r>
              <a:rPr lang="en-GB" dirty="0"/>
              <a:t>VME </a:t>
            </a:r>
            <a:r>
              <a:rPr lang="en-GB" dirty="0" smtClean="0"/>
              <a:t>Bus, Network and USB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2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" y="784860"/>
            <a:ext cx="8647119" cy="541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SBC with FPGA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0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Board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CPU: </a:t>
            </a:r>
            <a:r>
              <a:rPr lang="en-US" dirty="0" smtClean="0"/>
              <a:t>AT91SAM9G20</a:t>
            </a:r>
          </a:p>
          <a:p>
            <a:r>
              <a:rPr lang="en-US" dirty="0" smtClean="0"/>
              <a:t>RAM: 128MB, FLASH: 512 MB, </a:t>
            </a:r>
          </a:p>
          <a:p>
            <a:r>
              <a:rPr lang="en-US" smtClean="0"/>
              <a:t>Static </a:t>
            </a:r>
            <a:r>
              <a:rPr lang="en-US" dirty="0" smtClean="0"/>
              <a:t>Memory Interface to FPGA (~ 20MB/sec)</a:t>
            </a:r>
          </a:p>
          <a:p>
            <a:r>
              <a:rPr lang="en-US" dirty="0"/>
              <a:t>U</a:t>
            </a:r>
            <a:r>
              <a:rPr lang="en-US" dirty="0" smtClean="0"/>
              <a:t>SB 2.0, Ethernet 10/100MBit, SD Card Drive as persistent Memory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39" y="2842322"/>
            <a:ext cx="6086475" cy="33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0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Objective</a:t>
            </a:r>
          </a:p>
          <a:p>
            <a:pPr lvl="1"/>
            <a:r>
              <a:rPr lang="en-US" sz="2400" b="1" dirty="0" smtClean="0"/>
              <a:t>Detector Subsystem BMCF1</a:t>
            </a:r>
          </a:p>
          <a:p>
            <a:pPr lvl="1"/>
            <a:r>
              <a:rPr lang="en-US" sz="2400" b="1" dirty="0" smtClean="0"/>
              <a:t>Provide Histogram and Postmortem Data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3" y="2437474"/>
            <a:ext cx="6651989" cy="39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BCMF1</a:t>
            </a:r>
            <a:r>
              <a:rPr lang="en-US" dirty="0" smtClean="0"/>
              <a:t>, a subsystem of the CMS Beam Condition Monitor System</a:t>
            </a:r>
          </a:p>
          <a:p>
            <a:pPr lvl="1"/>
            <a:r>
              <a:rPr lang="en-US" dirty="0"/>
              <a:t>designed for fast flux monitoring measuring bunch-by-bunch both beam halo and collision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/>
              <a:t>located inside the CMS pixel detector </a:t>
            </a:r>
            <a:r>
              <a:rPr lang="en-US" dirty="0" smtClean="0"/>
              <a:t>close </a:t>
            </a:r>
            <a:r>
              <a:rPr lang="en-US" dirty="0"/>
              <a:t>to the beam-pipe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415" y="6253205"/>
            <a:ext cx="26156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https</a:t>
            </a:r>
            <a:r>
              <a:rPr lang="en-US" sz="700" dirty="0"/>
              <a:t>://znwiki3.ifh.de/CMS/Bcm1F</a:t>
            </a:r>
          </a:p>
        </p:txBody>
      </p:sp>
    </p:spTree>
    <p:extLst>
      <p:ext uri="{BB962C8B-B14F-4D97-AF65-F5344CB8AC3E}">
        <p14:creationId xmlns:p14="http://schemas.microsoft.com/office/powerpoint/2010/main" val="530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</a:t>
            </a:r>
            <a:r>
              <a:rPr lang="en-US" dirty="0" smtClean="0"/>
              <a:t>Goals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Extend existing DAQ system</a:t>
            </a:r>
          </a:p>
          <a:p>
            <a:r>
              <a:rPr lang="en-GB" dirty="0" smtClean="0"/>
              <a:t>Provide continuous beam particle distribution in</a:t>
            </a:r>
            <a:r>
              <a:rPr lang="en-GB" dirty="0"/>
              <a:t> real </a:t>
            </a:r>
            <a:r>
              <a:rPr lang="en-GB" dirty="0" smtClean="0"/>
              <a:t>time</a:t>
            </a:r>
          </a:p>
          <a:p>
            <a:r>
              <a:rPr lang="en-GB" dirty="0" smtClean="0"/>
              <a:t>Provide post-mortem data after beam abort</a:t>
            </a:r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– Reconstruct Particle Distribution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particle distribution in the accelerator ring</a:t>
            </a:r>
          </a:p>
          <a:p>
            <a:pPr lvl="1"/>
            <a:r>
              <a:rPr lang="en-US" dirty="0" smtClean="0"/>
              <a:t>Monitor the discriminated signals (events) from the detectors of BCM1F</a:t>
            </a:r>
          </a:p>
          <a:p>
            <a:pPr lvl="1"/>
            <a:r>
              <a:rPr lang="en-US" dirty="0" smtClean="0"/>
              <a:t>Monitor detector events in respect to LHC bunch clock and orbit clock</a:t>
            </a:r>
          </a:p>
          <a:p>
            <a:pPr lvl="1"/>
            <a:r>
              <a:rPr lang="en-GB" dirty="0" smtClean="0"/>
              <a:t>Acquire time </a:t>
            </a:r>
            <a:r>
              <a:rPr lang="en-GB" dirty="0"/>
              <a:t>of the orbit trigger and the time of </a:t>
            </a:r>
            <a:r>
              <a:rPr lang="en-GB" dirty="0" smtClean="0"/>
              <a:t>the detector events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Reconstruct the </a:t>
            </a:r>
            <a:r>
              <a:rPr lang="en-GB" dirty="0"/>
              <a:t>distribution of particles in the accelerator </a:t>
            </a:r>
            <a:r>
              <a:rPr lang="en-GB" dirty="0" smtClean="0"/>
              <a:t>ring </a:t>
            </a:r>
          </a:p>
          <a:p>
            <a:pPr lvl="1"/>
            <a:r>
              <a:rPr lang="en-GB" dirty="0" smtClean="0"/>
              <a:t>Example Data from the existing DAQ System, TDC Modules: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1" y="3532305"/>
            <a:ext cx="6325598" cy="23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3081" y="5847177"/>
            <a:ext cx="440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Elena Castro, </a:t>
            </a:r>
            <a:r>
              <a:rPr lang="en-US" sz="800" dirty="0"/>
              <a:t>FSP CMS </a:t>
            </a:r>
            <a:r>
              <a:rPr lang="en-US" sz="800" dirty="0" smtClean="0"/>
              <a:t>Workshop, </a:t>
            </a:r>
            <a:r>
              <a:rPr lang="en-US" sz="800" dirty="0"/>
              <a:t>Beam Condition </a:t>
            </a:r>
            <a:r>
              <a:rPr lang="en-US" sz="800" dirty="0" smtClean="0"/>
              <a:t>Data Analysis </a:t>
            </a:r>
            <a:r>
              <a:rPr lang="en-US" sz="800" dirty="0"/>
              <a:t>with BCM1F</a:t>
            </a:r>
          </a:p>
        </p:txBody>
      </p:sp>
    </p:spTree>
    <p:extLst>
      <p:ext uri="{BB962C8B-B14F-4D97-AF65-F5344CB8AC3E}">
        <p14:creationId xmlns:p14="http://schemas.microsoft.com/office/powerpoint/2010/main" val="35231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</a:t>
            </a:r>
          </a:p>
          <a:p>
            <a:r>
              <a:rPr lang="en-US" sz="2800" b="1" dirty="0" smtClean="0"/>
              <a:t>Requirements</a:t>
            </a:r>
          </a:p>
          <a:p>
            <a:pPr lvl="1"/>
            <a:r>
              <a:rPr lang="en-US" sz="2400" b="1" dirty="0" smtClean="0"/>
              <a:t>Interfaces</a:t>
            </a:r>
          </a:p>
          <a:p>
            <a:pPr lvl="1"/>
            <a:r>
              <a:rPr lang="en-US" sz="2400" b="1" dirty="0" smtClean="0"/>
              <a:t>Acquisition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– Interface for data acquisition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detector input channels</a:t>
            </a:r>
          </a:p>
          <a:p>
            <a:pPr lvl="1"/>
            <a:r>
              <a:rPr lang="en-US" dirty="0" smtClean="0"/>
              <a:t>ECL Type, optional 120 Ohm Termination, common ground</a:t>
            </a:r>
          </a:p>
          <a:p>
            <a:pPr lvl="1"/>
            <a:r>
              <a:rPr lang="en-US" dirty="0" smtClean="0"/>
              <a:t>Sample Rate: 6.25ns</a:t>
            </a:r>
          </a:p>
          <a:p>
            <a:r>
              <a:rPr lang="en-US" dirty="0" smtClean="0"/>
              <a:t>supplementary input channel </a:t>
            </a:r>
            <a:r>
              <a:rPr lang="en-US" dirty="0"/>
              <a:t>“Bunch filled”</a:t>
            </a:r>
            <a:endParaRPr lang="en-US" dirty="0" smtClean="0"/>
          </a:p>
          <a:p>
            <a:pPr lvl="1"/>
            <a:r>
              <a:rPr lang="en-US" dirty="0" smtClean="0"/>
              <a:t>Sample </a:t>
            </a:r>
            <a:r>
              <a:rPr lang="en-US" dirty="0"/>
              <a:t>Rate: </a:t>
            </a:r>
            <a:r>
              <a:rPr lang="en-US" dirty="0" smtClean="0"/>
              <a:t>&lt;= 25ns</a:t>
            </a:r>
          </a:p>
          <a:p>
            <a:r>
              <a:rPr lang="en-US" dirty="0"/>
              <a:t>supplementary </a:t>
            </a:r>
            <a:r>
              <a:rPr lang="en-US" dirty="0" smtClean="0"/>
              <a:t>reserve input </a:t>
            </a:r>
            <a:r>
              <a:rPr lang="en-US" dirty="0"/>
              <a:t>channel </a:t>
            </a:r>
            <a:endParaRPr lang="en-US" dirty="0" smtClean="0"/>
          </a:p>
          <a:p>
            <a:pPr lvl="1"/>
            <a:r>
              <a:rPr lang="en-US" dirty="0" smtClean="0"/>
              <a:t>Sample </a:t>
            </a:r>
            <a:r>
              <a:rPr lang="en-US" dirty="0"/>
              <a:t>Rate: </a:t>
            </a:r>
            <a:r>
              <a:rPr lang="en-US" dirty="0" smtClean="0"/>
              <a:t>&lt;= 25ns</a:t>
            </a:r>
          </a:p>
          <a:p>
            <a:r>
              <a:rPr lang="en-US" dirty="0" smtClean="0"/>
              <a:t>Orbit Trigger input</a:t>
            </a:r>
          </a:p>
          <a:p>
            <a:pPr lvl="1"/>
            <a:r>
              <a:rPr lang="en-US" dirty="0" smtClean="0"/>
              <a:t>NIM, 50Ohm termination</a:t>
            </a:r>
          </a:p>
          <a:p>
            <a:r>
              <a:rPr lang="en-US" dirty="0" smtClean="0"/>
              <a:t>Bunch Clock input</a:t>
            </a:r>
          </a:p>
          <a:p>
            <a:pPr lvl="1"/>
            <a:r>
              <a:rPr lang="en-US" dirty="0" smtClean="0"/>
              <a:t>NIM, 50Ohm termination</a:t>
            </a:r>
          </a:p>
          <a:p>
            <a:r>
              <a:rPr lang="en-US" dirty="0" smtClean="0"/>
              <a:t>Beam abort input signal</a:t>
            </a:r>
          </a:p>
          <a:p>
            <a:pPr lvl="1"/>
            <a:r>
              <a:rPr lang="en-US" dirty="0" smtClean="0"/>
              <a:t>NIM, 50 Ohm termination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– Further Interfaces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VME Slave</a:t>
            </a:r>
          </a:p>
          <a:p>
            <a:pPr lvl="1"/>
            <a:r>
              <a:rPr lang="en-US" dirty="0" smtClean="0"/>
              <a:t>Communication with VME Controller, </a:t>
            </a:r>
            <a:r>
              <a:rPr lang="en-US" dirty="0"/>
              <a:t>a</a:t>
            </a:r>
            <a:r>
              <a:rPr lang="en-US" dirty="0" smtClean="0"/>
              <a:t>ccess the control registers</a:t>
            </a:r>
          </a:p>
          <a:p>
            <a:r>
              <a:rPr lang="en-US" dirty="0" smtClean="0"/>
              <a:t>Network </a:t>
            </a:r>
          </a:p>
          <a:p>
            <a:pPr lvl="1"/>
            <a:r>
              <a:rPr lang="en-US" dirty="0" smtClean="0"/>
              <a:t>Communication with DAQ System, transfer of acquired data</a:t>
            </a:r>
          </a:p>
          <a:p>
            <a:r>
              <a:rPr lang="en-US" dirty="0" smtClean="0"/>
              <a:t>USB Slave </a:t>
            </a:r>
          </a:p>
          <a:p>
            <a:pPr lvl="1"/>
            <a:r>
              <a:rPr lang="en-US" dirty="0" smtClean="0"/>
              <a:t>Optional communication </a:t>
            </a:r>
            <a:r>
              <a:rPr lang="en-US" dirty="0"/>
              <a:t>with DAQ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RS322 </a:t>
            </a:r>
          </a:p>
          <a:p>
            <a:pPr lvl="1"/>
            <a:r>
              <a:rPr lang="en-US" dirty="0" smtClean="0"/>
              <a:t>Administrative Interface</a:t>
            </a:r>
          </a:p>
          <a:p>
            <a:r>
              <a:rPr lang="en-US" dirty="0" smtClean="0"/>
              <a:t>JTAG</a:t>
            </a:r>
          </a:p>
          <a:p>
            <a:pPr lvl="1"/>
            <a:r>
              <a:rPr lang="en-US" dirty="0" smtClean="0"/>
              <a:t>Programming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– Data </a:t>
            </a:r>
            <a:r>
              <a:rPr lang="en-US" dirty="0" smtClean="0"/>
              <a:t>Acquisition</a:t>
            </a:r>
            <a:r>
              <a:rPr lang="de-DE" dirty="0" smtClean="0">
                <a:solidFill>
                  <a:srgbClr val="F28E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Mortem Data</a:t>
            </a:r>
          </a:p>
          <a:p>
            <a:pPr lvl="1"/>
            <a:r>
              <a:rPr lang="en-US" dirty="0" smtClean="0"/>
              <a:t>Filled continuously with event data from the detector inputs</a:t>
            </a:r>
          </a:p>
          <a:p>
            <a:pPr lvl="1"/>
            <a:r>
              <a:rPr lang="en-US" dirty="0" smtClean="0"/>
              <a:t>Organized as ring buffer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outdated data being overwritten</a:t>
            </a:r>
          </a:p>
          <a:p>
            <a:pPr lvl="1"/>
            <a:r>
              <a:rPr lang="en-US" dirty="0" smtClean="0"/>
              <a:t>Acquisition is stopped at beam abort event</a:t>
            </a:r>
          </a:p>
          <a:p>
            <a:pPr lvl="1"/>
            <a:r>
              <a:rPr lang="en-US" dirty="0" smtClean="0"/>
              <a:t>Postmortem Data contains detector event data of the last 50 orbits</a:t>
            </a:r>
          </a:p>
          <a:p>
            <a:pPr lvl="1"/>
            <a:r>
              <a:rPr lang="en-US" dirty="0" smtClean="0"/>
              <a:t>Software reads out post mortem data on beam abort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592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PPT-Vorlage_en</vt:lpstr>
      <vt:lpstr>Arrival Time Histogramming Unit.</vt:lpstr>
      <vt:lpstr>Outline.</vt:lpstr>
      <vt:lpstr>Objective.</vt:lpstr>
      <vt:lpstr>Objective Goals.</vt:lpstr>
      <vt:lpstr>Objective – Reconstruct Particle Distribution.</vt:lpstr>
      <vt:lpstr>Outline.</vt:lpstr>
      <vt:lpstr>Requirements – Interface for data acquisition.</vt:lpstr>
      <vt:lpstr>Requirements – Further Interfaces.</vt:lpstr>
      <vt:lpstr>Requirements – Data Acquisition.</vt:lpstr>
      <vt:lpstr>Requirements – Data Acquisition.</vt:lpstr>
      <vt:lpstr>Outline</vt:lpstr>
      <vt:lpstr>Hardware Concept – ATHU Bird eye view</vt:lpstr>
      <vt:lpstr>Hardware Concept – Block Schematic.</vt:lpstr>
      <vt:lpstr>Hardware Concept – Detailed Implementation Schema.</vt:lpstr>
      <vt:lpstr>Hardware Concept – Operation States.</vt:lpstr>
      <vt:lpstr>Summary.</vt:lpstr>
      <vt:lpstr>Example of SBC with FPGA </vt:lpstr>
      <vt:lpstr>Single Board Computer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Arrival Time Histogramming Unit</dc:title>
  <dc:creator>Penno, Marek</dc:creator>
  <cp:lastModifiedBy>Penno, Marek</cp:lastModifiedBy>
  <cp:revision>30</cp:revision>
  <dcterms:created xsi:type="dcterms:W3CDTF">2012-02-01T08:53:21Z</dcterms:created>
  <dcterms:modified xsi:type="dcterms:W3CDTF">2012-02-02T11:25:26Z</dcterms:modified>
</cp:coreProperties>
</file>