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80" r:id="rId4"/>
    <p:sldId id="260" r:id="rId5"/>
    <p:sldId id="281" r:id="rId6"/>
    <p:sldId id="261" r:id="rId7"/>
    <p:sldId id="294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3" r:id="rId17"/>
    <p:sldId id="290" r:id="rId18"/>
    <p:sldId id="292" r:id="rId19"/>
    <p:sldId id="275" r:id="rId20"/>
    <p:sldId id="276" r:id="rId21"/>
    <p:sldId id="278" r:id="rId22"/>
    <p:sldId id="264" r:id="rId23"/>
    <p:sldId id="265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0AE6E-5C31-4133-859C-6F06CE4BCC05}" type="datetimeFigureOut">
              <a:rPr lang="en-GB" smtClean="0"/>
              <a:pPr/>
              <a:t>07/05/2012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22FD4-52A5-4E25-9B0D-5D34D2B9DA5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89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F032-C348-4C6B-83A2-CC224E78C83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D8F31-FC40-4B19-AB62-54F208A42A5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AIDA </a:t>
            </a:r>
            <a:br>
              <a:rPr lang="en-US" dirty="0" smtClean="0"/>
            </a:br>
            <a:r>
              <a:rPr lang="en-US" dirty="0" smtClean="0"/>
              <a:t>Infrastructure for very forward calorimeters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1295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9</a:t>
            </a:r>
            <a:r>
              <a:rPr lang="en-US" sz="2400" b="1" dirty="0" smtClean="0">
                <a:solidFill>
                  <a:schemeClr val="tx1"/>
                </a:solidFill>
              </a:rPr>
              <a:t>/05/2012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4102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Designers:					In collaboration with:</a:t>
            </a:r>
          </a:p>
          <a:p>
            <a:r>
              <a:rPr lang="en-US" i="1" dirty="0" smtClean="0"/>
              <a:t>Eric David					François-Xavier Nuiry</a:t>
            </a:r>
          </a:p>
          <a:p>
            <a:r>
              <a:rPr lang="en-US" i="1" dirty="0" smtClean="0"/>
              <a:t>Christophe Bault					Andrea Catinaccio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371600" cy="114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8/05/2012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AIDA Presentation Francois-Xavier </a:t>
            </a:r>
            <a:r>
              <a:rPr lang="en-US" dirty="0" err="1" smtClean="0"/>
              <a:t>Nuiry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Calorimeter design validation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Manufacturing tests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fxnuiry\AIDA Infrastructure\pictures\Tungsten machining\DSCN9790.JPG"/>
          <p:cNvPicPr>
            <a:picLocks noChangeAspect="1" noChangeArrowheads="1"/>
          </p:cNvPicPr>
          <p:nvPr/>
        </p:nvPicPr>
        <p:blipFill>
          <a:blip r:embed="rId4" cstate="print"/>
          <a:srcRect l="21160" t="30021" r="23467" b="20759"/>
          <a:stretch>
            <a:fillRect/>
          </a:stretch>
        </p:blipFill>
        <p:spPr bwMode="auto">
          <a:xfrm>
            <a:off x="0" y="836712"/>
            <a:ext cx="3456384" cy="2304256"/>
          </a:xfrm>
          <a:prstGeom prst="rect">
            <a:avLst/>
          </a:prstGeom>
          <a:noFill/>
        </p:spPr>
      </p:pic>
      <p:pic>
        <p:nvPicPr>
          <p:cNvPr id="11" name="Picture 2" descr="C:\fxnuiry\AIDA Infrastructure\pictures\Tungsten machining\DSCN9790.JPG"/>
          <p:cNvPicPr>
            <a:picLocks noChangeAspect="1" noChangeArrowheads="1"/>
          </p:cNvPicPr>
          <p:nvPr/>
        </p:nvPicPr>
        <p:blipFill>
          <a:blip r:embed="rId4" cstate="print"/>
          <a:srcRect l="21160" t="13102" r="23467" b="68441"/>
          <a:stretch>
            <a:fillRect/>
          </a:stretch>
        </p:blipFill>
        <p:spPr bwMode="auto">
          <a:xfrm>
            <a:off x="0" y="1124744"/>
            <a:ext cx="3456384" cy="864096"/>
          </a:xfrm>
          <a:prstGeom prst="rect">
            <a:avLst/>
          </a:prstGeom>
          <a:noFill/>
        </p:spPr>
      </p:pic>
      <p:pic>
        <p:nvPicPr>
          <p:cNvPr id="4099" name="Picture 3" descr="C:\fxnuiry\AIDA Infrastructure\permaglas\DSCN9893.JPG"/>
          <p:cNvPicPr>
            <a:picLocks noChangeAspect="1" noChangeArrowheads="1"/>
          </p:cNvPicPr>
          <p:nvPr/>
        </p:nvPicPr>
        <p:blipFill>
          <a:blip r:embed="rId5" cstate="print"/>
          <a:srcRect l="10382" t="12305" r="4252" b="18479"/>
          <a:stretch>
            <a:fillRect/>
          </a:stretch>
        </p:blipFill>
        <p:spPr bwMode="auto">
          <a:xfrm>
            <a:off x="3995936" y="836712"/>
            <a:ext cx="4854939" cy="2952328"/>
          </a:xfrm>
          <a:prstGeom prst="rect">
            <a:avLst/>
          </a:prstGeom>
          <a:noFill/>
        </p:spPr>
      </p:pic>
      <p:pic>
        <p:nvPicPr>
          <p:cNvPr id="4100" name="Picture 4" descr="C:\fxnuiry\AIDA Infrastructure\permaglas\DSCN9894.JPG"/>
          <p:cNvPicPr>
            <a:picLocks noChangeAspect="1" noChangeArrowheads="1"/>
          </p:cNvPicPr>
          <p:nvPr/>
        </p:nvPicPr>
        <p:blipFill>
          <a:blip r:embed="rId6" cstate="print"/>
          <a:srcRect l="42683" t="27686" r="36552" b="21556"/>
          <a:stretch>
            <a:fillRect/>
          </a:stretch>
        </p:blipFill>
        <p:spPr bwMode="auto">
          <a:xfrm>
            <a:off x="395536" y="4005064"/>
            <a:ext cx="1296144" cy="2376264"/>
          </a:xfrm>
          <a:prstGeom prst="rect">
            <a:avLst/>
          </a:prstGeom>
          <a:noFill/>
        </p:spPr>
      </p:pic>
      <p:pic>
        <p:nvPicPr>
          <p:cNvPr id="4101" name="Picture 5" descr="C:\fxnuiry\AIDA Infrastructure\permaglas\DSCN9897.JPG"/>
          <p:cNvPicPr>
            <a:picLocks noChangeAspect="1" noChangeArrowheads="1"/>
          </p:cNvPicPr>
          <p:nvPr/>
        </p:nvPicPr>
        <p:blipFill>
          <a:blip r:embed="rId7" cstate="print"/>
          <a:srcRect l="11536" t="12305" r="37706" b="44627"/>
          <a:stretch>
            <a:fillRect/>
          </a:stretch>
        </p:blipFill>
        <p:spPr bwMode="auto">
          <a:xfrm>
            <a:off x="1835696" y="4365104"/>
            <a:ext cx="3168352" cy="2016224"/>
          </a:xfrm>
          <a:prstGeom prst="rect">
            <a:avLst/>
          </a:prstGeom>
          <a:noFill/>
        </p:spPr>
      </p:pic>
      <p:pic>
        <p:nvPicPr>
          <p:cNvPr id="4102" name="Picture 6" descr="C:\fxnuiry\AIDA Infrastructure\permaglas\DSCN9983.JPG"/>
          <p:cNvPicPr>
            <a:picLocks noChangeAspect="1" noChangeArrowheads="1"/>
          </p:cNvPicPr>
          <p:nvPr/>
        </p:nvPicPr>
        <p:blipFill>
          <a:blip r:embed="rId8" cstate="print"/>
          <a:srcRect l="31542" t="37712" r="26928" b="31525"/>
          <a:stretch>
            <a:fillRect/>
          </a:stretch>
        </p:blipFill>
        <p:spPr bwMode="auto">
          <a:xfrm>
            <a:off x="5148063" y="4365104"/>
            <a:ext cx="3629203" cy="201622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23528" y="314096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W machining tests</a:t>
            </a:r>
            <a:endParaRPr lang="en-GB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64088" y="198884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W frame machining tests</a:t>
            </a:r>
            <a:endParaRPr lang="en-GB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-36512" y="3733966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Detail of an ear</a:t>
            </a:r>
            <a:endParaRPr lang="en-GB" sz="1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67744" y="4123679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Groove for the glue</a:t>
            </a:r>
            <a:endParaRPr lang="en-GB" sz="1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19856" y="4119407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Groove for the grounding</a:t>
            </a:r>
            <a:endParaRPr lang="en-GB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Manufacturing status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Mechanical frame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fxnuiry\AIDA Infrastructure\pictures\DSCN0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4848159" cy="3636119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5" cstate="print"/>
          <a:srcRect l="8808" t="14462" r="56058" b="8001"/>
          <a:stretch>
            <a:fillRect/>
          </a:stretch>
        </p:blipFill>
        <p:spPr bwMode="auto">
          <a:xfrm>
            <a:off x="5148064" y="836712"/>
            <a:ext cx="381642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31640" y="443711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frame is done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436096" y="4509120"/>
            <a:ext cx="3707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support plate is under manufacturing @ </a:t>
            </a:r>
            <a:r>
              <a:rPr lang="en-GB" dirty="0" smtClean="0"/>
              <a:t>CERN</a:t>
            </a:r>
            <a:endParaRPr lang="en-GB" dirty="0" smtClean="0"/>
          </a:p>
          <a:p>
            <a:r>
              <a:rPr lang="en-GB" dirty="0" smtClean="0"/>
              <a:t>End: ~30/04/2012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04248" y="4077072"/>
            <a:ext cx="216024" cy="50405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Manufacturing status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Combs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 l="7239" t="63230" r="75042" b="14720"/>
          <a:stretch>
            <a:fillRect/>
          </a:stretch>
        </p:blipFill>
        <p:spPr bwMode="auto">
          <a:xfrm>
            <a:off x="0" y="3933056"/>
            <a:ext cx="524629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980728"/>
            <a:ext cx="52578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6495" t="67799" r="75314" b="12041"/>
          <a:stretch>
            <a:fillRect/>
          </a:stretch>
        </p:blipFill>
        <p:spPr bwMode="auto">
          <a:xfrm>
            <a:off x="179512" y="1988840"/>
            <a:ext cx="502480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305797" y="3212976"/>
            <a:ext cx="3923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ym typeface="Wingdings" pitchFamily="2" charset="2"/>
              </a:rPr>
              <a:t></a:t>
            </a:r>
            <a:r>
              <a:rPr lang="en-GB" dirty="0" smtClean="0"/>
              <a:t>3 combs types, and 2 sets</a:t>
            </a:r>
          </a:p>
          <a:p>
            <a:r>
              <a:rPr lang="en-GB" dirty="0" smtClean="0"/>
              <a:t>Subcontracted to a Belgium firm </a:t>
            </a:r>
            <a:r>
              <a:rPr lang="en-GB" i="1" dirty="0" smtClean="0"/>
              <a:t>BRITTE</a:t>
            </a:r>
          </a:p>
          <a:p>
            <a:endParaRPr lang="en-GB" i="1" dirty="0"/>
          </a:p>
          <a:p>
            <a:r>
              <a:rPr lang="en-GB" dirty="0" smtClean="0"/>
              <a:t>Delivery date: 15 Mai 2012</a:t>
            </a:r>
            <a:endParaRPr lang="en-GB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19790" t="67799" r="76300" b="23164"/>
          <a:stretch>
            <a:fillRect/>
          </a:stretch>
        </p:blipFill>
        <p:spPr bwMode="auto">
          <a:xfrm>
            <a:off x="4211960" y="4005064"/>
            <a:ext cx="10801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 l="19790" t="67799" r="76300" b="23164"/>
          <a:stretch>
            <a:fillRect/>
          </a:stretch>
        </p:blipFill>
        <p:spPr bwMode="auto">
          <a:xfrm>
            <a:off x="2555776" y="1628800"/>
            <a:ext cx="10801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19790" t="67799" r="76300" b="23164"/>
          <a:stretch>
            <a:fillRect/>
          </a:stretch>
        </p:blipFill>
        <p:spPr bwMode="auto">
          <a:xfrm>
            <a:off x="4139952" y="1988840"/>
            <a:ext cx="108012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fxnuiry\AIDA Infrastructure\pictures\DSCN01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420061"/>
            <a:ext cx="2664296" cy="1998222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4752020" y="4149080"/>
            <a:ext cx="2340260" cy="16561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Manufacturing status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Tungsten frame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fxnuiry\AIDA Infrastructure\permaglas\DSCN0193.JPG"/>
          <p:cNvPicPr>
            <a:picLocks noChangeAspect="1" noChangeArrowheads="1"/>
          </p:cNvPicPr>
          <p:nvPr/>
        </p:nvPicPr>
        <p:blipFill>
          <a:blip r:embed="rId4" cstate="print"/>
          <a:srcRect l="14239" t="22331" r="5010" b="8454"/>
          <a:stretch>
            <a:fillRect/>
          </a:stretch>
        </p:blipFill>
        <p:spPr bwMode="auto">
          <a:xfrm>
            <a:off x="3851920" y="1196752"/>
            <a:ext cx="5040560" cy="32403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196752"/>
            <a:ext cx="3923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en-GB" dirty="0" smtClean="0"/>
              <a:t>2 frames have been manufactured at CERN</a:t>
            </a:r>
          </a:p>
          <a:p>
            <a:pPr>
              <a:buFont typeface="Wingdings"/>
              <a:buChar char="à"/>
            </a:pPr>
            <a:r>
              <a:rPr lang="en-GB" dirty="0" smtClean="0"/>
              <a:t>We may be able to launch 3 additional frames @ CERN</a:t>
            </a:r>
          </a:p>
          <a:p>
            <a:pPr>
              <a:buFont typeface="Wingdings"/>
              <a:buChar char="à"/>
            </a:pPr>
            <a:endParaRPr lang="en-GB" dirty="0"/>
          </a:p>
          <a:p>
            <a:pPr>
              <a:buFont typeface="Wingdings"/>
              <a:buChar char="à"/>
            </a:pPr>
            <a:r>
              <a:rPr lang="en-GB" dirty="0" smtClean="0"/>
              <a:t>TOTAL: 5 frames done at CERN</a:t>
            </a:r>
          </a:p>
          <a:p>
            <a:pPr>
              <a:buFont typeface="Wingdings"/>
              <a:buChar char="à"/>
            </a:pPr>
            <a:endParaRPr lang="en-GB" dirty="0"/>
          </a:p>
          <a:p>
            <a:pPr>
              <a:buFont typeface="Wingdings"/>
              <a:buChar char="à"/>
            </a:pPr>
            <a:r>
              <a:rPr lang="en-GB" dirty="0" smtClean="0"/>
              <a:t>An order of 20 frames is ongoing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Manufacturing status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Silicon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sensor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frame &amp; Silicon sensors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fxnuiry\AIDA Infrastructure\sensor\DSCN0191.JPG"/>
          <p:cNvPicPr>
            <a:picLocks noChangeAspect="1" noChangeArrowheads="1"/>
          </p:cNvPicPr>
          <p:nvPr/>
        </p:nvPicPr>
        <p:blipFill>
          <a:blip r:embed="rId4" cstate="print"/>
          <a:srcRect t="7317" b="1549"/>
          <a:stretch>
            <a:fillRect/>
          </a:stretch>
        </p:blipFill>
        <p:spPr bwMode="auto">
          <a:xfrm>
            <a:off x="4867758" y="980728"/>
            <a:ext cx="4266717" cy="518457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1196752"/>
            <a:ext cx="47880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en-GB" dirty="0" smtClean="0"/>
              <a:t>1 frame has been manufactured at CERN</a:t>
            </a:r>
          </a:p>
          <a:p>
            <a:pPr>
              <a:buFont typeface="Wingdings"/>
              <a:buChar char="à"/>
            </a:pPr>
            <a:r>
              <a:rPr lang="en-GB" dirty="0" smtClean="0"/>
              <a:t>We may be able to launch 4 additional frames @ CERN</a:t>
            </a:r>
          </a:p>
          <a:p>
            <a:pPr>
              <a:buFont typeface="Wingdings"/>
              <a:buChar char="à"/>
            </a:pPr>
            <a:endParaRPr lang="en-GB" dirty="0"/>
          </a:p>
          <a:p>
            <a:pPr>
              <a:buFont typeface="Wingdings"/>
              <a:buChar char="à"/>
            </a:pPr>
            <a:r>
              <a:rPr lang="en-GB" dirty="0" smtClean="0"/>
              <a:t>TOTAL: 5 frames done @ CERN</a:t>
            </a:r>
          </a:p>
          <a:p>
            <a:pPr>
              <a:buFont typeface="Wingdings"/>
              <a:buChar char="à"/>
            </a:pPr>
            <a:endParaRPr lang="en-GB" dirty="0" smtClean="0"/>
          </a:p>
          <a:p>
            <a:pPr>
              <a:buFont typeface="Wingdings"/>
              <a:buChar char="à"/>
            </a:pPr>
            <a:endParaRPr lang="en-GB" dirty="0"/>
          </a:p>
          <a:p>
            <a:pPr>
              <a:buFont typeface="Wingdings"/>
              <a:buChar char="à"/>
            </a:pPr>
            <a:endParaRPr lang="en-GB" dirty="0" smtClean="0"/>
          </a:p>
          <a:p>
            <a:pPr>
              <a:buFont typeface="Wingdings"/>
              <a:buChar char="à"/>
            </a:pPr>
            <a:endParaRPr lang="en-GB" dirty="0"/>
          </a:p>
          <a:p>
            <a:pPr>
              <a:buFont typeface="Wingdings"/>
              <a:buChar char="à"/>
            </a:pPr>
            <a:r>
              <a:rPr lang="en-GB" dirty="0" smtClean="0"/>
              <a:t>The calorimeter might be ready for 5 silicon sensors </a:t>
            </a:r>
            <a:r>
              <a:rPr lang="en-GB" dirty="0" smtClean="0"/>
              <a:t>(picture </a:t>
            </a:r>
            <a:r>
              <a:rPr lang="en-GB" dirty="0" smtClean="0"/>
              <a:t>design).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Manufacturing status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Hood &amp;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Services supports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hassis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08212"/>
            <a:ext cx="5153732" cy="5949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764704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Electronic card blocking system</a:t>
            </a:r>
            <a:endParaRPr lang="en-US" dirty="0"/>
          </a:p>
        </p:txBody>
      </p:sp>
      <p:pic>
        <p:nvPicPr>
          <p:cNvPr id="12" name="Picture 11" descr="Chassis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9192" y="1728192"/>
            <a:ext cx="4404808" cy="5085184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/>
          <a:srcRect l="11231" t="14462" r="62115" b="14462"/>
          <a:stretch>
            <a:fillRect/>
          </a:stretch>
        </p:blipFill>
        <p:spPr bwMode="auto">
          <a:xfrm>
            <a:off x="0" y="5273824"/>
            <a:ext cx="158417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/>
          <p:nvPr/>
        </p:nvPicPr>
        <p:blipFill>
          <a:blip r:embed="rId7" cstate="print"/>
          <a:srcRect l="8481" t="32307" r="64538" b="12770"/>
          <a:stretch>
            <a:fillRect/>
          </a:stretch>
        </p:blipFill>
        <p:spPr bwMode="auto">
          <a:xfrm>
            <a:off x="7380312" y="692696"/>
            <a:ext cx="176368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>
            <a:off x="611560" y="1412776"/>
            <a:ext cx="1224136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47864" y="9807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/>
              <a:buChar char="à"/>
            </a:pPr>
            <a:r>
              <a:rPr lang="en-GB" dirty="0" smtClean="0"/>
              <a:t>Will be soon manufactured (May/June)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Manufacturing status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Hood &amp;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Services supports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fxnuiry\AIDA Infrastructure\services supports\DSCN0164.JPG"/>
          <p:cNvPicPr>
            <a:picLocks noChangeAspect="1" noChangeArrowheads="1"/>
          </p:cNvPicPr>
          <p:nvPr/>
        </p:nvPicPr>
        <p:blipFill>
          <a:blip r:embed="rId4" cstate="print"/>
          <a:srcRect l="19026" b="7712"/>
          <a:stretch>
            <a:fillRect/>
          </a:stretch>
        </p:blipFill>
        <p:spPr bwMode="auto">
          <a:xfrm>
            <a:off x="0" y="1628800"/>
            <a:ext cx="5054426" cy="4320480"/>
          </a:xfrm>
          <a:prstGeom prst="rect">
            <a:avLst/>
          </a:prstGeom>
          <a:noFill/>
        </p:spPr>
      </p:pic>
      <p:pic>
        <p:nvPicPr>
          <p:cNvPr id="9219" name="Picture 3" descr="C:\fxnuiry\AIDA Infrastructure\services supports\DSCN0169.JPG"/>
          <p:cNvPicPr>
            <a:picLocks noChangeAspect="1" noChangeArrowheads="1"/>
          </p:cNvPicPr>
          <p:nvPr/>
        </p:nvPicPr>
        <p:blipFill>
          <a:blip r:embed="rId5" cstate="print"/>
          <a:srcRect l="32127" t="5411" r="2703" b="13068"/>
          <a:stretch>
            <a:fillRect/>
          </a:stretch>
        </p:blipFill>
        <p:spPr bwMode="auto">
          <a:xfrm>
            <a:off x="5076056" y="1628800"/>
            <a:ext cx="4067944" cy="381642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052736"/>
            <a:ext cx="939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Compression Gland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Manufacturing status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Tungsten plates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12165" t="9210" r="70000" b="76930"/>
          <a:stretch>
            <a:fillRect/>
          </a:stretch>
        </p:blipFill>
        <p:spPr bwMode="auto">
          <a:xfrm>
            <a:off x="0" y="1556792"/>
            <a:ext cx="370642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 l="29446" t="46220" r="61104" b="42440"/>
          <a:stretch>
            <a:fillRect/>
          </a:stretch>
        </p:blipFill>
        <p:spPr bwMode="auto">
          <a:xfrm>
            <a:off x="5508104" y="1124744"/>
            <a:ext cx="3168352" cy="1425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1052736"/>
            <a:ext cx="867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 tungsten alloy plates ordered to each companies: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13110" t="17564" r="72006" b="42576"/>
          <a:stretch>
            <a:fillRect/>
          </a:stretch>
        </p:blipFill>
        <p:spPr bwMode="auto">
          <a:xfrm>
            <a:off x="2771800" y="2564904"/>
            <a:ext cx="401521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0" y="836709"/>
          <a:ext cx="9143999" cy="4791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584"/>
                <a:gridCol w="2232248"/>
                <a:gridCol w="1584176"/>
                <a:gridCol w="3312368"/>
                <a:gridCol w="1187623"/>
              </a:tblGrid>
              <a:tr h="659323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Group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Tasks / Parts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Manufacturer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Delivery Dates</a:t>
                      </a:r>
                      <a:endParaRPr lang="en-GB" dirty="0"/>
                    </a:p>
                  </a:txBody>
                  <a:tcPr/>
                </a:tc>
              </a:tr>
              <a:tr h="381989">
                <a:tc rowSpan="6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Manufacturing</a:t>
                      </a:r>
                      <a:endParaRPr lang="en-GB" sz="1400" dirty="0"/>
                    </a:p>
                  </a:txBody>
                  <a:tcPr vert="vert27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Mechanical frame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Subcontractor + CERN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100%</a:t>
                      </a:r>
                      <a:r>
                        <a:rPr lang="en-GB" sz="1200" baseline="0" dirty="0" smtClean="0"/>
                        <a:t> by beginning of May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-</a:t>
                      </a:r>
                      <a:endParaRPr lang="en-GB" sz="1200" dirty="0"/>
                    </a:p>
                  </a:txBody>
                  <a:tcPr/>
                </a:tc>
              </a:tr>
              <a:tr h="381989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Combs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Subcontractor </a:t>
                      </a:r>
                      <a:r>
                        <a:rPr lang="en-GB" sz="1200" i="1" dirty="0" smtClean="0"/>
                        <a:t>BRITTE</a:t>
                      </a:r>
                      <a:endParaRPr lang="en-GB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100% Manufactured by 15/05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15</a:t>
                      </a:r>
                      <a:r>
                        <a:rPr lang="en-GB" sz="1200" baseline="30000" dirty="0" smtClean="0"/>
                        <a:t>th</a:t>
                      </a:r>
                      <a:r>
                        <a:rPr lang="en-GB" sz="1200" dirty="0" smtClean="0"/>
                        <a:t> May</a:t>
                      </a:r>
                      <a:endParaRPr lang="en-GB" sz="1200" dirty="0"/>
                    </a:p>
                  </a:txBody>
                  <a:tcPr/>
                </a:tc>
              </a:tr>
              <a:tr h="304894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Springs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i="0" dirty="0" smtClean="0"/>
                        <a:t>Top and bottom springs have to be done</a:t>
                      </a:r>
                      <a:endParaRPr lang="en-GB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i="0" dirty="0" smtClean="0"/>
                        <a:t>5/05/2012</a:t>
                      </a:r>
                      <a:endParaRPr lang="en-GB" sz="1200" i="0" dirty="0"/>
                    </a:p>
                  </a:txBody>
                  <a:tcPr/>
                </a:tc>
              </a:tr>
              <a:tr h="426961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Tungsten frame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Subcontractor  </a:t>
                      </a:r>
                      <a:r>
                        <a:rPr lang="en-GB" sz="1200" i="1" dirty="0" err="1" smtClean="0"/>
                        <a:t>Resarm</a:t>
                      </a:r>
                      <a:r>
                        <a:rPr lang="en-GB" sz="1200" i="1" dirty="0" smtClean="0"/>
                        <a:t> </a:t>
                      </a:r>
                      <a:r>
                        <a:rPr lang="en-GB" sz="1200" dirty="0" smtClean="0"/>
                        <a:t>+ 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i="0" dirty="0" smtClean="0"/>
                        <a:t>2 are ready,</a:t>
                      </a:r>
                      <a:r>
                        <a:rPr lang="en-GB" sz="1200" i="0" baseline="0" dirty="0" smtClean="0"/>
                        <a:t> </a:t>
                      </a:r>
                      <a:r>
                        <a:rPr lang="en-GB" sz="1200" i="0" dirty="0" smtClean="0"/>
                        <a:t>3 more could be done at CERN</a:t>
                      </a:r>
                    </a:p>
                    <a:p>
                      <a:pPr algn="ctr"/>
                      <a:r>
                        <a:rPr lang="en-GB" sz="1200" i="0" dirty="0" smtClean="0"/>
                        <a:t>Rest: subcontracted</a:t>
                      </a:r>
                      <a:endParaRPr lang="en-GB" sz="12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i="1" dirty="0" smtClean="0"/>
                        <a:t>~ 1/07/2012</a:t>
                      </a:r>
                      <a:endParaRPr lang="en-GB" sz="1200" i="1" dirty="0"/>
                    </a:p>
                  </a:txBody>
                  <a:tcPr/>
                </a:tc>
              </a:tr>
              <a:tr h="47094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Silicon sensor frame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CERN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 is ready, 4 have to be manufactured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~End of June</a:t>
                      </a:r>
                      <a:endParaRPr lang="en-GB" sz="1200" dirty="0"/>
                    </a:p>
                  </a:txBody>
                  <a:tcPr/>
                </a:tc>
              </a:tr>
              <a:tr h="470945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Hood and services support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CERN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Drawings are done</a:t>
                      </a:r>
                    </a:p>
                    <a:p>
                      <a:pPr algn="ctr"/>
                      <a:r>
                        <a:rPr lang="en-GB" sz="1200" dirty="0" smtClean="0"/>
                        <a:t>Parts have to be manufactured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 smtClean="0"/>
                        <a:t>~ 1/07/2012</a:t>
                      </a:r>
                    </a:p>
                  </a:txBody>
                  <a:tcPr/>
                </a:tc>
              </a:tr>
              <a:tr h="381989">
                <a:tc rowSpan="4"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Assembly &amp; tests</a:t>
                      </a:r>
                      <a:endParaRPr lang="en-GB" sz="1400" dirty="0"/>
                    </a:p>
                  </a:txBody>
                  <a:tcPr vert="vert27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Integration tests with dummy W plates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Could be done end of May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 smtClean="0"/>
                        <a:t>~ 1/06/2012</a:t>
                      </a:r>
                    </a:p>
                  </a:txBody>
                  <a:tcPr/>
                </a:tc>
              </a:tr>
              <a:tr h="381989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 plates delivery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/>
                        <a:t>Plansee</a:t>
                      </a:r>
                      <a:r>
                        <a:rPr lang="en-GB" sz="1200" dirty="0" smtClean="0"/>
                        <a:t> + MG sanders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Under manufacturing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i="1" dirty="0" smtClean="0"/>
                        <a:t>~ 15/06/2012</a:t>
                      </a:r>
                    </a:p>
                  </a:txBody>
                  <a:tcPr/>
                </a:tc>
              </a:tr>
              <a:tr h="381989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Hood assembly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CERN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dirty="0" smtClean="0"/>
                        <a:t>30/07/2012</a:t>
                      </a:r>
                    </a:p>
                  </a:txBody>
                  <a:tcPr/>
                </a:tc>
              </a:tr>
              <a:tr h="381989"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W &amp;</a:t>
                      </a:r>
                      <a:r>
                        <a:rPr lang="en-GB" sz="1400" baseline="0" dirty="0" smtClean="0"/>
                        <a:t> Si frames assemblies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/>
                        <a:t>CERN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i="1" dirty="0" smtClean="0"/>
                        <a:t>30/07/2012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573325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calorimeter should be ready, with 10 W plates by end of August.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Next Step...C=0.5mm</a:t>
            </a:r>
            <a:endParaRPr lang="en-GB" dirty="0"/>
          </a:p>
        </p:txBody>
      </p:sp>
      <p:pic>
        <p:nvPicPr>
          <p:cNvPr id="35842" name="Picture 2" descr="C:\Users\fnuiry\AppData\Local\Microsoft\Windows\Temporary Internet Files\Content.Outlook\459PY7ZO\untitled 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762000"/>
            <a:ext cx="5479870" cy="3923799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8200"/>
            <a:ext cx="331140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480060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idea:</a:t>
            </a:r>
          </a:p>
          <a:p>
            <a:pPr>
              <a:buFontTx/>
              <a:buChar char="-"/>
            </a:pPr>
            <a:r>
              <a:rPr lang="en-GB" dirty="0" smtClean="0"/>
              <a:t>We use the same tungsten plates</a:t>
            </a:r>
          </a:p>
          <a:p>
            <a:pPr>
              <a:buFontTx/>
              <a:buChar char="-"/>
            </a:pPr>
            <a:r>
              <a:rPr lang="en-GB" dirty="0" smtClean="0"/>
              <a:t>We could use the same </a:t>
            </a:r>
            <a:r>
              <a:rPr lang="en-GB" dirty="0" err="1" smtClean="0"/>
              <a:t>Permaglas</a:t>
            </a:r>
            <a:r>
              <a:rPr lang="en-GB" dirty="0" smtClean="0"/>
              <a:t> frame (in white in this picture)</a:t>
            </a:r>
          </a:p>
          <a:p>
            <a:pPr>
              <a:buFontTx/>
              <a:buChar char="-"/>
            </a:pPr>
            <a:r>
              <a:rPr lang="en-GB" dirty="0" smtClean="0"/>
              <a:t>We glue the Si detector + the read-out on the </a:t>
            </a:r>
            <a:r>
              <a:rPr lang="en-GB" dirty="0" err="1" smtClean="0"/>
              <a:t>Permaglas</a:t>
            </a:r>
            <a:r>
              <a:rPr lang="en-GB" dirty="0" smtClean="0"/>
              <a:t> frame</a:t>
            </a:r>
          </a:p>
          <a:p>
            <a:pPr>
              <a:buFontTx/>
              <a:buChar char="-"/>
            </a:pPr>
            <a:r>
              <a:rPr lang="en-GB" dirty="0" smtClean="0"/>
              <a:t>We could realise a sliding kinematic between each tungsten plate, in order to reach the 0.5mm gap between each W plate. </a:t>
            </a:r>
          </a:p>
          <a:p>
            <a:pPr>
              <a:buFontTx/>
              <a:buChar char="-"/>
            </a:pPr>
            <a:r>
              <a:rPr lang="en-GB" dirty="0" smtClean="0"/>
              <a:t>A new mechanical frame is mandatory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24950" cy="561662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Requirements</a:t>
            </a:r>
          </a:p>
          <a:p>
            <a:r>
              <a:rPr lang="en-GB" dirty="0" smtClean="0"/>
              <a:t>AIDA very forward calorimeter design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Mechanical frame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Tungsten support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Silicon detector support</a:t>
            </a:r>
          </a:p>
          <a:p>
            <a:pPr>
              <a:buNone/>
            </a:pPr>
            <a:endParaRPr lang="en-GB" sz="2000" dirty="0" smtClean="0"/>
          </a:p>
          <a:p>
            <a:r>
              <a:rPr lang="en-GB" sz="3100" dirty="0" smtClean="0"/>
              <a:t>Tungsten mounting concept</a:t>
            </a:r>
          </a:p>
          <a:p>
            <a:pPr>
              <a:buNone/>
            </a:pPr>
            <a:endParaRPr lang="en-GB" sz="2000" dirty="0" smtClean="0"/>
          </a:p>
          <a:p>
            <a:r>
              <a:rPr lang="en-GB" dirty="0" smtClean="0"/>
              <a:t>Design validation</a:t>
            </a:r>
          </a:p>
          <a:p>
            <a:pPr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Tests on springs, glued joints, bearings, </a:t>
            </a:r>
            <a:r>
              <a:rPr lang="en-GB" sz="2000" dirty="0" smtClean="0"/>
              <a:t>manufacturing</a:t>
            </a: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r>
              <a:rPr lang="en-GB" dirty="0" smtClean="0"/>
              <a:t>Manufacturing status</a:t>
            </a:r>
          </a:p>
          <a:p>
            <a:pPr>
              <a:buNone/>
            </a:pPr>
            <a:r>
              <a:rPr lang="en-GB" sz="2100" dirty="0" smtClean="0">
                <a:sym typeface="Wingdings" pitchFamily="2" charset="2"/>
              </a:rPr>
              <a:t></a:t>
            </a:r>
            <a:r>
              <a:rPr lang="en-GB" sz="2100" dirty="0" smtClean="0"/>
              <a:t>Mechanical frame</a:t>
            </a:r>
          </a:p>
          <a:p>
            <a:pPr>
              <a:buNone/>
            </a:pPr>
            <a:r>
              <a:rPr lang="en-GB" sz="2100" dirty="0" smtClean="0">
                <a:sym typeface="Wingdings" pitchFamily="2" charset="2"/>
              </a:rPr>
              <a:t>Combs</a:t>
            </a:r>
            <a:endParaRPr lang="en-GB" sz="2100" dirty="0" smtClean="0"/>
          </a:p>
          <a:p>
            <a:pPr>
              <a:buNone/>
            </a:pPr>
            <a:r>
              <a:rPr lang="en-GB" sz="2100" dirty="0" smtClean="0">
                <a:sym typeface="Wingdings" pitchFamily="2" charset="2"/>
              </a:rPr>
              <a:t>Tungsten frame</a:t>
            </a:r>
          </a:p>
          <a:p>
            <a:pPr>
              <a:buNone/>
            </a:pPr>
            <a:r>
              <a:rPr lang="en-GB" sz="2100" dirty="0" smtClean="0">
                <a:sym typeface="Wingdings" pitchFamily="2" charset="2"/>
              </a:rPr>
              <a:t>Silicon Sensor frame</a:t>
            </a:r>
          </a:p>
          <a:p>
            <a:pPr>
              <a:buNone/>
            </a:pPr>
            <a:r>
              <a:rPr lang="en-GB" sz="2100" dirty="0" smtClean="0">
                <a:sym typeface="Wingdings" pitchFamily="2" charset="2"/>
              </a:rPr>
              <a:t>Hood</a:t>
            </a:r>
          </a:p>
          <a:p>
            <a:pPr>
              <a:buNone/>
            </a:pPr>
            <a:r>
              <a:rPr lang="en-GB" sz="2100" dirty="0" smtClean="0">
                <a:sym typeface="Wingdings" pitchFamily="2" charset="2"/>
              </a:rPr>
              <a:t>Tungsten</a:t>
            </a:r>
          </a:p>
          <a:p>
            <a:pPr>
              <a:buNone/>
            </a:pPr>
            <a:r>
              <a:rPr lang="en-GB" sz="2100" dirty="0" smtClean="0">
                <a:sym typeface="Wingdings" pitchFamily="2" charset="2"/>
              </a:rPr>
              <a:t>Silicon sensors</a:t>
            </a:r>
          </a:p>
          <a:p>
            <a:pPr>
              <a:buNone/>
            </a:pPr>
            <a:endParaRPr lang="en-GB" sz="2200" dirty="0" smtClean="0"/>
          </a:p>
          <a:p>
            <a:r>
              <a:rPr lang="en-GB" dirty="0" smtClean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7" name="Picture 3" descr="\\cern.ch\dfs\Users\f\fnuiry\Desktop\DSCN9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4419600" cy="33147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90800" y="227647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smtClean="0"/>
              <a:t>Silicon sensor</a:t>
            </a:r>
            <a:endParaRPr lang="en-GB" i="1"/>
          </a:p>
        </p:txBody>
      </p:sp>
      <p:sp>
        <p:nvSpPr>
          <p:cNvPr id="15" name="TextBox 14"/>
          <p:cNvSpPr txBox="1"/>
          <p:nvPr/>
        </p:nvSpPr>
        <p:spPr>
          <a:xfrm>
            <a:off x="3733800" y="303847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/>
              <a:t>Flexible part</a:t>
            </a:r>
            <a:endParaRPr lang="en-GB" sz="1600"/>
          </a:p>
        </p:txBody>
      </p:sp>
      <p:sp>
        <p:nvSpPr>
          <p:cNvPr id="16" name="TextBox 15"/>
          <p:cNvSpPr txBox="1"/>
          <p:nvPr/>
        </p:nvSpPr>
        <p:spPr>
          <a:xfrm>
            <a:off x="5410200" y="2657474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Connector for the read out</a:t>
            </a:r>
            <a:endParaRPr lang="en-GB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715000" y="3190874"/>
            <a:ext cx="3048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33800" y="4410074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mtClean="0"/>
              <a:t>Rigid part (PCB)</a:t>
            </a:r>
            <a:endParaRPr lang="en-GB" sz="160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Next Step...C=0.5 mm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99060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most important for us:</a:t>
            </a:r>
          </a:p>
          <a:p>
            <a:r>
              <a:rPr lang="en-GB" dirty="0" smtClean="0"/>
              <a:t>Realising a flexible link between the sensor and the read out.</a:t>
            </a:r>
          </a:p>
          <a:p>
            <a:endParaRPr lang="en-GB" dirty="0" smtClean="0"/>
          </a:p>
          <a:p>
            <a:r>
              <a:rPr lang="en-GB" dirty="0" smtClean="0"/>
              <a:t>Something similar to this example:</a:t>
            </a:r>
            <a:endParaRPr lang="en-GB" sz="160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3124200" y="4572000"/>
            <a:ext cx="2514600" cy="838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3200400" y="4495800"/>
            <a:ext cx="2286000" cy="9906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400" dirty="0" smtClean="0"/>
              <a:t>Appendix 1:</a:t>
            </a:r>
            <a:br>
              <a:rPr lang="en-US" sz="2400" dirty="0" smtClean="0"/>
            </a:br>
            <a:r>
              <a:rPr lang="en-US" sz="2400" dirty="0" smtClean="0"/>
              <a:t>Additional information about the frame</a:t>
            </a:r>
            <a:endParaRPr lang="en-US" sz="2400" dirty="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1828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2276475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2276475" y="4572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276475" y="21145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828800" y="21336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828800" y="211454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533401" y="51816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255520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828800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1219200" y="48006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AutoShape 18"/>
          <p:cNvSpPr>
            <a:spLocks noChangeShapeType="1"/>
          </p:cNvSpPr>
          <p:nvPr/>
        </p:nvSpPr>
        <p:spPr bwMode="auto">
          <a:xfrm>
            <a:off x="1828800" y="5029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AutoShape 3"/>
          <p:cNvSpPr>
            <a:spLocks noChangeShapeType="1"/>
          </p:cNvSpPr>
          <p:nvPr/>
        </p:nvSpPr>
        <p:spPr bwMode="auto">
          <a:xfrm>
            <a:off x="182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1000" y="1143000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C=2mm</a:t>
            </a:r>
          </a:p>
          <a:p>
            <a:r>
              <a:rPr lang="en-GB" dirty="0" smtClean="0">
                <a:sym typeface="Wingdings" pitchFamily="2" charset="2"/>
              </a:rPr>
              <a:t> We work with an offset of 5.5mm </a:t>
            </a:r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4800600" y="1182469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C=1mm</a:t>
            </a:r>
          </a:p>
          <a:p>
            <a:r>
              <a:rPr lang="en-GB" dirty="0" smtClean="0">
                <a:sym typeface="Wingdings" pitchFamily="2" charset="2"/>
              </a:rPr>
              <a:t> We work with an offset of 4.5mm </a:t>
            </a:r>
            <a:endParaRPr lang="en-GB" dirty="0"/>
          </a:p>
        </p:txBody>
      </p:sp>
      <p:sp>
        <p:nvSpPr>
          <p:cNvPr id="65" name="Rectangle 22"/>
          <p:cNvSpPr>
            <a:spLocks noChangeArrowheads="1"/>
          </p:cNvSpPr>
          <p:nvPr/>
        </p:nvSpPr>
        <p:spPr bwMode="auto">
          <a:xfrm>
            <a:off x="6248400" y="22860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" name="AutoShape 19"/>
          <p:cNvSpPr>
            <a:spLocks noChangeShapeType="1"/>
          </p:cNvSpPr>
          <p:nvPr/>
        </p:nvSpPr>
        <p:spPr bwMode="auto">
          <a:xfrm>
            <a:off x="6696075" y="521843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7" name="AutoShape 18"/>
          <p:cNvSpPr>
            <a:spLocks noChangeShapeType="1"/>
          </p:cNvSpPr>
          <p:nvPr/>
        </p:nvSpPr>
        <p:spPr bwMode="auto">
          <a:xfrm>
            <a:off x="6696075" y="44958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AutoShape 17"/>
          <p:cNvSpPr>
            <a:spLocks noChangeShapeType="1"/>
          </p:cNvSpPr>
          <p:nvPr/>
        </p:nvSpPr>
        <p:spPr bwMode="auto">
          <a:xfrm>
            <a:off x="6867525" y="20040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AutoShape 1"/>
          <p:cNvSpPr>
            <a:spLocks noChangeShapeType="1"/>
          </p:cNvSpPr>
          <p:nvPr/>
        </p:nvSpPr>
        <p:spPr bwMode="auto">
          <a:xfrm>
            <a:off x="6696075" y="20383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AutoShape 2"/>
          <p:cNvSpPr>
            <a:spLocks noChangeShapeType="1"/>
          </p:cNvSpPr>
          <p:nvPr/>
        </p:nvSpPr>
        <p:spPr bwMode="auto">
          <a:xfrm>
            <a:off x="6248400" y="20574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 flipV="1">
            <a:off x="6248400" y="203834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30"/>
          <p:cNvSpPr txBox="1">
            <a:spLocks noChangeArrowheads="1"/>
          </p:cNvSpPr>
          <p:nvPr/>
        </p:nvSpPr>
        <p:spPr bwMode="auto">
          <a:xfrm>
            <a:off x="4953001" y="51054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 Box 11"/>
          <p:cNvSpPr txBox="1">
            <a:spLocks noChangeArrowheads="1"/>
          </p:cNvSpPr>
          <p:nvPr/>
        </p:nvSpPr>
        <p:spPr bwMode="auto">
          <a:xfrm>
            <a:off x="6675120" y="50292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Text Box 26"/>
          <p:cNvSpPr txBox="1">
            <a:spLocks noChangeArrowheads="1"/>
          </p:cNvSpPr>
          <p:nvPr/>
        </p:nvSpPr>
        <p:spPr bwMode="auto">
          <a:xfrm>
            <a:off x="6248400" y="20574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AutoShape 29"/>
          <p:cNvSpPr>
            <a:spLocks noChangeShapeType="1"/>
          </p:cNvSpPr>
          <p:nvPr/>
        </p:nvSpPr>
        <p:spPr bwMode="auto">
          <a:xfrm flipV="1">
            <a:off x="5638800" y="47244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6" name="AutoShape 18"/>
          <p:cNvSpPr>
            <a:spLocks noChangeShapeType="1"/>
          </p:cNvSpPr>
          <p:nvPr/>
        </p:nvSpPr>
        <p:spPr bwMode="auto">
          <a:xfrm>
            <a:off x="6248400" y="4953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AutoShape 3"/>
          <p:cNvSpPr>
            <a:spLocks noChangeShapeType="1"/>
          </p:cNvSpPr>
          <p:nvPr/>
        </p:nvSpPr>
        <p:spPr bwMode="auto">
          <a:xfrm>
            <a:off x="6248400" y="5562599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Text Box 11"/>
          <p:cNvSpPr txBox="1">
            <a:spLocks noChangeArrowheads="1"/>
          </p:cNvSpPr>
          <p:nvPr/>
        </p:nvSpPr>
        <p:spPr bwMode="auto">
          <a:xfrm>
            <a:off x="6324600" y="55626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1600200" y="3657600"/>
            <a:ext cx="5486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AutoShape 29"/>
          <p:cNvSpPr>
            <a:spLocks noChangeShapeType="1"/>
          </p:cNvSpPr>
          <p:nvPr/>
        </p:nvSpPr>
        <p:spPr bwMode="auto">
          <a:xfrm flipH="1">
            <a:off x="6781801" y="2666999"/>
            <a:ext cx="380999" cy="5333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AutoShape 29"/>
          <p:cNvSpPr>
            <a:spLocks noChangeShapeType="1"/>
          </p:cNvSpPr>
          <p:nvPr/>
        </p:nvSpPr>
        <p:spPr bwMode="auto">
          <a:xfrm flipH="1">
            <a:off x="2514600" y="2743200"/>
            <a:ext cx="380999" cy="5333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3" name="Text Box 30"/>
          <p:cNvSpPr txBox="1">
            <a:spLocks noChangeArrowheads="1"/>
          </p:cNvSpPr>
          <p:nvPr/>
        </p:nvSpPr>
        <p:spPr bwMode="auto">
          <a:xfrm>
            <a:off x="7162800" y="2514600"/>
            <a:ext cx="152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Distance</a:t>
            </a:r>
            <a:r>
              <a:rPr lang="en-US" sz="1100" smtClean="0">
                <a:latin typeface="Arial" pitchFamily="34" charset="0"/>
                <a:ea typeface="Calibri" pitchFamily="34" charset="0"/>
                <a:cs typeface="Arial" pitchFamily="34" charset="0"/>
              </a:rPr>
              <a:t> before next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tungsten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 Box 30"/>
          <p:cNvSpPr txBox="1">
            <a:spLocks noChangeArrowheads="1"/>
          </p:cNvSpPr>
          <p:nvPr/>
        </p:nvSpPr>
        <p:spPr bwMode="auto">
          <a:xfrm>
            <a:off x="2743200" y="2438400"/>
            <a:ext cx="152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Distance</a:t>
            </a:r>
            <a:r>
              <a:rPr lang="en-US" sz="1100" smtClean="0">
                <a:latin typeface="Arial" pitchFamily="34" charset="0"/>
                <a:ea typeface="Calibri" pitchFamily="34" charset="0"/>
                <a:cs typeface="Arial" pitchFamily="34" charset="0"/>
              </a:rPr>
              <a:t> before next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tungsten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ight Arrow 84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US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C=2mm between each tungsten</a:t>
            </a:r>
            <a:endParaRPr lang="en-US" sz="2800" dirty="0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33832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3068956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3068956" y="45720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2613660" y="2209800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1371600" y="51054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1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2590800" y="22098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1676400" y="47244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32766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670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6670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070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ym typeface="Wingdings" pitchFamily="2" charset="2"/>
              </a:rPr>
              <a:t> We work with an offset of 5.5mm </a:t>
            </a:r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261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268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338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34061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34823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41757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4183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4259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953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945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5021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57226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5798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649986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6560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7254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6477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832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3070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26670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72542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72618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73380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80314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Multiply 94"/>
          <p:cNvSpPr/>
          <p:nvPr/>
        </p:nvSpPr>
        <p:spPr>
          <a:xfrm>
            <a:off x="2743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ultiply 95"/>
          <p:cNvSpPr/>
          <p:nvPr/>
        </p:nvSpPr>
        <p:spPr>
          <a:xfrm>
            <a:off x="4267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ultiply 96"/>
          <p:cNvSpPr/>
          <p:nvPr/>
        </p:nvSpPr>
        <p:spPr>
          <a:xfrm>
            <a:off x="58674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ultiply 97"/>
          <p:cNvSpPr/>
          <p:nvPr/>
        </p:nvSpPr>
        <p:spPr>
          <a:xfrm>
            <a:off x="73914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TextBox 102"/>
          <p:cNvSpPr txBox="1"/>
          <p:nvPr/>
        </p:nvSpPr>
        <p:spPr>
          <a:xfrm>
            <a:off x="262128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04" name="TextBox 103"/>
          <p:cNvSpPr txBox="1"/>
          <p:nvPr/>
        </p:nvSpPr>
        <p:spPr>
          <a:xfrm>
            <a:off x="41910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05" name="TextBox 104"/>
          <p:cNvSpPr txBox="1"/>
          <p:nvPr/>
        </p:nvSpPr>
        <p:spPr>
          <a:xfrm>
            <a:off x="57912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06" name="TextBox 105"/>
          <p:cNvSpPr txBox="1"/>
          <p:nvPr/>
        </p:nvSpPr>
        <p:spPr>
          <a:xfrm>
            <a:off x="7315200" y="6096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07" name="Rectangle 22"/>
          <p:cNvSpPr>
            <a:spLocks noChangeArrowheads="1"/>
          </p:cNvSpPr>
          <p:nvPr/>
        </p:nvSpPr>
        <p:spPr bwMode="auto">
          <a:xfrm>
            <a:off x="262128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8" name="Rectangle 22"/>
          <p:cNvSpPr>
            <a:spLocks noChangeArrowheads="1"/>
          </p:cNvSpPr>
          <p:nvPr/>
        </p:nvSpPr>
        <p:spPr bwMode="auto">
          <a:xfrm>
            <a:off x="4177665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" name="Rectangle 22"/>
          <p:cNvSpPr>
            <a:spLocks noChangeArrowheads="1"/>
          </p:cNvSpPr>
          <p:nvPr/>
        </p:nvSpPr>
        <p:spPr bwMode="auto">
          <a:xfrm>
            <a:off x="57150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Rectangle 20"/>
          <p:cNvSpPr>
            <a:spLocks noChangeArrowheads="1"/>
          </p:cNvSpPr>
          <p:nvPr/>
        </p:nvSpPr>
        <p:spPr bwMode="auto">
          <a:xfrm>
            <a:off x="495300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1" name="Text Box 27"/>
          <p:cNvSpPr txBox="1">
            <a:spLocks noChangeArrowheads="1"/>
          </p:cNvSpPr>
          <p:nvPr/>
        </p:nvSpPr>
        <p:spPr bwMode="auto">
          <a:xfrm>
            <a:off x="484632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23672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3" name="Straight Arrow Connector 112"/>
          <p:cNvCxnSpPr/>
          <p:nvPr/>
        </p:nvCxnSpPr>
        <p:spPr>
          <a:xfrm>
            <a:off x="423672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487680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495300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487680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17" name="Text Box 30"/>
          <p:cNvSpPr txBox="1">
            <a:spLocks noChangeArrowheads="1"/>
          </p:cNvSpPr>
          <p:nvPr/>
        </p:nvSpPr>
        <p:spPr bwMode="auto">
          <a:xfrm>
            <a:off x="423672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ectangle 20"/>
          <p:cNvSpPr>
            <a:spLocks noChangeArrowheads="1"/>
          </p:cNvSpPr>
          <p:nvPr/>
        </p:nvSpPr>
        <p:spPr bwMode="auto">
          <a:xfrm>
            <a:off x="65074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9" name="Text Box 27"/>
          <p:cNvSpPr txBox="1">
            <a:spLocks noChangeArrowheads="1"/>
          </p:cNvSpPr>
          <p:nvPr/>
        </p:nvSpPr>
        <p:spPr bwMode="auto">
          <a:xfrm>
            <a:off x="64008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57912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1" name="Straight Arrow Connector 120"/>
          <p:cNvCxnSpPr/>
          <p:nvPr/>
        </p:nvCxnSpPr>
        <p:spPr>
          <a:xfrm>
            <a:off x="57912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64312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23" name="Straight Arrow Connector 122"/>
          <p:cNvCxnSpPr/>
          <p:nvPr/>
        </p:nvCxnSpPr>
        <p:spPr>
          <a:xfrm>
            <a:off x="65074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64312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25" name="Text Box 30"/>
          <p:cNvSpPr txBox="1">
            <a:spLocks noChangeArrowheads="1"/>
          </p:cNvSpPr>
          <p:nvPr/>
        </p:nvSpPr>
        <p:spPr bwMode="auto">
          <a:xfrm>
            <a:off x="57912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22"/>
          <p:cNvSpPr>
            <a:spLocks noChangeArrowheads="1"/>
          </p:cNvSpPr>
          <p:nvPr/>
        </p:nvSpPr>
        <p:spPr bwMode="auto">
          <a:xfrm>
            <a:off x="725424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7" name="Right Arrow 126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6" name="AutoShape 19"/>
          <p:cNvSpPr>
            <a:spLocks noChangeShapeType="1"/>
          </p:cNvSpPr>
          <p:nvPr/>
        </p:nvSpPr>
        <p:spPr bwMode="auto">
          <a:xfrm>
            <a:off x="3830956" y="52946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Text Box 11"/>
          <p:cNvSpPr txBox="1">
            <a:spLocks noChangeArrowheads="1"/>
          </p:cNvSpPr>
          <p:nvPr/>
        </p:nvSpPr>
        <p:spPr bwMode="auto">
          <a:xfrm>
            <a:off x="3810001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Date Placeholder 10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US"/>
          </a:p>
        </p:txBody>
      </p:sp>
      <p:sp>
        <p:nvSpPr>
          <p:cNvPr id="102" name="Footer Placeholder 10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C=1mm between each tungsten</a:t>
            </a:r>
            <a:endParaRPr lang="en-US" sz="2800" dirty="0"/>
          </a:p>
        </p:txBody>
      </p:sp>
      <p:sp>
        <p:nvSpPr>
          <p:cNvPr id="13334" name="Rectangle 22"/>
          <p:cNvSpPr>
            <a:spLocks noChangeArrowheads="1"/>
          </p:cNvSpPr>
          <p:nvPr/>
        </p:nvSpPr>
        <p:spPr bwMode="auto">
          <a:xfrm>
            <a:off x="182880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3396615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1" name="AutoShape 19"/>
          <p:cNvSpPr>
            <a:spLocks noChangeShapeType="1"/>
          </p:cNvSpPr>
          <p:nvPr/>
        </p:nvSpPr>
        <p:spPr bwMode="auto">
          <a:xfrm>
            <a:off x="2438400" y="5294630"/>
            <a:ext cx="180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0" name="AutoShape 18"/>
          <p:cNvSpPr>
            <a:spLocks noChangeShapeType="1"/>
          </p:cNvSpPr>
          <p:nvPr/>
        </p:nvSpPr>
        <p:spPr bwMode="auto">
          <a:xfrm>
            <a:off x="2438400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26231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438400" y="211455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828800" y="213360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828800" y="2133600"/>
            <a:ext cx="6096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533401" y="51816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286000" y="51054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C=1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828800" y="213360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1219200" y="48006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3305175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440305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438400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0784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57" name="AutoShape 18"/>
          <p:cNvSpPr>
            <a:spLocks noChangeShapeType="1"/>
          </p:cNvSpPr>
          <p:nvPr/>
        </p:nvSpPr>
        <p:spPr bwMode="auto">
          <a:xfrm>
            <a:off x="1828800" y="5029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AutoShape 3"/>
          <p:cNvSpPr>
            <a:spLocks noChangeShapeType="1"/>
          </p:cNvSpPr>
          <p:nvPr/>
        </p:nvSpPr>
        <p:spPr bwMode="auto">
          <a:xfrm>
            <a:off x="182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1" name="Text Box 11"/>
          <p:cNvSpPr txBox="1">
            <a:spLocks noChangeArrowheads="1"/>
          </p:cNvSpPr>
          <p:nvPr/>
        </p:nvSpPr>
        <p:spPr bwMode="auto">
          <a:xfrm>
            <a:off x="19050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ym typeface="Wingdings" pitchFamily="2" charset="2"/>
              </a:rPr>
              <a:t> We work with an offset of 4.5mm </a:t>
            </a:r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261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268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338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34061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34823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41757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4183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4259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953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9453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50215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57150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57226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5798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6492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65608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72542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6477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411855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3381375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24384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72542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72618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73380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80314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Multiply 94"/>
          <p:cNvSpPr/>
          <p:nvPr/>
        </p:nvSpPr>
        <p:spPr>
          <a:xfrm>
            <a:off x="18669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ultiply 95"/>
          <p:cNvSpPr/>
          <p:nvPr/>
        </p:nvSpPr>
        <p:spPr>
          <a:xfrm>
            <a:off x="27051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ultiply 96"/>
          <p:cNvSpPr/>
          <p:nvPr/>
        </p:nvSpPr>
        <p:spPr>
          <a:xfrm>
            <a:off x="49911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ultiply 97"/>
          <p:cNvSpPr/>
          <p:nvPr/>
        </p:nvSpPr>
        <p:spPr>
          <a:xfrm>
            <a:off x="41529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AutoShape 17"/>
          <p:cNvSpPr>
            <a:spLocks noChangeShapeType="1"/>
          </p:cNvSpPr>
          <p:nvPr/>
        </p:nvSpPr>
        <p:spPr bwMode="auto">
          <a:xfrm>
            <a:off x="8031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Text Box 11"/>
          <p:cNvSpPr txBox="1">
            <a:spLocks noChangeArrowheads="1"/>
          </p:cNvSpPr>
          <p:nvPr/>
        </p:nvSpPr>
        <p:spPr bwMode="auto">
          <a:xfrm>
            <a:off x="81534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Gap=4.5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AutoShape 17"/>
          <p:cNvSpPr>
            <a:spLocks noChangeShapeType="1"/>
          </p:cNvSpPr>
          <p:nvPr/>
        </p:nvSpPr>
        <p:spPr bwMode="auto">
          <a:xfrm>
            <a:off x="87934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AutoShape 3"/>
          <p:cNvSpPr>
            <a:spLocks noChangeShapeType="1"/>
          </p:cNvSpPr>
          <p:nvPr/>
        </p:nvSpPr>
        <p:spPr bwMode="auto">
          <a:xfrm>
            <a:off x="80010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1" name="Multiply 100"/>
          <p:cNvSpPr/>
          <p:nvPr/>
        </p:nvSpPr>
        <p:spPr>
          <a:xfrm>
            <a:off x="73533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Multiply 101"/>
          <p:cNvSpPr/>
          <p:nvPr/>
        </p:nvSpPr>
        <p:spPr>
          <a:xfrm>
            <a:off x="65151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22"/>
          <p:cNvSpPr>
            <a:spLocks noChangeArrowheads="1"/>
          </p:cNvSpPr>
          <p:nvPr/>
        </p:nvSpPr>
        <p:spPr bwMode="auto">
          <a:xfrm>
            <a:off x="6492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TextBox 114"/>
          <p:cNvSpPr txBox="1"/>
          <p:nvPr/>
        </p:nvSpPr>
        <p:spPr>
          <a:xfrm>
            <a:off x="2743200" y="62484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6" name="TextBox 115"/>
          <p:cNvSpPr txBox="1"/>
          <p:nvPr/>
        </p:nvSpPr>
        <p:spPr>
          <a:xfrm>
            <a:off x="4343400" y="63246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7" name="TextBox 116"/>
          <p:cNvSpPr txBox="1"/>
          <p:nvPr/>
        </p:nvSpPr>
        <p:spPr>
          <a:xfrm>
            <a:off x="6629400" y="62484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8" name="TextBox 117"/>
          <p:cNvSpPr txBox="1"/>
          <p:nvPr/>
        </p:nvSpPr>
        <p:spPr>
          <a:xfrm>
            <a:off x="7467600" y="63246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20" name="Rectangle 22"/>
          <p:cNvSpPr>
            <a:spLocks noChangeArrowheads="1"/>
          </p:cNvSpPr>
          <p:nvPr/>
        </p:nvSpPr>
        <p:spPr bwMode="auto">
          <a:xfrm>
            <a:off x="2621280" y="235458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Rectangle 22"/>
          <p:cNvSpPr>
            <a:spLocks noChangeArrowheads="1"/>
          </p:cNvSpPr>
          <p:nvPr/>
        </p:nvSpPr>
        <p:spPr bwMode="auto">
          <a:xfrm>
            <a:off x="495300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Rectangle 22"/>
          <p:cNvSpPr>
            <a:spLocks noChangeArrowheads="1"/>
          </p:cNvSpPr>
          <p:nvPr/>
        </p:nvSpPr>
        <p:spPr bwMode="auto">
          <a:xfrm>
            <a:off x="418338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5715000" y="198120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5" name="Text Box 27"/>
          <p:cNvSpPr txBox="1">
            <a:spLocks noChangeArrowheads="1"/>
          </p:cNvSpPr>
          <p:nvPr/>
        </p:nvSpPr>
        <p:spPr bwMode="auto">
          <a:xfrm>
            <a:off x="562356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4758690" y="91440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4756785" y="175260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5396865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29" name="Straight Arrow Connector 128"/>
          <p:cNvCxnSpPr/>
          <p:nvPr/>
        </p:nvCxnSpPr>
        <p:spPr>
          <a:xfrm>
            <a:off x="5730240" y="266700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569976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31" name="Text Box 30"/>
          <p:cNvSpPr txBox="1">
            <a:spLocks noChangeArrowheads="1"/>
          </p:cNvSpPr>
          <p:nvPr/>
        </p:nvSpPr>
        <p:spPr bwMode="auto">
          <a:xfrm>
            <a:off x="4756785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22"/>
          <p:cNvSpPr>
            <a:spLocks noChangeArrowheads="1"/>
          </p:cNvSpPr>
          <p:nvPr/>
        </p:nvSpPr>
        <p:spPr bwMode="auto">
          <a:xfrm>
            <a:off x="7254240" y="2362200"/>
            <a:ext cx="609600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Rectangle 20"/>
          <p:cNvSpPr>
            <a:spLocks noChangeArrowheads="1"/>
          </p:cNvSpPr>
          <p:nvPr/>
        </p:nvSpPr>
        <p:spPr bwMode="auto">
          <a:xfrm>
            <a:off x="8031480" y="1973580"/>
            <a:ext cx="50292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Text Box 27"/>
          <p:cNvSpPr txBox="1">
            <a:spLocks noChangeArrowheads="1"/>
          </p:cNvSpPr>
          <p:nvPr/>
        </p:nvSpPr>
        <p:spPr bwMode="auto">
          <a:xfrm>
            <a:off x="7940040" y="357378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7075170" y="906780"/>
            <a:ext cx="16764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7073265" y="1744980"/>
            <a:ext cx="16764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7713345" y="15163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8046720" y="2659380"/>
            <a:ext cx="50292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8016240" y="235458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40" name="Text Box 30"/>
          <p:cNvSpPr txBox="1">
            <a:spLocks noChangeArrowheads="1"/>
          </p:cNvSpPr>
          <p:nvPr/>
        </p:nvSpPr>
        <p:spPr bwMode="auto">
          <a:xfrm>
            <a:off x="7073265" y="98298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ight Arrow 140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828800" y="62484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88" name="Slide Number Placeholder 8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Date Placeholder 9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US"/>
          </a:p>
        </p:txBody>
      </p:sp>
      <p:sp>
        <p:nvSpPr>
          <p:cNvPr id="103" name="Footer Placeholder 10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 rot="19792216">
            <a:off x="188669" y="1578805"/>
            <a:ext cx="1928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New set of combs!</a:t>
            </a:r>
            <a:endParaRPr lang="en-GB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2545080" y="19812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29" name="AutoShape 17"/>
          <p:cNvSpPr>
            <a:spLocks noChangeShapeType="1"/>
          </p:cNvSpPr>
          <p:nvPr/>
        </p:nvSpPr>
        <p:spPr bwMode="auto">
          <a:xfrm>
            <a:off x="1784985" y="208026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3" name="AutoShape 1"/>
          <p:cNvSpPr>
            <a:spLocks noChangeShapeType="1"/>
          </p:cNvSpPr>
          <p:nvPr/>
        </p:nvSpPr>
        <p:spPr bwMode="auto">
          <a:xfrm>
            <a:off x="2228850" y="213741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4" name="AutoShape 2"/>
          <p:cNvSpPr>
            <a:spLocks noChangeShapeType="1"/>
          </p:cNvSpPr>
          <p:nvPr/>
        </p:nvSpPr>
        <p:spPr bwMode="auto">
          <a:xfrm>
            <a:off x="1781175" y="2156460"/>
            <a:ext cx="0" cy="733425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15" name="AutoShape 3"/>
          <p:cNvSpPr>
            <a:spLocks noChangeShapeType="1"/>
          </p:cNvSpPr>
          <p:nvPr/>
        </p:nvSpPr>
        <p:spPr bwMode="auto">
          <a:xfrm flipV="1">
            <a:off x="1781175" y="2137409"/>
            <a:ext cx="4476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457200" y="5029200"/>
            <a:ext cx="114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Tungsten plate 125*145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38" name="Text Box 26"/>
          <p:cNvSpPr txBox="1">
            <a:spLocks noChangeArrowheads="1"/>
          </p:cNvSpPr>
          <p:nvPr/>
        </p:nvSpPr>
        <p:spPr bwMode="auto">
          <a:xfrm>
            <a:off x="1781175" y="2156460"/>
            <a:ext cx="4895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A=3.5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1" name="AutoShape 29"/>
          <p:cNvSpPr>
            <a:spLocks noChangeShapeType="1"/>
          </p:cNvSpPr>
          <p:nvPr/>
        </p:nvSpPr>
        <p:spPr bwMode="auto">
          <a:xfrm flipV="1">
            <a:off x="914400" y="4648200"/>
            <a:ext cx="914399" cy="38099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438400" y="35814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GB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28800" y="9144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828800" y="17526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68880" y="15240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auto">
          <a:xfrm>
            <a:off x="4114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228600" y="533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>
                <a:sym typeface="Wingdings" pitchFamily="2" charset="2"/>
              </a:rPr>
              <a:t> We work with an offset of 5.5mm </a:t>
            </a:r>
            <a:endParaRPr lang="en-GB"/>
          </a:p>
        </p:txBody>
      </p:sp>
      <p:sp>
        <p:nvSpPr>
          <p:cNvPr id="46" name="AutoShape 3"/>
          <p:cNvSpPr>
            <a:spLocks noChangeShapeType="1"/>
          </p:cNvSpPr>
          <p:nvPr/>
        </p:nvSpPr>
        <p:spPr bwMode="auto">
          <a:xfrm>
            <a:off x="17754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18516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AutoShape 17"/>
          <p:cNvSpPr>
            <a:spLocks noChangeShapeType="1"/>
          </p:cNvSpPr>
          <p:nvPr/>
        </p:nvSpPr>
        <p:spPr bwMode="auto">
          <a:xfrm>
            <a:off x="25450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4" name="AutoShape 3"/>
          <p:cNvSpPr>
            <a:spLocks noChangeShapeType="1"/>
          </p:cNvSpPr>
          <p:nvPr/>
        </p:nvSpPr>
        <p:spPr bwMode="auto">
          <a:xfrm>
            <a:off x="2567940" y="564389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5" name="Text Box 11"/>
          <p:cNvSpPr txBox="1">
            <a:spLocks noChangeArrowheads="1"/>
          </p:cNvSpPr>
          <p:nvPr/>
        </p:nvSpPr>
        <p:spPr bwMode="auto">
          <a:xfrm>
            <a:off x="2644140" y="564389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AutoShape 17"/>
          <p:cNvSpPr>
            <a:spLocks noChangeShapeType="1"/>
          </p:cNvSpPr>
          <p:nvPr/>
        </p:nvSpPr>
        <p:spPr bwMode="auto">
          <a:xfrm>
            <a:off x="333756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AutoShape 3"/>
          <p:cNvSpPr>
            <a:spLocks noChangeShapeType="1"/>
          </p:cNvSpPr>
          <p:nvPr/>
        </p:nvSpPr>
        <p:spPr bwMode="auto">
          <a:xfrm>
            <a:off x="33451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2" name="Text Box 11"/>
          <p:cNvSpPr txBox="1">
            <a:spLocks noChangeArrowheads="1"/>
          </p:cNvSpPr>
          <p:nvPr/>
        </p:nvSpPr>
        <p:spPr bwMode="auto">
          <a:xfrm>
            <a:off x="34213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AutoShape 17"/>
          <p:cNvSpPr>
            <a:spLocks noChangeShapeType="1"/>
          </p:cNvSpPr>
          <p:nvPr/>
        </p:nvSpPr>
        <p:spPr bwMode="auto">
          <a:xfrm>
            <a:off x="4114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4" name="AutoShape 3"/>
          <p:cNvSpPr>
            <a:spLocks noChangeShapeType="1"/>
          </p:cNvSpPr>
          <p:nvPr/>
        </p:nvSpPr>
        <p:spPr bwMode="auto">
          <a:xfrm>
            <a:off x="410718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5" name="Text Box 11"/>
          <p:cNvSpPr txBox="1">
            <a:spLocks noChangeArrowheads="1"/>
          </p:cNvSpPr>
          <p:nvPr/>
        </p:nvSpPr>
        <p:spPr bwMode="auto">
          <a:xfrm>
            <a:off x="418338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AutoShape 17"/>
          <p:cNvSpPr>
            <a:spLocks noChangeShapeType="1"/>
          </p:cNvSpPr>
          <p:nvPr/>
        </p:nvSpPr>
        <p:spPr bwMode="auto">
          <a:xfrm>
            <a:off x="4876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8" name="AutoShape 17"/>
          <p:cNvSpPr>
            <a:spLocks noChangeShapeType="1"/>
          </p:cNvSpPr>
          <p:nvPr/>
        </p:nvSpPr>
        <p:spPr bwMode="auto">
          <a:xfrm>
            <a:off x="487680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9" name="AutoShape 3"/>
          <p:cNvSpPr>
            <a:spLocks noChangeShapeType="1"/>
          </p:cNvSpPr>
          <p:nvPr/>
        </p:nvSpPr>
        <p:spPr bwMode="auto">
          <a:xfrm>
            <a:off x="4884420" y="563371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0" name="Text Box 11"/>
          <p:cNvSpPr txBox="1">
            <a:spLocks noChangeArrowheads="1"/>
          </p:cNvSpPr>
          <p:nvPr/>
        </p:nvSpPr>
        <p:spPr bwMode="auto">
          <a:xfrm>
            <a:off x="49606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AutoShape 17"/>
          <p:cNvSpPr>
            <a:spLocks noChangeShapeType="1"/>
          </p:cNvSpPr>
          <p:nvPr/>
        </p:nvSpPr>
        <p:spPr bwMode="auto">
          <a:xfrm>
            <a:off x="56540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5722620" y="563371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17"/>
          <p:cNvSpPr>
            <a:spLocks noChangeShapeType="1"/>
          </p:cNvSpPr>
          <p:nvPr/>
        </p:nvSpPr>
        <p:spPr bwMode="auto">
          <a:xfrm>
            <a:off x="6416040" y="212851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4" name="AutoShape 3"/>
          <p:cNvSpPr>
            <a:spLocks noChangeShapeType="1"/>
          </p:cNvSpPr>
          <p:nvPr/>
        </p:nvSpPr>
        <p:spPr bwMode="auto">
          <a:xfrm>
            <a:off x="5638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545080" y="26670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468880" y="2362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0" name="Text Box 30"/>
          <p:cNvSpPr txBox="1">
            <a:spLocks noChangeArrowheads="1"/>
          </p:cNvSpPr>
          <p:nvPr/>
        </p:nvSpPr>
        <p:spPr bwMode="auto">
          <a:xfrm>
            <a:off x="1828800" y="9906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utoShape 17"/>
          <p:cNvSpPr>
            <a:spLocks noChangeShapeType="1"/>
          </p:cNvSpPr>
          <p:nvPr/>
        </p:nvSpPr>
        <p:spPr bwMode="auto">
          <a:xfrm>
            <a:off x="6416040" y="213869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AutoShape 3"/>
          <p:cNvSpPr>
            <a:spLocks noChangeShapeType="1"/>
          </p:cNvSpPr>
          <p:nvPr/>
        </p:nvSpPr>
        <p:spPr bwMode="auto">
          <a:xfrm>
            <a:off x="642366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Text Box 11"/>
          <p:cNvSpPr txBox="1">
            <a:spLocks noChangeArrowheads="1"/>
          </p:cNvSpPr>
          <p:nvPr/>
        </p:nvSpPr>
        <p:spPr bwMode="auto">
          <a:xfrm>
            <a:off x="649986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AutoShape 17"/>
          <p:cNvSpPr>
            <a:spLocks noChangeShapeType="1"/>
          </p:cNvSpPr>
          <p:nvPr/>
        </p:nvSpPr>
        <p:spPr bwMode="auto">
          <a:xfrm>
            <a:off x="7193280" y="21336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Multiply 94"/>
          <p:cNvSpPr/>
          <p:nvPr/>
        </p:nvSpPr>
        <p:spPr>
          <a:xfrm>
            <a:off x="19050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Multiply 95"/>
          <p:cNvSpPr/>
          <p:nvPr/>
        </p:nvSpPr>
        <p:spPr>
          <a:xfrm>
            <a:off x="34290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Multiply 96"/>
          <p:cNvSpPr/>
          <p:nvPr/>
        </p:nvSpPr>
        <p:spPr>
          <a:xfrm>
            <a:off x="5029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Multiply 97"/>
          <p:cNvSpPr/>
          <p:nvPr/>
        </p:nvSpPr>
        <p:spPr>
          <a:xfrm>
            <a:off x="6553200" y="5791200"/>
            <a:ext cx="533400" cy="4572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 20"/>
          <p:cNvSpPr>
            <a:spLocks noChangeArrowheads="1"/>
          </p:cNvSpPr>
          <p:nvPr/>
        </p:nvSpPr>
        <p:spPr bwMode="auto">
          <a:xfrm>
            <a:off x="5659755" y="205740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8" name="Text Box 27"/>
          <p:cNvSpPr txBox="1">
            <a:spLocks noChangeArrowheads="1"/>
          </p:cNvSpPr>
          <p:nvPr/>
        </p:nvSpPr>
        <p:spPr bwMode="auto">
          <a:xfrm>
            <a:off x="5553075" y="365760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943475" y="99060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4943475" y="182880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5583555" y="16002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5659755" y="274320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5583555" y="24384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99" name="Text Box 30"/>
          <p:cNvSpPr txBox="1">
            <a:spLocks noChangeArrowheads="1"/>
          </p:cNvSpPr>
          <p:nvPr/>
        </p:nvSpPr>
        <p:spPr bwMode="auto">
          <a:xfrm>
            <a:off x="4943475" y="10668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AutoShape 17"/>
          <p:cNvSpPr>
            <a:spLocks noChangeShapeType="1"/>
          </p:cNvSpPr>
          <p:nvPr/>
        </p:nvSpPr>
        <p:spPr bwMode="auto">
          <a:xfrm>
            <a:off x="71932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0" name="Text Box 11"/>
          <p:cNvSpPr txBox="1">
            <a:spLocks noChangeArrowheads="1"/>
          </p:cNvSpPr>
          <p:nvPr/>
        </p:nvSpPr>
        <p:spPr bwMode="auto">
          <a:xfrm>
            <a:off x="7315200" y="5638800"/>
            <a:ext cx="762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Gap=5.5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AutoShape 17"/>
          <p:cNvSpPr>
            <a:spLocks noChangeShapeType="1"/>
          </p:cNvSpPr>
          <p:nvPr/>
        </p:nvSpPr>
        <p:spPr bwMode="auto">
          <a:xfrm>
            <a:off x="7955280" y="2057400"/>
            <a:ext cx="0" cy="360000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2" name="AutoShape 3"/>
          <p:cNvSpPr>
            <a:spLocks noChangeShapeType="1"/>
          </p:cNvSpPr>
          <p:nvPr/>
        </p:nvSpPr>
        <p:spPr bwMode="auto">
          <a:xfrm>
            <a:off x="7162800" y="5638800"/>
            <a:ext cx="7620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3" name="Rectangle 22"/>
          <p:cNvSpPr>
            <a:spLocks noChangeArrowheads="1"/>
          </p:cNvSpPr>
          <p:nvPr/>
        </p:nvSpPr>
        <p:spPr bwMode="auto">
          <a:xfrm>
            <a:off x="4876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4" name="Rectangle 22"/>
          <p:cNvSpPr>
            <a:spLocks noChangeArrowheads="1"/>
          </p:cNvSpPr>
          <p:nvPr/>
        </p:nvSpPr>
        <p:spPr bwMode="auto">
          <a:xfrm>
            <a:off x="640080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5" name="Rectangle 22"/>
          <p:cNvSpPr>
            <a:spLocks noChangeArrowheads="1"/>
          </p:cNvSpPr>
          <p:nvPr/>
        </p:nvSpPr>
        <p:spPr bwMode="auto">
          <a:xfrm>
            <a:off x="333756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6" name="Rectangle 22"/>
          <p:cNvSpPr>
            <a:spLocks noChangeArrowheads="1"/>
          </p:cNvSpPr>
          <p:nvPr/>
        </p:nvSpPr>
        <p:spPr bwMode="auto">
          <a:xfrm>
            <a:off x="1784985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7" name="TextBox 116"/>
          <p:cNvSpPr txBox="1"/>
          <p:nvPr/>
        </p:nvSpPr>
        <p:spPr>
          <a:xfrm>
            <a:off x="178308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8" name="TextBox 117"/>
          <p:cNvSpPr txBox="1"/>
          <p:nvPr/>
        </p:nvSpPr>
        <p:spPr>
          <a:xfrm>
            <a:off x="33528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19" name="TextBox 118"/>
          <p:cNvSpPr txBox="1"/>
          <p:nvPr/>
        </p:nvSpPr>
        <p:spPr>
          <a:xfrm>
            <a:off x="50292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20" name="TextBox 119"/>
          <p:cNvSpPr txBox="1"/>
          <p:nvPr/>
        </p:nvSpPr>
        <p:spPr>
          <a:xfrm>
            <a:off x="6477000" y="61722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smtClean="0"/>
              <a:t>No sensor In this gap</a:t>
            </a:r>
            <a:endParaRPr lang="en-GB"/>
          </a:p>
        </p:txBody>
      </p:sp>
      <p:sp>
        <p:nvSpPr>
          <p:cNvPr id="121" name="AutoShape 19"/>
          <p:cNvSpPr>
            <a:spLocks noChangeShapeType="1"/>
          </p:cNvSpPr>
          <p:nvPr/>
        </p:nvSpPr>
        <p:spPr bwMode="auto">
          <a:xfrm>
            <a:off x="2230755" y="5370830"/>
            <a:ext cx="3619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2" name="AutoShape 18"/>
          <p:cNvSpPr>
            <a:spLocks noChangeShapeType="1"/>
          </p:cNvSpPr>
          <p:nvPr/>
        </p:nvSpPr>
        <p:spPr bwMode="auto">
          <a:xfrm>
            <a:off x="2230755" y="4648200"/>
            <a:ext cx="0" cy="819150"/>
          </a:xfrm>
          <a:prstGeom prst="straightConnector1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3" name="Text Box 11"/>
          <p:cNvSpPr txBox="1">
            <a:spLocks noChangeArrowheads="1"/>
          </p:cNvSpPr>
          <p:nvPr/>
        </p:nvSpPr>
        <p:spPr bwMode="auto">
          <a:xfrm>
            <a:off x="2209800" y="5181600"/>
            <a:ext cx="45719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C=2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Text Box 30"/>
          <p:cNvSpPr txBox="1">
            <a:spLocks noChangeArrowheads="1"/>
          </p:cNvSpPr>
          <p:nvPr/>
        </p:nvSpPr>
        <p:spPr bwMode="auto">
          <a:xfrm>
            <a:off x="5095875" y="121920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20"/>
          <p:cNvSpPr>
            <a:spLocks noChangeArrowheads="1"/>
          </p:cNvSpPr>
          <p:nvPr/>
        </p:nvSpPr>
        <p:spPr bwMode="auto">
          <a:xfrm>
            <a:off x="7193280" y="2065020"/>
            <a:ext cx="381000" cy="3038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Text Box 27"/>
          <p:cNvSpPr txBox="1">
            <a:spLocks noChangeArrowheads="1"/>
          </p:cNvSpPr>
          <p:nvPr/>
        </p:nvSpPr>
        <p:spPr bwMode="auto">
          <a:xfrm>
            <a:off x="7086600" y="3665220"/>
            <a:ext cx="11144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Sensor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6499860" y="998220"/>
            <a:ext cx="1524000" cy="1219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6477000" y="1836420"/>
            <a:ext cx="1524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7117080" y="160782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~10.5</a:t>
            </a:r>
            <a:endParaRPr lang="en-GB" sz="1200"/>
          </a:p>
        </p:txBody>
      </p:sp>
      <p:cxnSp>
        <p:nvCxnSpPr>
          <p:cNvPr id="137" name="Straight Arrow Connector 136"/>
          <p:cNvCxnSpPr/>
          <p:nvPr/>
        </p:nvCxnSpPr>
        <p:spPr>
          <a:xfrm>
            <a:off x="7193280" y="2750820"/>
            <a:ext cx="381000" cy="1588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7117080" y="244602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~2.5</a:t>
            </a:r>
            <a:endParaRPr lang="en-GB" sz="1200"/>
          </a:p>
        </p:txBody>
      </p:sp>
      <p:sp>
        <p:nvSpPr>
          <p:cNvPr id="139" name="Text Box 30"/>
          <p:cNvSpPr txBox="1">
            <a:spLocks noChangeArrowheads="1"/>
          </p:cNvSpPr>
          <p:nvPr/>
        </p:nvSpPr>
        <p:spPr bwMode="auto">
          <a:xfrm>
            <a:off x="6477000" y="1074420"/>
            <a:ext cx="1600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Electronic board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Rectangle 22"/>
          <p:cNvSpPr>
            <a:spLocks noChangeArrowheads="1"/>
          </p:cNvSpPr>
          <p:nvPr/>
        </p:nvSpPr>
        <p:spPr bwMode="auto">
          <a:xfrm>
            <a:off x="7955280" y="2362200"/>
            <a:ext cx="447675" cy="2724150"/>
          </a:xfrm>
          <a:prstGeom prst="rect">
            <a:avLst/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Right Arrow 140"/>
          <p:cNvSpPr/>
          <p:nvPr/>
        </p:nvSpPr>
        <p:spPr>
          <a:xfrm>
            <a:off x="152400" y="3429000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Text Box 30"/>
          <p:cNvSpPr txBox="1">
            <a:spLocks noChangeArrowheads="1"/>
          </p:cNvSpPr>
          <p:nvPr/>
        </p:nvSpPr>
        <p:spPr bwMode="auto">
          <a:xfrm>
            <a:off x="228600" y="3124200"/>
            <a:ext cx="1143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BEAM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1" name="Title 1"/>
          <p:cNvSpPr txBox="1">
            <a:spLocks/>
          </p:cNvSpPr>
          <p:nvPr/>
        </p:nvSpPr>
        <p:spPr>
          <a:xfrm>
            <a:off x="457200" y="304800"/>
            <a:ext cx="8229600" cy="334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we can do with C=2mm: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Appendix 2: Additional information about the frame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" name="Date Placeholder 10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AIDA Presentation Francois-Xavier Nuiry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7630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Design and manufacturing of a mechanical structure for tungsten plates and silicon sensors.</a:t>
            </a:r>
          </a:p>
          <a:p>
            <a:r>
              <a:rPr lang="en-US" sz="1600" dirty="0" smtClean="0"/>
              <a:t>A=3.5±0.5mm	B=0.32±0.015mm	</a:t>
            </a:r>
            <a:r>
              <a:rPr lang="en-US" sz="1600" b="1" dirty="0" smtClean="0"/>
              <a:t>C=2, 1, or 0.5 ±0.05mm</a:t>
            </a:r>
            <a:r>
              <a:rPr lang="en-US" sz="1600" dirty="0" smtClean="0"/>
              <a:t>	D=not really important</a:t>
            </a:r>
          </a:p>
          <a:p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011" y="1844824"/>
            <a:ext cx="4951285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19600" y="2590800"/>
            <a:ext cx="457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60</a:t>
            </a:r>
            <a:endParaRPr lang="en-US" sz="105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3334"/>
            <a:ext cx="8229600" cy="808038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AIDA very forward calorimeter design</a:t>
            </a:r>
            <a:br>
              <a:rPr lang="en-GB" sz="3600" dirty="0" smtClean="0"/>
            </a:br>
            <a:r>
              <a:rPr lang="en-US" sz="2700" dirty="0" smtClean="0"/>
              <a:t>Mechanical frame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8229600" cy="53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Multi-parts structure </a:t>
            </a:r>
            <a:r>
              <a:rPr lang="en-US" sz="1800" dirty="0" smtClean="0"/>
              <a:t>ST0372459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4076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Able to work with 2mm and 1mm gap between tungsten plates</a:t>
            </a:r>
          </a:p>
          <a:p>
            <a:endParaRPr lang="en-US" dirty="0"/>
          </a:p>
        </p:txBody>
      </p:sp>
      <p:pic>
        <p:nvPicPr>
          <p:cNvPr id="12289" name="Picture 1" descr="C:\Users\fnuiry\AppData\Local\Microsoft\Windows\Temporary Internet Files\Content.Outlook\459PY7ZO\untitled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87" y="1714760"/>
            <a:ext cx="4572000" cy="3792550"/>
          </a:xfrm>
          <a:prstGeom prst="rect">
            <a:avLst/>
          </a:prstGeom>
          <a:noFill/>
        </p:spPr>
      </p:pic>
      <p:sp>
        <p:nvSpPr>
          <p:cNvPr id="54" name="TextBox 53"/>
          <p:cNvSpPr txBox="1"/>
          <p:nvPr/>
        </p:nvSpPr>
        <p:spPr>
          <a:xfrm>
            <a:off x="286386" y="262916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</a:rPr>
              <a:t>255mm</a:t>
            </a:r>
            <a:endParaRPr lang="en-US" sz="1200">
              <a:solidFill>
                <a:srgbClr val="FFFF0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5400000" flipH="1" flipV="1">
            <a:off x="-818514" y="3353060"/>
            <a:ext cx="2209800" cy="1588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>
            <a:off x="2345374" y="1790960"/>
            <a:ext cx="1598612" cy="6858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77186" y="186716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212mm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19786" y="491516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</a:rPr>
              <a:t>368mm</a:t>
            </a:r>
            <a:endParaRPr lang="en-US" sz="1200">
              <a:solidFill>
                <a:srgbClr val="FFFF00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362586" y="4534160"/>
            <a:ext cx="2286000" cy="9144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3029586" y="4838960"/>
            <a:ext cx="1447800" cy="6096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639186" y="506756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FF00"/>
                </a:solidFill>
              </a:rPr>
              <a:t>200mm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>
          <a:xfrm>
            <a:off x="3059832" y="6597352"/>
            <a:ext cx="2895600" cy="260648"/>
          </a:xfrm>
        </p:spPr>
        <p:txBody>
          <a:bodyPr/>
          <a:lstStyle/>
          <a:p>
            <a:r>
              <a:rPr lang="en-US" dirty="0" smtClean="0"/>
              <a:t>AIDA Presentation Francois-Xavier Nuiry</a:t>
            </a:r>
            <a:endParaRPr lang="en-US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 l="3500" t="37333" r="54500" b="33334"/>
          <a:stretch>
            <a:fillRect/>
          </a:stretch>
        </p:blipFill>
        <p:spPr bwMode="auto">
          <a:xfrm>
            <a:off x="4715747" y="1700808"/>
            <a:ext cx="43641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/>
          <a:srcRect l="16250" t="9333" r="59250" b="11333"/>
          <a:stretch>
            <a:fillRect/>
          </a:stretch>
        </p:blipFill>
        <p:spPr bwMode="auto">
          <a:xfrm>
            <a:off x="6371931" y="3573016"/>
            <a:ext cx="2362200" cy="286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5858747" y="2843808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 spacers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295731" y="6163816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 holders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5228931" y="3877816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 Comb slots</a:t>
            </a:r>
            <a:endParaRPr lang="en-US" sz="1400" dirty="0"/>
          </a:p>
        </p:txBody>
      </p:sp>
      <p:cxnSp>
        <p:nvCxnSpPr>
          <p:cNvPr id="27" name="Straight Arrow Connector 26"/>
          <p:cNvCxnSpPr>
            <a:stCxn id="26" idx="2"/>
          </p:cNvCxnSpPr>
          <p:nvPr/>
        </p:nvCxnSpPr>
        <p:spPr>
          <a:xfrm rot="5400000" flipH="1" flipV="1">
            <a:off x="6427592" y="3631655"/>
            <a:ext cx="2977" cy="1104900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2"/>
          </p:cNvCxnSpPr>
          <p:nvPr/>
        </p:nvCxnSpPr>
        <p:spPr>
          <a:xfrm rot="16200000" flipH="1">
            <a:off x="6582970" y="3479254"/>
            <a:ext cx="835223" cy="2247900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6" idx="2"/>
          </p:cNvCxnSpPr>
          <p:nvPr/>
        </p:nvCxnSpPr>
        <p:spPr>
          <a:xfrm rot="16200000" flipH="1">
            <a:off x="6011471" y="4050753"/>
            <a:ext cx="1368623" cy="1638302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076531" y="5401816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Plan support slot</a:t>
            </a:r>
            <a:endParaRPr lang="en-US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6067131" y="4868419"/>
            <a:ext cx="838203" cy="838198"/>
          </a:xfrm>
          <a:prstGeom prst="straightConnector1">
            <a:avLst/>
          </a:prstGeom>
          <a:ln w="190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 noChangeArrowheads="1"/>
          </p:cNvPicPr>
          <p:nvPr/>
        </p:nvPicPr>
        <p:blipFill>
          <a:blip r:embed="rId7" cstate="print"/>
          <a:srcRect l="1750" t="33333" r="52750" b="38000"/>
          <a:stretch>
            <a:fillRect/>
          </a:stretch>
        </p:blipFill>
        <p:spPr bwMode="auto">
          <a:xfrm>
            <a:off x="97979" y="5589240"/>
            <a:ext cx="4536504" cy="10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AIDA very forward calorimeter design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Silicon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sensor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support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/>
          <p:nvPr/>
        </p:nvPicPr>
        <p:blipFill>
          <a:blip r:embed="rId4" cstate="print"/>
          <a:srcRect l="8808" t="8001" r="53635" b="8001"/>
          <a:stretch>
            <a:fillRect/>
          </a:stretch>
        </p:blipFill>
        <p:spPr bwMode="auto">
          <a:xfrm>
            <a:off x="395536" y="1340768"/>
            <a:ext cx="475252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fnuiry\AppData\Local\Microsoft\Windows\Temporary Internet Files\Content.Outlook\459PY7ZO\untitled 7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9586" y="1052736"/>
            <a:ext cx="3684414" cy="5105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1520" y="5661248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Silicon detector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07096" y="4077072"/>
            <a:ext cx="1764704" cy="15841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35696" y="58052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Permaglas</a:t>
            </a:r>
            <a:r>
              <a:rPr lang="en-GB" dirty="0" smtClean="0"/>
              <a:t> U shape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339752" y="4941168"/>
            <a:ext cx="251520" cy="86409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840388" y="1437761"/>
            <a:ext cx="2476028" cy="911119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32240" y="1527596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210mm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28384" y="1988840"/>
            <a:ext cx="72008" cy="2592288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79940" y="346500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160mm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C1BD9-3FC9-4E12-AEFD-7A76A920D59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08038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AIDA very forward calorimeter design</a:t>
            </a:r>
            <a:br>
              <a:rPr lang="en-GB" sz="3600" dirty="0" smtClean="0"/>
            </a:br>
            <a:r>
              <a:rPr lang="en-US" sz="2700" dirty="0" smtClean="0"/>
              <a:t>Tungsten support 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0" y="50851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Ground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7092280" y="479715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Spring</a:t>
            </a:r>
            <a:endParaRPr lang="en-GB" dirty="0"/>
          </a:p>
        </p:txBody>
      </p:sp>
      <p:pic>
        <p:nvPicPr>
          <p:cNvPr id="33" name="Picture 32"/>
          <p:cNvPicPr/>
          <p:nvPr/>
        </p:nvPicPr>
        <p:blipFill>
          <a:blip r:embed="rId5" cstate="print"/>
          <a:srcRect l="12443" t="17693" r="58481" b="17693"/>
          <a:stretch>
            <a:fillRect/>
          </a:stretch>
        </p:blipFill>
        <p:spPr bwMode="auto">
          <a:xfrm>
            <a:off x="467544" y="836712"/>
            <a:ext cx="388843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4" name="Straight Arrow Connector 33"/>
          <p:cNvCxnSpPr/>
          <p:nvPr/>
        </p:nvCxnSpPr>
        <p:spPr>
          <a:xfrm flipV="1">
            <a:off x="755576" y="2276872"/>
            <a:ext cx="648072" cy="28083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/>
          <p:nvPr/>
        </p:nvPicPr>
        <p:blipFill>
          <a:blip r:embed="rId6" cstate="print"/>
          <a:srcRect l="7597" t="11231" r="58481" b="8001"/>
          <a:stretch>
            <a:fillRect/>
          </a:stretch>
        </p:blipFill>
        <p:spPr bwMode="auto">
          <a:xfrm>
            <a:off x="4644008" y="836712"/>
            <a:ext cx="40324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Straight Arrow Connector 37"/>
          <p:cNvCxnSpPr/>
          <p:nvPr/>
        </p:nvCxnSpPr>
        <p:spPr>
          <a:xfrm flipV="1">
            <a:off x="7812360" y="2924944"/>
            <a:ext cx="432048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71800" y="4437112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Front view</a:t>
            </a:r>
            <a:endParaRPr lang="en-GB" sz="16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4932040" y="4437112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Back view</a:t>
            </a:r>
            <a:endParaRPr lang="en-GB" sz="1600" i="1" dirty="0"/>
          </a:p>
        </p:txBody>
      </p:sp>
      <p:pic>
        <p:nvPicPr>
          <p:cNvPr id="1027" name="Picture 3" descr="C:\fxnuiry\AIDA Infrastructure\permaglas\DSCN0038.JPG"/>
          <p:cNvPicPr>
            <a:picLocks noChangeAspect="1" noChangeArrowheads="1"/>
          </p:cNvPicPr>
          <p:nvPr/>
        </p:nvPicPr>
        <p:blipFill>
          <a:blip r:embed="rId7" cstate="print"/>
          <a:srcRect l="20334" t="16982" r="16122" b="15237"/>
          <a:stretch>
            <a:fillRect/>
          </a:stretch>
        </p:blipFill>
        <p:spPr bwMode="auto">
          <a:xfrm>
            <a:off x="1115615" y="4797152"/>
            <a:ext cx="2160239" cy="1728192"/>
          </a:xfrm>
          <a:prstGeom prst="rect">
            <a:avLst/>
          </a:prstGeom>
          <a:noFill/>
        </p:spPr>
      </p:pic>
      <p:cxnSp>
        <p:nvCxnSpPr>
          <p:cNvPr id="45" name="Straight Arrow Connector 44"/>
          <p:cNvCxnSpPr/>
          <p:nvPr/>
        </p:nvCxnSpPr>
        <p:spPr>
          <a:xfrm>
            <a:off x="539552" y="5445224"/>
            <a:ext cx="1368152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436096" y="5157192"/>
            <a:ext cx="3707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Material: Epoxy + glass fibres = PERMAGLAS</a:t>
            </a:r>
          </a:p>
          <a:p>
            <a:r>
              <a:rPr lang="en-GB" dirty="0" smtClean="0"/>
              <a:t>Tungsten plate is glued inside this frame</a:t>
            </a:r>
            <a:endParaRPr lang="en-GB" dirty="0"/>
          </a:p>
        </p:txBody>
      </p:sp>
      <p:pic>
        <p:nvPicPr>
          <p:cNvPr id="48" name="Picture 2" descr="C:\Users\fnuiry\AppData\Local\Microsoft\Windows\Temporary Internet Files\Content.Outlook\459PY7ZO\untitled 4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4869160"/>
            <a:ext cx="1903558" cy="1584398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2339752" y="83671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 bearings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806255" y="1124744"/>
            <a:ext cx="1821529" cy="115212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483768" y="1277144"/>
            <a:ext cx="296417" cy="251189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915817" y="1196752"/>
            <a:ext cx="1152127" cy="1224136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Tungsten plate mounting concept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052417" y="964704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920902" y="104090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059560" y="2183904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3.5</a:t>
            </a:r>
            <a:endParaRPr lang="en-GB" sz="11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483768" y="3356992"/>
            <a:ext cx="4176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62736" y="964704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364088" y="105273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3825632" y="908720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995936" y="2564904"/>
            <a:ext cx="359306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049768" y="908720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520952" y="173015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592960" y="1946176"/>
            <a:ext cx="69912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5250552" y="1946176"/>
            <a:ext cx="540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3920" y="173015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A</a:t>
            </a:r>
          </a:p>
        </p:txBody>
      </p:sp>
      <p:cxnSp>
        <p:nvCxnSpPr>
          <p:cNvPr id="23" name="Straight Connector 22"/>
          <p:cNvCxnSpPr/>
          <p:nvPr/>
        </p:nvCxnSpPr>
        <p:spPr>
          <a:xfrm rot="5400000" flipH="1" flipV="1">
            <a:off x="4520960" y="1946184"/>
            <a:ext cx="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88024" y="299695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C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355976" y="3212976"/>
            <a:ext cx="1224136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363596" y="2924944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3020184" y="2002532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995936" y="512676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4371216" y="548680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5220072" y="2564904"/>
            <a:ext cx="354712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5583138" y="2924944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4223542" y="2002532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5215478" y="512676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5582666" y="548680"/>
            <a:ext cx="216024" cy="28803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6084168" y="980728"/>
            <a:ext cx="29523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J=C+D-(A+B)</a:t>
            </a:r>
          </a:p>
          <a:p>
            <a:pPr algn="ctr"/>
            <a:r>
              <a:rPr lang="en-GB" sz="1100" b="1" dirty="0" smtClean="0"/>
              <a:t>A=3.5 +/-25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B=2 +/-2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C=5.5 +/-20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r>
              <a:rPr lang="en-GB" sz="1100" b="1" dirty="0" smtClean="0"/>
              <a:t>D=2 +/-2</a:t>
            </a:r>
            <a:r>
              <a:rPr lang="el-GR" sz="1100" b="1" dirty="0" smtClean="0"/>
              <a:t>μ</a:t>
            </a:r>
            <a:r>
              <a:rPr lang="en-GB" sz="1100" b="1" dirty="0" smtClean="0"/>
              <a:t>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err="1" smtClean="0"/>
              <a:t>Jmax</a:t>
            </a:r>
            <a:r>
              <a:rPr lang="en-GB" sz="1100" b="1" dirty="0" smtClean="0"/>
              <a:t> = 5.520+2.002-3.475-1.998=2.049mm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4743852" y="58772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 flipV="1">
            <a:off x="46676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 flipV="1">
            <a:off x="51248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0867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438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4896252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4658127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086752" y="6410672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 flipV="1">
            <a:off x="55058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582052" y="58772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9249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5820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5400000" flipH="1" flipV="1">
            <a:off x="5734452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5400000" flipH="1" flipV="1">
            <a:off x="5496327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924952" y="6410672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59630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896127" y="58772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896127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 flipH="1" flipV="1">
            <a:off x="4048527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 flipH="1" flipV="1">
            <a:off x="3810402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239027" y="6410672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5400000" flipH="1" flipV="1">
            <a:off x="4277127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5400000" flipH="1" flipV="1">
            <a:off x="3819927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245327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3029352" y="5877272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0293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rot="5400000" flipH="1" flipV="1">
            <a:off x="3181752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 flipH="1" flipV="1">
            <a:off x="2943627" y="6220172"/>
            <a:ext cx="38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 flipH="1" flipV="1">
            <a:off x="34103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 flipH="1" flipV="1">
            <a:off x="2953152" y="5953472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378552" y="6029672"/>
            <a:ext cx="10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372252" y="6410672"/>
            <a:ext cx="60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4442937" y="3989040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/>
          <p:cNvSpPr txBox="1"/>
          <p:nvPr/>
        </p:nvSpPr>
        <p:spPr>
          <a:xfrm>
            <a:off x="4427984" y="407707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70" name="TextBox 69"/>
          <p:cNvSpPr txBox="1"/>
          <p:nvPr/>
        </p:nvSpPr>
        <p:spPr>
          <a:xfrm>
            <a:off x="4059560" y="520824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/>
              <a:t>3.5</a:t>
            </a:r>
            <a:endParaRPr lang="en-GB" sz="1100" dirty="0"/>
          </a:p>
        </p:txBody>
      </p:sp>
      <p:sp>
        <p:nvSpPr>
          <p:cNvPr id="71" name="Rectangle 70"/>
          <p:cNvSpPr/>
          <p:nvPr/>
        </p:nvSpPr>
        <p:spPr>
          <a:xfrm>
            <a:off x="5262736" y="3989040"/>
            <a:ext cx="533400" cy="1600200"/>
          </a:xfrm>
          <a:prstGeom prst="rect">
            <a:avLst/>
          </a:prstGeom>
          <a:solidFill>
            <a:srgbClr val="4F81BD">
              <a:alpha val="50196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/>
          <p:cNvSpPr txBox="1"/>
          <p:nvPr/>
        </p:nvSpPr>
        <p:spPr>
          <a:xfrm>
            <a:off x="5364088" y="407707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</a:t>
            </a:r>
            <a:endParaRPr lang="en-GB" dirty="0"/>
          </a:p>
        </p:txBody>
      </p:sp>
      <p:sp>
        <p:nvSpPr>
          <p:cNvPr id="73" name="Rectangle 72"/>
          <p:cNvSpPr/>
          <p:nvPr/>
        </p:nvSpPr>
        <p:spPr>
          <a:xfrm>
            <a:off x="4216152" y="3933056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4427984" y="5589240"/>
            <a:ext cx="317778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5049768" y="3933056"/>
            <a:ext cx="612000" cy="1676400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/>
          <p:cNvSpPr txBox="1"/>
          <p:nvPr/>
        </p:nvSpPr>
        <p:spPr>
          <a:xfrm>
            <a:off x="4911472" y="475448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>
            <a:off x="4983480" y="4970512"/>
            <a:ext cx="306000" cy="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10800000">
            <a:off x="5250552" y="4970512"/>
            <a:ext cx="540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273920" y="475448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A</a:t>
            </a:r>
          </a:p>
        </p:txBody>
      </p:sp>
      <p:cxnSp>
        <p:nvCxnSpPr>
          <p:cNvPr id="80" name="Straight Connector 79"/>
          <p:cNvCxnSpPr/>
          <p:nvPr/>
        </p:nvCxnSpPr>
        <p:spPr>
          <a:xfrm rot="5400000" flipH="1" flipV="1">
            <a:off x="4911480" y="4970520"/>
            <a:ext cx="14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788024" y="5733256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B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4738876" y="5949280"/>
            <a:ext cx="846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386456" y="3537012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5292080" y="5589240"/>
            <a:ext cx="295200" cy="792088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5215478" y="3537012"/>
            <a:ext cx="360040" cy="396044"/>
          </a:xfrm>
          <a:prstGeom prst="rect">
            <a:avLst/>
          </a:prstGeom>
          <a:solidFill>
            <a:srgbClr val="FFC000">
              <a:alpha val="30196"/>
            </a:srgbClr>
          </a:solidFill>
          <a:ln w="19050">
            <a:solidFill>
              <a:srgbClr val="FFC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/>
          <p:cNvSpPr txBox="1"/>
          <p:nvPr/>
        </p:nvSpPr>
        <p:spPr>
          <a:xfrm>
            <a:off x="6300192" y="3573016"/>
            <a:ext cx="230425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J=B-A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A min=3.475mm</a:t>
            </a:r>
          </a:p>
          <a:p>
            <a:pPr algn="ctr"/>
            <a:r>
              <a:rPr lang="en-GB" sz="1100" b="1" dirty="0" smtClean="0"/>
              <a:t>A max=3.525mm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B min=5.480mm</a:t>
            </a:r>
          </a:p>
          <a:p>
            <a:pPr algn="ctr"/>
            <a:r>
              <a:rPr lang="en-GB" sz="1100" b="1" dirty="0" smtClean="0"/>
              <a:t>B max= 5.520mm</a:t>
            </a:r>
          </a:p>
          <a:p>
            <a:pPr algn="ctr"/>
            <a:endParaRPr lang="en-GB" sz="1100" b="1" dirty="0" smtClean="0"/>
          </a:p>
          <a:p>
            <a:pPr algn="ctr"/>
            <a:r>
              <a:rPr lang="en-GB" sz="1100" b="1" dirty="0" smtClean="0"/>
              <a:t>J max= 5.520-3.470= 2.05mm</a:t>
            </a:r>
          </a:p>
          <a:p>
            <a:pPr algn="ctr"/>
            <a:r>
              <a:rPr lang="en-GB" sz="1100" b="1" dirty="0" smtClean="0"/>
              <a:t>J min= 5.480-3.530= 1.95mm</a:t>
            </a:r>
          </a:p>
          <a:p>
            <a:pPr algn="ctr"/>
            <a:endParaRPr lang="en-GB" sz="1100" b="1" dirty="0" smtClean="0"/>
          </a:p>
        </p:txBody>
      </p:sp>
      <p:cxnSp>
        <p:nvCxnSpPr>
          <p:cNvPr id="87" name="Straight Connector 86"/>
          <p:cNvCxnSpPr/>
          <p:nvPr/>
        </p:nvCxnSpPr>
        <p:spPr>
          <a:xfrm rot="5400000">
            <a:off x="3407678" y="4999484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>
            <a:off x="4225652" y="4999484"/>
            <a:ext cx="31409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6" idx="3"/>
          </p:cNvCxnSpPr>
          <p:nvPr/>
        </p:nvCxnSpPr>
        <p:spPr>
          <a:xfrm flipH="1">
            <a:off x="4355976" y="3068960"/>
            <a:ext cx="223644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4211960" y="2780928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B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436096" y="2852936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D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5595352" y="3068960"/>
            <a:ext cx="216000" cy="1588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0" y="83671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On the marble</a:t>
            </a:r>
            <a:endParaRPr lang="en-GB" i="1" dirty="0"/>
          </a:p>
        </p:txBody>
      </p:sp>
      <p:sp>
        <p:nvSpPr>
          <p:cNvPr id="95" name="TextBox 94"/>
          <p:cNvSpPr txBox="1"/>
          <p:nvPr/>
        </p:nvSpPr>
        <p:spPr>
          <a:xfrm>
            <a:off x="0" y="4077072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In the calorimeter</a:t>
            </a:r>
            <a:endParaRPr lang="en-GB" i="1" dirty="0"/>
          </a:p>
        </p:txBody>
      </p:sp>
      <p:sp>
        <p:nvSpPr>
          <p:cNvPr id="96" name="TextBox 95"/>
          <p:cNvSpPr txBox="1"/>
          <p:nvPr/>
        </p:nvSpPr>
        <p:spPr>
          <a:xfrm>
            <a:off x="-66185" y="1268760"/>
            <a:ext cx="39604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1</a:t>
            </a:r>
            <a:r>
              <a:rPr lang="en-GB" sz="1400" dirty="0" smtClean="0"/>
              <a:t>. W plate put on the marble</a:t>
            </a:r>
          </a:p>
          <a:p>
            <a:r>
              <a:rPr lang="en-GB" sz="1400" b="1" dirty="0" smtClean="0"/>
              <a:t>2</a:t>
            </a:r>
            <a:r>
              <a:rPr lang="en-GB" sz="1400" dirty="0" smtClean="0"/>
              <a:t>. Three red spacer are installed on top of bearings</a:t>
            </a:r>
          </a:p>
          <a:p>
            <a:r>
              <a:rPr lang="en-GB" sz="1400" b="1" dirty="0" smtClean="0"/>
              <a:t>3</a:t>
            </a:r>
            <a:r>
              <a:rPr lang="en-GB" sz="1400" dirty="0" smtClean="0"/>
              <a:t>. Perm. frame installed around the W plate, supported only on 3 red spacers</a:t>
            </a:r>
          </a:p>
          <a:p>
            <a:r>
              <a:rPr lang="en-GB" sz="1400" b="1" dirty="0" smtClean="0">
                <a:sym typeface="Wingdings" pitchFamily="2" charset="2"/>
              </a:rPr>
              <a:t>4</a:t>
            </a:r>
            <a:r>
              <a:rPr lang="en-GB" sz="1400" dirty="0" smtClean="0">
                <a:sym typeface="Wingdings" pitchFamily="2" charset="2"/>
              </a:rPr>
              <a:t>. Glue (Araldite 2011) between W and </a:t>
            </a:r>
            <a:r>
              <a:rPr lang="en-GB" sz="1400" dirty="0" err="1" smtClean="0">
                <a:sym typeface="Wingdings" pitchFamily="2" charset="2"/>
              </a:rPr>
              <a:t>Permaglas</a:t>
            </a:r>
            <a:endParaRPr lang="en-GB" sz="1400" dirty="0"/>
          </a:p>
        </p:txBody>
      </p:sp>
      <p:sp>
        <p:nvSpPr>
          <p:cNvPr id="97" name="TextBox 96"/>
          <p:cNvSpPr txBox="1"/>
          <p:nvPr/>
        </p:nvSpPr>
        <p:spPr>
          <a:xfrm>
            <a:off x="0" y="443711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1</a:t>
            </a:r>
            <a:r>
              <a:rPr lang="en-GB" sz="1400" dirty="0" smtClean="0"/>
              <a:t>. W + </a:t>
            </a:r>
            <a:r>
              <a:rPr lang="en-GB" sz="1400" dirty="0" err="1" smtClean="0"/>
              <a:t>Permaglas</a:t>
            </a:r>
            <a:r>
              <a:rPr lang="en-GB" sz="1400" dirty="0" smtClean="0"/>
              <a:t> insertion in combs</a:t>
            </a:r>
          </a:p>
          <a:p>
            <a:r>
              <a:rPr lang="en-GB" sz="1400" b="1" dirty="0" smtClean="0"/>
              <a:t>2</a:t>
            </a:r>
            <a:r>
              <a:rPr lang="en-GB" sz="1400" dirty="0" smtClean="0"/>
              <a:t>. Accuracy given only by the W machining and the comb machining. </a:t>
            </a:r>
          </a:p>
          <a:p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Calorimeter design validation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Tests on glued joints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fxnuiry\AIDA Infrastructure\Tungsten and permaglas assembly\DSCN0003.JPG"/>
          <p:cNvPicPr>
            <a:picLocks noChangeAspect="1" noChangeArrowheads="1"/>
          </p:cNvPicPr>
          <p:nvPr/>
        </p:nvPicPr>
        <p:blipFill>
          <a:blip r:embed="rId4" cstate="print"/>
          <a:srcRect l="28082" t="19254" r="25774" b="40754"/>
          <a:stretch>
            <a:fillRect/>
          </a:stretch>
        </p:blipFill>
        <p:spPr bwMode="auto">
          <a:xfrm>
            <a:off x="140737" y="908720"/>
            <a:ext cx="3212665" cy="2088232"/>
          </a:xfrm>
          <a:prstGeom prst="rect">
            <a:avLst/>
          </a:prstGeom>
          <a:noFill/>
        </p:spPr>
      </p:pic>
      <p:pic>
        <p:nvPicPr>
          <p:cNvPr id="2051" name="Picture 3" descr="C:\fxnuiry\AIDA Infrastructure\Tungsten and permaglas assembly\DSCN0016.JPG"/>
          <p:cNvPicPr>
            <a:picLocks noChangeAspect="1" noChangeArrowheads="1"/>
          </p:cNvPicPr>
          <p:nvPr/>
        </p:nvPicPr>
        <p:blipFill>
          <a:blip r:embed="rId5" cstate="print"/>
          <a:srcRect l="8471" t="5411" r="2703" b="2301"/>
          <a:stretch>
            <a:fillRect/>
          </a:stretch>
        </p:blipFill>
        <p:spPr bwMode="auto">
          <a:xfrm>
            <a:off x="4139952" y="3212976"/>
            <a:ext cx="3960440" cy="308605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3068960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 plate + </a:t>
            </a:r>
            <a:r>
              <a:rPr lang="en-GB" dirty="0" err="1" smtClean="0"/>
              <a:t>Permaglas</a:t>
            </a:r>
            <a:r>
              <a:rPr lang="en-GB" dirty="0" smtClean="0"/>
              <a:t> assembly held on 3 points</a:t>
            </a:r>
            <a:endParaRPr lang="en-GB" dirty="0"/>
          </a:p>
        </p:txBody>
      </p:sp>
      <p:pic>
        <p:nvPicPr>
          <p:cNvPr id="2052" name="Picture 4" descr="C:\fxnuiry\AIDA Infrastructure\Tungsten and permaglas assembly\DSCN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980728"/>
            <a:ext cx="2688299" cy="2016224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3275856" y="1988840"/>
            <a:ext cx="86409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Bent Arrow 13"/>
          <p:cNvSpPr/>
          <p:nvPr/>
        </p:nvSpPr>
        <p:spPr>
          <a:xfrm rot="5400000">
            <a:off x="7092280" y="2492896"/>
            <a:ext cx="504056" cy="50405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8264" y="12687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1Kg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8100392" y="4797152"/>
            <a:ext cx="1043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2Kg</a:t>
            </a:r>
          </a:p>
          <a:p>
            <a:r>
              <a:rPr lang="en-GB" dirty="0" smtClean="0"/>
              <a:t>During 24 hours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195736" y="980728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Glued joint</a:t>
            </a:r>
            <a:endParaRPr lang="en-GB" sz="14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979712" y="1268760"/>
            <a:ext cx="432048" cy="288032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259632" y="1268760"/>
            <a:ext cx="1152128" cy="36004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267744" y="1268760"/>
            <a:ext cx="144016" cy="936104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475656" y="1268760"/>
            <a:ext cx="936104" cy="115212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18256" y="501317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The tungsten plate can be </a:t>
            </a:r>
            <a:r>
              <a:rPr lang="en-GB" dirty="0" err="1"/>
              <a:t>easely</a:t>
            </a:r>
            <a:r>
              <a:rPr lang="en-GB" dirty="0"/>
              <a:t> removed from the frame while putting it in a methyl chloride bath (the test has been done).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8/05/2012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AIDA Presentation Francois-Xavier Nuiry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D8F31-FC40-4B19-AB62-54F208A42A58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0"/>
            <a:ext cx="82296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Calorimeter design validation</a:t>
            </a:r>
            <a:b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Tests on springs and bearings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50500" t="12000" r="47000" b="82000"/>
          <a:stretch>
            <a:fillRect/>
          </a:stretch>
        </p:blipFill>
        <p:spPr bwMode="auto">
          <a:xfrm>
            <a:off x="8382000" y="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61999" cy="63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fxnuiry\AIDA Infrastructure\springs\DSCN0044.JPG"/>
          <p:cNvPicPr>
            <a:picLocks noChangeAspect="1" noChangeArrowheads="1"/>
          </p:cNvPicPr>
          <p:nvPr/>
        </p:nvPicPr>
        <p:blipFill>
          <a:blip r:embed="rId4" cstate="print"/>
          <a:srcRect b="12852"/>
          <a:stretch>
            <a:fillRect/>
          </a:stretch>
        </p:blipFill>
        <p:spPr bwMode="auto">
          <a:xfrm>
            <a:off x="0" y="4047399"/>
            <a:ext cx="3745772" cy="2448272"/>
          </a:xfrm>
          <a:prstGeom prst="rect">
            <a:avLst/>
          </a:prstGeom>
          <a:noFill/>
        </p:spPr>
      </p:pic>
      <p:pic>
        <p:nvPicPr>
          <p:cNvPr id="3075" name="Picture 3" descr="C:\fxnuiry\AIDA Infrastructure\springs\DSCN0049.JPG"/>
          <p:cNvPicPr>
            <a:picLocks noChangeAspect="1" noChangeArrowheads="1"/>
          </p:cNvPicPr>
          <p:nvPr/>
        </p:nvPicPr>
        <p:blipFill>
          <a:blip r:embed="rId5" cstate="print"/>
          <a:srcRect l="16546" r="26928" b="31526"/>
          <a:stretch>
            <a:fillRect/>
          </a:stretch>
        </p:blipFill>
        <p:spPr bwMode="auto">
          <a:xfrm>
            <a:off x="3813780" y="3284984"/>
            <a:ext cx="3528392" cy="3205658"/>
          </a:xfrm>
          <a:prstGeom prst="rect">
            <a:avLst/>
          </a:prstGeom>
          <a:noFill/>
        </p:spPr>
      </p:pic>
      <p:pic>
        <p:nvPicPr>
          <p:cNvPr id="3077" name="Picture 5" descr="C:\fxnuiry\AIDA Infrastructure\SS-ball-integration\DSCN9891.JPG"/>
          <p:cNvPicPr>
            <a:picLocks noChangeAspect="1" noChangeArrowheads="1"/>
          </p:cNvPicPr>
          <p:nvPr/>
        </p:nvPicPr>
        <p:blipFill>
          <a:blip r:embed="rId6" cstate="print"/>
          <a:srcRect l="6163" t="5411" r="3856" b="22297"/>
          <a:stretch>
            <a:fillRect/>
          </a:stretch>
        </p:blipFill>
        <p:spPr bwMode="auto">
          <a:xfrm>
            <a:off x="5004048" y="893026"/>
            <a:ext cx="3960440" cy="2386419"/>
          </a:xfrm>
          <a:prstGeom prst="rect">
            <a:avLst/>
          </a:prstGeom>
          <a:noFill/>
        </p:spPr>
      </p:pic>
      <p:pic>
        <p:nvPicPr>
          <p:cNvPr id="13" name="Picture 12"/>
          <p:cNvPicPr/>
          <p:nvPr/>
        </p:nvPicPr>
        <p:blipFill>
          <a:blip r:embed="rId7" cstate="print"/>
          <a:srcRect l="7597" t="11231" r="58481" b="8001"/>
          <a:stretch>
            <a:fillRect/>
          </a:stretch>
        </p:blipFill>
        <p:spPr bwMode="auto">
          <a:xfrm>
            <a:off x="0" y="899428"/>
            <a:ext cx="36004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1619672" y="34917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987824" y="2339588"/>
            <a:ext cx="43204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275856" y="205155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07704" y="356372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0072" y="1052736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48264" y="34290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40770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 l="19000" t="6000" r="70302" b="17333"/>
          <a:stretch>
            <a:fillRect/>
          </a:stretch>
        </p:blipFill>
        <p:spPr bwMode="auto">
          <a:xfrm>
            <a:off x="7452320" y="3717032"/>
            <a:ext cx="707001" cy="190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/>
          <a:srcRect l="24250" t="9333" r="62750" b="14000"/>
          <a:stretch>
            <a:fillRect/>
          </a:stretch>
        </p:blipFill>
        <p:spPr bwMode="auto">
          <a:xfrm>
            <a:off x="8324802" y="3717032"/>
            <a:ext cx="819198" cy="181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1178</Words>
  <Application>Microsoft Office PowerPoint</Application>
  <PresentationFormat>On-screen Show (4:3)</PresentationFormat>
  <Paragraphs>403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AIDA  Infrastructure for very forward calorimeters</vt:lpstr>
      <vt:lpstr>Overview</vt:lpstr>
      <vt:lpstr>Requirements</vt:lpstr>
      <vt:lpstr>AIDA very forward calorimeter design Mechanical frame</vt:lpstr>
      <vt:lpstr>PowerPoint Presentation</vt:lpstr>
      <vt:lpstr>AIDA very forward calorimeter design Tungsten support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Step...C=0.5mm</vt:lpstr>
      <vt:lpstr>PowerPoint Presentation</vt:lpstr>
      <vt:lpstr>Appendix 1: Additional information about the frame</vt:lpstr>
      <vt:lpstr>C=2mm between each tungsten</vt:lpstr>
      <vt:lpstr>C=1mm between each tungsten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AIDA  Infrastructure for very forward calorimeters</dc:title>
  <dc:creator>fnuiry</dc:creator>
  <cp:lastModifiedBy>fnuiry</cp:lastModifiedBy>
  <cp:revision>41</cp:revision>
  <dcterms:created xsi:type="dcterms:W3CDTF">2012-04-20T09:00:43Z</dcterms:created>
  <dcterms:modified xsi:type="dcterms:W3CDTF">2012-05-07T19:20:14Z</dcterms:modified>
</cp:coreProperties>
</file>