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Default Extension="tiff" ContentType="image/tiff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68" r:id="rId3"/>
    <p:sldId id="314" r:id="rId4"/>
    <p:sldId id="313" r:id="rId5"/>
    <p:sldId id="276" r:id="rId6"/>
    <p:sldId id="301" r:id="rId7"/>
    <p:sldId id="302" r:id="rId8"/>
    <p:sldId id="303" r:id="rId9"/>
    <p:sldId id="309" r:id="rId10"/>
    <p:sldId id="300" r:id="rId11"/>
    <p:sldId id="293" r:id="rId12"/>
    <p:sldId id="265" r:id="rId13"/>
    <p:sldId id="261" r:id="rId14"/>
    <p:sldId id="262" r:id="rId15"/>
    <p:sldId id="266" r:id="rId16"/>
    <p:sldId id="263" r:id="rId17"/>
    <p:sldId id="264" r:id="rId18"/>
    <p:sldId id="295" r:id="rId19"/>
    <p:sldId id="310" r:id="rId20"/>
    <p:sldId id="272" r:id="rId21"/>
    <p:sldId id="273" r:id="rId22"/>
    <p:sldId id="274" r:id="rId23"/>
    <p:sldId id="278" r:id="rId24"/>
    <p:sldId id="289" r:id="rId25"/>
    <p:sldId id="312" r:id="rId26"/>
    <p:sldId id="269" r:id="rId27"/>
    <p:sldId id="288" r:id="rId28"/>
    <p:sldId id="283" r:id="rId29"/>
    <p:sldId id="296" r:id="rId30"/>
    <p:sldId id="285" r:id="rId31"/>
    <p:sldId id="286" r:id="rId32"/>
    <p:sldId id="304" r:id="rId33"/>
    <p:sldId id="282" r:id="rId34"/>
    <p:sldId id="279" r:id="rId35"/>
    <p:sldId id="280" r:id="rId36"/>
    <p:sldId id="281" r:id="rId37"/>
    <p:sldId id="277" r:id="rId38"/>
    <p:sldId id="297" r:id="rId39"/>
    <p:sldId id="290" r:id="rId40"/>
    <p:sldId id="308" r:id="rId41"/>
    <p:sldId id="306" r:id="rId42"/>
    <p:sldId id="307" r:id="rId43"/>
    <p:sldId id="315" r:id="rId44"/>
    <p:sldId id="311" r:id="rId45"/>
    <p:sldId id="258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 showOutlineIcons="0">
    <p:restoredLeft sz="25705" autoAdjust="0"/>
    <p:restoredTop sz="93169" autoAdjust="0"/>
  </p:normalViewPr>
  <p:slideViewPr>
    <p:cSldViewPr snapToObjects="1" showGuides="1">
      <p:cViewPr varScale="1">
        <p:scale>
          <a:sx n="103" d="100"/>
          <a:sy n="103" d="100"/>
        </p:scale>
        <p:origin x="-288" y="-112"/>
      </p:cViewPr>
      <p:guideLst>
        <p:guide orient="horz" pos="3552"/>
        <p:guide pos="1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trick:Desktop:WORKSHOPS:2012022-isgc-taipei:somestatis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Progress EMI 2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.0973721963731806"/>
          <c:y val="0.0821190704676955"/>
          <c:w val="0.902627803626819"/>
          <c:h val="0.770078180448313"/>
        </c:manualLayout>
      </c:layout>
      <c:bar3DChart>
        <c:barDir val="col"/>
        <c:grouping val="clustered"/>
        <c:ser>
          <c:idx val="0"/>
          <c:order val="0"/>
          <c:cat>
            <c:numRef>
              <c:f>Sheet1!$A$6:$A$15</c:f>
              <c:numCache>
                <c:formatCode>General</c:formatCode>
                <c:ptCount val="10"/>
                <c:pt idx="0">
                  <c:v>10.0</c:v>
                </c:pt>
                <c:pt idx="1">
                  <c:v>20.0</c:v>
                </c:pt>
                <c:pt idx="2">
                  <c:v>30.0</c:v>
                </c:pt>
                <c:pt idx="3">
                  <c:v>40.0</c:v>
                </c:pt>
                <c:pt idx="4">
                  <c:v>50.0</c:v>
                </c:pt>
                <c:pt idx="5">
                  <c:v>60.0</c:v>
                </c:pt>
                <c:pt idx="6">
                  <c:v>70.0</c:v>
                </c:pt>
                <c:pt idx="7">
                  <c:v>80.0</c:v>
                </c:pt>
                <c:pt idx="8">
                  <c:v>90.0</c:v>
                </c:pt>
                <c:pt idx="9">
                  <c:v>100.0</c:v>
                </c:pt>
              </c:numCache>
            </c:numRef>
          </c:cat>
          <c:val>
            <c:numRef>
              <c:f>Sheet1!$B$6:$B$15</c:f>
              <c:numCache>
                <c:formatCode>General</c:formatCode>
                <c:ptCount val="1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  <c:pt idx="5">
                  <c:v>0.0</c:v>
                </c:pt>
                <c:pt idx="6">
                  <c:v>1.0</c:v>
                </c:pt>
                <c:pt idx="7">
                  <c:v>1.0</c:v>
                </c:pt>
                <c:pt idx="8">
                  <c:v>3.0</c:v>
                </c:pt>
                <c:pt idx="9">
                  <c:v>12.0</c:v>
                </c:pt>
              </c:numCache>
            </c:numRef>
          </c:val>
        </c:ser>
        <c:shape val="box"/>
        <c:axId val="911441496"/>
        <c:axId val="92810872"/>
        <c:axId val="0"/>
      </c:bar3DChart>
      <c:catAx>
        <c:axId val="911441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Progress of individual </a:t>
                </a:r>
                <a:r>
                  <a:rPr lang="en-US" dirty="0" smtClean="0"/>
                  <a:t>task = percentage</a:t>
                </a:r>
                <a:r>
                  <a:rPr lang="en-US" baseline="0" dirty="0" smtClean="0"/>
                  <a:t> done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92810872"/>
        <c:crosses val="autoZero"/>
        <c:auto val="1"/>
        <c:lblAlgn val="ctr"/>
        <c:lblOffset val="100"/>
      </c:catAx>
      <c:valAx>
        <c:axId val="928108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tasks</a:t>
                </a:r>
              </a:p>
            </c:rich>
          </c:tx>
          <c:layout/>
        </c:title>
        <c:numFmt formatCode="General" sourceLinked="1"/>
        <c:tickLblPos val="nextTo"/>
        <c:crossAx val="91144149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0B57D-2813-BD48-8C7B-2A091CAA0939}" type="datetimeFigureOut">
              <a:rPr lang="en-US" smtClean="0"/>
              <a:pPr/>
              <a:t>5/9/12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F437-AEB4-D740-A4DF-12BBEA0B5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0EBAA-A6AD-284C-8F06-7BA3DE093072}" type="datetimeFigureOut">
              <a:rPr lang="en-US" smtClean="0"/>
              <a:pPr/>
              <a:t>5/9/12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8D357-F203-1D49-A588-BC21BA6F7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5029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41498" y="6292949"/>
            <a:ext cx="8597702" cy="48885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A773B7-10E8-774F-88EE-BE16452337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:\Users\n.lamla\Desktop\balken.png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9400" y="63000"/>
            <a:ext cx="7581600" cy="7128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73B7-10E8-774F-88EE-BE16452337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152400"/>
            <a:ext cx="1333641" cy="579600"/>
          </a:xfrm>
          <a:prstGeom prst="rect">
            <a:avLst/>
          </a:prstGeom>
          <a:noFill/>
        </p:spPr>
      </p:pic>
      <p:sp>
        <p:nvSpPr>
          <p:cNvPr id="7" name="Rechteck 9"/>
          <p:cNvSpPr/>
          <p:nvPr userDrawn="1"/>
        </p:nvSpPr>
        <p:spPr>
          <a:xfrm rot="16200000">
            <a:off x="8107149" y="5223883"/>
            <a:ext cx="1375568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9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9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97200" y="3075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AHM Data </a:t>
            </a:r>
            <a:r>
              <a:rPr lang="en-US" sz="3600" noProof="0" dirty="0" smtClean="0">
                <a:latin typeface="+mj-lt"/>
                <a:ea typeface="+mj-ea"/>
                <a:cs typeface="+mj-cs"/>
              </a:rPr>
              <a:t>Summary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97482" y="1043831"/>
            <a:ext cx="7370118" cy="57606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Patrick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Fuhrmann</a:t>
            </a:r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97482" y="2463552"/>
            <a:ext cx="706531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EMI All Hands Meeting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Hamburg, </a:t>
            </a:r>
            <a:r>
              <a:rPr lang="en-US" sz="2000" dirty="0" smtClean="0"/>
              <a:t>May</a:t>
            </a: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10, </a:t>
            </a: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10" name="Rechteck 1"/>
          <p:cNvSpPr/>
          <p:nvPr/>
        </p:nvSpPr>
        <p:spPr>
          <a:xfrm>
            <a:off x="3195950" y="5929699"/>
            <a:ext cx="5647700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752600"/>
            <a:ext cx="3047999" cy="23622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Library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Jon Kerr Nielsen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572000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48201" y="2590800"/>
            <a:ext cx="1981199" cy="20574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design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Status and Timeline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Beyond 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85800" y="1143000"/>
            <a:ext cx="6858000" cy="44958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169890" marR="0" lvl="0" indent="-16989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What and why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Merging the GFAL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gLite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) and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libarcdata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(ARC) data client libraries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Reduces the number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of components to support in the future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Makes fixes easier, as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there is only one library to take into account.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EMI Data Lib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ed Rectangle 128"/>
          <p:cNvSpPr/>
          <p:nvPr/>
        </p:nvSpPr>
        <p:spPr>
          <a:xfrm>
            <a:off x="5799000" y="831600"/>
            <a:ext cx="3116400" cy="450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glow rad="101600">
              <a:schemeClr val="bg1">
                <a:lumMod val="5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360000" y="5562600"/>
            <a:ext cx="4669200" cy="6413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60000" y="1371600"/>
            <a:ext cx="1584000" cy="576000"/>
            <a:chOff x="360000" y="1800000"/>
            <a:chExt cx="1584000" cy="576000"/>
          </a:xfrm>
        </p:grpSpPr>
        <p:sp>
          <p:nvSpPr>
            <p:cNvPr id="6" name="Rectangle 5"/>
            <p:cNvSpPr/>
            <p:nvPr/>
          </p:nvSpPr>
          <p:spPr>
            <a:xfrm>
              <a:off x="360000" y="18000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32000" y="18720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1000" y="3339000"/>
            <a:ext cx="1584000" cy="576000"/>
            <a:chOff x="381000" y="2548200"/>
            <a:chExt cx="1584000" cy="576000"/>
          </a:xfrm>
        </p:grpSpPr>
        <p:sp>
          <p:nvSpPr>
            <p:cNvPr id="7" name="Rectangle 6"/>
            <p:cNvSpPr/>
            <p:nvPr/>
          </p:nvSpPr>
          <p:spPr>
            <a:xfrm>
              <a:off x="381000" y="2548200"/>
              <a:ext cx="1584000" cy="57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3000" y="26202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1000" y="2010000"/>
            <a:ext cx="1584000" cy="576000"/>
            <a:chOff x="360000" y="1800000"/>
            <a:chExt cx="1584000" cy="576000"/>
          </a:xfrm>
        </p:grpSpPr>
        <p:sp>
          <p:nvSpPr>
            <p:cNvPr id="15" name="Rectangle 14"/>
            <p:cNvSpPr/>
            <p:nvPr/>
          </p:nvSpPr>
          <p:spPr>
            <a:xfrm>
              <a:off x="360000" y="18000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32000" y="18720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1000" y="2653200"/>
            <a:ext cx="1584000" cy="576000"/>
            <a:chOff x="360000" y="1800000"/>
            <a:chExt cx="1584000" cy="576000"/>
          </a:xfrm>
        </p:grpSpPr>
        <p:sp>
          <p:nvSpPr>
            <p:cNvPr id="18" name="Rectangle 17"/>
            <p:cNvSpPr/>
            <p:nvPr/>
          </p:nvSpPr>
          <p:spPr>
            <a:xfrm>
              <a:off x="360000" y="18000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32000" y="18720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1000" y="3991200"/>
            <a:ext cx="1584000" cy="576000"/>
            <a:chOff x="381000" y="2548200"/>
            <a:chExt cx="1584000" cy="576000"/>
          </a:xfrm>
        </p:grpSpPr>
        <p:sp>
          <p:nvSpPr>
            <p:cNvPr id="21" name="Rectangle 20"/>
            <p:cNvSpPr/>
            <p:nvPr/>
          </p:nvSpPr>
          <p:spPr>
            <a:xfrm>
              <a:off x="381000" y="2548200"/>
              <a:ext cx="1584000" cy="57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3000" y="26202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81000" y="4634400"/>
            <a:ext cx="1584000" cy="576000"/>
            <a:chOff x="381000" y="2548200"/>
            <a:chExt cx="1584000" cy="576000"/>
          </a:xfrm>
        </p:grpSpPr>
        <p:sp>
          <p:nvSpPr>
            <p:cNvPr id="24" name="Rectangle 23"/>
            <p:cNvSpPr/>
            <p:nvPr/>
          </p:nvSpPr>
          <p:spPr>
            <a:xfrm>
              <a:off x="381000" y="2548200"/>
              <a:ext cx="1584000" cy="57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3000" y="26202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 Placeholder 4"/>
          <p:cNvSpPr txBox="1">
            <a:spLocks/>
          </p:cNvSpPr>
          <p:nvPr/>
        </p:nvSpPr>
        <p:spPr>
          <a:xfrm>
            <a:off x="453000" y="4724400"/>
            <a:ext cx="16044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solidFill>
                  <a:schemeClr val="tx1"/>
                </a:solidFill>
              </a:rPr>
              <a:t>lcg-util</a:t>
            </a:r>
            <a:r>
              <a:rPr lang="en-US" sz="2000" dirty="0" smtClean="0">
                <a:solidFill>
                  <a:schemeClr val="tx1"/>
                </a:solidFill>
              </a:rPr>
              <a:t> CLI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sp>
        <p:nvSpPr>
          <p:cNvPr id="27" name="Text Placeholder 4"/>
          <p:cNvSpPr txBox="1">
            <a:spLocks/>
          </p:cNvSpPr>
          <p:nvPr/>
        </p:nvSpPr>
        <p:spPr>
          <a:xfrm>
            <a:off x="453000" y="2092030"/>
            <a:ext cx="13716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/>
                </a:solidFill>
              </a:rPr>
              <a:t>ARC CLI</a:t>
            </a:r>
          </a:p>
        </p:txBody>
      </p:sp>
      <p:sp>
        <p:nvSpPr>
          <p:cNvPr id="28" name="Text Placeholder 4"/>
          <p:cNvSpPr txBox="1">
            <a:spLocks/>
          </p:cNvSpPr>
          <p:nvPr/>
        </p:nvSpPr>
        <p:spPr>
          <a:xfrm>
            <a:off x="393000" y="2735230"/>
            <a:ext cx="16644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/>
                </a:solidFill>
              </a:rPr>
              <a:t>ARC Server</a:t>
            </a:r>
          </a:p>
        </p:txBody>
      </p:sp>
      <p:sp>
        <p:nvSpPr>
          <p:cNvPr id="29" name="Text Placeholder 4"/>
          <p:cNvSpPr txBox="1">
            <a:spLocks/>
          </p:cNvSpPr>
          <p:nvPr/>
        </p:nvSpPr>
        <p:spPr>
          <a:xfrm>
            <a:off x="457200" y="4063200"/>
            <a:ext cx="13716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/>
                </a:solidFill>
              </a:rPr>
              <a:t>Python lib</a:t>
            </a:r>
          </a:p>
        </p:txBody>
      </p:sp>
      <p:sp>
        <p:nvSpPr>
          <p:cNvPr id="30" name="Text Placeholder 4"/>
          <p:cNvSpPr txBox="1">
            <a:spLocks/>
          </p:cNvSpPr>
          <p:nvPr/>
        </p:nvSpPr>
        <p:spPr>
          <a:xfrm>
            <a:off x="457200" y="1371600"/>
            <a:ext cx="1524000" cy="4299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</a:rPr>
              <a:t>3</a:t>
            </a:r>
            <a:r>
              <a:rPr lang="en-US" sz="1600" baseline="30000" noProof="0" dirty="0" smtClean="0">
                <a:solidFill>
                  <a:schemeClr val="tx1"/>
                </a:solidFill>
              </a:rPr>
              <a:t>rd</a:t>
            </a:r>
            <a:r>
              <a:rPr lang="en-US" sz="1600" noProof="0" dirty="0" smtClean="0">
                <a:solidFill>
                  <a:schemeClr val="tx1"/>
                </a:solidFill>
              </a:rPr>
              <a:t> Party Clients</a:t>
            </a:r>
          </a:p>
        </p:txBody>
      </p:sp>
      <p:sp>
        <p:nvSpPr>
          <p:cNvPr id="31" name="Text Placeholder 4"/>
          <p:cNvSpPr txBox="1">
            <a:spLocks/>
          </p:cNvSpPr>
          <p:nvPr/>
        </p:nvSpPr>
        <p:spPr>
          <a:xfrm>
            <a:off x="457200" y="3399215"/>
            <a:ext cx="13716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/>
                </a:solidFill>
              </a:rPr>
              <a:t>FTS 3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723400" y="5666100"/>
            <a:ext cx="994800" cy="441000"/>
            <a:chOff x="381000" y="2548200"/>
            <a:chExt cx="1584000" cy="576000"/>
          </a:xfrm>
        </p:grpSpPr>
        <p:sp>
          <p:nvSpPr>
            <p:cNvPr id="33" name="Rectangle 32"/>
            <p:cNvSpPr/>
            <p:nvPr/>
          </p:nvSpPr>
          <p:spPr>
            <a:xfrm>
              <a:off x="381000" y="2548200"/>
              <a:ext cx="1584000" cy="57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53000" y="26202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00200" y="5655000"/>
            <a:ext cx="1020600" cy="441000"/>
            <a:chOff x="360000" y="1800000"/>
            <a:chExt cx="1584000" cy="576000"/>
          </a:xfrm>
        </p:grpSpPr>
        <p:sp>
          <p:nvSpPr>
            <p:cNvPr id="36" name="Rectangle 35"/>
            <p:cNvSpPr/>
            <p:nvPr/>
          </p:nvSpPr>
          <p:spPr>
            <a:xfrm>
              <a:off x="360000" y="18000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32000" y="18720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1944000" y="228441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944000" y="289718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944000" y="4267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944000" y="487521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944000" y="167481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760694" y="3307500"/>
            <a:ext cx="3661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 Placeholder 4"/>
          <p:cNvSpPr txBox="1">
            <a:spLocks/>
          </p:cNvSpPr>
          <p:nvPr/>
        </p:nvSpPr>
        <p:spPr>
          <a:xfrm>
            <a:off x="1600200" y="5715000"/>
            <a:ext cx="1066800" cy="353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n</a:t>
            </a:r>
            <a:r>
              <a:rPr lang="en-US" sz="1400" noProof="0" dirty="0" err="1" smtClean="0">
                <a:solidFill>
                  <a:schemeClr val="tx1"/>
                </a:solidFill>
              </a:rPr>
              <a:t>o</a:t>
            </a:r>
            <a:r>
              <a:rPr lang="en-US" sz="1400" noProof="0" dirty="0" smtClean="0">
                <a:solidFill>
                  <a:schemeClr val="tx1"/>
                </a:solidFill>
              </a:rPr>
              <a:t> change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8008800" y="1295400"/>
            <a:ext cx="798600" cy="576000"/>
            <a:chOff x="5941200" y="3415200"/>
            <a:chExt cx="798600" cy="576000"/>
          </a:xfrm>
        </p:grpSpPr>
        <p:sp>
          <p:nvSpPr>
            <p:cNvPr id="53" name="Rectangle 52"/>
            <p:cNvSpPr/>
            <p:nvPr/>
          </p:nvSpPr>
          <p:spPr>
            <a:xfrm>
              <a:off x="5941200" y="3415200"/>
              <a:ext cx="7986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>
              <a:off x="5977800" y="3448800"/>
              <a:ext cx="7620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8011200" y="3124200"/>
            <a:ext cx="798600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Hexagon 55"/>
          <p:cNvSpPr/>
          <p:nvPr/>
        </p:nvSpPr>
        <p:spPr>
          <a:xfrm>
            <a:off x="8047800" y="3157800"/>
            <a:ext cx="762000" cy="483300"/>
          </a:xfrm>
          <a:prstGeom prst="hexagon">
            <a:avLst>
              <a:gd name="adj" fmla="val 58905"/>
              <a:gd name="vf" fmla="val 11547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Hexagon 57"/>
          <p:cNvSpPr/>
          <p:nvPr/>
        </p:nvSpPr>
        <p:spPr>
          <a:xfrm>
            <a:off x="3886200" y="5612700"/>
            <a:ext cx="990600" cy="483300"/>
          </a:xfrm>
          <a:prstGeom prst="hexagon">
            <a:avLst>
              <a:gd name="adj" fmla="val 58905"/>
              <a:gd name="vf" fmla="val 11547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4"/>
          <p:cNvSpPr txBox="1">
            <a:spLocks/>
          </p:cNvSpPr>
          <p:nvPr/>
        </p:nvSpPr>
        <p:spPr>
          <a:xfrm>
            <a:off x="2723400" y="5693400"/>
            <a:ext cx="1066800" cy="353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n</a:t>
            </a:r>
            <a:r>
              <a:rPr lang="en-US" sz="1400" noProof="0" dirty="0" err="1" smtClean="0">
                <a:solidFill>
                  <a:schemeClr val="tx1"/>
                </a:solidFill>
              </a:rPr>
              <a:t>ew</a:t>
            </a:r>
            <a:r>
              <a:rPr lang="en-US" sz="1400" noProof="0" dirty="0" smtClean="0">
                <a:solidFill>
                  <a:schemeClr val="tx1"/>
                </a:solidFill>
              </a:rPr>
              <a:t>/mod.</a:t>
            </a: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3962400" y="5666100"/>
            <a:ext cx="1066800" cy="353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dirty="0" smtClean="0">
                <a:solidFill>
                  <a:schemeClr val="tx1"/>
                </a:solidFill>
              </a:rPr>
              <a:t>removed</a:t>
            </a:r>
          </a:p>
        </p:txBody>
      </p:sp>
      <p:sp>
        <p:nvSpPr>
          <p:cNvPr id="61" name="Text Placeholder 4"/>
          <p:cNvSpPr txBox="1">
            <a:spLocks/>
          </p:cNvSpPr>
          <p:nvPr/>
        </p:nvSpPr>
        <p:spPr>
          <a:xfrm>
            <a:off x="8163600" y="1344430"/>
            <a:ext cx="6858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file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8011200" y="1905000"/>
            <a:ext cx="798600" cy="576000"/>
            <a:chOff x="5941200" y="3415200"/>
            <a:chExt cx="798600" cy="576000"/>
          </a:xfrm>
        </p:grpSpPr>
        <p:sp>
          <p:nvSpPr>
            <p:cNvPr id="67" name="Rectangle 66"/>
            <p:cNvSpPr/>
            <p:nvPr/>
          </p:nvSpPr>
          <p:spPr>
            <a:xfrm>
              <a:off x="5941200" y="3415200"/>
              <a:ext cx="7986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>
              <a:off x="5977800" y="3448800"/>
              <a:ext cx="7620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 Placeholder 4"/>
          <p:cNvSpPr txBox="1">
            <a:spLocks/>
          </p:cNvSpPr>
          <p:nvPr/>
        </p:nvSpPr>
        <p:spPr>
          <a:xfrm>
            <a:off x="8166000" y="1954030"/>
            <a:ext cx="6858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 smtClean="0">
                <a:solidFill>
                  <a:schemeClr val="tx1"/>
                </a:solidFill>
              </a:rPr>
              <a:t>rfio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8011200" y="2514600"/>
            <a:ext cx="798600" cy="576000"/>
            <a:chOff x="5941200" y="3415200"/>
            <a:chExt cx="798600" cy="576000"/>
          </a:xfrm>
        </p:grpSpPr>
        <p:sp>
          <p:nvSpPr>
            <p:cNvPr id="71" name="Rectangle 70"/>
            <p:cNvSpPr/>
            <p:nvPr/>
          </p:nvSpPr>
          <p:spPr>
            <a:xfrm>
              <a:off x="5941200" y="3415200"/>
              <a:ext cx="7986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>
              <a:off x="5977800" y="3448800"/>
              <a:ext cx="7620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Text Placeholder 4"/>
          <p:cNvSpPr txBox="1">
            <a:spLocks/>
          </p:cNvSpPr>
          <p:nvPr/>
        </p:nvSpPr>
        <p:spPr>
          <a:xfrm>
            <a:off x="8087400" y="2563630"/>
            <a:ext cx="8280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 smtClean="0">
                <a:solidFill>
                  <a:schemeClr val="tx1"/>
                </a:solidFill>
              </a:rPr>
              <a:t>dcap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sp>
        <p:nvSpPr>
          <p:cNvPr id="74" name="Text Placeholder 4"/>
          <p:cNvSpPr txBox="1">
            <a:spLocks/>
          </p:cNvSpPr>
          <p:nvPr/>
        </p:nvSpPr>
        <p:spPr>
          <a:xfrm>
            <a:off x="8087400" y="3173230"/>
            <a:ext cx="6858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/>
                </a:solidFill>
              </a:rPr>
              <a:t>http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011200" y="3733800"/>
            <a:ext cx="798600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Hexagon 75"/>
          <p:cNvSpPr/>
          <p:nvPr/>
        </p:nvSpPr>
        <p:spPr>
          <a:xfrm>
            <a:off x="8047800" y="3767400"/>
            <a:ext cx="762000" cy="483300"/>
          </a:xfrm>
          <a:prstGeom prst="hexagon">
            <a:avLst>
              <a:gd name="adj" fmla="val 58905"/>
              <a:gd name="vf" fmla="val 11547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 Placeholder 4"/>
          <p:cNvSpPr txBox="1">
            <a:spLocks/>
          </p:cNvSpPr>
          <p:nvPr/>
        </p:nvSpPr>
        <p:spPr>
          <a:xfrm>
            <a:off x="8087400" y="3782830"/>
            <a:ext cx="7644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 smtClean="0">
                <a:solidFill>
                  <a:schemeClr val="tx1"/>
                </a:solidFill>
              </a:rPr>
              <a:t>xroot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6855600" y="2819400"/>
            <a:ext cx="840600" cy="1185600"/>
            <a:chOff x="6931800" y="2514600"/>
            <a:chExt cx="840600" cy="1185600"/>
          </a:xfrm>
        </p:grpSpPr>
        <p:grpSp>
          <p:nvGrpSpPr>
            <p:cNvPr id="81" name="Group 80"/>
            <p:cNvGrpSpPr/>
            <p:nvPr/>
          </p:nvGrpSpPr>
          <p:grpSpPr>
            <a:xfrm>
              <a:off x="6931800" y="2514600"/>
              <a:ext cx="798600" cy="576000"/>
              <a:chOff x="5941200" y="3415200"/>
              <a:chExt cx="798600" cy="57600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5941200" y="3415200"/>
                <a:ext cx="798600" cy="576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Hexagon 82"/>
              <p:cNvSpPr/>
              <p:nvPr/>
            </p:nvSpPr>
            <p:spPr>
              <a:xfrm>
                <a:off x="5977800" y="3448800"/>
                <a:ext cx="762000" cy="483300"/>
              </a:xfrm>
              <a:prstGeom prst="hexagon">
                <a:avLst>
                  <a:gd name="adj" fmla="val 58905"/>
                  <a:gd name="vf" fmla="val 115470"/>
                </a:avLst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Text Placeholder 4"/>
            <p:cNvSpPr txBox="1">
              <a:spLocks/>
            </p:cNvSpPr>
            <p:nvPr/>
          </p:nvSpPr>
          <p:spPr>
            <a:xfrm>
              <a:off x="7008000" y="2563630"/>
              <a:ext cx="7644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SRM</a:t>
              </a:r>
              <a:endParaRPr lang="en-US" sz="2000" noProof="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6931800" y="3124200"/>
              <a:ext cx="798600" cy="576000"/>
              <a:chOff x="5941200" y="3415200"/>
              <a:chExt cx="798600" cy="576000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5941200" y="3415200"/>
                <a:ext cx="798600" cy="576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Hexagon 86"/>
              <p:cNvSpPr/>
              <p:nvPr/>
            </p:nvSpPr>
            <p:spPr>
              <a:xfrm>
                <a:off x="5977800" y="3448800"/>
                <a:ext cx="762000" cy="483300"/>
              </a:xfrm>
              <a:prstGeom prst="hexagon">
                <a:avLst>
                  <a:gd name="adj" fmla="val 58905"/>
                  <a:gd name="vf" fmla="val 115470"/>
                </a:avLst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8" name="Text Placeholder 4"/>
            <p:cNvSpPr txBox="1">
              <a:spLocks/>
            </p:cNvSpPr>
            <p:nvPr/>
          </p:nvSpPr>
          <p:spPr>
            <a:xfrm>
              <a:off x="7086600" y="3173230"/>
              <a:ext cx="6858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LFC</a:t>
              </a:r>
              <a:endParaRPr lang="en-US" sz="2000" noProof="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276600" y="1321070"/>
            <a:ext cx="1584000" cy="576000"/>
            <a:chOff x="360000" y="1800000"/>
            <a:chExt cx="1584000" cy="576000"/>
          </a:xfrm>
        </p:grpSpPr>
        <p:sp>
          <p:nvSpPr>
            <p:cNvPr id="90" name="Rectangle 89"/>
            <p:cNvSpPr/>
            <p:nvPr/>
          </p:nvSpPr>
          <p:spPr>
            <a:xfrm>
              <a:off x="360000" y="18000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32000" y="1872000"/>
              <a:ext cx="1440000" cy="432000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276600" y="838200"/>
            <a:ext cx="1584000" cy="482870"/>
            <a:chOff x="3027600" y="1845600"/>
            <a:chExt cx="1584000" cy="576000"/>
          </a:xfrm>
        </p:grpSpPr>
        <p:sp>
          <p:nvSpPr>
            <p:cNvPr id="57" name="Rectangle 56"/>
            <p:cNvSpPr/>
            <p:nvPr/>
          </p:nvSpPr>
          <p:spPr>
            <a:xfrm>
              <a:off x="3027600" y="1845600"/>
              <a:ext cx="1584000" cy="576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 Placeholder 4"/>
            <p:cNvSpPr txBox="1">
              <a:spLocks/>
            </p:cNvSpPr>
            <p:nvPr/>
          </p:nvSpPr>
          <p:spPr>
            <a:xfrm>
              <a:off x="3124200" y="1858073"/>
              <a:ext cx="13716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000" dirty="0" err="1" smtClean="0">
                  <a:solidFill>
                    <a:schemeClr val="tx1"/>
                  </a:solidFill>
                </a:rPr>
                <a:t>l</a:t>
              </a:r>
              <a:r>
                <a:rPr lang="en-US" sz="2000" noProof="0" dirty="0" smtClean="0">
                  <a:solidFill>
                    <a:schemeClr val="tx1"/>
                  </a:solidFill>
                </a:rPr>
                <a:t>cg-</a:t>
              </a:r>
              <a:r>
                <a:rPr lang="en-US" sz="2000" noProof="0" dirty="0" err="1" smtClean="0">
                  <a:solidFill>
                    <a:schemeClr val="tx1"/>
                  </a:solidFill>
                </a:rPr>
                <a:t>util</a:t>
              </a:r>
              <a:r>
                <a:rPr lang="en-US" sz="2000" noProof="0" dirty="0" smtClean="0">
                  <a:solidFill>
                    <a:schemeClr val="tx1"/>
                  </a:solidFill>
                </a:rPr>
                <a:t> lib</a:t>
              </a: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800600" y="2080695"/>
            <a:ext cx="998400" cy="2491305"/>
            <a:chOff x="5181600" y="1447800"/>
            <a:chExt cx="998400" cy="2491305"/>
          </a:xfrm>
        </p:grpSpPr>
        <p:sp>
          <p:nvSpPr>
            <p:cNvPr id="78" name="Rectangle 77"/>
            <p:cNvSpPr/>
            <p:nvPr/>
          </p:nvSpPr>
          <p:spPr>
            <a:xfrm>
              <a:off x="5219700" y="1447800"/>
              <a:ext cx="798600" cy="57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Hexagon 78"/>
            <p:cNvSpPr/>
            <p:nvPr/>
          </p:nvSpPr>
          <p:spPr>
            <a:xfrm>
              <a:off x="5256300" y="1481400"/>
              <a:ext cx="7620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 Placeholder 4"/>
            <p:cNvSpPr txBox="1">
              <a:spLocks/>
            </p:cNvSpPr>
            <p:nvPr/>
          </p:nvSpPr>
          <p:spPr>
            <a:xfrm>
              <a:off x="5334000" y="1524000"/>
              <a:ext cx="7038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tx1"/>
                  </a:solidFill>
                </a:rPr>
                <a:t>GFAL</a:t>
              </a:r>
            </a:p>
          </p:txBody>
        </p:sp>
        <p:sp>
          <p:nvSpPr>
            <p:cNvPr id="96" name="Hexagon 95"/>
            <p:cNvSpPr/>
            <p:nvPr/>
          </p:nvSpPr>
          <p:spPr>
            <a:xfrm>
              <a:off x="5181600" y="2057400"/>
              <a:ext cx="8529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 Placeholder 4"/>
            <p:cNvSpPr txBox="1">
              <a:spLocks/>
            </p:cNvSpPr>
            <p:nvPr/>
          </p:nvSpPr>
          <p:spPr>
            <a:xfrm>
              <a:off x="5334000" y="2070450"/>
              <a:ext cx="7005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noProof="0" dirty="0" smtClean="0">
                  <a:solidFill>
                    <a:schemeClr val="tx1"/>
                  </a:solidFill>
                </a:rPr>
                <a:t>SRM</a:t>
              </a:r>
            </a:p>
          </p:txBody>
        </p:sp>
        <p:sp>
          <p:nvSpPr>
            <p:cNvPr id="98" name="Hexagon 97"/>
            <p:cNvSpPr/>
            <p:nvPr/>
          </p:nvSpPr>
          <p:spPr>
            <a:xfrm>
              <a:off x="5181600" y="2514835"/>
              <a:ext cx="8529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 Placeholder 4"/>
            <p:cNvSpPr txBox="1">
              <a:spLocks/>
            </p:cNvSpPr>
            <p:nvPr/>
          </p:nvSpPr>
          <p:spPr>
            <a:xfrm>
              <a:off x="5395500" y="2576165"/>
              <a:ext cx="7005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noProof="0" dirty="0" smtClean="0">
                  <a:solidFill>
                    <a:schemeClr val="tx1"/>
                  </a:solidFill>
                </a:rPr>
                <a:t>file</a:t>
              </a:r>
            </a:p>
          </p:txBody>
        </p:sp>
        <p:sp>
          <p:nvSpPr>
            <p:cNvPr id="100" name="Hexagon 99"/>
            <p:cNvSpPr/>
            <p:nvPr/>
          </p:nvSpPr>
          <p:spPr>
            <a:xfrm>
              <a:off x="5181600" y="2985320"/>
              <a:ext cx="8529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 Placeholder 4"/>
            <p:cNvSpPr txBox="1">
              <a:spLocks/>
            </p:cNvSpPr>
            <p:nvPr/>
          </p:nvSpPr>
          <p:spPr>
            <a:xfrm>
              <a:off x="5334000" y="3046650"/>
              <a:ext cx="7005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noProof="0" dirty="0" smtClean="0">
                  <a:solidFill>
                    <a:schemeClr val="tx1"/>
                  </a:solidFill>
                </a:rPr>
                <a:t>http</a:t>
              </a:r>
            </a:p>
          </p:txBody>
        </p:sp>
        <p:sp>
          <p:nvSpPr>
            <p:cNvPr id="102" name="Hexagon 101"/>
            <p:cNvSpPr/>
            <p:nvPr/>
          </p:nvSpPr>
          <p:spPr>
            <a:xfrm>
              <a:off x="5181600" y="3455805"/>
              <a:ext cx="852900" cy="483300"/>
            </a:xfrm>
            <a:prstGeom prst="hexagon">
              <a:avLst>
                <a:gd name="adj" fmla="val 58905"/>
                <a:gd name="vf" fmla="val 11547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 Placeholder 4"/>
            <p:cNvSpPr txBox="1">
              <a:spLocks/>
            </p:cNvSpPr>
            <p:nvPr/>
          </p:nvSpPr>
          <p:spPr>
            <a:xfrm>
              <a:off x="5319300" y="3517135"/>
              <a:ext cx="860700" cy="42197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noProof="0" dirty="0" err="1" smtClean="0">
                  <a:solidFill>
                    <a:schemeClr val="tx1"/>
                  </a:solidFill>
                </a:rPr>
                <a:t>gsiftp</a:t>
              </a:r>
              <a:endParaRPr lang="en-US" noProof="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04" name="Text Placeholder 4"/>
          <p:cNvSpPr txBox="1">
            <a:spLocks/>
          </p:cNvSpPr>
          <p:nvPr/>
        </p:nvSpPr>
        <p:spPr>
          <a:xfrm>
            <a:off x="3276600" y="1427870"/>
            <a:ext cx="1676400" cy="4299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</a:rPr>
              <a:t>3</a:t>
            </a:r>
            <a:r>
              <a:rPr lang="en-US" sz="1600" baseline="30000" noProof="0" dirty="0" smtClean="0">
                <a:solidFill>
                  <a:schemeClr val="tx1"/>
                </a:solidFill>
              </a:rPr>
              <a:t>rd</a:t>
            </a:r>
            <a:r>
              <a:rPr lang="en-US" sz="1600" noProof="0" dirty="0" smtClean="0">
                <a:solidFill>
                  <a:schemeClr val="tx1"/>
                </a:solidFill>
              </a:rPr>
              <a:t> Party Clients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048000" y="3081600"/>
            <a:ext cx="1600200" cy="576000"/>
            <a:chOff x="3048000" y="4724400"/>
            <a:chExt cx="1600200" cy="576000"/>
          </a:xfrm>
        </p:grpSpPr>
        <p:sp>
          <p:nvSpPr>
            <p:cNvPr id="106" name="Rectangle 105"/>
            <p:cNvSpPr/>
            <p:nvPr/>
          </p:nvSpPr>
          <p:spPr>
            <a:xfrm>
              <a:off x="3048000" y="4724400"/>
              <a:ext cx="1584000" cy="57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3124200" y="4800600"/>
              <a:ext cx="1371600" cy="41880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 Placeholder 4"/>
            <p:cNvSpPr txBox="1">
              <a:spLocks/>
            </p:cNvSpPr>
            <p:nvPr/>
          </p:nvSpPr>
          <p:spPr>
            <a:xfrm>
              <a:off x="3124200" y="4827900"/>
              <a:ext cx="1524000" cy="42990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tx1"/>
                  </a:solidFill>
                </a:rPr>
                <a:t>Lib-arc-data 2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6550800" y="5524275"/>
            <a:ext cx="840600" cy="6479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627000" y="5566875"/>
            <a:ext cx="685800" cy="56692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541400" y="5524275"/>
            <a:ext cx="840600" cy="6479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7617600" y="5566875"/>
            <a:ext cx="685800" cy="56692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 Placeholder 4"/>
          <p:cNvSpPr txBox="1">
            <a:spLocks/>
          </p:cNvSpPr>
          <p:nvPr/>
        </p:nvSpPr>
        <p:spPr>
          <a:xfrm>
            <a:off x="6550800" y="5627775"/>
            <a:ext cx="838200" cy="4299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ctr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globus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lvl="0" indent="0" algn="ctr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noProof="0" dirty="0" err="1" smtClean="0">
                <a:solidFill>
                  <a:schemeClr val="tx1"/>
                </a:solidFill>
              </a:rPr>
              <a:t>libs</a:t>
            </a:r>
            <a:endParaRPr lang="en-US" sz="1200" noProof="0" dirty="0" smtClean="0">
              <a:solidFill>
                <a:schemeClr val="tx1"/>
              </a:solidFill>
            </a:endParaRPr>
          </a:p>
        </p:txBody>
      </p:sp>
      <p:sp>
        <p:nvSpPr>
          <p:cNvPr id="115" name="Text Placeholder 4"/>
          <p:cNvSpPr txBox="1">
            <a:spLocks/>
          </p:cNvSpPr>
          <p:nvPr/>
        </p:nvSpPr>
        <p:spPr>
          <a:xfrm>
            <a:off x="7543800" y="5627775"/>
            <a:ext cx="838200" cy="4299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ctr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lfc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lvl="0" indent="0" algn="ctr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noProof="0" dirty="0" err="1" smtClean="0">
                <a:solidFill>
                  <a:schemeClr val="tx1"/>
                </a:solidFill>
              </a:rPr>
              <a:t>libs</a:t>
            </a:r>
            <a:endParaRPr lang="en-US" sz="1200" noProof="0" dirty="0" smtClean="0">
              <a:solidFill>
                <a:schemeClr val="tx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6157500" y="3991200"/>
            <a:ext cx="1310100" cy="903668"/>
            <a:chOff x="2957100" y="3365120"/>
            <a:chExt cx="1310100" cy="903668"/>
          </a:xfrm>
        </p:grpSpPr>
        <p:sp>
          <p:nvSpPr>
            <p:cNvPr id="116" name="Rectangle 115"/>
            <p:cNvSpPr/>
            <p:nvPr/>
          </p:nvSpPr>
          <p:spPr>
            <a:xfrm>
              <a:off x="3048000" y="3365120"/>
              <a:ext cx="1152000" cy="9036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3124200" y="3441320"/>
              <a:ext cx="990600" cy="76318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 Placeholder 4"/>
            <p:cNvSpPr txBox="1">
              <a:spLocks/>
            </p:cNvSpPr>
            <p:nvPr/>
          </p:nvSpPr>
          <p:spPr>
            <a:xfrm>
              <a:off x="2957100" y="3485035"/>
              <a:ext cx="1310100" cy="67230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ctr" defTabSz="453040" rtl="0" eaLnBrk="1" fontAlgn="auto" latinLnBrk="0" hangingPunct="1"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tx1"/>
                  </a:solidFill>
                </a:rPr>
                <a:t>3</a:t>
              </a:r>
              <a:r>
                <a:rPr lang="en-US" sz="1600" baseline="30000" noProof="0" dirty="0" smtClean="0">
                  <a:solidFill>
                    <a:schemeClr val="tx1"/>
                  </a:solidFill>
                </a:rPr>
                <a:t>rd</a:t>
              </a:r>
              <a:r>
                <a:rPr lang="en-US" sz="1600" noProof="0" dirty="0" smtClean="0">
                  <a:solidFill>
                    <a:schemeClr val="tx1"/>
                  </a:solidFill>
                </a:rPr>
                <a:t> party</a:t>
              </a:r>
            </a:p>
            <a:p>
              <a:pPr marL="0" marR="0" lvl="0" indent="0" algn="ctr" defTabSz="453040" rtl="0" eaLnBrk="1" fontAlgn="auto" latinLnBrk="0" hangingPunct="1"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transfer</a:t>
              </a:r>
              <a:endParaRPr lang="en-US" sz="1600" noProof="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172200" y="1447800"/>
            <a:ext cx="1310100" cy="903668"/>
            <a:chOff x="4794900" y="4315732"/>
            <a:chExt cx="1310100" cy="903668"/>
          </a:xfrm>
        </p:grpSpPr>
        <p:sp>
          <p:nvSpPr>
            <p:cNvPr id="119" name="Rectangle 118"/>
            <p:cNvSpPr/>
            <p:nvPr/>
          </p:nvSpPr>
          <p:spPr>
            <a:xfrm>
              <a:off x="4885800" y="4315732"/>
              <a:ext cx="1152000" cy="9036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4962000" y="4391932"/>
              <a:ext cx="990600" cy="76318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 Placeholder 4"/>
            <p:cNvSpPr txBox="1">
              <a:spLocks/>
            </p:cNvSpPr>
            <p:nvPr/>
          </p:nvSpPr>
          <p:spPr>
            <a:xfrm>
              <a:off x="4794900" y="4435647"/>
              <a:ext cx="1310100" cy="672300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ctr" defTabSz="453040" rtl="0" eaLnBrk="1" fontAlgn="auto" latinLnBrk="0" hangingPunct="1"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tx1"/>
                  </a:solidFill>
                </a:rPr>
                <a:t>POSIX</a:t>
              </a:r>
            </a:p>
            <a:p>
              <a:pPr marL="0" marR="0" lvl="0" indent="0" algn="ctr" defTabSz="453040" rtl="0" eaLnBrk="1" fontAlgn="auto" latinLnBrk="0" hangingPunct="1"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access</a:t>
              </a:r>
              <a:endParaRPr lang="en-US" sz="1600" noProof="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7" name="Text Placeholder 4"/>
          <p:cNvSpPr txBox="1">
            <a:spLocks/>
          </p:cNvSpPr>
          <p:nvPr/>
        </p:nvSpPr>
        <p:spPr>
          <a:xfrm>
            <a:off x="469200" y="5690550"/>
            <a:ext cx="1066800" cy="353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Legend</a:t>
            </a:r>
            <a:endParaRPr lang="en-US" noProof="0" dirty="0" smtClean="0">
              <a:solidFill>
                <a:schemeClr val="tx1"/>
              </a:solidFill>
            </a:endParaRPr>
          </a:p>
        </p:txBody>
      </p:sp>
      <p:sp>
        <p:nvSpPr>
          <p:cNvPr id="128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Design of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the EMI data lib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0" name="Text Placeholder 4"/>
          <p:cNvSpPr txBox="1">
            <a:spLocks/>
          </p:cNvSpPr>
          <p:nvPr/>
        </p:nvSpPr>
        <p:spPr>
          <a:xfrm>
            <a:off x="5562600" y="914400"/>
            <a:ext cx="1524000" cy="69753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err="1" smtClean="0">
                <a:solidFill>
                  <a:schemeClr val="tx1"/>
                </a:solidFill>
              </a:rPr>
              <a:t>Posix</a:t>
            </a:r>
            <a:r>
              <a:rPr lang="en-US" sz="1400" dirty="0" smtClean="0">
                <a:solidFill>
                  <a:schemeClr val="tx1"/>
                </a:solidFill>
              </a:rPr>
              <a:t> like</a:t>
            </a:r>
          </a:p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dirty="0" smtClean="0">
                <a:solidFill>
                  <a:schemeClr val="tx1"/>
                </a:solidFill>
              </a:rPr>
              <a:t>C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noProof="0" dirty="0" smtClean="0">
                <a:solidFill>
                  <a:schemeClr val="tx1"/>
                </a:solidFill>
              </a:rPr>
              <a:t>interface</a:t>
            </a:r>
          </a:p>
        </p:txBody>
      </p:sp>
      <p:sp>
        <p:nvSpPr>
          <p:cNvPr id="131" name="Left Brace 130"/>
          <p:cNvSpPr/>
          <p:nvPr/>
        </p:nvSpPr>
        <p:spPr>
          <a:xfrm>
            <a:off x="4495800" y="1981200"/>
            <a:ext cx="441000" cy="277878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 Placeholder 4"/>
          <p:cNvSpPr txBox="1">
            <a:spLocks/>
          </p:cNvSpPr>
          <p:nvPr/>
        </p:nvSpPr>
        <p:spPr>
          <a:xfrm>
            <a:off x="6789600" y="897254"/>
            <a:ext cx="1371600" cy="3537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GFAL 2</a:t>
            </a:r>
            <a:endParaRPr lang="en-US" sz="2400" noProof="0" dirty="0" smtClean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2723400" y="4953000"/>
            <a:ext cx="3455012" cy="1588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8008800" y="4343400"/>
            <a:ext cx="798600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Hexagon 135"/>
          <p:cNvSpPr/>
          <p:nvPr/>
        </p:nvSpPr>
        <p:spPr>
          <a:xfrm>
            <a:off x="8045400" y="4377000"/>
            <a:ext cx="762000" cy="483300"/>
          </a:xfrm>
          <a:prstGeom prst="hexagon">
            <a:avLst>
              <a:gd name="adj" fmla="val 58905"/>
              <a:gd name="vf" fmla="val 11547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 Placeholder 4"/>
          <p:cNvSpPr txBox="1">
            <a:spLocks/>
          </p:cNvSpPr>
          <p:nvPr/>
        </p:nvSpPr>
        <p:spPr>
          <a:xfrm>
            <a:off x="8085000" y="4392430"/>
            <a:ext cx="830400" cy="42197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 smtClean="0">
                <a:solidFill>
                  <a:schemeClr val="tx1"/>
                </a:solidFill>
              </a:rPr>
              <a:t>gsiftp</a:t>
            </a:r>
            <a:endParaRPr lang="en-US" sz="2000" noProof="0" dirty="0" smtClean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flipV="1">
            <a:off x="4918800" y="1600200"/>
            <a:ext cx="1177200" cy="1588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5400000">
            <a:off x="5369206" y="2252806"/>
            <a:ext cx="1620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Left Brace 141"/>
          <p:cNvSpPr/>
          <p:nvPr/>
        </p:nvSpPr>
        <p:spPr>
          <a:xfrm>
            <a:off x="7541400" y="1136219"/>
            <a:ext cx="504000" cy="3207181"/>
          </a:xfrm>
          <a:prstGeom prst="leftBrace">
            <a:avLst>
              <a:gd name="adj1" fmla="val 42392"/>
              <a:gd name="adj2" fmla="val 2547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/>
          <p:nvPr/>
        </p:nvCxnSpPr>
        <p:spPr>
          <a:xfrm rot="5400000">
            <a:off x="5370794" y="4238206"/>
            <a:ext cx="1620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 Placeholder 4"/>
          <p:cNvSpPr txBox="1">
            <a:spLocks/>
          </p:cNvSpPr>
          <p:nvPr/>
        </p:nvSpPr>
        <p:spPr>
          <a:xfrm>
            <a:off x="5646600" y="5012591"/>
            <a:ext cx="1524000" cy="395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dirty="0" smtClean="0">
                <a:solidFill>
                  <a:schemeClr val="tx1"/>
                </a:solidFill>
              </a:rPr>
              <a:t>File based</a:t>
            </a:r>
          </a:p>
        </p:txBody>
      </p:sp>
      <p:sp>
        <p:nvSpPr>
          <p:cNvPr id="145" name="Text Placeholder 4"/>
          <p:cNvSpPr txBox="1">
            <a:spLocks/>
          </p:cNvSpPr>
          <p:nvPr/>
        </p:nvSpPr>
        <p:spPr>
          <a:xfrm>
            <a:off x="1524000" y="718033"/>
            <a:ext cx="1524000" cy="69753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File based</a:t>
            </a:r>
          </a:p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(Non-</a:t>
            </a:r>
            <a:r>
              <a:rPr lang="en-US" sz="1400" dirty="0" err="1" smtClean="0">
                <a:solidFill>
                  <a:schemeClr val="tx1"/>
                </a:solidFill>
              </a:rPr>
              <a:t>Posix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pPr marL="0" marR="0" lvl="0" algn="ctr" defTabSz="45304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dirty="0" smtClean="0">
                <a:solidFill>
                  <a:schemeClr val="tx1"/>
                </a:solidFill>
              </a:rPr>
              <a:t>C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noProof="0" dirty="0" smtClean="0">
                <a:solidFill>
                  <a:schemeClr val="tx1"/>
                </a:solidFill>
              </a:rPr>
              <a:t>interface</a:t>
            </a:r>
          </a:p>
        </p:txBody>
      </p:sp>
      <p:cxnSp>
        <p:nvCxnSpPr>
          <p:cNvPr id="160" name="Straight Arrow Connector 159"/>
          <p:cNvCxnSpPr/>
          <p:nvPr/>
        </p:nvCxnSpPr>
        <p:spPr>
          <a:xfrm flipV="1">
            <a:off x="5715000" y="2351468"/>
            <a:ext cx="457200" cy="1588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V="1">
            <a:off x="2590800" y="3352800"/>
            <a:ext cx="457200" cy="1588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944000" y="3654424"/>
            <a:ext cx="4213500" cy="738006"/>
          </a:xfrm>
          <a:prstGeom prst="straightConnector1">
            <a:avLst/>
          </a:prstGeom>
          <a:ln w="476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762000"/>
            <a:ext cx="6858000" cy="44958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169890" marR="0" lvl="0" indent="-16989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Status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and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timeline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Design agreement within the EMI data group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waiting for PTB endorsement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Main building blocks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libarcdata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GFAL2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plugin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GFAL2) already implemented on prototype level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Demo/test results to be shown at CHEP 2012 poster session May 2012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Will be released in an EMI 2 update in June 2012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(not ready for EMI 2 release in April)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Testing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and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bug fixing during fall 2012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 Data Lib, Status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Timeline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926068"/>
            <a:ext cx="165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 Jon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41500" y="1066800"/>
            <a:ext cx="8216700" cy="4572000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Beyond EMI</a:t>
            </a:r>
          </a:p>
          <a:p>
            <a:pPr marL="683720" marR="0" lvl="1" indent="-457200" algn="l" defTabSz="45304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lcg_utils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and ARC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CLIs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will still be there after EMI</a:t>
            </a:r>
          </a:p>
          <a:p>
            <a:pPr marL="683720" marR="0" lvl="1" indent="-457200" algn="l" defTabSz="45304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CERN data will continue to support GFAL2 and plug-ins after EMI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BTW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: FTS3, the new file transfer service, is based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on GFAL2</a:t>
            </a:r>
          </a:p>
          <a:p>
            <a:pPr marL="683720" marR="0" lvl="1" indent="-457200" algn="l" defTabSz="45304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ARC will support the GFAL2 plug-in as long as it is used</a:t>
            </a:r>
          </a:p>
          <a:p>
            <a:pPr marL="683720" marR="0" lvl="1" indent="-457200" algn="l" defTabSz="45304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EMI_datalib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will be supported by ARC and CERN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-DM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after EMI</a:t>
            </a:r>
          </a:p>
          <a:p>
            <a:pPr marL="1023499" lvl="3" indent="-113260" defTabSz="45304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If it works as good as or better than current solution</a:t>
            </a:r>
          </a:p>
          <a:p>
            <a:pPr marL="1023499" lvl="3" indent="-113260" defTabSz="45304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Until some better solution appears </a:t>
            </a:r>
            <a:r>
              <a:rPr kumimoji="0" lang="en-US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/>
              </a:rPr>
              <a:t></a:t>
            </a: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 Data Lib, Beyond EMI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863768"/>
            <a:ext cx="165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 Jon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752600"/>
            <a:ext cx="3047999" cy="23622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orage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ccounting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ecord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Jon Kerr Nielsen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572000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48201" y="2590800"/>
            <a:ext cx="1981199" cy="20574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Timeline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Current Status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Beyond 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914400"/>
            <a:ext cx="7391400" cy="5181600"/>
          </a:xfrm>
          <a:prstGeom prst="rect">
            <a:avLst/>
          </a:prstGeom>
        </p:spPr>
        <p:txBody>
          <a:bodyPr lIns="45303" tIns="22652" rIns="45303" bIns="22652">
            <a:normAutofit fontScale="92500" lnSpcReduction="2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Timeline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Design agreed within EMI June 2011 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Submitted for public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hearing within OGF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February 2012</a:t>
            </a: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Informational document as input to UR 2.0</a:t>
            </a: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Open for comments until OGF34 (Oxford, beginning of March)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Implementing accounting sensors in the EMI storage elements due in May 2012 for EMI 2 update</a:t>
            </a: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dCache NDGF already use </a:t>
            </a:r>
            <a:r>
              <a:rPr kumimoji="0" lang="en-US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StAR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in production using SGAS</a:t>
            </a: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kumimoji="0" lang="en-US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StoRM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will implement in March-April 2012</a:t>
            </a: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Implementation progress will be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discussed in EGI Accounting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session  in EGI-CF/EMI-TF in Munich end of March 2012 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Accounting publishers (APEL)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to publish storage records in June 2012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Storage elements to test and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deploy accounting sensors for EMI 3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Monte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Bianco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RC1 December 2012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Testing and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bugfixing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in EMI 3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RCs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January-April 2013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Storage elements publishing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records released in April 2013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orage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ccounting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ecord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863768"/>
            <a:ext cx="165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 Jon</a:t>
            </a:r>
          </a:p>
        </p:txBody>
      </p:sp>
      <p:sp>
        <p:nvSpPr>
          <p:cNvPr id="10" name="Rectangle 9"/>
          <p:cNvSpPr/>
          <p:nvPr/>
        </p:nvSpPr>
        <p:spPr>
          <a:xfrm rot="20184186">
            <a:off x="378727" y="3042194"/>
            <a:ext cx="8077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20122532">
            <a:off x="341680" y="3124200"/>
            <a:ext cx="81672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Timeline will be reconsidered (since yesterday)</a:t>
            </a:r>
            <a:endParaRPr lang="en-US" sz="3000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9884" y="838200"/>
            <a:ext cx="8635516" cy="5730875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Current status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Not planned for EMI 2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release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Accounting Session yesterday (surprisingly successful)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Next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milestone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June 2012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–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protocol for accounting publishing (Document on </a:t>
            </a:r>
            <a:r>
              <a:rPr lang="en-US" sz="2000" dirty="0" err="1" smtClean="0">
                <a:solidFill>
                  <a:srgbClr val="E46C0A"/>
                </a:solidFill>
                <a:cs typeface="Arial" pitchFamily="34" charset="0"/>
              </a:rPr>
              <a:t>S(ecure</a:t>
            </a:r>
            <a:r>
              <a:rPr lang="en-US" sz="2000" dirty="0" smtClean="0">
                <a:solidFill>
                  <a:srgbClr val="E46C0A"/>
                </a:solidFill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rgbClr val="E46C0A"/>
                </a:solidFill>
                <a:cs typeface="Arial" pitchFamily="34" charset="0"/>
              </a:rPr>
              <a:t>S(tomp</a:t>
            </a:r>
            <a:r>
              <a:rPr lang="en-US" sz="2000" dirty="0" smtClean="0">
                <a:solidFill>
                  <a:srgbClr val="E46C0A"/>
                </a:solidFill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rgbClr val="E46C0A"/>
                </a:solidFill>
                <a:cs typeface="Arial" pitchFamily="34" charset="0"/>
              </a:rPr>
              <a:t>M(essenger</a:t>
            </a:r>
            <a:r>
              <a:rPr lang="en-US" sz="2000" dirty="0" smtClean="0">
                <a:solidFill>
                  <a:srgbClr val="E46C0A"/>
                </a:solidFill>
                <a:cs typeface="Arial" pitchFamily="34" charset="0"/>
              </a:rPr>
              <a:t>) 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r>
              <a:rPr lang="en-US" i="1" dirty="0" smtClean="0">
                <a:solidFill>
                  <a:srgbClr val="E46C0A"/>
                </a:solidFill>
                <a:cs typeface="Arial" pitchFamily="34" charset="0"/>
              </a:rPr>
              <a:t>S</a:t>
            </a:r>
            <a:r>
              <a:rPr kumimoji="0" lang="en-US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eems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realistic (</a:t>
            </a:r>
            <a:r>
              <a:rPr kumimoji="0" lang="en-US" b="0" i="1" u="none" strike="noStrike" kern="1200" cap="none" spc="0" normalizeH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according to </a:t>
            </a:r>
            <a:r>
              <a:rPr lang="en-US" i="1" dirty="0" smtClean="0">
                <a:solidFill>
                  <a:srgbClr val="E46C0A"/>
                </a:solidFill>
                <a:cs typeface="Arial" pitchFamily="34" charset="0"/>
              </a:rPr>
              <a:t>Jon)</a:t>
            </a: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Beyond EMI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WLCG TEG  sees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as the most realistic approach to storage accounting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Clear interest from OSG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is taken as input to storage part of next generation OGF UR</a:t>
            </a:r>
          </a:p>
          <a:p>
            <a:pPr marL="683720" marR="0" lvl="1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Sustainability through standardization and wide adoption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orage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ccounting </a:t>
            </a:r>
            <a:r>
              <a:rPr lang="en-US" noProof="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ecord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926068"/>
            <a:ext cx="165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 Jon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1295400" y="1371600"/>
            <a:ext cx="3124199" cy="42672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71601" y="1371600"/>
            <a:ext cx="3047999" cy="4038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FTS 3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Next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Generation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File -</a:t>
            </a:r>
            <a:r>
              <a:rPr kumimoji="0" lang="en-US" b="1" i="0" u="none" strike="noStrike" kern="1200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Transfer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Service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CERN-IT-</a:t>
            </a: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GT</a:t>
            </a:r>
            <a:endParaRPr lang="en-US" sz="1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254000" y="925513"/>
            <a:ext cx="8051800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lang="en-US" sz="2800" kern="0" noProof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For details see presentation by </a:t>
            </a:r>
            <a:r>
              <a:rPr lang="en-US" sz="2800" kern="0" noProof="0" dirty="0" err="1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Michail</a:t>
            </a:r>
            <a:r>
              <a:rPr lang="en-US" sz="2800" kern="0" noProof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 </a:t>
            </a: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(</a:t>
            </a:r>
            <a:r>
              <a:rPr lang="en-US" sz="2800" kern="0" dirty="0" smtClean="0">
                <a:solidFill>
                  <a:srgbClr val="E46C0A"/>
                </a:solidFill>
                <a:sym typeface="Calibri" charset="0"/>
              </a:rPr>
              <a:t>Data session and technical plenary</a:t>
            </a: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FTS 2 in bug fix mode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FTS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3 expected for EMI 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lang="en-US" sz="2800" kern="0" baseline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DEMO</a:t>
            </a: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 every 3 weeks with new features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Roadmap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:</a:t>
            </a:r>
          </a:p>
          <a:p>
            <a:pPr marL="800100" lvl="1" indent="-342900" defTabSz="914400" fontAlgn="base"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lang="en-US" sz="2800" kern="0" baseline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Prototype</a:t>
            </a: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 1 : June 27</a:t>
            </a:r>
          </a:p>
          <a:p>
            <a:pPr marL="800100" lvl="1" indent="-342900" defTabSz="914400" fontAlgn="base"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Prototype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2 : Dec 2012</a:t>
            </a:r>
          </a:p>
          <a:p>
            <a:pPr marL="800100" lvl="1" indent="-342900" defTabSz="914400" fontAlgn="base"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lang="en-US" sz="2800" kern="0" baseline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FTS</a:t>
            </a:r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 3.0 : April 2013 (production candidate)</a:t>
            </a:r>
          </a:p>
          <a:p>
            <a:pPr marL="800100" lvl="1" indent="-342900" defTabSz="914400" fontAlgn="base"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lang="en-US" sz="2800" b="1" dirty="0" smtClean="0"/>
              <a:t>https://svnweb.cern.ch/trac/fts3/roadmap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Progress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152400" y="1600200"/>
            <a:ext cx="25146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52400" y="1524000"/>
            <a:ext cx="2057399" cy="31242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Introduction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 Data Tasks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“Percentage done”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Content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971800" y="1600200"/>
            <a:ext cx="27432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2971801" y="1600200"/>
            <a:ext cx="3047999" cy="31242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Tasks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Done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In Progress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Cancelled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6096000" y="1600200"/>
            <a:ext cx="28956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6057900" y="1600200"/>
            <a:ext cx="2057399" cy="3124200"/>
          </a:xfrm>
          <a:prstGeom prst="rect">
            <a:avLst/>
          </a:prstGeom>
        </p:spPr>
        <p:txBody>
          <a:bodyPr vert="horz" wrap="none" tIns="0" rIns="0" bIns="46800" anchor="ctr" anchorCtr="0">
            <a:normAutofit fontScale="92500" lnSpcReduction="20000"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 Data Lib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indent="-457200" defTabSz="453040">
              <a:spcBef>
                <a:spcPct val="0"/>
              </a:spcBef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Storage Accounting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Catalogue Synchronization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NFS 4.1 /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pNFS</a:t>
            </a: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WebDAV</a:t>
            </a: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WebDAV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for LFC/SE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Something new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95400" y="1676400"/>
            <a:ext cx="3047999" cy="27432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Catalogue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Synchronization</a:t>
            </a:r>
            <a:endParaRPr lang="en-US" sz="24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Fabrizio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572000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48201" y="2590800"/>
            <a:ext cx="2362199" cy="20574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problem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can we solve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do we solve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254000" y="925513"/>
            <a:ext cx="8051800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Various catalogues keep information that is</a:t>
            </a:r>
            <a:r>
              <a:rPr kumimoji="0" lang="en-US" sz="3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related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E.g. LFC keeps info about the content of remote Storage Elements, each one with its own catalogue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588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Dangling References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: If a SE looses a file unnoticed by the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LFC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588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Dark Data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: If a new file is not correctly registered -&gt; dark data</a:t>
            </a:r>
          </a:p>
          <a:p>
            <a:pPr marL="1143000" lvl="2" indent="-228600" defTabSz="914400" fontAlgn="base">
              <a:spcBef>
                <a:spcPts val="588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•"/>
            </a:pPr>
            <a:r>
              <a:rPr lang="en-US" sz="2000" kern="0" dirty="0" smtClean="0">
                <a:solidFill>
                  <a:srgbClr val="E46C0A"/>
                </a:solidFill>
                <a:sym typeface="Calibri" charset="0"/>
              </a:rPr>
              <a:t>ACL Synchronization </a:t>
            </a:r>
            <a:r>
              <a:rPr lang="en-US" sz="2000" kern="0" dirty="0" smtClean="0">
                <a:solidFill>
                  <a:schemeClr val="tx2">
                    <a:lumMod val="75000"/>
                  </a:schemeClr>
                </a:solidFill>
                <a:sym typeface="Calibri" charset="0"/>
              </a:rPr>
              <a:t>: A change in the permissions of a file in LFC is not automatically reflected by the peripheral catalogue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Keeping them in sync is a very hard problem</a:t>
            </a:r>
          </a:p>
          <a:p>
            <a:pPr marL="800100" lvl="1" indent="-342900" defTabSz="914400" fontAlgn="base"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defRPr/>
            </a:pPr>
            <a:r>
              <a:rPr lang="en-US" sz="2000" kern="0" dirty="0" smtClean="0">
                <a:solidFill>
                  <a:srgbClr val="17375E"/>
                </a:solidFill>
                <a:sym typeface="Calibri" charset="0"/>
              </a:rPr>
              <a:t>See presentation “</a:t>
            </a:r>
            <a:r>
              <a:rPr lang="en-US" sz="2000" dirty="0" smtClean="0">
                <a:solidFill>
                  <a:srgbClr val="17375E"/>
                </a:solidFill>
              </a:rPr>
              <a:t>Consistency between grid storage elements and file catalogue for the </a:t>
            </a:r>
            <a:r>
              <a:rPr lang="en-US" sz="2000" dirty="0" err="1" smtClean="0">
                <a:solidFill>
                  <a:srgbClr val="17375E"/>
                </a:solidFill>
              </a:rPr>
              <a:t>LHCb</a:t>
            </a:r>
            <a:r>
              <a:rPr lang="en-US" sz="2000" dirty="0" smtClean="0">
                <a:solidFill>
                  <a:srgbClr val="17375E"/>
                </a:solidFill>
              </a:rPr>
              <a:t> experiment” by Elisa.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rgbClr val="17375E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Namespace scanning for ‘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diffs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’ is an expensive workaround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Problem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75321" y="957263"/>
            <a:ext cx="8051800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10920"/>
              </a:buClr>
              <a:buSzPct val="100000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Make the various catalogues/SE able to talk to each other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In order to exchange messages that keep them synchronized in real-time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800" kern="0" noProof="0" dirty="0" smtClean="0">
                <a:solidFill>
                  <a:schemeClr val="accent6">
                    <a:lumMod val="75000"/>
                  </a:schemeClr>
                </a:solidFill>
                <a:sym typeface="Calibri" charset="0"/>
              </a:rPr>
              <a:t>Two problems fixed </a:t>
            </a:r>
            <a:r>
              <a:rPr lang="en-US" sz="2800" kern="0" noProof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: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Central Catalogue-&gt;SE (downstream)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e.g. to propagate changes in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the permissions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SE-&gt;Central Catalogue (upstream)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e.g. to propagate info about lost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and missing files</a:t>
            </a:r>
          </a:p>
          <a:p>
            <a:pPr marL="685800" lvl="1" indent="-228600" defTabSz="914400" fontAlgn="base">
              <a:spcBef>
                <a:spcPts val="5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</a:pPr>
            <a:r>
              <a:rPr lang="en-US" sz="2800" kern="0" noProof="0" dirty="0" smtClean="0">
                <a:solidFill>
                  <a:srgbClr val="E46C0A"/>
                </a:solidFill>
                <a:sym typeface="Calibri" charset="0"/>
              </a:rPr>
              <a:t>No fix for </a:t>
            </a:r>
            <a:r>
              <a:rPr lang="en-US" sz="2800" kern="0" noProof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: dark data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286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can we solve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5875" y="762000"/>
            <a:ext cx="206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 </a:t>
            </a:r>
            <a:r>
              <a:rPr lang="en-US" dirty="0" err="1" smtClean="0">
                <a:solidFill>
                  <a:srgbClr val="FF0000"/>
                </a:solidFill>
              </a:rPr>
              <a:t>Fabrizio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1" y="3130026"/>
            <a:ext cx="7162799" cy="2508774"/>
            <a:chOff x="365888" y="3130026"/>
            <a:chExt cx="5176715" cy="1162648"/>
          </a:xfrm>
        </p:grpSpPr>
        <p:sp>
          <p:nvSpPr>
            <p:cNvPr id="7" name="Cloud 6"/>
            <p:cNvSpPr/>
            <p:nvPr/>
          </p:nvSpPr>
          <p:spPr>
            <a:xfrm>
              <a:off x="378619" y="3693243"/>
              <a:ext cx="5163984" cy="599431"/>
            </a:xfrm>
            <a:prstGeom prst="cloud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0736" y="3140384"/>
              <a:ext cx="1040606" cy="259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2359819" y="3406775"/>
              <a:ext cx="312182" cy="467995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43178" y="3922554"/>
              <a:ext cx="2556328" cy="235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Century Gothic"/>
                </a:rPr>
                <a:t>Messaging infrastructure</a:t>
              </a:r>
              <a:endParaRPr lang="en-US" dirty="0">
                <a:solidFill>
                  <a:schemeClr val="bg1"/>
                </a:solidFill>
                <a:latin typeface="Century Gothic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62959" y="3210837"/>
              <a:ext cx="1060283" cy="128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chemeClr val="tx1">
                        <a:alpha val="43000"/>
                      </a:schemeClr>
                    </a:outerShdw>
                  </a:effectLst>
                  <a:latin typeface="Century Gothic"/>
                </a:rPr>
                <a:t>Generic Adapter</a:t>
              </a:r>
              <a:endParaRPr lang="en-US" sz="12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1106" y="3130026"/>
              <a:ext cx="1040606" cy="2623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Up-Down Arrow 12"/>
            <p:cNvSpPr/>
            <p:nvPr/>
          </p:nvSpPr>
          <p:spPr>
            <a:xfrm>
              <a:off x="775318" y="3406775"/>
              <a:ext cx="312182" cy="472225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65888" y="3210837"/>
              <a:ext cx="1060283" cy="128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chemeClr val="tx1">
                        <a:alpha val="43000"/>
                      </a:schemeClr>
                    </a:outerShdw>
                  </a:effectLst>
                  <a:latin typeface="Century Gothic"/>
                </a:rPr>
                <a:t>Generic Adapter</a:t>
              </a:r>
              <a:endParaRPr lang="en-US" sz="12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10000" y="2133600"/>
            <a:ext cx="3634348" cy="1068350"/>
            <a:chOff x="2664621" y="2720974"/>
            <a:chExt cx="2371889" cy="533400"/>
          </a:xfrm>
        </p:grpSpPr>
        <p:sp>
          <p:nvSpPr>
            <p:cNvPr id="16" name="Rectangle 15"/>
            <p:cNvSpPr/>
            <p:nvPr/>
          </p:nvSpPr>
          <p:spPr>
            <a:xfrm>
              <a:off x="3807620" y="2720974"/>
              <a:ext cx="12192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0000" dist="23000" dir="5400000" sx="104000" sy="104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33827" y="2797175"/>
              <a:ext cx="1302683" cy="322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latin typeface="Century Gothic"/>
                </a:rPr>
                <a:t>SE or Catalogue </a:t>
              </a:r>
            </a:p>
            <a:p>
              <a:pPr algn="ctr"/>
              <a:r>
                <a:rPr lang="en-US" dirty="0" smtClean="0">
                  <a:latin typeface="Century Gothic"/>
                </a:rPr>
                <a:t>specific plug-in</a:t>
              </a:r>
              <a:endParaRPr lang="en-US" dirty="0">
                <a:latin typeface="Century Gothic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0800000">
              <a:off x="2664621" y="3024683"/>
              <a:ext cx="1142999" cy="109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26898" y="1512078"/>
            <a:ext cx="1657682" cy="1617947"/>
            <a:chOff x="378619" y="2432959"/>
            <a:chExt cx="1051769" cy="749537"/>
          </a:xfrm>
        </p:grpSpPr>
        <p:sp>
          <p:nvSpPr>
            <p:cNvPr id="20" name="Rounded Rectangle 19"/>
            <p:cNvSpPr/>
            <p:nvPr/>
          </p:nvSpPr>
          <p:spPr>
            <a:xfrm>
              <a:off x="389782" y="2432959"/>
              <a:ext cx="1040606" cy="367286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8619" y="2456767"/>
              <a:ext cx="1036604" cy="270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latin typeface="Century Gothic"/>
                </a:rPr>
                <a:t>DPM, </a:t>
              </a:r>
              <a:r>
                <a:rPr lang="en-US" sz="1600" dirty="0" err="1" smtClean="0">
                  <a:latin typeface="Century Gothic"/>
                </a:rPr>
                <a:t>StoRM</a:t>
              </a:r>
              <a:r>
                <a:rPr lang="en-US" sz="1600" dirty="0" smtClean="0">
                  <a:latin typeface="Century Gothic"/>
                </a:rPr>
                <a:t> or</a:t>
              </a:r>
            </a:p>
            <a:p>
              <a:pPr algn="ctr"/>
              <a:r>
                <a:rPr lang="en-US" sz="1600" dirty="0" smtClean="0">
                  <a:latin typeface="Century Gothic"/>
                </a:rPr>
                <a:t>dCache</a:t>
              </a:r>
              <a:endParaRPr lang="en-US" sz="1600" dirty="0">
                <a:latin typeface="Century Gothic"/>
              </a:endParaRPr>
            </a:p>
          </p:txBody>
        </p:sp>
        <p:sp>
          <p:nvSpPr>
            <p:cNvPr id="22" name="Collate 21"/>
            <p:cNvSpPr/>
            <p:nvPr/>
          </p:nvSpPr>
          <p:spPr>
            <a:xfrm>
              <a:off x="775318" y="2815210"/>
              <a:ext cx="312182" cy="367286"/>
            </a:xfrm>
            <a:prstGeom prst="flowChartCollate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</a:gra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65939" y="1568670"/>
            <a:ext cx="1776382" cy="1561355"/>
            <a:chOff x="1813465" y="2424941"/>
            <a:chExt cx="1232154" cy="736230"/>
          </a:xfrm>
        </p:grpSpPr>
        <p:sp>
          <p:nvSpPr>
            <p:cNvPr id="24" name="Rounded Rectangle 23"/>
            <p:cNvSpPr/>
            <p:nvPr/>
          </p:nvSpPr>
          <p:spPr>
            <a:xfrm>
              <a:off x="1841414" y="2424941"/>
              <a:ext cx="1204205" cy="36399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13465" y="2480539"/>
              <a:ext cx="1220056" cy="246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latin typeface="Century Gothic"/>
                </a:rPr>
                <a:t>LFC or experiment</a:t>
              </a:r>
            </a:p>
            <a:p>
              <a:pPr algn="ctr"/>
              <a:r>
                <a:rPr lang="en-US" sz="1400" dirty="0" smtClean="0">
                  <a:latin typeface="Century Gothic"/>
                </a:rPr>
                <a:t>catalogue</a:t>
              </a:r>
              <a:endParaRPr lang="en-US" sz="1400" dirty="0">
                <a:latin typeface="Century Gothic"/>
              </a:endParaRPr>
            </a:p>
          </p:txBody>
        </p:sp>
        <p:sp>
          <p:nvSpPr>
            <p:cNvPr id="26" name="Collate 25"/>
            <p:cNvSpPr/>
            <p:nvPr/>
          </p:nvSpPr>
          <p:spPr>
            <a:xfrm>
              <a:off x="2359819" y="2797175"/>
              <a:ext cx="312182" cy="363996"/>
            </a:xfrm>
            <a:prstGeom prst="flowChartCollate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</a:gra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7" name="Title 3"/>
          <p:cNvSpPr txBox="1">
            <a:spLocks/>
          </p:cNvSpPr>
          <p:nvPr/>
        </p:nvSpPr>
        <p:spPr>
          <a:xfrm>
            <a:off x="175321" y="2286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is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it solved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75321" y="685800"/>
            <a:ext cx="8740079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10920"/>
              </a:buClr>
              <a:buSzPct val="100000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Status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Starting with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“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File lost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” message from </a:t>
            </a:r>
            <a:r>
              <a:rPr lang="en-US" sz="2400" kern="0" dirty="0" err="1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SEs</a:t>
            </a:r>
            <a:endParaRPr lang="en-US" sz="2400" kern="0" dirty="0" smtClean="0">
              <a:solidFill>
                <a:schemeClr val="accent1">
                  <a:lumMod val="75000"/>
                </a:schemeClr>
              </a:solidFill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DPM: Publishing ‘file lost’ is ready.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LFC: Sets the reported entry to ‘temp. unavailable’.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Prototype for one experiment catalogue, but waits for dCache to be ready as well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.</a:t>
            </a:r>
          </a:p>
          <a:p>
            <a:pPr marL="1200150" lvl="2" indent="-285750" defTabSz="914400" fontAlgn="base"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lang="en-US" sz="20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dCache </a:t>
            </a:r>
            <a:r>
              <a:rPr lang="en-US" sz="20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will use this functionality internally, therefore we spend more efforts than necessary for the EMI part.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Code available in dCache for </a:t>
            </a:r>
            <a:r>
              <a:rPr lang="en-US" sz="2400" kern="0" dirty="0" err="1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WebDAV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 door, but still waiting go be merged with EMI-2 branch. Other doors following soon.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6">
                    <a:lumMod val="50000"/>
                  </a:schemeClr>
                </a:solidFill>
                <a:sym typeface="Calibri" charset="0"/>
              </a:rPr>
              <a:t>Permission synchronization is on hold until sufficient interest has been demonstrated by customers.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286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Catalogue synchronization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75321" y="685800"/>
            <a:ext cx="8740079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10920"/>
              </a:buClr>
              <a:buSzPct val="100000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Status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Starting with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“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File lost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” message from </a:t>
            </a:r>
            <a:r>
              <a:rPr lang="en-US" sz="2400" kern="0" dirty="0" err="1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SEs</a:t>
            </a:r>
            <a:endParaRPr lang="en-US" sz="2400" kern="0" dirty="0" smtClean="0">
              <a:solidFill>
                <a:schemeClr val="accent1">
                  <a:lumMod val="75000"/>
                </a:schemeClr>
              </a:solidFill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DPM: Publishing ‘file lost’ is ready.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LFC: Sets the reported entry to ‘temp. unavailable’.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Prototype for one experiment catalogue, but waits for dCache to be ready as well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.</a:t>
            </a:r>
          </a:p>
          <a:p>
            <a:pPr marL="1200150" lvl="2" indent="-285750" defTabSz="914400" fontAlgn="base"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defRPr/>
            </a:pPr>
            <a:r>
              <a:rPr lang="en-US" sz="20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dCache </a:t>
            </a:r>
            <a:r>
              <a:rPr lang="en-US" sz="20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will use this functionality internally, therefore we spend more efforts than necessary for the EMI part.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Code available in dCache for </a:t>
            </a:r>
            <a:r>
              <a:rPr lang="en-US" sz="2400" kern="0" dirty="0" err="1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WebDAV</a:t>
            </a:r>
            <a:r>
              <a:rPr lang="en-US" sz="2400" kern="0" dirty="0" smtClean="0">
                <a:solidFill>
                  <a:schemeClr val="accent1">
                    <a:lumMod val="75000"/>
                  </a:schemeClr>
                </a:solidFill>
                <a:sym typeface="Calibri" charset="0"/>
              </a:rPr>
              <a:t> door, but still waiting go be merged with EMI-2 branch. Other doors following soon.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10920"/>
              </a:buClr>
              <a:buSzPct val="100000"/>
              <a:buFont typeface="Wingdings" charset="2"/>
              <a:buChar char="ü"/>
              <a:tabLst/>
              <a:defRPr/>
            </a:pPr>
            <a:r>
              <a:rPr lang="en-US" sz="2400" kern="0" dirty="0" smtClean="0">
                <a:solidFill>
                  <a:schemeClr val="accent6">
                    <a:lumMod val="50000"/>
                  </a:schemeClr>
                </a:solidFill>
                <a:sym typeface="Calibri" charset="0"/>
              </a:rPr>
              <a:t>Permission synchronization is on hold until sufficient interest has been demonstrated by customers.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286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Catalogue synchronization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600200"/>
            <a:ext cx="3047999" cy="31623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Protocols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EMI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NFS 4.1 /</a:t>
            </a:r>
            <a:r>
              <a:rPr kumimoji="0" lang="en-US" sz="24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pNFS</a:t>
            </a:r>
            <a:endParaRPr lang="en-US" sz="24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CERN-IT-GT</a:t>
            </a:r>
            <a:endParaRPr lang="en-US" sz="1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dCache.org</a:t>
            </a:r>
            <a:endParaRPr kumimoji="0" lang="en-US" sz="1800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609600"/>
            <a:ext cx="8839200" cy="5730875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457200" marR="0" lvl="0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Reminder NFS 4.1 /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pNFS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Industry Standard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Allows direct connection between client and the data source for distributed storage systems (First open NFS providing this)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Provides build-in security (part of the spec. not on top)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Mounts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into your file system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as easy as your memory stick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Data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clients are provided by the OS providers similar to xfs/ext3/…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Allows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to prevent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vendor locks as the storage system can be easily expanded to a heterogeneous setup w/o changing the client nodes setup.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It’s really cool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NFS 4.1 /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pNFS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985520"/>
            <a:ext cx="8458200" cy="4267200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Current status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DPM and dCache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servers are ready to serve data with NFS 4.1 /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pNFS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Vendors now start to provide ‘test’ NFS4.1/pNFS machines to ‘friends’.</a:t>
            </a:r>
          </a:p>
          <a:p>
            <a:pPr marL="1140920" lvl="2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E.g.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NetApp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Authentication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: Kerberos included (client and server)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Authentication : X509 : some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attempts made but still evaluating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Clients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( = </a:t>
            </a:r>
            <a:r>
              <a:rPr kumimoji="0" lang="en-US" sz="2000" b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linux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kernel module) are available by now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endParaRPr lang="en-US" sz="2000" baseline="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endParaRPr kumimoji="0" lang="en-US" sz="2000" b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endParaRPr lang="en-US" sz="2000" baseline="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</a:pPr>
            <a:endParaRPr kumimoji="0" lang="en-US" sz="2000" b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4267200"/>
          <a:ext cx="6705600" cy="1554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05200"/>
                <a:gridCol w="3200400"/>
              </a:tblGrid>
              <a:tr h="2596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SL 6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Kernel 2.6.32 – 220+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6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SL</a:t>
                      </a:r>
                      <a:r>
                        <a:rPr lang="en-US" sz="1200" b="0" baseline="0" dirty="0" smtClean="0"/>
                        <a:t> C 6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?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3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Fedora 16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Kernel 3.2.x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3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Currently in </a:t>
                      </a:r>
                      <a:r>
                        <a:rPr lang="en-US" sz="1200" dirty="0" err="1" smtClean="0"/>
                        <a:t>ebian</a:t>
                      </a:r>
                      <a:r>
                        <a:rPr lang="en-US" sz="1200" dirty="0" smtClean="0"/>
                        <a:t> unstable, Will be in “Wheezy”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Kernel 3.2.0-1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3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And more. E.g. ORACLE</a:t>
                      </a:r>
                      <a:r>
                        <a:rPr lang="en-US" sz="1200" baseline="0" dirty="0" smtClean="0"/>
                        <a:t> Unbreakable Enterprise K.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3.0.16 reads as 2.6.39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NFS 4.1 /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pNFS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75320" y="838200"/>
            <a:ext cx="8511479" cy="5257800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NFS deployed ….</a:t>
            </a:r>
          </a:p>
          <a:p>
            <a:pPr marL="683720" lvl="1" indent="-457200" defTabSz="453040">
              <a:spcBef>
                <a:spcPct val="20000"/>
              </a:spcBef>
            </a:pPr>
            <a:endParaRPr kumimoji="0" lang="en-US" sz="2000" b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baseline="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dCache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NFS 4.1 already in </a:t>
            </a:r>
            <a:r>
              <a:rPr lang="en-US" sz="2000" dirty="0" smtClean="0">
                <a:solidFill>
                  <a:srgbClr val="984807"/>
                </a:solidFill>
                <a:cs typeface="Arial" pitchFamily="34" charset="0"/>
              </a:rPr>
              <a:t>production at DESY for Photon Science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for about a year.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dCache NFS 4.1 evaluated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at FERMIlab 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by “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Running Experiments Department, Grid Support Group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” for their “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Fermilab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Intensity Frontier experiments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” customer.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rgbClr val="984807"/>
                </a:solidFill>
                <a:cs typeface="Arial" pitchFamily="34" charset="0"/>
              </a:rPr>
              <a:t>DPM, NFS 4.1 evaluation cluster in Taipei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NFS 4.1/pNFS is a done deal. </a:t>
            </a: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Nice </a:t>
            </a:r>
            <a:r>
              <a:rPr lang="en-US" sz="2000" dirty="0" smtClean="0">
                <a:solidFill>
                  <a:srgbClr val="984807"/>
                </a:solidFill>
                <a:cs typeface="Arial" pitchFamily="34" charset="0"/>
              </a:rPr>
              <a:t>success story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New communities are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smart enough to start evaluation/production now.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Wide area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1140920" lvl="2" indent="-457200" defTabSz="453040">
              <a:spcBef>
                <a:spcPct val="20000"/>
              </a:spcBef>
              <a:buFont typeface="Courier New"/>
              <a:buChar char="o"/>
            </a:pPr>
            <a:r>
              <a:rPr lang="en-US" sz="173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In </a:t>
            </a:r>
            <a:r>
              <a:rPr lang="en-US" sz="173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general we don’t have enough experience yet with NFS/</a:t>
            </a:r>
            <a:r>
              <a:rPr lang="en-US" sz="1730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pNFS</a:t>
            </a:r>
            <a:r>
              <a:rPr lang="en-US" sz="173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WAN access. That still needs to be evaluated.</a:t>
            </a:r>
            <a:endParaRPr kumimoji="0" lang="en-US" sz="1730" b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NFS 4.1 /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pNFS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Disclaimer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40060" y="2514600"/>
            <a:ext cx="8511479" cy="16764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This presentation is not about timelines,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percentage done, priority etc.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That’s </a:t>
            </a:r>
            <a:r>
              <a:rPr lang="en-US" sz="2000" noProof="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Balazs’s</a:t>
            </a: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and Jon’s problem. See Jon jRA1 presentation from Tuesday.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This is about the big picture.</a:t>
            </a:r>
            <a:endParaRPr kumimoji="0" lang="en-US" u="none" strike="noStrike" kern="1200" cap="none" spc="0" normalizeH="0" baseline="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304800" y="16764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Disclaimer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562100"/>
            <a:ext cx="3047999" cy="31623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Protocols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EMI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WebDav</a:t>
            </a:r>
            <a:endParaRPr lang="en-US" sz="18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CERN-IT-GT</a:t>
            </a:r>
            <a:endParaRPr lang="en-US" sz="1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dCache.org</a:t>
            </a:r>
            <a:endParaRPr kumimoji="0" lang="en-US" sz="1800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http /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WebDAV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20100114001-webdav003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00" y="3033494"/>
            <a:ext cx="2057400" cy="177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0"/>
            <a:ext cx="8382000" cy="2593795"/>
          </a:xfrm>
          <a:prstGeom prst="rect">
            <a:avLst/>
          </a:prstGeom>
        </p:spPr>
        <p:txBody>
          <a:bodyPr/>
          <a:lstStyle/>
          <a:p>
            <a:pPr marL="342900" marR="0" lvl="0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Standard</a:t>
            </a:r>
          </a:p>
          <a:p>
            <a:pPr marL="342900" marR="0" lvl="0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Everybody, using the internet,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has a http/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WebDAV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client at his/her fingertips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Allows “File system like” access with</a:t>
            </a:r>
          </a:p>
          <a:p>
            <a:pPr marL="1143000" marR="0" lvl="2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Mac OS</a:t>
            </a:r>
          </a:p>
          <a:p>
            <a:pPr marL="1143000" marR="0" lvl="2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Linux</a:t>
            </a:r>
          </a:p>
          <a:p>
            <a:pPr marL="1143000" marR="0" lvl="2" algn="l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Windows</a:t>
            </a:r>
          </a:p>
          <a:p>
            <a:pPr marL="2286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Either supported by OS or Browsers.</a:t>
            </a:r>
          </a:p>
          <a:p>
            <a:pPr marL="2286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Authentication : x509 Certificates, User/Password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http /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WebDAV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175321" y="9144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rgbClr val="17375E"/>
                </a:solidFill>
                <a:latin typeface="+mj-lt"/>
                <a:ea typeface="+mj-ea"/>
                <a:cs typeface="+mj-cs"/>
              </a:rPr>
              <a:t>That’s what you </a:t>
            </a:r>
            <a:r>
              <a:rPr lang="en-US" sz="3600" dirty="0" smtClean="0">
                <a:solidFill>
                  <a:srgbClr val="17375E"/>
                </a:solidFill>
                <a:latin typeface="+mj-lt"/>
                <a:ea typeface="+mj-ea"/>
                <a:cs typeface="+mj-cs"/>
              </a:rPr>
              <a:t>already know 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375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76400"/>
            <a:ext cx="8382000" cy="3962400"/>
          </a:xfrm>
          <a:prstGeom prst="rect">
            <a:avLst/>
          </a:prstGeom>
        </p:spPr>
        <p:txBody>
          <a:bodyPr/>
          <a:lstStyle/>
          <a:p>
            <a:pPr marL="742950" indent="-51435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Ready for DPM and dCache in EMI-2.</a:t>
            </a:r>
          </a:p>
          <a:p>
            <a:pPr marL="742950" indent="-514350">
              <a:spcBef>
                <a:spcPct val="20000"/>
              </a:spcBef>
              <a:buFont typeface="Arial"/>
              <a:buChar char="•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StoRM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follow soon.</a:t>
            </a:r>
          </a:p>
          <a:p>
            <a:pPr marL="742950" indent="-514350">
              <a:spcBef>
                <a:spcPct val="20000"/>
              </a:spcBef>
              <a:buFont typeface="Arial"/>
              <a:buChar char="•"/>
            </a:pPr>
            <a:r>
              <a:rPr lang="en-US" sz="2800" noProof="0" dirty="0" smtClean="0">
                <a:solidFill>
                  <a:srgbClr val="E46C0A"/>
                </a:solidFill>
              </a:rPr>
              <a:t>Experiments are now seriously considering to use </a:t>
            </a:r>
            <a:r>
              <a:rPr lang="en-US" sz="2800" noProof="0" dirty="0" err="1" smtClean="0">
                <a:solidFill>
                  <a:srgbClr val="E46C0A"/>
                </a:solidFill>
              </a:rPr>
              <a:t>http(s)/WebDAV</a:t>
            </a:r>
            <a:r>
              <a:rPr lang="en-US" sz="2800" noProof="0" dirty="0" smtClean="0">
                <a:solidFill>
                  <a:srgbClr val="E46C0A"/>
                </a:solidFill>
              </a:rPr>
              <a:t> for data access and transfers.</a:t>
            </a:r>
          </a:p>
          <a:p>
            <a:pPr marL="1200150" lvl="1" indent="-51435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Fabrizios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presentation at the DATA session.</a:t>
            </a:r>
            <a:endParaRPr lang="en-US" sz="2400" noProof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indent="-514350">
              <a:spcBef>
                <a:spcPct val="20000"/>
              </a:spcBef>
              <a:buFont typeface="Arial"/>
              <a:buChar char="•"/>
            </a:pPr>
            <a:r>
              <a:rPr lang="en-US" sz="2800" dirty="0" err="1" smtClean="0">
                <a:solidFill>
                  <a:srgbClr val="E46C0A"/>
                </a:solidFill>
              </a:rPr>
              <a:t>WebDAV</a:t>
            </a:r>
            <a:r>
              <a:rPr lang="en-US" sz="2800" dirty="0" smtClean="0">
                <a:solidFill>
                  <a:srgbClr val="E46C0A"/>
                </a:solidFill>
              </a:rPr>
              <a:t> is in the development plan for FTS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800" noProof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28600">
              <a:spcBef>
                <a:spcPct val="20000"/>
              </a:spcBef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>
              <a:spcBef>
                <a:spcPct val="20000"/>
              </a:spcBef>
              <a:buFont typeface="Arial"/>
              <a:buChar char="•"/>
            </a:pP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28600">
              <a:spcBef>
                <a:spcPct val="20000"/>
              </a:spcBef>
              <a:buFont typeface="Arial"/>
              <a:buChar char="•"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Standard protocols : </a:t>
            </a: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http / </a:t>
            </a:r>
            <a:r>
              <a:rPr lang="en-US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WebDAV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75321" y="9144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More important 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752600"/>
            <a:ext cx="3047999" cy="31623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Common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WebDAV</a:t>
            </a:r>
            <a:endParaRPr kumimoji="0" lang="en-US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Frontend</a:t>
            </a: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to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LFC and SE’s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CERN-IT-GT</a:t>
            </a:r>
            <a:endParaRPr lang="en-US" sz="1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dCache.org</a:t>
            </a:r>
            <a:endParaRPr kumimoji="0" lang="en-US" sz="1800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StoRM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endParaRPr kumimoji="0" lang="en-US" sz="1800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3610532" y="2743835"/>
            <a:ext cx="3962400" cy="3275965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0000" dist="124587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pic>
        <p:nvPicPr>
          <p:cNvPr id="6" name="Picture 5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222" y="4069906"/>
            <a:ext cx="681536" cy="5732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141551" y="3362700"/>
            <a:ext cx="2044642" cy="3460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66726" y="3379816"/>
            <a:ext cx="441995" cy="278469"/>
          </a:xfrm>
          <a:prstGeom prst="rect">
            <a:avLst/>
          </a:prstGeom>
          <a:noFill/>
        </p:spPr>
        <p:txBody>
          <a:bodyPr wrap="none" lIns="62417" tIns="31208" rIns="62417" bIns="31208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rPr>
              <a:t>LFC</a:t>
            </a:r>
            <a:endParaRPr lang="en-US" sz="1400" dirty="0">
              <a:effectLst>
                <a:glow rad="101600">
                  <a:schemeClr val="bg1">
                    <a:alpha val="75000"/>
                  </a:schemeClr>
                </a:glow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Century Gothic"/>
            </a:endParaRPr>
          </a:p>
        </p:txBody>
      </p:sp>
      <p:grpSp>
        <p:nvGrpSpPr>
          <p:cNvPr id="9" name="Group 31"/>
          <p:cNvGrpSpPr/>
          <p:nvPr/>
        </p:nvGrpSpPr>
        <p:grpSpPr>
          <a:xfrm>
            <a:off x="4884375" y="4074041"/>
            <a:ext cx="2084243" cy="346054"/>
            <a:chOff x="3373888" y="4891945"/>
            <a:chExt cx="3052438" cy="507108"/>
          </a:xfrm>
        </p:grpSpPr>
        <p:sp>
          <p:nvSpPr>
            <p:cNvPr id="10" name="Rectangle 9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grpSp>
        <p:nvGrpSpPr>
          <p:cNvPr id="12" name="Group 32"/>
          <p:cNvGrpSpPr/>
          <p:nvPr/>
        </p:nvGrpSpPr>
        <p:grpSpPr>
          <a:xfrm>
            <a:off x="4893046" y="4566976"/>
            <a:ext cx="2084243" cy="346054"/>
            <a:chOff x="3373888" y="4891945"/>
            <a:chExt cx="3052438" cy="507108"/>
          </a:xfrm>
        </p:grpSpPr>
        <p:sp>
          <p:nvSpPr>
            <p:cNvPr id="13" name="Rectangle 12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grpSp>
        <p:nvGrpSpPr>
          <p:cNvPr id="15" name="Group 35"/>
          <p:cNvGrpSpPr/>
          <p:nvPr/>
        </p:nvGrpSpPr>
        <p:grpSpPr>
          <a:xfrm>
            <a:off x="4901718" y="5051695"/>
            <a:ext cx="2084243" cy="346054"/>
            <a:chOff x="3373888" y="4891945"/>
            <a:chExt cx="3052438" cy="507108"/>
          </a:xfrm>
        </p:grpSpPr>
        <p:sp>
          <p:nvSpPr>
            <p:cNvPr id="16" name="Rectangle 15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pic>
        <p:nvPicPr>
          <p:cNvPr id="18" name="Picture 17" descr="firefox_bite_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296" y="3448133"/>
            <a:ext cx="663387" cy="641192"/>
          </a:xfrm>
          <a:prstGeom prst="rect">
            <a:avLst/>
          </a:prstGeom>
        </p:spPr>
      </p:pic>
      <p:pic>
        <p:nvPicPr>
          <p:cNvPr id="19" name="Picture 18" descr="rootdrawing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9820" y="4651390"/>
            <a:ext cx="654340" cy="85938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561304" y="4975830"/>
            <a:ext cx="613366" cy="278469"/>
          </a:xfrm>
          <a:prstGeom prst="rect">
            <a:avLst/>
          </a:prstGeom>
          <a:noFill/>
        </p:spPr>
        <p:txBody>
          <a:bodyPr wrap="none" lIns="62417" tIns="31208" rIns="62417" bIns="31208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38100">
                    <a:schemeClr val="accent2">
                      <a:lumMod val="60000"/>
                      <a:lumOff val="40000"/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rPr>
              <a:t>ROOT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38100">
                  <a:schemeClr val="accent2">
                    <a:lumMod val="60000"/>
                    <a:lumOff val="40000"/>
                    <a:alpha val="75000"/>
                  </a:schemeClr>
                </a:glow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Century Gothic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2216429" y="3352800"/>
            <a:ext cx="329525" cy="2331308"/>
          </a:xfrm>
          <a:prstGeom prst="rightBrace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326410" y="3735435"/>
            <a:ext cx="1162010" cy="8839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Left Arrow 22"/>
          <p:cNvSpPr/>
          <p:nvPr/>
        </p:nvSpPr>
        <p:spPr>
          <a:xfrm>
            <a:off x="3335081" y="4584760"/>
            <a:ext cx="1214041" cy="3206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264197" y="4454761"/>
            <a:ext cx="1105571" cy="555468"/>
          </a:xfrm>
          <a:prstGeom prst="rect">
            <a:avLst/>
          </a:prstGeom>
          <a:noFill/>
        </p:spPr>
        <p:txBody>
          <a:bodyPr wrap="square" lIns="62417" tIns="31208" rIns="62417" bIns="31208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BlairMdITC TT Medium"/>
              </a:rPr>
              <a:t>Web</a:t>
            </a:r>
          </a:p>
          <a:p>
            <a:pPr algn="ctr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BlairMdITC TT Medium"/>
              </a:rPr>
              <a:t>DAV</a:t>
            </a:r>
          </a:p>
        </p:txBody>
      </p:sp>
      <p:sp>
        <p:nvSpPr>
          <p:cNvPr id="25" name="Right Brace 24"/>
          <p:cNvSpPr/>
          <p:nvPr/>
        </p:nvSpPr>
        <p:spPr>
          <a:xfrm rot="10800000">
            <a:off x="3040243" y="4420095"/>
            <a:ext cx="329525" cy="649993"/>
          </a:xfrm>
          <a:prstGeom prst="rightBrace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>
            <a:off x="170662" y="762000"/>
            <a:ext cx="8635516" cy="5730875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Goal</a:t>
            </a: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Provide transparent access to data through catalogues, using standard protocols :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http(s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),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WebDAV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Redirection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from catalogues to the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final data source doesn’t require intermediate steps by the user but is part of the protocol.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7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Common </a:t>
            </a: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WedDAV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frontend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for LFC/SE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WedDAV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frontend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Progress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0662" y="1066800"/>
            <a:ext cx="8635516" cy="4800600"/>
          </a:xfrm>
          <a:prstGeom prst="rect">
            <a:avLst/>
          </a:prstGeom>
        </p:spPr>
        <p:txBody>
          <a:bodyPr lIns="45303" tIns="22652" rIns="45303" bIns="22652">
            <a:normAutofit fontScale="85000" lnSpcReduction="10000"/>
          </a:bodyPr>
          <a:lstStyle/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Progress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lnSpc>
                <a:spcPct val="160000"/>
              </a:lnSpc>
              <a:spcBef>
                <a:spcPct val="20000"/>
              </a:spcBef>
              <a:buFont typeface="Wingdings" charset="2"/>
              <a:buChar char="ü"/>
            </a:pPr>
            <a:r>
              <a:rPr lang="en-US" sz="2000" noProof="0" dirty="0" smtClean="0">
                <a:solidFill>
                  <a:srgbClr val="984807"/>
                </a:solidFill>
                <a:cs typeface="Arial" pitchFamily="34" charset="0"/>
              </a:rPr>
              <a:t>First functional prototype </a:t>
            </a: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introduced by CERN-IT-GT for the ‘EMI all hands meeting’ in </a:t>
            </a:r>
            <a:r>
              <a:rPr lang="en-US" sz="2000" noProof="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Padova</a:t>
            </a: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, Oct 2011, using </a:t>
            </a:r>
            <a:r>
              <a:rPr lang="en-US" sz="2000" noProof="0" dirty="0" smtClean="0">
                <a:solidFill>
                  <a:srgbClr val="984807"/>
                </a:solidFill>
                <a:cs typeface="Arial" pitchFamily="34" charset="0"/>
              </a:rPr>
              <a:t>LFC and DPM</a:t>
            </a: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pPr marL="683720" lvl="1" indent="-457200" defTabSz="453040">
              <a:lnSpc>
                <a:spcPct val="16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Semi-Final design document provided by Ricardo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, circulated and improved, circulated and improved … </a:t>
            </a:r>
            <a:r>
              <a:rPr lang="en-US" sz="2000" dirty="0" smtClean="0">
                <a:solidFill>
                  <a:srgbClr val="984807"/>
                </a:solidFill>
                <a:cs typeface="Arial" pitchFamily="34" charset="0"/>
              </a:rPr>
              <a:t>, circulated and approved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pPr marL="683720" lvl="1" indent="-457200" defTabSz="453040">
              <a:lnSpc>
                <a:spcPct val="16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dCache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developer worked at CERN for 6 weeks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to </a:t>
            </a:r>
            <a:r>
              <a:rPr lang="en-US" sz="2000" dirty="0" smtClean="0">
                <a:solidFill>
                  <a:srgbClr val="984807"/>
                </a:solidFill>
                <a:cs typeface="Arial" pitchFamily="34" charset="0"/>
              </a:rPr>
              <a:t>integrate the </a:t>
            </a:r>
            <a:r>
              <a:rPr lang="en-US" sz="2000" noProof="0" dirty="0" smtClean="0">
                <a:solidFill>
                  <a:srgbClr val="984807"/>
                </a:solidFill>
                <a:cs typeface="Arial" pitchFamily="34" charset="0"/>
              </a:rPr>
              <a:t>design to dCache</a:t>
            </a:r>
            <a:r>
              <a:rPr lang="en-US" sz="2000" noProof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pPr marL="683720" lvl="1" indent="-457200" defTabSz="453040">
              <a:lnSpc>
                <a:spcPct val="16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Unfortunate issue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: As LFC contains SRM-SURLS, some implicit assumptions need to be made to translate to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SE-TURL, resp. to find the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WebDAV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endpoint.</a:t>
            </a:r>
          </a:p>
          <a:p>
            <a:pPr marL="683720" lvl="1" indent="-457200" defTabSz="453040">
              <a:lnSpc>
                <a:spcPct val="160000"/>
              </a:lnSpc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Proposed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solution: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SRM-light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SURL-&gt;TURL mapping service (pure http)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5" name="Picture 4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96865"/>
            <a:ext cx="999376" cy="84064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276300" y="1523264"/>
            <a:ext cx="1192600" cy="1143000"/>
            <a:chOff x="2057400" y="1257300"/>
            <a:chExt cx="1192600" cy="1143000"/>
          </a:xfrm>
        </p:grpSpPr>
        <p:sp>
          <p:nvSpPr>
            <p:cNvPr id="6" name="Internal Storage 5"/>
            <p:cNvSpPr/>
            <p:nvPr/>
          </p:nvSpPr>
          <p:spPr>
            <a:xfrm>
              <a:off x="2057400" y="1257300"/>
              <a:ext cx="1066800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1524000"/>
              <a:ext cx="10402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LFC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5400000">
            <a:off x="-1546994" y="3869506"/>
            <a:ext cx="446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8200" y="1939865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8200" y="2323248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"/>
          <p:cNvSpPr txBox="1">
            <a:spLocks/>
          </p:cNvSpPr>
          <p:nvPr/>
        </p:nvSpPr>
        <p:spPr>
          <a:xfrm>
            <a:off x="1066800" y="1333558"/>
            <a:ext cx="1676400" cy="723842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‘dir’ request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Or GET LFN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990600" y="1981200"/>
            <a:ext cx="1514300" cy="8374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File list or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2" name="Magnetic Disk 21"/>
          <p:cNvSpPr/>
          <p:nvPr/>
        </p:nvSpPr>
        <p:spPr>
          <a:xfrm>
            <a:off x="2209800" y="3028978"/>
            <a:ext cx="1530003" cy="3327371"/>
          </a:xfrm>
          <a:prstGeom prst="flowChartMagneticDisk">
            <a:avLst/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575097" y="4245014"/>
            <a:ext cx="76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rPr>
              <a:t>SE</a:t>
            </a:r>
            <a:endParaRPr lang="en-US" sz="3000" dirty="0">
              <a:solidFill>
                <a:schemeClr val="tx2">
                  <a:lumMod val="75000"/>
                </a:schemeClr>
              </a:solidFill>
              <a:effectLst>
                <a:glow rad="101600">
                  <a:schemeClr val="tx2">
                    <a:lumMod val="40000"/>
                    <a:lumOff val="60000"/>
                    <a:alpha val="75000"/>
                  </a:schemeClr>
                </a:glow>
              </a:effectLst>
              <a:latin typeface="Apple Chancery"/>
            </a:endParaRPr>
          </a:p>
        </p:txBody>
      </p:sp>
      <p:sp>
        <p:nvSpPr>
          <p:cNvPr id="37" name="Content Placeholder 1"/>
          <p:cNvSpPr txBox="1">
            <a:spLocks/>
          </p:cNvSpPr>
          <p:nvPr/>
        </p:nvSpPr>
        <p:spPr>
          <a:xfrm>
            <a:off x="762000" y="2666264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0000"/>
                </a:solidFill>
                <a:cs typeface="Arial" pitchFamily="34" charset="0"/>
              </a:rPr>
              <a:t>User Clicks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85800" y="3276600"/>
            <a:ext cx="3133900" cy="1522412"/>
            <a:chOff x="685800" y="3276600"/>
            <a:chExt cx="3133900" cy="1522412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685800" y="3579812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ontent Placeholder 1"/>
            <p:cNvSpPr txBox="1">
              <a:spLocks/>
            </p:cNvSpPr>
            <p:nvPr/>
          </p:nvSpPr>
          <p:spPr>
            <a:xfrm>
              <a:off x="685800" y="32766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77500" lnSpcReduction="2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Request SURL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85800" y="4456848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685800" y="41536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Return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0" name="U-Turn Arrow 19"/>
            <p:cNvSpPr/>
            <p:nvPr/>
          </p:nvSpPr>
          <p:spPr>
            <a:xfrm rot="5400000">
              <a:off x="848175" y="3591375"/>
              <a:ext cx="513450" cy="685800"/>
            </a:xfrm>
            <a:prstGeom prst="uturnArrow">
              <a:avLst>
                <a:gd name="adj1" fmla="val 11650"/>
                <a:gd name="adj2" fmla="val 17491"/>
                <a:gd name="adj3" fmla="val 28338"/>
                <a:gd name="adj4" fmla="val 38744"/>
                <a:gd name="adj5" fmla="val 75000"/>
              </a:avLst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Content Placeholder 1"/>
            <p:cNvSpPr txBox="1">
              <a:spLocks/>
            </p:cNvSpPr>
            <p:nvPr/>
          </p:nvSpPr>
          <p:spPr>
            <a:xfrm>
              <a:off x="838200" y="3734594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0000"/>
                  </a:solidFill>
                  <a:cs typeface="Arial" pitchFamily="34" charset="0"/>
                </a:rPr>
                <a:t>Quick   Hack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352499" y="3754486"/>
              <a:ext cx="1387303" cy="323744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2286000" y="3772636"/>
              <a:ext cx="15337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rgbClr val="FFFF00"/>
                  </a:solidFill>
                  <a:cs typeface="Arial" pitchFamily="34" charset="0"/>
                </a:rPr>
                <a:t>Mapping Service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36" name="Right Brace 35"/>
            <p:cNvSpPr/>
            <p:nvPr/>
          </p:nvSpPr>
          <p:spPr>
            <a:xfrm>
              <a:off x="1828800" y="3276600"/>
              <a:ext cx="457200" cy="135365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ontent Placeholder 1"/>
            <p:cNvSpPr txBox="1">
              <a:spLocks/>
            </p:cNvSpPr>
            <p:nvPr/>
          </p:nvSpPr>
          <p:spPr>
            <a:xfrm>
              <a:off x="685800" y="4456848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85800" y="4839436"/>
            <a:ext cx="2438400" cy="723164"/>
            <a:chOff x="685800" y="4839436"/>
            <a:chExt cx="2438400" cy="723164"/>
          </a:xfrm>
        </p:grpSpPr>
        <p:sp>
          <p:nvSpPr>
            <p:cNvPr id="26" name="Rounded Rectangle 25"/>
            <p:cNvSpPr/>
            <p:nvPr/>
          </p:nvSpPr>
          <p:spPr>
            <a:xfrm>
              <a:off x="2057400" y="5029200"/>
              <a:ext cx="1066800" cy="322950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ontent Placeholder 1"/>
            <p:cNvSpPr txBox="1">
              <a:spLocks/>
            </p:cNvSpPr>
            <p:nvPr/>
          </p:nvSpPr>
          <p:spPr>
            <a:xfrm>
              <a:off x="2133600" y="5047350"/>
              <a:ext cx="9144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77500" lnSpcReduction="2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FF00"/>
                  </a:solidFill>
                  <a:cs typeface="Arial" pitchFamily="34" charset="0"/>
                </a:rPr>
                <a:t>Head Node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685800" y="5103812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85800" y="5256212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ontent Placeholder 1"/>
            <p:cNvSpPr txBox="1">
              <a:spLocks/>
            </p:cNvSpPr>
            <p:nvPr/>
          </p:nvSpPr>
          <p:spPr>
            <a:xfrm>
              <a:off x="762000" y="48394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  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39" name="Content Placeholder 1"/>
            <p:cNvSpPr txBox="1">
              <a:spLocks/>
            </p:cNvSpPr>
            <p:nvPr/>
          </p:nvSpPr>
          <p:spPr>
            <a:xfrm>
              <a:off x="685800" y="52204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5800" y="5449036"/>
            <a:ext cx="2438400" cy="799364"/>
            <a:chOff x="685800" y="5449036"/>
            <a:chExt cx="2438400" cy="799364"/>
          </a:xfrm>
        </p:grpSpPr>
        <p:sp>
          <p:nvSpPr>
            <p:cNvPr id="35" name="Content Placeholder 1"/>
            <p:cNvSpPr txBox="1">
              <a:spLocks/>
            </p:cNvSpPr>
            <p:nvPr/>
          </p:nvSpPr>
          <p:spPr>
            <a:xfrm>
              <a:off x="762000" y="54490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  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057400" y="5638800"/>
              <a:ext cx="1066800" cy="322950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ontent Placeholder 1"/>
            <p:cNvSpPr txBox="1">
              <a:spLocks/>
            </p:cNvSpPr>
            <p:nvPr/>
          </p:nvSpPr>
          <p:spPr>
            <a:xfrm>
              <a:off x="2133600" y="5656950"/>
              <a:ext cx="9144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85000" lnSpcReduction="1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FF00"/>
                  </a:solidFill>
                  <a:cs typeface="Arial" pitchFamily="34" charset="0"/>
                </a:rPr>
                <a:t>Data Pool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685800" y="5715000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85800" y="5867400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ontent Placeholder 1"/>
            <p:cNvSpPr txBox="1">
              <a:spLocks/>
            </p:cNvSpPr>
            <p:nvPr/>
          </p:nvSpPr>
          <p:spPr>
            <a:xfrm>
              <a:off x="1066800" y="59062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200" noProof="0" dirty="0" smtClean="0">
                  <a:solidFill>
                    <a:srgbClr val="FF0000"/>
                  </a:solidFill>
                  <a:cs typeface="Arial" pitchFamily="34" charset="0"/>
                </a:rPr>
                <a:t>DATA</a:t>
              </a: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sp>
        <p:nvSpPr>
          <p:cNvPr id="45" name="Content Placeholder 1"/>
          <p:cNvSpPr txBox="1">
            <a:spLocks/>
          </p:cNvSpPr>
          <p:nvPr/>
        </p:nvSpPr>
        <p:spPr>
          <a:xfrm>
            <a:off x="1736897" y="914400"/>
            <a:ext cx="1768303" cy="342164"/>
          </a:xfrm>
          <a:prstGeom prst="rect">
            <a:avLst/>
          </a:prstGeom>
        </p:spPr>
        <p:txBody>
          <a:bodyPr lIns="45303" tIns="22652" rIns="45303" bIns="22652">
            <a:no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FILE FOUND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5486400" y="1751748"/>
            <a:ext cx="2615041" cy="1143000"/>
            <a:chOff x="5486400" y="1751748"/>
            <a:chExt cx="2615041" cy="1143000"/>
          </a:xfrm>
        </p:grpSpPr>
        <p:grpSp>
          <p:nvGrpSpPr>
            <p:cNvPr id="46" name="Group 45"/>
            <p:cNvGrpSpPr/>
            <p:nvPr/>
          </p:nvGrpSpPr>
          <p:grpSpPr>
            <a:xfrm>
              <a:off x="6908841" y="1751748"/>
              <a:ext cx="1192600" cy="1143000"/>
              <a:chOff x="2057400" y="1257300"/>
              <a:chExt cx="1192600" cy="1143000"/>
            </a:xfrm>
          </p:grpSpPr>
          <p:sp>
            <p:nvSpPr>
              <p:cNvPr id="47" name="Internal Storage 46"/>
              <p:cNvSpPr/>
              <p:nvPr/>
            </p:nvSpPr>
            <p:spPr>
              <a:xfrm>
                <a:off x="2057400" y="1257300"/>
                <a:ext cx="1066800" cy="1143000"/>
              </a:xfrm>
              <a:prstGeom prst="flowChartInternalStorage">
                <a:avLst/>
              </a:prstGeom>
              <a:gradFill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209800" y="1524000"/>
                <a:ext cx="104020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glow rad="101600">
                        <a:schemeClr val="tx2">
                          <a:lumMod val="40000"/>
                          <a:lumOff val="60000"/>
                          <a:alpha val="75000"/>
                        </a:schemeClr>
                      </a:glow>
                    </a:effectLst>
                    <a:latin typeface="Apple Chancery"/>
                  </a:rPr>
                  <a:t>LFC</a:t>
                </a:r>
                <a:endParaRPr lang="en-US" sz="3000" dirty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endParaRPr>
              </a:p>
            </p:txBody>
          </p:sp>
        </p:grpSp>
        <p:cxnSp>
          <p:nvCxnSpPr>
            <p:cNvPr id="51" name="Straight Arrow Connector 50"/>
            <p:cNvCxnSpPr/>
            <p:nvPr/>
          </p:nvCxnSpPr>
          <p:spPr>
            <a:xfrm>
              <a:off x="5486400" y="2514600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ontent Placeholder 1"/>
            <p:cNvSpPr txBox="1">
              <a:spLocks/>
            </p:cNvSpPr>
            <p:nvPr/>
          </p:nvSpPr>
          <p:spPr>
            <a:xfrm>
              <a:off x="5522916" y="2515336"/>
              <a:ext cx="1385925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 SURL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77624" y="3352800"/>
            <a:ext cx="2751976" cy="1486636"/>
            <a:chOff x="5477624" y="3352800"/>
            <a:chExt cx="2751976" cy="1486636"/>
          </a:xfrm>
        </p:grpSpPr>
        <p:sp>
          <p:nvSpPr>
            <p:cNvPr id="53" name="Magnetic Disk 52"/>
            <p:cNvSpPr/>
            <p:nvPr/>
          </p:nvSpPr>
          <p:spPr>
            <a:xfrm>
              <a:off x="6897684" y="3374986"/>
              <a:ext cx="1331916" cy="968414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024725" y="3618764"/>
              <a:ext cx="10728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SE-1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5477624" y="3693259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5477624" y="4076642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Content Placeholder 1"/>
            <p:cNvSpPr txBox="1">
              <a:spLocks/>
            </p:cNvSpPr>
            <p:nvPr/>
          </p:nvSpPr>
          <p:spPr>
            <a:xfrm>
              <a:off x="5553824" y="33528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request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58" name="Content Placeholder 1"/>
            <p:cNvSpPr txBox="1">
              <a:spLocks/>
            </p:cNvSpPr>
            <p:nvPr/>
          </p:nvSpPr>
          <p:spPr>
            <a:xfrm>
              <a:off x="5553824" y="377343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60" name="Content Placeholder 1"/>
            <p:cNvSpPr txBox="1">
              <a:spLocks/>
            </p:cNvSpPr>
            <p:nvPr/>
          </p:nvSpPr>
          <p:spPr>
            <a:xfrm>
              <a:off x="5624475" y="4153636"/>
              <a:ext cx="1538325" cy="685800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Instead of </a:t>
              </a:r>
            </a:p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File Not Found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477624" y="4990364"/>
            <a:ext cx="2751976" cy="1066800"/>
            <a:chOff x="5477624" y="4990364"/>
            <a:chExt cx="2751976" cy="1066800"/>
          </a:xfrm>
        </p:grpSpPr>
        <p:sp>
          <p:nvSpPr>
            <p:cNvPr id="61" name="Magnetic Disk 60"/>
            <p:cNvSpPr/>
            <p:nvPr/>
          </p:nvSpPr>
          <p:spPr>
            <a:xfrm>
              <a:off x="6897684" y="5012550"/>
              <a:ext cx="1331916" cy="968414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024725" y="5256328"/>
              <a:ext cx="112210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SE-2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477624" y="5330823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5477624" y="5714206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ontent Placeholder 1"/>
            <p:cNvSpPr txBox="1">
              <a:spLocks/>
            </p:cNvSpPr>
            <p:nvPr/>
          </p:nvSpPr>
          <p:spPr>
            <a:xfrm>
              <a:off x="5553824" y="4990364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request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68" name="Content Placeholder 1"/>
            <p:cNvSpPr txBox="1">
              <a:spLocks/>
            </p:cNvSpPr>
            <p:nvPr/>
          </p:nvSpPr>
          <p:spPr>
            <a:xfrm>
              <a:off x="5791200" y="57150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200" noProof="0" dirty="0" smtClean="0">
                  <a:solidFill>
                    <a:srgbClr val="FF0000"/>
                  </a:solidFill>
                  <a:cs typeface="Arial" pitchFamily="34" charset="0"/>
                </a:rPr>
                <a:t>DATA</a:t>
              </a: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020424" y="797659"/>
            <a:ext cx="3666376" cy="5266541"/>
            <a:chOff x="5020424" y="797659"/>
            <a:chExt cx="3666376" cy="5266541"/>
          </a:xfrm>
        </p:grpSpPr>
        <p:grpSp>
          <p:nvGrpSpPr>
            <p:cNvPr id="69" name="Group 68"/>
            <p:cNvGrpSpPr/>
            <p:nvPr/>
          </p:nvGrpSpPr>
          <p:grpSpPr>
            <a:xfrm>
              <a:off x="5020424" y="797659"/>
              <a:ext cx="999376" cy="5266541"/>
              <a:chOff x="5020424" y="797659"/>
              <a:chExt cx="999376" cy="5266541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>
                <a:off x="3246418" y="3831406"/>
                <a:ext cx="4464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0" name="Picture 49" descr="google-logo.tiff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020424" y="797659"/>
                <a:ext cx="999376" cy="840641"/>
              </a:xfrm>
              <a:prstGeom prst="rect">
                <a:avLst/>
              </a:prstGeom>
            </p:spPr>
          </p:pic>
        </p:grpSp>
        <p:sp>
          <p:nvSpPr>
            <p:cNvPr id="73" name="Content Placeholder 1"/>
            <p:cNvSpPr txBox="1">
              <a:spLocks/>
            </p:cNvSpPr>
            <p:nvPr/>
          </p:nvSpPr>
          <p:spPr>
            <a:xfrm>
              <a:off x="6096000" y="914400"/>
              <a:ext cx="25908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FILE NOT FOUND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sp>
        <p:nvSpPr>
          <p:cNvPr id="75" name="Title 3"/>
          <p:cNvSpPr txBox="1">
            <a:spLocks/>
          </p:cNvSpPr>
          <p:nvPr/>
        </p:nvSpPr>
        <p:spPr>
          <a:xfrm>
            <a:off x="175321" y="210000"/>
            <a:ext cx="70021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WedDAV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noProof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frontend</a:t>
            </a: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Some Insight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4495799" y="3094425"/>
            <a:ext cx="2565442" cy="1858575"/>
            <a:chOff x="4495799" y="3094425"/>
            <a:chExt cx="2565442" cy="1858575"/>
          </a:xfrm>
        </p:grpSpPr>
        <p:sp>
          <p:nvSpPr>
            <p:cNvPr id="76" name="Oval Callout 75"/>
            <p:cNvSpPr/>
            <p:nvPr/>
          </p:nvSpPr>
          <p:spPr>
            <a:xfrm>
              <a:off x="5020424" y="3791114"/>
              <a:ext cx="2040817" cy="1161886"/>
            </a:xfrm>
            <a:prstGeom prst="wedgeEllipseCallout">
              <a:avLst>
                <a:gd name="adj1" fmla="val -57859"/>
                <a:gd name="adj2" fmla="val -69058"/>
              </a:avLst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ontent Placeholder 1"/>
            <p:cNvSpPr txBox="1">
              <a:spLocks/>
            </p:cNvSpPr>
            <p:nvPr/>
          </p:nvSpPr>
          <p:spPr>
            <a:xfrm>
              <a:off x="4495799" y="3094425"/>
              <a:ext cx="1128675" cy="364350"/>
            </a:xfrm>
            <a:prstGeom prst="rect">
              <a:avLst/>
            </a:prstGeom>
            <a:ln w="15875">
              <a:noFill/>
            </a:ln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NEW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37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95401" y="1943100"/>
            <a:ext cx="3124199" cy="3543300"/>
            <a:chOff x="1295401" y="1943100"/>
            <a:chExt cx="3124199" cy="3543300"/>
          </a:xfrm>
        </p:grpSpPr>
        <p:sp>
          <p:nvSpPr>
            <p:cNvPr id="6" name="Folded Corner 5"/>
            <p:cNvSpPr/>
            <p:nvPr/>
          </p:nvSpPr>
          <p:spPr>
            <a:xfrm>
              <a:off x="1295401" y="1943100"/>
              <a:ext cx="2667000" cy="3543300"/>
            </a:xfrm>
            <a:prstGeom prst="foldedCorner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itle 3"/>
            <p:cNvSpPr txBox="1">
              <a:spLocks/>
            </p:cNvSpPr>
            <p:nvPr/>
          </p:nvSpPr>
          <p:spPr>
            <a:xfrm>
              <a:off x="1371601" y="2324100"/>
              <a:ext cx="3047999" cy="3162300"/>
            </a:xfrm>
            <a:prstGeom prst="rect">
              <a:avLst/>
            </a:prstGeom>
          </p:spPr>
          <p:txBody>
            <a:bodyPr vert="horz" wrap="none" tIns="0" rIns="0" bIns="46800" anchor="ctr" anchorCtr="0">
              <a:noAutofit/>
            </a:bodyPr>
            <a:lstStyle>
              <a:lvl1pPr algn="l">
                <a:defRPr sz="3200" b="1" baseline="0">
                  <a:solidFill>
                    <a:schemeClr val="tx2">
                      <a:lumMod val="75000"/>
                    </a:schemeClr>
                  </a:solidFill>
                </a:defRPr>
              </a:lvl1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noProof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The </a:t>
              </a: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Dynamic</a:t>
              </a: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Federation</a:t>
              </a: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Project</a:t>
              </a: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  <a:p>
              <a:pPr lvl="0" defTabSz="453040">
                <a:spcBef>
                  <a:spcPct val="0"/>
                </a:spcBef>
                <a:defRPr/>
              </a:pPr>
              <a:r>
                <a:rPr lang="en-US" sz="1800" dirty="0" smtClean="0">
                  <a:solidFill>
                    <a:schemeClr val="bg1"/>
                  </a:solidFill>
                </a:rPr>
                <a:t>Initiative of</a:t>
              </a:r>
            </a:p>
            <a:p>
              <a:pPr lvl="0" defTabSz="453040">
                <a:spcBef>
                  <a:spcPct val="0"/>
                </a:spcBef>
                <a:defRPr/>
              </a:pPr>
              <a:r>
                <a:rPr lang="en-US" sz="1800" dirty="0" smtClean="0">
                  <a:solidFill>
                    <a:schemeClr val="bg1"/>
                  </a:solidFill>
                </a:rPr>
                <a:t>CERN-DM and </a:t>
              </a:r>
              <a:r>
                <a:rPr lang="en-US" sz="1800" dirty="0" err="1" smtClean="0">
                  <a:solidFill>
                    <a:schemeClr val="bg1"/>
                  </a:solidFill>
                </a:rPr>
                <a:t>dCache.org</a:t>
              </a:r>
              <a:endParaRPr lang="en-US" sz="1800" dirty="0" smtClean="0">
                <a:solidFill>
                  <a:schemeClr val="bg1"/>
                </a:solidFill>
              </a:endParaRPr>
            </a:p>
            <a:p>
              <a:pPr lvl="0" defTabSz="453040">
                <a:spcBef>
                  <a:spcPct val="0"/>
                </a:spcBef>
                <a:defRPr/>
              </a:pPr>
              <a:r>
                <a:rPr lang="en-US" sz="1800" dirty="0" smtClean="0">
                  <a:solidFill>
                    <a:schemeClr val="bg1"/>
                  </a:solidFill>
                </a:rPr>
                <a:t>And now part of EMI</a:t>
              </a: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1" name="Title 3"/>
          <p:cNvSpPr txBox="1">
            <a:spLocks/>
          </p:cNvSpPr>
          <p:nvPr/>
        </p:nvSpPr>
        <p:spPr>
          <a:xfrm>
            <a:off x="255960" y="926762"/>
            <a:ext cx="6297240" cy="444838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New Objective for EMI Y 3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Dynamic Federation Project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Accessing federated/replicated data with a standard protocol (http/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WebDAV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), using a single (possibly replicated) endpoint.</a:t>
            </a:r>
          </a:p>
          <a:p>
            <a:pPr marL="342900" indent="-342900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Add-on: Best replica is picked by algorithms considering</a:t>
            </a:r>
          </a:p>
          <a:p>
            <a:pPr marL="342900" indent="-342900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Geo Data resp. network topology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Availability and/or performance of SE endpoint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Configuration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30560" y="12192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latin typeface="+mj-lt"/>
                <a:ea typeface="+mj-ea"/>
                <a:cs typeface="+mj-cs"/>
              </a:rPr>
              <a:t>The Idea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5" name="Picture 4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96865"/>
            <a:ext cx="999376" cy="84064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-1546994" y="3869506"/>
            <a:ext cx="446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8200" y="1939865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8200" y="2513012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"/>
          <p:cNvSpPr txBox="1">
            <a:spLocks/>
          </p:cNvSpPr>
          <p:nvPr/>
        </p:nvSpPr>
        <p:spPr>
          <a:xfrm>
            <a:off x="914400" y="159940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LFN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914400" y="2172436"/>
            <a:ext cx="1524000" cy="493828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 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" name="Magnetic Disk 13"/>
          <p:cNvSpPr/>
          <p:nvPr/>
        </p:nvSpPr>
        <p:spPr>
          <a:xfrm>
            <a:off x="2209800" y="3028978"/>
            <a:ext cx="1530003" cy="3327371"/>
          </a:xfrm>
          <a:prstGeom prst="flowChartMagneticDisk">
            <a:avLst/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75097" y="4245014"/>
            <a:ext cx="76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rPr>
              <a:t>SE</a:t>
            </a:r>
            <a:endParaRPr lang="en-US" sz="3000" dirty="0">
              <a:solidFill>
                <a:schemeClr val="tx2">
                  <a:lumMod val="75000"/>
                </a:schemeClr>
              </a:solidFill>
              <a:effectLst>
                <a:glow rad="101600">
                  <a:schemeClr val="tx2">
                    <a:lumMod val="40000"/>
                    <a:lumOff val="60000"/>
                    <a:alpha val="75000"/>
                  </a:schemeClr>
                </a:glow>
              </a:effectLst>
              <a:latin typeface="Apple Chancery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85800" y="3579812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1"/>
          <p:cNvSpPr txBox="1">
            <a:spLocks/>
          </p:cNvSpPr>
          <p:nvPr/>
        </p:nvSpPr>
        <p:spPr>
          <a:xfrm>
            <a:off x="685800" y="3276600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77500" lnSpcReduction="2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Request 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5800" y="4456848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1"/>
          <p:cNvSpPr txBox="1">
            <a:spLocks/>
          </p:cNvSpPr>
          <p:nvPr/>
        </p:nvSpPr>
        <p:spPr>
          <a:xfrm>
            <a:off x="685800" y="41536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Return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2" name="U-Turn Arrow 21"/>
          <p:cNvSpPr/>
          <p:nvPr/>
        </p:nvSpPr>
        <p:spPr>
          <a:xfrm rot="5400000">
            <a:off x="848175" y="3591375"/>
            <a:ext cx="513450" cy="685800"/>
          </a:xfrm>
          <a:prstGeom prst="uturnArrow">
            <a:avLst>
              <a:gd name="adj1" fmla="val 11650"/>
              <a:gd name="adj2" fmla="val 17491"/>
              <a:gd name="adj3" fmla="val 28338"/>
              <a:gd name="adj4" fmla="val 38744"/>
              <a:gd name="adj5" fmla="val 75000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838200" y="3734594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0000"/>
                </a:solidFill>
                <a:cs typeface="Arial" pitchFamily="34" charset="0"/>
              </a:rPr>
              <a:t>Quick   Hack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1828800" y="3276600"/>
            <a:ext cx="457200" cy="135365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>
            <a:off x="685800" y="4456848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noProof="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85800" y="5103812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85800" y="5256212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1"/>
          <p:cNvSpPr txBox="1">
            <a:spLocks/>
          </p:cNvSpPr>
          <p:nvPr/>
        </p:nvSpPr>
        <p:spPr>
          <a:xfrm>
            <a:off x="762000" y="48394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  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4" name="Content Placeholder 1"/>
          <p:cNvSpPr txBox="1">
            <a:spLocks/>
          </p:cNvSpPr>
          <p:nvPr/>
        </p:nvSpPr>
        <p:spPr>
          <a:xfrm>
            <a:off x="685800" y="52204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noProof="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762000" y="54490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  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276299" y="3754485"/>
            <a:ext cx="1381301" cy="418171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2514600" y="3707611"/>
            <a:ext cx="1066800" cy="483389"/>
          </a:xfrm>
          <a:prstGeom prst="rect">
            <a:avLst/>
          </a:prstGeom>
        </p:spPr>
        <p:txBody>
          <a:bodyPr lIns="45303" tIns="22652" rIns="45303" bIns="22652">
            <a:normAutofit fontScale="92500" lnSpcReduction="1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Mapping service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81200" y="5029200"/>
            <a:ext cx="1066800" cy="322950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1"/>
          <p:cNvSpPr txBox="1">
            <a:spLocks/>
          </p:cNvSpPr>
          <p:nvPr/>
        </p:nvSpPr>
        <p:spPr>
          <a:xfrm>
            <a:off x="2057400" y="5047350"/>
            <a:ext cx="914400" cy="342164"/>
          </a:xfrm>
          <a:prstGeom prst="rect">
            <a:avLst/>
          </a:prstGeom>
        </p:spPr>
        <p:txBody>
          <a:bodyPr lIns="45303" tIns="22652" rIns="45303" bIns="22652">
            <a:normAutofit fontScale="77500" lnSpcReduction="2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Head Node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1200" y="5638800"/>
            <a:ext cx="1066800" cy="322950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ontent Placeholder 1"/>
          <p:cNvSpPr txBox="1">
            <a:spLocks/>
          </p:cNvSpPr>
          <p:nvPr/>
        </p:nvSpPr>
        <p:spPr>
          <a:xfrm>
            <a:off x="2057400" y="5656950"/>
            <a:ext cx="914400" cy="342164"/>
          </a:xfrm>
          <a:prstGeom prst="rect">
            <a:avLst/>
          </a:prstGeom>
        </p:spPr>
        <p:txBody>
          <a:bodyPr lIns="45303" tIns="22652" rIns="45303" bIns="22652">
            <a:normAutofit fontScale="85000" lnSpcReduction="1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Data Pool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85800" y="57150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85800" y="5867400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ontent Placeholder 1"/>
          <p:cNvSpPr txBox="1">
            <a:spLocks/>
          </p:cNvSpPr>
          <p:nvPr/>
        </p:nvSpPr>
        <p:spPr>
          <a:xfrm>
            <a:off x="1066800" y="59062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rgbClr val="FF0000"/>
                </a:solidFill>
                <a:cs typeface="Arial" pitchFamily="34" charset="0"/>
              </a:rPr>
              <a:t>DATA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7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Oversimplified Picture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946506" y="1600200"/>
            <a:ext cx="1192600" cy="1143000"/>
            <a:chOff x="1739300" y="1257300"/>
            <a:chExt cx="1192600" cy="1143000"/>
          </a:xfrm>
        </p:grpSpPr>
        <p:sp>
          <p:nvSpPr>
            <p:cNvPr id="7" name="Internal Storage 6"/>
            <p:cNvSpPr/>
            <p:nvPr/>
          </p:nvSpPr>
          <p:spPr>
            <a:xfrm>
              <a:off x="1739300" y="1257300"/>
              <a:ext cx="1066800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91700" y="1524000"/>
              <a:ext cx="10402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LFC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282903" y="4191000"/>
            <a:ext cx="914400" cy="1047779"/>
            <a:chOff x="4648201" y="3248746"/>
            <a:chExt cx="914400" cy="1047779"/>
          </a:xfrm>
        </p:grpSpPr>
        <p:sp>
          <p:nvSpPr>
            <p:cNvPr id="58" name="Magnetic Disk 57"/>
            <p:cNvSpPr/>
            <p:nvPr/>
          </p:nvSpPr>
          <p:spPr>
            <a:xfrm>
              <a:off x="4648201" y="3248746"/>
              <a:ext cx="914400" cy="1047779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794597" y="3581400"/>
              <a:ext cx="7680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800898" y="4172657"/>
            <a:ext cx="914400" cy="1047779"/>
            <a:chOff x="4648201" y="3248746"/>
            <a:chExt cx="914400" cy="1047779"/>
          </a:xfrm>
        </p:grpSpPr>
        <p:sp>
          <p:nvSpPr>
            <p:cNvPr id="62" name="Magnetic Disk 61"/>
            <p:cNvSpPr/>
            <p:nvPr/>
          </p:nvSpPr>
          <p:spPr>
            <a:xfrm>
              <a:off x="4648201" y="3248746"/>
              <a:ext cx="914400" cy="1047779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94597" y="3581400"/>
              <a:ext cx="7680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10000" y="1066800"/>
            <a:ext cx="1774306" cy="1313742"/>
            <a:chOff x="3810000" y="1066800"/>
            <a:chExt cx="1774306" cy="1313742"/>
          </a:xfrm>
        </p:grpSpPr>
        <p:sp>
          <p:nvSpPr>
            <p:cNvPr id="67" name="Hexagon 66"/>
            <p:cNvSpPr/>
            <p:nvPr/>
          </p:nvSpPr>
          <p:spPr>
            <a:xfrm>
              <a:off x="3810000" y="1066800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ontent Placeholder 1"/>
            <p:cNvSpPr txBox="1">
              <a:spLocks/>
            </p:cNvSpPr>
            <p:nvPr/>
          </p:nvSpPr>
          <p:spPr>
            <a:xfrm>
              <a:off x="3819698" y="1164959"/>
              <a:ext cx="1764608" cy="1175281"/>
            </a:xfrm>
            <a:prstGeom prst="rect">
              <a:avLst/>
            </a:prstGeom>
          </p:spPr>
          <p:txBody>
            <a:bodyPr lIns="45303" tIns="22652" rIns="45303" bIns="22652">
              <a:normAutofit fontScale="92500" lnSpcReduction="20000"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Best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600" b="0" i="0" u="none" strike="noStrike" kern="1200" cap="none" spc="0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Match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Engine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09800" y="1505658"/>
            <a:ext cx="1774306" cy="1313742"/>
            <a:chOff x="2209800" y="1505658"/>
            <a:chExt cx="1774306" cy="1313742"/>
          </a:xfrm>
        </p:grpSpPr>
        <p:sp>
          <p:nvSpPr>
            <p:cNvPr id="64" name="Hexagon 63"/>
            <p:cNvSpPr/>
            <p:nvPr/>
          </p:nvSpPr>
          <p:spPr>
            <a:xfrm>
              <a:off x="2209800" y="1505658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Content Placeholder 1"/>
            <p:cNvSpPr txBox="1">
              <a:spLocks/>
            </p:cNvSpPr>
            <p:nvPr/>
          </p:nvSpPr>
          <p:spPr>
            <a:xfrm>
              <a:off x="2219498" y="1828800"/>
              <a:ext cx="1764608" cy="451439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Portal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624577" y="1524000"/>
            <a:ext cx="4245729" cy="2770507"/>
            <a:chOff x="3624577" y="1524000"/>
            <a:chExt cx="4245729" cy="2770507"/>
          </a:xfrm>
        </p:grpSpPr>
        <p:grpSp>
          <p:nvGrpSpPr>
            <p:cNvPr id="78" name="Group 77"/>
            <p:cNvGrpSpPr/>
            <p:nvPr/>
          </p:nvGrpSpPr>
          <p:grpSpPr>
            <a:xfrm>
              <a:off x="3624577" y="1524000"/>
              <a:ext cx="4245729" cy="2770507"/>
              <a:chOff x="3624577" y="1524000"/>
              <a:chExt cx="4245729" cy="2770507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3624577" y="1524000"/>
                <a:ext cx="4245729" cy="2770507"/>
                <a:chOff x="3624577" y="1524000"/>
                <a:chExt cx="4245729" cy="2770507"/>
              </a:xfrm>
            </p:grpSpPr>
            <p:sp>
              <p:nvSpPr>
                <p:cNvPr id="68" name="Hexagon 67"/>
                <p:cNvSpPr/>
                <p:nvPr/>
              </p:nvSpPr>
              <p:spPr>
                <a:xfrm>
                  <a:off x="5410200" y="1524000"/>
                  <a:ext cx="1774306" cy="1313742"/>
                </a:xfrm>
                <a:prstGeom prst="hex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Left-Right Arrow 68"/>
                <p:cNvSpPr/>
                <p:nvPr/>
              </p:nvSpPr>
              <p:spPr>
                <a:xfrm>
                  <a:off x="7234106" y="2019358"/>
                  <a:ext cx="636200" cy="342842"/>
                </a:xfrm>
                <a:prstGeom prst="leftRightArrow">
                  <a:avLst/>
                </a:prstGeom>
                <a:solidFill>
                  <a:srgbClr val="FF66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Content Placeholder 1"/>
                <p:cNvSpPr txBox="1">
                  <a:spLocks/>
                </p:cNvSpPr>
                <p:nvPr/>
              </p:nvSpPr>
              <p:spPr>
                <a:xfrm>
                  <a:off x="5431906" y="1644119"/>
                  <a:ext cx="1764608" cy="1175281"/>
                </a:xfrm>
                <a:prstGeom prst="rect">
                  <a:avLst/>
                </a:prstGeom>
              </p:spPr>
              <p:txBody>
                <a:bodyPr lIns="45303" tIns="22652" rIns="45303" bIns="22652">
                  <a:normAutofit fontScale="92500" lnSpcReduction="20000"/>
                </a:bodyPr>
                <a:lstStyle/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lang="en-US" sz="2600" noProof="0" dirty="0" smtClean="0">
                      <a:solidFill>
                        <a:srgbClr val="FFFF00"/>
                      </a:solidFill>
                      <a:cs typeface="Arial" pitchFamily="34" charset="0"/>
                    </a:rPr>
                    <a:t>Candidate</a:t>
                  </a:r>
                  <a:endParaRPr lang="en-US" sz="2600" noProof="0" dirty="0" smtClean="0">
                    <a:solidFill>
                      <a:srgbClr val="FFFF00"/>
                    </a:solidFill>
                    <a:cs typeface="Arial" pitchFamily="34" charset="0"/>
                  </a:endParaRPr>
                </a:p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kumimoji="0" lang="en-US" sz="2600" b="0" i="0" u="none" strike="noStrike" kern="1200" cap="none" spc="0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Arial" pitchFamily="34" charset="0"/>
                    </a:rPr>
                    <a:t>Collection</a:t>
                  </a:r>
                </a:p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lang="en-US" sz="2600" noProof="0" dirty="0" smtClean="0">
                      <a:solidFill>
                        <a:srgbClr val="FFFF00"/>
                      </a:solidFill>
                      <a:cs typeface="Arial" pitchFamily="34" charset="0"/>
                    </a:rPr>
                    <a:t>Engine</a:t>
                  </a:r>
                  <a:endParaRPr kumimoji="0" 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+mn-lt"/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74" name="Left Arrow 73"/>
                <p:cNvSpPr/>
                <p:nvPr/>
              </p:nvSpPr>
              <p:spPr>
                <a:xfrm rot="20160225">
                  <a:off x="3624577" y="2907841"/>
                  <a:ext cx="1997433" cy="262087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Left Arrow 74"/>
                <p:cNvSpPr/>
                <p:nvPr/>
              </p:nvSpPr>
              <p:spPr>
                <a:xfrm rot="17991629">
                  <a:off x="4552938" y="3399732"/>
                  <a:ext cx="1534869" cy="254681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Left Arrow 75"/>
                <p:cNvSpPr/>
                <p:nvPr/>
              </p:nvSpPr>
              <p:spPr>
                <a:xfrm rot="16200000">
                  <a:off x="5634834" y="3402305"/>
                  <a:ext cx="1170308" cy="254681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Rectangle 82"/>
              <p:cNvSpPr/>
              <p:nvPr/>
            </p:nvSpPr>
            <p:spPr>
              <a:xfrm>
                <a:off x="4282903" y="3028978"/>
                <a:ext cx="2432395" cy="648572"/>
              </a:xfrm>
              <a:prstGeom prst="rect">
                <a:avLst/>
              </a:prstGeom>
              <a:solidFill>
                <a:schemeClr val="bg1">
                  <a:alpha val="84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Content Placeholder 1"/>
            <p:cNvSpPr txBox="1">
              <a:spLocks/>
            </p:cNvSpPr>
            <p:nvPr/>
          </p:nvSpPr>
          <p:spPr>
            <a:xfrm>
              <a:off x="4556762" y="3048000"/>
              <a:ext cx="2399144" cy="657992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Query SE’s for file</a:t>
              </a:r>
            </a:p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e.g. http  GET (header)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session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5321" y="1143000"/>
            <a:ext cx="8382000" cy="47244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Not enough time,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Presentations :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UNICORE and the grid data world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160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StoRMy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news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Standards at CERN (http/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pNFS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)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160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Nagios</a:t>
            </a:r>
            <a:r>
              <a:rPr kumimoji="0" lang="en-US" sz="16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probes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FTP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2/3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GFAL 2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Catalogue</a:t>
            </a:r>
            <a:r>
              <a:rPr kumimoji="0" lang="en-US" sz="16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synchronization update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baseline="0" dirty="0" smtClean="0">
                <a:solidFill>
                  <a:srgbClr val="E46C0A"/>
                </a:solidFill>
                <a:cs typeface="Arial" pitchFamily="34" charset="0"/>
              </a:rPr>
              <a:t>The</a:t>
            </a:r>
            <a:r>
              <a:rPr lang="en-US" sz="1600" dirty="0" smtClean="0">
                <a:solidFill>
                  <a:srgbClr val="E46C0A"/>
                </a:solidFill>
                <a:cs typeface="Arial" pitchFamily="34" charset="0"/>
              </a:rPr>
              <a:t> EMI Http Federation Initiative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Found some </a:t>
            </a:r>
            <a:r>
              <a:rPr lang="en-US" noProof="0" dirty="0" smtClean="0">
                <a:solidFill>
                  <a:srgbClr val="E46C0A"/>
                </a:solidFill>
                <a:cs typeface="Arial" pitchFamily="34" charset="0"/>
              </a:rPr>
              <a:t>communication inconsistencies</a:t>
            </a:r>
            <a:endParaRPr kumimoji="0" lang="en-US" u="none" strike="noStrike" kern="1200" cap="none" spc="0" normalizeH="0" baseline="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6200" y="457200"/>
            <a:ext cx="8511479" cy="609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Functional prototype exists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Works with DPM, dCache and German Telecom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First announced at dCache workshop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First official demonstration at HEPIX in Prague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BNL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Altas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has shown great interest. Already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commited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Taipei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DESY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BNL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Now setting up pre-production endpoints at CERN and DESY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Poster @ CHEP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Next is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EMI packaging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Finding typical analysis job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Finding ‘friends’ in experiments as early adopter </a:t>
            </a:r>
          </a:p>
          <a:p>
            <a:pPr marL="914400" lvl="1" indent="-457200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Progress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big picture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295400" y="1371600"/>
            <a:ext cx="3581400" cy="42672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1" y="1600200"/>
            <a:ext cx="3047999" cy="35814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big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4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big picture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7461596" y="990600"/>
            <a:ext cx="1301404" cy="2209800"/>
            <a:chOff x="7461596" y="990600"/>
            <a:chExt cx="1301404" cy="2209800"/>
          </a:xfrm>
        </p:grpSpPr>
        <p:grpSp>
          <p:nvGrpSpPr>
            <p:cNvPr id="21" name="Group 20"/>
            <p:cNvGrpSpPr/>
            <p:nvPr/>
          </p:nvGrpSpPr>
          <p:grpSpPr>
            <a:xfrm>
              <a:off x="7520800" y="990600"/>
              <a:ext cx="1192600" cy="1143000"/>
              <a:chOff x="1739300" y="1257300"/>
              <a:chExt cx="1192600" cy="1143000"/>
            </a:xfrm>
          </p:grpSpPr>
          <p:sp>
            <p:nvSpPr>
              <p:cNvPr id="22" name="Internal Storage 21"/>
              <p:cNvSpPr/>
              <p:nvPr/>
            </p:nvSpPr>
            <p:spPr>
              <a:xfrm>
                <a:off x="1739300" y="1257300"/>
                <a:ext cx="1066800" cy="1143000"/>
              </a:xfrm>
              <a:prstGeom prst="flowChartInternalStorage">
                <a:avLst/>
              </a:prstGeom>
              <a:gradFill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891700" y="1524000"/>
                <a:ext cx="104020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glow rad="101600">
                        <a:schemeClr val="tx2">
                          <a:lumMod val="40000"/>
                          <a:lumOff val="60000"/>
                          <a:alpha val="75000"/>
                        </a:schemeClr>
                      </a:glow>
                    </a:effectLst>
                    <a:latin typeface="Apple Chancery"/>
                  </a:rPr>
                  <a:t>LFC</a:t>
                </a:r>
                <a:endParaRPr lang="en-US" sz="3000" dirty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7461596" y="2209800"/>
              <a:ext cx="1301404" cy="990600"/>
              <a:chOff x="1365596" y="3531632"/>
              <a:chExt cx="1301404" cy="990600"/>
            </a:xfrm>
          </p:grpSpPr>
          <p:sp>
            <p:nvSpPr>
              <p:cNvPr id="26" name="Up Arrow Callout 25"/>
              <p:cNvSpPr/>
              <p:nvPr/>
            </p:nvSpPr>
            <p:spPr>
              <a:xfrm rot="10800000">
                <a:off x="1365596" y="3531632"/>
                <a:ext cx="1295400" cy="990600"/>
              </a:xfrm>
              <a:prstGeom prst="upArrowCallout">
                <a:avLst>
                  <a:gd name="adj1" fmla="val 25000"/>
                  <a:gd name="adj2" fmla="val 25000"/>
                  <a:gd name="adj3" fmla="val 25000"/>
                  <a:gd name="adj4" fmla="val 4257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88170" y="3593068"/>
                <a:ext cx="117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Apple Chancery"/>
                  </a:rPr>
                  <a:t>WebDAV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pple Chancery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5638800" y="1447801"/>
            <a:ext cx="1870534" cy="1103530"/>
            <a:chOff x="2057400" y="1447801"/>
            <a:chExt cx="1870534" cy="1103530"/>
          </a:xfrm>
        </p:grpSpPr>
        <p:sp>
          <p:nvSpPr>
            <p:cNvPr id="28" name="Collate 27"/>
            <p:cNvSpPr/>
            <p:nvPr/>
          </p:nvSpPr>
          <p:spPr>
            <a:xfrm rot="5400000">
              <a:off x="2637296" y="867905"/>
              <a:ext cx="603596" cy="1763387"/>
            </a:xfrm>
            <a:prstGeom prst="flowChartCollat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1905000"/>
              <a:ext cx="17943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2">
                      <a:lumMod val="75000"/>
                    </a:schemeClr>
                  </a:solidFill>
                  <a:latin typeface="Apple Chancery"/>
                </a:rPr>
                <a:t>Catalogue</a:t>
              </a:r>
            </a:p>
            <a:p>
              <a:pPr algn="ctr"/>
              <a:r>
                <a:rPr lang="en-US" b="1" dirty="0" smtClean="0">
                  <a:solidFill>
                    <a:schemeClr val="tx2">
                      <a:lumMod val="75000"/>
                    </a:schemeClr>
                  </a:solidFill>
                  <a:latin typeface="Apple Chancery"/>
                </a:rPr>
                <a:t>Synchronization</a:t>
              </a:r>
              <a:endParaRPr lang="en-US" b="1" dirty="0">
                <a:solidFill>
                  <a:schemeClr val="tx2">
                    <a:lumMod val="75000"/>
                  </a:schemeClr>
                </a:solidFill>
                <a:latin typeface="Apple Chancery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048000" y="1447800"/>
            <a:ext cx="2743200" cy="2133600"/>
            <a:chOff x="3048000" y="1447800"/>
            <a:chExt cx="2743200" cy="2133600"/>
          </a:xfrm>
        </p:grpSpPr>
        <p:grpSp>
          <p:nvGrpSpPr>
            <p:cNvPr id="5" name="Group 4"/>
            <p:cNvGrpSpPr/>
            <p:nvPr/>
          </p:nvGrpSpPr>
          <p:grpSpPr>
            <a:xfrm>
              <a:off x="4642196" y="1447800"/>
              <a:ext cx="914400" cy="1047779"/>
              <a:chOff x="4648201" y="3248746"/>
              <a:chExt cx="914400" cy="1047779"/>
            </a:xfrm>
          </p:grpSpPr>
          <p:sp>
            <p:nvSpPr>
              <p:cNvPr id="6" name="Magnetic Disk 5"/>
              <p:cNvSpPr/>
              <p:nvPr/>
            </p:nvSpPr>
            <p:spPr>
              <a:xfrm>
                <a:off x="4648201" y="3248746"/>
                <a:ext cx="914400" cy="1047779"/>
              </a:xfrm>
              <a:prstGeom prst="flowChartMagneticDisk">
                <a:avLst/>
              </a:prstGeom>
              <a:gradFill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794597" y="3581400"/>
                <a:ext cx="76800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glow rad="101600">
                        <a:schemeClr val="tx2">
                          <a:lumMod val="40000"/>
                          <a:lumOff val="60000"/>
                          <a:alpha val="75000"/>
                        </a:schemeClr>
                      </a:glow>
                    </a:effectLst>
                    <a:latin typeface="Apple Chancery"/>
                  </a:rPr>
                  <a:t>SE</a:t>
                </a:r>
                <a:endParaRPr lang="en-US" sz="3000" dirty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489796" y="2590800"/>
              <a:ext cx="1301404" cy="990600"/>
              <a:chOff x="1365596" y="3531632"/>
              <a:chExt cx="1301404" cy="990600"/>
            </a:xfrm>
          </p:grpSpPr>
          <p:sp>
            <p:nvSpPr>
              <p:cNvPr id="18" name="Up Arrow Callout 17"/>
              <p:cNvSpPr/>
              <p:nvPr/>
            </p:nvSpPr>
            <p:spPr>
              <a:xfrm rot="10800000">
                <a:off x="1365596" y="3531632"/>
                <a:ext cx="1295400" cy="990600"/>
              </a:xfrm>
              <a:prstGeom prst="upArrowCallout">
                <a:avLst>
                  <a:gd name="adj1" fmla="val 25000"/>
                  <a:gd name="adj2" fmla="val 25000"/>
                  <a:gd name="adj3" fmla="val 25000"/>
                  <a:gd name="adj4" fmla="val 4257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488170" y="3593068"/>
                <a:ext cx="117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Apple Chancery"/>
                  </a:rPr>
                  <a:t>WebDAV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pple Chancery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3200400" y="1447800"/>
              <a:ext cx="914400" cy="1047779"/>
              <a:chOff x="4648201" y="3248746"/>
              <a:chExt cx="914400" cy="1047779"/>
            </a:xfrm>
          </p:grpSpPr>
          <p:sp>
            <p:nvSpPr>
              <p:cNvPr id="36" name="Magnetic Disk 35"/>
              <p:cNvSpPr/>
              <p:nvPr/>
            </p:nvSpPr>
            <p:spPr>
              <a:xfrm>
                <a:off x="4648201" y="3248746"/>
                <a:ext cx="914400" cy="1047779"/>
              </a:xfrm>
              <a:prstGeom prst="flowChartMagneticDisk">
                <a:avLst/>
              </a:prstGeom>
              <a:gradFill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794597" y="3581400"/>
                <a:ext cx="76800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glow rad="101600">
                        <a:schemeClr val="tx2">
                          <a:lumMod val="40000"/>
                          <a:lumOff val="60000"/>
                          <a:alpha val="75000"/>
                        </a:schemeClr>
                      </a:glow>
                    </a:effectLst>
                    <a:latin typeface="Apple Chancery"/>
                  </a:rPr>
                  <a:t>SE</a:t>
                </a:r>
                <a:endParaRPr lang="en-US" sz="3000" dirty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3048000" y="2590800"/>
              <a:ext cx="1301404" cy="990600"/>
              <a:chOff x="1365596" y="3531632"/>
              <a:chExt cx="1301404" cy="990600"/>
            </a:xfrm>
          </p:grpSpPr>
          <p:sp>
            <p:nvSpPr>
              <p:cNvPr id="39" name="Up Arrow Callout 38"/>
              <p:cNvSpPr/>
              <p:nvPr/>
            </p:nvSpPr>
            <p:spPr>
              <a:xfrm rot="10800000">
                <a:off x="1365596" y="3531632"/>
                <a:ext cx="1295400" cy="990600"/>
              </a:xfrm>
              <a:prstGeom prst="upArrowCallout">
                <a:avLst>
                  <a:gd name="adj1" fmla="val 25000"/>
                  <a:gd name="adj2" fmla="val 25000"/>
                  <a:gd name="adj3" fmla="val 25000"/>
                  <a:gd name="adj4" fmla="val 4257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88170" y="3593068"/>
                <a:ext cx="117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Apple Chancery"/>
                  </a:rPr>
                  <a:t>WebDAV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pple Chancery"/>
                </a:endParaRPr>
              </a:p>
            </p:txBody>
          </p:sp>
        </p:grpSp>
      </p:grpSp>
      <p:sp>
        <p:nvSpPr>
          <p:cNvPr id="47" name="Left-Right Arrow 46"/>
          <p:cNvSpPr/>
          <p:nvPr/>
        </p:nvSpPr>
        <p:spPr>
          <a:xfrm>
            <a:off x="2707371" y="990600"/>
            <a:ext cx="4694817" cy="266700"/>
          </a:xfrm>
          <a:prstGeom prst="left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289" y="5480936"/>
            <a:ext cx="681536" cy="573285"/>
          </a:xfrm>
          <a:prstGeom prst="rect">
            <a:avLst/>
          </a:prstGeom>
        </p:spPr>
      </p:pic>
      <p:pic>
        <p:nvPicPr>
          <p:cNvPr id="49" name="Picture 48" descr="firefox_bite_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02" y="5480936"/>
            <a:ext cx="663387" cy="641192"/>
          </a:xfrm>
          <a:prstGeom prst="rect">
            <a:avLst/>
          </a:prstGeom>
        </p:spPr>
      </p:pic>
      <p:grpSp>
        <p:nvGrpSpPr>
          <p:cNvPr id="53" name="Group 52"/>
          <p:cNvGrpSpPr/>
          <p:nvPr/>
        </p:nvGrpSpPr>
        <p:grpSpPr>
          <a:xfrm>
            <a:off x="2057400" y="5236613"/>
            <a:ext cx="654340" cy="859387"/>
            <a:chOff x="2292750" y="5051242"/>
            <a:chExt cx="654340" cy="859387"/>
          </a:xfrm>
        </p:grpSpPr>
        <p:pic>
          <p:nvPicPr>
            <p:cNvPr id="50" name="Picture 49" descr="rootdrawing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92750" y="5051242"/>
              <a:ext cx="654340" cy="859387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2333724" y="5458945"/>
              <a:ext cx="613366" cy="278469"/>
            </a:xfrm>
            <a:prstGeom prst="rect">
              <a:avLst/>
            </a:prstGeom>
            <a:noFill/>
          </p:spPr>
          <p:txBody>
            <a:bodyPr wrap="none" lIns="62417" tIns="31208" rIns="62417" bIns="31208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glow rad="38100">
                      <a:schemeClr val="accent2">
                        <a:lumMod val="60000"/>
                        <a:lumOff val="40000"/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ROOT</a:t>
              </a:r>
              <a:endPara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38100">
                    <a:schemeClr val="accent2">
                      <a:lumMod val="60000"/>
                      <a:lumOff val="40000"/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 rot="16200000">
            <a:off x="1488983" y="3906195"/>
            <a:ext cx="329525" cy="2331308"/>
          </a:xfrm>
          <a:prstGeom prst="rightBrace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516404" y="990600"/>
            <a:ext cx="2103516" cy="3840286"/>
            <a:chOff x="516404" y="990600"/>
            <a:chExt cx="2103516" cy="3840286"/>
          </a:xfrm>
        </p:grpSpPr>
        <p:sp>
          <p:nvSpPr>
            <p:cNvPr id="42" name="Internal Storage 41"/>
            <p:cNvSpPr/>
            <p:nvPr/>
          </p:nvSpPr>
          <p:spPr>
            <a:xfrm>
              <a:off x="516404" y="990600"/>
              <a:ext cx="2074396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2000" y="1081564"/>
              <a:ext cx="185792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Dynamic</a:t>
              </a:r>
            </a:p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Catalogue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984596" y="2667000"/>
              <a:ext cx="1301404" cy="990600"/>
              <a:chOff x="1365596" y="3531632"/>
              <a:chExt cx="1301404" cy="990600"/>
            </a:xfrm>
          </p:grpSpPr>
          <p:sp>
            <p:nvSpPr>
              <p:cNvPr id="45" name="Up Arrow Callout 44"/>
              <p:cNvSpPr/>
              <p:nvPr/>
            </p:nvSpPr>
            <p:spPr>
              <a:xfrm rot="10800000">
                <a:off x="1365596" y="3531632"/>
                <a:ext cx="1295400" cy="990600"/>
              </a:xfrm>
              <a:prstGeom prst="upArrowCallout">
                <a:avLst>
                  <a:gd name="adj1" fmla="val 25000"/>
                  <a:gd name="adj2" fmla="val 25000"/>
                  <a:gd name="adj3" fmla="val 25000"/>
                  <a:gd name="adj4" fmla="val 4257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488170" y="3593068"/>
                <a:ext cx="117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Apple Chancery"/>
                  </a:rPr>
                  <a:t>WebDAV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pple Chancery"/>
                </a:endParaRPr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1165163" y="4319649"/>
              <a:ext cx="1020886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Arrow Connector 55"/>
          <p:cNvCxnSpPr/>
          <p:nvPr/>
        </p:nvCxnSpPr>
        <p:spPr>
          <a:xfrm flipV="1">
            <a:off x="1676400" y="3657601"/>
            <a:ext cx="2057400" cy="11732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676400" y="3352800"/>
            <a:ext cx="7037000" cy="1752601"/>
            <a:chOff x="1676400" y="3352800"/>
            <a:chExt cx="7037000" cy="1752601"/>
          </a:xfrm>
        </p:grpSpPr>
        <p:grpSp>
          <p:nvGrpSpPr>
            <p:cNvPr id="62" name="Group 61"/>
            <p:cNvGrpSpPr/>
            <p:nvPr/>
          </p:nvGrpSpPr>
          <p:grpSpPr>
            <a:xfrm>
              <a:off x="3124200" y="3352800"/>
              <a:ext cx="5589200" cy="1752600"/>
              <a:chOff x="3124200" y="3352800"/>
              <a:chExt cx="5589200" cy="1752600"/>
            </a:xfrm>
          </p:grpSpPr>
          <p:sp>
            <p:nvSpPr>
              <p:cNvPr id="30" name="Left Brace 29"/>
              <p:cNvSpPr/>
              <p:nvPr/>
            </p:nvSpPr>
            <p:spPr>
              <a:xfrm rot="16200000">
                <a:off x="5537800" y="939200"/>
                <a:ext cx="761999" cy="558920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5257800" y="4114800"/>
                <a:ext cx="1301404" cy="990600"/>
                <a:chOff x="1365596" y="3531632"/>
                <a:chExt cx="1301404" cy="990600"/>
              </a:xfrm>
            </p:grpSpPr>
            <p:sp>
              <p:nvSpPr>
                <p:cNvPr id="32" name="Up Arrow Callout 31"/>
                <p:cNvSpPr/>
                <p:nvPr/>
              </p:nvSpPr>
              <p:spPr>
                <a:xfrm rot="10800000">
                  <a:off x="1365596" y="3531632"/>
                  <a:ext cx="1295400" cy="990600"/>
                </a:xfrm>
                <a:prstGeom prst="upArrowCallout">
                  <a:avLst>
                    <a:gd name="adj1" fmla="val 25000"/>
                    <a:gd name="adj2" fmla="val 25000"/>
                    <a:gd name="adj3" fmla="val 25000"/>
                    <a:gd name="adj4" fmla="val 42574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488170" y="3593068"/>
                  <a:ext cx="11788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err="1" smtClean="0">
                      <a:solidFill>
                        <a:schemeClr val="accent2">
                          <a:lumMod val="75000"/>
                        </a:schemeClr>
                      </a:solidFill>
                      <a:latin typeface="Apple Chancery"/>
                    </a:rPr>
                    <a:t>WebDAV</a:t>
                  </a:r>
                  <a:endParaRPr lang="en-US" b="1" dirty="0">
                    <a:solidFill>
                      <a:schemeClr val="accent2">
                        <a:lumMod val="75000"/>
                      </a:schemeClr>
                    </a:solidFill>
                    <a:latin typeface="Apple Chancery"/>
                  </a:endParaRPr>
                </a:p>
              </p:txBody>
            </p:sp>
          </p:grpSp>
        </p:grpSp>
        <p:cxnSp>
          <p:nvCxnSpPr>
            <p:cNvPr id="58" name="Straight Arrow Connector 57"/>
            <p:cNvCxnSpPr/>
            <p:nvPr/>
          </p:nvCxnSpPr>
          <p:spPr>
            <a:xfrm>
              <a:off x="1676400" y="4830886"/>
              <a:ext cx="3880195" cy="27451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3035992" y="5413029"/>
            <a:ext cx="1752600" cy="641192"/>
            <a:chOff x="5029200" y="5480936"/>
            <a:chExt cx="1752600" cy="641192"/>
          </a:xfrm>
        </p:grpSpPr>
        <p:sp>
          <p:nvSpPr>
            <p:cNvPr id="67" name="Rounded Rectangle 66"/>
            <p:cNvSpPr/>
            <p:nvPr/>
          </p:nvSpPr>
          <p:spPr>
            <a:xfrm>
              <a:off x="5029200" y="5480936"/>
              <a:ext cx="1530004" cy="64119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257799" y="5558135"/>
              <a:ext cx="1524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Arial Black"/>
                </a:rPr>
                <a:t>FTS 3</a:t>
              </a:r>
              <a:endParaRPr lang="en-US" sz="2400" b="1" dirty="0">
                <a:solidFill>
                  <a:schemeClr val="accent6">
                    <a:lumMod val="50000"/>
                  </a:schemeClr>
                </a:solidFill>
                <a:latin typeface="Arial Black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5" name="Picture 4" descr="plan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04879">
            <a:off x="1051417" y="1042068"/>
            <a:ext cx="6224065" cy="493395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Coming closer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Summary of summary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52400" y="-361592"/>
            <a:ext cx="8511479" cy="7448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EMI Data is well connected to ongoing technical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work of our clients.</a:t>
            </a:r>
          </a:p>
          <a:p>
            <a:pPr marL="1371600" lvl="2" indent="-457200">
              <a:lnSpc>
                <a:spcPct val="200000"/>
              </a:lnSpc>
              <a:buFont typeface="Wingdings" charset="2"/>
              <a:buChar char="Ø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We are involved in the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TEG(group)s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371600" lvl="2" indent="-457200">
              <a:lnSpc>
                <a:spcPct val="200000"/>
              </a:lnSpc>
              <a:buFont typeface="Wingdings" charset="2"/>
              <a:buChar char="Ø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Created new objective as a result of close connection to customers.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All PT already existed before EMI and will exist after, therefore I don’t see any problems concerning sustainability for EMI data.</a:t>
            </a:r>
          </a:p>
          <a:p>
            <a:pPr marL="914400" lvl="1" indent="-457200">
              <a:buFont typeface="+mj-lt"/>
              <a:buAutoNum type="arabicPeriod"/>
            </a:pP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29" name="Title 13"/>
          <p:cNvSpPr txBox="1">
            <a:spLocks/>
          </p:cNvSpPr>
          <p:nvPr/>
        </p:nvSpPr>
        <p:spPr bwMode="auto">
          <a:xfrm>
            <a:off x="914400" y="4188899"/>
            <a:ext cx="7349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Thank you</a:t>
            </a:r>
          </a:p>
        </p:txBody>
      </p:sp>
      <p:sp>
        <p:nvSpPr>
          <p:cNvPr id="30" name="Title 13"/>
          <p:cNvSpPr txBox="1">
            <a:spLocks/>
          </p:cNvSpPr>
          <p:nvPr/>
        </p:nvSpPr>
        <p:spPr bwMode="auto">
          <a:xfrm>
            <a:off x="457200" y="5410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1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EMI is partially funded by the European Commission under Grant Agreement INFSO-RI-261611</a:t>
            </a:r>
          </a:p>
        </p:txBody>
      </p:sp>
      <p:pic>
        <p:nvPicPr>
          <p:cNvPr id="31" name="Picture 5" descr="C:\Dokumente und Einstellungen\nl\Eigene Dateien\Aufträge 2009-JSC\EMI-PPT-Template\EMI_Logo_newe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489" y="858895"/>
            <a:ext cx="7572511" cy="317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Status of EMI 2 Data Tasks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Chart 13"/>
          <p:cNvGraphicFramePr/>
          <p:nvPr/>
        </p:nvGraphicFramePr>
        <p:xfrm>
          <a:off x="838200" y="1518257"/>
          <a:ext cx="6705600" cy="4577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52400" y="1289657"/>
            <a:ext cx="7810500" cy="4349143"/>
            <a:chOff x="152400" y="1289657"/>
            <a:chExt cx="7810500" cy="4349143"/>
          </a:xfrm>
        </p:grpSpPr>
        <p:sp>
          <p:nvSpPr>
            <p:cNvPr id="11" name="Text Placeholder 4"/>
            <p:cNvSpPr txBox="1">
              <a:spLocks/>
            </p:cNvSpPr>
            <p:nvPr/>
          </p:nvSpPr>
          <p:spPr>
            <a:xfrm>
              <a:off x="5334000" y="1289657"/>
              <a:ext cx="1752600" cy="310543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50000"/>
                    </a:schemeClr>
                  </a:solidFill>
                </a:rPr>
                <a:t>Design Work</a:t>
              </a:r>
            </a:p>
          </p:txBody>
        </p:sp>
        <p:sp>
          <p:nvSpPr>
            <p:cNvPr id="13" name="Text Placeholder 4"/>
            <p:cNvSpPr txBox="1">
              <a:spLocks/>
            </p:cNvSpPr>
            <p:nvPr/>
          </p:nvSpPr>
          <p:spPr>
            <a:xfrm>
              <a:off x="6210300" y="1743985"/>
              <a:ext cx="1752600" cy="310543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50000"/>
                    </a:schemeClr>
                  </a:solidFill>
                </a:rPr>
                <a:t>Ready for EMI-2</a:t>
              </a:r>
            </a:p>
          </p:txBody>
        </p:sp>
        <p:sp>
          <p:nvSpPr>
            <p:cNvPr id="8" name="Oval Callout 7"/>
            <p:cNvSpPr/>
            <p:nvPr/>
          </p:nvSpPr>
          <p:spPr>
            <a:xfrm>
              <a:off x="5867400" y="4191000"/>
              <a:ext cx="457200" cy="1295400"/>
            </a:xfrm>
            <a:prstGeom prst="wedgeEllipseCallout">
              <a:avLst>
                <a:gd name="adj1" fmla="val -18842"/>
                <a:gd name="adj2" fmla="val -244114"/>
              </a:avLst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Callout 14"/>
            <p:cNvSpPr/>
            <p:nvPr/>
          </p:nvSpPr>
          <p:spPr>
            <a:xfrm>
              <a:off x="3657600" y="4501543"/>
              <a:ext cx="2209800" cy="984857"/>
            </a:xfrm>
            <a:prstGeom prst="wedgeEllipseCallout">
              <a:avLst>
                <a:gd name="adj1" fmla="val -147684"/>
                <a:gd name="adj2" fmla="val 57847"/>
              </a:avLst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 Placeholder 4"/>
            <p:cNvSpPr txBox="1">
              <a:spLocks/>
            </p:cNvSpPr>
            <p:nvPr/>
          </p:nvSpPr>
          <p:spPr>
            <a:xfrm>
              <a:off x="152400" y="5328257"/>
              <a:ext cx="1752600" cy="310543"/>
            </a:xfrm>
            <a:prstGeom prst="rect">
              <a:avLst/>
            </a:prstGeom>
          </p:spPr>
          <p:txBody>
            <a:bodyPr vert="horz"/>
            <a:lstStyle>
              <a:lvl1pPr marL="0" indent="0">
                <a:buNone/>
                <a:defRPr sz="1800" i="0" baseline="0">
                  <a:solidFill>
                    <a:schemeClr val="tx2">
                      <a:lumMod val="75000"/>
                    </a:schemeClr>
                  </a:solidFill>
                </a:defRPr>
              </a:lvl1pPr>
              <a:lvl2pPr marL="226520" indent="0">
                <a:buNone/>
                <a:defRPr/>
              </a:lvl2pPr>
              <a:lvl3pPr marL="453039" indent="0">
                <a:buNone/>
                <a:defRPr/>
              </a:lvl3pPr>
              <a:lvl4pPr marL="679560" indent="0">
                <a:buNone/>
                <a:defRPr/>
              </a:lvl4pPr>
              <a:lvl5pPr marL="906079" indent="0">
                <a:buNone/>
                <a:defRPr/>
              </a:lvl5pPr>
            </a:lstStyle>
            <a:p>
              <a:pPr marL="0" marR="0" lvl="0" indent="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50000"/>
                    </a:schemeClr>
                  </a:solidFill>
                </a:rPr>
                <a:t>Scheduled for EMI-2 - upgrade</a:t>
              </a:r>
              <a:endParaRPr lang="en-US" sz="1600" noProof="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Some objectives/tasks needed to be cut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5321" y="838200"/>
            <a:ext cx="8382000" cy="47244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Implementing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cloud strategies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16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This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might be worked on based on user requirements independently of EMI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Persistent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Data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ID’s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(Evaluation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)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We have a brief document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Will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be implemented by individual SE’s if required.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Deploying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SRM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ith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ssl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/https instead of GSI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Could be shown to </a:t>
            </a: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work for DPM</a:t>
            </a:r>
            <a:r>
              <a:rPr kumimoji="0" lang="en-US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and dCache.</a:t>
            </a:r>
            <a:endParaRPr kumimoji="0" lang="en-US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Delegation agreement will be used for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WebDAV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3</a:t>
            </a:r>
            <a:r>
              <a:rPr lang="en-US" baseline="30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party copy (e.g. with FTS)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Watching the WLCG TE-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Group(s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) 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Permission synchronization (2</a:t>
            </a:r>
            <a:r>
              <a:rPr lang="en-US" sz="2000" baseline="30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nd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part of cat-sync initiative)</a:t>
            </a:r>
            <a:endParaRPr kumimoji="0" lang="en-US" sz="200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Objectives already achieved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76200" y="762000"/>
            <a:ext cx="9144000" cy="521335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GLUE 2.0 in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servers and clients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Courier New"/>
              <a:buChar char="o"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Publishing</a:t>
            </a:r>
            <a:r>
              <a:rPr kumimoji="0" lang="en-US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EMI version numbers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0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ARGUS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integration (Blacklisting) in SE’s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200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WebDAV</a:t>
            </a:r>
            <a:r>
              <a:rPr kumimoji="0" lang="en-US" sz="200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for storage</a:t>
            </a:r>
            <a:r>
              <a:rPr kumimoji="0" lang="en-US" sz="20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elements</a:t>
            </a:r>
            <a:r>
              <a:rPr kumimoji="0" lang="en-US" sz="20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. (Except </a:t>
            </a:r>
            <a:r>
              <a:rPr kumimoji="0" lang="en-US" sz="200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StoRM</a:t>
            </a:r>
            <a:r>
              <a:rPr kumimoji="0" lang="en-US" sz="20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)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WebDAV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for LFC</a:t>
            </a:r>
            <a:endParaRPr kumimoji="0" lang="en-US" sz="200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0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POSIX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data access to EMI storage elements. 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Courier New"/>
              <a:buChar char="o"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NFS 4.1/pNFS for dCache and DPM</a:t>
            </a:r>
          </a:p>
          <a:p>
            <a:pPr marL="1140920" lvl="2" indent="-457200" defTabSz="453040">
              <a:lnSpc>
                <a:spcPct val="150000"/>
              </a:lnSpc>
              <a:spcBef>
                <a:spcPct val="20000"/>
              </a:spcBef>
              <a:buFont typeface="Courier New"/>
              <a:buChar char="o"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Native through GPFS/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Lustre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for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StoRM</a:t>
            </a:r>
            <a:endParaRPr lang="en-US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200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Storage accounting</a:t>
            </a:r>
            <a:r>
              <a:rPr kumimoji="0" lang="en-US" sz="20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record defined and introduced to OGF (working group) </a:t>
            </a:r>
          </a:p>
          <a:p>
            <a:pPr marL="683720" lvl="1" indent="-457200" defTabSz="453040">
              <a:lnSpc>
                <a:spcPct val="150000"/>
              </a:lnSpc>
              <a:spcBef>
                <a:spcPct val="20000"/>
              </a:spcBef>
              <a:buFont typeface="Wingdings" charset="2"/>
              <a:buChar char="ü"/>
              <a:defRPr/>
            </a:pPr>
            <a:r>
              <a:rPr kumimoji="0" lang="en-US" sz="200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Agreement on delegation and introduction to OGF (working group: id delegation)</a:t>
            </a:r>
            <a:endParaRPr kumimoji="0" lang="en-US" sz="200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295401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371600" y="1447800"/>
            <a:ext cx="3047999" cy="3276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UNICORE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Access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EMI 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Storage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Christian </a:t>
            </a:r>
            <a:r>
              <a:rPr kumimoji="0" lang="en-US" sz="1800" b="1" i="0" u="none" strike="noStrike" kern="1200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Löschen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572000" y="1371600"/>
            <a:ext cx="2667000" cy="3543300"/>
          </a:xfrm>
          <a:prstGeom prst="foldedCorner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48201" y="2362200"/>
            <a:ext cx="1981199" cy="2057400"/>
          </a:xfrm>
          <a:prstGeom prst="rect">
            <a:avLst/>
          </a:prstGeom>
        </p:spPr>
        <p:txBody>
          <a:bodyPr vert="horz" wrap="none" tIns="0" rIns="0" bIns="46800" anchor="ctr" anchorCtr="0">
            <a:norm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See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Presentation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Christian</a:t>
            </a:r>
          </a:p>
          <a:p>
            <a:pPr marL="457200" marR="0" lvl="0" indent="-45720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data session</a:t>
            </a:r>
            <a:endParaRPr lang="en-US" sz="2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5/10/12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EMI, AHM Data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73B7-10E8-774F-88EE-BE164523379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85800" y="1143000"/>
            <a:ext cx="6858000" cy="4495800"/>
          </a:xfrm>
          <a:prstGeom prst="rect">
            <a:avLst/>
          </a:prstGeom>
        </p:spPr>
        <p:txBody>
          <a:bodyPr lIns="45303" tIns="22652" rIns="45303" bIns="22652"/>
          <a:lstStyle/>
          <a:p>
            <a:pPr marL="169890" marR="0" lvl="0" indent="-16989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In progress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Amga has been evaluated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and it was concluded that this effort wouldn’t fit into EMI.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Technically SRM and LFC can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be accessed by UNICORE now.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H</a:t>
            </a:r>
            <a:r>
              <a:rPr lang="en-US" sz="2000" baseline="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owever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there are dependency problems which prevent packaging.</a:t>
            </a:r>
          </a:p>
          <a:p>
            <a:pPr marL="683720" marR="0" lvl="1" indent="-457200" algn="l" defTabSz="45304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Parts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of the  client plug-ins might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need to be written independently from the currently available packages.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5321" y="210000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UNICORE and GRID data world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17274</TotalTime>
  <Words>3075</Words>
  <Application>Microsoft Macintosh PowerPoint</Application>
  <PresentationFormat>On-screen Show (4:3)</PresentationFormat>
  <Paragraphs>645</Paragraphs>
  <Slides>45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Company>DESY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 Fuhrmann</dc:creator>
  <cp:lastModifiedBy>Patrick Fuhrmann</cp:lastModifiedBy>
  <cp:revision>94</cp:revision>
  <cp:lastPrinted>2012-03-27T09:49:26Z</cp:lastPrinted>
  <dcterms:created xsi:type="dcterms:W3CDTF">2012-05-09T07:39:09Z</dcterms:created>
  <dcterms:modified xsi:type="dcterms:W3CDTF">2012-05-10T07:39:49Z</dcterms:modified>
</cp:coreProperties>
</file>