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270" r:id="rId11"/>
  </p:sldIdLst>
  <p:sldSz cx="6243638" cy="4679950"/>
  <p:notesSz cx="6858000" cy="9144000"/>
  <p:defaultTextStyle>
    <a:defPPr>
      <a:defRPr lang="de-DE"/>
    </a:defPPr>
    <a:lvl1pPr marL="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5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304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956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607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260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91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563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215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2058" autoAdjust="0"/>
  </p:normalViewPr>
  <p:slideViewPr>
    <p:cSldViewPr>
      <p:cViewPr>
        <p:scale>
          <a:sx n="150" d="100"/>
          <a:sy n="150" d="100"/>
        </p:scale>
        <p:origin x="-1584" y="488"/>
      </p:cViewPr>
      <p:guideLst>
        <p:guide orient="horz" pos="1474"/>
        <p:guide pos="1967"/>
      </p:guideLst>
    </p:cSldViewPr>
  </p:slideViewPr>
  <p:outlineViewPr>
    <p:cViewPr>
      <p:scale>
        <a:sx n="33" d="100"/>
        <a:sy n="33" d="100"/>
      </p:scale>
      <p:origin x="0" y="14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2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7278-9916-4BC9-9653-6DEB43F1F98A}" type="datetimeFigureOut">
              <a:rPr lang="de-DE" smtClean="0"/>
              <a:pPr/>
              <a:t>5/8/12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78D-F708-4C58-839D-BA399D14961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4596-6CCC-254B-AADA-7E1CB1B3CEB6}" type="datetimeFigureOut">
              <a:rPr lang="en-US" smtClean="0"/>
              <a:t>5/8/12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B9E-6689-B541-984D-AA12D2D28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9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BB9E-6689-B541-984D-AA12D2D289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6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71823"/>
            <a:ext cx="6243638" cy="3719665"/>
          </a:xfrm>
          <a:prstGeom prst="rect">
            <a:avLst/>
          </a:prstGeom>
          <a:noFill/>
        </p:spPr>
      </p:pic>
      <p:sp>
        <p:nvSpPr>
          <p:cNvPr id="2" name="Rechteck 1"/>
          <p:cNvSpPr/>
          <p:nvPr userDrawn="1"/>
        </p:nvSpPr>
        <p:spPr>
          <a:xfrm>
            <a:off x="2185715" y="4140175"/>
            <a:ext cx="3831498" cy="21544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97200" y="1077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7483" y="611783"/>
            <a:ext cx="352826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97483" y="1187847"/>
            <a:ext cx="2736304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1499" y="4356199"/>
            <a:ext cx="5688632" cy="2880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" y="35719"/>
            <a:ext cx="51624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</p:spPr>
        <p:txBody>
          <a:bodyPr lIns="45303" tIns="22652" rIns="45303" bIns="22652"/>
          <a:lstStyle>
            <a:lvl1pPr>
              <a:defRPr sz="24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18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15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 rot="16200000">
            <a:off x="5642220" y="4068047"/>
            <a:ext cx="936104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7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149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62DC3701-8B53-0049-AEC8-9749E7BAD835}" type="datetime1">
              <a:rPr lang="it-IT" smtClean="0"/>
              <a:t>5/8/12</a:t>
            </a:fld>
            <a:endParaRPr lang="de-D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1977153" cy="230589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smtClean="0"/>
              <a:t>Change Me</a:t>
            </a:r>
            <a:endParaRPr lang="de-D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47460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F5B577DC-976E-2D49-A96F-338E7AE475A2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2059" y="107727"/>
            <a:ext cx="916457" cy="398292"/>
          </a:xfrm>
          <a:prstGeom prst="rect">
            <a:avLst/>
          </a:prstGeom>
          <a:noFill/>
        </p:spPr>
      </p:pic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40834" y="4337624"/>
            <a:ext cx="1456849" cy="249164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14A803-2AB9-424E-BA66-E0031698D423}" type="datetime1">
              <a:rPr lang="it-IT" smtClean="0"/>
              <a:t>5/8/12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33244" y="4337624"/>
            <a:ext cx="1977153" cy="249164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>
                <a:solidFill>
                  <a:srgbClr val="A6A6A6"/>
                </a:solidFill>
              </a:rPr>
              <a:t>WLCG GDB, 14</a:t>
            </a:r>
            <a:r>
              <a:rPr lang="en-GB" baseline="30000" dirty="0" smtClean="0">
                <a:solidFill>
                  <a:srgbClr val="A6A6A6"/>
                </a:solidFill>
              </a:rPr>
              <a:t>th</a:t>
            </a:r>
            <a:r>
              <a:rPr lang="en-GB" dirty="0" smtClean="0">
                <a:solidFill>
                  <a:srgbClr val="A6A6A6"/>
                </a:solidFill>
              </a:rPr>
              <a:t> December 2011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74609" y="4337624"/>
            <a:ext cx="1456849" cy="249164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A60838D-EE03-4405-A687-6A3162599014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304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90" indent="-169890" algn="l" defTabSz="45304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8095" indent="-141575" algn="l" defTabSz="45304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2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20" indent="-113260" algn="l" defTabSz="45304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39" indent="-113260" algn="l" defTabSz="45304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5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37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8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18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4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6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607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0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63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15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EMI/EMIMavenCentralSubmitProcess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EMI/EmiSa2PackagingPolicy%237_Managing_EMI_Packages_in_EPE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83" y="35719"/>
            <a:ext cx="4608511" cy="1008112"/>
          </a:xfrm>
        </p:spPr>
        <p:txBody>
          <a:bodyPr>
            <a:normAutofit/>
          </a:bodyPr>
          <a:lstStyle/>
          <a:p>
            <a:r>
              <a:rPr lang="en-US" sz="2800" dirty="0"/>
              <a:t>Porting: Lessons learned </a:t>
            </a:r>
            <a:r>
              <a:rPr lang="en-US" sz="2800" dirty="0" smtClean="0"/>
              <a:t>and</a:t>
            </a:r>
            <a:br>
              <a:rPr lang="en-US" sz="2800" dirty="0" smtClean="0"/>
            </a:br>
            <a:r>
              <a:rPr lang="en-US" sz="2800" dirty="0" smtClean="0"/>
              <a:t>plans </a:t>
            </a:r>
            <a:r>
              <a:rPr lang="en-US" sz="2800" dirty="0"/>
              <a:t>for Monte </a:t>
            </a:r>
            <a:r>
              <a:rPr lang="en-US" sz="2800" dirty="0" err="1"/>
              <a:t>Bianco</a:t>
            </a:r>
            <a:r>
              <a:rPr lang="en-US" sz="2800" dirty="0"/>
              <a:t> and </a:t>
            </a:r>
            <a:r>
              <a:rPr lang="en-US" sz="2800" dirty="0" smtClean="0"/>
              <a:t>beyond</a:t>
            </a:r>
            <a:endParaRPr lang="en-U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7483" y="1259855"/>
            <a:ext cx="2520280" cy="1296144"/>
          </a:xfrm>
        </p:spPr>
        <p:txBody>
          <a:bodyPr/>
          <a:lstStyle/>
          <a:p>
            <a:r>
              <a:rPr lang="en-GB" i="1" dirty="0">
                <a:solidFill>
                  <a:srgbClr val="10253F"/>
                </a:solidFill>
              </a:rPr>
              <a:t>Cristina </a:t>
            </a:r>
            <a:r>
              <a:rPr lang="en-GB" i="1" dirty="0" smtClean="0">
                <a:solidFill>
                  <a:srgbClr val="10253F"/>
                </a:solidFill>
              </a:rPr>
              <a:t>Aiftimiei (INFN)</a:t>
            </a:r>
          </a:p>
          <a:p>
            <a:pPr lvl="2"/>
            <a:r>
              <a:rPr lang="en-GB" sz="1400" i="1" dirty="0" smtClean="0">
                <a:solidFill>
                  <a:srgbClr val="10253F"/>
                </a:solidFill>
              </a:rPr>
              <a:t>   EMI Release Manager</a:t>
            </a:r>
            <a:endParaRPr lang="en-GB" sz="1400" i="1" dirty="0" smtClean="0">
              <a:solidFill>
                <a:srgbClr val="10253F"/>
              </a:solidFill>
            </a:endParaRPr>
          </a:p>
          <a:p>
            <a:r>
              <a:rPr lang="en-GB" i="1" dirty="0" smtClean="0">
                <a:solidFill>
                  <a:srgbClr val="10253F"/>
                </a:solidFill>
              </a:rPr>
              <a:t>Andrea </a:t>
            </a:r>
            <a:r>
              <a:rPr lang="en-GB" i="1" dirty="0" err="1" smtClean="0">
                <a:solidFill>
                  <a:srgbClr val="10253F"/>
                </a:solidFill>
              </a:rPr>
              <a:t>Ceccanti</a:t>
            </a:r>
            <a:r>
              <a:rPr lang="en-GB" i="1" dirty="0" smtClean="0">
                <a:solidFill>
                  <a:srgbClr val="10253F"/>
                </a:solidFill>
              </a:rPr>
              <a:t> (</a:t>
            </a:r>
            <a:r>
              <a:rPr lang="en-GB" i="1" dirty="0">
                <a:solidFill>
                  <a:srgbClr val="10253F"/>
                </a:solidFill>
              </a:rPr>
              <a:t>INFN</a:t>
            </a:r>
            <a:r>
              <a:rPr lang="en-GB" i="1" dirty="0" smtClean="0">
                <a:solidFill>
                  <a:srgbClr val="10253F"/>
                </a:solidFill>
              </a:rPr>
              <a:t>)</a:t>
            </a:r>
          </a:p>
          <a:p>
            <a:pPr lvl="2"/>
            <a:r>
              <a:rPr lang="en-GB" i="1" dirty="0">
                <a:solidFill>
                  <a:srgbClr val="10253F"/>
                </a:solidFill>
              </a:rPr>
              <a:t> </a:t>
            </a:r>
            <a:r>
              <a:rPr lang="en-GB" i="1" dirty="0" smtClean="0">
                <a:solidFill>
                  <a:srgbClr val="10253F"/>
                </a:solidFill>
              </a:rPr>
              <a:t>  </a:t>
            </a:r>
            <a:r>
              <a:rPr lang="en-GB" i="1" dirty="0">
                <a:solidFill>
                  <a:srgbClr val="10253F"/>
                </a:solidFill>
              </a:rPr>
              <a:t> </a:t>
            </a:r>
            <a:r>
              <a:rPr lang="en-GB" sz="1400" i="1" dirty="0" smtClean="0">
                <a:solidFill>
                  <a:srgbClr val="10253F"/>
                </a:solidFill>
              </a:rPr>
              <a:t>SA1 </a:t>
            </a:r>
            <a:r>
              <a:rPr lang="en-GB" sz="1400" i="1" dirty="0">
                <a:solidFill>
                  <a:srgbClr val="10253F"/>
                </a:solidFill>
              </a:rPr>
              <a:t>WP Leader</a:t>
            </a:r>
          </a:p>
          <a:p>
            <a:endParaRPr lang="en-GB" b="1" dirty="0">
              <a:solidFill>
                <a:srgbClr val="10253F"/>
              </a:solidFill>
            </a:endParaRPr>
          </a:p>
          <a:p>
            <a:endParaRPr lang="en-GB" b="1" dirty="0" smtClean="0">
              <a:solidFill>
                <a:srgbClr val="10253F"/>
              </a:solidFill>
            </a:endParaRPr>
          </a:p>
          <a:p>
            <a:endParaRPr lang="en-GB" b="1" dirty="0">
              <a:solidFill>
                <a:srgbClr val="10253F"/>
              </a:solidFill>
            </a:endParaRPr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97483" y="3348087"/>
            <a:ext cx="5904656" cy="432048"/>
          </a:xfrm>
        </p:spPr>
        <p:txBody>
          <a:bodyPr/>
          <a:lstStyle/>
          <a:p>
            <a:pPr marL="0" lvl="1" indent="0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4th </a:t>
            </a:r>
            <a:r>
              <a:rPr lang="en-US" dirty="0"/>
              <a:t>EMI All-Hands Meeting</a:t>
            </a:r>
          </a:p>
          <a:p>
            <a:pPr marL="0" lvl="1" inden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Hamburg, 8</a:t>
            </a:r>
            <a:r>
              <a:rPr lang="en-US" baseline="30000" dirty="0" smtClean="0"/>
              <a:t>th</a:t>
            </a:r>
            <a:r>
              <a:rPr lang="en-US" dirty="0" smtClean="0"/>
              <a:t> – 10</a:t>
            </a:r>
            <a:r>
              <a:rPr lang="en-US" baseline="30000" dirty="0" smtClean="0"/>
              <a:t>th</a:t>
            </a:r>
            <a:r>
              <a:rPr lang="en-US" dirty="0" smtClean="0"/>
              <a:t> May.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3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150" b="-26150"/>
          <a:stretch>
            <a:fillRect/>
          </a:stretch>
        </p:blipFill>
        <p:spPr bwMode="auto">
          <a:xfrm>
            <a:off x="1105595" y="539775"/>
            <a:ext cx="3888631" cy="2484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889571" y="2916039"/>
            <a:ext cx="46085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3600" b="1" dirty="0">
                <a:solidFill>
                  <a:srgbClr val="C00000"/>
                </a:solidFill>
                <a:latin typeface="Arial" charset="0"/>
              </a:rPr>
              <a:t>Thank you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57523" y="3852143"/>
            <a:ext cx="5256583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1092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sz="1200" b="1" dirty="0"/>
              <a:t>EMI is partially funded by the European Commission under Grant Agreement INFSO-RI-261611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41499" y="4341634"/>
            <a:ext cx="1456849" cy="230589"/>
          </a:xfrm>
        </p:spPr>
        <p:txBody>
          <a:bodyPr/>
          <a:lstStyle/>
          <a:p>
            <a:fld id="{62DC3701-8B53-0049-AEC8-9749E7BAD835}" type="datetime1">
              <a:rPr lang="it-IT" smtClean="0"/>
              <a:t>5/8/12</a:t>
            </a:fld>
            <a:endParaRPr lang="de-D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2265185" cy="23058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4th E</a:t>
            </a:r>
            <a:r>
              <a:rPr lang="en-US" dirty="0" smtClean="0"/>
              <a:t>MI</a:t>
            </a:r>
            <a:r>
              <a:rPr lang="de-DE" dirty="0" smtClean="0"/>
              <a:t> AHM, Hamburg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9802039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ingredients</a:t>
            </a:r>
          </a:p>
          <a:p>
            <a:r>
              <a:rPr lang="en-US" dirty="0"/>
              <a:t>The Matterhorn porting challenges</a:t>
            </a:r>
          </a:p>
          <a:p>
            <a:r>
              <a:rPr lang="en-US" dirty="0" smtClean="0"/>
              <a:t>Lesson learned</a:t>
            </a:r>
          </a:p>
          <a:p>
            <a:r>
              <a:rPr lang="en-US" dirty="0" smtClean="0"/>
              <a:t>Y3 plans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9846500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of specific platform </a:t>
            </a:r>
            <a:r>
              <a:rPr lang="en-US" dirty="0"/>
              <a:t>packaging </a:t>
            </a:r>
            <a:r>
              <a:rPr lang="en-US" dirty="0" smtClean="0"/>
              <a:t>policies</a:t>
            </a:r>
          </a:p>
          <a:p>
            <a:r>
              <a:rPr lang="en-US" dirty="0" smtClean="0"/>
              <a:t>Clear </a:t>
            </a:r>
            <a:r>
              <a:rPr lang="en-US" dirty="0"/>
              <a:t>procedures</a:t>
            </a:r>
          </a:p>
          <a:p>
            <a:r>
              <a:rPr lang="en-US" dirty="0" smtClean="0"/>
              <a:t>Stable </a:t>
            </a:r>
            <a:r>
              <a:rPr lang="en-US" dirty="0"/>
              <a:t>tools</a:t>
            </a:r>
          </a:p>
          <a:p>
            <a:r>
              <a:rPr lang="en-US" dirty="0"/>
              <a:t>P</a:t>
            </a:r>
            <a:r>
              <a:rPr lang="en-US" dirty="0" smtClean="0"/>
              <a:t>rogress monitoring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</a:t>
            </a:r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8812721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Matterhorn </a:t>
            </a:r>
            <a:r>
              <a:rPr lang="en-US" dirty="0"/>
              <a:t>porting </a:t>
            </a: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</a:t>
            </a:r>
            <a:r>
              <a:rPr lang="de-DE" dirty="0" smtClean="0"/>
              <a:t>Hamburg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3" y="604369"/>
            <a:ext cx="5976664" cy="367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115867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SL6 is NOT SL5 !</a:t>
            </a:r>
          </a:p>
          <a:p>
            <a:pPr lvl="1"/>
            <a:r>
              <a:rPr lang="en-US" dirty="0" smtClean="0"/>
              <a:t> Several </a:t>
            </a:r>
            <a:r>
              <a:rPr lang="en-US" dirty="0"/>
              <a:t>subtle changes that </a:t>
            </a:r>
            <a:r>
              <a:rPr lang="en-US" dirty="0" smtClean="0"/>
              <a:t>made </a:t>
            </a:r>
            <a:r>
              <a:rPr lang="en-US" dirty="0"/>
              <a:t>our life </a:t>
            </a:r>
            <a:r>
              <a:rPr lang="en-US" dirty="0" smtClean="0"/>
              <a:t>harder</a:t>
            </a:r>
          </a:p>
          <a:p>
            <a:pPr lvl="2"/>
            <a:r>
              <a:rPr lang="en-US" dirty="0" smtClean="0"/>
              <a:t>tomcat5 to tomcat6</a:t>
            </a:r>
          </a:p>
          <a:p>
            <a:pPr lvl="2"/>
            <a:r>
              <a:rPr lang="en-US" dirty="0" err="1" smtClean="0"/>
              <a:t>Libcurl</a:t>
            </a:r>
            <a:r>
              <a:rPr lang="en-US" dirty="0" smtClean="0"/>
              <a:t>/</a:t>
            </a:r>
            <a:r>
              <a:rPr lang="en-US" dirty="0" err="1" smtClean="0"/>
              <a:t>nss</a:t>
            </a:r>
            <a:r>
              <a:rPr lang="en-US" dirty="0" smtClean="0"/>
              <a:t> (instead </a:t>
            </a:r>
            <a:r>
              <a:rPr lang="en-US" dirty="0" err="1" smtClean="0"/>
              <a:t>openssl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/>
              <a:t>Bouncycastle</a:t>
            </a:r>
            <a:r>
              <a:rPr lang="en-US" dirty="0"/>
              <a:t> 1.46: Revision release, HUGE </a:t>
            </a:r>
            <a:r>
              <a:rPr lang="en-US" dirty="0" smtClean="0"/>
              <a:t>changes	From </a:t>
            </a:r>
            <a:r>
              <a:rPr lang="en-US" dirty="0"/>
              <a:t>BC release notes: "It's not a simple drop in like previous releases, if you wish migrate to it you will need to recompile your application</a:t>
            </a:r>
            <a:r>
              <a:rPr lang="en-US" dirty="0" smtClean="0"/>
              <a:t>.”</a:t>
            </a:r>
          </a:p>
          <a:p>
            <a:pPr lvl="2"/>
            <a:r>
              <a:rPr lang="en-US" dirty="0"/>
              <a:t>YUM repository handling </a:t>
            </a:r>
            <a:r>
              <a:rPr lang="en-US" dirty="0" smtClean="0"/>
              <a:t>changes</a:t>
            </a:r>
          </a:p>
          <a:p>
            <a:pPr lvl="3"/>
            <a:r>
              <a:rPr lang="en-US" dirty="0" smtClean="0"/>
              <a:t>impact </a:t>
            </a:r>
            <a:r>
              <a:rPr lang="en-US" dirty="0"/>
              <a:t>on tools and configuration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– SL6 porting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</a:t>
            </a:r>
            <a:r>
              <a:rPr lang="de-DE" dirty="0" smtClean="0"/>
              <a:t>Hamburg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8702297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Debian6 is not </a:t>
            </a:r>
            <a:r>
              <a:rPr lang="en-US" dirty="0" err="1"/>
              <a:t>SLx</a:t>
            </a:r>
            <a:r>
              <a:rPr lang="en-US" dirty="0"/>
              <a:t>!</a:t>
            </a:r>
          </a:p>
          <a:p>
            <a:pPr lvl="1"/>
            <a:r>
              <a:rPr lang="en-US" dirty="0" smtClean="0"/>
              <a:t> No experience:</a:t>
            </a:r>
          </a:p>
          <a:p>
            <a:pPr lvl="2"/>
            <a:r>
              <a:rPr lang="en-US" dirty="0" smtClean="0"/>
              <a:t>steep </a:t>
            </a:r>
            <a:r>
              <a:rPr lang="en-US" dirty="0"/>
              <a:t>learning curve for PTs and ETICS developers</a:t>
            </a:r>
          </a:p>
          <a:p>
            <a:pPr lvl="1"/>
            <a:r>
              <a:rPr lang="en-US" dirty="0" smtClean="0"/>
              <a:t> Not </a:t>
            </a:r>
            <a:r>
              <a:rPr lang="en-US" dirty="0"/>
              <a:t>perceived as an high priority objective</a:t>
            </a:r>
          </a:p>
          <a:p>
            <a:pPr lvl="2"/>
            <a:r>
              <a:rPr lang="en-US" dirty="0" smtClean="0"/>
              <a:t> No </a:t>
            </a:r>
            <a:r>
              <a:rPr lang="en-US" dirty="0"/>
              <a:t>clear requirement from our </a:t>
            </a:r>
            <a:r>
              <a:rPr lang="en-US" dirty="0" smtClean="0"/>
              <a:t>customers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SL6 </a:t>
            </a:r>
            <a:r>
              <a:rPr lang="en-US" dirty="0"/>
              <a:t>porting, maintenance and development were enough to fill PTs agendas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– Deb6 porting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</a:t>
            </a:r>
            <a:r>
              <a:rPr lang="de-DE" dirty="0" smtClean="0"/>
              <a:t>Hamburg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5334008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(modulo small bugs) are now stable</a:t>
            </a:r>
          </a:p>
          <a:p>
            <a:pPr lvl="1"/>
            <a:r>
              <a:rPr lang="en-US" dirty="0" smtClean="0"/>
              <a:t> No </a:t>
            </a:r>
            <a:r>
              <a:rPr lang="en-US" dirty="0"/>
              <a:t>major new functionality will be added in the third year</a:t>
            </a:r>
          </a:p>
          <a:p>
            <a:r>
              <a:rPr lang="en-US" dirty="0" smtClean="0"/>
              <a:t>All </a:t>
            </a:r>
            <a:r>
              <a:rPr lang="en-US" dirty="0"/>
              <a:t>clients ported before October</a:t>
            </a:r>
          </a:p>
          <a:p>
            <a:pPr lvl="1"/>
            <a:r>
              <a:rPr lang="en-US" dirty="0" smtClean="0"/>
              <a:t> Porting </a:t>
            </a:r>
            <a:r>
              <a:rPr lang="en-US" dirty="0"/>
              <a:t>closely monitored on a weekly basis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Y3 plans - Debian6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5678836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EMI presence on main upstream </a:t>
            </a:r>
            <a:r>
              <a:rPr lang="en-US" dirty="0" smtClean="0"/>
              <a:t>repositories</a:t>
            </a:r>
          </a:p>
          <a:p>
            <a:pPr lvl="1"/>
            <a:r>
              <a:rPr lang="en-US" dirty="0" smtClean="0"/>
              <a:t> EPEL</a:t>
            </a:r>
            <a:r>
              <a:rPr lang="en-US" dirty="0"/>
              <a:t>/</a:t>
            </a:r>
            <a:r>
              <a:rPr lang="en-US" dirty="0" err="1"/>
              <a:t>Debian</a:t>
            </a:r>
            <a:r>
              <a:rPr lang="en-US" dirty="0"/>
              <a:t> repositories: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Managing EMI packages in EPEL</a:t>
            </a:r>
            <a:endParaRPr lang="en-US" dirty="0" smtClean="0"/>
          </a:p>
          <a:p>
            <a:pPr lvl="2"/>
            <a:r>
              <a:rPr lang="en-US" dirty="0"/>
              <a:t>Assess current status: </a:t>
            </a:r>
            <a:endParaRPr lang="en-US" dirty="0" smtClean="0"/>
          </a:p>
          <a:p>
            <a:pPr lvl="3"/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survey will be setup in the next </a:t>
            </a:r>
            <a:r>
              <a:rPr lang="en-US" dirty="0" smtClean="0"/>
              <a:t>weeks</a:t>
            </a:r>
          </a:p>
          <a:p>
            <a:pPr lvl="2"/>
            <a:r>
              <a:rPr lang="en-US" dirty="0"/>
              <a:t>Work towards EPEL compliance leveraging SA2 </a:t>
            </a:r>
            <a:r>
              <a:rPr lang="en-US" dirty="0" err="1"/>
              <a:t>RPMLint</a:t>
            </a:r>
            <a:r>
              <a:rPr lang="en-US" dirty="0"/>
              <a:t> and </a:t>
            </a:r>
            <a:r>
              <a:rPr lang="en-US" dirty="0" err="1"/>
              <a:t>Lintian</a:t>
            </a:r>
            <a:r>
              <a:rPr lang="en-US" dirty="0"/>
              <a:t> </a:t>
            </a:r>
            <a:r>
              <a:rPr lang="en-US" dirty="0" smtClean="0"/>
              <a:t>monitoring</a:t>
            </a:r>
          </a:p>
          <a:p>
            <a:pPr lvl="3"/>
            <a:r>
              <a:rPr lang="en-US" dirty="0" smtClean="0"/>
              <a:t> this </a:t>
            </a:r>
            <a:r>
              <a:rPr lang="en-US" dirty="0"/>
              <a:t>gets more priority in year 3 for </a:t>
            </a:r>
            <a:r>
              <a:rPr lang="en-US" dirty="0" smtClean="0"/>
              <a:t>SA1</a:t>
            </a:r>
          </a:p>
          <a:p>
            <a:pPr lvl="1"/>
            <a:r>
              <a:rPr lang="en-US" dirty="0" smtClean="0"/>
              <a:t> Maven central:</a:t>
            </a:r>
          </a:p>
          <a:p>
            <a:pPr lvl="2"/>
            <a:r>
              <a:rPr lang="en-US" dirty="0" smtClean="0">
                <a:hlinkClick r:id="rId3"/>
              </a:rPr>
              <a:t>Maven Central submit process</a:t>
            </a:r>
            <a:endParaRPr lang="en-US" dirty="0" smtClean="0"/>
          </a:p>
          <a:p>
            <a:pPr lvl="2"/>
            <a:r>
              <a:rPr lang="en-US" dirty="0"/>
              <a:t>push EMI Java APIs on Maven </a:t>
            </a:r>
            <a:r>
              <a:rPr lang="en-US" dirty="0" smtClean="0"/>
              <a:t>central</a:t>
            </a:r>
          </a:p>
          <a:p>
            <a:pPr lvl="3"/>
            <a:r>
              <a:rPr lang="en-US" dirty="0" smtClean="0"/>
              <a:t>follow </a:t>
            </a:r>
            <a:r>
              <a:rPr lang="en-US" dirty="0"/>
              <a:t>CANL </a:t>
            </a:r>
            <a:r>
              <a:rPr lang="en-US" dirty="0" smtClean="0"/>
              <a:t>example</a:t>
            </a:r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Y3 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7" name="Picture 6" descr="CANL_mav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23" y="755799"/>
            <a:ext cx="5897208" cy="32171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7789469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Goal – “binary packages of a high enough level of maturity and maintained by expert open source packagers are distributed via officially endorsed repositories like EPEL, </a:t>
            </a:r>
            <a:r>
              <a:rPr lang="en-US" dirty="0" err="1"/>
              <a:t>Debian</a:t>
            </a:r>
            <a:r>
              <a:rPr lang="en-US" dirty="0"/>
              <a:t>, Fedora, Maven Central”</a:t>
            </a:r>
          </a:p>
          <a:p>
            <a:pPr lvl="1"/>
            <a:r>
              <a:rPr lang="en-US" dirty="0" smtClean="0"/>
              <a:t> Achieve </a:t>
            </a:r>
            <a:r>
              <a:rPr lang="en-US" dirty="0"/>
              <a:t>by:</a:t>
            </a:r>
          </a:p>
          <a:p>
            <a:pPr lvl="2"/>
            <a:r>
              <a:rPr lang="en-US" dirty="0"/>
              <a:t>“high level of maturity” ~ 100% EPEL compliance (</a:t>
            </a:r>
            <a:r>
              <a:rPr lang="en-US" dirty="0" err="1"/>
              <a:t>Rpmlint</a:t>
            </a:r>
            <a:r>
              <a:rPr lang="en-US" dirty="0"/>
              <a:t>) &amp; </a:t>
            </a:r>
            <a:r>
              <a:rPr lang="en-US" dirty="0" err="1"/>
              <a:t>srpms</a:t>
            </a:r>
            <a:r>
              <a:rPr lang="en-US" dirty="0"/>
              <a:t> maintained by PTs (packager) → target EMI 2</a:t>
            </a:r>
          </a:p>
          <a:p>
            <a:pPr lvl="2"/>
            <a:r>
              <a:rPr lang="en-US" dirty="0"/>
              <a:t>“expert open source packagers” ~ PTs own “packager” or “trusted” packager maintain/push to endorsed repositories → target EMI 3 </a:t>
            </a:r>
          </a:p>
          <a:p>
            <a:endParaRPr lang="en-US" dirty="0" smtClean="0"/>
          </a:p>
          <a:p>
            <a:r>
              <a:rPr lang="en-US" dirty="0" smtClean="0"/>
              <a:t>Y3 - Building &amp; Packaging strategies:</a:t>
            </a:r>
          </a:p>
          <a:p>
            <a:pPr lvl="1"/>
            <a:r>
              <a:rPr lang="en-US" dirty="0" smtClean="0"/>
              <a:t> Assess </a:t>
            </a:r>
            <a:r>
              <a:rPr lang="en-US" dirty="0"/>
              <a:t>who's still using the ETICS packager (June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All </a:t>
            </a:r>
            <a:r>
              <a:rPr lang="en-US" dirty="0"/>
              <a:t>builds are done from source packages (October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ETICS </a:t>
            </a:r>
            <a:r>
              <a:rPr lang="en-US" dirty="0"/>
              <a:t>role is to fetch </a:t>
            </a:r>
            <a:r>
              <a:rPr lang="en-US" dirty="0" err="1"/>
              <a:t>src</a:t>
            </a:r>
            <a:r>
              <a:rPr lang="en-US" dirty="0"/>
              <a:t> package from external repo (</a:t>
            </a:r>
            <a:r>
              <a:rPr lang="en-US" dirty="0" smtClean="0"/>
              <a:t>EPEL/ </a:t>
            </a:r>
            <a:r>
              <a:rPr lang="en-US" dirty="0"/>
              <a:t>PT internal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and </a:t>
            </a:r>
            <a:r>
              <a:rPr lang="en-US" dirty="0"/>
              <a:t>run mock/</a:t>
            </a:r>
            <a:r>
              <a:rPr lang="en-US" dirty="0" err="1"/>
              <a:t>pbuilder</a:t>
            </a:r>
            <a:r>
              <a:rPr lang="en-US" dirty="0"/>
              <a:t> on 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Y3 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5/9/12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4th E</a:t>
            </a:r>
            <a:r>
              <a:rPr lang="en-US" dirty="0"/>
              <a:t>MI</a:t>
            </a:r>
            <a:r>
              <a:rPr lang="de-DE" dirty="0"/>
              <a:t> AHM, 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7969227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5683</TotalTime>
  <Words>489</Words>
  <Application>Microsoft Macintosh PowerPoint</Application>
  <PresentationFormat>Custom</PresentationFormat>
  <Paragraphs>95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Larissa-Design</vt:lpstr>
      <vt:lpstr>Porting: Lessons learned and plans for Monte Bianco and beyond</vt:lpstr>
      <vt:lpstr>Outline </vt:lpstr>
      <vt:lpstr>Essential ingredients</vt:lpstr>
      <vt:lpstr>Matterhorn porting challenges</vt:lpstr>
      <vt:lpstr>Lessons learned – SL6 porting</vt:lpstr>
      <vt:lpstr>Lessons learned – Deb6 porting</vt:lpstr>
      <vt:lpstr>Y3 plans - Debian6 </vt:lpstr>
      <vt:lpstr>Y3 plans</vt:lpstr>
      <vt:lpstr>Y3 plans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 Status</dc:title>
  <dc:subject/>
  <dc:creator>C. Aiftimiei</dc:creator>
  <cp:keywords/>
  <dc:description/>
  <cp:lastModifiedBy>Cristina Aiftimiei</cp:lastModifiedBy>
  <cp:revision>353</cp:revision>
  <dcterms:created xsi:type="dcterms:W3CDTF">2011-10-04T06:09:25Z</dcterms:created>
  <dcterms:modified xsi:type="dcterms:W3CDTF">2012-05-09T08:31:55Z</dcterms:modified>
  <cp:category/>
</cp:coreProperties>
</file>