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9" r:id="rId2"/>
    <p:sldId id="260" r:id="rId3"/>
    <p:sldId id="264" r:id="rId4"/>
    <p:sldId id="268" r:id="rId5"/>
    <p:sldId id="269" r:id="rId6"/>
    <p:sldId id="266" r:id="rId7"/>
    <p:sldId id="270" r:id="rId8"/>
    <p:sldId id="267" r:id="rId9"/>
    <p:sldId id="265" r:id="rId10"/>
    <p:sldId id="263" r:id="rId11"/>
    <p:sldId id="271" r:id="rId12"/>
  </p:sldIdLst>
  <p:sldSz cx="6243638" cy="4679950"/>
  <p:notesSz cx="6858000" cy="9144000"/>
  <p:defaultTextStyle>
    <a:defPPr>
      <a:defRPr lang="de-DE"/>
    </a:defPPr>
    <a:lvl1pPr marL="0" algn="l" defTabSz="4530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6519" algn="l" defTabSz="4530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3040" algn="l" defTabSz="4530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79560" algn="l" defTabSz="4530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06079" algn="l" defTabSz="4530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32600" algn="l" defTabSz="4530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59119" algn="l" defTabSz="4530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585639" algn="l" defTabSz="4530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12159" algn="l" defTabSz="4530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87732" autoAdjust="0"/>
  </p:normalViewPr>
  <p:slideViewPr>
    <p:cSldViewPr>
      <p:cViewPr>
        <p:scale>
          <a:sx n="105" d="100"/>
          <a:sy n="105" d="100"/>
        </p:scale>
        <p:origin x="-1296" y="-400"/>
      </p:cViewPr>
      <p:guideLst>
        <p:guide orient="horz" pos="1474"/>
        <p:guide pos="19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331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97278-9916-4BC9-9653-6DEB43F1F98A}" type="datetimeFigureOut">
              <a:rPr lang="de-DE" smtClean="0"/>
              <a:pPr/>
              <a:t>08/05/12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C578D-F708-4C58-839D-BA399D14961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59162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F4596-6CCC-254B-AADA-7E1CB1B3CEB6}" type="datetimeFigureOut">
              <a:rPr lang="en-US" smtClean="0"/>
              <a:t>08/05/12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DBB9E-6689-B541-984D-AA12D2D28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986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</a:t>
            </a:r>
            <a:r>
              <a:rPr lang="en-US" baseline="0" dirty="0" smtClean="0"/>
              <a:t> lines : lightweight approach, less text and more pictures, less info about the project and more about the software</a:t>
            </a:r>
          </a:p>
          <a:p>
            <a:r>
              <a:rPr lang="en-US" baseline="0" dirty="0" smtClean="0"/>
              <a:t>Navigation path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DBB9E-6689-B541-984D-AA12D2D289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38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Too</a:t>
            </a:r>
            <a:r>
              <a:rPr lang="en-US" baseline="0" dirty="0" smtClean="0"/>
              <a:t> much focus on technical aspects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DBB9E-6689-B541-984D-AA12D2D289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60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D:\Aufträge-JSC\Projekt-EMI\EMI-PPT-Template\2. Runde\gitte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71823"/>
            <a:ext cx="6243638" cy="3719665"/>
          </a:xfrm>
          <a:prstGeom prst="rect">
            <a:avLst/>
          </a:prstGeom>
          <a:noFill/>
        </p:spPr>
      </p:pic>
      <p:sp>
        <p:nvSpPr>
          <p:cNvPr id="2" name="Rechteck 1"/>
          <p:cNvSpPr/>
          <p:nvPr userDrawn="1"/>
        </p:nvSpPr>
        <p:spPr>
          <a:xfrm>
            <a:off x="2185715" y="4140175"/>
            <a:ext cx="3831498" cy="21544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EMI is partially funded by the European</a:t>
            </a:r>
            <a:r>
              <a:rPr lang="en-US" sz="800" baseline="0" dirty="0" smtClean="0">
                <a:solidFill>
                  <a:schemeClr val="bg1">
                    <a:lumMod val="50000"/>
                  </a:schemeClr>
                </a:solidFill>
              </a:rPr>
              <a:t> Commission under Grant Agreement RI-261611</a:t>
            </a:r>
            <a:endParaRPr lang="de-DE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97200" y="107727"/>
            <a:ext cx="4320479" cy="399600"/>
          </a:xfrm>
          <a:prstGeom prst="rect">
            <a:avLst/>
          </a:prstGeom>
        </p:spPr>
        <p:txBody>
          <a:bodyPr vert="horz" wrap="none" tIns="0" rIns="0" bIns="46800" anchor="ctr" anchorCtr="0">
            <a:noAutofit/>
          </a:bodyPr>
          <a:lstStyle>
            <a:lvl1pPr algn="l">
              <a:defRPr sz="3200" b="1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title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7483" y="611783"/>
            <a:ext cx="3528268" cy="43204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i="0" baseline="0">
                <a:solidFill>
                  <a:schemeClr val="tx2">
                    <a:lumMod val="75000"/>
                  </a:schemeClr>
                </a:solidFill>
              </a:defRPr>
            </a:lvl1pPr>
            <a:lvl2pPr marL="226520" indent="0">
              <a:buNone/>
              <a:defRPr/>
            </a:lvl2pPr>
            <a:lvl3pPr marL="453039" indent="0">
              <a:buNone/>
              <a:defRPr/>
            </a:lvl3pPr>
            <a:lvl4pPr marL="679560" indent="0">
              <a:buNone/>
              <a:defRPr/>
            </a:lvl4pPr>
            <a:lvl5pPr marL="906079" indent="0">
              <a:buNone/>
              <a:defRPr/>
            </a:lvl5pPr>
          </a:lstStyle>
          <a:p>
            <a:pPr lvl="0"/>
            <a:r>
              <a:rPr lang="en-US" dirty="0" smtClean="0"/>
              <a:t>Author, Institute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97483" y="1187847"/>
            <a:ext cx="2736304" cy="43204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i="1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Location, Date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41499" y="4356199"/>
            <a:ext cx="5688632" cy="288032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n.lamla\Desktop\balke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" y="35719"/>
            <a:ext cx="5162400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41500" y="620120"/>
            <a:ext cx="5688632" cy="3636270"/>
          </a:xfrm>
          <a:prstGeom prst="rect">
            <a:avLst/>
          </a:prstGeom>
        </p:spPr>
        <p:txBody>
          <a:bodyPr lIns="45303" tIns="22652" rIns="45303" bIns="22652"/>
          <a:lstStyle>
            <a:lvl1pPr>
              <a:defRPr sz="240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2pPr>
            <a:lvl3pPr>
              <a:defRPr sz="1800" i="1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>
              <a:defRPr sz="1500" i="1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</a:t>
            </a:r>
          </a:p>
          <a:p>
            <a:pPr lvl="1"/>
            <a:r>
              <a:rPr lang="de-DE" dirty="0" smtClean="0"/>
              <a:t> Zweite Ebene</a:t>
            </a:r>
          </a:p>
          <a:p>
            <a:pPr lvl="2"/>
            <a:r>
              <a:rPr lang="de-DE" dirty="0" smtClean="0"/>
              <a:t> 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Rechteck 9"/>
          <p:cNvSpPr/>
          <p:nvPr userDrawn="1"/>
        </p:nvSpPr>
        <p:spPr>
          <a:xfrm rot="16200000">
            <a:off x="5642220" y="4068047"/>
            <a:ext cx="936104" cy="21626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lvl="4" algn="ctr"/>
            <a:r>
              <a:rPr lang="en-US" sz="700" b="1" dirty="0" smtClean="0">
                <a:solidFill>
                  <a:schemeClr val="bg1">
                    <a:lumMod val="50000"/>
                  </a:schemeClr>
                </a:solidFill>
              </a:rPr>
              <a:t>EMI INFSO-RI-261611</a:t>
            </a:r>
            <a:endParaRPr lang="en-GB" sz="7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2008" y="35719"/>
            <a:ext cx="5138043" cy="432049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41500" y="4356198"/>
            <a:ext cx="792088" cy="2160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62DC3701-8B53-0049-AEC8-9749E7BAD835}" type="datetime1">
              <a:rPr lang="it-IT" smtClean="0"/>
              <a:t>08/05/12</a:t>
            </a:fld>
            <a:endParaRPr lang="de-DE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609651" y="4356199"/>
            <a:ext cx="2952328" cy="323752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 smtClean="0"/>
              <a:t>Emidio Giorgio - NA2 – 4th EMI All Hands Meeting</a:t>
            </a:r>
            <a:endParaRPr lang="de-DE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5354067" y="4356198"/>
            <a:ext cx="577391" cy="2160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F5B577DC-976E-2D49-A96F-338E7AE475A2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Aufträge-JSC\Projekt-EMI\EMI-PPT-Template\2. Runde\EMI_Logo_newest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2059" y="107727"/>
            <a:ext cx="916457" cy="398292"/>
          </a:xfrm>
          <a:prstGeom prst="rect">
            <a:avLst/>
          </a:prstGeom>
          <a:noFill/>
        </p:spPr>
      </p:pic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40834" y="4337624"/>
            <a:ext cx="1456849" cy="249164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014A803-2AB9-424E-BA66-E0031698D423}" type="datetime1">
              <a:rPr lang="it-IT" smtClean="0"/>
              <a:t>08/05/12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33244" y="4337624"/>
            <a:ext cx="1977153" cy="249164"/>
          </a:xfrm>
          <a:prstGeom prst="rect">
            <a:avLst/>
          </a:prstGeom>
        </p:spPr>
        <p:txBody>
          <a:bodyPr/>
          <a:lstStyle>
            <a:lvl1pPr algn="ctr">
              <a:defRPr sz="6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z="1000" dirty="0" smtClean="0">
                <a:latin typeface="Calibri"/>
                <a:cs typeface="Calibri"/>
              </a:rPr>
              <a:t>CERN</a:t>
            </a:r>
            <a:endParaRPr lang="de-DE" sz="1000" dirty="0">
              <a:latin typeface="Calibri"/>
              <a:cs typeface="Calibri"/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474609" y="4337624"/>
            <a:ext cx="1456849" cy="249164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A60838D-EE03-4405-A687-6A316259901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304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9890" indent="-169890" algn="l" defTabSz="45304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8095" indent="-141575" algn="l" defTabSz="45304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66299" indent="-113260" algn="l" defTabSz="45304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92820" indent="-113260" algn="l" defTabSz="45304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19339" indent="-113260" algn="l" defTabSz="45304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45859" indent="-113260" algn="l" defTabSz="45304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72379" indent="-113260" algn="l" defTabSz="45304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698899" indent="-113260" algn="l" defTabSz="45304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25418" indent="-113260" algn="l" defTabSz="45304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304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6519" algn="l" defTabSz="45304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3040" algn="l" defTabSz="45304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79560" algn="l" defTabSz="45304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06079" algn="l" defTabSz="45304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32600" algn="l" defTabSz="45304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59119" algn="l" defTabSz="45304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85639" algn="l" defTabSz="45304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12159" algn="l" defTabSz="45304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5" y="-108297"/>
            <a:ext cx="4464779" cy="864096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NA2 – Dissemination and Training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7483" y="539775"/>
            <a:ext cx="3528268" cy="432048"/>
          </a:xfrm>
        </p:spPr>
        <p:txBody>
          <a:bodyPr/>
          <a:lstStyle/>
          <a:p>
            <a:r>
              <a:rPr lang="en-US" dirty="0" smtClean="0"/>
              <a:t>Emidio Giorgio, INFN Catania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97483" y="899815"/>
            <a:ext cx="3024336" cy="576064"/>
          </a:xfrm>
        </p:spPr>
        <p:txBody>
          <a:bodyPr/>
          <a:lstStyle/>
          <a:p>
            <a:r>
              <a:rPr lang="en-US" dirty="0" err="1" smtClean="0"/>
              <a:t>Desy</a:t>
            </a:r>
            <a:r>
              <a:rPr lang="en-US" dirty="0" smtClean="0"/>
              <a:t>, 4</a:t>
            </a:r>
            <a:r>
              <a:rPr lang="en-US" baseline="30000" dirty="0" smtClean="0"/>
              <a:t>th</a:t>
            </a:r>
            <a:r>
              <a:rPr lang="en-US" dirty="0" smtClean="0"/>
              <a:t> EMI All hands meeting 08-05-2012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930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interaction needed</a:t>
            </a:r>
          </a:p>
          <a:p>
            <a:pPr lvl="1"/>
            <a:r>
              <a:rPr lang="en-US" dirty="0" smtClean="0"/>
              <a:t> </a:t>
            </a:r>
            <a:r>
              <a:rPr lang="en-US" sz="1800" dirty="0" smtClean="0"/>
              <a:t>Good examples : Release web pages (SA1), Documentation </a:t>
            </a:r>
            <a:r>
              <a:rPr lang="en-US" sz="1800" dirty="0"/>
              <a:t>review </a:t>
            </a:r>
            <a:r>
              <a:rPr lang="en-US" sz="1800" dirty="0" smtClean="0"/>
              <a:t>(SA2), Factsheet area (NA3)</a:t>
            </a:r>
            <a:endParaRPr lang="en-US" dirty="0" smtClean="0"/>
          </a:p>
          <a:p>
            <a:r>
              <a:rPr lang="en-US" dirty="0" smtClean="0"/>
              <a:t>Disseminate/contribute to the web site 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it’s our main source/gateway of information</a:t>
            </a:r>
          </a:p>
          <a:p>
            <a:pPr lvl="1"/>
            <a:r>
              <a:rPr lang="en-US" dirty="0" smtClean="0"/>
              <a:t> Conferences</a:t>
            </a:r>
          </a:p>
          <a:p>
            <a:pPr lvl="2"/>
            <a:r>
              <a:rPr lang="en-US" dirty="0" smtClean="0"/>
              <a:t> let us know your contributions</a:t>
            </a:r>
          </a:p>
          <a:p>
            <a:pPr lvl="1"/>
            <a:r>
              <a:rPr lang="en-US" dirty="0" smtClean="0"/>
              <a:t> Pro-active support</a:t>
            </a:r>
          </a:p>
          <a:p>
            <a:pPr lvl="2"/>
            <a:r>
              <a:rPr lang="en-US" dirty="0" smtClean="0"/>
              <a:t>Indication of worth disseminating subjects</a:t>
            </a:r>
          </a:p>
          <a:p>
            <a:pPr lvl="2"/>
            <a:r>
              <a:rPr lang="en-US" dirty="0" smtClean="0"/>
              <a:t>Contributions/inputs for articles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marL="226520" lvl="1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C3701-8B53-0049-AEC8-9749E7BAD835}" type="datetime1">
              <a:rPr lang="it-IT" smtClean="0"/>
              <a:t>08/05/12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Emidio Giorgio – NA2 </a:t>
            </a:r>
            <a:r>
              <a:rPr lang="de-DE" dirty="0" smtClean="0"/>
              <a:t>– 4th EMI </a:t>
            </a:r>
            <a:r>
              <a:rPr lang="de-DE" dirty="0"/>
              <a:t>All Hands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2298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imag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6" b="12496"/>
          <a:stretch>
            <a:fillRect/>
          </a:stretch>
        </p:blipFill>
        <p:spPr>
          <a:xfrm>
            <a:off x="745555" y="827807"/>
            <a:ext cx="4824535" cy="30839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C3701-8B53-0049-AEC8-9749E7BAD835}" type="datetime1">
              <a:rPr lang="it-IT" smtClean="0"/>
              <a:t>08/05/12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Emidio Giorgio - NA2 – 4th EMI All Hands Meeting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9232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Highlights since Padua</a:t>
            </a:r>
          </a:p>
          <a:p>
            <a:pPr lvl="1"/>
            <a:r>
              <a:rPr lang="en-US" dirty="0" smtClean="0"/>
              <a:t> Dissemination </a:t>
            </a:r>
          </a:p>
          <a:p>
            <a:pPr lvl="1"/>
            <a:r>
              <a:rPr lang="en-US" dirty="0" smtClean="0"/>
              <a:t> Training</a:t>
            </a:r>
          </a:p>
          <a:p>
            <a:r>
              <a:rPr lang="en-US" dirty="0" smtClean="0"/>
              <a:t>Next activities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C3701-8B53-0049-AEC8-9749E7BAD835}" type="datetime1">
              <a:rPr lang="it-IT" smtClean="0"/>
              <a:t>08/05/12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Emidio Giorgio – NA2 </a:t>
            </a:r>
            <a:r>
              <a:rPr lang="de-DE" dirty="0" smtClean="0"/>
              <a:t>– 4th </a:t>
            </a:r>
            <a:r>
              <a:rPr lang="de-DE" dirty="0"/>
              <a:t>EMI All Hands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6323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 site improvements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C3701-8B53-0049-AEC8-9749E7BAD835}" type="datetime1">
              <a:rPr lang="it-IT" smtClean="0"/>
              <a:t>08/05/12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Emidio Giorgio – NA2 </a:t>
            </a:r>
            <a:r>
              <a:rPr lang="de-DE" dirty="0" smtClean="0"/>
              <a:t>– 4th </a:t>
            </a:r>
            <a:r>
              <a:rPr lang="de-DE" dirty="0"/>
              <a:t>EMI All Hands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11" name="Content Placeholder 7" descr="Picture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205" b="-30205"/>
          <a:stretch>
            <a:fillRect/>
          </a:stretch>
        </p:blipFill>
        <p:spPr>
          <a:xfrm>
            <a:off x="457523" y="49014"/>
            <a:ext cx="5454137" cy="3515097"/>
          </a:xfrm>
          <a:prstGeom prst="rect">
            <a:avLst/>
          </a:prstGeom>
        </p:spPr>
      </p:pic>
      <p:pic>
        <p:nvPicPr>
          <p:cNvPr id="10" name="Content Placeholder 10" descr="Screen Shot 2012-04-19 at 12.02.2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2" b="2402"/>
          <a:stretch>
            <a:fillRect/>
          </a:stretch>
        </p:blipFill>
        <p:spPr>
          <a:xfrm rot="285113">
            <a:off x="1243501" y="1486379"/>
            <a:ext cx="4011255" cy="256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2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presence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12/06/12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Emidio Giorgio – NA2 – 4th EMI All Hands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12" name="Picture 11" descr="Screen Shot 2012-04-19 at 12.08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9164">
            <a:off x="273139" y="544429"/>
            <a:ext cx="2761524" cy="2099207"/>
          </a:xfrm>
          <a:prstGeom prst="rect">
            <a:avLst/>
          </a:prstGeom>
        </p:spPr>
      </p:pic>
      <p:pic>
        <p:nvPicPr>
          <p:cNvPr id="14" name="Picture 13" descr="Screen Shot 2012-04-19 at 12.14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8754">
            <a:off x="1985066" y="2446161"/>
            <a:ext cx="3997521" cy="1928596"/>
          </a:xfrm>
          <a:prstGeom prst="rect">
            <a:avLst/>
          </a:prstGeom>
        </p:spPr>
      </p:pic>
      <p:pic>
        <p:nvPicPr>
          <p:cNvPr id="15" name="Picture 14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5784">
            <a:off x="3703880" y="761796"/>
            <a:ext cx="1391906" cy="1391906"/>
          </a:xfrm>
          <a:prstGeom prst="rect">
            <a:avLst/>
          </a:prstGeom>
        </p:spPr>
      </p:pic>
      <p:pic>
        <p:nvPicPr>
          <p:cNvPr id="16" name="Picture 15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377">
            <a:off x="693784" y="3240630"/>
            <a:ext cx="890713" cy="78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58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 Shot 2012-05-07 at 21.00.2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21" b="-6521"/>
          <a:stretch>
            <a:fillRect/>
          </a:stretch>
        </p:blipFill>
        <p:spPr>
          <a:xfrm rot="21082908">
            <a:off x="217214" y="2326063"/>
            <a:ext cx="2834031" cy="181156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Articles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C3701-8B53-0049-AEC8-9749E7BAD835}" type="datetime1">
              <a:rPr lang="it-IT" smtClean="0"/>
              <a:t>08/05/12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Emidio Giorgio - NA2 – 4th EMI All Hands Meeting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5</a:t>
            </a:fld>
            <a:endParaRPr lang="de-DE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849560"/>
              </p:ext>
            </p:extLst>
          </p:nvPr>
        </p:nvGraphicFramePr>
        <p:xfrm>
          <a:off x="3195279" y="683791"/>
          <a:ext cx="2950876" cy="3855719"/>
        </p:xfrm>
        <a:graphic>
          <a:graphicData uri="http://schemas.openxmlformats.org/drawingml/2006/table">
            <a:tbl>
              <a:tblPr firstRow="1" bandRow="1">
                <a:effectLst>
                  <a:outerShdw blurRad="63500" dist="114300" dir="2700000" algn="tl" rotWithShape="0">
                    <a:schemeClr val="tx2">
                      <a:alpha val="43000"/>
                    </a:schemeClr>
                  </a:outerShdw>
                </a:effectLst>
                <a:tableStyleId>{2D5ABB26-0587-4C30-8999-92F81FD0307C}</a:tableStyleId>
              </a:tblPr>
              <a:tblGrid>
                <a:gridCol w="295087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Middleware</a:t>
                      </a:r>
                      <a:r>
                        <a:rPr lang="en-US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and Standardization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Data</a:t>
                      </a:r>
                      <a:r>
                        <a:rPr lang="en-US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evolutions in EMI 2 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Security Token Services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EMI and UMD 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Science</a:t>
                      </a:r>
                      <a:r>
                        <a:rPr lang="en-US" sz="1400" baseline="0" dirty="0" smtClean="0"/>
                        <a:t> Soft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Upcoming EMI 2 release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EMI quality</a:t>
                      </a:r>
                      <a:r>
                        <a:rPr lang="en-US" sz="1400" baseline="0" dirty="0" smtClean="0"/>
                        <a:t> of software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EMI Execution</a:t>
                      </a:r>
                      <a:r>
                        <a:rPr lang="en-US" sz="1400" baseline="0" dirty="0" smtClean="0"/>
                        <a:t> Service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Information</a:t>
                      </a:r>
                      <a:r>
                        <a:rPr lang="en-US" sz="1400" baseline="0" dirty="0" smtClean="0"/>
                        <a:t> system advances : EMIR, Glue2 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 descr="image_galle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65" y="971823"/>
            <a:ext cx="2968230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37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9491" y="755799"/>
            <a:ext cx="5832647" cy="3384376"/>
          </a:xfrm>
        </p:spPr>
        <p:txBody>
          <a:bodyPr/>
          <a:lstStyle/>
          <a:p>
            <a:r>
              <a:rPr lang="en-US" sz="1800" dirty="0" smtClean="0">
                <a:solidFill>
                  <a:schemeClr val="tx2"/>
                </a:solidFill>
              </a:rPr>
              <a:t>ISCG2012, Taipei</a:t>
            </a:r>
            <a:endParaRPr lang="en-US" sz="1400" dirty="0" smtClean="0">
              <a:solidFill>
                <a:schemeClr val="tx2"/>
              </a:solidFill>
            </a:endParaRPr>
          </a:p>
          <a:p>
            <a:r>
              <a:rPr lang="en-US" sz="1800" dirty="0" smtClean="0">
                <a:solidFill>
                  <a:schemeClr val="tx2"/>
                </a:solidFill>
              </a:rPr>
              <a:t>EMI TC2, </a:t>
            </a:r>
            <a:r>
              <a:rPr lang="en-US" sz="1800" dirty="0" err="1" smtClean="0">
                <a:solidFill>
                  <a:schemeClr val="tx2"/>
                </a:solidFill>
              </a:rPr>
              <a:t>Münich</a:t>
            </a:r>
            <a:endParaRPr lang="en-US" sz="1800" dirty="0" smtClean="0">
              <a:solidFill>
                <a:schemeClr val="tx2"/>
              </a:solidFill>
            </a:endParaRP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EMI Online Game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Publication of  proceedings</a:t>
            </a:r>
            <a:r>
              <a:rPr lang="en-US" sz="1600" dirty="0" smtClean="0">
                <a:solidFill>
                  <a:srgbClr val="7F7F7F"/>
                </a:solidFill>
              </a:rPr>
              <a:t> </a:t>
            </a:r>
          </a:p>
          <a:p>
            <a:r>
              <a:rPr lang="en-US" sz="1800" dirty="0" smtClean="0"/>
              <a:t>CHEP 2012 – New York, May</a:t>
            </a:r>
          </a:p>
          <a:p>
            <a:r>
              <a:rPr lang="en-US" sz="1800" dirty="0" smtClean="0"/>
              <a:t>ISC2012 – Hamburg, June</a:t>
            </a:r>
          </a:p>
          <a:p>
            <a:r>
              <a:rPr lang="en-US" sz="1800" dirty="0"/>
              <a:t>OGF </a:t>
            </a:r>
            <a:r>
              <a:rPr lang="en-US" sz="1800" dirty="0" smtClean="0"/>
              <a:t>35, </a:t>
            </a:r>
            <a:r>
              <a:rPr lang="en-US" sz="1800" dirty="0"/>
              <a:t>Delft, The </a:t>
            </a:r>
            <a:r>
              <a:rPr lang="en-US" sz="1800" dirty="0" smtClean="0"/>
              <a:t>Netherlands  </a:t>
            </a:r>
          </a:p>
          <a:p>
            <a:r>
              <a:rPr lang="en-US" sz="1800" dirty="0" smtClean="0"/>
              <a:t>EGI Technical Forum, Prague </a:t>
            </a:r>
          </a:p>
          <a:p>
            <a:r>
              <a:rPr lang="en-US" sz="1800" dirty="0" smtClean="0"/>
              <a:t>OGF 36, Chicago</a:t>
            </a:r>
          </a:p>
          <a:p>
            <a:r>
              <a:rPr lang="en-US" sz="1800" dirty="0" err="1" smtClean="0"/>
              <a:t>SuperComputing</a:t>
            </a:r>
            <a:r>
              <a:rPr lang="en-US" sz="1800" dirty="0" smtClean="0"/>
              <a:t> 2012, Salt Lake City</a:t>
            </a:r>
          </a:p>
          <a:p>
            <a:pPr lvl="1"/>
            <a:r>
              <a:rPr lang="en-US" sz="1600" b="1" dirty="0" smtClean="0"/>
              <a:t>We need to know your contributions to these or other events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008" y="35719"/>
            <a:ext cx="5138043" cy="504056"/>
          </a:xfrm>
        </p:spPr>
        <p:txBody>
          <a:bodyPr/>
          <a:lstStyle/>
          <a:p>
            <a:r>
              <a:rPr lang="en-US" dirty="0" smtClean="0"/>
              <a:t>Dissemination events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C3701-8B53-0049-AEC8-9749E7BAD835}" type="datetime1">
              <a:rPr lang="it-IT" smtClean="0"/>
              <a:t>08/05/12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Emidio Giorgio - NA2 – 4thEMI All Hands Meeting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Rounded Rectangle 6"/>
          <p:cNvSpPr/>
          <p:nvPr/>
        </p:nvSpPr>
        <p:spPr>
          <a:xfrm rot="21350901">
            <a:off x="3428650" y="1561362"/>
            <a:ext cx="2397101" cy="98116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Any</a:t>
            </a:r>
          </a:p>
          <a:p>
            <a:pPr algn="ctr"/>
            <a:r>
              <a:rPr lang="en-US" sz="1800" dirty="0"/>
              <a:t>s</a:t>
            </a:r>
            <a:r>
              <a:rPr lang="en-US" sz="1800" dirty="0" smtClean="0"/>
              <a:t>uggestions ?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74192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711292"/>
              </p:ext>
            </p:extLst>
          </p:nvPr>
        </p:nvGraphicFramePr>
        <p:xfrm>
          <a:off x="169491" y="1259852"/>
          <a:ext cx="2160440" cy="2736307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2160440"/>
              </a:tblGrid>
              <a:tr h="39090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Dissemination Material</a:t>
                      </a:r>
                      <a:endParaRPr lang="en-US" sz="1400" dirty="0"/>
                    </a:p>
                  </a:txBody>
                  <a:tcPr/>
                </a:tc>
              </a:tr>
              <a:tr h="390901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A0 Posters (10)</a:t>
                      </a:r>
                    </a:p>
                  </a:txBody>
                  <a:tcPr/>
                </a:tc>
              </a:tr>
              <a:tr h="390901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High level videos (2) </a:t>
                      </a:r>
                    </a:p>
                  </a:txBody>
                  <a:tcPr/>
                </a:tc>
              </a:tr>
              <a:tr h="390901">
                <a:tc>
                  <a:txBody>
                    <a:bodyPr/>
                    <a:lstStyle/>
                    <a:p>
                      <a:pPr marL="0" marR="0" indent="0" algn="l" defTabSz="45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Banner</a:t>
                      </a:r>
                      <a:endParaRPr lang="en-US" sz="1400" dirty="0"/>
                    </a:p>
                  </a:txBody>
                  <a:tcPr/>
                </a:tc>
              </a:tr>
              <a:tr h="390901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Brochure 2012</a:t>
                      </a:r>
                      <a:endParaRPr lang="en-US" sz="1400" dirty="0"/>
                    </a:p>
                  </a:txBody>
                  <a:tcPr/>
                </a:tc>
              </a:tr>
              <a:tr h="39090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Bookmark</a:t>
                      </a:r>
                      <a:endParaRPr lang="en-US" sz="1400" dirty="0"/>
                    </a:p>
                  </a:txBody>
                  <a:tcPr/>
                </a:tc>
              </a:tr>
              <a:tr h="390901">
                <a:tc>
                  <a:txBody>
                    <a:bodyPr/>
                    <a:lstStyle/>
                    <a:p>
                      <a:pPr marL="0" marR="0" indent="0" algn="l" defTabSz="45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EMI Online games (2)</a:t>
                      </a:r>
                      <a:endParaRPr lang="en-US" sz="1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Dissemination material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C3701-8B53-0049-AEC8-9749E7BAD835}" type="datetime1">
              <a:rPr lang="it-IT" smtClean="0"/>
              <a:t>08/05/12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Emidio Giorgio - NA2 – 4th EMI All Hands Meeting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10" name="Picture 9" descr="EMI banner 255x23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347" y="1183335"/>
            <a:ext cx="2505792" cy="2427311"/>
          </a:xfrm>
          <a:prstGeom prst="rect">
            <a:avLst/>
          </a:prstGeom>
        </p:spPr>
      </p:pic>
      <p:pic>
        <p:nvPicPr>
          <p:cNvPr id="11" name="Picture 10" descr="Screen Shot 2012-05-07 at 21.49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739" y="3348087"/>
            <a:ext cx="3625875" cy="93225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889571" y="611783"/>
            <a:ext cx="4824536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smtClean="0"/>
              <a:t>https://</a:t>
            </a:r>
            <a:r>
              <a:rPr lang="en-US" sz="2300" dirty="0" err="1" smtClean="0"/>
              <a:t>www.eu-emi.eu</a:t>
            </a:r>
            <a:r>
              <a:rPr lang="en-US" sz="2300" dirty="0" smtClean="0"/>
              <a:t>/dissemination</a:t>
            </a:r>
            <a:endParaRPr lang="en-US" sz="2300" dirty="0"/>
          </a:p>
        </p:txBody>
      </p:sp>
      <p:sp>
        <p:nvSpPr>
          <p:cNvPr id="13" name="Rounded Rectangle 12"/>
          <p:cNvSpPr/>
          <p:nvPr/>
        </p:nvSpPr>
        <p:spPr>
          <a:xfrm rot="20937856">
            <a:off x="1802043" y="2216986"/>
            <a:ext cx="2273671" cy="792088"/>
          </a:xfrm>
          <a:prstGeom prst="roundRect">
            <a:avLst/>
          </a:prstGeom>
          <a:solidFill>
            <a:srgbClr val="FFFF00">
              <a:alpha val="8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376092"/>
                </a:solidFill>
              </a:rPr>
              <a:t>New poster  templates with acknowledgement of EU funding</a:t>
            </a:r>
            <a:endParaRPr lang="en-US" sz="1600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92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 Shot 2012-04-23 at 10.41.0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32" b="-9749"/>
          <a:stretch/>
        </p:blipFill>
        <p:spPr>
          <a:xfrm>
            <a:off x="241498" y="1961537"/>
            <a:ext cx="5760641" cy="102651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overview of web accesses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12/06/12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Emidio Giorgio – NA2 – 4th EMI All Hands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8</a:t>
            </a:fld>
            <a:endParaRPr lang="de-DE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933094"/>
              </p:ext>
            </p:extLst>
          </p:nvPr>
        </p:nvGraphicFramePr>
        <p:xfrm>
          <a:off x="2329731" y="719208"/>
          <a:ext cx="3816424" cy="118871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25147"/>
                <a:gridCol w="742083"/>
                <a:gridCol w="795088"/>
                <a:gridCol w="954106"/>
              </a:tblGrid>
              <a:tr h="272718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2011</a:t>
                      </a:r>
                      <a:endParaRPr lang="en-US" sz="1200" dirty="0"/>
                    </a:p>
                  </a:txBody>
                  <a:tcPr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2012</a:t>
                      </a:r>
                      <a:endParaRPr lang="en-US" sz="12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Trend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1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Visits</a:t>
                      </a:r>
                      <a:endParaRPr lang="en-US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5160</a:t>
                      </a:r>
                      <a:endParaRPr lang="en-US" sz="1400" dirty="0"/>
                    </a:p>
                  </a:txBody>
                  <a:tcPr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12484</a:t>
                      </a:r>
                      <a:endParaRPr lang="en-US" sz="1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+141,94%</a:t>
                      </a:r>
                      <a:endParaRPr lang="en-US" sz="14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2931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Unique</a:t>
                      </a:r>
                      <a:r>
                        <a:rPr lang="en-US" sz="1400" baseline="0" dirty="0" smtClean="0"/>
                        <a:t> Visitors</a:t>
                      </a:r>
                      <a:endParaRPr lang="en-US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2179</a:t>
                      </a:r>
                      <a:endParaRPr lang="en-US" sz="1400" dirty="0"/>
                    </a:p>
                  </a:txBody>
                  <a:tcPr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4868</a:t>
                      </a:r>
                      <a:endParaRPr lang="en-US" sz="1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+123,41%</a:t>
                      </a:r>
                      <a:endParaRPr lang="en-US" sz="14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2931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Pageviews</a:t>
                      </a:r>
                      <a:endParaRPr lang="en-US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17,406</a:t>
                      </a:r>
                      <a:endParaRPr lang="en-US" sz="1400" dirty="0"/>
                    </a:p>
                  </a:txBody>
                  <a:tcPr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40238</a:t>
                      </a:r>
                      <a:endParaRPr lang="en-US" sz="1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+131,17 %</a:t>
                      </a:r>
                      <a:endParaRPr lang="en-US" sz="14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7483" y="912589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Trends comparison</a:t>
            </a:r>
            <a:br>
              <a:rPr lang="en-US" sz="1800" dirty="0" smtClean="0"/>
            </a:b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FF8000"/>
                </a:solidFill>
              </a:rPr>
              <a:t>Nov 2010 - Apr 2011</a:t>
            </a:r>
            <a:br>
              <a:rPr lang="en-US" sz="1800" dirty="0" smtClean="0">
                <a:solidFill>
                  <a:srgbClr val="FF8000"/>
                </a:solidFill>
              </a:rPr>
            </a:b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Nov 2011 - Apr 2012  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29731" y="2916039"/>
            <a:ext cx="1512168" cy="138499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Top 5 visited pages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Products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Emi-1-kebnekaise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Documentation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Releases	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Emi-1-kebnekaise-updates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41899" y="2939846"/>
            <a:ext cx="2401739" cy="1200329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Top 5 search keyword 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Emi middleware	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Emi	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Emi grid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European middleware initiative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Configure LB WMS same host</a:t>
            </a:r>
          </a:p>
        </p:txBody>
      </p:sp>
      <p:pic>
        <p:nvPicPr>
          <p:cNvPr id="12" name="Picture 11" descr="Screen Shot 2012-04-23 at 12.48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2" y="2957281"/>
            <a:ext cx="2088231" cy="132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1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9491" y="683791"/>
            <a:ext cx="5904656" cy="363627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In reach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Debian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packaging tutorial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EMI 2 updated policy changes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EGI/EMI 2</a:t>
            </a:r>
            <a:r>
              <a:rPr lang="en-US" sz="2000" baseline="30000" dirty="0" smtClean="0">
                <a:solidFill>
                  <a:schemeClr val="accent1">
                    <a:lumMod val="75000"/>
                  </a:schemeClr>
                </a:solidFill>
              </a:rPr>
              <a:t>nd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TC 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L&amp;B, ARC CE data staging, EMI-ES,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WNoDeS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, DPM 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ARGUS, ARC [Developers]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Training for NGI’s, June-July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000" dirty="0" smtClean="0"/>
              <a:t>GridKa2012 </a:t>
            </a:r>
            <a:r>
              <a:rPr lang="en-US" sz="2000" dirty="0" smtClean="0"/>
              <a:t>: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600" dirty="0" smtClean="0"/>
              <a:t>CREAM, site BDII, UNICORE, ARC  </a:t>
            </a:r>
            <a:endParaRPr lang="en-US" sz="1600" dirty="0" smtClean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000" dirty="0" smtClean="0"/>
              <a:t>EGI </a:t>
            </a:r>
            <a:r>
              <a:rPr lang="en-US" sz="2000" dirty="0" smtClean="0"/>
              <a:t>TF </a:t>
            </a:r>
            <a:r>
              <a:rPr lang="en-US" sz="2000" dirty="0" smtClean="0"/>
              <a:t>2012, September</a:t>
            </a:r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C3701-8B53-0049-AEC8-9749E7BAD835}" type="datetime1">
              <a:rPr lang="it-IT" smtClean="0"/>
              <a:t>08/05/12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Emidio Giorgio - NA2 – 4thEMI All Hands Meeting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7" name="Rounded Rectangle 6"/>
          <p:cNvSpPr/>
          <p:nvPr/>
        </p:nvSpPr>
        <p:spPr>
          <a:xfrm>
            <a:off x="889571" y="3852143"/>
            <a:ext cx="4680520" cy="36004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800" dirty="0"/>
              <a:t>Thanks for input (</a:t>
            </a:r>
            <a:r>
              <a:rPr lang="en-US" sz="1800" i="1" dirty="0" err="1"/>
              <a:t>emi</a:t>
            </a:r>
            <a:r>
              <a:rPr lang="en-US" sz="1800" i="1" dirty="0"/>
              <a:t>-training ‘at’ </a:t>
            </a:r>
            <a:r>
              <a:rPr lang="en-US" sz="1800" i="1" dirty="0" err="1"/>
              <a:t>eu-emi.eu</a:t>
            </a:r>
            <a:r>
              <a:rPr lang="en-US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95282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2076</TotalTime>
  <Words>525</Words>
  <Application>Microsoft Macintosh PowerPoint</Application>
  <PresentationFormat>Custom</PresentationFormat>
  <Paragraphs>135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Larissa-Design</vt:lpstr>
      <vt:lpstr>NA2 – Dissemination and Training</vt:lpstr>
      <vt:lpstr>Overview</vt:lpstr>
      <vt:lpstr>Web site improvements</vt:lpstr>
      <vt:lpstr>Web presence</vt:lpstr>
      <vt:lpstr>Web Articles</vt:lpstr>
      <vt:lpstr>Dissemination events</vt:lpstr>
      <vt:lpstr>Dissemination material</vt:lpstr>
      <vt:lpstr>An overview of web accesses </vt:lpstr>
      <vt:lpstr>Training</vt:lpstr>
      <vt:lpstr>Summary </vt:lpstr>
      <vt:lpstr>Thanks 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subject/>
  <dc:creator>n.lamla</dc:creator>
  <cp:keywords/>
  <dc:description/>
  <cp:lastModifiedBy>Emidio Giorgio</cp:lastModifiedBy>
  <cp:revision>178</cp:revision>
  <dcterms:created xsi:type="dcterms:W3CDTF">2011-10-04T06:09:25Z</dcterms:created>
  <dcterms:modified xsi:type="dcterms:W3CDTF">2012-05-08T06:52:10Z</dcterms:modified>
  <cp:category/>
</cp:coreProperties>
</file>