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418" r:id="rId3"/>
    <p:sldId id="315" r:id="rId4"/>
    <p:sldId id="401" r:id="rId5"/>
    <p:sldId id="367" r:id="rId6"/>
    <p:sldId id="398" r:id="rId7"/>
    <p:sldId id="417" r:id="rId8"/>
    <p:sldId id="368" r:id="rId9"/>
    <p:sldId id="403" r:id="rId10"/>
    <p:sldId id="406" r:id="rId11"/>
    <p:sldId id="371" r:id="rId12"/>
    <p:sldId id="374" r:id="rId13"/>
    <p:sldId id="375" r:id="rId14"/>
    <p:sldId id="410" r:id="rId15"/>
    <p:sldId id="378" r:id="rId16"/>
    <p:sldId id="379" r:id="rId17"/>
    <p:sldId id="372" r:id="rId18"/>
    <p:sldId id="404" r:id="rId19"/>
    <p:sldId id="408" r:id="rId20"/>
    <p:sldId id="295" r:id="rId21"/>
    <p:sldId id="296" r:id="rId22"/>
    <p:sldId id="412" r:id="rId23"/>
    <p:sldId id="413" r:id="rId24"/>
    <p:sldId id="414" r:id="rId25"/>
    <p:sldId id="415" r:id="rId26"/>
    <p:sldId id="416" r:id="rId27"/>
    <p:sldId id="405" r:id="rId28"/>
    <p:sldId id="411" r:id="rId29"/>
    <p:sldId id="396" r:id="rId30"/>
    <p:sldId id="397" r:id="rId31"/>
    <p:sldId id="392" r:id="rId32"/>
    <p:sldId id="298" r:id="rId33"/>
    <p:sldId id="311" r:id="rId34"/>
  </p:sldIdLst>
  <p:sldSz cx="6243638" cy="4679950"/>
  <p:notesSz cx="6858000" cy="9144000"/>
  <p:defaultTextStyle>
    <a:defPPr>
      <a:defRPr lang="de-DE"/>
    </a:defPPr>
    <a:lvl1pPr marL="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5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304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956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607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260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91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563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215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5" autoAdjust="0"/>
    <p:restoredTop sz="94668" autoAdjust="0"/>
  </p:normalViewPr>
  <p:slideViewPr>
    <p:cSldViewPr>
      <p:cViewPr varScale="1">
        <p:scale>
          <a:sx n="192" d="100"/>
          <a:sy n="192" d="100"/>
        </p:scale>
        <p:origin x="-960" y="-104"/>
      </p:cViewPr>
      <p:guideLst>
        <p:guide orient="horz" pos="1474"/>
        <p:guide pos="1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2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Dropbox\AA\EMI\EMI%20GGUS%20KPIs\ETICS%20job%20sumbitted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4954512789718"/>
          <c:y val="0.0399621017273302"/>
          <c:w val="0.894824801463691"/>
          <c:h val="0.727344998133711"/>
        </c:manualLayout>
      </c:layout>
      <c:barChart>
        <c:barDir val="col"/>
        <c:grouping val="clustered"/>
        <c:varyColors val="0"/>
        <c:ser>
          <c:idx val="0"/>
          <c:order val="0"/>
          <c:tx>
            <c:v>No of Jobs</c:v>
          </c:tx>
          <c:invertIfNegative val="0"/>
          <c:cat>
            <c:numRef>
              <c:f>'ETICS job sumbitted'!$C$1:$C$24</c:f>
              <c:numCache>
                <c:formatCode>mmm\-yy</c:formatCode>
                <c:ptCount val="24"/>
                <c:pt idx="0">
                  <c:v>40299.0</c:v>
                </c:pt>
                <c:pt idx="1">
                  <c:v>40330.0</c:v>
                </c:pt>
                <c:pt idx="2">
                  <c:v>40360.0</c:v>
                </c:pt>
                <c:pt idx="3">
                  <c:v>40391.0</c:v>
                </c:pt>
                <c:pt idx="4">
                  <c:v>40422.0</c:v>
                </c:pt>
                <c:pt idx="5">
                  <c:v>40452.0</c:v>
                </c:pt>
                <c:pt idx="6">
                  <c:v>40483.0</c:v>
                </c:pt>
                <c:pt idx="7">
                  <c:v>40513.0</c:v>
                </c:pt>
                <c:pt idx="8">
                  <c:v>40544.0</c:v>
                </c:pt>
                <c:pt idx="9">
                  <c:v>40575.0</c:v>
                </c:pt>
                <c:pt idx="10">
                  <c:v>40603.0</c:v>
                </c:pt>
                <c:pt idx="11">
                  <c:v>40634.0</c:v>
                </c:pt>
                <c:pt idx="12">
                  <c:v>40664.0</c:v>
                </c:pt>
                <c:pt idx="13">
                  <c:v>40695.0</c:v>
                </c:pt>
                <c:pt idx="14">
                  <c:v>40725.0</c:v>
                </c:pt>
                <c:pt idx="15">
                  <c:v>40756.0</c:v>
                </c:pt>
                <c:pt idx="16">
                  <c:v>40787.0</c:v>
                </c:pt>
                <c:pt idx="17">
                  <c:v>40817.0</c:v>
                </c:pt>
                <c:pt idx="18">
                  <c:v>40848.0</c:v>
                </c:pt>
                <c:pt idx="19">
                  <c:v>40878.0</c:v>
                </c:pt>
                <c:pt idx="20">
                  <c:v>40909.0</c:v>
                </c:pt>
                <c:pt idx="21">
                  <c:v>40940.0</c:v>
                </c:pt>
                <c:pt idx="22">
                  <c:v>40969.0</c:v>
                </c:pt>
                <c:pt idx="23">
                  <c:v>41000.0</c:v>
                </c:pt>
              </c:numCache>
            </c:numRef>
          </c:cat>
          <c:val>
            <c:numRef>
              <c:f>'ETICS job sumbitted'!$D$1:$D$24</c:f>
              <c:numCache>
                <c:formatCode>General</c:formatCode>
                <c:ptCount val="24"/>
                <c:pt idx="0">
                  <c:v>2044.0</c:v>
                </c:pt>
                <c:pt idx="1">
                  <c:v>1457.0</c:v>
                </c:pt>
                <c:pt idx="2">
                  <c:v>2864.0</c:v>
                </c:pt>
                <c:pt idx="3">
                  <c:v>2280.0</c:v>
                </c:pt>
                <c:pt idx="4">
                  <c:v>2666.0</c:v>
                </c:pt>
                <c:pt idx="5">
                  <c:v>2818.0</c:v>
                </c:pt>
                <c:pt idx="6">
                  <c:v>2411.0</c:v>
                </c:pt>
                <c:pt idx="7">
                  <c:v>1684.0</c:v>
                </c:pt>
                <c:pt idx="8">
                  <c:v>1760.0</c:v>
                </c:pt>
                <c:pt idx="9">
                  <c:v>3068.0</c:v>
                </c:pt>
                <c:pt idx="10">
                  <c:v>3670.0</c:v>
                </c:pt>
                <c:pt idx="11">
                  <c:v>3224.0</c:v>
                </c:pt>
                <c:pt idx="12">
                  <c:v>2681.0</c:v>
                </c:pt>
                <c:pt idx="13">
                  <c:v>2308.0</c:v>
                </c:pt>
                <c:pt idx="14">
                  <c:v>3778.0</c:v>
                </c:pt>
                <c:pt idx="15">
                  <c:v>3176.0</c:v>
                </c:pt>
                <c:pt idx="16">
                  <c:v>3324.0</c:v>
                </c:pt>
                <c:pt idx="17">
                  <c:v>3640.0</c:v>
                </c:pt>
                <c:pt idx="18">
                  <c:v>3893.0</c:v>
                </c:pt>
                <c:pt idx="19">
                  <c:v>3486.0</c:v>
                </c:pt>
                <c:pt idx="20">
                  <c:v>3861.0</c:v>
                </c:pt>
                <c:pt idx="21">
                  <c:v>4408.0</c:v>
                </c:pt>
                <c:pt idx="22">
                  <c:v>5105.0</c:v>
                </c:pt>
                <c:pt idx="23">
                  <c:v>6500.0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093368"/>
        <c:axId val="2090099896"/>
      </c:barChart>
      <c:dateAx>
        <c:axId val="20900933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090099896"/>
        <c:crosses val="autoZero"/>
        <c:auto val="1"/>
        <c:lblOffset val="100"/>
        <c:baseTimeUnit val="months"/>
      </c:dateAx>
      <c:valAx>
        <c:axId val="2090099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093368"/>
        <c:crosses val="autoZero"/>
        <c:crossBetween val="between"/>
      </c:valAx>
      <c:spPr>
        <a:ln>
          <a:solidFill>
            <a:schemeClr val="tx2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97278-9916-4BC9-9653-6DEB43F1F98A}" type="datetimeFigureOut">
              <a:rPr lang="de-DE" smtClean="0"/>
              <a:pPr/>
              <a:t>5/8/12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578D-F708-4C58-839D-BA399D14961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916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4596-6CCC-254B-AADA-7E1CB1B3CEB6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B9E-6689-B541-984D-AA12D2D2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0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GB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D:\Aufträge-JSC\Projekt-EMI\EMI-PPT-Template\2. Runde\gitt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1823"/>
            <a:ext cx="6243638" cy="3719665"/>
          </a:xfrm>
          <a:prstGeom prst="rect">
            <a:avLst/>
          </a:prstGeom>
          <a:noFill/>
        </p:spPr>
      </p:pic>
      <p:sp>
        <p:nvSpPr>
          <p:cNvPr id="2" name="Rechteck 1"/>
          <p:cNvSpPr/>
          <p:nvPr userDrawn="1"/>
        </p:nvSpPr>
        <p:spPr>
          <a:xfrm>
            <a:off x="2185715" y="4140175"/>
            <a:ext cx="3831498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EMI is partially funded by the European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 Commission under Grant Agreement RI-261611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7200" y="107727"/>
            <a:ext cx="4320479" cy="399600"/>
          </a:xfrm>
          <a:prstGeom prst="rect">
            <a:avLst/>
          </a:prstGeom>
        </p:spPr>
        <p:txBody>
          <a:bodyPr vert="horz" wrap="none" tIns="0" rIns="0" bIns="46800" anchor="ctr" anchorCtr="0">
            <a:noAutofit/>
          </a:bodyPr>
          <a:lstStyle>
            <a:lvl1pPr algn="l">
              <a:defRPr sz="32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483" y="611783"/>
            <a:ext cx="3528268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226520" indent="0">
              <a:buNone/>
              <a:defRPr/>
            </a:lvl2pPr>
            <a:lvl3pPr marL="453039" indent="0">
              <a:buNone/>
              <a:defRPr/>
            </a:lvl3pPr>
            <a:lvl4pPr marL="679560" indent="0">
              <a:buNone/>
              <a:defRPr/>
            </a:lvl4pPr>
            <a:lvl5pPr marL="906079" indent="0">
              <a:buNone/>
              <a:defRPr/>
            </a:lvl5pPr>
          </a:lstStyle>
          <a:p>
            <a:pPr lvl="0"/>
            <a:r>
              <a:rPr lang="en-US" dirty="0" smtClean="0"/>
              <a:t>Author, Institute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97483" y="1187847"/>
            <a:ext cx="2736304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1499" y="4356199"/>
            <a:ext cx="5688632" cy="288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.lamla\Desktop\balk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" y="35719"/>
            <a:ext cx="516240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1500" y="620120"/>
            <a:ext cx="5688632" cy="3636270"/>
          </a:xfrm>
          <a:prstGeom prst="rect">
            <a:avLst/>
          </a:prstGeom>
        </p:spPr>
        <p:txBody>
          <a:bodyPr lIns="45303" tIns="22652" rIns="45303" bIns="22652"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5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642220" y="4068047"/>
            <a:ext cx="936104" cy="21626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4" algn="ctr"/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</a:rPr>
              <a:t>EMI INFSO-RI-261611</a:t>
            </a:r>
            <a:endParaRPr lang="en-GB" sz="7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8" y="35719"/>
            <a:ext cx="5138043" cy="432049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62417" tIns="31208" rIns="62417" bIns="31208"/>
          <a:lstStyle/>
          <a:p>
            <a:pPr lvl="0"/>
            <a:r>
              <a:rPr lang="en-US" smtClean="0"/>
              <a:t>May 26,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62417" tIns="31208" rIns="62417" bIns="31208"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62417" tIns="31208" rIns="62417" bIns="31208"/>
          <a:lstStyle/>
          <a:p>
            <a:pPr lvl="0"/>
            <a:fld id="{B5A23887-0D4C-486F-92B5-97E2236F7F48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ufträge-JSC\Projekt-EMI\EMI-PPT-Template\2. Runde\EMI_Logo_newest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2059" y="107727"/>
            <a:ext cx="916457" cy="398292"/>
          </a:xfrm>
          <a:prstGeom prst="rect">
            <a:avLst/>
          </a:prstGeom>
          <a:noFill/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0834" y="4337624"/>
            <a:ext cx="1456849" cy="249164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33244" y="4337624"/>
            <a:ext cx="1977153" cy="249164"/>
          </a:xfrm>
          <a:prstGeom prst="rect">
            <a:avLst/>
          </a:prstGeom>
        </p:spPr>
        <p:txBody>
          <a:bodyPr/>
          <a:lstStyle>
            <a:lvl1pPr algn="ct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74609" y="4337624"/>
            <a:ext cx="1456849" cy="24916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60838D-EE03-4405-A687-6A316259901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304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90" indent="-169890" algn="l" defTabSz="4530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8095" indent="-141575" algn="l" defTabSz="45304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2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820" indent="-113260" algn="l" defTabSz="45304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9339" indent="-113260" algn="l" defTabSz="45304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5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237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88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5418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5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304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956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607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260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91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563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215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microsoft.com/office/2007/relationships/hdphoto" Target="../media/hdphoto1.wdp"/><Relationship Id="rId7" Type="http://schemas.openxmlformats.org/officeDocument/2006/relationships/image" Target="../media/image15.png"/><Relationship Id="rId8" Type="http://schemas.openxmlformats.org/officeDocument/2006/relationships/image" Target="../media/image1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EMI/TestBed" TargetMode="External"/><Relationship Id="rId3" Type="http://schemas.openxmlformats.org/officeDocument/2006/relationships/hyperlink" Target="https://twiki.cern.ch/twiki/bin/view/EMI/EMITestbedInvento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rn.ch/emiq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EMI/SA2" TargetMode="External"/><Relationship Id="rId3" Type="http://schemas.openxmlformats.org/officeDocument/2006/relationships/hyperlink" Target="http://emi-dashboard.cern.ch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 SA2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483" y="755799"/>
            <a:ext cx="3528268" cy="432048"/>
          </a:xfrm>
        </p:spPr>
        <p:txBody>
          <a:bodyPr/>
          <a:lstStyle/>
          <a:p>
            <a:r>
              <a:rPr lang="en-US" dirty="0" smtClean="0"/>
              <a:t>Alberto AIMAR, CERN</a:t>
            </a:r>
            <a:br>
              <a:rPr lang="en-US" dirty="0" smtClean="0"/>
            </a:br>
            <a:r>
              <a:rPr lang="en-US" sz="1400" dirty="0" smtClean="0"/>
              <a:t>SA2, WP Leader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7483" y="1691903"/>
            <a:ext cx="2736304" cy="432048"/>
          </a:xfrm>
        </p:spPr>
        <p:txBody>
          <a:bodyPr/>
          <a:lstStyle/>
          <a:p>
            <a:r>
              <a:rPr lang="en-US" dirty="0" smtClean="0"/>
              <a:t>EMI AHM, Hamburg Germany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491" y="611783"/>
            <a:ext cx="475252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Fedora (SL5, SL6) </a:t>
            </a:r>
            <a:r>
              <a:rPr lang="en-US" sz="1800" b="1" dirty="0">
                <a:solidFill>
                  <a:srgbClr val="0000FF"/>
                </a:solidFill>
              </a:rPr>
              <a:t>and Debian 6 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Standard build tools (Mock and </a:t>
            </a:r>
            <a:r>
              <a:rPr lang="en-US" sz="1600" dirty="0">
                <a:solidFill>
                  <a:srgbClr val="17375E"/>
                </a:solidFill>
              </a:rPr>
              <a:t>P</a:t>
            </a:r>
            <a:r>
              <a:rPr lang="en-US" sz="1600" dirty="0" smtClean="0">
                <a:solidFill>
                  <a:srgbClr val="17375E"/>
                </a:solidFill>
              </a:rPr>
              <a:t>Builder) </a:t>
            </a:r>
            <a:endParaRPr lang="en-US" sz="1600" dirty="0">
              <a:solidFill>
                <a:srgbClr val="17375E"/>
              </a:solidFill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Standard packaging/repositories (EPEL and APT)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Two ways of building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17375E"/>
                </a:solidFill>
              </a:rPr>
              <a:t>Using ETICS for build and </a:t>
            </a:r>
            <a:r>
              <a:rPr lang="en-US" sz="1600" dirty="0" smtClean="0">
                <a:solidFill>
                  <a:srgbClr val="17375E"/>
                </a:solidFill>
              </a:rPr>
              <a:t>packaging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PT sources run with </a:t>
            </a:r>
            <a:r>
              <a:rPr lang="en-US" sz="1600" dirty="0">
                <a:solidFill>
                  <a:srgbClr val="17375E"/>
                </a:solidFill>
              </a:rPr>
              <a:t>Mock/</a:t>
            </a:r>
            <a:r>
              <a:rPr lang="en-US" sz="1600" dirty="0" smtClean="0">
                <a:solidFill>
                  <a:srgbClr val="17375E"/>
                </a:solidFill>
              </a:rPr>
              <a:t>Pbuilder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Extend ETICS infrastructure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Better workload management, </a:t>
            </a:r>
            <a:br>
              <a:rPr lang="en-US" sz="1600" dirty="0" smtClean="0">
                <a:solidFill>
                  <a:srgbClr val="17375E"/>
                </a:solidFill>
              </a:rPr>
            </a:br>
            <a:r>
              <a:rPr lang="en-US" sz="1600" dirty="0" smtClean="0">
                <a:solidFill>
                  <a:srgbClr val="17375E"/>
                </a:solidFill>
              </a:rPr>
              <a:t>improvements of the VMs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Maven mirror</a:t>
            </a:r>
            <a:endParaRPr lang="en-US" sz="1600" dirty="0">
              <a:solidFill>
                <a:srgbClr val="17375E"/>
              </a:solidFill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VM images for developers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17375E"/>
                </a:solidFill>
              </a:rPr>
              <a:t>Elastic build infrastructure</a:t>
            </a:r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EMI Tools and ETICS 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500" y="4356201"/>
            <a:ext cx="1456849" cy="230589"/>
          </a:xfrm>
        </p:spPr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23" y="611783"/>
            <a:ext cx="562369" cy="56236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03" y="1115839"/>
            <a:ext cx="576064" cy="57606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3481859" y="1763911"/>
            <a:ext cx="2664296" cy="2574752"/>
            <a:chOff x="3481859" y="1763911"/>
            <a:chExt cx="2664296" cy="2574752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5560601"/>
                </p:ext>
              </p:extLst>
            </p:nvPr>
          </p:nvGraphicFramePr>
          <p:xfrm>
            <a:off x="3481859" y="1763911"/>
            <a:ext cx="2664296" cy="25747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129931" y="1907927"/>
              <a:ext cx="1538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err="1" smtClean="0">
                  <a:solidFill>
                    <a:schemeClr val="tx2"/>
                  </a:solidFill>
                </a:rPr>
                <a:t>Montlhy</a:t>
              </a:r>
              <a:r>
                <a:rPr lang="fr-CH" sz="1200" b="1" dirty="0" smtClean="0">
                  <a:solidFill>
                    <a:schemeClr val="tx2"/>
                  </a:solidFill>
                </a:rPr>
                <a:t> ETICS </a:t>
              </a:r>
              <a:r>
                <a:rPr lang="fr-CH" sz="1200" b="1" dirty="0" err="1" smtClean="0">
                  <a:solidFill>
                    <a:schemeClr val="tx2"/>
                  </a:solidFill>
                </a:rPr>
                <a:t>Builds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582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Repository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600" b="1" dirty="0" smtClean="0"/>
              <a:t>APT </a:t>
            </a:r>
            <a:r>
              <a:rPr lang="en-US" sz="1600" b="1" dirty="0"/>
              <a:t>repository </a:t>
            </a:r>
            <a:r>
              <a:rPr lang="en-US" sz="1600" dirty="0"/>
              <a:t>generation and portal changes to be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able </a:t>
            </a:r>
            <a:r>
              <a:rPr lang="en-US" sz="1600" dirty="0"/>
              <a:t>to handle Debian packages and APT </a:t>
            </a:r>
            <a:r>
              <a:rPr lang="en-US" sz="1600" dirty="0" smtClean="0"/>
              <a:t>repositories</a:t>
            </a:r>
          </a:p>
          <a:p>
            <a:r>
              <a:rPr lang="en-US" sz="1600" dirty="0" smtClean="0"/>
              <a:t>Improvements </a:t>
            </a:r>
            <a:r>
              <a:rPr lang="en-US" sz="1600" dirty="0"/>
              <a:t>to avoid AFS slow downs and fix some registration issues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Debian NB summary page 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/>
              <a:t>Collects </a:t>
            </a:r>
            <a:r>
              <a:rPr lang="en-US" sz="1800" dirty="0"/>
              <a:t>information about the </a:t>
            </a:r>
            <a:r>
              <a:rPr lang="en-US" sz="1800" dirty="0" smtClean="0"/>
              <a:t>NBs </a:t>
            </a:r>
          </a:p>
          <a:p>
            <a:r>
              <a:rPr lang="en-US" sz="1800" dirty="0" smtClean="0"/>
              <a:t>All builds done in </a:t>
            </a:r>
            <a:r>
              <a:rPr lang="en-US" sz="1800" dirty="0" smtClean="0"/>
              <a:t>parallel, </a:t>
            </a:r>
            <a:r>
              <a:rPr lang="en-US" sz="1800" dirty="0" smtClean="0"/>
              <a:t>split by subsystems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Chart </a:t>
            </a:r>
            <a:r>
              <a:rPr lang="en-US" sz="1800" b="1" dirty="0">
                <a:solidFill>
                  <a:srgbClr val="0000FF"/>
                </a:solidFill>
              </a:rPr>
              <a:t>generator framework 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r>
              <a:rPr lang="en-US" sz="1800" dirty="0"/>
              <a:t>D</a:t>
            </a:r>
            <a:r>
              <a:rPr lang="en-US" sz="1800" dirty="0" smtClean="0"/>
              <a:t>eveloped </a:t>
            </a:r>
            <a:r>
              <a:rPr lang="en-US" sz="1800" dirty="0"/>
              <a:t>to </a:t>
            </a:r>
            <a:r>
              <a:rPr lang="en-US" sz="1800" dirty="0" smtClean="0"/>
              <a:t>produce plots (or CSV files) out of metrics</a:t>
            </a:r>
            <a:endParaRPr lang="en-US" sz="1800" dirty="0"/>
          </a:p>
          <a:p>
            <a:r>
              <a:rPr lang="en-US" sz="1800" dirty="0"/>
              <a:t>E</a:t>
            </a:r>
            <a:r>
              <a:rPr lang="en-US" sz="1800" dirty="0" smtClean="0"/>
              <a:t>asily </a:t>
            </a:r>
            <a:r>
              <a:rPr lang="en-US" sz="1800" dirty="0"/>
              <a:t>adapt to new </a:t>
            </a:r>
            <a:r>
              <a:rPr lang="en-US" sz="1800" dirty="0" smtClean="0"/>
              <a:t>requirements and report</a:t>
            </a:r>
            <a:endParaRPr lang="en-GB" sz="1800" b="1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ETICS -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Improvements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77527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Increase performance of VMs</a:t>
            </a:r>
          </a:p>
          <a:p>
            <a:r>
              <a:rPr lang="en-US" sz="1600" dirty="0" smtClean="0"/>
              <a:t>New </a:t>
            </a:r>
            <a:r>
              <a:rPr lang="en-US" sz="1600" b="1" dirty="0" smtClean="0"/>
              <a:t>file systems </a:t>
            </a:r>
            <a:r>
              <a:rPr lang="en-US" sz="1600" dirty="0" smtClean="0"/>
              <a:t>in the worker nodes: </a:t>
            </a:r>
            <a:r>
              <a:rPr lang="en-US" sz="1600" b="1" dirty="0" smtClean="0"/>
              <a:t>EXT2 -&gt;  EXT3</a:t>
            </a:r>
          </a:p>
          <a:p>
            <a:r>
              <a:rPr lang="en-US" sz="1600" b="1" dirty="0" smtClean="0"/>
              <a:t>Disk type </a:t>
            </a:r>
            <a:r>
              <a:rPr lang="en-US" sz="1600" dirty="0" smtClean="0"/>
              <a:t>modified in the worker nodes: </a:t>
            </a:r>
            <a:r>
              <a:rPr lang="en-US" sz="1600" b="1" dirty="0" smtClean="0"/>
              <a:t>IDE -&gt; SCSI</a:t>
            </a:r>
          </a:p>
          <a:p>
            <a:r>
              <a:rPr lang="en-US" sz="1600" b="1" dirty="0" smtClean="0"/>
              <a:t>RAID level </a:t>
            </a:r>
            <a:r>
              <a:rPr lang="en-US" sz="1600" dirty="0" smtClean="0"/>
              <a:t>in the  hypervisors: </a:t>
            </a:r>
            <a:r>
              <a:rPr lang="en-US" sz="1600" b="1" dirty="0" smtClean="0"/>
              <a:t>RAID-1 -&gt; RAID-0</a:t>
            </a:r>
          </a:p>
          <a:p>
            <a:r>
              <a:rPr lang="en-GB" sz="1600" dirty="0" smtClean="0"/>
              <a:t>Separate virtual disks to allow </a:t>
            </a:r>
            <a:r>
              <a:rPr lang="en-GB" sz="1600" b="1" dirty="0" smtClean="0"/>
              <a:t>easy disk resizing </a:t>
            </a:r>
            <a:r>
              <a:rPr lang="en-GB" sz="1600" dirty="0" smtClean="0"/>
              <a:t>for specific needs (services)</a:t>
            </a:r>
            <a:endParaRPr lang="en-US" sz="1600" dirty="0"/>
          </a:p>
          <a:p>
            <a:r>
              <a:rPr lang="en-US" sz="1600" b="1" dirty="0" smtClean="0"/>
              <a:t>Average job time reduced between 15% and 20%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3366FF"/>
                </a:solidFill>
              </a:rPr>
              <a:t>Improved work load distribution</a:t>
            </a:r>
            <a:endParaRPr lang="en-US" sz="1800" b="1" dirty="0">
              <a:solidFill>
                <a:srgbClr val="3366FF"/>
              </a:solidFill>
            </a:endParaRPr>
          </a:p>
          <a:p>
            <a:r>
              <a:rPr lang="en-US" sz="1600" dirty="0" smtClean="0"/>
              <a:t>Handle 3x no of </a:t>
            </a:r>
            <a:r>
              <a:rPr lang="en-US" sz="1600" dirty="0"/>
              <a:t>jobs with the same </a:t>
            </a:r>
            <a:r>
              <a:rPr lang="en-US" sz="1600" dirty="0" smtClean="0"/>
              <a:t>hardware (more platforms)</a:t>
            </a:r>
            <a:endParaRPr lang="en-US" sz="1600" dirty="0"/>
          </a:p>
          <a:p>
            <a:r>
              <a:rPr lang="en-US" sz="1600" dirty="0" smtClean="0"/>
              <a:t>Decided changes in resource management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</a:t>
            </a:r>
            <a:r>
              <a:rPr lang="en-US" sz="1600" b="1" dirty="0"/>
              <a:t>from a static to a </a:t>
            </a:r>
            <a:r>
              <a:rPr lang="en-US" sz="1600" b="1" dirty="0" smtClean="0"/>
              <a:t>elastic pool</a:t>
            </a:r>
          </a:p>
          <a:p>
            <a:r>
              <a:rPr lang="en-US" sz="1600" dirty="0" smtClean="0"/>
              <a:t>Native drivers for SL6, not Debian 6 (parallel NB by subsystem)</a:t>
            </a:r>
            <a:endParaRPr lang="en-US" sz="1600" dirty="0"/>
          </a:p>
          <a:p>
            <a:pPr lvl="1"/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Performance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0773" y="4356201"/>
            <a:ext cx="1977153" cy="230589"/>
          </a:xfrm>
        </p:spPr>
        <p:txBody>
          <a:bodyPr/>
          <a:lstStyle/>
          <a:p>
            <a:r>
              <a:rPr lang="de-DE" dirty="0"/>
              <a:t>EMI AHM Hamburg – SA2 Report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500" y="4356201"/>
            <a:ext cx="1456849" cy="230589"/>
          </a:xfrm>
        </p:spPr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9" name="Rounded Rectangle 8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325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C900431637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3337843" y="1406061"/>
            <a:ext cx="648071" cy="7442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VM Build Pool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385516" y="772349"/>
            <a:ext cx="418028" cy="415498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SL5 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7608" y="772349"/>
            <a:ext cx="418028" cy="415498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SL5 64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81659" y="772349"/>
            <a:ext cx="418028" cy="415498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SL6 64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29731" y="772349"/>
            <a:ext cx="504056" cy="41549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Deb 6 64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265835" y="1364832"/>
            <a:ext cx="2549591" cy="831127"/>
            <a:chOff x="169491" y="683791"/>
            <a:chExt cx="2736304" cy="1080120"/>
          </a:xfrm>
        </p:grpSpPr>
        <p:sp>
          <p:nvSpPr>
            <p:cNvPr id="9" name="Rectangle 8"/>
            <p:cNvSpPr/>
            <p:nvPr/>
          </p:nvSpPr>
          <p:spPr>
            <a:xfrm>
              <a:off x="169491" y="683791"/>
              <a:ext cx="2736304" cy="108012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6350" cmpd="sng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164218" y="746848"/>
              <a:ext cx="1669569" cy="906583"/>
              <a:chOff x="1164218" y="746848"/>
              <a:chExt cx="1669569" cy="906583"/>
            </a:xfrm>
          </p:grpSpPr>
          <p:pic>
            <p:nvPicPr>
              <p:cNvPr id="1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164218" y="7803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4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316618" y="9327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4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469018" y="10851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4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21418" y="12375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773818" y="1389984"/>
                <a:ext cx="229409" cy="263447"/>
              </a:xfrm>
              <a:prstGeom prst="rect">
                <a:avLst/>
              </a:prstGeom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537643" y="7557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2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90043" y="908199"/>
                <a:ext cx="229409" cy="26344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3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842443" y="10605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4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843" y="12129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5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243" y="13653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6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778" y="7468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178" y="899248"/>
                <a:ext cx="229409" cy="263447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299578" y="10516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451978" y="1204048"/>
                <a:ext cx="229409" cy="26344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6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604378" y="1356448"/>
                <a:ext cx="229409" cy="263447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3" name="Content Placeholder 7" descr="MC90043163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3331188" y="2379015"/>
            <a:ext cx="654727" cy="751871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265835" y="2339975"/>
            <a:ext cx="2549591" cy="831127"/>
            <a:chOff x="169491" y="683791"/>
            <a:chExt cx="2736304" cy="1080120"/>
          </a:xfrm>
        </p:grpSpPr>
        <p:sp>
          <p:nvSpPr>
            <p:cNvPr id="65" name="Rectangle 64"/>
            <p:cNvSpPr/>
            <p:nvPr/>
          </p:nvSpPr>
          <p:spPr>
            <a:xfrm>
              <a:off x="169491" y="683791"/>
              <a:ext cx="2736304" cy="108012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6350" cmpd="sng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164218" y="746848"/>
              <a:ext cx="1669569" cy="906583"/>
              <a:chOff x="1164218" y="746848"/>
              <a:chExt cx="1669569" cy="906583"/>
            </a:xfrm>
          </p:grpSpPr>
          <p:pic>
            <p:nvPicPr>
              <p:cNvPr id="6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164218" y="7803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6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316618" y="9327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6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469018" y="10851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21418" y="1237584"/>
                <a:ext cx="229409" cy="263447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7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773818" y="13899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2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537643" y="755799"/>
                <a:ext cx="229409" cy="263447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73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90043" y="9081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4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842443" y="10605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5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843" y="12129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6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243" y="13653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778" y="7468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178" y="8992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7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299578" y="1051648"/>
                <a:ext cx="229409" cy="26344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8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451978" y="12040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8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604378" y="1356448"/>
                <a:ext cx="229409" cy="263447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3265835" y="3309047"/>
            <a:ext cx="2549591" cy="831127"/>
            <a:chOff x="169491" y="683791"/>
            <a:chExt cx="2736304" cy="1080120"/>
          </a:xfrm>
        </p:grpSpPr>
        <p:sp>
          <p:nvSpPr>
            <p:cNvPr id="84" name="Rectangle 83"/>
            <p:cNvSpPr/>
            <p:nvPr/>
          </p:nvSpPr>
          <p:spPr>
            <a:xfrm>
              <a:off x="169491" y="683791"/>
              <a:ext cx="2736304" cy="108012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6350" cmpd="sng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164218" y="746848"/>
              <a:ext cx="1669569" cy="906583"/>
              <a:chOff x="1164218" y="746848"/>
              <a:chExt cx="1669569" cy="906583"/>
            </a:xfrm>
          </p:grpSpPr>
          <p:pic>
            <p:nvPicPr>
              <p:cNvPr id="86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164218" y="7803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8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316618" y="9327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8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469018" y="1085184"/>
                <a:ext cx="229409" cy="26344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8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21418" y="12375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773818" y="13899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537643" y="7557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2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90043" y="9081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3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842443" y="10605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4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843" y="12129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5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243" y="13653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6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778" y="7468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178" y="899248"/>
                <a:ext cx="229409" cy="263447"/>
              </a:xfrm>
              <a:prstGeom prst="rect">
                <a:avLst/>
              </a:prstGeom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9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299578" y="10516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9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451978" y="1204048"/>
                <a:ext cx="229409" cy="263447"/>
              </a:xfrm>
              <a:prstGeom prst="rect">
                <a:avLst/>
              </a:prstGeo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0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604378" y="1356448"/>
                <a:ext cx="229409" cy="2634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04" name="Content Placeholder 1"/>
          <p:cNvSpPr txBox="1">
            <a:spLocks/>
          </p:cNvSpPr>
          <p:nvPr/>
        </p:nvSpPr>
        <p:spPr>
          <a:xfrm>
            <a:off x="169491" y="1340203"/>
            <a:ext cx="2952328" cy="567727"/>
          </a:xfrm>
          <a:prstGeom prst="rect">
            <a:avLst/>
          </a:prstGeom>
        </p:spPr>
        <p:txBody>
          <a:bodyPr lIns="45295" tIns="22648" rIns="45295" bIns="22648"/>
          <a:lstStyle>
            <a:lvl1pPr marL="169890" indent="-16989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68095" indent="-141575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662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792820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1933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24585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237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88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5418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When a job arrives, it will go to the free VM for that platform</a:t>
            </a:r>
          </a:p>
        </p:txBody>
      </p:sp>
      <p:pic>
        <p:nvPicPr>
          <p:cNvPr id="106" name="Picture 105" descr="exec-jo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11" y="1907927"/>
            <a:ext cx="504056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108" name="Straight Arrow Connector 107"/>
          <p:cNvCxnSpPr>
            <a:endCxn id="57" idx="1"/>
          </p:cNvCxnSpPr>
          <p:nvPr/>
        </p:nvCxnSpPr>
        <p:spPr>
          <a:xfrm flipV="1">
            <a:off x="1890673" y="1631979"/>
            <a:ext cx="3217900" cy="563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Content Placeholder 1"/>
          <p:cNvSpPr txBox="1">
            <a:spLocks/>
          </p:cNvSpPr>
          <p:nvPr/>
        </p:nvSpPr>
        <p:spPr>
          <a:xfrm>
            <a:off x="133487" y="2195959"/>
            <a:ext cx="3096344" cy="2007887"/>
          </a:xfrm>
          <a:prstGeom prst="rect">
            <a:avLst/>
          </a:prstGeom>
        </p:spPr>
        <p:txBody>
          <a:bodyPr lIns="45295" tIns="22648" rIns="45295" bIns="22648"/>
          <a:lstStyle>
            <a:lvl1pPr marL="169890" indent="-16989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68095" indent="-141575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662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792820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1933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24585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237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88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5418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There are lot 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of identical VMs </a:t>
            </a:r>
            <a:br>
              <a:rPr lang="en-US" sz="16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on many Hypervisors </a:t>
            </a:r>
            <a:endParaRPr lang="en-US" sz="11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J</a:t>
            </a:r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ob queue is checked and the exact type and number of VMs are started  </a:t>
            </a:r>
            <a:endParaRPr lang="en-US" sz="1600" b="1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When the job ends, the VM is cleaned 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and </a:t>
            </a:r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paused</a:t>
            </a:r>
            <a:endParaRPr lang="en-US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1819" y="683791"/>
            <a:ext cx="2880320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4" name="Content Placeholder 7" descr="MC90043163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3337843" y="3348087"/>
            <a:ext cx="654727" cy="751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7304" y="827807"/>
            <a:ext cx="139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ETICS Pool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986" y="1898345"/>
            <a:ext cx="5833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HV1</a:t>
            </a:r>
            <a:endParaRPr lang="en-GB" sz="11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753986" y="2870453"/>
            <a:ext cx="5833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HV2</a:t>
            </a:r>
            <a:endParaRPr lang="en-GB" sz="11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3762628" y="3878565"/>
            <a:ext cx="5833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HV3</a:t>
            </a:r>
            <a:endParaRPr lang="en-GB" sz="11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1393627" y="3617909"/>
            <a:ext cx="3963825" cy="176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500" y="4356201"/>
            <a:ext cx="1456849" cy="230589"/>
          </a:xfrm>
        </p:spPr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C900431637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3805199" y="683791"/>
            <a:ext cx="684772" cy="9517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WN Snapshots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62" name="Group 61"/>
          <p:cNvGrpSpPr/>
          <p:nvPr/>
        </p:nvGrpSpPr>
        <p:grpSpPr>
          <a:xfrm>
            <a:off x="3697883" y="683791"/>
            <a:ext cx="2304256" cy="1080120"/>
            <a:chOff x="169491" y="683791"/>
            <a:chExt cx="2736304" cy="1080120"/>
          </a:xfrm>
        </p:grpSpPr>
        <p:sp>
          <p:nvSpPr>
            <p:cNvPr id="9" name="Rectangle 8"/>
            <p:cNvSpPr/>
            <p:nvPr/>
          </p:nvSpPr>
          <p:spPr>
            <a:xfrm>
              <a:off x="169491" y="683791"/>
              <a:ext cx="2736304" cy="1080120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6350" cmpd="sng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164218" y="746848"/>
              <a:ext cx="1669569" cy="906583"/>
              <a:chOff x="1164218" y="746848"/>
              <a:chExt cx="1669569" cy="906583"/>
            </a:xfrm>
          </p:grpSpPr>
          <p:pic>
            <p:nvPicPr>
              <p:cNvPr id="1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164218" y="7803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4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316618" y="9327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4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469018" y="10851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4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21418" y="1237584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773818" y="1389984"/>
                <a:ext cx="229409" cy="263447"/>
              </a:xfrm>
              <a:prstGeom prst="rect">
                <a:avLst/>
              </a:prstGeom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1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537643" y="7557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2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690043" y="908199"/>
                <a:ext cx="229409" cy="26344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3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842443" y="10605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4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843" y="1212999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5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243" y="1365399"/>
                <a:ext cx="229409" cy="263447"/>
              </a:xfrm>
              <a:prstGeom prst="rect">
                <a:avLst/>
              </a:prstGeom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6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1994778" y="7468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7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147178" y="899248"/>
                <a:ext cx="229409" cy="263447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8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299578" y="1051648"/>
                <a:ext cx="229409" cy="263447"/>
              </a:xfrm>
              <a:prstGeom prst="rect">
                <a:avLst/>
              </a:prstGeom>
              <a:effectLst/>
            </p:spPr>
          </p:pic>
          <p:pic>
            <p:nvPicPr>
              <p:cNvPr id="59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451978" y="1204048"/>
                <a:ext cx="229409" cy="26344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60" name="Content Placeholder 7" descr="MC900431637.PNG"/>
              <p:cNvPicPr>
                <a:picLocks noChangeAspect="1"/>
              </p:cNvPicPr>
              <p:nvPr/>
            </p:nvPicPr>
            <p:blipFill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" t="-1527" r="10990" b="-492"/>
              <a:stretch/>
            </p:blipFill>
            <p:spPr>
              <a:xfrm>
                <a:off x="2604378" y="1356448"/>
                <a:ext cx="229409" cy="2634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04" name="Content Placeholder 1"/>
          <p:cNvSpPr txBox="1">
            <a:spLocks/>
          </p:cNvSpPr>
          <p:nvPr/>
        </p:nvSpPr>
        <p:spPr>
          <a:xfrm>
            <a:off x="169494" y="620123"/>
            <a:ext cx="2592285" cy="3520052"/>
          </a:xfrm>
          <a:prstGeom prst="rect">
            <a:avLst/>
          </a:prstGeom>
        </p:spPr>
        <p:txBody>
          <a:bodyPr lIns="45295" tIns="22648" rIns="45295" bIns="22648"/>
          <a:lstStyle>
            <a:lvl1pPr marL="169890" indent="-16989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68095" indent="-141575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662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792820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1933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24585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237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88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5418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Same 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VM is used by many jobs</a:t>
            </a:r>
          </a:p>
          <a:p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VM is reverted to 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its “clean status” </a:t>
            </a:r>
            <a:endParaRPr lang="en-US" sz="1800" dirty="0" smtClean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B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efore 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“reverting to clean“, a </a:t>
            </a:r>
            <a:r>
              <a:rPr lang="en-US" sz="1800" b="1" dirty="0">
                <a:solidFill>
                  <a:srgbClr val="1F497D">
                    <a:lumMod val="75000"/>
                  </a:srgbClr>
                </a:solidFill>
              </a:rPr>
              <a:t>snapshot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 is 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taken</a:t>
            </a:r>
          </a:p>
          <a:p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Developers 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can ask 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ETICS support for their snapshot (</a:t>
            </a:r>
            <a:r>
              <a:rPr lang="en-US" sz="1800" dirty="0">
                <a:solidFill>
                  <a:srgbClr val="1F497D">
                    <a:lumMod val="75000"/>
                  </a:srgbClr>
                </a:solidFill>
              </a:rPr>
              <a:t>e.g. to check a test crash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</a:rPr>
              <a:t>) and in order to analyze the results </a:t>
            </a:r>
          </a:p>
          <a:p>
            <a:endParaRPr lang="en-US" sz="1800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sz="1800" dirty="0">
              <a:solidFill>
                <a:srgbClr val="1F497D">
                  <a:lumMod val="75000"/>
                </a:srgbClr>
              </a:solidFill>
            </a:endParaRPr>
          </a:p>
          <a:p>
            <a:endParaRPr lang="en-US" sz="18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06" name="Picture 105" descr="exec-job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49" y="2483991"/>
            <a:ext cx="504056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108" name="Straight Arrow Connector 107"/>
          <p:cNvCxnSpPr>
            <a:endCxn id="57" idx="1"/>
          </p:cNvCxnSpPr>
          <p:nvPr/>
        </p:nvCxnSpPr>
        <p:spPr>
          <a:xfrm flipV="1">
            <a:off x="3553867" y="1030972"/>
            <a:ext cx="1809437" cy="12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Content Placeholder 7" descr="MC900431637.PNG"/>
          <p:cNvPicPr>
            <a:picLocks noChangeAspect="1"/>
          </p:cNvPicPr>
          <p:nvPr/>
        </p:nvPicPr>
        <p:blipFill rotWithShape="1">
          <a:blip r:embed="rId7" cstate="print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5409890" y="1907927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5" name="Picture 84" descr="exec-job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49" y="1835919"/>
            <a:ext cx="504056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6" name="Picture 85" descr="exec-job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49" y="3132063"/>
            <a:ext cx="504056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0" name="Picture 89" descr="exec-job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49" y="3780135"/>
            <a:ext cx="504056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1" name="Content Placeholder 7" descr="MC900431637.PNG"/>
          <p:cNvPicPr>
            <a:picLocks noChangeAspect="1"/>
          </p:cNvPicPr>
          <p:nvPr/>
        </p:nvPicPr>
        <p:blipFill rotWithShape="1">
          <a:blip r:embed="rId10" cstate="print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5409890" y="2483991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" name="Content Placeholder 7" descr="MC900431637.PNG"/>
          <p:cNvPicPr>
            <a:picLocks noChangeAspect="1"/>
          </p:cNvPicPr>
          <p:nvPr/>
        </p:nvPicPr>
        <p:blipFill rotWithShape="1">
          <a:blip r:embed="rId12" cstate="print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5409890" y="3132063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3" name="Content Placeholder 7" descr="MC900431637.PNG"/>
          <p:cNvPicPr>
            <a:picLocks noChangeAspect="1"/>
          </p:cNvPicPr>
          <p:nvPr/>
        </p:nvPicPr>
        <p:blipFill rotWithShape="1">
          <a:blip r:embed="rId7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5481898" y="3780135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4" name="Content Placeholder 7" descr="MC900431637.PNG"/>
          <p:cNvPicPr>
            <a:picLocks noChangeAspect="1"/>
          </p:cNvPicPr>
          <p:nvPr/>
        </p:nvPicPr>
        <p:blipFill rotWithShape="1">
          <a:blip r:embed="rId7" cstate="print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4401778" y="1907927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5" name="Content Placeholder 7" descr="MC900431637.PNG"/>
          <p:cNvPicPr>
            <a:picLocks noChangeAspect="1"/>
          </p:cNvPicPr>
          <p:nvPr/>
        </p:nvPicPr>
        <p:blipFill rotWithShape="1">
          <a:blip r:embed="rId7" cstate="print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4401778" y="2483991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6" name="Content Placeholder 7" descr="MC900431637.PNG"/>
          <p:cNvPicPr>
            <a:picLocks noChangeAspect="1"/>
          </p:cNvPicPr>
          <p:nvPr/>
        </p:nvPicPr>
        <p:blipFill rotWithShape="1">
          <a:blip r:embed="rId7" cstate="print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4401778" y="3132063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7" name="Content Placeholder 7" descr="MC900431637.PNG"/>
          <p:cNvPicPr>
            <a:picLocks noChangeAspect="1"/>
          </p:cNvPicPr>
          <p:nvPr/>
        </p:nvPicPr>
        <p:blipFill rotWithShape="1">
          <a:blip r:embed="rId7" cstate="print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1527" r="10990" b="-492"/>
          <a:stretch/>
        </p:blipFill>
        <p:spPr>
          <a:xfrm>
            <a:off x="4401778" y="3780135"/>
            <a:ext cx="376226" cy="43204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ight Arrow 6"/>
          <p:cNvSpPr/>
          <p:nvPr/>
        </p:nvSpPr>
        <p:spPr>
          <a:xfrm>
            <a:off x="3897721" y="1979935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3897721" y="2555999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3897721" y="3204071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0" name="Right Arrow 99"/>
          <p:cNvSpPr/>
          <p:nvPr/>
        </p:nvSpPr>
        <p:spPr>
          <a:xfrm>
            <a:off x="3897721" y="3852143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" name="Picture 101" descr="exec-job.png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03" y="827807"/>
            <a:ext cx="504056" cy="5040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0" name="Group 9"/>
          <p:cNvGrpSpPr/>
          <p:nvPr/>
        </p:nvGrpSpPr>
        <p:grpSpPr>
          <a:xfrm>
            <a:off x="4273947" y="2369744"/>
            <a:ext cx="1872208" cy="648072"/>
            <a:chOff x="4273947" y="2369744"/>
            <a:chExt cx="1872208" cy="648072"/>
          </a:xfrm>
        </p:grpSpPr>
        <p:sp>
          <p:nvSpPr>
            <p:cNvPr id="2" name="Oval 1"/>
            <p:cNvSpPr/>
            <p:nvPr/>
          </p:nvSpPr>
          <p:spPr>
            <a:xfrm>
              <a:off x="5066035" y="2369744"/>
              <a:ext cx="1080120" cy="64807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" name="Equal 3"/>
            <p:cNvSpPr/>
            <p:nvPr/>
          </p:nvSpPr>
          <p:spPr>
            <a:xfrm>
              <a:off x="4273947" y="2433687"/>
              <a:ext cx="576064" cy="482352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0773" y="4356201"/>
            <a:ext cx="1977153" cy="230589"/>
          </a:xfrm>
        </p:spPr>
        <p:txBody>
          <a:bodyPr/>
          <a:lstStyle/>
          <a:p>
            <a:r>
              <a:rPr lang="de-DE" dirty="0"/>
              <a:t>EMI AHM Hamburg – SA2 Report</a:t>
            </a:r>
          </a:p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500" y="4356201"/>
            <a:ext cx="1456849" cy="230589"/>
          </a:xfrm>
        </p:spPr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0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7" grpId="0" animBg="1"/>
      <p:bldP spid="98" grpId="0" animBg="1"/>
      <p:bldP spid="99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225" y="611783"/>
            <a:ext cx="4034722" cy="3600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Monitoring system</a:t>
            </a:r>
          </a:p>
          <a:p>
            <a:pPr>
              <a:buFont typeface="Arial"/>
              <a:buChar char="•"/>
              <a:defRPr/>
            </a:pPr>
            <a:r>
              <a:rPr lang="en-US" sz="1700" b="1" dirty="0" smtClean="0"/>
              <a:t>Improved</a:t>
            </a:r>
            <a:r>
              <a:rPr lang="en-US" sz="1700" dirty="0" smtClean="0"/>
              <a:t> </a:t>
            </a:r>
            <a:r>
              <a:rPr lang="en-US" sz="1700" b="1" dirty="0" smtClean="0"/>
              <a:t>prompt alerts 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 smtClean="0"/>
              <a:t>via email</a:t>
            </a:r>
            <a:r>
              <a:rPr lang="en-US" sz="1700" dirty="0"/>
              <a:t> </a:t>
            </a:r>
            <a:r>
              <a:rPr lang="en-US" sz="1700" dirty="0" smtClean="0"/>
              <a:t>and SMS if urgent</a:t>
            </a:r>
            <a:endParaRPr lang="en-US" sz="1700" dirty="0"/>
          </a:p>
          <a:p>
            <a:pPr>
              <a:buFont typeface="Arial"/>
              <a:buChar char="•"/>
              <a:defRPr/>
            </a:pPr>
            <a:r>
              <a:rPr lang="en-US" sz="1700" b="1" dirty="0" smtClean="0"/>
              <a:t>Recurrent</a:t>
            </a:r>
            <a:r>
              <a:rPr lang="en-US" sz="1700" dirty="0" smtClean="0"/>
              <a:t> </a:t>
            </a:r>
            <a:r>
              <a:rPr lang="en-US" sz="1700" b="1" dirty="0" smtClean="0"/>
              <a:t>cases solved </a:t>
            </a:r>
            <a:r>
              <a:rPr lang="en-US" sz="1700" dirty="0"/>
              <a:t>by the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monitoring itself, when possible</a:t>
            </a:r>
          </a:p>
          <a:p>
            <a:pPr>
              <a:buFont typeface="Arial"/>
              <a:buChar char="•"/>
              <a:defRPr/>
            </a:pPr>
            <a:r>
              <a:rPr lang="en-US" sz="1700" b="1" dirty="0"/>
              <a:t>Benefits</a:t>
            </a:r>
            <a:r>
              <a:rPr lang="en-US" sz="1700" dirty="0"/>
              <a:t>: better issue reporting even </a:t>
            </a:r>
            <a:r>
              <a:rPr lang="en-US" sz="1700" dirty="0">
                <a:solidFill>
                  <a:srgbClr val="0000FF"/>
                </a:solidFill>
              </a:rPr>
              <a:t>before it </a:t>
            </a:r>
            <a:r>
              <a:rPr lang="en-US" sz="1700" dirty="0" smtClean="0">
                <a:solidFill>
                  <a:srgbClr val="0000FF"/>
                </a:solidFill>
              </a:rPr>
              <a:t>occurs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0000FF"/>
                </a:solidFill>
              </a:rPr>
              <a:t>Resource monitoring system</a:t>
            </a:r>
          </a:p>
          <a:p>
            <a:pPr>
              <a:buFont typeface="Arial"/>
              <a:buChar char="•"/>
            </a:pPr>
            <a:r>
              <a:rPr lang="en-US" sz="1800" dirty="0"/>
              <a:t>“Collectd” installed </a:t>
            </a:r>
            <a:r>
              <a:rPr lang="en-US" sz="1800" dirty="0" smtClean="0"/>
              <a:t>on </a:t>
            </a:r>
            <a:r>
              <a:rPr lang="en-US" sz="1800" dirty="0"/>
              <a:t>every VM</a:t>
            </a:r>
          </a:p>
          <a:p>
            <a:pPr>
              <a:buFont typeface="Arial"/>
              <a:buChar char="•"/>
            </a:pPr>
            <a:r>
              <a:rPr lang="en-US" sz="1800" dirty="0"/>
              <a:t>Monitor current usage and detect </a:t>
            </a:r>
            <a:r>
              <a:rPr lang="en-US" sz="1800" b="1" dirty="0"/>
              <a:t>bottlenecks</a:t>
            </a:r>
          </a:p>
          <a:p>
            <a:pPr>
              <a:buFont typeface="Arial"/>
              <a:buChar char="•"/>
              <a:defRPr/>
            </a:pPr>
            <a:endParaRPr lang="en-US" sz="1700" dirty="0"/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Infrastructure </a:t>
            </a:r>
            <a:r>
              <a:rPr lang="en-GB" dirty="0"/>
              <a:t>M</a:t>
            </a:r>
            <a:r>
              <a:rPr lang="en-GB" dirty="0" smtClean="0"/>
              <a:t>onitoring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47607" y="3038953"/>
            <a:ext cx="5538508" cy="1029214"/>
          </a:xfrm>
          <a:prstGeom prst="rect">
            <a:avLst/>
          </a:prstGeom>
        </p:spPr>
        <p:txBody>
          <a:bodyPr lIns="45295" tIns="22648" rIns="45295" bIns="22648">
            <a:normAutofit/>
          </a:bodyPr>
          <a:lstStyle>
            <a:lvl1pPr marL="169890" indent="-16989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68095" indent="-141575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662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792820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1933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24585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237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88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5418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dirty="0"/>
          </a:p>
        </p:txBody>
      </p:sp>
      <p:pic>
        <p:nvPicPr>
          <p:cNvPr id="8" name="Picture 7" descr="collect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6"/>
          <a:stretch/>
        </p:blipFill>
        <p:spPr bwMode="auto">
          <a:xfrm>
            <a:off x="3913907" y="1403871"/>
            <a:ext cx="2217952" cy="20882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0773" y="4356201"/>
            <a:ext cx="1977153" cy="230589"/>
          </a:xfrm>
        </p:spPr>
        <p:txBody>
          <a:bodyPr/>
          <a:lstStyle/>
          <a:p>
            <a:r>
              <a:rPr lang="de-DE" dirty="0"/>
              <a:t>EMI AHM Hamburg – SA2 Report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500" y="4356201"/>
            <a:ext cx="1456849" cy="230589"/>
          </a:xfrm>
        </p:spPr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11" name="Rounded Rectangle 10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7947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Improvements for Developers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050" name="Picture 2" descr="http://www.enonic.com/en/community/tutorials/_image/107510.png?_encoded=2f66666666666678302f35382f3b29323732286874646977656c616373&amp;_ts=12d0e25b3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18" y="1552208"/>
            <a:ext cx="1171808" cy="10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241500" y="2665281"/>
            <a:ext cx="5616624" cy="1258870"/>
          </a:xfrm>
          <a:prstGeom prst="rect">
            <a:avLst/>
          </a:prstGeom>
        </p:spPr>
        <p:txBody>
          <a:bodyPr lIns="45295" tIns="22648" rIns="45295" bIns="22648">
            <a:normAutofit/>
          </a:bodyPr>
          <a:lstStyle>
            <a:lvl1pPr marL="169890" indent="-16989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68095" indent="-141575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662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792820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1933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i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24585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237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8899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5418" indent="-113260" algn="l" defTabSz="4530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4725" lvl="3" indent="0">
              <a:buNone/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97865" y="2870181"/>
            <a:ext cx="809123" cy="821624"/>
            <a:chOff x="4704573" y="2205115"/>
            <a:chExt cx="1081542" cy="1070965"/>
          </a:xfrm>
        </p:grpSpPr>
        <p:pic>
          <p:nvPicPr>
            <p:cNvPr id="8" name="Picture 2" descr="http://www.sferaitalia.it/img/cd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73" y="2205115"/>
              <a:ext cx="1081542" cy="107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egi.eu/export/sites/egi/images/EMI_Logo_200x91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707" y="2356165"/>
              <a:ext cx="432048" cy="196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0773" y="4356201"/>
            <a:ext cx="1977153" cy="230589"/>
          </a:xfrm>
        </p:spPr>
        <p:txBody>
          <a:bodyPr/>
          <a:lstStyle/>
          <a:p>
            <a:r>
              <a:rPr lang="de-DE" dirty="0"/>
              <a:t>EMI AHM Hamburg – SA2 </a:t>
            </a:r>
            <a:r>
              <a:rPr lang="de-DE" dirty="0" smtClean="0"/>
              <a:t>Report</a:t>
            </a:r>
          </a:p>
          <a:p>
            <a:endParaRPr lang="de-D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41500" y="4356201"/>
            <a:ext cx="1456849" cy="230589"/>
          </a:xfrm>
        </p:spPr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241503" y="683791"/>
            <a:ext cx="5544611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Maven repository</a:t>
            </a:r>
          </a:p>
          <a:p>
            <a:pPr>
              <a:buFont typeface="Arial"/>
              <a:buChar char="•"/>
              <a:defRPr/>
            </a:pPr>
            <a:r>
              <a:rPr lang="en-US" sz="1700" dirty="0" smtClean="0"/>
              <a:t>New </a:t>
            </a:r>
            <a:r>
              <a:rPr lang="en-US" sz="1700" dirty="0"/>
              <a:t>Maven repository is available for EMI developers</a:t>
            </a:r>
          </a:p>
          <a:p>
            <a:pPr>
              <a:buFont typeface="Arial"/>
              <a:buChar char="•"/>
              <a:defRPr/>
            </a:pPr>
            <a:r>
              <a:rPr lang="en-US" sz="1700" dirty="0"/>
              <a:t>Mirror from the official </a:t>
            </a:r>
            <a:r>
              <a:rPr lang="en-US" sz="1700" b="1" dirty="0"/>
              <a:t>Maven </a:t>
            </a:r>
            <a:r>
              <a:rPr lang="en-US" sz="1700" b="1" dirty="0" smtClean="0"/>
              <a:t>Central </a:t>
            </a:r>
            <a:r>
              <a:rPr lang="en-US" sz="1700" dirty="0" smtClean="0"/>
              <a:t>repository</a:t>
            </a:r>
          </a:p>
          <a:p>
            <a:pPr>
              <a:buFont typeface="Arial"/>
              <a:buChar char="•"/>
              <a:defRPr/>
            </a:pPr>
            <a:r>
              <a:rPr lang="en-US" sz="1700" i="0" dirty="0" smtClean="0"/>
              <a:t>More </a:t>
            </a:r>
            <a:r>
              <a:rPr lang="en-US" sz="1700" b="1" i="0" dirty="0"/>
              <a:t>reliable</a:t>
            </a:r>
            <a:r>
              <a:rPr lang="en-US" sz="1700" i="0" dirty="0"/>
              <a:t> </a:t>
            </a:r>
            <a:r>
              <a:rPr lang="en-US" sz="1700" i="0" dirty="0" smtClean="0"/>
              <a:t>builds</a:t>
            </a:r>
          </a:p>
          <a:p>
            <a:pPr>
              <a:buFont typeface="Arial"/>
              <a:buChar char="•"/>
              <a:defRPr/>
            </a:pPr>
            <a:r>
              <a:rPr lang="en-US" sz="1700" i="0" dirty="0" smtClean="0"/>
              <a:t>Much </a:t>
            </a:r>
            <a:r>
              <a:rPr lang="en-US" sz="1700" b="1" i="0" dirty="0"/>
              <a:t>faster access </a:t>
            </a:r>
            <a:r>
              <a:rPr lang="en-US" sz="1700" i="0" dirty="0"/>
              <a:t>during the </a:t>
            </a:r>
            <a:r>
              <a:rPr lang="en-US" sz="1700" i="0" dirty="0" smtClean="0"/>
              <a:t>builds</a:t>
            </a:r>
            <a:endParaRPr lang="en-US" sz="1700" b="1" i="0" dirty="0" smtClean="0"/>
          </a:p>
          <a:p>
            <a:pPr marL="0" indent="0">
              <a:buNone/>
              <a:defRPr/>
            </a:pPr>
            <a:r>
              <a:rPr lang="en-GB" sz="2000" b="1" dirty="0" smtClean="0">
                <a:solidFill>
                  <a:srgbClr val="0000FF"/>
                </a:solidFill>
              </a:rPr>
              <a:t>VM images </a:t>
            </a:r>
            <a:r>
              <a:rPr lang="en-GB" sz="2000" b="1" dirty="0">
                <a:solidFill>
                  <a:srgbClr val="0000FF"/>
                </a:solidFill>
              </a:rPr>
              <a:t>for </a:t>
            </a:r>
            <a:r>
              <a:rPr lang="en-GB" sz="2000" b="1" dirty="0" smtClean="0">
                <a:solidFill>
                  <a:srgbClr val="0000FF"/>
                </a:solidFill>
              </a:rPr>
              <a:t>developers</a:t>
            </a:r>
          </a:p>
          <a:p>
            <a:pPr>
              <a:buFont typeface="Arial"/>
              <a:buChar char="•"/>
              <a:defRPr/>
            </a:pPr>
            <a:r>
              <a:rPr lang="en-US" sz="1700" b="1" dirty="0"/>
              <a:t>SL5</a:t>
            </a:r>
            <a:r>
              <a:rPr lang="en-US" sz="1700" dirty="0"/>
              <a:t>, </a:t>
            </a:r>
            <a:r>
              <a:rPr lang="en-US" sz="1700" b="1" dirty="0"/>
              <a:t>SL6</a:t>
            </a:r>
            <a:r>
              <a:rPr lang="en-US" sz="1700" dirty="0"/>
              <a:t>  </a:t>
            </a:r>
            <a:r>
              <a:rPr lang="en-US" sz="1700" dirty="0" smtClean="0"/>
              <a:t>and </a:t>
            </a:r>
            <a:r>
              <a:rPr lang="en-US" sz="1700" b="1" dirty="0" smtClean="0"/>
              <a:t>Debian6</a:t>
            </a:r>
            <a:r>
              <a:rPr lang="en-US" sz="1700" dirty="0" smtClean="0"/>
              <a:t> </a:t>
            </a:r>
            <a:r>
              <a:rPr lang="en-US" sz="1700" dirty="0"/>
              <a:t>images </a:t>
            </a:r>
            <a:r>
              <a:rPr lang="en-US" sz="1700" dirty="0" smtClean="0"/>
              <a:t>can be</a:t>
            </a:r>
            <a:r>
              <a:rPr lang="en-US" sz="1700" dirty="0" smtClean="0"/>
              <a:t> </a:t>
            </a:r>
            <a:r>
              <a:rPr lang="en-US" sz="1700" dirty="0"/>
              <a:t>available for </a:t>
            </a:r>
            <a:r>
              <a:rPr lang="en-US" sz="1700" dirty="0" smtClean="0"/>
              <a:t>downloading</a:t>
            </a:r>
          </a:p>
          <a:p>
            <a:pPr>
              <a:buFont typeface="Arial"/>
              <a:buChar char="•"/>
              <a:defRPr/>
            </a:pPr>
            <a:r>
              <a:rPr lang="en-US" sz="1700" dirty="0" smtClean="0"/>
              <a:t>List </a:t>
            </a:r>
            <a:r>
              <a:rPr lang="en-US" sz="1700" dirty="0"/>
              <a:t>of free </a:t>
            </a:r>
            <a:r>
              <a:rPr lang="en-US" sz="1700" b="1" dirty="0" smtClean="0"/>
              <a:t>VM conversion </a:t>
            </a:r>
            <a:r>
              <a:rPr lang="en-US" sz="1700" b="1" dirty="0"/>
              <a:t>tools </a:t>
            </a:r>
            <a:r>
              <a:rPr lang="en-US" sz="1700" dirty="0" smtClean="0"/>
              <a:t>available</a:t>
            </a:r>
          </a:p>
          <a:p>
            <a:pPr>
              <a:buFont typeface="Arial"/>
              <a:buChar char="•"/>
              <a:defRPr/>
            </a:pPr>
            <a:r>
              <a:rPr lang="en-US" sz="1700" dirty="0"/>
              <a:t>W</a:t>
            </a:r>
            <a:r>
              <a:rPr lang="en-US" sz="1700" dirty="0" smtClean="0"/>
              <a:t>e run on the CERN virtualization infrastructure, </a:t>
            </a:r>
            <a:r>
              <a:rPr lang="en-US" sz="1700" dirty="0" smtClean="0"/>
              <a:t> HyperV images</a:t>
            </a:r>
            <a:endParaRPr lang="en-US" sz="1700" dirty="0" smtClean="0"/>
          </a:p>
          <a:p>
            <a:pPr>
              <a:buFont typeface="Arial"/>
              <a:buChar char="•"/>
              <a:defRPr/>
            </a:pPr>
            <a:r>
              <a:rPr lang="en-US" sz="1700" dirty="0" smtClean="0"/>
              <a:t>Instruction to install starting from standard OS up</a:t>
            </a:r>
            <a:endParaRPr lang="en-US" sz="1700" dirty="0"/>
          </a:p>
        </p:txBody>
      </p:sp>
      <p:sp>
        <p:nvSpPr>
          <p:cNvPr id="14" name="Rounded Rectangle 13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55302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 major changes</a:t>
            </a:r>
          </a:p>
          <a:p>
            <a:r>
              <a:rPr lang="en-US" sz="2000" dirty="0" smtClean="0"/>
              <a:t>Client </a:t>
            </a:r>
            <a:r>
              <a:rPr lang="en-US" sz="2000" dirty="0"/>
              <a:t>updates </a:t>
            </a:r>
            <a:endParaRPr lang="en-US" sz="2000" dirty="0" smtClean="0"/>
          </a:p>
          <a:p>
            <a:r>
              <a:rPr lang="en-US" sz="2000" dirty="0" smtClean="0"/>
              <a:t>SL6 </a:t>
            </a:r>
            <a:r>
              <a:rPr lang="en-US" sz="2000" dirty="0"/>
              <a:t>32 </a:t>
            </a:r>
            <a:r>
              <a:rPr lang="en-US" sz="2000" dirty="0" smtClean="0"/>
              <a:t>bits</a:t>
            </a:r>
            <a:endParaRPr lang="en-US" sz="2000" dirty="0"/>
          </a:p>
          <a:p>
            <a:r>
              <a:rPr lang="en-US" sz="2000" dirty="0"/>
              <a:t>Lintian plugin to check Debian packages </a:t>
            </a:r>
            <a:r>
              <a:rPr lang="en-US" sz="2000" dirty="0" smtClean="0"/>
              <a:t>compliance</a:t>
            </a:r>
            <a:endParaRPr lang="en-US" sz="2000" dirty="0"/>
          </a:p>
          <a:p>
            <a:r>
              <a:rPr lang="en-US" sz="2000" dirty="0" smtClean="0"/>
              <a:t>Better filters/search </a:t>
            </a:r>
            <a:r>
              <a:rPr lang="en-US" sz="2000" dirty="0"/>
              <a:t>in the submissions tab</a:t>
            </a:r>
          </a:p>
          <a:p>
            <a:r>
              <a:rPr lang="en-US" sz="2000" dirty="0" smtClean="0"/>
              <a:t>Performance </a:t>
            </a:r>
            <a:r>
              <a:rPr lang="en-US" sz="2000" dirty="0"/>
              <a:t>updates in the portal</a:t>
            </a:r>
          </a:p>
          <a:p>
            <a:r>
              <a:rPr lang="en-US" sz="2000" dirty="0"/>
              <a:t>Improve </a:t>
            </a:r>
            <a:r>
              <a:rPr lang="en-US" sz="2000" dirty="0" smtClean="0"/>
              <a:t>reliability, fix bugs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+ Output of discussions at this AHM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ETICS – Year 3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8760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558ED5"/>
                </a:solidFill>
              </a:rPr>
              <a:t>Policies 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Tools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Testbeds</a:t>
            </a:r>
          </a:p>
          <a:p>
            <a:r>
              <a:rPr lang="en-US" dirty="0">
                <a:solidFill>
                  <a:srgbClr val="558ED5"/>
                </a:solidFill>
              </a:rPr>
              <a:t>Metrics </a:t>
            </a:r>
            <a:endParaRPr lang="en-US" b="1" dirty="0" smtClean="0"/>
          </a:p>
          <a:p>
            <a:r>
              <a:rPr lang="en-US" dirty="0" smtClean="0">
                <a:solidFill>
                  <a:srgbClr val="558ED5"/>
                </a:solidFill>
              </a:rPr>
              <a:t>Quality Control 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761780" y="901200"/>
            <a:ext cx="3024336" cy="3238975"/>
            <a:chOff x="3138704" y="1514311"/>
            <a:chExt cx="2647411" cy="27715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3626" t="14990" r="33972"/>
            <a:stretch/>
          </p:blipFill>
          <p:spPr>
            <a:xfrm>
              <a:off x="3138704" y="1514311"/>
              <a:ext cx="2647411" cy="24818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25875" y="3996159"/>
              <a:ext cx="1675725" cy="289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https:/</a:t>
              </a:r>
              <a:r>
                <a:rPr lang="en-GB" sz="1600" dirty="0" smtClean="0">
                  <a:solidFill>
                    <a:schemeClr val="tx2"/>
                  </a:solidFill>
                </a:rPr>
                <a:t>/bit.ly/emisa2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2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500" y="4356200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2" y="4356200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EMI AHM Hamburg – SA2 Report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200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72009" y="35720"/>
            <a:ext cx="5138043" cy="432049"/>
          </a:xfrm>
        </p:spPr>
        <p:txBody>
          <a:bodyPr/>
          <a:lstStyle/>
          <a:p>
            <a:r>
              <a:rPr lang="en-US" dirty="0" smtClean="0"/>
              <a:t>Testbeds since EMI-1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241500" y="683791"/>
            <a:ext cx="5699719" cy="3429000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Increased Testbed size</a:t>
            </a:r>
          </a:p>
          <a:p>
            <a:pPr lvl="0"/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&gt;200 installations of pre-EMI, EMI-1, EMI-2 products</a:t>
            </a:r>
          </a:p>
          <a:p>
            <a:pPr lvl="0"/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Sites </a:t>
            </a:r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: 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</a:rPr>
              <a:t>CERN, CESNET, CNAF INFN, DESY, JUELICH, KOSICE, </a:t>
            </a:r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NIIF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https://twiki.cern.ch/twiki/bin/view/EMI/TestBed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Increased </a:t>
            </a:r>
            <a:r>
              <a:rPr lang="en-US" sz="1800" b="1" dirty="0">
                <a:solidFill>
                  <a:srgbClr val="0000FF"/>
                </a:solidFill>
              </a:rPr>
              <a:t>s</a:t>
            </a:r>
            <a:r>
              <a:rPr lang="en-US" sz="1800" b="1" dirty="0" smtClean="0">
                <a:solidFill>
                  <a:srgbClr val="0000FF"/>
                </a:solidFill>
              </a:rPr>
              <a:t>cope of </a:t>
            </a:r>
            <a:r>
              <a:rPr lang="en-US" sz="1800" b="1" dirty="0">
                <a:solidFill>
                  <a:srgbClr val="0000FF"/>
                </a:solidFill>
              </a:rPr>
              <a:t>a</a:t>
            </a:r>
            <a:r>
              <a:rPr lang="en-US" sz="1800" b="1" dirty="0" smtClean="0">
                <a:solidFill>
                  <a:srgbClr val="0000FF"/>
                </a:solidFill>
              </a:rPr>
              <a:t>ctivities 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Deployment Tests (15 Updates + EMI2 RCs + Nagios probes)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Provide f</a:t>
            </a:r>
            <a:r>
              <a:rPr lang="en-US" sz="1600" dirty="0" smtClean="0">
                <a:solidFill>
                  <a:srgbClr val="1F497D"/>
                </a:solidFill>
              </a:rPr>
              <a:t>eedback </a:t>
            </a:r>
            <a:r>
              <a:rPr lang="en-US" sz="1600" dirty="0" smtClean="0">
                <a:solidFill>
                  <a:srgbClr val="1F497D"/>
                </a:solidFill>
              </a:rPr>
              <a:t>on documentation, deployment logbooks 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Migrated </a:t>
            </a:r>
            <a:r>
              <a:rPr lang="en-US" sz="1600" dirty="0" smtClean="0">
                <a:solidFill>
                  <a:srgbClr val="1F497D"/>
                </a:solidFill>
              </a:rPr>
              <a:t>to some generic EMI Tests, dissemination and support</a:t>
            </a:r>
          </a:p>
          <a:p>
            <a:r>
              <a:rPr lang="en-US" sz="1600" dirty="0" smtClean="0">
                <a:solidFill>
                  <a:srgbClr val="1F497D"/>
                </a:solidFill>
              </a:rPr>
              <a:t>Testing </a:t>
            </a:r>
            <a:r>
              <a:rPr lang="en-US" sz="1600" dirty="0" smtClean="0">
                <a:solidFill>
                  <a:srgbClr val="1F497D"/>
                </a:solidFill>
              </a:rPr>
              <a:t>some </a:t>
            </a:r>
            <a:r>
              <a:rPr lang="en-US" sz="1600" b="1" dirty="0" smtClean="0">
                <a:solidFill>
                  <a:srgbClr val="1F497D"/>
                </a:solidFill>
              </a:rPr>
              <a:t>new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SAM-NAGIOS probes (from EGI-EMI)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1F497D"/>
                </a:solidFill>
                <a:hlinkClick r:id="rId3"/>
              </a:rPr>
              <a:t>https://twiki.cern.ch/twiki/bin/view/EMI/</a:t>
            </a:r>
            <a:r>
              <a:rPr lang="en-US" sz="1600" dirty="0" smtClean="0">
                <a:solidFill>
                  <a:srgbClr val="1F497D"/>
                </a:solidFill>
                <a:hlinkClick r:id="rId3"/>
              </a:rPr>
              <a:t>EMITestbedInventory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83084"/>
              </p:ext>
            </p:extLst>
          </p:nvPr>
        </p:nvGraphicFramePr>
        <p:xfrm>
          <a:off x="313508" y="3708127"/>
          <a:ext cx="5544615" cy="60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994"/>
                <a:gridCol w="1474044"/>
                <a:gridCol w="779712"/>
                <a:gridCol w="2165865"/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Releases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pre-EMI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EMI-1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EMI-2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Platforms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SL4/SL5,</a:t>
                      </a:r>
                      <a:r>
                        <a:rPr lang="en-US" sz="1400" baseline="0" dirty="0" smtClean="0"/>
                        <a:t> (Debian)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SL5/64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SL5/64, SL6/64, Debian6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138043" y="611783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Integration Infrastructure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88869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08/05/2012 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ounded Rectangle 5"/>
          <p:cNvSpPr/>
          <p:nvPr/>
        </p:nvSpPr>
        <p:spPr>
          <a:xfrm>
            <a:off x="817563" y="1771234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Policies</a:t>
            </a:r>
            <a:endParaRPr lang="en-GB" sz="1050" dirty="0"/>
          </a:p>
        </p:txBody>
      </p:sp>
      <p:sp>
        <p:nvSpPr>
          <p:cNvPr id="7" name="Rounded Rectangle 6"/>
          <p:cNvSpPr/>
          <p:nvPr/>
        </p:nvSpPr>
        <p:spPr>
          <a:xfrm>
            <a:off x="817563" y="349210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Build and Test Tools</a:t>
            </a:r>
            <a:endParaRPr lang="en-GB" sz="1050" dirty="0"/>
          </a:p>
        </p:txBody>
      </p:sp>
      <p:sp>
        <p:nvSpPr>
          <p:cNvPr id="8" name="Rounded Rectangle 7"/>
          <p:cNvSpPr/>
          <p:nvPr/>
        </p:nvSpPr>
        <p:spPr>
          <a:xfrm>
            <a:off x="1321619" y="2851354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Integration Infrastructure</a:t>
            </a:r>
            <a:endParaRPr lang="en-GB" sz="1050" dirty="0"/>
          </a:p>
        </p:txBody>
      </p:sp>
      <p:sp>
        <p:nvSpPr>
          <p:cNvPr id="9" name="Rounded Rectangle 8"/>
          <p:cNvSpPr/>
          <p:nvPr/>
        </p:nvSpPr>
        <p:spPr>
          <a:xfrm>
            <a:off x="3049811" y="1771234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Metrics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2059" y="2339975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Quality Control</a:t>
            </a:r>
            <a:endParaRPr lang="en-GB" sz="1050" dirty="0"/>
          </a:p>
        </p:txBody>
      </p:sp>
      <p:sp>
        <p:nvSpPr>
          <p:cNvPr id="11" name="Rounded Rectangle 10"/>
          <p:cNvSpPr/>
          <p:nvPr/>
        </p:nvSpPr>
        <p:spPr>
          <a:xfrm>
            <a:off x="3913907" y="2339975"/>
            <a:ext cx="936104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Reports &amp;</a:t>
            </a:r>
          </a:p>
          <a:p>
            <a:pPr algn="ctr"/>
            <a:r>
              <a:rPr lang="en-GB" sz="1050" dirty="0" smtClean="0"/>
              <a:t> Dashboards</a:t>
            </a:r>
            <a:endParaRPr lang="en-GB" sz="1050" dirty="0"/>
          </a:p>
        </p:txBody>
      </p:sp>
      <p:sp>
        <p:nvSpPr>
          <p:cNvPr id="12" name="Rounded Rectangle 11"/>
          <p:cNvSpPr/>
          <p:nvPr/>
        </p:nvSpPr>
        <p:spPr>
          <a:xfrm>
            <a:off x="2329731" y="2339975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Development Trackers</a:t>
            </a:r>
            <a:endParaRPr lang="en-GB" sz="105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33587" y="2275290"/>
            <a:ext cx="0" cy="1144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81659" y="184324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60574" y="2555999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22019" y="255599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2401739" y="2844031"/>
            <a:ext cx="1872208" cy="367364"/>
          </a:xfrm>
          <a:prstGeom prst="bentConnector3">
            <a:avLst>
              <a:gd name="adj1" fmla="val 992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1681659" y="2844031"/>
            <a:ext cx="2880320" cy="864096"/>
          </a:xfrm>
          <a:prstGeom prst="bentConnector3">
            <a:avLst>
              <a:gd name="adj1" fmla="val 10074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3985915" y="1987258"/>
            <a:ext cx="576064" cy="280709"/>
          </a:xfrm>
          <a:prstGeom prst="bentConnector3">
            <a:avLst>
              <a:gd name="adj1" fmla="val 998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1681659" y="1987259"/>
            <a:ext cx="936104" cy="280708"/>
          </a:xfrm>
          <a:prstGeom prst="bentConnector3">
            <a:avLst>
              <a:gd name="adj1" fmla="val 1000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766043" y="3996159"/>
            <a:ext cx="491680" cy="24569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17" tIns="31208" rIns="62417" bIns="31208" anchor="ctr"/>
          <a:lstStyle/>
          <a:p>
            <a:pPr algn="ctr">
              <a:defRPr/>
            </a:pPr>
            <a:r>
              <a:rPr lang="en-GB" dirty="0" smtClean="0">
                <a:solidFill>
                  <a:srgbClr val="002060"/>
                </a:solidFill>
              </a:rPr>
              <a:t>NA2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483" y="3996159"/>
            <a:ext cx="491680" cy="24569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17" tIns="31208" rIns="62417" bIns="31208" anchor="ctr"/>
          <a:lstStyle/>
          <a:p>
            <a:pPr algn="ctr">
              <a:defRPr/>
            </a:pPr>
            <a:r>
              <a:rPr lang="en-GB" dirty="0" smtClean="0">
                <a:solidFill>
                  <a:srgbClr val="002060"/>
                </a:solidFill>
              </a:rPr>
              <a:t>JRA1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66443" y="1115839"/>
            <a:ext cx="491680" cy="24569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17" tIns="31208" rIns="62417" bIns="31208" anchor="ctr"/>
          <a:lstStyle/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SA1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26075" y="3924151"/>
            <a:ext cx="491680" cy="24569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17" tIns="31208" rIns="62417" bIns="31208" anchor="ctr"/>
          <a:lstStyle/>
          <a:p>
            <a:pPr algn="ctr">
              <a:defRPr/>
            </a:pPr>
            <a:r>
              <a:rPr lang="en-GB" dirty="0" smtClean="0">
                <a:solidFill>
                  <a:srgbClr val="002060"/>
                </a:solidFill>
              </a:rPr>
              <a:t>JRA1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483" y="1187847"/>
            <a:ext cx="491680" cy="24569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17" tIns="31208" rIns="62417" bIns="31208" anchor="ctr"/>
          <a:lstStyle/>
          <a:p>
            <a:pPr algn="ctr">
              <a:defRPr/>
            </a:pPr>
            <a:r>
              <a:rPr lang="en-GB" dirty="0">
                <a:solidFill>
                  <a:srgbClr val="002060"/>
                </a:solidFill>
              </a:rPr>
              <a:t>SA1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65635" y="2267967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1249611" y="1475879"/>
            <a:ext cx="4104456" cy="216024"/>
          </a:xfrm>
          <a:prstGeom prst="bentConnector3">
            <a:avLst>
              <a:gd name="adj1" fmla="val 997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54067" y="1475879"/>
            <a:ext cx="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09851" y="147587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42099" y="2916039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3507" y="197993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3507" y="1547887"/>
            <a:ext cx="0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642099" y="1475879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3507" y="3060055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13507" y="3708127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185715" y="611783"/>
            <a:ext cx="1872208" cy="5760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17" tIns="31208" rIns="62417" bIns="31208"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002060"/>
                </a:solidFill>
              </a:rPr>
              <a:t>SA2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rgbClr val="002060"/>
                </a:solidFill>
              </a:rPr>
              <a:t>Quality Assurance</a:t>
            </a:r>
            <a:endParaRPr lang="en-GB" sz="1600" b="1" dirty="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69691" y="3420095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0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499" y="620120"/>
            <a:ext cx="5976664" cy="3636270"/>
          </a:xfrm>
        </p:spPr>
        <p:txBody>
          <a:bodyPr/>
          <a:lstStyle/>
          <a:p>
            <a:pPr marL="0" lvl="0" indent="0">
              <a:spcBef>
                <a:spcPts val="748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EMI and EMI 2 Updates</a:t>
            </a:r>
          </a:p>
          <a:p>
            <a:pPr marL="0" lvl="0" indent="0">
              <a:spcBef>
                <a:spcPts val="748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Testbed involved in SAM Nagios Probes testing</a:t>
            </a:r>
            <a:endParaRPr lang="en-US" sz="18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/>
                <a:cs typeface="Calibri"/>
                <a:sym typeface="Wingdings"/>
              </a:rPr>
              <a:t> Presentation on SAM Nagios Probes on Wednesday</a:t>
            </a:r>
            <a:endParaRPr lang="en-US" sz="1600" dirty="0">
              <a:latin typeface="Calibri"/>
              <a:cs typeface="Calibri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Integration Test Campaigns</a:t>
            </a:r>
          </a:p>
          <a:p>
            <a:r>
              <a:rPr lang="en-US" sz="1500" dirty="0" smtClean="0">
                <a:latin typeface="Calibri"/>
                <a:cs typeface="Calibri"/>
              </a:rPr>
              <a:t>Integration </a:t>
            </a:r>
            <a:r>
              <a:rPr lang="en-US" sz="1500" dirty="0">
                <a:latin typeface="Calibri"/>
                <a:cs typeface="Calibri"/>
              </a:rPr>
              <a:t>Test Campaigns </a:t>
            </a:r>
            <a:r>
              <a:rPr lang="en-US" sz="1500" dirty="0" smtClean="0">
                <a:latin typeface="Calibri"/>
                <a:cs typeface="Calibri"/>
              </a:rPr>
              <a:t>defined but few </a:t>
            </a:r>
            <a:r>
              <a:rPr lang="en-US" sz="1500" dirty="0">
                <a:latin typeface="Calibri"/>
                <a:cs typeface="Calibri"/>
              </a:rPr>
              <a:t>products </a:t>
            </a:r>
            <a:r>
              <a:rPr lang="en-US" sz="1500" dirty="0" smtClean="0">
                <a:latin typeface="Calibri"/>
                <a:cs typeface="Calibri"/>
              </a:rPr>
              <a:t>ready at </a:t>
            </a:r>
            <a:r>
              <a:rPr lang="en-US" sz="1500" dirty="0">
                <a:latin typeface="Calibri"/>
                <a:cs typeface="Calibri"/>
              </a:rPr>
              <a:t>due </a:t>
            </a:r>
            <a:r>
              <a:rPr lang="en-US" sz="1500" dirty="0" smtClean="0">
                <a:latin typeface="Calibri"/>
                <a:cs typeface="Calibri"/>
              </a:rPr>
              <a:t>dates 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Demo and Training Support</a:t>
            </a:r>
          </a:p>
          <a:p>
            <a:r>
              <a:rPr lang="en-US" sz="1400" dirty="0" smtClean="0">
                <a:solidFill>
                  <a:srgbClr val="1F497D"/>
                </a:solidFill>
              </a:rPr>
              <a:t>Training Infrastructure with stable versions of EMI products with GILDA CA (supported best demo winning at EGI TF 2011)</a:t>
            </a:r>
          </a:p>
          <a:p>
            <a:r>
              <a:rPr lang="en-US" sz="1400" dirty="0" err="1" smtClean="0">
                <a:cs typeface="Calibri"/>
              </a:rPr>
              <a:t>FutureGrid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>
                <a:cs typeface="Calibri"/>
              </a:rPr>
              <a:t>(-&gt; NA3): </a:t>
            </a:r>
            <a:r>
              <a:rPr lang="en-US" sz="1400" dirty="0" err="1">
                <a:solidFill>
                  <a:srgbClr val="004586"/>
                </a:solidFill>
                <a:ea typeface="ＭＳ Ｐゴシック"/>
                <a:cs typeface="Calibri"/>
              </a:rPr>
              <a:t>Unicore</a:t>
            </a:r>
            <a:r>
              <a:rPr lang="en-US" sz="1400" dirty="0">
                <a:solidFill>
                  <a:srgbClr val="004586"/>
                </a:solidFill>
                <a:ea typeface="ＭＳ Ｐゴシック"/>
                <a:cs typeface="Calibri"/>
              </a:rPr>
              <a:t> deployed (thanks to </a:t>
            </a:r>
            <a:r>
              <a:rPr lang="en-US" sz="1400" dirty="0" err="1">
                <a:solidFill>
                  <a:srgbClr val="004586"/>
                </a:solidFill>
                <a:ea typeface="ＭＳ Ｐゴシック"/>
                <a:cs typeface="Calibri"/>
              </a:rPr>
              <a:t>Juelich</a:t>
            </a:r>
            <a:r>
              <a:rPr lang="en-US" sz="1400" dirty="0">
                <a:solidFill>
                  <a:srgbClr val="004586"/>
                </a:solidFill>
                <a:ea typeface="ＭＳ Ｐゴシック"/>
                <a:cs typeface="Calibri"/>
              </a:rPr>
              <a:t> staff). For other host certificate based services (on </a:t>
            </a:r>
            <a:r>
              <a:rPr lang="en-US" sz="1400" dirty="0" smtClean="0">
                <a:solidFill>
                  <a:srgbClr val="004586"/>
                </a:solidFill>
                <a:ea typeface="ＭＳ Ｐゴシック"/>
                <a:cs typeface="Calibri"/>
              </a:rPr>
              <a:t>demand/dynamic </a:t>
            </a:r>
            <a:r>
              <a:rPr lang="en-US" sz="1400" dirty="0">
                <a:solidFill>
                  <a:srgbClr val="004586"/>
                </a:solidFill>
                <a:ea typeface="ＭＳ Ｐゴシック"/>
                <a:cs typeface="Calibri"/>
              </a:rPr>
              <a:t>instantiation model)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00FF"/>
                </a:solidFill>
                <a:cs typeface="Calibri"/>
              </a:rPr>
              <a:t>EMI Preview / Large Scale </a:t>
            </a:r>
          </a:p>
          <a:p>
            <a:pPr marL="169890" lvl="1" indent="-16989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4586"/>
                </a:solidFill>
                <a:ea typeface="ＭＳ Ｐゴシック"/>
                <a:cs typeface="Calibri"/>
              </a:rPr>
              <a:t>15 </a:t>
            </a:r>
            <a:r>
              <a:rPr lang="en-US" sz="1600" dirty="0">
                <a:solidFill>
                  <a:srgbClr val="004586"/>
                </a:solidFill>
                <a:ea typeface="ＭＳ Ｐゴシック"/>
                <a:cs typeface="Calibri"/>
              </a:rPr>
              <a:t>services </a:t>
            </a:r>
            <a:r>
              <a:rPr lang="en-US" sz="1600" dirty="0" smtClean="0">
                <a:solidFill>
                  <a:srgbClr val="004586"/>
                </a:solidFill>
                <a:ea typeface="ＭＳ Ｐゴシック"/>
                <a:cs typeface="Calibri"/>
              </a:rPr>
              <a:t>installed, outside </a:t>
            </a:r>
            <a:r>
              <a:rPr lang="en-US" sz="1600" dirty="0" smtClean="0">
                <a:solidFill>
                  <a:srgbClr val="004586"/>
                </a:solidFill>
                <a:ea typeface="ＭＳ Ｐゴシック"/>
                <a:cs typeface="Calibri"/>
              </a:rPr>
              <a:t>the EMI </a:t>
            </a:r>
            <a:r>
              <a:rPr lang="en-US" sz="1600" dirty="0" smtClean="0">
                <a:solidFill>
                  <a:srgbClr val="004586"/>
                </a:solidFill>
                <a:ea typeface="ＭＳ Ｐゴシック"/>
                <a:cs typeface="Calibri"/>
              </a:rPr>
              <a:t>testbed</a:t>
            </a:r>
          </a:p>
          <a:p>
            <a:pPr marL="169890" lvl="1" indent="-169890">
              <a:buFont typeface="Arial" pitchFamily="34" charset="0"/>
              <a:buChar char="•"/>
            </a:pPr>
            <a:endParaRPr lang="en-US" sz="1600" dirty="0" smtClean="0">
              <a:solidFill>
                <a:srgbClr val="1F497D"/>
              </a:solidFill>
            </a:endParaRPr>
          </a:p>
          <a:p>
            <a:pPr lvl="2"/>
            <a:endParaRPr lang="en-US" sz="1000" dirty="0" smtClean="0">
              <a:solidFill>
                <a:srgbClr val="004586"/>
              </a:solidFill>
              <a:latin typeface="Calibri"/>
              <a:ea typeface="ＭＳ Ｐゴシック"/>
              <a:cs typeface="Calibri"/>
            </a:endParaRPr>
          </a:p>
          <a:p>
            <a:pPr lvl="1"/>
            <a:endParaRPr lang="en-US" sz="1100" dirty="0" smtClean="0">
              <a:latin typeface="Calibri"/>
              <a:cs typeface="Calibri"/>
            </a:endParaRPr>
          </a:p>
          <a:p>
            <a:endParaRPr lang="en-US" sz="12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Testbeds - Ongoing activities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Rounded Rectangle 8"/>
          <p:cNvSpPr/>
          <p:nvPr/>
        </p:nvSpPr>
        <p:spPr>
          <a:xfrm>
            <a:off x="5138043" y="611783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Integration Infrastructure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499" y="654536"/>
            <a:ext cx="5832647" cy="3636270"/>
          </a:xfrm>
        </p:spPr>
        <p:txBody>
          <a:bodyPr/>
          <a:lstStyle/>
          <a:p>
            <a:pPr marL="0" lvl="0" indent="0">
              <a:spcBef>
                <a:spcPts val="748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Integration Testing </a:t>
            </a:r>
            <a:endParaRPr lang="en-US" sz="18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lvl="0">
              <a:spcBef>
                <a:spcPts val="748"/>
              </a:spcBef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With </a:t>
            </a:r>
            <a:r>
              <a:rPr lang="en-US" sz="1600" dirty="0">
                <a:latin typeface="Calibri"/>
                <a:cs typeface="Calibri"/>
              </a:rPr>
              <a:t>60 products </a:t>
            </a:r>
            <a:r>
              <a:rPr lang="en-US" sz="1600" dirty="0" smtClean="0">
                <a:latin typeface="Calibri"/>
                <a:cs typeface="Calibri"/>
              </a:rPr>
              <a:t>x 3 platforms, coordination </a:t>
            </a:r>
            <a:r>
              <a:rPr lang="en-US" sz="1600" dirty="0">
                <a:latin typeface="Calibri"/>
                <a:cs typeface="Calibri"/>
              </a:rPr>
              <a:t>is a key aspect </a:t>
            </a:r>
            <a:endParaRPr lang="en-US" sz="1600" dirty="0" smtClean="0">
              <a:latin typeface="Calibri"/>
              <a:cs typeface="Calibri"/>
            </a:endParaRPr>
          </a:p>
          <a:p>
            <a:pPr lvl="0">
              <a:spcBef>
                <a:spcPts val="748"/>
              </a:spcBef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We </a:t>
            </a:r>
            <a:r>
              <a:rPr lang="en-US" sz="1600" dirty="0">
                <a:latin typeface="Calibri"/>
                <a:cs typeface="Calibri"/>
              </a:rPr>
              <a:t>need </a:t>
            </a:r>
            <a:r>
              <a:rPr lang="en-US" sz="1600" dirty="0" smtClean="0">
                <a:latin typeface="Calibri"/>
                <a:cs typeface="Calibri"/>
              </a:rPr>
              <a:t>realistic and respected </a:t>
            </a:r>
            <a:r>
              <a:rPr lang="en-US" sz="1600" dirty="0" smtClean="0">
                <a:latin typeface="Calibri"/>
                <a:cs typeface="Calibri"/>
              </a:rPr>
              <a:t>deadlines </a:t>
            </a:r>
            <a:endParaRPr lang="en-US" sz="1600" dirty="0">
              <a:latin typeface="Calibri"/>
              <a:cs typeface="Calibri"/>
            </a:endParaRPr>
          </a:p>
          <a:p>
            <a:pPr marL="0" indent="0">
              <a:spcBef>
                <a:spcPts val="748"/>
              </a:spcBef>
              <a:buNone/>
            </a:pPr>
            <a:r>
              <a:rPr lang="en-US" sz="1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RC 2</a:t>
            </a:r>
            <a:r>
              <a:rPr lang="en-US" sz="1800" b="1" dirty="0">
                <a:solidFill>
                  <a:srgbClr val="0000FF"/>
                </a:solidFill>
                <a:latin typeface="Calibri"/>
                <a:cs typeface="Calibri"/>
              </a:rPr>
              <a:t>-3-4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versions needed?</a:t>
            </a:r>
            <a:endParaRPr lang="en-US" sz="18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Multiplatform deployment is </a:t>
            </a:r>
            <a:r>
              <a:rPr lang="en-US" sz="1600" b="1" dirty="0">
                <a:latin typeface="Calibri"/>
                <a:cs typeface="Calibri"/>
              </a:rPr>
              <a:t>VERY</a:t>
            </a:r>
            <a:r>
              <a:rPr lang="en-US" sz="1600" dirty="0">
                <a:latin typeface="Calibri"/>
                <a:cs typeface="Calibri"/>
              </a:rPr>
              <a:t> time/effort consuming -&gt; better to have less RC versions but really certified by PT</a:t>
            </a:r>
          </a:p>
          <a:p>
            <a:r>
              <a:rPr lang="en-US" sz="1600" dirty="0">
                <a:latin typeface="Calibri"/>
                <a:cs typeface="Calibri"/>
              </a:rPr>
              <a:t>F</a:t>
            </a:r>
            <a:r>
              <a:rPr lang="en-US" sz="1600" dirty="0" smtClean="0">
                <a:latin typeface="Calibri"/>
                <a:cs typeface="Calibri"/>
              </a:rPr>
              <a:t>or </a:t>
            </a:r>
            <a:r>
              <a:rPr lang="en-US" sz="1600" dirty="0">
                <a:latin typeface="Calibri"/>
                <a:cs typeface="Calibri"/>
              </a:rPr>
              <a:t>new </a:t>
            </a:r>
            <a:r>
              <a:rPr lang="en-US" sz="1600" dirty="0" smtClean="0">
                <a:latin typeface="Calibri"/>
                <a:cs typeface="Calibri"/>
              </a:rPr>
              <a:t>products (e.g. EMIR) documentation and verification </a:t>
            </a:r>
            <a:r>
              <a:rPr lang="en-US" sz="1600" dirty="0">
                <a:latin typeface="Calibri"/>
                <a:cs typeface="Calibri"/>
              </a:rPr>
              <a:t>step </a:t>
            </a:r>
            <a:r>
              <a:rPr lang="en-US" sz="1600" dirty="0" smtClean="0">
                <a:latin typeface="Calibri"/>
                <a:cs typeface="Calibri"/>
              </a:rPr>
              <a:t>MANDATORY </a:t>
            </a:r>
            <a:r>
              <a:rPr lang="en-US" sz="1600" dirty="0">
                <a:latin typeface="Calibri"/>
                <a:cs typeface="Calibri"/>
              </a:rPr>
              <a:t>before </a:t>
            </a:r>
            <a:r>
              <a:rPr lang="en-US" sz="1600" dirty="0" smtClean="0">
                <a:latin typeface="Calibri"/>
                <a:cs typeface="Calibri"/>
              </a:rPr>
              <a:t>asking for deployment</a:t>
            </a:r>
            <a:endParaRPr lang="en-US" sz="1600" dirty="0">
              <a:latin typeface="Calibri"/>
              <a:cs typeface="Calibri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cs typeface="Calibri"/>
              </a:rPr>
              <a:t>EMI </a:t>
            </a:r>
            <a:r>
              <a:rPr lang="en-US" sz="1800" b="1" dirty="0">
                <a:solidFill>
                  <a:srgbClr val="0000FF"/>
                </a:solidFill>
                <a:cs typeface="Calibri"/>
              </a:rPr>
              <a:t>Preview / Large Scale </a:t>
            </a:r>
          </a:p>
          <a:p>
            <a:r>
              <a:rPr lang="en-US" sz="1600" dirty="0">
                <a:cs typeface="Calibri"/>
              </a:rPr>
              <a:t>Better to do deployment on demand to catch interest in User communities</a:t>
            </a:r>
          </a:p>
          <a:p>
            <a:pPr marL="169890" lvl="1" indent="-169890">
              <a:buFont typeface="Arial" pitchFamily="34" charset="0"/>
              <a:buChar char="•"/>
            </a:pPr>
            <a:r>
              <a:rPr lang="en-US" sz="1600" dirty="0">
                <a:solidFill>
                  <a:srgbClr val="004586"/>
                </a:solidFill>
                <a:ea typeface="ＭＳ Ｐゴシック"/>
                <a:cs typeface="Calibri"/>
              </a:rPr>
              <a:t>N</a:t>
            </a:r>
            <a:r>
              <a:rPr lang="en-US" sz="1600" dirty="0" smtClean="0">
                <a:solidFill>
                  <a:srgbClr val="004586"/>
                </a:solidFill>
                <a:ea typeface="ＭＳ Ｐゴシック"/>
                <a:cs typeface="Calibri"/>
              </a:rPr>
              <a:t>o </a:t>
            </a:r>
            <a:r>
              <a:rPr lang="en-US" sz="1600" dirty="0">
                <a:solidFill>
                  <a:srgbClr val="004586"/>
                </a:solidFill>
                <a:ea typeface="ＭＳ Ｐゴシック"/>
                <a:cs typeface="Calibri"/>
              </a:rPr>
              <a:t>interest from PTs in performing large scale tests</a:t>
            </a:r>
            <a:endParaRPr lang="en-US" sz="1600" dirty="0">
              <a:solidFill>
                <a:srgbClr val="1F497D"/>
              </a:solidFill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Testbeds - Open Issues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9" name="Rounded Rectangle 8"/>
          <p:cNvSpPr/>
          <p:nvPr/>
        </p:nvSpPr>
        <p:spPr>
          <a:xfrm>
            <a:off x="5138043" y="611783"/>
            <a:ext cx="100811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Integration Infrastructure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Testbeds</a:t>
            </a:r>
          </a:p>
          <a:p>
            <a:r>
              <a:rPr lang="en-US" b="1" dirty="0">
                <a:solidFill>
                  <a:srgbClr val="0000FF"/>
                </a:solidFill>
              </a:rPr>
              <a:t>Metrics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Control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761780" y="901200"/>
            <a:ext cx="3024336" cy="3238975"/>
            <a:chOff x="3138704" y="1514311"/>
            <a:chExt cx="2647411" cy="27715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3626" t="14990" r="33972"/>
            <a:stretch/>
          </p:blipFill>
          <p:spPr>
            <a:xfrm>
              <a:off x="3138704" y="1514311"/>
              <a:ext cx="2647411" cy="24818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25875" y="3996159"/>
              <a:ext cx="1675725" cy="289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https:/</a:t>
              </a:r>
              <a:r>
                <a:rPr lang="en-GB" sz="1600" dirty="0" smtClean="0">
                  <a:solidFill>
                    <a:schemeClr val="tx2"/>
                  </a:solidFill>
                </a:rPr>
                <a:t>/bit.ly/emisa2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32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Content Placeholder 2"/>
          <p:cNvSpPr>
            <a:spLocks noGrp="1"/>
          </p:cNvSpPr>
          <p:nvPr>
            <p:ph idx="1"/>
          </p:nvPr>
        </p:nvSpPr>
        <p:spPr bwMode="auto">
          <a:xfrm>
            <a:off x="241499" y="620120"/>
            <a:ext cx="5832647" cy="3636270"/>
          </a:xfrm>
          <a:noFill/>
          <a:ln>
            <a:miter lim="800000"/>
            <a:headEnd/>
            <a:tailEnd/>
          </a:ln>
        </p:spPr>
        <p:txBody>
          <a:bodyPr vert="horz" wrap="square" lIns="62417" tIns="31208" rIns="62417" bIns="3120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IE" sz="1800" b="1" dirty="0" smtClean="0">
                <a:solidFill>
                  <a:srgbClr val="0000FF"/>
                </a:solidFill>
              </a:rPr>
              <a:t>Several improvements to EMT Bug-tracking report </a:t>
            </a:r>
          </a:p>
          <a:p>
            <a:r>
              <a:rPr lang="en-IE" sz="1800" dirty="0" smtClean="0">
                <a:solidFill>
                  <a:srgbClr val="194694"/>
                </a:solidFill>
              </a:rPr>
              <a:t>Defined comprehensive set of QA metrics (Quality Model)</a:t>
            </a:r>
          </a:p>
          <a:p>
            <a:r>
              <a:rPr lang="en-IE" sz="1800" dirty="0" smtClean="0">
                <a:solidFill>
                  <a:srgbClr val="194694"/>
                </a:solidFill>
              </a:rPr>
              <a:t>All QA reports available here         </a:t>
            </a:r>
            <a:r>
              <a:rPr lang="en-IE" sz="1600" dirty="0" smtClean="0">
                <a:solidFill>
                  <a:srgbClr val="194694"/>
                </a:solidFill>
                <a:hlinkClick r:id="rId2"/>
              </a:rPr>
              <a:t>http://cern.ch/emiqa</a:t>
            </a:r>
            <a:endParaRPr lang="en-IE" sz="1600" dirty="0" smtClean="0">
              <a:solidFill>
                <a:srgbClr val="194694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FF"/>
                </a:solidFill>
              </a:rPr>
              <a:t>Added metrics for EPEL compliance  </a:t>
            </a:r>
            <a:r>
              <a:rPr lang="en-GB" sz="1800" dirty="0" smtClean="0">
                <a:solidFill>
                  <a:srgbClr val="194694"/>
                </a:solidFill>
              </a:rPr>
              <a:t>(ongoing for Debian)</a:t>
            </a:r>
          </a:p>
          <a:p>
            <a:r>
              <a:rPr lang="en-GB" sz="1600" dirty="0" smtClean="0">
                <a:solidFill>
                  <a:srgbClr val="194694"/>
                </a:solidFill>
              </a:rPr>
              <a:t>Done by ETICS team: Integrated </a:t>
            </a:r>
            <a:r>
              <a:rPr lang="en-GB" sz="1600" dirty="0" smtClean="0">
                <a:solidFill>
                  <a:srgbClr val="194694"/>
                </a:solidFill>
              </a:rPr>
              <a:t>RPMlint </a:t>
            </a:r>
            <a:r>
              <a:rPr lang="en-GB" sz="1600" dirty="0" smtClean="0">
                <a:solidFill>
                  <a:srgbClr val="194694"/>
                </a:solidFill>
              </a:rPr>
              <a:t>(and soon </a:t>
            </a:r>
            <a:r>
              <a:rPr lang="en-GB" sz="1600" dirty="0" err="1" smtClean="0">
                <a:solidFill>
                  <a:srgbClr val="194694"/>
                </a:solidFill>
              </a:rPr>
              <a:t>Lintian</a:t>
            </a:r>
            <a:r>
              <a:rPr lang="en-GB" sz="1600" dirty="0" smtClean="0">
                <a:solidFill>
                  <a:srgbClr val="194694"/>
                </a:solidFill>
              </a:rPr>
              <a:t>)</a:t>
            </a:r>
          </a:p>
          <a:p>
            <a:r>
              <a:rPr lang="en-GB" sz="1600" dirty="0" smtClean="0">
                <a:solidFill>
                  <a:srgbClr val="194694"/>
                </a:solidFill>
              </a:rPr>
              <a:t>Compliance to EPEL policies is an EMI target </a:t>
            </a:r>
            <a:r>
              <a:rPr lang="en-GB" sz="1600" dirty="0" smtClean="0">
                <a:solidFill>
                  <a:srgbClr val="194694"/>
                </a:solidFill>
                <a:sym typeface="Wingdings" pitchFamily="2" charset="2"/>
              </a:rPr>
              <a:t> EMI Metrics</a:t>
            </a:r>
            <a:endParaRPr lang="en-GB" sz="1600" dirty="0" smtClean="0">
              <a:solidFill>
                <a:srgbClr val="194694"/>
              </a:solidFill>
            </a:endParaRPr>
          </a:p>
          <a:p>
            <a:r>
              <a:rPr lang="en-GB" sz="1600" dirty="0" smtClean="0">
                <a:solidFill>
                  <a:srgbClr val="194694"/>
                </a:solidFill>
              </a:rPr>
              <a:t>Build from sources is also goal of the project</a:t>
            </a:r>
          </a:p>
          <a:p>
            <a:pPr marL="0" indent="0">
              <a:buNone/>
            </a:pPr>
            <a:r>
              <a:rPr lang="en-IE" sz="1800" b="1" dirty="0" smtClean="0">
                <a:solidFill>
                  <a:srgbClr val="0000FF"/>
                </a:solidFill>
              </a:rPr>
              <a:t>Developed bug-tracking dashboard </a:t>
            </a:r>
          </a:p>
          <a:p>
            <a:r>
              <a:rPr lang="en-IE" sz="1600" dirty="0" smtClean="0">
                <a:solidFill>
                  <a:srgbClr val="194694"/>
                </a:solidFill>
              </a:rPr>
              <a:t>Verify EMT bug-tracking report</a:t>
            </a:r>
          </a:p>
          <a:p>
            <a:r>
              <a:rPr lang="en-IE" sz="1600" dirty="0" smtClean="0">
                <a:solidFill>
                  <a:srgbClr val="194694"/>
                </a:solidFill>
              </a:rPr>
              <a:t>Allow SA1 and QC to filter data and produce customized reports</a:t>
            </a:r>
          </a:p>
          <a:p>
            <a:pPr marL="0" indent="0">
              <a:buNone/>
            </a:pPr>
            <a:r>
              <a:rPr lang="en-IE" sz="1800" b="1" dirty="0">
                <a:solidFill>
                  <a:srgbClr val="0000FF"/>
                </a:solidFill>
              </a:rPr>
              <a:t>Bring </a:t>
            </a:r>
            <a:r>
              <a:rPr lang="en-IE" sz="1800" b="1" dirty="0" smtClean="0">
                <a:solidFill>
                  <a:srgbClr val="0000FF"/>
                </a:solidFill>
              </a:rPr>
              <a:t>PT trackers </a:t>
            </a:r>
            <a:r>
              <a:rPr lang="en-IE" sz="1800" b="1" dirty="0">
                <a:solidFill>
                  <a:srgbClr val="0000FF"/>
                </a:solidFill>
              </a:rPr>
              <a:t>into line with required XML fields</a:t>
            </a:r>
          </a:p>
          <a:p>
            <a:endParaRPr lang="en-IE" sz="1600" dirty="0" smtClean="0">
              <a:solidFill>
                <a:srgbClr val="194694"/>
              </a:solidFill>
            </a:endParaRPr>
          </a:p>
          <a:p>
            <a:pPr lvl="1"/>
            <a:endParaRPr lang="en-IE" sz="1200" dirty="0" smtClean="0">
              <a:solidFill>
                <a:srgbClr val="194694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2417" tIns="31208" rIns="62417" bIns="31208"/>
          <a:lstStyle/>
          <a:p>
            <a:r>
              <a:rPr lang="en-IE" dirty="0" smtClean="0"/>
              <a:t>Metrics </a:t>
            </a:r>
            <a:endParaRPr lang="en-GB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58225" y="1995478"/>
            <a:ext cx="443342" cy="196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2417" tIns="31208" rIns="62417" bIns="31208" anchor="ctr"/>
          <a:lstStyle/>
          <a:p>
            <a:endParaRPr lang="de-DE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1" name="Rounded Rectangle 10"/>
          <p:cNvSpPr/>
          <p:nvPr/>
        </p:nvSpPr>
        <p:spPr>
          <a:xfrm>
            <a:off x="5354067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Metrics</a:t>
            </a:r>
          </a:p>
        </p:txBody>
      </p:sp>
    </p:spTree>
    <p:extLst>
      <p:ext uri="{BB962C8B-B14F-4D97-AF65-F5344CB8AC3E}">
        <p14:creationId xmlns:p14="http://schemas.microsoft.com/office/powerpoint/2010/main" val="156117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1" y="602142"/>
            <a:ext cx="5714107" cy="346172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Year 0, Year 1, Year 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24</a:t>
            </a:fld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241499" y="683791"/>
            <a:ext cx="5904656" cy="3528392"/>
            <a:chOff x="241499" y="683791"/>
            <a:chExt cx="5904656" cy="3528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99" y="683791"/>
              <a:ext cx="5782975" cy="352839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850011" y="2051943"/>
              <a:ext cx="1296144" cy="936104"/>
            </a:xfrm>
            <a:prstGeom prst="ellipse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75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3366FF"/>
                </a:solidFill>
              </a:rPr>
              <a:t>Many data sources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 many formats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Data</a:t>
            </a:r>
            <a:r>
              <a:rPr lang="en-GB" sz="2000" dirty="0" smtClean="0"/>
              <a:t> obtained from multiple organisations</a:t>
            </a:r>
          </a:p>
          <a:p>
            <a:endParaRPr lang="en-GB" sz="2000" dirty="0" smtClean="0"/>
          </a:p>
          <a:p>
            <a:r>
              <a:rPr lang="en-GB" sz="2000" dirty="0"/>
              <a:t>M</a:t>
            </a:r>
            <a:r>
              <a:rPr lang="en-GB" sz="2000" dirty="0" smtClean="0"/>
              <a:t>ust have the </a:t>
            </a:r>
            <a:r>
              <a:rPr lang="en-GB" sz="2000" b="1" dirty="0" smtClean="0">
                <a:solidFill>
                  <a:srgbClr val="3366FF"/>
                </a:solidFill>
              </a:rPr>
              <a:t>same meaning everywhere </a:t>
            </a:r>
            <a:r>
              <a:rPr lang="en-GB" sz="2000" dirty="0" smtClean="0"/>
              <a:t>otherwise metrics are meaningless.</a:t>
            </a:r>
          </a:p>
          <a:p>
            <a:r>
              <a:rPr lang="en-GB" sz="2000" dirty="0" smtClean="0"/>
              <a:t>Helps the </a:t>
            </a:r>
            <a:r>
              <a:rPr lang="en-GB" sz="2000" dirty="0" smtClean="0">
                <a:solidFill>
                  <a:srgbClr val="7030A0"/>
                </a:solidFill>
              </a:rPr>
              <a:t>EMI</a:t>
            </a:r>
            <a:r>
              <a:rPr lang="en-GB" sz="2000" dirty="0" smtClean="0"/>
              <a:t> project </a:t>
            </a:r>
            <a:r>
              <a:rPr lang="en-GB" sz="2000" dirty="0" smtClean="0">
                <a:solidFill>
                  <a:srgbClr val="7030A0"/>
                </a:solidFill>
              </a:rPr>
              <a:t>gather only the important information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2000" dirty="0" smtClean="0"/>
              <a:t>Leaves organisations the freedom to produce other internally useful information.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Produce a Common Format?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Rounded Rectangle 6"/>
          <p:cNvSpPr/>
          <p:nvPr/>
        </p:nvSpPr>
        <p:spPr>
          <a:xfrm>
            <a:off x="5354067" y="683791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Metrics</a:t>
            </a:r>
          </a:p>
        </p:txBody>
      </p:sp>
    </p:spTree>
    <p:extLst>
      <p:ext uri="{BB962C8B-B14F-4D97-AF65-F5344CB8AC3E}">
        <p14:creationId xmlns:p14="http://schemas.microsoft.com/office/powerpoint/2010/main" val="427194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EMI Dashboard</a:t>
            </a:r>
            <a:endParaRPr lang="en-US" dirty="0"/>
          </a:p>
        </p:txBody>
      </p:sp>
      <p:pic>
        <p:nvPicPr>
          <p:cNvPr id="3074" name="Picture 2" descr="C:\Users\aimar\AppData\Local\Microsoft\Windows\Temporary Internet Files\Content.Outlook\0TRANKS8\bugtracking-dash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91" y="1027364"/>
            <a:ext cx="5832648" cy="3688875"/>
          </a:xfrm>
          <a:prstGeom prst="rect">
            <a:avLst/>
          </a:prstGeom>
          <a:noFill/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041699" y="611783"/>
            <a:ext cx="229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66FF"/>
                </a:solidFill>
              </a:rPr>
              <a:t>http://emi-</a:t>
            </a:r>
            <a:r>
              <a:rPr lang="en-US" sz="1800" b="1" dirty="0" err="1">
                <a:solidFill>
                  <a:srgbClr val="3366FF"/>
                </a:solidFill>
              </a:rPr>
              <a:t>rfc.cern.ch</a:t>
            </a:r>
            <a:endParaRPr lang="en-GB" sz="1800" b="1" dirty="0">
              <a:solidFill>
                <a:srgbClr val="3366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10051" y="611783"/>
            <a:ext cx="936104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Reports &amp;</a:t>
            </a:r>
          </a:p>
          <a:p>
            <a:pPr algn="ctr"/>
            <a:r>
              <a:rPr lang="en-GB" sz="1050" dirty="0" smtClean="0"/>
              <a:t> Dashboards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86037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558ED5"/>
                </a:solidFill>
              </a:rPr>
              <a:t>Policies  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Tools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Testbeds</a:t>
            </a:r>
          </a:p>
          <a:p>
            <a:r>
              <a:rPr lang="en-US" dirty="0">
                <a:solidFill>
                  <a:srgbClr val="558ED5"/>
                </a:solidFill>
              </a:rPr>
              <a:t>Metrics</a:t>
            </a:r>
            <a:endParaRPr lang="en-US" dirty="0" smtClean="0">
              <a:solidFill>
                <a:srgbClr val="558ED5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Quality Control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27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761780" y="901200"/>
            <a:ext cx="3024336" cy="3238975"/>
            <a:chOff x="3138704" y="1514311"/>
            <a:chExt cx="2647411" cy="27715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3626" t="14990" r="33972"/>
            <a:stretch/>
          </p:blipFill>
          <p:spPr>
            <a:xfrm>
              <a:off x="3138704" y="1514311"/>
              <a:ext cx="2647411" cy="24818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25875" y="3996159"/>
              <a:ext cx="1675725" cy="289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https:/</a:t>
              </a:r>
              <a:r>
                <a:rPr lang="en-GB" sz="1600" dirty="0" smtClean="0">
                  <a:solidFill>
                    <a:schemeClr val="tx2"/>
                  </a:solidFill>
                </a:rPr>
                <a:t>/bit.ly/emisa2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2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499" y="620120"/>
            <a:ext cx="5832647" cy="3636270"/>
          </a:xfrm>
        </p:spPr>
        <p:txBody>
          <a:bodyPr/>
          <a:lstStyle/>
          <a:p>
            <a:pPr algn="ctr" hangingPunct="0">
              <a:spcBef>
                <a:spcPts val="476"/>
              </a:spcBef>
              <a:buClr>
                <a:srgbClr val="010920"/>
              </a:buClr>
              <a:buSzPct val="100000"/>
              <a:buNone/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  <a:defRPr sz="2000">
                <a:solidFill>
                  <a:srgbClr val="010920"/>
                </a:solidFill>
                <a:latin typeface="Calibri" pitchFamily="34"/>
                <a:ea typeface="Arial" pitchFamily="34"/>
                <a:cs typeface="Arial" pitchFamily="34"/>
              </a:defRPr>
            </a:pPr>
            <a:endParaRPr lang="en-GB" sz="1800" dirty="0" smtClean="0">
              <a:solidFill>
                <a:schemeClr val="tx2"/>
              </a:solidFill>
              <a:latin typeface="Calibri" pitchFamily="34"/>
              <a:ea typeface="Arial" pitchFamily="34"/>
              <a:cs typeface="Arial" pitchFamily="34"/>
              <a:sym typeface="Wingdings" pitchFamily="2" charset="2"/>
            </a:endParaRPr>
          </a:p>
          <a:p>
            <a:pPr algn="ctr" hangingPunct="0">
              <a:spcBef>
                <a:spcPts val="476"/>
              </a:spcBef>
              <a:buClr>
                <a:srgbClr val="010920"/>
              </a:buClr>
              <a:buSzPct val="100000"/>
              <a:buNone/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  <a:defRPr sz="2000">
                <a:solidFill>
                  <a:srgbClr val="010920"/>
                </a:solidFill>
                <a:latin typeface="Calibri" pitchFamily="34"/>
                <a:ea typeface="Arial" pitchFamily="34"/>
                <a:cs typeface="Arial" pitchFamily="34"/>
              </a:defRPr>
            </a:pPr>
            <a:endParaRPr lang="en-GB" sz="1800" dirty="0">
              <a:solidFill>
                <a:schemeClr val="tx2"/>
              </a:solidFill>
              <a:latin typeface="Calibri" pitchFamily="34"/>
              <a:ea typeface="Arial" pitchFamily="34"/>
              <a:cs typeface="Arial" pitchFamily="34"/>
              <a:sym typeface="Wingdings" pitchFamily="2" charset="2"/>
            </a:endParaRPr>
          </a:p>
          <a:p>
            <a:pPr algn="ctr" hangingPunct="0">
              <a:spcBef>
                <a:spcPts val="476"/>
              </a:spcBef>
              <a:buClr>
                <a:srgbClr val="010920"/>
              </a:buClr>
              <a:buSzPct val="100000"/>
              <a:buNone/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  <a:defRPr sz="2000">
                <a:solidFill>
                  <a:srgbClr val="010920"/>
                </a:solidFill>
                <a:latin typeface="Calibri" pitchFamily="34"/>
                <a:ea typeface="Arial" pitchFamily="34"/>
                <a:cs typeface="Arial" pitchFamily="34"/>
              </a:defRPr>
            </a:pPr>
            <a:endParaRPr lang="en-GB" sz="1800" dirty="0" smtClean="0">
              <a:solidFill>
                <a:schemeClr val="tx2"/>
              </a:solidFill>
              <a:latin typeface="Calibri" pitchFamily="34"/>
              <a:ea typeface="Arial" pitchFamily="34"/>
              <a:cs typeface="Arial" pitchFamily="34"/>
              <a:sym typeface="Wingdings" pitchFamily="2" charset="2"/>
            </a:endParaRPr>
          </a:p>
          <a:p>
            <a:pPr algn="ctr" hangingPunct="0">
              <a:spcBef>
                <a:spcPts val="476"/>
              </a:spcBef>
              <a:buClr>
                <a:srgbClr val="010920"/>
              </a:buClr>
              <a:buSzPct val="100000"/>
              <a:buNone/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  <a:defRPr sz="2000">
                <a:solidFill>
                  <a:srgbClr val="010920"/>
                </a:solidFill>
                <a:latin typeface="Calibri" pitchFamily="34"/>
                <a:ea typeface="Arial" pitchFamily="34"/>
                <a:cs typeface="Arial" pitchFamily="34"/>
              </a:defRPr>
            </a:pPr>
            <a:endParaRPr lang="en-GB" dirty="0">
              <a:solidFill>
                <a:schemeClr val="tx2"/>
              </a:solidFill>
              <a:latin typeface="Calibri" pitchFamily="34"/>
              <a:ea typeface="Arial" pitchFamily="34"/>
              <a:cs typeface="Arial" pitchFamily="34"/>
              <a:sym typeface="Wingdings" pitchFamily="2" charset="2"/>
            </a:endParaRPr>
          </a:p>
          <a:p>
            <a:pPr algn="ctr" hangingPunct="0">
              <a:spcBef>
                <a:spcPts val="476"/>
              </a:spcBef>
              <a:buClr>
                <a:srgbClr val="010920"/>
              </a:buClr>
              <a:buSzPct val="100000"/>
              <a:buFont typeface="Wingdings" charset="0"/>
              <a:buChar char="à"/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  <a:defRPr sz="2000">
                <a:solidFill>
                  <a:srgbClr val="010920"/>
                </a:solidFill>
                <a:latin typeface="Calibri" pitchFamily="34"/>
                <a:ea typeface="Arial" pitchFamily="34"/>
                <a:cs typeface="Arial" pitchFamily="34"/>
              </a:defRPr>
            </a:pPr>
            <a:r>
              <a:rPr lang="en-GB" b="1" dirty="0" smtClean="0">
                <a:solidFill>
                  <a:srgbClr val="0000FF"/>
                </a:solidFill>
                <a:latin typeface="Calibri" pitchFamily="34"/>
                <a:ea typeface="Arial" pitchFamily="34"/>
                <a:cs typeface="Arial" pitchFamily="34"/>
                <a:sym typeface="Wingdings" pitchFamily="2" charset="2"/>
              </a:rPr>
              <a:t>Follow QC Plenary Presentation </a:t>
            </a:r>
          </a:p>
          <a:p>
            <a:pPr marL="0" indent="0" algn="ctr" hangingPunct="0">
              <a:spcBef>
                <a:spcPts val="476"/>
              </a:spcBef>
              <a:buClr>
                <a:srgbClr val="010920"/>
              </a:buClr>
              <a:buSzPct val="100000"/>
              <a:buNone/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  <a:defRPr sz="2000">
                <a:solidFill>
                  <a:srgbClr val="010920"/>
                </a:solidFill>
                <a:latin typeface="Calibri" pitchFamily="34"/>
                <a:ea typeface="Arial" pitchFamily="34"/>
                <a:cs typeface="Arial" pitchFamily="34"/>
              </a:defRPr>
            </a:pPr>
            <a:r>
              <a:rPr lang="en-GB" b="1" dirty="0" smtClean="0">
                <a:solidFill>
                  <a:srgbClr val="0000FF"/>
                </a:solidFill>
                <a:latin typeface="Calibri" pitchFamily="34"/>
                <a:ea typeface="Arial" pitchFamily="34"/>
                <a:cs typeface="Arial" pitchFamily="34"/>
                <a:sym typeface="Wingdings" pitchFamily="2" charset="2"/>
              </a:rPr>
              <a:t>(Wednesday) </a:t>
            </a:r>
            <a:endParaRPr lang="en-GB" b="1" dirty="0" smtClean="0">
              <a:solidFill>
                <a:srgbClr val="0000FF"/>
              </a:solidFill>
              <a:latin typeface="Calibri" pitchFamily="34"/>
              <a:ea typeface="Arial" pitchFamily="34"/>
              <a:cs typeface="Arial" pitchFamily="3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5639922" y="4337736"/>
            <a:ext cx="286126" cy="2491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1434" tIns="31946" rIns="61434" bIns="31946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r"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</a:pPr>
            <a:fld id="{0EC85664-BA44-4CFC-9131-1A8C51EB98C0}" type="slidenum">
              <a:rPr lang="en-GB" sz="800">
                <a:solidFill>
                  <a:srgbClr val="898989"/>
                </a:solidFill>
                <a:latin typeface="Calibri" pitchFamily="34"/>
                <a:ea typeface="Arial" pitchFamily="34"/>
                <a:cs typeface="Arial" pitchFamily="34"/>
              </a:rPr>
              <a:pPr algn="r">
                <a:tabLst>
                  <a:tab pos="0" algn="l"/>
                  <a:tab pos="312085" algn="l"/>
                  <a:tab pos="624169" algn="l"/>
                  <a:tab pos="936253" algn="l"/>
                  <a:tab pos="1248339" algn="l"/>
                  <a:tab pos="1560423" algn="l"/>
                  <a:tab pos="1872508" algn="l"/>
                  <a:tab pos="2184593" algn="l"/>
                  <a:tab pos="2496678" algn="l"/>
                  <a:tab pos="2808762" algn="l"/>
                  <a:tab pos="3120847" algn="l"/>
                  <a:tab pos="3432932" algn="l"/>
                  <a:tab pos="3745016" algn="l"/>
                  <a:tab pos="4057101" algn="l"/>
                  <a:tab pos="4369185" algn="l"/>
                  <a:tab pos="4681271" algn="l"/>
                  <a:tab pos="4993356" algn="l"/>
                  <a:tab pos="5305440" algn="l"/>
                  <a:tab pos="5617524" algn="l"/>
                  <a:tab pos="5929610" algn="l"/>
                  <a:tab pos="6241694" algn="l"/>
                </a:tabLst>
              </a:pPr>
              <a:t>28</a:t>
            </a:fld>
            <a:endParaRPr lang="en-GB" sz="800" dirty="0">
              <a:solidFill>
                <a:srgbClr val="898989"/>
              </a:solidFill>
              <a:latin typeface="Calibri" pitchFamily="34"/>
              <a:ea typeface="Arial" pitchFamily="34"/>
              <a:cs typeface="Arial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43000" y="623994"/>
            <a:ext cx="5232365" cy="37375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61434" tIns="31946" rIns="61434" bIns="31946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312085" algn="l"/>
                <a:tab pos="624169" algn="l"/>
                <a:tab pos="936253" algn="l"/>
                <a:tab pos="1248339" algn="l"/>
                <a:tab pos="1560423" algn="l"/>
                <a:tab pos="1872508" algn="l"/>
                <a:tab pos="2184593" algn="l"/>
                <a:tab pos="2496678" algn="l"/>
                <a:tab pos="2808762" algn="l"/>
                <a:tab pos="3120847" algn="l"/>
                <a:tab pos="3432932" algn="l"/>
                <a:tab pos="3745016" algn="l"/>
                <a:tab pos="4057101" algn="l"/>
                <a:tab pos="4369185" algn="l"/>
                <a:tab pos="4681271" algn="l"/>
                <a:tab pos="4993356" algn="l"/>
                <a:tab pos="5305440" algn="l"/>
                <a:tab pos="5617524" algn="l"/>
                <a:tab pos="5929610" algn="l"/>
                <a:tab pos="6241694" algn="l"/>
              </a:tabLst>
            </a:pPr>
            <a:endParaRPr lang="en-GB" sz="1200" dirty="0"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678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Verification Dashboard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  <a:p>
            <a:endParaRPr lang="de-DE" dirty="0"/>
          </a:p>
        </p:txBody>
      </p:sp>
      <p:pic>
        <p:nvPicPr>
          <p:cNvPr id="7" name="Immagine 6" descr="Screenshot.png"/>
          <p:cNvPicPr>
            <a:picLocks noChangeAspect="1"/>
          </p:cNvPicPr>
          <p:nvPr/>
        </p:nvPicPr>
        <p:blipFill rotWithShape="1">
          <a:blip r:embed="rId2" cstate="print"/>
          <a:srcRect l="1984" t="14238" r="16628" b="3948"/>
          <a:stretch/>
        </p:blipFill>
        <p:spPr>
          <a:xfrm>
            <a:off x="117231" y="611783"/>
            <a:ext cx="5884908" cy="345026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8" name="Segnaposto contenuto 6" descr="ver-das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231" y="1403871"/>
            <a:ext cx="5903243" cy="2664296"/>
          </a:xfrm>
          <a:ln w="19050">
            <a:solidFill>
              <a:schemeClr val="tx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1246" y="4089019"/>
            <a:ext cx="5850893" cy="31504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62417" tIns="31208" rIns="62417" bIns="31208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http://emi-verification.cern.ch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10051" y="611783"/>
            <a:ext cx="936104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Reports &amp;</a:t>
            </a:r>
          </a:p>
          <a:p>
            <a:pPr algn="ctr"/>
            <a:r>
              <a:rPr lang="en-GB" sz="1050" dirty="0" smtClean="0"/>
              <a:t> Dashboards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632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Policies 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Testbeds</a:t>
            </a:r>
          </a:p>
          <a:p>
            <a:r>
              <a:rPr lang="en-US" dirty="0"/>
              <a:t>Metrics </a:t>
            </a:r>
            <a:endParaRPr lang="en-US" dirty="0" smtClean="0"/>
          </a:p>
          <a:p>
            <a:r>
              <a:rPr lang="en-US" dirty="0" smtClean="0"/>
              <a:t>Quality Control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761780" y="901200"/>
            <a:ext cx="3024336" cy="3269753"/>
            <a:chOff x="3138704" y="1514311"/>
            <a:chExt cx="2647411" cy="2797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3626" t="14990" r="33972"/>
            <a:stretch/>
          </p:blipFill>
          <p:spPr>
            <a:xfrm>
              <a:off x="3138704" y="1514311"/>
              <a:ext cx="2647411" cy="24818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25875" y="3996159"/>
              <a:ext cx="1935321" cy="316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 dirty="0">
                  <a:solidFill>
                    <a:srgbClr val="0000FF"/>
                  </a:solidFill>
                </a:rPr>
                <a:t>https:/</a:t>
              </a:r>
              <a:r>
                <a:rPr lang="en-GB" sz="1800" b="1" dirty="0" smtClean="0">
                  <a:solidFill>
                    <a:srgbClr val="0000FF"/>
                  </a:solidFill>
                </a:rPr>
                <a:t>/bit.ly/emisa2</a:t>
              </a:r>
              <a:endParaRPr lang="en-GB" sz="18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1500" y="620124"/>
            <a:ext cx="5688632" cy="3376035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80000"/>
              </a:lnSpc>
              <a:spcBef>
                <a:spcPts val="700"/>
              </a:spcBef>
              <a:buClr>
                <a:srgbClr val="010920"/>
              </a:buClr>
              <a:buNone/>
              <a:tabLst>
                <a:tab pos="330122" algn="l"/>
                <a:tab pos="787213" algn="l"/>
                <a:tab pos="1244306" algn="l"/>
                <a:tab pos="1701396" algn="l"/>
                <a:tab pos="2158488" algn="l"/>
                <a:tab pos="2615580" algn="l"/>
                <a:tab pos="3072672" algn="l"/>
                <a:tab pos="3529764" algn="l"/>
                <a:tab pos="3986856" algn="l"/>
                <a:tab pos="4443946" algn="l"/>
                <a:tab pos="4901039" algn="l"/>
                <a:tab pos="5358129" algn="l"/>
                <a:tab pos="5815222" algn="l"/>
                <a:tab pos="6272312" algn="l"/>
                <a:tab pos="6729404" algn="l"/>
                <a:tab pos="7186496" algn="l"/>
                <a:tab pos="7643588" algn="l"/>
                <a:tab pos="8100680" algn="l"/>
                <a:tab pos="8557772" algn="l"/>
                <a:tab pos="9014862" algn="l"/>
                <a:tab pos="9471956" algn="l"/>
              </a:tabLst>
            </a:pPr>
            <a:r>
              <a:rPr lang="en-GB" sz="1600" dirty="0" smtClean="0">
                <a:solidFill>
                  <a:schemeClr val="tx2"/>
                </a:solidFill>
                <a:latin typeface="Calibri" pitchFamily="32" charset="0"/>
              </a:rPr>
              <a:t>34 products released, 5 </a:t>
            </a:r>
            <a:r>
              <a:rPr lang="en-GB" sz="1600" dirty="0">
                <a:solidFill>
                  <a:schemeClr val="tx2"/>
                </a:solidFill>
                <a:latin typeface="Calibri" pitchFamily="32" charset="0"/>
              </a:rPr>
              <a:t>postponed</a:t>
            </a:r>
            <a:endParaRPr lang="en-GB" sz="1600" dirty="0" smtClean="0">
              <a:solidFill>
                <a:schemeClr val="tx2"/>
              </a:solidFill>
              <a:latin typeface="Calibri" pitchFamily="32" charset="0"/>
            </a:endParaRPr>
          </a:p>
          <a:p>
            <a:pPr marL="0" indent="0" eaLnBrk="0" hangingPunct="0">
              <a:lnSpc>
                <a:spcPct val="80000"/>
              </a:lnSpc>
              <a:spcBef>
                <a:spcPts val="700"/>
              </a:spcBef>
              <a:buClr>
                <a:srgbClr val="010920"/>
              </a:buClr>
              <a:buNone/>
              <a:tabLst>
                <a:tab pos="330122" algn="l"/>
                <a:tab pos="787213" algn="l"/>
                <a:tab pos="1244306" algn="l"/>
                <a:tab pos="1701396" algn="l"/>
                <a:tab pos="2158488" algn="l"/>
                <a:tab pos="2615580" algn="l"/>
                <a:tab pos="3072672" algn="l"/>
                <a:tab pos="3529764" algn="l"/>
                <a:tab pos="3986856" algn="l"/>
                <a:tab pos="4443946" algn="l"/>
                <a:tab pos="4901039" algn="l"/>
                <a:tab pos="5358129" algn="l"/>
                <a:tab pos="5815222" algn="l"/>
                <a:tab pos="6272312" algn="l"/>
                <a:tab pos="6729404" algn="l"/>
                <a:tab pos="7186496" algn="l"/>
                <a:tab pos="7643588" algn="l"/>
                <a:tab pos="8100680" algn="l"/>
                <a:tab pos="8557772" algn="l"/>
                <a:tab pos="9014862" algn="l"/>
                <a:tab pos="9471956" algn="l"/>
              </a:tabLst>
            </a:pPr>
            <a:r>
              <a:rPr lang="en-GB" sz="1600" dirty="0" smtClean="0">
                <a:solidFill>
                  <a:schemeClr val="tx2"/>
                </a:solidFill>
                <a:latin typeface="Calibri" pitchFamily="32" charset="0"/>
              </a:rPr>
              <a:t>20 fully verified, 14 released although not fully compliant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of EMI 1 Updates 8 - 14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  <a:p>
            <a:endParaRPr lang="de-D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</a:t>
            </a:r>
            <a:r>
              <a:rPr lang="de-DE" dirty="0" smtClean="0"/>
              <a:t>Report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41499" y="1475879"/>
            <a:ext cx="5688632" cy="2705667"/>
            <a:chOff x="241499" y="1475879"/>
            <a:chExt cx="5688632" cy="270566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750" t="12153" r="2463" b="25509"/>
            <a:stretch/>
          </p:blipFill>
          <p:spPr bwMode="auto">
            <a:xfrm>
              <a:off x="608663" y="1475879"/>
              <a:ext cx="5321468" cy="270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41499" y="1748810"/>
              <a:ext cx="1643207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400" b="1" dirty="0" smtClean="0">
                  <a:solidFill>
                    <a:schemeClr val="tx2"/>
                  </a:solidFill>
                </a:rPr>
                <a:t>Source Packages</a:t>
              </a:r>
            </a:p>
            <a:p>
              <a:endParaRPr lang="fr-CH" sz="1400" b="1" dirty="0">
                <a:solidFill>
                  <a:schemeClr val="tx2"/>
                </a:solidFill>
              </a:endParaRPr>
            </a:p>
            <a:p>
              <a:r>
                <a:rPr lang="fr-CH" sz="1400" b="1" dirty="0" err="1" smtClean="0">
                  <a:solidFill>
                    <a:schemeClr val="tx2"/>
                  </a:solidFill>
                </a:rPr>
                <a:t>Binary</a:t>
              </a:r>
              <a:r>
                <a:rPr lang="fr-CH" sz="1400" b="1" dirty="0" smtClean="0">
                  <a:solidFill>
                    <a:schemeClr val="tx2"/>
                  </a:solidFill>
                </a:rPr>
                <a:t> Tarballs</a:t>
              </a:r>
            </a:p>
            <a:p>
              <a:endParaRPr lang="fr-CH" sz="1400" b="1" dirty="0">
                <a:solidFill>
                  <a:schemeClr val="tx2"/>
                </a:solidFill>
              </a:endParaRP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ETICS Configuration</a:t>
              </a:r>
            </a:p>
            <a:p>
              <a:endParaRPr lang="fr-CH" sz="1400" b="1" dirty="0">
                <a:solidFill>
                  <a:schemeClr val="tx2"/>
                </a:solidFill>
              </a:endParaRP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RfC </a:t>
              </a:r>
              <a:r>
                <a:rPr lang="fr-CH" sz="1400" b="1" dirty="0" err="1" smtClean="0">
                  <a:solidFill>
                    <a:schemeClr val="tx2"/>
                  </a:solidFill>
                </a:rPr>
                <a:t>tested</a:t>
              </a:r>
              <a:endParaRPr lang="fr-CH" sz="1400" b="1" dirty="0" smtClean="0">
                <a:solidFill>
                  <a:schemeClr val="tx2"/>
                </a:solidFill>
              </a:endParaRPr>
            </a:p>
            <a:p>
              <a:endParaRPr lang="fr-CH" sz="1400" b="1" dirty="0">
                <a:solidFill>
                  <a:schemeClr val="tx2"/>
                </a:solidFill>
              </a:endParaRP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RFC </a:t>
              </a:r>
              <a:r>
                <a:rPr lang="fr-CH" sz="1400" b="1" dirty="0" err="1" smtClean="0">
                  <a:solidFill>
                    <a:schemeClr val="tx2"/>
                  </a:solidFill>
                </a:rPr>
                <a:t>Listed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491" y="1187847"/>
            <a:ext cx="5869686" cy="2975682"/>
            <a:chOff x="169491" y="755798"/>
            <a:chExt cx="5869686" cy="2975682"/>
          </a:xfrm>
        </p:grpSpPr>
        <p:sp>
          <p:nvSpPr>
            <p:cNvPr id="11" name="TextBox 10"/>
            <p:cNvSpPr txBox="1"/>
            <p:nvPr/>
          </p:nvSpPr>
          <p:spPr>
            <a:xfrm>
              <a:off x="169491" y="992269"/>
              <a:ext cx="1368151" cy="27392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H" sz="1400" b="1" dirty="0" err="1" smtClean="0">
                  <a:solidFill>
                    <a:schemeClr val="tx2"/>
                  </a:solidFill>
                </a:rPr>
                <a:t>Automated</a:t>
              </a:r>
              <a:r>
                <a:rPr lang="fr-CH" sz="1400" b="1" dirty="0" smtClean="0">
                  <a:solidFill>
                    <a:schemeClr val="tx2"/>
                  </a:solidFill>
                </a:rPr>
                <a:t> </a:t>
              </a:r>
              <a:r>
                <a:rPr lang="fr-CH" sz="1400" b="1" dirty="0" err="1" smtClean="0">
                  <a:solidFill>
                    <a:schemeClr val="tx2"/>
                  </a:solidFill>
                </a:rPr>
                <a:t>Regression</a:t>
              </a:r>
              <a:endParaRPr lang="fr-CH" sz="1400" b="1" dirty="0" smtClean="0">
                <a:solidFill>
                  <a:schemeClr val="tx2"/>
                </a:solidFill>
              </a:endParaRPr>
            </a:p>
            <a:p>
              <a:endParaRPr lang="fr-CH" sz="1600" b="1" dirty="0">
                <a:solidFill>
                  <a:schemeClr val="tx2"/>
                </a:solidFill>
              </a:endParaRP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Basic </a:t>
              </a:r>
              <a:br>
                <a:rPr lang="fr-CH" sz="1400" b="1" dirty="0" smtClean="0">
                  <a:solidFill>
                    <a:schemeClr val="tx2"/>
                  </a:solidFill>
                </a:rPr>
              </a:br>
              <a:r>
                <a:rPr lang="fr-CH" sz="1400" b="1" dirty="0" err="1" smtClean="0">
                  <a:solidFill>
                    <a:schemeClr val="tx2"/>
                  </a:solidFill>
                </a:rPr>
                <a:t>Functionality</a:t>
              </a:r>
              <a:endParaRPr lang="fr-CH" sz="1400" b="1" dirty="0" smtClean="0">
                <a:solidFill>
                  <a:schemeClr val="tx2"/>
                </a:solidFill>
              </a:endParaRPr>
            </a:p>
            <a:p>
              <a:endParaRPr lang="fr-CH" sz="1600" b="1" dirty="0">
                <a:solidFill>
                  <a:schemeClr val="tx2"/>
                </a:solidFill>
              </a:endParaRP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Clean </a:t>
              </a:r>
              <a:br>
                <a:rPr lang="fr-CH" sz="1400" b="1" dirty="0" smtClean="0">
                  <a:solidFill>
                    <a:schemeClr val="tx2"/>
                  </a:solidFill>
                </a:rPr>
              </a:br>
              <a:r>
                <a:rPr lang="fr-CH" sz="1400" b="1" dirty="0" err="1" smtClean="0">
                  <a:solidFill>
                    <a:schemeClr val="tx2"/>
                  </a:solidFill>
                </a:rPr>
                <a:t>Deployment</a:t>
              </a:r>
              <a:endParaRPr lang="fr-CH" sz="1400" b="1" dirty="0" smtClean="0">
                <a:solidFill>
                  <a:schemeClr val="tx2"/>
                </a:solidFill>
              </a:endParaRPr>
            </a:p>
            <a:p>
              <a:endParaRPr lang="fr-CH" sz="1600" b="1" dirty="0">
                <a:solidFill>
                  <a:schemeClr val="tx2"/>
                </a:solidFill>
              </a:endParaRP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Unit </a:t>
              </a:r>
              <a:br>
                <a:rPr lang="fr-CH" sz="1400" b="1" dirty="0" smtClean="0">
                  <a:solidFill>
                    <a:schemeClr val="tx2"/>
                  </a:solidFill>
                </a:rPr>
              </a:br>
              <a:r>
                <a:rPr lang="fr-CH" sz="1400" b="1" dirty="0" smtClean="0">
                  <a:solidFill>
                    <a:schemeClr val="tx2"/>
                  </a:solidFill>
                </a:rPr>
                <a:t>Testing</a:t>
              </a:r>
            </a:p>
            <a:p>
              <a:endParaRPr lang="fr-CH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5399" t="14291" r="1722" b="11398"/>
            <a:stretch/>
          </p:blipFill>
          <p:spPr bwMode="auto">
            <a:xfrm>
              <a:off x="1388853" y="860728"/>
              <a:ext cx="4650324" cy="285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4738699" y="755798"/>
              <a:ext cx="648072" cy="2958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354067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Quality Control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909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274" t="14967" r="31957" b="11643"/>
          <a:stretch/>
        </p:blipFill>
        <p:spPr bwMode="auto">
          <a:xfrm>
            <a:off x="169491" y="611783"/>
            <a:ext cx="2797059" cy="175578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- Software </a:t>
            </a:r>
            <a:r>
              <a:rPr lang="fr-CH" dirty="0" smtClean="0"/>
              <a:t>Testing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" t="15717" r="26722" b="11372"/>
          <a:stretch/>
        </p:blipFill>
        <p:spPr bwMode="auto">
          <a:xfrm>
            <a:off x="169491" y="2483991"/>
            <a:ext cx="2830922" cy="1837570"/>
          </a:xfrm>
          <a:prstGeom prst="rect">
            <a:avLst/>
          </a:prstGeom>
          <a:solidFill>
            <a:schemeClr val="bg1"/>
          </a:solidFill>
          <a:ln w="9525">
            <a:solidFill>
              <a:srgbClr val="1F497D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1468" t="15310" r="32784" b="12289"/>
          <a:stretch/>
        </p:blipFill>
        <p:spPr bwMode="auto">
          <a:xfrm>
            <a:off x="3128914" y="2488919"/>
            <a:ext cx="2887990" cy="1824710"/>
          </a:xfrm>
          <a:prstGeom prst="rect">
            <a:avLst/>
          </a:prstGeom>
          <a:solidFill>
            <a:schemeClr val="bg1"/>
          </a:solidFill>
          <a:ln w="9525">
            <a:solidFill>
              <a:srgbClr val="1F497D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6742" t="36771" r="2109" b="23194"/>
          <a:stretch/>
        </p:blipFill>
        <p:spPr bwMode="auto">
          <a:xfrm>
            <a:off x="3265835" y="755799"/>
            <a:ext cx="1944216" cy="149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69691" y="710213"/>
            <a:ext cx="87312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EMI 1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5676" y="2555999"/>
            <a:ext cx="108012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Updates 1-7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778003" y="2555999"/>
            <a:ext cx="108012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Updates 8-14</a:t>
            </a:r>
            <a:endParaRPr lang="en-GB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169491" y="1043831"/>
            <a:ext cx="2304256" cy="43204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69491" y="2916039"/>
            <a:ext cx="1656184" cy="43204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121819" y="2988047"/>
            <a:ext cx="10801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354067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Quality Control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9175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791937"/>
            <a:ext cx="5688632" cy="363627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SA2 Plenary talks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dirty="0" smtClean="0"/>
              <a:t>Quality </a:t>
            </a:r>
            <a:r>
              <a:rPr lang="en-US" sz="2000" dirty="0"/>
              <a:t>Control lessons/stats/</a:t>
            </a:r>
            <a:r>
              <a:rPr lang="en-US" sz="2000" dirty="0" smtClean="0"/>
              <a:t>issues</a:t>
            </a:r>
          </a:p>
          <a:p>
            <a:pPr marL="0" indent="0" algn="ctr">
              <a:buNone/>
            </a:pPr>
            <a:r>
              <a:rPr lang="en-US" sz="2000" dirty="0" smtClean="0"/>
              <a:t>EMI Nagios Probes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226520" lvl="1" indent="0" algn="ctr">
              <a:buNone/>
            </a:pPr>
            <a:r>
              <a:rPr lang="en-US" dirty="0" smtClean="0"/>
              <a:t>___________________</a:t>
            </a:r>
          </a:p>
          <a:p>
            <a:pPr marL="0" indent="0" algn="ctr">
              <a:buNone/>
            </a:pPr>
            <a:r>
              <a:rPr lang="en-US" sz="2000" b="1" dirty="0" smtClean="0"/>
              <a:t>SA1+SA2 Common Session</a:t>
            </a:r>
          </a:p>
          <a:p>
            <a:pPr marL="0" indent="0" algn="ctr">
              <a:buNone/>
            </a:pPr>
            <a:r>
              <a:rPr lang="en-US" sz="2000" b="1" dirty="0" smtClean="0"/>
              <a:t>SA2 Parallel Session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i="1" dirty="0" smtClean="0"/>
              <a:t>Send me topics for Parallel Sessions</a:t>
            </a:r>
          </a:p>
          <a:p>
            <a:pPr lvl="1"/>
            <a:endParaRPr lang="en-US" sz="1400" dirty="0" smtClean="0"/>
          </a:p>
          <a:p>
            <a:endParaRPr lang="en-US" sz="1800" b="1" dirty="0" smtClean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SA2 at AHM Hamburg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32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17375E"/>
                </a:solidFill>
              </a:rPr>
              <a:t>Thank you</a:t>
            </a:r>
            <a:endParaRPr lang="en-US" sz="4000" b="1" dirty="0">
              <a:solidFill>
                <a:srgbClr val="17375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9" y="1345373"/>
            <a:ext cx="5138043" cy="279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Policies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Testbeds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Metrics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Control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761780" y="901200"/>
            <a:ext cx="3024336" cy="3269753"/>
            <a:chOff x="3138704" y="1514311"/>
            <a:chExt cx="2647411" cy="2797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3626" t="14990" r="33972"/>
            <a:stretch/>
          </p:blipFill>
          <p:spPr>
            <a:xfrm>
              <a:off x="3138704" y="1514311"/>
              <a:ext cx="2647411" cy="24818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25875" y="3996159"/>
              <a:ext cx="1935321" cy="316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 dirty="0">
                  <a:solidFill>
                    <a:srgbClr val="0000FF"/>
                  </a:solidFill>
                </a:rPr>
                <a:t>https://bit.ly/emisa2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3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Policies 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EMI AHM Hamburg – SA2 </a:t>
            </a:r>
            <a:r>
              <a:rPr lang="de-DE" dirty="0" smtClean="0"/>
              <a:t>Report</a:t>
            </a:r>
          </a:p>
          <a:p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184" t="21843" r="7435" b="26669"/>
          <a:stretch>
            <a:fillRect/>
          </a:stretch>
        </p:blipFill>
        <p:spPr bwMode="auto">
          <a:xfrm>
            <a:off x="0" y="683790"/>
            <a:ext cx="6243638" cy="34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282059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Policies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1046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00FF"/>
                </a:solidFill>
              </a:rPr>
              <a:t>Mayor update to the Policies for EMI 2</a:t>
            </a:r>
          </a:p>
          <a:p>
            <a:pPr>
              <a:buFont typeface="Arial"/>
              <a:buChar char="•"/>
            </a:pPr>
            <a:r>
              <a:rPr lang="en-GB" sz="1800" dirty="0" smtClean="0"/>
              <a:t>Adaptations for SL6 and Debian 6 (</a:t>
            </a:r>
            <a:r>
              <a:rPr lang="en-GB" sz="1800" dirty="0" err="1" smtClean="0"/>
              <a:t>config</a:t>
            </a:r>
            <a:r>
              <a:rPr lang="en-GB" sz="1800" dirty="0" smtClean="0"/>
              <a:t>, packaging, </a:t>
            </a:r>
            <a:r>
              <a:rPr lang="en-GB" sz="1800" dirty="0" err="1" smtClean="0"/>
              <a:t>etc</a:t>
            </a:r>
            <a:r>
              <a:rPr lang="en-GB" sz="1800" dirty="0" smtClean="0"/>
              <a:t>)</a:t>
            </a:r>
          </a:p>
          <a:p>
            <a:pPr>
              <a:buFont typeface="Arial"/>
              <a:buChar char="•"/>
            </a:pPr>
            <a:r>
              <a:rPr lang="en-GB" sz="1800" dirty="0" smtClean="0"/>
              <a:t>Changes to adapt to conventions for each platform</a:t>
            </a:r>
          </a:p>
          <a:p>
            <a:pPr>
              <a:buFont typeface="Arial"/>
              <a:buChar char="•"/>
            </a:pPr>
            <a:r>
              <a:rPr lang="en-GB" sz="1800" dirty="0" smtClean="0"/>
              <a:t>Training on the policies changes</a:t>
            </a:r>
          </a:p>
          <a:p>
            <a:pPr marL="226520" lvl="1" indent="0" algn="ctr">
              <a:buNone/>
            </a:pPr>
            <a:r>
              <a:rPr lang="en-GB" sz="1600" dirty="0" smtClean="0">
                <a:solidFill>
                  <a:srgbClr val="0000FF"/>
                </a:solidFill>
                <a:hlinkClick r:id="rId2"/>
              </a:rPr>
              <a:t>https://twiki.cern.ch/twiki/bin/view/EMI/SA2</a:t>
            </a:r>
            <a:endParaRPr lang="en-GB" sz="1600" dirty="0" smtClean="0">
              <a:solidFill>
                <a:srgbClr val="0000FF"/>
              </a:solidFill>
            </a:endParaRPr>
          </a:p>
          <a:p>
            <a:pPr marL="226520" lvl="1" indent="0" algn="ctr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FF"/>
                </a:solidFill>
              </a:rPr>
              <a:t>Consolidation of the Verification Dashboard</a:t>
            </a:r>
          </a:p>
          <a:p>
            <a:pPr>
              <a:buFont typeface="Arial"/>
              <a:buChar char="•"/>
            </a:pPr>
            <a:r>
              <a:rPr lang="en-GB" sz="1800" dirty="0" smtClean="0"/>
              <a:t>Improved with real use feedback from EMI 1 updates</a:t>
            </a:r>
          </a:p>
          <a:p>
            <a:pPr>
              <a:buFont typeface="Arial"/>
              <a:buChar char="•"/>
            </a:pPr>
            <a:r>
              <a:rPr lang="en-GB" sz="1800" dirty="0" smtClean="0"/>
              <a:t>Integration with other tools as source for reports</a:t>
            </a:r>
          </a:p>
          <a:p>
            <a:pPr>
              <a:buFont typeface="Arial"/>
              <a:buChar char="•"/>
            </a:pPr>
            <a:r>
              <a:rPr lang="en-GB" sz="1800" dirty="0" smtClean="0"/>
              <a:t>Many small features to improve usability</a:t>
            </a:r>
          </a:p>
          <a:p>
            <a:pPr marL="226520" lvl="1" indent="0" algn="ctr">
              <a:buNone/>
            </a:pPr>
            <a:r>
              <a:rPr lang="en-GB" sz="1600" dirty="0" smtClean="0">
                <a:solidFill>
                  <a:srgbClr val="0000FF"/>
                </a:solidFill>
                <a:hlinkClick r:id="rId3"/>
              </a:rPr>
              <a:t>http://emi-verification.cern.ch/</a:t>
            </a:r>
            <a:endParaRPr lang="en-GB" sz="16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8" y="35719"/>
            <a:ext cx="5282059" cy="432049"/>
          </a:xfrm>
        </p:spPr>
        <p:txBody>
          <a:bodyPr/>
          <a:lstStyle/>
          <a:p>
            <a:r>
              <a:rPr lang="en-US" dirty="0" smtClean="0"/>
              <a:t>QA Policies Updates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EMI AHM Hamburg – SA2 Report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Rounded Rectangle 11"/>
          <p:cNvSpPr/>
          <p:nvPr/>
        </p:nvSpPr>
        <p:spPr>
          <a:xfrm>
            <a:off x="5282059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Policies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2422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 Verification Dashboard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EMI AHM Hamburg – SA2 Report</a:t>
            </a:r>
          </a:p>
          <a:p>
            <a:endParaRPr lang="de-DE" dirty="0"/>
          </a:p>
        </p:txBody>
      </p:sp>
      <p:pic>
        <p:nvPicPr>
          <p:cNvPr id="7" name="Immagine 6" descr="Screenshot.png"/>
          <p:cNvPicPr>
            <a:picLocks noChangeAspect="1"/>
          </p:cNvPicPr>
          <p:nvPr/>
        </p:nvPicPr>
        <p:blipFill rotWithShape="1">
          <a:blip r:embed="rId2" cstate="print"/>
          <a:srcRect l="1984" t="14238" r="16628" b="3948"/>
          <a:stretch/>
        </p:blipFill>
        <p:spPr>
          <a:xfrm>
            <a:off x="117231" y="611783"/>
            <a:ext cx="5884908" cy="345026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Segnaposto contenuto 6" descr="ver-das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231" y="1403871"/>
            <a:ext cx="5903243" cy="2664296"/>
          </a:xfrm>
          <a:ln w="19050">
            <a:solidFill>
              <a:schemeClr val="tx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1246" y="4089019"/>
            <a:ext cx="5850893" cy="31504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62417" tIns="31208" rIns="62417" bIns="31208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http://emi-verification.cern.ch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82059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Policies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2244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Update of the SA2 QA policies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No mayor changes planned for EMI 3, but policies can still be discussed and changed as needed</a:t>
            </a:r>
          </a:p>
          <a:p>
            <a:pPr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Will depend on the post-EMI plan</a:t>
            </a:r>
          </a:p>
          <a:p>
            <a:pPr>
              <a:buFont typeface="Arial"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FF"/>
                </a:solidFill>
              </a:rPr>
              <a:t>Maintenance of the Verification Dashboard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In order to provide more data for the reports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Adapt to possible changes in the policies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General bug fixing and maintenance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Policies – Year 3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EMI AHM Hamburg – SA2 Report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Rounded Rectangle 10"/>
          <p:cNvSpPr/>
          <p:nvPr/>
        </p:nvSpPr>
        <p:spPr>
          <a:xfrm>
            <a:off x="5282059" y="611783"/>
            <a:ext cx="79208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QA Policies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165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Policies 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Tools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Testbeds</a:t>
            </a:r>
          </a:p>
          <a:p>
            <a:r>
              <a:rPr lang="en-US" dirty="0">
                <a:solidFill>
                  <a:srgbClr val="558ED5"/>
                </a:solidFill>
              </a:rPr>
              <a:t>Metrics </a:t>
            </a:r>
            <a:endParaRPr lang="en-US" dirty="0" smtClean="0">
              <a:solidFill>
                <a:srgbClr val="558ED5"/>
              </a:solidFill>
            </a:endParaRPr>
          </a:p>
          <a:p>
            <a:r>
              <a:rPr lang="en-US" dirty="0" smtClean="0">
                <a:solidFill>
                  <a:srgbClr val="558ED5"/>
                </a:solidFill>
              </a:rPr>
              <a:t>Quality Control 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08/05/2012  </a:t>
            </a:r>
            <a:endParaRPr lang="de-DE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AHM Hamburg – SA2 Report</a:t>
            </a:r>
            <a:endParaRPr lang="de-DE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9" name="Group 8"/>
          <p:cNvGrpSpPr/>
          <p:nvPr/>
        </p:nvGrpSpPr>
        <p:grpSpPr>
          <a:xfrm>
            <a:off x="2761780" y="901200"/>
            <a:ext cx="3024336" cy="3238975"/>
            <a:chOff x="3138704" y="1514311"/>
            <a:chExt cx="2647411" cy="27715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3626" t="14990" r="33972"/>
            <a:stretch/>
          </p:blipFill>
          <p:spPr>
            <a:xfrm>
              <a:off x="3138704" y="1514311"/>
              <a:ext cx="2647411" cy="248184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625875" y="3996159"/>
              <a:ext cx="1675725" cy="289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https:/</a:t>
              </a:r>
              <a:r>
                <a:rPr lang="en-GB" sz="1600" dirty="0" smtClean="0">
                  <a:solidFill>
                    <a:schemeClr val="tx2"/>
                  </a:solidFill>
                </a:rPr>
                <a:t>/bit.ly/emisa2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2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1709</Words>
  <Application>Microsoft Macintosh PowerPoint</Application>
  <PresentationFormat>Custom</PresentationFormat>
  <Paragraphs>394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Larissa-Design</vt:lpstr>
      <vt:lpstr>EMI SA2 Report</vt:lpstr>
      <vt:lpstr>PowerPoint Presentation</vt:lpstr>
      <vt:lpstr>Outline</vt:lpstr>
      <vt:lpstr>Outline</vt:lpstr>
      <vt:lpstr>QA Policies </vt:lpstr>
      <vt:lpstr>QA Policies Updates</vt:lpstr>
      <vt:lpstr>EMI Verification Dashboard</vt:lpstr>
      <vt:lpstr>QA Policies – Year 3</vt:lpstr>
      <vt:lpstr>Outline</vt:lpstr>
      <vt:lpstr>EMI Tools and ETICS </vt:lpstr>
      <vt:lpstr>ETICS - Other Improvements</vt:lpstr>
      <vt:lpstr>Changes for Performance </vt:lpstr>
      <vt:lpstr>Elastic VM Build Pool</vt:lpstr>
      <vt:lpstr>WN Snapshots</vt:lpstr>
      <vt:lpstr>Infrastructure Monitoring</vt:lpstr>
      <vt:lpstr>Improvements for Developers</vt:lpstr>
      <vt:lpstr>ETICS – Year 3</vt:lpstr>
      <vt:lpstr>Outline</vt:lpstr>
      <vt:lpstr>Testbeds since EMI-1</vt:lpstr>
      <vt:lpstr>Testbeds - Ongoing activities</vt:lpstr>
      <vt:lpstr>Testbeds - Open Issues</vt:lpstr>
      <vt:lpstr>Outline</vt:lpstr>
      <vt:lpstr>Metrics </vt:lpstr>
      <vt:lpstr>Tools Year 0, Year 1, Year 2</vt:lpstr>
      <vt:lpstr>Why Produce a Common Format?</vt:lpstr>
      <vt:lpstr>RfC EMI Dashboard</vt:lpstr>
      <vt:lpstr>Outline</vt:lpstr>
      <vt:lpstr>PowerPoint Presentation</vt:lpstr>
      <vt:lpstr>EMI Verification Dashboard</vt:lpstr>
      <vt:lpstr>QC of EMI 1 Updates 8 - 14</vt:lpstr>
      <vt:lpstr>QC - Software Testing</vt:lpstr>
      <vt:lpstr>More SA2 at AHM Hamburg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n.lamla</dc:creator>
  <cp:lastModifiedBy>Alberto Aimar</cp:lastModifiedBy>
  <cp:revision>204</cp:revision>
  <dcterms:created xsi:type="dcterms:W3CDTF">2011-10-04T06:09:25Z</dcterms:created>
  <dcterms:modified xsi:type="dcterms:W3CDTF">2012-05-08T13:57:41Z</dcterms:modified>
</cp:coreProperties>
</file>