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6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E995-444C-754B-AE9B-6C7259F1128C}" type="datetimeFigureOut">
              <a:rPr kumimoji="1" lang="zh-CN" altLang="en-US" smtClean="0"/>
              <a:t>5/9/12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509A-C02C-204B-9229-8E9E3A39EC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8822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E995-444C-754B-AE9B-6C7259F1128C}" type="datetimeFigureOut">
              <a:rPr kumimoji="1" lang="zh-CN" altLang="en-US" smtClean="0"/>
              <a:t>5/9/12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509A-C02C-204B-9229-8E9E3A39EC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22390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E995-444C-754B-AE9B-6C7259F1128C}" type="datetimeFigureOut">
              <a:rPr kumimoji="1" lang="zh-CN" altLang="en-US" smtClean="0"/>
              <a:t>5/9/12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509A-C02C-204B-9229-8E9E3A39EC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74961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53683" y="6383575"/>
            <a:ext cx="8331177" cy="422082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3950" tIns="66975" rIns="133950" bIns="66975"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n.lamla\Desktop\balk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6" y="52343"/>
            <a:ext cx="7560494" cy="738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3684" y="908724"/>
            <a:ext cx="8331177" cy="5328591"/>
          </a:xfrm>
          <a:prstGeom prst="rect">
            <a:avLst/>
          </a:prstGeom>
        </p:spPr>
        <p:txBody>
          <a:bodyPr lIns="66364" tIns="33183" rIns="66364" bIns="33183"/>
          <a:lstStyle>
            <a:lvl1pPr>
              <a:defRPr sz="350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1pPr>
            <a:lvl2pPr>
              <a:defRPr sz="290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2pPr>
            <a:lvl3pPr>
              <a:defRPr sz="2600" i="1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3pPr>
            <a:lvl4pPr>
              <a:defRPr sz="230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4pPr>
            <a:lvl5pPr>
              <a:defRPr sz="2200" i="1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</a:t>
            </a:r>
          </a:p>
          <a:p>
            <a:pPr lvl="1"/>
            <a:r>
              <a:rPr lang="de-DE" dirty="0" smtClean="0"/>
              <a:t> Zweite Ebene</a:t>
            </a:r>
          </a:p>
          <a:p>
            <a:pPr lvl="2"/>
            <a:r>
              <a:rPr lang="de-DE" dirty="0" smtClean="0"/>
              <a:t> 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 rot="16200000">
            <a:off x="8262798" y="5961411"/>
            <a:ext cx="1371767" cy="316728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marL="0" lvl="4" algn="ctr"/>
            <a:r>
              <a:rPr lang="en-US" sz="1000" b="1" dirty="0" smtClean="0">
                <a:solidFill>
                  <a:schemeClr val="bg1">
                    <a:lumMod val="50000"/>
                  </a:schemeClr>
                </a:solidFill>
              </a:rPr>
              <a:t>EMI INFSO-RI-261611</a:t>
            </a:r>
            <a:endParaRPr lang="en-GB" sz="10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05459" y="52343"/>
            <a:ext cx="7524822" cy="633125"/>
          </a:xfrm>
          <a:prstGeom prst="rect">
            <a:avLst/>
          </a:prstGeom>
        </p:spPr>
        <p:txBody>
          <a:bodyPr vert="horz" lIns="133950" tIns="66975" rIns="133950" bIns="66975" anchor="ctr" anchorCtr="0"/>
          <a:lstStyle>
            <a:lvl1pPr algn="l">
              <a:defRPr sz="41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53684" y="6383575"/>
            <a:ext cx="2133600" cy="337905"/>
          </a:xfrm>
        </p:spPr>
        <p:txBody>
          <a:bodyPr/>
          <a:lstStyle>
            <a:lvl1pPr>
              <a:defRPr sz="1500">
                <a:solidFill>
                  <a:srgbClr val="FFFFFF"/>
                </a:solidFill>
                <a:latin typeface="+mn-lt"/>
              </a:defRPr>
            </a:lvl1pPr>
          </a:lstStyle>
          <a:p>
            <a:fld id="{2FC67889-1061-4B35-BDA1-5D780695790B}" type="datetimeFigureOut">
              <a:rPr lang="en-US" smtClean="0"/>
              <a:pPr/>
              <a:t>5/9/12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3047353" y="6383575"/>
            <a:ext cx="2895601" cy="337905"/>
          </a:xfrm>
        </p:spPr>
        <p:txBody>
          <a:bodyPr/>
          <a:lstStyle>
            <a:lvl1pPr>
              <a:defRPr sz="15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553203" y="6383575"/>
            <a:ext cx="2133600" cy="337905"/>
          </a:xfrm>
        </p:spPr>
        <p:txBody>
          <a:bodyPr/>
          <a:lstStyle>
            <a:lvl1pPr>
              <a:defRPr sz="1500">
                <a:solidFill>
                  <a:srgbClr val="FFFFFF"/>
                </a:solidFill>
                <a:latin typeface="+mn-lt"/>
              </a:defRPr>
            </a:lvl1pPr>
          </a:lstStyle>
          <a:p>
            <a:fld id="{8332ADBF-D6CA-4D4D-ABE2-0B08E92AAB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07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ver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4" name="Picture 16" descr="D:\Aufträge-JSC\Projekt-EMI\EMI-PPT-Template\2. Runde\git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424110"/>
            <a:ext cx="9144000" cy="5450798"/>
          </a:xfrm>
          <a:prstGeom prst="rect">
            <a:avLst/>
          </a:prstGeom>
          <a:noFill/>
        </p:spPr>
      </p:pic>
      <p:sp>
        <p:nvSpPr>
          <p:cNvPr id="2" name="Rechteck 1"/>
          <p:cNvSpPr/>
          <p:nvPr/>
        </p:nvSpPr>
        <p:spPr>
          <a:xfrm>
            <a:off x="3201047" y="6067013"/>
            <a:ext cx="5728292" cy="319924"/>
          </a:xfrm>
          <a:prstGeom prst="rect">
            <a:avLst/>
          </a:prstGeom>
          <a:solidFill>
            <a:schemeClr val="bg1"/>
          </a:solidFill>
        </p:spPr>
        <p:txBody>
          <a:bodyPr wrap="none" lIns="133950" tIns="66975" rIns="133950" bIns="66975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EMI is partially funded by the European</a:t>
            </a:r>
            <a:r>
              <a:rPr lang="en-US" sz="1200" baseline="0" dirty="0" smtClean="0">
                <a:solidFill>
                  <a:schemeClr val="bg1">
                    <a:lumMod val="50000"/>
                  </a:schemeClr>
                </a:solidFill>
              </a:rPr>
              <a:t> Commission under Grant Agreement RI-261611</a:t>
            </a:r>
            <a:endParaRPr lang="de-DE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142353" y="157863"/>
            <a:ext cx="6327474" cy="585574"/>
          </a:xfrm>
          <a:prstGeom prst="rect">
            <a:avLst/>
          </a:prstGeom>
        </p:spPr>
        <p:txBody>
          <a:bodyPr vert="horz" wrap="none" lIns="133950" tIns="0" rIns="0" bIns="68557" anchor="ctr" anchorCtr="0">
            <a:noAutofit/>
          </a:bodyPr>
          <a:lstStyle>
            <a:lvl1pPr algn="l">
              <a:defRPr sz="47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title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42767" y="896507"/>
            <a:ext cx="5167257" cy="633123"/>
          </a:xfrm>
          <a:prstGeom prst="rect">
            <a:avLst/>
          </a:prstGeom>
        </p:spPr>
        <p:txBody>
          <a:bodyPr vert="horz" lIns="133950" tIns="66975" rIns="133950" bIns="66975"/>
          <a:lstStyle>
            <a:lvl1pPr marL="0" indent="0">
              <a:buNone/>
              <a:defRPr sz="26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331829" indent="0">
              <a:buNone/>
              <a:defRPr/>
            </a:lvl2pPr>
            <a:lvl3pPr marL="663657" indent="0">
              <a:buNone/>
              <a:defRPr/>
            </a:lvl3pPr>
            <a:lvl4pPr marL="995487" indent="0">
              <a:buNone/>
              <a:defRPr/>
            </a:lvl4pPr>
            <a:lvl5pPr marL="1327315" indent="0">
              <a:buNone/>
              <a:defRPr/>
            </a:lvl5pPr>
          </a:lstStyle>
          <a:p>
            <a:pPr lvl="0"/>
            <a:r>
              <a:rPr lang="en-US" dirty="0" smtClean="0"/>
              <a:t>Author, Institute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142767" y="1740671"/>
            <a:ext cx="4007401" cy="633123"/>
          </a:xfrm>
          <a:prstGeom prst="rect">
            <a:avLst/>
          </a:prstGeom>
        </p:spPr>
        <p:txBody>
          <a:bodyPr vert="horz" lIns="133950" tIns="66975" rIns="133950" bIns="66975"/>
          <a:lstStyle>
            <a:lvl1pPr marL="0" indent="0">
              <a:buNone/>
              <a:defRPr sz="2300" i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Location,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884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单击此处编辑母版标题样式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E995-444C-754B-AE9B-6C7259F1128C}" type="datetimeFigureOut">
              <a:rPr kumimoji="1" lang="zh-CN" altLang="en-US" smtClean="0"/>
              <a:t>5/9/12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509A-C02C-204B-9229-8E9E3A39EC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88368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E995-444C-754B-AE9B-6C7259F1128C}" type="datetimeFigureOut">
              <a:rPr kumimoji="1" lang="zh-CN" altLang="en-US" smtClean="0"/>
              <a:t>5/9/12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509A-C02C-204B-9229-8E9E3A39EC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83610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E995-444C-754B-AE9B-6C7259F1128C}" type="datetimeFigureOut">
              <a:rPr kumimoji="1" lang="zh-CN" altLang="en-US" smtClean="0"/>
              <a:t>5/9/12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509A-C02C-204B-9229-8E9E3A39EC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9983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E995-444C-754B-AE9B-6C7259F1128C}" type="datetimeFigureOut">
              <a:rPr kumimoji="1" lang="zh-CN" altLang="en-US" smtClean="0"/>
              <a:t>5/9/12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509A-C02C-204B-9229-8E9E3A39EC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63075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E995-444C-754B-AE9B-6C7259F1128C}" type="datetimeFigureOut">
              <a:rPr kumimoji="1" lang="zh-CN" altLang="en-US" smtClean="0"/>
              <a:t>5/9/12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509A-C02C-204B-9229-8E9E3A39EC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39176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E995-444C-754B-AE9B-6C7259F1128C}" type="datetimeFigureOut">
              <a:rPr kumimoji="1" lang="zh-CN" altLang="en-US" smtClean="0"/>
              <a:t>5/9/12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509A-C02C-204B-9229-8E9E3A39EC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35692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E995-444C-754B-AE9B-6C7259F1128C}" type="datetimeFigureOut">
              <a:rPr kumimoji="1" lang="zh-CN" altLang="en-US" smtClean="0"/>
              <a:t>5/9/12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509A-C02C-204B-9229-8E9E3A39EC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57159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E995-444C-754B-AE9B-6C7259F1128C}" type="datetimeFigureOut">
              <a:rPr kumimoji="1" lang="zh-CN" altLang="en-US" smtClean="0"/>
              <a:t>5/9/12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509A-C02C-204B-9229-8E9E3A39EC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61421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CE995-444C-754B-AE9B-6C7259F1128C}" type="datetimeFigureOut">
              <a:rPr kumimoji="1" lang="zh-CN" altLang="en-US" smtClean="0"/>
              <a:t>5/9/12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6509A-C02C-204B-9229-8E9E3A39EC7D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pic>
        <p:nvPicPr>
          <p:cNvPr id="7" name="Picture 3" descr="D:\Aufträge-JSC\Projekt-EMI\EMI-PPT-Template\2. Runde\EMI_Logo_newest.pn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705065" y="175207"/>
            <a:ext cx="1342179" cy="5836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30251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981174"/>
            <a:ext cx="6327474" cy="585574"/>
          </a:xfrm>
        </p:spPr>
        <p:txBody>
          <a:bodyPr/>
          <a:lstStyle/>
          <a:p>
            <a:r>
              <a:rPr lang="cs-CZ" noProof="1" smtClean="0"/>
              <a:t>Common Authentication </a:t>
            </a:r>
            <a:r>
              <a:rPr lang="cs-CZ" noProof="1" smtClean="0"/>
              <a:t>Library</a:t>
            </a:r>
            <a:br>
              <a:rPr lang="cs-CZ" noProof="1" smtClean="0"/>
            </a:br>
            <a:r>
              <a:rPr lang="cs-CZ" noProof="1" smtClean="0"/>
              <a:t>(C++)</a:t>
            </a:r>
            <a:endParaRPr lang="en-US" noProof="1"/>
          </a:p>
        </p:txBody>
      </p:sp>
      <p:sp>
        <p:nvSpPr>
          <p:cNvPr id="3" name="Podnadpis 2"/>
          <p:cNvSpPr>
            <a:spLocks noGrp="1"/>
          </p:cNvSpPr>
          <p:nvPr>
            <p:ph type="body" sz="quarter" idx="10"/>
          </p:nvPr>
        </p:nvSpPr>
        <p:spPr>
          <a:xfrm>
            <a:off x="136766" y="1994734"/>
            <a:ext cx="5167257" cy="91036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Weizhong Qiang</a:t>
            </a:r>
          </a:p>
          <a:p>
            <a:r>
              <a:rPr lang="en-US" dirty="0" smtClean="0"/>
              <a:t>University Of Oslo</a:t>
            </a:r>
            <a:endParaRPr lang="en-US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1"/>
          </p:nvPr>
        </p:nvSpPr>
        <p:spPr>
          <a:xfrm>
            <a:off x="136766" y="2826946"/>
            <a:ext cx="4007401" cy="633123"/>
          </a:xfrm>
        </p:spPr>
        <p:txBody>
          <a:bodyPr/>
          <a:lstStyle/>
          <a:p>
            <a:r>
              <a:rPr lang="cs-CZ" dirty="0" smtClean="0"/>
              <a:t>4th EMI AHM</a:t>
            </a:r>
            <a:r>
              <a:rPr lang="cs-CZ" smtClean="0"/>
              <a:t>, Hamburger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705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Credential Manipulation</a:t>
            </a:r>
          </a:p>
          <a:p>
            <a:pPr lvl="1"/>
            <a:r>
              <a:rPr lang="en-US" dirty="0" smtClean="0"/>
              <a:t>  CSR generation, Proxy signing, EEC signing(probably useful for SLC/short lived credential)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Certificate verification: CRL, OCSP (retrieve OCSP responder URL via AIA/Authority Information Access extension)</a:t>
            </a:r>
          </a:p>
          <a:p>
            <a:pPr lvl="1"/>
            <a:r>
              <a:rPr lang="en-US" dirty="0" smtClean="0"/>
              <a:t> Credential source for proxy generation: cert/</a:t>
            </a:r>
            <a:r>
              <a:rPr lang="en-US" dirty="0" err="1" smtClean="0"/>
              <a:t>priv</a:t>
            </a:r>
            <a:r>
              <a:rPr lang="en-US" dirty="0" smtClean="0"/>
              <a:t> key files; </a:t>
            </a:r>
            <a:r>
              <a:rPr lang="en-US" dirty="0" err="1" smtClean="0"/>
              <a:t>softoken</a:t>
            </a:r>
            <a:r>
              <a:rPr lang="en-US" dirty="0" smtClean="0"/>
              <a:t> from </a:t>
            </a:r>
            <a:r>
              <a:rPr lang="en-US" dirty="0" err="1" smtClean="0"/>
              <a:t>nss</a:t>
            </a:r>
            <a:r>
              <a:rPr lang="en-US" dirty="0" smtClean="0"/>
              <a:t> </a:t>
            </a:r>
            <a:r>
              <a:rPr lang="en-US" dirty="0" err="1" smtClean="0"/>
              <a:t>db</a:t>
            </a:r>
            <a:r>
              <a:rPr lang="en-US" dirty="0" smtClean="0"/>
              <a:t> (i.e., via pkcs11 </a:t>
            </a:r>
            <a:r>
              <a:rPr lang="en-US" dirty="0" smtClean="0"/>
              <a:t>interface)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C++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313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Secure Communication</a:t>
            </a:r>
          </a:p>
          <a:p>
            <a:pPr lvl="1"/>
            <a:r>
              <a:rPr kumimoji="1" lang="en-US" altLang="zh-CN" dirty="0" smtClean="0"/>
              <a:t> Authenticated connection establishment, without </a:t>
            </a:r>
            <a:r>
              <a:rPr kumimoji="1" lang="en-US" altLang="zh-CN" dirty="0" smtClean="0"/>
              <a:t>exposing </a:t>
            </a:r>
            <a:r>
              <a:rPr kumimoji="1" lang="en-US" altLang="zh-CN" dirty="0" err="1" smtClean="0"/>
              <a:t>openssl</a:t>
            </a:r>
            <a:r>
              <a:rPr kumimoji="1" lang="en-US" altLang="zh-CN" dirty="0" smtClean="0"/>
              <a:t> object such as X509 and SSL;</a:t>
            </a:r>
          </a:p>
          <a:p>
            <a:pPr lvl="1"/>
            <a:r>
              <a:rPr kumimoji="1" lang="en-US" altLang="zh-CN" dirty="0" smtClean="0"/>
              <a:t> Could be easily extended to support other security lib, such as </a:t>
            </a:r>
            <a:r>
              <a:rPr kumimoji="1" lang="en-US" altLang="zh-CN" dirty="0" err="1" smtClean="0"/>
              <a:t>nss</a:t>
            </a:r>
            <a:r>
              <a:rPr kumimoji="1" lang="en-US" altLang="zh-CN" dirty="0" smtClean="0"/>
              <a:t> lib</a:t>
            </a:r>
            <a:r>
              <a:rPr kumimoji="1" lang="en-US" altLang="zh-CN" dirty="0" smtClean="0"/>
              <a:t>.</a:t>
            </a:r>
          </a:p>
          <a:p>
            <a:r>
              <a:rPr kumimoji="1" lang="en-US" altLang="zh-CN" dirty="0"/>
              <a:t>http://</a:t>
            </a:r>
            <a:r>
              <a:rPr kumimoji="1" lang="en-US" altLang="zh-CN" dirty="0" err="1"/>
              <a:t>svn.nordugrid.org</a:t>
            </a:r>
            <a:r>
              <a:rPr kumimoji="1" lang="en-US" altLang="zh-CN" dirty="0"/>
              <a:t>/</a:t>
            </a:r>
            <a:r>
              <a:rPr kumimoji="1" lang="en-US" altLang="zh-CN" dirty="0" err="1"/>
              <a:t>trac</a:t>
            </a:r>
            <a:r>
              <a:rPr kumimoji="1" lang="en-US" altLang="zh-CN" dirty="0"/>
              <a:t>/</a:t>
            </a:r>
            <a:r>
              <a:rPr kumimoji="1" lang="en-US" altLang="zh-CN" dirty="0" err="1"/>
              <a:t>workarea</a:t>
            </a:r>
            <a:r>
              <a:rPr kumimoji="1" lang="en-US" altLang="zh-CN" dirty="0"/>
              <a:t>/browser/caNl%2B%2B/trunk</a:t>
            </a:r>
            <a:endParaRPr kumimoji="1"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zh-CN" dirty="0"/>
              <a:t>C++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19739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zh-CN" dirty="0" err="1"/>
              <a:t>Connection</a:t>
            </a:r>
            <a:r>
              <a:rPr lang="cs-CZ" altLang="zh-CN" dirty="0"/>
              <a:t> </a:t>
            </a:r>
            <a:r>
              <a:rPr lang="cs-CZ" altLang="zh-CN" dirty="0" smtClean="0"/>
              <a:t>establishment</a:t>
            </a:r>
          </a:p>
          <a:p>
            <a:endParaRPr lang="cs-CZ" altLang="zh-CN" dirty="0"/>
          </a:p>
          <a:p>
            <a:endParaRPr lang="cs-CZ" altLang="zh-CN" dirty="0" smtClean="0"/>
          </a:p>
          <a:p>
            <a:endParaRPr lang="cs-CZ" altLang="zh-CN" dirty="0"/>
          </a:p>
          <a:p>
            <a:endParaRPr lang="cs-CZ" altLang="zh-CN" dirty="0" smtClean="0"/>
          </a:p>
          <a:p>
            <a:endParaRPr lang="cs-CZ" altLang="zh-CN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 smtClean="0"/>
              <a:t>Sample of code (C++)</a:t>
            </a:r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611560" y="1484784"/>
            <a:ext cx="77048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//Context creation</a:t>
            </a:r>
          </a:p>
          <a:p>
            <a:r>
              <a:rPr kumimoji="1" lang="en-US" altLang="zh-CN" sz="2000" dirty="0"/>
              <a:t> </a:t>
            </a:r>
            <a:r>
              <a:rPr kumimoji="1" lang="en-US" altLang="zh-CN" sz="2000" dirty="0" err="1" smtClean="0"/>
              <a:t>AuthN</a:t>
            </a:r>
            <a:r>
              <a:rPr kumimoji="1" lang="en-US" altLang="zh-CN" sz="2000" dirty="0"/>
              <a:t>::Context </a:t>
            </a:r>
            <a:r>
              <a:rPr kumimoji="1" lang="en-US" altLang="zh-CN" sz="2000" dirty="0" err="1"/>
              <a:t>ctx</a:t>
            </a:r>
            <a:r>
              <a:rPr kumimoji="1" lang="en-US" altLang="zh-CN" sz="2000" dirty="0"/>
              <a:t>(</a:t>
            </a:r>
            <a:r>
              <a:rPr kumimoji="1" lang="en-US" altLang="zh-CN" sz="2000" dirty="0" err="1"/>
              <a:t>AuthN</a:t>
            </a:r>
            <a:r>
              <a:rPr kumimoji="1" lang="en-US" altLang="zh-CN" sz="2000" dirty="0"/>
              <a:t>::Context::</a:t>
            </a:r>
            <a:r>
              <a:rPr kumimoji="1" lang="en-US" altLang="zh-CN" sz="2000" dirty="0" err="1"/>
              <a:t>ClientFullContext</a:t>
            </a:r>
            <a:r>
              <a:rPr kumimoji="1" lang="en-US" altLang="zh-CN" sz="2000" dirty="0"/>
              <a:t>);</a:t>
            </a:r>
          </a:p>
          <a:p>
            <a:r>
              <a:rPr kumimoji="1" lang="en-US" altLang="zh-CN" sz="2000" dirty="0"/>
              <a:t>  </a:t>
            </a:r>
            <a:r>
              <a:rPr kumimoji="1" lang="en-US" altLang="zh-CN" sz="2000" dirty="0" err="1"/>
              <a:t>AuthN</a:t>
            </a:r>
            <a:r>
              <a:rPr kumimoji="1" lang="en-US" altLang="zh-CN" sz="2000" dirty="0"/>
              <a:t>::</a:t>
            </a:r>
            <a:r>
              <a:rPr kumimoji="1" lang="en-US" altLang="zh-CN" sz="2000" dirty="0" err="1"/>
              <a:t>IONetwork</a:t>
            </a:r>
            <a:r>
              <a:rPr kumimoji="1" lang="en-US" altLang="zh-CN" sz="2000" dirty="0"/>
              <a:t> </a:t>
            </a:r>
            <a:r>
              <a:rPr kumimoji="1" lang="en-US" altLang="zh-CN" sz="2000" dirty="0" err="1"/>
              <a:t>io</a:t>
            </a:r>
            <a:r>
              <a:rPr kumimoji="1" lang="en-US" altLang="zh-CN" sz="2000" dirty="0"/>
              <a:t>(</a:t>
            </a:r>
            <a:r>
              <a:rPr kumimoji="1" lang="en-US" altLang="zh-CN" sz="2000" dirty="0" err="1"/>
              <a:t>ctx</a:t>
            </a:r>
            <a:r>
              <a:rPr kumimoji="1" lang="en-US" altLang="zh-CN" sz="2000" dirty="0"/>
              <a:t>);</a:t>
            </a:r>
          </a:p>
          <a:p>
            <a:r>
              <a:rPr kumimoji="1" lang="en-US" altLang="zh-CN" sz="2000" dirty="0"/>
              <a:t>  </a:t>
            </a:r>
            <a:r>
              <a:rPr kumimoji="1" lang="en-US" altLang="zh-CN" sz="2000" dirty="0" err="1"/>
              <a:t>io.SetTimeout</a:t>
            </a:r>
            <a:r>
              <a:rPr kumimoji="1" lang="en-US" altLang="zh-CN" sz="2000" dirty="0"/>
              <a:t>(10000)</a:t>
            </a:r>
            <a:r>
              <a:rPr kumimoji="1" lang="en-US" altLang="zh-CN" sz="2000" dirty="0" smtClean="0"/>
              <a:t>;</a:t>
            </a:r>
          </a:p>
          <a:p>
            <a:r>
              <a:rPr kumimoji="1" lang="en-US" altLang="zh-CN" sz="2000" dirty="0" smtClean="0">
                <a:solidFill>
                  <a:srgbClr val="FF0000"/>
                </a:solidFill>
              </a:rPr>
              <a:t> //Connection Establishment</a:t>
            </a:r>
            <a:endParaRPr kumimoji="1" lang="en-US" altLang="zh-CN" sz="2000" dirty="0">
              <a:solidFill>
                <a:srgbClr val="FF0000"/>
              </a:solidFill>
            </a:endParaRPr>
          </a:p>
          <a:p>
            <a:r>
              <a:rPr kumimoji="1" lang="en-US" altLang="zh-CN" sz="2000" dirty="0" smtClean="0"/>
              <a:t>  </a:t>
            </a:r>
            <a:r>
              <a:rPr kumimoji="1" lang="en-US" altLang="zh-CN" sz="2000" dirty="0" err="1"/>
              <a:t>AuthN</a:t>
            </a:r>
            <a:r>
              <a:rPr kumimoji="1" lang="en-US" altLang="zh-CN" sz="2000" dirty="0"/>
              <a:t>::Status </a:t>
            </a:r>
            <a:r>
              <a:rPr kumimoji="1" lang="en-US" altLang="zh-CN" sz="2000" dirty="0" err="1"/>
              <a:t>st</a:t>
            </a:r>
            <a:r>
              <a:rPr kumimoji="1" lang="en-US" altLang="zh-CN" sz="2000" dirty="0"/>
              <a:t> = </a:t>
            </a:r>
            <a:r>
              <a:rPr kumimoji="1" lang="en-US" altLang="zh-CN" sz="2000" dirty="0" err="1"/>
              <a:t>io.Connect</a:t>
            </a:r>
            <a:r>
              <a:rPr kumimoji="1" lang="en-US" altLang="zh-CN" sz="2000" dirty="0"/>
              <a:t>("download.nordugrid.org",443)</a:t>
            </a:r>
            <a:r>
              <a:rPr kumimoji="1" lang="en-US" altLang="zh-CN" sz="2000" dirty="0" smtClean="0"/>
              <a:t>;</a:t>
            </a:r>
          </a:p>
          <a:p>
            <a:r>
              <a:rPr kumimoji="1" lang="en-US" altLang="zh-CN" sz="2000" dirty="0" smtClean="0"/>
              <a:t> //Data sending</a:t>
            </a:r>
          </a:p>
          <a:p>
            <a:r>
              <a:rPr kumimoji="1" lang="en-US" altLang="zh-CN" sz="2000" dirty="0" smtClean="0"/>
              <a:t> </a:t>
            </a:r>
            <a:r>
              <a:rPr kumimoji="1" lang="en-US" altLang="zh-CN" sz="2000" dirty="0" err="1" smtClean="0"/>
              <a:t>st</a:t>
            </a:r>
            <a:r>
              <a:rPr kumimoji="1" lang="en-US" altLang="zh-CN" sz="2000" dirty="0" smtClean="0"/>
              <a:t> </a:t>
            </a:r>
            <a:r>
              <a:rPr kumimoji="1" lang="en-US" altLang="zh-CN" sz="2000" dirty="0"/>
              <a:t>= </a:t>
            </a:r>
            <a:r>
              <a:rPr kumimoji="1" lang="en-US" altLang="zh-CN" sz="2000" dirty="0" err="1"/>
              <a:t>io.Write</a:t>
            </a:r>
            <a:r>
              <a:rPr kumimoji="1" lang="en-US" altLang="zh-CN" sz="2000" dirty="0"/>
              <a:t>("GET / HTTP/1.0\r\n\r\n")</a:t>
            </a:r>
            <a:r>
              <a:rPr kumimoji="1" lang="en-US" altLang="zh-CN" sz="2000" dirty="0" smtClean="0"/>
              <a:t>;</a:t>
            </a:r>
          </a:p>
          <a:p>
            <a:r>
              <a:rPr kumimoji="1" lang="en-US" altLang="zh-CN" sz="2000" dirty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//Data receiving</a:t>
            </a:r>
          </a:p>
          <a:p>
            <a:r>
              <a:rPr kumimoji="1" lang="en-US" altLang="zh-CN" sz="2000" dirty="0"/>
              <a:t> </a:t>
            </a:r>
            <a:r>
              <a:rPr kumimoji="1" lang="en-US" altLang="zh-CN" sz="2000" dirty="0" err="1" smtClean="0"/>
              <a:t>std</a:t>
            </a:r>
            <a:r>
              <a:rPr kumimoji="1" lang="en-US" altLang="zh-CN" sz="2000" dirty="0" smtClean="0"/>
              <a:t>::string </a:t>
            </a:r>
            <a:r>
              <a:rPr kumimoji="1" lang="en-US" altLang="zh-CN" sz="2000" dirty="0" err="1" smtClean="0"/>
              <a:t>str</a:t>
            </a:r>
            <a:r>
              <a:rPr kumimoji="1" lang="en-US" altLang="zh-CN" sz="2000" dirty="0" smtClean="0"/>
              <a:t>; </a:t>
            </a:r>
            <a:r>
              <a:rPr kumimoji="1" lang="en-US" altLang="zh-CN" sz="2000" dirty="0" err="1" smtClean="0"/>
              <a:t>st</a:t>
            </a:r>
            <a:r>
              <a:rPr kumimoji="1" lang="en-US" altLang="zh-CN" sz="2000" dirty="0" smtClean="0"/>
              <a:t> </a:t>
            </a:r>
            <a:r>
              <a:rPr kumimoji="1" lang="en-US" altLang="zh-CN" sz="2000" dirty="0"/>
              <a:t>= </a:t>
            </a:r>
            <a:r>
              <a:rPr kumimoji="1" lang="en-US" altLang="zh-CN" sz="2000" dirty="0" err="1"/>
              <a:t>io.Read</a:t>
            </a:r>
            <a:r>
              <a:rPr kumimoji="1" lang="en-US" altLang="zh-CN" sz="2000" dirty="0"/>
              <a:t>(</a:t>
            </a:r>
            <a:r>
              <a:rPr kumimoji="1" lang="en-US" altLang="zh-CN" sz="2000" dirty="0" err="1"/>
              <a:t>str</a:t>
            </a:r>
            <a:r>
              <a:rPr kumimoji="1" lang="en-US" altLang="zh-CN" sz="2000" dirty="0"/>
              <a:t>);</a:t>
            </a:r>
            <a:endParaRPr kumimoji="1"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33100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zh-CN" dirty="0" err="1"/>
              <a:t>Delegation</a:t>
            </a:r>
            <a:r>
              <a:rPr lang="cs-CZ" altLang="zh-CN" dirty="0"/>
              <a:t>, </a:t>
            </a:r>
            <a:r>
              <a:rPr lang="cs-CZ" altLang="zh-CN" dirty="0" smtClean="0"/>
              <a:t>Proxy Management </a:t>
            </a:r>
            <a:endParaRPr kumimoji="1" lang="zh-CN" altLang="en-US" dirty="0"/>
          </a:p>
          <a:p>
            <a:endParaRPr kumimoji="1"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Sample of code (C++)</a:t>
            </a:r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611560" y="1484784"/>
            <a:ext cx="7704856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</a:rPr>
              <a:t>//EEC acquisition </a:t>
            </a:r>
          </a:p>
          <a:p>
            <a:r>
              <a:rPr kumimoji="1" lang="en-US" altLang="zh-CN" dirty="0"/>
              <a:t> </a:t>
            </a:r>
            <a:r>
              <a:rPr kumimoji="1" lang="en-US" altLang="zh-CN" dirty="0" err="1" smtClean="0"/>
              <a:t>AuthN</a:t>
            </a:r>
            <a:r>
              <a:rPr kumimoji="1" lang="en-US" altLang="zh-CN" dirty="0"/>
              <a:t>::Context </a:t>
            </a:r>
            <a:r>
              <a:rPr kumimoji="1" lang="en-US" altLang="zh-CN" dirty="0" err="1" smtClean="0"/>
              <a:t>full_ctx</a:t>
            </a:r>
            <a:r>
              <a:rPr kumimoji="1" lang="en-US" altLang="zh-CN" dirty="0"/>
              <a:t>(</a:t>
            </a:r>
            <a:r>
              <a:rPr kumimoji="1" lang="en-US" altLang="zh-CN" dirty="0" err="1"/>
              <a:t>AuthN</a:t>
            </a:r>
            <a:r>
              <a:rPr kumimoji="1" lang="en-US" altLang="zh-CN" dirty="0"/>
              <a:t>::Context::</a:t>
            </a:r>
            <a:r>
              <a:rPr kumimoji="1" lang="en-US" altLang="zh-CN" dirty="0" err="1"/>
              <a:t>ClientFullContext</a:t>
            </a:r>
            <a:r>
              <a:rPr kumimoji="1" lang="en-US" altLang="zh-CN" dirty="0"/>
              <a:t>);</a:t>
            </a:r>
          </a:p>
          <a:p>
            <a:r>
              <a:rPr kumimoji="1" lang="en-US" altLang="zh-CN" dirty="0"/>
              <a:t> </a:t>
            </a:r>
            <a:r>
              <a:rPr kumimoji="1" lang="en-US" altLang="zh-CN" dirty="0" err="1" smtClean="0"/>
              <a:t>AuthN</a:t>
            </a:r>
            <a:r>
              <a:rPr kumimoji="1" lang="en-US" altLang="zh-CN" dirty="0"/>
              <a:t>:</a:t>
            </a:r>
            <a:r>
              <a:rPr kumimoji="1" lang="en-US" altLang="zh-CN" dirty="0" smtClean="0"/>
              <a:t>:Credentials </a:t>
            </a:r>
            <a:r>
              <a:rPr kumimoji="1" lang="en-US" altLang="zh-CN" dirty="0" err="1" smtClean="0"/>
              <a:t>eec_cred</a:t>
            </a:r>
            <a:r>
              <a:rPr kumimoji="1" lang="en-US" altLang="zh-CN" dirty="0" smtClean="0"/>
              <a:t>(</a:t>
            </a:r>
            <a:r>
              <a:rPr kumimoji="1" lang="en-US" altLang="zh-CN" dirty="0" err="1" smtClean="0"/>
              <a:t>full_ctx</a:t>
            </a:r>
            <a:r>
              <a:rPr kumimoji="1" lang="en-US" altLang="zh-CN" dirty="0"/>
              <a:t>)</a:t>
            </a:r>
            <a:r>
              <a:rPr kumimoji="1" lang="en-US" altLang="zh-CN" dirty="0" smtClean="0"/>
              <a:t>;</a:t>
            </a:r>
          </a:p>
          <a:p>
            <a:r>
              <a:rPr kumimoji="1" lang="en-US" altLang="zh-CN" dirty="0">
                <a:solidFill>
                  <a:srgbClr val="FF0000"/>
                </a:solidFill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</a:rPr>
              <a:t>//Proxy request</a:t>
            </a:r>
          </a:p>
          <a:p>
            <a:r>
              <a:rPr kumimoji="1" lang="en-US" altLang="zh-CN" dirty="0"/>
              <a:t> </a:t>
            </a:r>
            <a:r>
              <a:rPr kumimoji="1" lang="en-US" altLang="zh-CN" dirty="0" err="1"/>
              <a:t>AuthN</a:t>
            </a:r>
            <a:r>
              <a:rPr kumimoji="1" lang="en-US" altLang="zh-CN" dirty="0"/>
              <a:t>::Context </a:t>
            </a:r>
            <a:r>
              <a:rPr kumimoji="1" lang="en-US" altLang="zh-CN" dirty="0" err="1" smtClean="0"/>
              <a:t>empty_ctx</a:t>
            </a:r>
            <a:r>
              <a:rPr kumimoji="1" lang="en-US" altLang="zh-CN" dirty="0"/>
              <a:t>(</a:t>
            </a:r>
            <a:r>
              <a:rPr kumimoji="1" lang="en-US" altLang="zh-CN" dirty="0" err="1"/>
              <a:t>AuthN</a:t>
            </a:r>
            <a:r>
              <a:rPr kumimoji="1" lang="en-US" altLang="zh-CN" dirty="0"/>
              <a:t>::Context:</a:t>
            </a:r>
            <a:r>
              <a:rPr kumimoji="1" lang="en-US" altLang="zh-CN" dirty="0" smtClean="0"/>
              <a:t>:</a:t>
            </a:r>
            <a:r>
              <a:rPr kumimoji="1" lang="en-US" altLang="zh-CN" dirty="0" err="1" smtClean="0"/>
              <a:t>EmptyContext</a:t>
            </a:r>
            <a:r>
              <a:rPr kumimoji="1" lang="en-US" altLang="zh-CN" dirty="0"/>
              <a:t>)</a:t>
            </a:r>
            <a:r>
              <a:rPr kumimoji="1" lang="en-US" altLang="zh-CN" dirty="0" smtClean="0"/>
              <a:t>;</a:t>
            </a:r>
          </a:p>
          <a:p>
            <a:r>
              <a:rPr kumimoji="1" lang="en-US" altLang="zh-CN" dirty="0"/>
              <a:t> </a:t>
            </a:r>
            <a:r>
              <a:rPr kumimoji="1" lang="en-US" altLang="zh-CN" dirty="0" err="1" smtClean="0"/>
              <a:t>AuthN</a:t>
            </a:r>
            <a:r>
              <a:rPr kumimoji="1" lang="en-US" altLang="zh-CN" dirty="0" smtClean="0"/>
              <a:t>::</a:t>
            </a:r>
            <a:r>
              <a:rPr kumimoji="1" lang="en-US" altLang="zh-CN" dirty="0" err="1" smtClean="0"/>
              <a:t>ProxyCredentialsRequest</a:t>
            </a:r>
            <a:r>
              <a:rPr kumimoji="1" lang="en-US" altLang="zh-CN" dirty="0" smtClean="0"/>
              <a:t> </a:t>
            </a:r>
            <a:r>
              <a:rPr kumimoji="1" lang="en-US" altLang="zh-CN" dirty="0" err="1" smtClean="0"/>
              <a:t>proxyreq</a:t>
            </a:r>
            <a:r>
              <a:rPr kumimoji="1" lang="en-US" altLang="zh-CN" dirty="0" smtClean="0"/>
              <a:t>(</a:t>
            </a:r>
            <a:r>
              <a:rPr kumimoji="1" lang="en-US" altLang="zh-CN" dirty="0" err="1" smtClean="0"/>
              <a:t>empty_ctx</a:t>
            </a:r>
            <a:r>
              <a:rPr kumimoji="1" lang="en-US" altLang="zh-CN" dirty="0" smtClean="0"/>
              <a:t>);</a:t>
            </a:r>
          </a:p>
          <a:p>
            <a:r>
              <a:rPr kumimoji="1" lang="en-US" altLang="zh-CN" dirty="0" smtClean="0"/>
              <a:t> </a:t>
            </a:r>
            <a:r>
              <a:rPr kumimoji="1" lang="en-US" altLang="zh-CN" dirty="0" err="1" smtClean="0"/>
              <a:t>proxyreq.MakeKeys</a:t>
            </a:r>
            <a:r>
              <a:rPr kumimoji="1" lang="en-US" altLang="zh-CN" dirty="0" smtClean="0"/>
              <a:t>(1024);</a:t>
            </a:r>
          </a:p>
          <a:p>
            <a:r>
              <a:rPr kumimoji="1" lang="en-US" altLang="zh-CN" dirty="0"/>
              <a:t> </a:t>
            </a:r>
            <a:r>
              <a:rPr kumimoji="1" lang="en-US" altLang="zh-CN" dirty="0" err="1" smtClean="0"/>
              <a:t>AuthN</a:t>
            </a:r>
            <a:r>
              <a:rPr kumimoji="1" lang="en-US" altLang="zh-CN" dirty="0"/>
              <a:t>::Credentials::Extension </a:t>
            </a:r>
            <a:r>
              <a:rPr kumimoji="1" lang="en-US" altLang="zh-CN" dirty="0" smtClean="0"/>
              <a:t>policy;</a:t>
            </a:r>
            <a:endParaRPr kumimoji="1" lang="en-US" altLang="zh-CN" dirty="0"/>
          </a:p>
          <a:p>
            <a:r>
              <a:rPr kumimoji="1" lang="en-US" altLang="zh-CN" dirty="0"/>
              <a:t>  </a:t>
            </a:r>
            <a:r>
              <a:rPr kumimoji="1" lang="en-US" altLang="zh-CN" dirty="0" err="1" smtClean="0"/>
              <a:t>policy.value</a:t>
            </a:r>
            <a:r>
              <a:rPr kumimoji="1" lang="en-US" altLang="zh-CN" dirty="0" smtClean="0"/>
              <a:t> </a:t>
            </a:r>
            <a:r>
              <a:rPr kumimoji="1" lang="en-US" altLang="zh-CN" dirty="0"/>
              <a:t>= "my test proxy </a:t>
            </a:r>
            <a:r>
              <a:rPr kumimoji="1" lang="en-US" altLang="zh-CN" dirty="0" smtClean="0"/>
              <a:t>policy"</a:t>
            </a:r>
            <a:r>
              <a:rPr kumimoji="1" lang="en-US" altLang="zh-CN" dirty="0"/>
              <a:t>;</a:t>
            </a:r>
          </a:p>
          <a:p>
            <a:r>
              <a:rPr kumimoji="1" lang="en-US" altLang="zh-CN" dirty="0"/>
              <a:t>  </a:t>
            </a:r>
            <a:r>
              <a:rPr kumimoji="1" lang="en-US" altLang="zh-CN" dirty="0" err="1" smtClean="0"/>
              <a:t>proxyreq.SetPolicy</a:t>
            </a:r>
            <a:r>
              <a:rPr kumimoji="1" lang="en-US" altLang="zh-CN" dirty="0"/>
              <a:t>(</a:t>
            </a:r>
            <a:r>
              <a:rPr kumimoji="1" lang="en-US" altLang="zh-CN" dirty="0" smtClean="0"/>
              <a:t>policy)</a:t>
            </a:r>
            <a:r>
              <a:rPr kumimoji="1" lang="en-US" altLang="zh-CN" dirty="0"/>
              <a:t>;</a:t>
            </a:r>
          </a:p>
          <a:p>
            <a:r>
              <a:rPr kumimoji="1" lang="en-US" altLang="zh-CN" dirty="0" smtClean="0"/>
              <a:t>  </a:t>
            </a:r>
            <a:r>
              <a:rPr kumimoji="1" lang="en-US" altLang="zh-CN" dirty="0" err="1" smtClean="0"/>
              <a:t>proxyreq.SetValidFrom</a:t>
            </a:r>
            <a:r>
              <a:rPr kumimoji="1" lang="en-US" altLang="zh-CN" dirty="0"/>
              <a:t>(time(NULL));</a:t>
            </a:r>
          </a:p>
          <a:p>
            <a:r>
              <a:rPr kumimoji="1" lang="en-US" altLang="zh-CN" dirty="0"/>
              <a:t>  </a:t>
            </a:r>
            <a:r>
              <a:rPr kumimoji="1" lang="en-US" altLang="zh-CN" dirty="0" err="1" smtClean="0"/>
              <a:t>proxyreq.SetValidTill</a:t>
            </a:r>
            <a:r>
              <a:rPr kumimoji="1" lang="en-US" altLang="zh-CN" dirty="0"/>
              <a:t>(time(NULL) + 3600*12)</a:t>
            </a:r>
            <a:r>
              <a:rPr kumimoji="1" lang="en-US" altLang="zh-CN" dirty="0" smtClean="0"/>
              <a:t>;</a:t>
            </a:r>
          </a:p>
          <a:p>
            <a:r>
              <a:rPr kumimoji="1" lang="en-US" altLang="zh-CN" dirty="0">
                <a:solidFill>
                  <a:srgbClr val="FF0000"/>
                </a:solidFill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</a:rPr>
              <a:t> //Proxy signing</a:t>
            </a:r>
          </a:p>
          <a:p>
            <a:r>
              <a:rPr kumimoji="1" lang="en-US" altLang="zh-CN" dirty="0"/>
              <a:t> </a:t>
            </a:r>
            <a:r>
              <a:rPr kumimoji="1" lang="en-US" altLang="zh-CN" dirty="0" smtClean="0"/>
              <a:t> </a:t>
            </a:r>
            <a:r>
              <a:rPr kumimoji="1" lang="en-US" altLang="zh-CN" dirty="0" err="1" smtClean="0"/>
              <a:t>AuthN</a:t>
            </a:r>
            <a:r>
              <a:rPr kumimoji="1" lang="en-US" altLang="zh-CN" dirty="0"/>
              <a:t>::Credentials </a:t>
            </a:r>
            <a:r>
              <a:rPr kumimoji="1" lang="en-US" altLang="zh-CN" dirty="0" smtClean="0"/>
              <a:t>proxy(</a:t>
            </a:r>
            <a:r>
              <a:rPr kumimoji="1" lang="en-US" altLang="zh-CN" dirty="0" err="1" smtClean="0"/>
              <a:t>empty_ctx</a:t>
            </a:r>
            <a:r>
              <a:rPr kumimoji="1" lang="en-US" altLang="zh-CN" dirty="0"/>
              <a:t>);</a:t>
            </a:r>
          </a:p>
          <a:p>
            <a:r>
              <a:rPr kumimoji="1" lang="en-US" altLang="zh-CN" dirty="0" smtClean="0"/>
              <a:t> </a:t>
            </a:r>
            <a:r>
              <a:rPr kumimoji="1" lang="en-US" altLang="zh-CN" dirty="0"/>
              <a:t> </a:t>
            </a:r>
            <a:r>
              <a:rPr kumimoji="1" lang="en-US" altLang="zh-CN" dirty="0" err="1"/>
              <a:t>AuthN</a:t>
            </a:r>
            <a:r>
              <a:rPr kumimoji="1" lang="en-US" altLang="zh-CN" dirty="0"/>
              <a:t>::Status </a:t>
            </a:r>
            <a:r>
              <a:rPr kumimoji="1" lang="en-US" altLang="zh-CN" dirty="0" err="1"/>
              <a:t>st</a:t>
            </a:r>
            <a:r>
              <a:rPr kumimoji="1" lang="en-US" altLang="zh-CN" dirty="0"/>
              <a:t> = </a:t>
            </a:r>
            <a:r>
              <a:rPr kumimoji="1" lang="en-US" altLang="zh-CN" dirty="0" err="1" smtClean="0"/>
              <a:t>eec_cred.Sign</a:t>
            </a:r>
            <a:r>
              <a:rPr kumimoji="1" lang="en-US" altLang="zh-CN" dirty="0"/>
              <a:t>(</a:t>
            </a:r>
            <a:r>
              <a:rPr kumimoji="1" lang="en-US" altLang="zh-CN" dirty="0" err="1" smtClean="0"/>
              <a:t>proxyreq</a:t>
            </a:r>
            <a:r>
              <a:rPr kumimoji="1" lang="en-US" altLang="zh-CN" dirty="0" smtClean="0"/>
              <a:t>, proxy, </a:t>
            </a:r>
            <a:r>
              <a:rPr kumimoji="1" lang="en-US" altLang="zh-CN" dirty="0" err="1"/>
              <a:t>opensslcnf</a:t>
            </a:r>
            <a:r>
              <a:rPr kumimoji="1" lang="en-US" altLang="zh-CN" dirty="0"/>
              <a:t>);</a:t>
            </a:r>
          </a:p>
          <a:p>
            <a:r>
              <a:rPr kumimoji="1" lang="en-US" altLang="zh-CN" dirty="0" smtClean="0"/>
              <a:t>  </a:t>
            </a:r>
            <a:r>
              <a:rPr kumimoji="1" lang="en-US" altLang="zh-CN" dirty="0" err="1" smtClean="0"/>
              <a:t>std</a:t>
            </a:r>
            <a:r>
              <a:rPr kumimoji="1" lang="en-US" altLang="zh-CN" dirty="0" smtClean="0"/>
              <a:t>::string cert, key, chain; </a:t>
            </a:r>
          </a:p>
          <a:p>
            <a:r>
              <a:rPr kumimoji="1" lang="en-US" altLang="zh-CN" dirty="0" smtClean="0"/>
              <a:t>  </a:t>
            </a:r>
            <a:r>
              <a:rPr kumimoji="1" lang="en-US" altLang="zh-CN" dirty="0" err="1" smtClean="0"/>
              <a:t>proxy.GetCertificate</a:t>
            </a:r>
            <a:r>
              <a:rPr kumimoji="1" lang="en-US" altLang="zh-CN" dirty="0" smtClean="0"/>
              <a:t>(cert); </a:t>
            </a:r>
            <a:r>
              <a:rPr kumimoji="1" lang="en-US" altLang="zh-CN" dirty="0" err="1" smtClean="0"/>
              <a:t>proxy.GetPrivateKey</a:t>
            </a:r>
            <a:r>
              <a:rPr kumimoji="1" lang="en-US" altLang="zh-CN" dirty="0" smtClean="0"/>
              <a:t>(key); </a:t>
            </a:r>
            <a:r>
              <a:rPr kumimoji="1" lang="en-US" altLang="zh-CN" dirty="0" err="1" smtClean="0"/>
              <a:t>proxy.GetChain</a:t>
            </a:r>
            <a:r>
              <a:rPr kumimoji="1" lang="en-US" altLang="zh-CN" dirty="0" smtClean="0"/>
              <a:t>(chain);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61369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Proxy Management via pkcs11</a:t>
            </a:r>
          </a:p>
          <a:p>
            <a:endParaRPr kumimoji="1"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Sample of code (C++)</a:t>
            </a:r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611560" y="1484784"/>
            <a:ext cx="770485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// Credential repository from </a:t>
            </a:r>
            <a:r>
              <a:rPr kumimoji="1" lang="en-US" altLang="zh-CN" sz="2000" dirty="0" err="1" smtClean="0">
                <a:solidFill>
                  <a:srgbClr val="FF0000"/>
                </a:solidFill>
              </a:rPr>
              <a:t>nss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err="1" smtClean="0">
                <a:solidFill>
                  <a:srgbClr val="FF0000"/>
                </a:solidFill>
              </a:rPr>
              <a:t>softoken</a:t>
            </a:r>
            <a:endParaRPr kumimoji="1" lang="en-US" altLang="zh-CN" sz="2000" dirty="0" smtClean="0">
              <a:solidFill>
                <a:srgbClr val="FF0000"/>
              </a:solidFill>
            </a:endParaRPr>
          </a:p>
          <a:p>
            <a:r>
              <a:rPr kumimoji="1" lang="en-US" altLang="zh-CN" sz="2000" dirty="0" smtClean="0"/>
              <a:t> </a:t>
            </a:r>
            <a:r>
              <a:rPr kumimoji="1" lang="en-US" altLang="zh-CN" sz="2000" dirty="0" err="1"/>
              <a:t>std</a:t>
            </a:r>
            <a:r>
              <a:rPr kumimoji="1" lang="en-US" altLang="zh-CN" sz="2000" dirty="0"/>
              <a:t>::string </a:t>
            </a:r>
            <a:r>
              <a:rPr kumimoji="1" lang="en-US" altLang="zh-CN" sz="2000" dirty="0" err="1"/>
              <a:t>configdir</a:t>
            </a:r>
            <a:r>
              <a:rPr kumimoji="1" lang="en-US" altLang="zh-CN" sz="2000" dirty="0"/>
              <a:t> =  "/</a:t>
            </a:r>
            <a:r>
              <a:rPr kumimoji="1" lang="en-US" altLang="zh-CN" sz="2000" dirty="0" smtClean="0"/>
              <a:t>home</a:t>
            </a:r>
            <a:r>
              <a:rPr kumimoji="1" lang="en-US" altLang="zh-CN" sz="2000" dirty="0" smtClean="0"/>
              <a:t>/username</a:t>
            </a:r>
            <a:r>
              <a:rPr kumimoji="1" lang="en-US" altLang="zh-CN" sz="2000" dirty="0" smtClean="0"/>
              <a:t>/</a:t>
            </a:r>
            <a:r>
              <a:rPr kumimoji="1" lang="en-US" altLang="zh-CN" sz="2000" dirty="0"/>
              <a:t>.</a:t>
            </a:r>
            <a:r>
              <a:rPr kumimoji="1" lang="en-US" altLang="zh-CN" sz="2000" dirty="0" err="1"/>
              <a:t>mozilla</a:t>
            </a:r>
            <a:r>
              <a:rPr kumimoji="1" lang="en-US" altLang="zh-CN" sz="2000" dirty="0"/>
              <a:t>/</a:t>
            </a:r>
            <a:r>
              <a:rPr kumimoji="1" lang="en-US" altLang="zh-CN" sz="2000" dirty="0" err="1"/>
              <a:t>firefox</a:t>
            </a:r>
            <a:r>
              <a:rPr kumimoji="1" lang="en-US" altLang="zh-CN" sz="2000" dirty="0"/>
              <a:t>/ruu1txci.default";</a:t>
            </a:r>
          </a:p>
          <a:p>
            <a:r>
              <a:rPr kumimoji="1" lang="en-US" altLang="zh-CN" sz="2000" dirty="0" smtClean="0">
                <a:solidFill>
                  <a:srgbClr val="FF0000"/>
                </a:solidFill>
              </a:rPr>
              <a:t> // Import an </a:t>
            </a:r>
            <a:r>
              <a:rPr kumimoji="1" lang="en-US" altLang="zh-CN" sz="2000" dirty="0" err="1" smtClean="0">
                <a:solidFill>
                  <a:srgbClr val="FF0000"/>
                </a:solidFill>
              </a:rPr>
              <a:t>eec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 into </a:t>
            </a:r>
            <a:r>
              <a:rPr kumimoji="1" lang="en-US" altLang="zh-CN" sz="2000" dirty="0" err="1" smtClean="0">
                <a:solidFill>
                  <a:srgbClr val="FF0000"/>
                </a:solidFill>
              </a:rPr>
              <a:t>nss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err="1" smtClean="0">
                <a:solidFill>
                  <a:srgbClr val="FF0000"/>
                </a:solidFill>
              </a:rPr>
              <a:t>softoken</a:t>
            </a:r>
            <a:endParaRPr kumimoji="1" lang="en-US" altLang="zh-CN" sz="2000" dirty="0" smtClean="0">
              <a:solidFill>
                <a:srgbClr val="FF0000"/>
              </a:solidFill>
            </a:endParaRPr>
          </a:p>
          <a:p>
            <a:r>
              <a:rPr kumimoji="1" lang="en-US" altLang="zh-CN" sz="2000" dirty="0" smtClean="0"/>
              <a:t>res </a:t>
            </a:r>
            <a:r>
              <a:rPr kumimoji="1" lang="en-US" altLang="zh-CN" sz="2000" dirty="0"/>
              <a:t>= </a:t>
            </a:r>
            <a:r>
              <a:rPr kumimoji="1" lang="en-US" altLang="zh-CN" sz="2000" dirty="0" err="1"/>
              <a:t>AuthN</a:t>
            </a:r>
            <a:r>
              <a:rPr kumimoji="1" lang="en-US" altLang="zh-CN" sz="2000" dirty="0"/>
              <a:t>::NSS::</a:t>
            </a:r>
            <a:r>
              <a:rPr kumimoji="1" lang="en-US" altLang="zh-CN" sz="2000" dirty="0" err="1"/>
              <a:t>nssImportCertAndPrivateKey</a:t>
            </a:r>
            <a:r>
              <a:rPr kumimoji="1" lang="en-US" altLang="zh-CN" sz="2000" dirty="0"/>
              <a:t>(</a:t>
            </a:r>
            <a:r>
              <a:rPr kumimoji="1" lang="en-US" altLang="zh-CN" sz="2000" dirty="0" err="1"/>
              <a:t>slotpw</a:t>
            </a:r>
            <a:r>
              <a:rPr kumimoji="1" lang="en-US" altLang="zh-CN" sz="2000" dirty="0"/>
              <a:t>, </a:t>
            </a:r>
            <a:r>
              <a:rPr kumimoji="1" lang="en-US" altLang="zh-CN" sz="2000" dirty="0" err="1"/>
              <a:t>eec_keyfile</a:t>
            </a:r>
            <a:r>
              <a:rPr kumimoji="1" lang="en-US" altLang="zh-CN" sz="2000" dirty="0"/>
              <a:t>, </a:t>
            </a:r>
            <a:r>
              <a:rPr kumimoji="1" lang="en-US" altLang="zh-CN" sz="2000" dirty="0" err="1"/>
              <a:t>eec_keyname</a:t>
            </a:r>
            <a:r>
              <a:rPr kumimoji="1" lang="en-US" altLang="zh-CN" sz="2000" dirty="0"/>
              <a:t>, </a:t>
            </a:r>
            <a:r>
              <a:rPr kumimoji="1" lang="en-US" altLang="zh-CN" sz="2000" dirty="0" err="1"/>
              <a:t>eec_certfile</a:t>
            </a:r>
            <a:r>
              <a:rPr kumimoji="1" lang="en-US" altLang="zh-CN" sz="2000" dirty="0"/>
              <a:t>, </a:t>
            </a:r>
            <a:r>
              <a:rPr kumimoji="1" lang="en-US" altLang="zh-CN" sz="2000" dirty="0" err="1"/>
              <a:t>eec_certname</a:t>
            </a:r>
            <a:r>
              <a:rPr kumimoji="1" lang="en-US" altLang="zh-CN" sz="2000" dirty="0"/>
              <a:t>, trusts, </a:t>
            </a:r>
            <a:r>
              <a:rPr kumimoji="1" lang="en-US" altLang="zh-CN" sz="2000" dirty="0" err="1"/>
              <a:t>ascii</a:t>
            </a:r>
            <a:r>
              <a:rPr kumimoji="1" lang="en-US" altLang="zh-CN" sz="2000" dirty="0"/>
              <a:t>)</a:t>
            </a:r>
            <a:r>
              <a:rPr kumimoji="1" lang="en-US" altLang="zh-CN" sz="2000" dirty="0" smtClean="0"/>
              <a:t>;</a:t>
            </a:r>
          </a:p>
          <a:p>
            <a:r>
              <a:rPr kumimoji="1" lang="en-US" altLang="zh-CN" sz="2000" dirty="0" smtClean="0">
                <a:solidFill>
                  <a:srgbClr val="FF0000"/>
                </a:solidFill>
              </a:rPr>
              <a:t>// Generate Cert Signing Request</a:t>
            </a:r>
          </a:p>
          <a:p>
            <a:r>
              <a:rPr kumimoji="1" lang="en-US" altLang="zh-CN" sz="2000" dirty="0"/>
              <a:t>res = </a:t>
            </a:r>
            <a:r>
              <a:rPr kumimoji="1" lang="en-US" altLang="zh-CN" sz="2000" dirty="0" err="1"/>
              <a:t>AuthN</a:t>
            </a:r>
            <a:r>
              <a:rPr kumimoji="1" lang="en-US" altLang="zh-CN" sz="2000" dirty="0"/>
              <a:t>::NSS::</a:t>
            </a:r>
            <a:r>
              <a:rPr kumimoji="1" lang="en-US" altLang="zh-CN" sz="2000" dirty="0" err="1"/>
              <a:t>nssGenerateCSR</a:t>
            </a:r>
            <a:r>
              <a:rPr kumimoji="1" lang="en-US" altLang="zh-CN" sz="2000" dirty="0"/>
              <a:t>(</a:t>
            </a:r>
            <a:r>
              <a:rPr kumimoji="1" lang="en-US" altLang="zh-CN" sz="2000" dirty="0" err="1"/>
              <a:t>proxy_keyname</a:t>
            </a:r>
            <a:r>
              <a:rPr kumimoji="1" lang="en-US" altLang="zh-CN" sz="2000" dirty="0"/>
              <a:t>, </a:t>
            </a:r>
            <a:r>
              <a:rPr kumimoji="1" lang="en-US" altLang="zh-CN" sz="2000" dirty="0" err="1"/>
              <a:t>dn</a:t>
            </a:r>
            <a:r>
              <a:rPr kumimoji="1" lang="en-US" altLang="zh-CN" sz="2000" dirty="0"/>
              <a:t>, </a:t>
            </a:r>
            <a:r>
              <a:rPr kumimoji="1" lang="en-US" altLang="zh-CN" sz="2000" dirty="0" err="1"/>
              <a:t>slotpw</a:t>
            </a:r>
            <a:r>
              <a:rPr kumimoji="1" lang="en-US" altLang="zh-CN" sz="2000" dirty="0"/>
              <a:t>, </a:t>
            </a:r>
            <a:r>
              <a:rPr kumimoji="1" lang="en-US" altLang="zh-CN" sz="2000" dirty="0" err="1"/>
              <a:t>proxy_csrfile</a:t>
            </a:r>
            <a:r>
              <a:rPr kumimoji="1" lang="en-US" altLang="zh-CN" sz="2000" dirty="0"/>
              <a:t>, </a:t>
            </a:r>
            <a:r>
              <a:rPr kumimoji="1" lang="en-US" altLang="zh-CN" sz="2000" dirty="0" err="1" smtClean="0">
                <a:solidFill>
                  <a:srgbClr val="FF0000"/>
                </a:solidFill>
              </a:rPr>
              <a:t>proxy_privk</a:t>
            </a:r>
            <a:r>
              <a:rPr kumimoji="1" lang="en-US" altLang="zh-CN" sz="2000" dirty="0" smtClean="0"/>
              <a:t>, </a:t>
            </a:r>
            <a:r>
              <a:rPr kumimoji="1" lang="en-US" altLang="zh-CN" sz="2000" dirty="0" err="1"/>
              <a:t>ascii</a:t>
            </a:r>
            <a:r>
              <a:rPr kumimoji="1" lang="en-US" altLang="zh-CN" sz="2000" dirty="0"/>
              <a:t>)</a:t>
            </a:r>
            <a:r>
              <a:rPr kumimoji="1" lang="en-US" altLang="zh-CN" sz="2000" dirty="0" smtClean="0"/>
              <a:t>;</a:t>
            </a:r>
          </a:p>
          <a:p>
            <a:r>
              <a:rPr kumimoji="1" lang="en-US" altLang="zh-CN" sz="2000" dirty="0" smtClean="0">
                <a:solidFill>
                  <a:srgbClr val="FF0000"/>
                </a:solidFill>
              </a:rPr>
              <a:t>// Sign the proxy with the credential inside </a:t>
            </a:r>
            <a:r>
              <a:rPr kumimoji="1" lang="en-US" altLang="zh-CN" sz="2000" dirty="0" err="1" smtClean="0">
                <a:solidFill>
                  <a:srgbClr val="FF0000"/>
                </a:solidFill>
              </a:rPr>
              <a:t>nss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err="1" smtClean="0">
                <a:solidFill>
                  <a:srgbClr val="FF0000"/>
                </a:solidFill>
              </a:rPr>
              <a:t>softoken</a:t>
            </a:r>
            <a:endParaRPr kumimoji="1" lang="en-US" altLang="zh-CN" sz="2000" dirty="0" smtClean="0">
              <a:solidFill>
                <a:srgbClr val="FF0000"/>
              </a:solidFill>
            </a:endParaRPr>
          </a:p>
          <a:p>
            <a:r>
              <a:rPr kumimoji="1" lang="en-US" altLang="zh-CN" sz="2000" dirty="0"/>
              <a:t>res = </a:t>
            </a:r>
            <a:r>
              <a:rPr kumimoji="1" lang="en-US" altLang="zh-CN" sz="2000" dirty="0" err="1"/>
              <a:t>AuthN</a:t>
            </a:r>
            <a:r>
              <a:rPr kumimoji="1" lang="en-US" altLang="zh-CN" sz="2000" dirty="0"/>
              <a:t>::NSS::</a:t>
            </a:r>
            <a:r>
              <a:rPr kumimoji="1" lang="en-US" altLang="zh-CN" sz="2000" dirty="0" err="1"/>
              <a:t>nssCreateCert</a:t>
            </a:r>
            <a:r>
              <a:rPr kumimoji="1" lang="en-US" altLang="zh-CN" sz="2000" dirty="0"/>
              <a:t>(</a:t>
            </a:r>
            <a:r>
              <a:rPr kumimoji="1" lang="en-US" altLang="zh-CN" sz="2000" dirty="0" err="1"/>
              <a:t>proxy_csrfile</a:t>
            </a:r>
            <a:r>
              <a:rPr kumimoji="1" lang="en-US" altLang="zh-CN" sz="2000" dirty="0"/>
              <a:t>, </a:t>
            </a:r>
            <a:r>
              <a:rPr kumimoji="1" lang="en-US" altLang="zh-CN" sz="2000" dirty="0" err="1"/>
              <a:t>issuername</a:t>
            </a:r>
            <a:r>
              <a:rPr kumimoji="1" lang="en-US" altLang="zh-CN" sz="2000" dirty="0"/>
              <a:t>, </a:t>
            </a:r>
            <a:r>
              <a:rPr kumimoji="1" lang="en-US" altLang="zh-CN" sz="2000" dirty="0" err="1"/>
              <a:t>passwd</a:t>
            </a:r>
            <a:r>
              <a:rPr kumimoji="1" lang="en-US" altLang="zh-CN" sz="2000" dirty="0"/>
              <a:t>, duration, </a:t>
            </a:r>
            <a:r>
              <a:rPr kumimoji="1" lang="en-US" altLang="zh-CN" sz="2000" dirty="0" err="1" smtClean="0">
                <a:solidFill>
                  <a:srgbClr val="FF0000"/>
                </a:solidFill>
              </a:rPr>
              <a:t>proxy_cert</a:t>
            </a:r>
            <a:r>
              <a:rPr kumimoji="1" lang="en-US" altLang="zh-CN" sz="2000" dirty="0" smtClean="0"/>
              <a:t>, </a:t>
            </a:r>
            <a:r>
              <a:rPr kumimoji="1" lang="en-US" altLang="zh-CN" sz="2000" dirty="0" err="1"/>
              <a:t>ascii</a:t>
            </a:r>
            <a:r>
              <a:rPr kumimoji="1" lang="en-US" altLang="zh-CN" sz="2000" dirty="0"/>
              <a:t>);</a:t>
            </a:r>
          </a:p>
          <a:p>
            <a:endParaRPr kumimoji="1"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045583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575</Words>
  <Application>Microsoft Macintosh PowerPoint</Application>
  <PresentationFormat>全屏显示(4:3)</PresentationFormat>
  <Paragraphs>58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Common Authentication Library (C++)</vt:lpstr>
      <vt:lpstr>C++</vt:lpstr>
      <vt:lpstr>C++</vt:lpstr>
      <vt:lpstr>Sample of code (C++)</vt:lpstr>
      <vt:lpstr>Sample of code (C++)</vt:lpstr>
      <vt:lpstr>Sample of code (C++)</vt:lpstr>
    </vt:vector>
  </TitlesOfParts>
  <Company>cgcl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</dc:title>
  <dc:creator>weizhong qiang</dc:creator>
  <cp:lastModifiedBy>weizhong qiang</cp:lastModifiedBy>
  <cp:revision>8</cp:revision>
  <dcterms:created xsi:type="dcterms:W3CDTF">2012-05-07T16:48:14Z</dcterms:created>
  <dcterms:modified xsi:type="dcterms:W3CDTF">2012-05-09T16:13:10Z</dcterms:modified>
</cp:coreProperties>
</file>