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822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239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496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53683" y="6383575"/>
            <a:ext cx="8331177" cy="42208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950" tIns="66975" rIns="133950" bIns="66975"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" y="52343"/>
            <a:ext cx="7560494" cy="73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3684" y="908724"/>
            <a:ext cx="8331177" cy="5328591"/>
          </a:xfrm>
          <a:prstGeom prst="rect">
            <a:avLst/>
          </a:prstGeom>
        </p:spPr>
        <p:txBody>
          <a:bodyPr lIns="66364" tIns="33183" rIns="66364" bIns="33183"/>
          <a:lstStyle>
            <a:lvl1pPr>
              <a:defRPr sz="35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9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26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23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22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 rot="16200000">
            <a:off x="8262798" y="5961411"/>
            <a:ext cx="1371767" cy="316728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1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5459" y="52343"/>
            <a:ext cx="7524822" cy="633125"/>
          </a:xfrm>
          <a:prstGeom prst="rect">
            <a:avLst/>
          </a:prstGeom>
        </p:spPr>
        <p:txBody>
          <a:bodyPr vert="horz" lIns="133950" tIns="66975" rIns="133950" bIns="66975" anchor="ctr" anchorCtr="0"/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3684" y="6383575"/>
            <a:ext cx="2133600" cy="337905"/>
          </a:xfrm>
        </p:spPr>
        <p:txBody>
          <a:bodyPr/>
          <a:lstStyle>
            <a:lvl1pPr>
              <a:defRPr sz="1500">
                <a:solidFill>
                  <a:srgbClr val="FFFFFF"/>
                </a:solidFill>
                <a:latin typeface="+mn-lt"/>
              </a:defRPr>
            </a:lvl1pPr>
          </a:lstStyle>
          <a:p>
            <a:fld id="{2FC67889-1061-4B35-BDA1-5D780695790B}" type="datetimeFigureOut">
              <a:rPr lang="en-US" smtClean="0"/>
              <a:pPr/>
              <a:t>5/9/12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047353" y="6383575"/>
            <a:ext cx="2895601" cy="337905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3" y="6383575"/>
            <a:ext cx="2133600" cy="337905"/>
          </a:xfrm>
        </p:spPr>
        <p:txBody>
          <a:bodyPr/>
          <a:lstStyle>
            <a:lvl1pPr>
              <a:defRPr sz="1500">
                <a:solidFill>
                  <a:srgbClr val="FFFFFF"/>
                </a:solidFill>
                <a:latin typeface="+mn-lt"/>
              </a:defRPr>
            </a:lvl1pPr>
          </a:lstStyle>
          <a:p>
            <a:fld id="{8332ADBF-D6CA-4D4D-ABE2-0B08E92AA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0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24110"/>
            <a:ext cx="9144000" cy="5450798"/>
          </a:xfrm>
          <a:prstGeom prst="rect">
            <a:avLst/>
          </a:prstGeom>
          <a:noFill/>
        </p:spPr>
      </p:pic>
      <p:sp>
        <p:nvSpPr>
          <p:cNvPr id="2" name="Rechteck 1"/>
          <p:cNvSpPr/>
          <p:nvPr/>
        </p:nvSpPr>
        <p:spPr>
          <a:xfrm>
            <a:off x="3201047" y="6067013"/>
            <a:ext cx="5728292" cy="319924"/>
          </a:xfrm>
          <a:prstGeom prst="rect">
            <a:avLst/>
          </a:prstGeom>
          <a:solidFill>
            <a:schemeClr val="bg1"/>
          </a:solidFill>
        </p:spPr>
        <p:txBody>
          <a:bodyPr wrap="none" lIns="133950" tIns="66975" rIns="133950" bIns="66975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42353" y="157863"/>
            <a:ext cx="6327474" cy="585574"/>
          </a:xfrm>
          <a:prstGeom prst="rect">
            <a:avLst/>
          </a:prstGeom>
        </p:spPr>
        <p:txBody>
          <a:bodyPr vert="horz" wrap="none" lIns="133950" tIns="0" rIns="0" bIns="68557" anchor="ctr" anchorCtr="0">
            <a:noAutofit/>
          </a:bodyPr>
          <a:lstStyle>
            <a:lvl1pPr algn="l">
              <a:defRPr sz="47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2767" y="896507"/>
            <a:ext cx="5167257" cy="633123"/>
          </a:xfrm>
          <a:prstGeom prst="rect">
            <a:avLst/>
          </a:prstGeom>
        </p:spPr>
        <p:txBody>
          <a:bodyPr vert="horz" lIns="133950" tIns="66975" rIns="133950" bIns="66975"/>
          <a:lstStyle>
            <a:lvl1pPr marL="0" indent="0">
              <a:buNone/>
              <a:defRPr sz="26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331829" indent="0">
              <a:buNone/>
              <a:defRPr/>
            </a:lvl2pPr>
            <a:lvl3pPr marL="663657" indent="0">
              <a:buNone/>
              <a:defRPr/>
            </a:lvl3pPr>
            <a:lvl4pPr marL="995487" indent="0">
              <a:buNone/>
              <a:defRPr/>
            </a:lvl4pPr>
            <a:lvl5pPr marL="1327315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142767" y="1740671"/>
            <a:ext cx="4007401" cy="633123"/>
          </a:xfrm>
          <a:prstGeom prst="rect">
            <a:avLst/>
          </a:prstGeom>
        </p:spPr>
        <p:txBody>
          <a:bodyPr vert="horz" lIns="133950" tIns="66975" rIns="133950" bIns="66975"/>
          <a:lstStyle>
            <a:lvl1pPr marL="0" indent="0">
              <a:buNone/>
              <a:defRPr sz="23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8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836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8361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98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307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917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569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715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6142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CE995-444C-754B-AE9B-6C7259F1128C}" type="datetimeFigureOut">
              <a:rPr kumimoji="1" lang="zh-CN" altLang="en-US" smtClean="0"/>
              <a:t>5/9/12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509A-C02C-204B-9229-8E9E3A39EC7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5065" y="175207"/>
            <a:ext cx="1342179" cy="5836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025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1174"/>
            <a:ext cx="6327474" cy="585574"/>
          </a:xfrm>
        </p:spPr>
        <p:txBody>
          <a:bodyPr/>
          <a:lstStyle/>
          <a:p>
            <a:r>
              <a:rPr lang="cs-CZ" noProof="1" smtClean="0"/>
              <a:t>Common Authentication </a:t>
            </a:r>
            <a:r>
              <a:rPr lang="cs-CZ" noProof="1" smtClean="0"/>
              <a:t>Library</a:t>
            </a:r>
            <a:br>
              <a:rPr lang="cs-CZ" noProof="1" smtClean="0"/>
            </a:br>
            <a:r>
              <a:rPr lang="cs-CZ" noProof="1" smtClean="0"/>
              <a:t>(C++)</a:t>
            </a:r>
            <a:endParaRPr lang="en-US" noProof="1"/>
          </a:p>
        </p:txBody>
      </p:sp>
      <p:sp>
        <p:nvSpPr>
          <p:cNvPr id="3" name="Podnadpis 2"/>
          <p:cNvSpPr>
            <a:spLocks noGrp="1"/>
          </p:cNvSpPr>
          <p:nvPr>
            <p:ph type="body" sz="quarter" idx="10"/>
          </p:nvPr>
        </p:nvSpPr>
        <p:spPr>
          <a:xfrm>
            <a:off x="136766" y="1994734"/>
            <a:ext cx="5167257" cy="9103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Weizhong Qiang</a:t>
            </a:r>
          </a:p>
          <a:p>
            <a:r>
              <a:rPr lang="en-US" dirty="0" smtClean="0"/>
              <a:t>University Of Oslo</a:t>
            </a:r>
            <a:endParaRPr lang="en-US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1"/>
          </p:nvPr>
        </p:nvSpPr>
        <p:spPr>
          <a:xfrm>
            <a:off x="136766" y="2826946"/>
            <a:ext cx="4007401" cy="633123"/>
          </a:xfrm>
        </p:spPr>
        <p:txBody>
          <a:bodyPr/>
          <a:lstStyle/>
          <a:p>
            <a:r>
              <a:rPr lang="cs-CZ" dirty="0" smtClean="0"/>
              <a:t>4th EMI AHM</a:t>
            </a:r>
            <a:r>
              <a:rPr lang="cs-CZ" smtClean="0"/>
              <a:t>, Hamburger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0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Credential Manipulation</a:t>
            </a:r>
          </a:p>
          <a:p>
            <a:pPr lvl="1"/>
            <a:r>
              <a:rPr lang="en-US" dirty="0" smtClean="0"/>
              <a:t>  CSR generation, Proxy signing, EEC signing(probably useful for SLC/short lived credential)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Certificate verification: CRL, OCSP (retrieve OCSP responder URL via AIA/Authority Information Access extension)</a:t>
            </a:r>
          </a:p>
          <a:p>
            <a:pPr lvl="1"/>
            <a:r>
              <a:rPr lang="en-US" dirty="0" smtClean="0"/>
              <a:t> Credential source for proxy generation: cert/</a:t>
            </a:r>
            <a:r>
              <a:rPr lang="en-US" dirty="0" err="1" smtClean="0"/>
              <a:t>priv</a:t>
            </a:r>
            <a:r>
              <a:rPr lang="en-US" dirty="0" smtClean="0"/>
              <a:t> key files; </a:t>
            </a:r>
            <a:r>
              <a:rPr lang="en-US" dirty="0" err="1" smtClean="0"/>
              <a:t>softoken</a:t>
            </a:r>
            <a:r>
              <a:rPr lang="en-US" dirty="0" smtClean="0"/>
              <a:t> from </a:t>
            </a:r>
            <a:r>
              <a:rPr lang="en-US" dirty="0" err="1" smtClean="0"/>
              <a:t>nss</a:t>
            </a:r>
            <a:r>
              <a:rPr lang="en-US" dirty="0" smtClean="0"/>
              <a:t> </a:t>
            </a:r>
            <a:r>
              <a:rPr lang="en-US" dirty="0" err="1" smtClean="0"/>
              <a:t>db</a:t>
            </a:r>
            <a:r>
              <a:rPr lang="en-US" dirty="0" smtClean="0"/>
              <a:t> (i.e., via pkcs11 </a:t>
            </a:r>
            <a:r>
              <a:rPr lang="en-US" dirty="0" smtClean="0"/>
              <a:t>interface)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1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Secure Communication</a:t>
            </a:r>
          </a:p>
          <a:p>
            <a:pPr lvl="1"/>
            <a:r>
              <a:rPr kumimoji="1" lang="en-US" altLang="zh-CN" dirty="0" smtClean="0"/>
              <a:t> Authenticated connection establishment, without </a:t>
            </a:r>
            <a:r>
              <a:rPr kumimoji="1" lang="en-US" altLang="zh-CN" dirty="0" smtClean="0"/>
              <a:t>exposing </a:t>
            </a:r>
            <a:r>
              <a:rPr kumimoji="1" lang="en-US" altLang="zh-CN" dirty="0" err="1" smtClean="0"/>
              <a:t>openssl</a:t>
            </a:r>
            <a:r>
              <a:rPr kumimoji="1" lang="en-US" altLang="zh-CN" dirty="0" smtClean="0"/>
              <a:t> object such as X509 and SSL;</a:t>
            </a:r>
          </a:p>
          <a:p>
            <a:pPr lvl="1"/>
            <a:r>
              <a:rPr kumimoji="1" lang="en-US" altLang="zh-CN" dirty="0" smtClean="0"/>
              <a:t> Could be easily extended to support other security lib, such as </a:t>
            </a:r>
            <a:r>
              <a:rPr kumimoji="1" lang="en-US" altLang="zh-CN" dirty="0" err="1" smtClean="0"/>
              <a:t>nss</a:t>
            </a:r>
            <a:r>
              <a:rPr kumimoji="1" lang="en-US" altLang="zh-CN" dirty="0" smtClean="0"/>
              <a:t> lib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/>
              <a:t>http://</a:t>
            </a:r>
            <a:r>
              <a:rPr kumimoji="1" lang="en-US" altLang="zh-CN" dirty="0" err="1"/>
              <a:t>svn.nordugrid.org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trac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workarea</a:t>
            </a:r>
            <a:r>
              <a:rPr kumimoji="1" lang="en-US" altLang="zh-CN" dirty="0"/>
              <a:t>/browser/caNl%2B%2B/trunk</a:t>
            </a:r>
            <a:endParaRPr kumimoji="1"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/>
              <a:t>C++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973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dirty="0" err="1"/>
              <a:t>Connection</a:t>
            </a:r>
            <a:r>
              <a:rPr lang="cs-CZ" altLang="zh-CN" dirty="0"/>
              <a:t> </a:t>
            </a:r>
            <a:r>
              <a:rPr lang="cs-CZ" altLang="zh-CN" dirty="0" smtClean="0"/>
              <a:t>establishment</a:t>
            </a:r>
          </a:p>
          <a:p>
            <a:endParaRPr lang="cs-CZ" altLang="zh-CN" dirty="0"/>
          </a:p>
          <a:p>
            <a:endParaRPr lang="cs-CZ" altLang="zh-CN" dirty="0" smtClean="0"/>
          </a:p>
          <a:p>
            <a:endParaRPr lang="cs-CZ" altLang="zh-CN" dirty="0"/>
          </a:p>
          <a:p>
            <a:endParaRPr lang="cs-CZ" altLang="zh-CN" dirty="0" smtClean="0"/>
          </a:p>
          <a:p>
            <a:endParaRPr lang="cs-CZ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Sample of code (C++)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11560" y="1484784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//Context creation</a:t>
            </a:r>
          </a:p>
          <a:p>
            <a:r>
              <a:rPr kumimoji="1" lang="en-US" altLang="zh-CN" sz="2000" dirty="0"/>
              <a:t> </a:t>
            </a:r>
            <a:r>
              <a:rPr kumimoji="1" lang="en-US" altLang="zh-CN" sz="2000" dirty="0" err="1" smtClean="0"/>
              <a:t>AuthN</a:t>
            </a:r>
            <a:r>
              <a:rPr kumimoji="1" lang="en-US" altLang="zh-CN" sz="2000" dirty="0"/>
              <a:t>::Context </a:t>
            </a:r>
            <a:r>
              <a:rPr kumimoji="1" lang="en-US" altLang="zh-CN" sz="2000" dirty="0" err="1"/>
              <a:t>ctx</a:t>
            </a:r>
            <a:r>
              <a:rPr kumimoji="1" lang="en-US" altLang="zh-CN" sz="2000" dirty="0"/>
              <a:t>(</a:t>
            </a:r>
            <a:r>
              <a:rPr kumimoji="1" lang="en-US" altLang="zh-CN" sz="2000" dirty="0" err="1"/>
              <a:t>AuthN</a:t>
            </a:r>
            <a:r>
              <a:rPr kumimoji="1" lang="en-US" altLang="zh-CN" sz="2000" dirty="0"/>
              <a:t>::Context::</a:t>
            </a:r>
            <a:r>
              <a:rPr kumimoji="1" lang="en-US" altLang="zh-CN" sz="2000" dirty="0" err="1"/>
              <a:t>ClientFullContext</a:t>
            </a:r>
            <a:r>
              <a:rPr kumimoji="1" lang="en-US" altLang="zh-CN" sz="2000" dirty="0"/>
              <a:t>);</a:t>
            </a:r>
          </a:p>
          <a:p>
            <a:r>
              <a:rPr kumimoji="1" lang="en-US" altLang="zh-CN" sz="2000" dirty="0"/>
              <a:t>  </a:t>
            </a:r>
            <a:r>
              <a:rPr kumimoji="1" lang="en-US" altLang="zh-CN" sz="2000" dirty="0" err="1"/>
              <a:t>AuthN</a:t>
            </a:r>
            <a:r>
              <a:rPr kumimoji="1" lang="en-US" altLang="zh-CN" sz="2000" dirty="0"/>
              <a:t>::</a:t>
            </a:r>
            <a:r>
              <a:rPr kumimoji="1" lang="en-US" altLang="zh-CN" sz="2000" dirty="0" err="1"/>
              <a:t>IONetwork</a:t>
            </a:r>
            <a:r>
              <a:rPr kumimoji="1" lang="en-US" altLang="zh-CN" sz="2000" dirty="0"/>
              <a:t> </a:t>
            </a:r>
            <a:r>
              <a:rPr kumimoji="1" lang="en-US" altLang="zh-CN" sz="2000" dirty="0" err="1"/>
              <a:t>io</a:t>
            </a:r>
            <a:r>
              <a:rPr kumimoji="1" lang="en-US" altLang="zh-CN" sz="2000" dirty="0"/>
              <a:t>(</a:t>
            </a:r>
            <a:r>
              <a:rPr kumimoji="1" lang="en-US" altLang="zh-CN" sz="2000" dirty="0" err="1"/>
              <a:t>ctx</a:t>
            </a:r>
            <a:r>
              <a:rPr kumimoji="1" lang="en-US" altLang="zh-CN" sz="2000" dirty="0"/>
              <a:t>);</a:t>
            </a:r>
          </a:p>
          <a:p>
            <a:r>
              <a:rPr kumimoji="1" lang="en-US" altLang="zh-CN" sz="2000" dirty="0"/>
              <a:t>  </a:t>
            </a:r>
            <a:r>
              <a:rPr kumimoji="1" lang="en-US" altLang="zh-CN" sz="2000" dirty="0" err="1"/>
              <a:t>io.SetTimeout</a:t>
            </a:r>
            <a:r>
              <a:rPr kumimoji="1" lang="en-US" altLang="zh-CN" sz="2000" dirty="0"/>
              <a:t>(10000)</a:t>
            </a:r>
            <a:r>
              <a:rPr kumimoji="1" lang="en-US" altLang="zh-CN" sz="2000" dirty="0" smtClean="0"/>
              <a:t>;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 //Connection Establishment</a:t>
            </a:r>
            <a:endParaRPr kumimoji="1" lang="en-US" altLang="zh-CN" sz="2000" dirty="0">
              <a:solidFill>
                <a:srgbClr val="FF0000"/>
              </a:solidFill>
            </a:endParaRPr>
          </a:p>
          <a:p>
            <a:r>
              <a:rPr kumimoji="1" lang="en-US" altLang="zh-CN" sz="2000" dirty="0" smtClean="0"/>
              <a:t>  </a:t>
            </a:r>
            <a:r>
              <a:rPr kumimoji="1" lang="en-US" altLang="zh-CN" sz="2000" dirty="0" err="1"/>
              <a:t>AuthN</a:t>
            </a:r>
            <a:r>
              <a:rPr kumimoji="1" lang="en-US" altLang="zh-CN" sz="2000" dirty="0"/>
              <a:t>::Status </a:t>
            </a:r>
            <a:r>
              <a:rPr kumimoji="1" lang="en-US" altLang="zh-CN" sz="2000" dirty="0" err="1"/>
              <a:t>st</a:t>
            </a:r>
            <a:r>
              <a:rPr kumimoji="1" lang="en-US" altLang="zh-CN" sz="2000" dirty="0"/>
              <a:t> = </a:t>
            </a:r>
            <a:r>
              <a:rPr kumimoji="1" lang="en-US" altLang="zh-CN" sz="2000" dirty="0" err="1"/>
              <a:t>io.Connect</a:t>
            </a:r>
            <a:r>
              <a:rPr kumimoji="1" lang="en-US" altLang="zh-CN" sz="2000" dirty="0"/>
              <a:t>("download.nordugrid.org",443)</a:t>
            </a:r>
            <a:r>
              <a:rPr kumimoji="1" lang="en-US" altLang="zh-CN" sz="2000" dirty="0" smtClean="0"/>
              <a:t>;</a:t>
            </a:r>
          </a:p>
          <a:p>
            <a:r>
              <a:rPr kumimoji="1" lang="en-US" altLang="zh-CN" sz="2000" dirty="0" smtClean="0"/>
              <a:t> //Data sending</a:t>
            </a:r>
          </a:p>
          <a:p>
            <a:r>
              <a:rPr kumimoji="1" lang="en-US" altLang="zh-CN" sz="2000" dirty="0" smtClean="0"/>
              <a:t> </a:t>
            </a:r>
            <a:r>
              <a:rPr kumimoji="1" lang="en-US" altLang="zh-CN" sz="2000" dirty="0" err="1" smtClean="0"/>
              <a:t>st</a:t>
            </a:r>
            <a:r>
              <a:rPr kumimoji="1" lang="en-US" altLang="zh-CN" sz="2000" dirty="0" smtClean="0"/>
              <a:t> </a:t>
            </a:r>
            <a:r>
              <a:rPr kumimoji="1" lang="en-US" altLang="zh-CN" sz="2000" dirty="0"/>
              <a:t>= </a:t>
            </a:r>
            <a:r>
              <a:rPr kumimoji="1" lang="en-US" altLang="zh-CN" sz="2000" dirty="0" err="1"/>
              <a:t>io.Write</a:t>
            </a:r>
            <a:r>
              <a:rPr kumimoji="1" lang="en-US" altLang="zh-CN" sz="2000" dirty="0"/>
              <a:t>("GET / HTTP/1.0\r\n\r\n")</a:t>
            </a:r>
            <a:r>
              <a:rPr kumimoji="1" lang="en-US" altLang="zh-CN" sz="2000" dirty="0" smtClean="0"/>
              <a:t>;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//Data receiving</a:t>
            </a:r>
          </a:p>
          <a:p>
            <a:r>
              <a:rPr kumimoji="1" lang="en-US" altLang="zh-CN" sz="2000" dirty="0"/>
              <a:t> </a:t>
            </a:r>
            <a:r>
              <a:rPr kumimoji="1" lang="en-US" altLang="zh-CN" sz="2000" dirty="0" err="1" smtClean="0"/>
              <a:t>std</a:t>
            </a:r>
            <a:r>
              <a:rPr kumimoji="1" lang="en-US" altLang="zh-CN" sz="2000" dirty="0" smtClean="0"/>
              <a:t>::string </a:t>
            </a:r>
            <a:r>
              <a:rPr kumimoji="1" lang="en-US" altLang="zh-CN" sz="2000" dirty="0" err="1" smtClean="0"/>
              <a:t>str</a:t>
            </a:r>
            <a:r>
              <a:rPr kumimoji="1" lang="en-US" altLang="zh-CN" sz="2000" dirty="0" smtClean="0"/>
              <a:t>; </a:t>
            </a:r>
            <a:r>
              <a:rPr kumimoji="1" lang="en-US" altLang="zh-CN" sz="2000" dirty="0" err="1" smtClean="0"/>
              <a:t>st</a:t>
            </a:r>
            <a:r>
              <a:rPr kumimoji="1" lang="en-US" altLang="zh-CN" sz="2000" dirty="0" smtClean="0"/>
              <a:t> </a:t>
            </a:r>
            <a:r>
              <a:rPr kumimoji="1" lang="en-US" altLang="zh-CN" sz="2000" dirty="0"/>
              <a:t>= </a:t>
            </a:r>
            <a:r>
              <a:rPr kumimoji="1" lang="en-US" altLang="zh-CN" sz="2000" dirty="0" err="1"/>
              <a:t>io.Read</a:t>
            </a:r>
            <a:r>
              <a:rPr kumimoji="1" lang="en-US" altLang="zh-CN" sz="2000" dirty="0"/>
              <a:t>(</a:t>
            </a:r>
            <a:r>
              <a:rPr kumimoji="1" lang="en-US" altLang="zh-CN" sz="2000" dirty="0" err="1"/>
              <a:t>str</a:t>
            </a:r>
            <a:r>
              <a:rPr kumimoji="1" lang="en-US" altLang="zh-CN" sz="2000" dirty="0"/>
              <a:t>);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310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dirty="0" err="1"/>
              <a:t>Delegation</a:t>
            </a:r>
            <a:r>
              <a:rPr lang="cs-CZ" altLang="zh-CN" dirty="0"/>
              <a:t>, </a:t>
            </a:r>
            <a:r>
              <a:rPr lang="cs-CZ" altLang="zh-CN" dirty="0" smtClean="0"/>
              <a:t>Proxy Management 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Sample of code (C++)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11560" y="1484784"/>
            <a:ext cx="7704856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//EEC acquisition </a:t>
            </a:r>
          </a:p>
          <a:p>
            <a:r>
              <a:rPr kumimoji="1" lang="en-US" altLang="zh-CN" dirty="0"/>
              <a:t> </a:t>
            </a:r>
            <a:r>
              <a:rPr kumimoji="1" lang="en-US" altLang="zh-CN" dirty="0" err="1" smtClean="0"/>
              <a:t>AuthN</a:t>
            </a:r>
            <a:r>
              <a:rPr kumimoji="1" lang="en-US" altLang="zh-CN" dirty="0"/>
              <a:t>::Context </a:t>
            </a:r>
            <a:r>
              <a:rPr kumimoji="1" lang="en-US" altLang="zh-CN" dirty="0" err="1" smtClean="0"/>
              <a:t>full_ctx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AuthN</a:t>
            </a:r>
            <a:r>
              <a:rPr kumimoji="1" lang="en-US" altLang="zh-CN" dirty="0"/>
              <a:t>::Context::</a:t>
            </a:r>
            <a:r>
              <a:rPr kumimoji="1" lang="en-US" altLang="zh-CN" dirty="0" err="1"/>
              <a:t>ClientFullContext</a:t>
            </a:r>
            <a:r>
              <a:rPr kumimoji="1" lang="en-US" altLang="zh-CN" dirty="0"/>
              <a:t>);</a:t>
            </a:r>
          </a:p>
          <a:p>
            <a:r>
              <a:rPr kumimoji="1" lang="en-US" altLang="zh-CN" dirty="0"/>
              <a:t> </a:t>
            </a:r>
            <a:r>
              <a:rPr kumimoji="1" lang="en-US" altLang="zh-CN" dirty="0" err="1" smtClean="0"/>
              <a:t>AuthN</a:t>
            </a:r>
            <a:r>
              <a:rPr kumimoji="1" lang="en-US" altLang="zh-CN" dirty="0"/>
              <a:t>:</a:t>
            </a:r>
            <a:r>
              <a:rPr kumimoji="1" lang="en-US" altLang="zh-CN" dirty="0" smtClean="0"/>
              <a:t>:Credentials </a:t>
            </a:r>
            <a:r>
              <a:rPr kumimoji="1" lang="en-US" altLang="zh-CN" dirty="0" err="1" smtClean="0"/>
              <a:t>eec_cred</a:t>
            </a:r>
            <a:r>
              <a:rPr kumimoji="1" lang="en-US" altLang="zh-CN" dirty="0" smtClean="0"/>
              <a:t>(</a:t>
            </a:r>
            <a:r>
              <a:rPr kumimoji="1" lang="en-US" altLang="zh-CN" dirty="0" err="1" smtClean="0"/>
              <a:t>full_ctx</a:t>
            </a:r>
            <a:r>
              <a:rPr kumimoji="1" lang="en-US" altLang="zh-CN" dirty="0"/>
              <a:t>)</a:t>
            </a:r>
            <a:r>
              <a:rPr kumimoji="1" lang="en-US" altLang="zh-CN" dirty="0" smtClean="0"/>
              <a:t>;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//Proxy request</a:t>
            </a:r>
          </a:p>
          <a:p>
            <a:r>
              <a:rPr kumimoji="1" lang="en-US" altLang="zh-CN" dirty="0"/>
              <a:t> </a:t>
            </a:r>
            <a:r>
              <a:rPr kumimoji="1" lang="en-US" altLang="zh-CN" dirty="0" err="1"/>
              <a:t>AuthN</a:t>
            </a:r>
            <a:r>
              <a:rPr kumimoji="1" lang="en-US" altLang="zh-CN" dirty="0"/>
              <a:t>::Context </a:t>
            </a:r>
            <a:r>
              <a:rPr kumimoji="1" lang="en-US" altLang="zh-CN" dirty="0" err="1" smtClean="0"/>
              <a:t>empty_ctx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AuthN</a:t>
            </a:r>
            <a:r>
              <a:rPr kumimoji="1" lang="en-US" altLang="zh-CN" dirty="0"/>
              <a:t>::Context:</a:t>
            </a:r>
            <a:r>
              <a:rPr kumimoji="1" lang="en-US" altLang="zh-CN" dirty="0" smtClean="0"/>
              <a:t>:</a:t>
            </a:r>
            <a:r>
              <a:rPr kumimoji="1" lang="en-US" altLang="zh-CN" dirty="0" err="1" smtClean="0"/>
              <a:t>EmptyContext</a:t>
            </a:r>
            <a:r>
              <a:rPr kumimoji="1" lang="en-US" altLang="zh-CN" dirty="0"/>
              <a:t>)</a:t>
            </a:r>
            <a:r>
              <a:rPr kumimoji="1" lang="en-US" altLang="zh-CN" dirty="0" smtClean="0"/>
              <a:t>;</a:t>
            </a:r>
          </a:p>
          <a:p>
            <a:r>
              <a:rPr kumimoji="1" lang="en-US" altLang="zh-CN" dirty="0"/>
              <a:t> </a:t>
            </a:r>
            <a:r>
              <a:rPr kumimoji="1" lang="en-US" altLang="zh-CN" dirty="0" err="1" smtClean="0"/>
              <a:t>AuthN</a:t>
            </a:r>
            <a:r>
              <a:rPr kumimoji="1" lang="en-US" altLang="zh-CN" dirty="0" smtClean="0"/>
              <a:t>::</a:t>
            </a:r>
            <a:r>
              <a:rPr kumimoji="1" lang="en-US" altLang="zh-CN" dirty="0" err="1" smtClean="0"/>
              <a:t>ProxyCredentialsRequest</a:t>
            </a:r>
            <a:r>
              <a:rPr kumimoji="1" lang="en-US" altLang="zh-CN" dirty="0" smtClean="0"/>
              <a:t> </a:t>
            </a:r>
            <a:r>
              <a:rPr kumimoji="1" lang="en-US" altLang="zh-CN" dirty="0" err="1" smtClean="0"/>
              <a:t>proxyreq</a:t>
            </a:r>
            <a:r>
              <a:rPr kumimoji="1" lang="en-US" altLang="zh-CN" dirty="0" smtClean="0"/>
              <a:t>(</a:t>
            </a:r>
            <a:r>
              <a:rPr kumimoji="1" lang="en-US" altLang="zh-CN" dirty="0" err="1" smtClean="0"/>
              <a:t>empty_ctx</a:t>
            </a:r>
            <a:r>
              <a:rPr kumimoji="1" lang="en-US" altLang="zh-CN" dirty="0" smtClean="0"/>
              <a:t>);</a:t>
            </a:r>
          </a:p>
          <a:p>
            <a:r>
              <a:rPr kumimoji="1" lang="en-US" altLang="zh-CN" dirty="0" smtClean="0"/>
              <a:t> </a:t>
            </a:r>
            <a:r>
              <a:rPr kumimoji="1" lang="en-US" altLang="zh-CN" dirty="0" err="1" smtClean="0"/>
              <a:t>proxyreq.MakeKeys</a:t>
            </a:r>
            <a:r>
              <a:rPr kumimoji="1" lang="en-US" altLang="zh-CN" dirty="0" smtClean="0"/>
              <a:t>(1024);</a:t>
            </a:r>
          </a:p>
          <a:p>
            <a:r>
              <a:rPr kumimoji="1" lang="en-US" altLang="zh-CN" dirty="0"/>
              <a:t> </a:t>
            </a:r>
            <a:r>
              <a:rPr kumimoji="1" lang="en-US" altLang="zh-CN" dirty="0" err="1" smtClean="0"/>
              <a:t>AuthN</a:t>
            </a:r>
            <a:r>
              <a:rPr kumimoji="1" lang="en-US" altLang="zh-CN" dirty="0"/>
              <a:t>::Credentials::Extension </a:t>
            </a:r>
            <a:r>
              <a:rPr kumimoji="1" lang="en-US" altLang="zh-CN" dirty="0" smtClean="0"/>
              <a:t>policy;</a:t>
            </a:r>
            <a:endParaRPr kumimoji="1" lang="en-US" altLang="zh-CN" dirty="0"/>
          </a:p>
          <a:p>
            <a:r>
              <a:rPr kumimoji="1" lang="en-US" altLang="zh-CN" dirty="0"/>
              <a:t>  </a:t>
            </a:r>
            <a:r>
              <a:rPr kumimoji="1" lang="en-US" altLang="zh-CN" dirty="0" err="1" smtClean="0"/>
              <a:t>policy.value</a:t>
            </a:r>
            <a:r>
              <a:rPr kumimoji="1" lang="en-US" altLang="zh-CN" dirty="0" smtClean="0"/>
              <a:t> </a:t>
            </a:r>
            <a:r>
              <a:rPr kumimoji="1" lang="en-US" altLang="zh-CN" dirty="0"/>
              <a:t>= "my test proxy </a:t>
            </a:r>
            <a:r>
              <a:rPr kumimoji="1" lang="en-US" altLang="zh-CN" dirty="0" smtClean="0"/>
              <a:t>policy"</a:t>
            </a:r>
            <a:r>
              <a:rPr kumimoji="1" lang="en-US" altLang="zh-CN" dirty="0"/>
              <a:t>;</a:t>
            </a:r>
          </a:p>
          <a:p>
            <a:r>
              <a:rPr kumimoji="1" lang="en-US" altLang="zh-CN" dirty="0"/>
              <a:t>  </a:t>
            </a:r>
            <a:r>
              <a:rPr kumimoji="1" lang="en-US" altLang="zh-CN" dirty="0" err="1" smtClean="0"/>
              <a:t>proxyreq.SetPolicy</a:t>
            </a:r>
            <a:r>
              <a:rPr kumimoji="1" lang="en-US" altLang="zh-CN" dirty="0"/>
              <a:t>(</a:t>
            </a:r>
            <a:r>
              <a:rPr kumimoji="1" lang="en-US" altLang="zh-CN" dirty="0" smtClean="0"/>
              <a:t>policy)</a:t>
            </a:r>
            <a:r>
              <a:rPr kumimoji="1" lang="en-US" altLang="zh-CN" dirty="0"/>
              <a:t>;</a:t>
            </a:r>
          </a:p>
          <a:p>
            <a:r>
              <a:rPr kumimoji="1" lang="en-US" altLang="zh-CN" dirty="0" smtClean="0"/>
              <a:t>  </a:t>
            </a:r>
            <a:r>
              <a:rPr kumimoji="1" lang="en-US" altLang="zh-CN" dirty="0" err="1" smtClean="0"/>
              <a:t>proxyreq.SetValidFrom</a:t>
            </a:r>
            <a:r>
              <a:rPr kumimoji="1" lang="en-US" altLang="zh-CN" dirty="0"/>
              <a:t>(time(NULL));</a:t>
            </a:r>
          </a:p>
          <a:p>
            <a:r>
              <a:rPr kumimoji="1" lang="en-US" altLang="zh-CN" dirty="0"/>
              <a:t>  </a:t>
            </a:r>
            <a:r>
              <a:rPr kumimoji="1" lang="en-US" altLang="zh-CN" dirty="0" err="1" smtClean="0"/>
              <a:t>proxyreq.SetValidTill</a:t>
            </a:r>
            <a:r>
              <a:rPr kumimoji="1" lang="en-US" altLang="zh-CN" dirty="0"/>
              <a:t>(time(NULL) + 3600*12)</a:t>
            </a:r>
            <a:r>
              <a:rPr kumimoji="1" lang="en-US" altLang="zh-CN" dirty="0" smtClean="0"/>
              <a:t>;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 //Proxy signing</a:t>
            </a:r>
          </a:p>
          <a:p>
            <a:r>
              <a:rPr kumimoji="1" lang="en-US" altLang="zh-CN" dirty="0"/>
              <a:t> </a:t>
            </a:r>
            <a:r>
              <a:rPr kumimoji="1" lang="en-US" altLang="zh-CN" dirty="0" smtClean="0"/>
              <a:t> </a:t>
            </a:r>
            <a:r>
              <a:rPr kumimoji="1" lang="en-US" altLang="zh-CN" dirty="0" err="1" smtClean="0"/>
              <a:t>AuthN</a:t>
            </a:r>
            <a:r>
              <a:rPr kumimoji="1" lang="en-US" altLang="zh-CN" dirty="0"/>
              <a:t>::Credentials </a:t>
            </a:r>
            <a:r>
              <a:rPr kumimoji="1" lang="en-US" altLang="zh-CN" dirty="0" smtClean="0"/>
              <a:t>proxy(</a:t>
            </a:r>
            <a:r>
              <a:rPr kumimoji="1" lang="en-US" altLang="zh-CN" dirty="0" err="1" smtClean="0"/>
              <a:t>empty_ctx</a:t>
            </a:r>
            <a:r>
              <a:rPr kumimoji="1" lang="en-US" altLang="zh-CN" dirty="0"/>
              <a:t>);</a:t>
            </a:r>
          </a:p>
          <a:p>
            <a:r>
              <a:rPr kumimoji="1" lang="en-US" altLang="zh-CN" dirty="0" smtClean="0"/>
              <a:t> 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AuthN</a:t>
            </a:r>
            <a:r>
              <a:rPr kumimoji="1" lang="en-US" altLang="zh-CN" dirty="0"/>
              <a:t>::Status </a:t>
            </a:r>
            <a:r>
              <a:rPr kumimoji="1" lang="en-US" altLang="zh-CN" dirty="0" err="1"/>
              <a:t>st</a:t>
            </a:r>
            <a:r>
              <a:rPr kumimoji="1" lang="en-US" altLang="zh-CN" dirty="0"/>
              <a:t> = </a:t>
            </a:r>
            <a:r>
              <a:rPr kumimoji="1" lang="en-US" altLang="zh-CN" dirty="0" err="1" smtClean="0"/>
              <a:t>eec_cred.Sign</a:t>
            </a:r>
            <a:r>
              <a:rPr kumimoji="1" lang="en-US" altLang="zh-CN" dirty="0"/>
              <a:t>(</a:t>
            </a:r>
            <a:r>
              <a:rPr kumimoji="1" lang="en-US" altLang="zh-CN" dirty="0" err="1" smtClean="0"/>
              <a:t>proxyreq</a:t>
            </a:r>
            <a:r>
              <a:rPr kumimoji="1" lang="en-US" altLang="zh-CN" dirty="0" smtClean="0"/>
              <a:t>, proxy, </a:t>
            </a:r>
            <a:r>
              <a:rPr kumimoji="1" lang="en-US" altLang="zh-CN" dirty="0" err="1"/>
              <a:t>opensslcnf</a:t>
            </a:r>
            <a:r>
              <a:rPr kumimoji="1" lang="en-US" altLang="zh-CN" dirty="0"/>
              <a:t>);</a:t>
            </a:r>
          </a:p>
          <a:p>
            <a:r>
              <a:rPr kumimoji="1" lang="en-US" altLang="zh-CN" dirty="0" smtClean="0"/>
              <a:t>  </a:t>
            </a:r>
            <a:r>
              <a:rPr kumimoji="1" lang="en-US" altLang="zh-CN" dirty="0" err="1" smtClean="0"/>
              <a:t>std</a:t>
            </a:r>
            <a:r>
              <a:rPr kumimoji="1" lang="en-US" altLang="zh-CN" dirty="0" smtClean="0"/>
              <a:t>::string cert, key, chain; </a:t>
            </a:r>
          </a:p>
          <a:p>
            <a:r>
              <a:rPr kumimoji="1" lang="en-US" altLang="zh-CN" dirty="0" smtClean="0"/>
              <a:t>  </a:t>
            </a:r>
            <a:r>
              <a:rPr kumimoji="1" lang="en-US" altLang="zh-CN" dirty="0" err="1" smtClean="0"/>
              <a:t>proxy.GetCertificate</a:t>
            </a:r>
            <a:r>
              <a:rPr kumimoji="1" lang="en-US" altLang="zh-CN" dirty="0" smtClean="0"/>
              <a:t>(cert); </a:t>
            </a:r>
            <a:r>
              <a:rPr kumimoji="1" lang="en-US" altLang="zh-CN" dirty="0" err="1" smtClean="0"/>
              <a:t>proxy.GetPrivateKey</a:t>
            </a:r>
            <a:r>
              <a:rPr kumimoji="1" lang="en-US" altLang="zh-CN" dirty="0" smtClean="0"/>
              <a:t>(key); </a:t>
            </a:r>
            <a:r>
              <a:rPr kumimoji="1" lang="en-US" altLang="zh-CN" dirty="0" err="1" smtClean="0"/>
              <a:t>proxy.GetChain</a:t>
            </a:r>
            <a:r>
              <a:rPr kumimoji="1" lang="en-US" altLang="zh-CN" dirty="0" smtClean="0"/>
              <a:t>(chain);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136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Proxy Management via pkcs11</a:t>
            </a:r>
          </a:p>
          <a:p>
            <a:endParaRPr kumimoji="1"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Sample of code (C++)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11560" y="1484784"/>
            <a:ext cx="77048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// Credential repository from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nss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softoken</a:t>
            </a:r>
            <a:endParaRPr kumimoji="1" lang="en-US" altLang="zh-CN" sz="2000" dirty="0" smtClean="0">
              <a:solidFill>
                <a:srgbClr val="FF0000"/>
              </a:solidFill>
            </a:endParaRPr>
          </a:p>
          <a:p>
            <a:r>
              <a:rPr kumimoji="1" lang="en-US" altLang="zh-CN" sz="2000" dirty="0" smtClean="0"/>
              <a:t> </a:t>
            </a:r>
            <a:r>
              <a:rPr kumimoji="1" lang="en-US" altLang="zh-CN" sz="2000" dirty="0" err="1"/>
              <a:t>std</a:t>
            </a:r>
            <a:r>
              <a:rPr kumimoji="1" lang="en-US" altLang="zh-CN" sz="2000" dirty="0"/>
              <a:t>::string </a:t>
            </a:r>
            <a:r>
              <a:rPr kumimoji="1" lang="en-US" altLang="zh-CN" sz="2000" dirty="0" err="1"/>
              <a:t>configdir</a:t>
            </a:r>
            <a:r>
              <a:rPr kumimoji="1" lang="en-US" altLang="zh-CN" sz="2000" dirty="0"/>
              <a:t> =  "/</a:t>
            </a:r>
            <a:r>
              <a:rPr kumimoji="1" lang="en-US" altLang="zh-CN" sz="2000" dirty="0" smtClean="0"/>
              <a:t>home</a:t>
            </a:r>
            <a:r>
              <a:rPr kumimoji="1" lang="en-US" altLang="zh-CN" sz="2000" dirty="0" smtClean="0"/>
              <a:t>/username</a:t>
            </a:r>
            <a:r>
              <a:rPr kumimoji="1" lang="en-US" altLang="zh-CN" sz="2000" dirty="0" smtClean="0"/>
              <a:t>/</a:t>
            </a:r>
            <a:r>
              <a:rPr kumimoji="1" lang="en-US" altLang="zh-CN" sz="2000" dirty="0"/>
              <a:t>.</a:t>
            </a:r>
            <a:r>
              <a:rPr kumimoji="1" lang="en-US" altLang="zh-CN" sz="2000" dirty="0" err="1"/>
              <a:t>mozilla</a:t>
            </a:r>
            <a:r>
              <a:rPr kumimoji="1" lang="en-US" altLang="zh-CN" sz="2000" dirty="0"/>
              <a:t>/</a:t>
            </a:r>
            <a:r>
              <a:rPr kumimoji="1" lang="en-US" altLang="zh-CN" sz="2000" dirty="0" err="1"/>
              <a:t>firefox</a:t>
            </a:r>
            <a:r>
              <a:rPr kumimoji="1" lang="en-US" altLang="zh-CN" sz="2000" dirty="0"/>
              <a:t>/ruu1txci.default";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 // Import an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eec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 into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nss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softoken</a:t>
            </a:r>
            <a:endParaRPr kumimoji="1" lang="en-US" altLang="zh-CN" sz="2000" dirty="0" smtClean="0">
              <a:solidFill>
                <a:srgbClr val="FF0000"/>
              </a:solidFill>
            </a:endParaRPr>
          </a:p>
          <a:p>
            <a:r>
              <a:rPr kumimoji="1" lang="en-US" altLang="zh-CN" sz="2000" dirty="0" smtClean="0"/>
              <a:t>res </a:t>
            </a:r>
            <a:r>
              <a:rPr kumimoji="1" lang="en-US" altLang="zh-CN" sz="2000" dirty="0"/>
              <a:t>= </a:t>
            </a:r>
            <a:r>
              <a:rPr kumimoji="1" lang="en-US" altLang="zh-CN" sz="2000" dirty="0" err="1"/>
              <a:t>AuthN</a:t>
            </a:r>
            <a:r>
              <a:rPr kumimoji="1" lang="en-US" altLang="zh-CN" sz="2000" dirty="0"/>
              <a:t>::NSS::</a:t>
            </a:r>
            <a:r>
              <a:rPr kumimoji="1" lang="en-US" altLang="zh-CN" sz="2000" dirty="0" err="1"/>
              <a:t>nssImportCertAndPrivateKey</a:t>
            </a:r>
            <a:r>
              <a:rPr kumimoji="1" lang="en-US" altLang="zh-CN" sz="2000" dirty="0"/>
              <a:t>(</a:t>
            </a:r>
            <a:r>
              <a:rPr kumimoji="1" lang="en-US" altLang="zh-CN" sz="2000" dirty="0" err="1"/>
              <a:t>slotpw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eec_keyfile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eec_keyname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eec_certfile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eec_certname</a:t>
            </a:r>
            <a:r>
              <a:rPr kumimoji="1" lang="en-US" altLang="zh-CN" sz="2000" dirty="0"/>
              <a:t>, trusts, </a:t>
            </a:r>
            <a:r>
              <a:rPr kumimoji="1" lang="en-US" altLang="zh-CN" sz="2000" dirty="0" err="1"/>
              <a:t>ascii</a:t>
            </a:r>
            <a:r>
              <a:rPr kumimoji="1" lang="en-US" altLang="zh-CN" sz="2000" dirty="0"/>
              <a:t>)</a:t>
            </a:r>
            <a:r>
              <a:rPr kumimoji="1" lang="en-US" altLang="zh-CN" sz="2000" dirty="0" smtClean="0"/>
              <a:t>;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// Generate Cert Signing Request</a:t>
            </a:r>
          </a:p>
          <a:p>
            <a:r>
              <a:rPr kumimoji="1" lang="en-US" altLang="zh-CN" sz="2000" dirty="0"/>
              <a:t>res = </a:t>
            </a:r>
            <a:r>
              <a:rPr kumimoji="1" lang="en-US" altLang="zh-CN" sz="2000" dirty="0" err="1"/>
              <a:t>AuthN</a:t>
            </a:r>
            <a:r>
              <a:rPr kumimoji="1" lang="en-US" altLang="zh-CN" sz="2000" dirty="0"/>
              <a:t>::NSS::</a:t>
            </a:r>
            <a:r>
              <a:rPr kumimoji="1" lang="en-US" altLang="zh-CN" sz="2000" dirty="0" err="1"/>
              <a:t>nssGenerateCSR</a:t>
            </a:r>
            <a:r>
              <a:rPr kumimoji="1" lang="en-US" altLang="zh-CN" sz="2000" dirty="0"/>
              <a:t>(</a:t>
            </a:r>
            <a:r>
              <a:rPr kumimoji="1" lang="en-US" altLang="zh-CN" sz="2000" dirty="0" err="1"/>
              <a:t>proxy_keyname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dn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slotpw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proxy_csrfile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proxy_privk</a:t>
            </a:r>
            <a:r>
              <a:rPr kumimoji="1" lang="en-US" altLang="zh-CN" sz="2000" dirty="0" smtClean="0"/>
              <a:t>, </a:t>
            </a:r>
            <a:r>
              <a:rPr kumimoji="1" lang="en-US" altLang="zh-CN" sz="2000" dirty="0" err="1"/>
              <a:t>ascii</a:t>
            </a:r>
            <a:r>
              <a:rPr kumimoji="1" lang="en-US" altLang="zh-CN" sz="2000" dirty="0"/>
              <a:t>)</a:t>
            </a:r>
            <a:r>
              <a:rPr kumimoji="1" lang="en-US" altLang="zh-CN" sz="2000" dirty="0" smtClean="0"/>
              <a:t>;</a:t>
            </a:r>
          </a:p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// Sign the proxy with the credential inside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nss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softoken</a:t>
            </a:r>
            <a:endParaRPr kumimoji="1" lang="en-US" altLang="zh-CN" sz="2000" dirty="0" smtClean="0">
              <a:solidFill>
                <a:srgbClr val="FF0000"/>
              </a:solidFill>
            </a:endParaRPr>
          </a:p>
          <a:p>
            <a:r>
              <a:rPr kumimoji="1" lang="en-US" altLang="zh-CN" sz="2000" dirty="0"/>
              <a:t>res = </a:t>
            </a:r>
            <a:r>
              <a:rPr kumimoji="1" lang="en-US" altLang="zh-CN" sz="2000" dirty="0" err="1"/>
              <a:t>AuthN</a:t>
            </a:r>
            <a:r>
              <a:rPr kumimoji="1" lang="en-US" altLang="zh-CN" sz="2000" dirty="0"/>
              <a:t>::NSS::</a:t>
            </a:r>
            <a:r>
              <a:rPr kumimoji="1" lang="en-US" altLang="zh-CN" sz="2000" dirty="0" err="1"/>
              <a:t>nssCreateCert</a:t>
            </a:r>
            <a:r>
              <a:rPr kumimoji="1" lang="en-US" altLang="zh-CN" sz="2000" dirty="0"/>
              <a:t>(</a:t>
            </a:r>
            <a:r>
              <a:rPr kumimoji="1" lang="en-US" altLang="zh-CN" sz="2000" dirty="0" err="1"/>
              <a:t>proxy_csrfile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issuername</a:t>
            </a:r>
            <a:r>
              <a:rPr kumimoji="1" lang="en-US" altLang="zh-CN" sz="2000" dirty="0"/>
              <a:t>, </a:t>
            </a:r>
            <a:r>
              <a:rPr kumimoji="1" lang="en-US" altLang="zh-CN" sz="2000" dirty="0" err="1"/>
              <a:t>passwd</a:t>
            </a:r>
            <a:r>
              <a:rPr kumimoji="1" lang="en-US" altLang="zh-CN" sz="2000" dirty="0"/>
              <a:t>, duration, </a:t>
            </a:r>
            <a:r>
              <a:rPr kumimoji="1" lang="en-US" altLang="zh-CN" sz="2000" dirty="0" err="1" smtClean="0">
                <a:solidFill>
                  <a:srgbClr val="FF0000"/>
                </a:solidFill>
              </a:rPr>
              <a:t>proxy_cert</a:t>
            </a:r>
            <a:r>
              <a:rPr kumimoji="1" lang="en-US" altLang="zh-CN" sz="2000" dirty="0" smtClean="0"/>
              <a:t>, </a:t>
            </a:r>
            <a:r>
              <a:rPr kumimoji="1" lang="en-US" altLang="zh-CN" sz="2000" dirty="0" err="1"/>
              <a:t>ascii</a:t>
            </a:r>
            <a:r>
              <a:rPr kumimoji="1" lang="en-US" altLang="zh-CN" sz="2000" dirty="0"/>
              <a:t>);</a:t>
            </a:r>
          </a:p>
          <a:p>
            <a:endParaRPr kumimoji="1"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04558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575</Words>
  <Application>Microsoft Macintosh PowerPoint</Application>
  <PresentationFormat>全屏显示(4:3)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Common Authentication Library (C++)</vt:lpstr>
      <vt:lpstr>C++</vt:lpstr>
      <vt:lpstr>C++</vt:lpstr>
      <vt:lpstr>Sample of code (C++)</vt:lpstr>
      <vt:lpstr>Sample of code (C++)</vt:lpstr>
      <vt:lpstr>Sample of code (C++)</vt:lpstr>
    </vt:vector>
  </TitlesOfParts>
  <Company>cgcl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</dc:title>
  <dc:creator>weizhong qiang</dc:creator>
  <cp:lastModifiedBy>weizhong qiang</cp:lastModifiedBy>
  <cp:revision>8</cp:revision>
  <dcterms:created xsi:type="dcterms:W3CDTF">2012-05-07T16:48:14Z</dcterms:created>
  <dcterms:modified xsi:type="dcterms:W3CDTF">2012-05-09T16:13:10Z</dcterms:modified>
</cp:coreProperties>
</file>