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0" r:id="rId2"/>
    <p:sldId id="261" r:id="rId3"/>
    <p:sldId id="276" r:id="rId4"/>
    <p:sldId id="263" r:id="rId5"/>
    <p:sldId id="262" r:id="rId6"/>
    <p:sldId id="277" r:id="rId7"/>
    <p:sldId id="264" r:id="rId8"/>
    <p:sldId id="265" r:id="rId9"/>
    <p:sldId id="278" r:id="rId10"/>
    <p:sldId id="266" r:id="rId11"/>
    <p:sldId id="267" r:id="rId12"/>
    <p:sldId id="279" r:id="rId13"/>
    <p:sldId id="268" r:id="rId14"/>
    <p:sldId id="275" r:id="rId15"/>
    <p:sldId id="269" r:id="rId16"/>
    <p:sldId id="270" r:id="rId17"/>
    <p:sldId id="271" r:id="rId18"/>
    <p:sldId id="272" r:id="rId19"/>
    <p:sldId id="280" r:id="rId20"/>
    <p:sldId id="273" r:id="rId21"/>
    <p:sldId id="274" r:id="rId22"/>
    <p:sldId id="281" r:id="rId23"/>
  </p:sldIdLst>
  <p:sldSz cx="6243638" cy="4679950"/>
  <p:notesSz cx="6858000" cy="9144000"/>
  <p:defaultTextStyle>
    <a:defPPr>
      <a:defRPr lang="de-DE"/>
    </a:defPPr>
    <a:lvl1pPr marL="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5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304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956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607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260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91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563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215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8" autoAdjust="0"/>
  </p:normalViewPr>
  <p:slideViewPr>
    <p:cSldViewPr>
      <p:cViewPr>
        <p:scale>
          <a:sx n="120" d="100"/>
          <a:sy n="120" d="100"/>
        </p:scale>
        <p:origin x="-1038" y="186"/>
      </p:cViewPr>
      <p:guideLst>
        <p:guide orient="horz" pos="1474"/>
        <p:guide pos="1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2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7278-9916-4BC9-9653-6DEB43F1F98A}" type="datetimeFigureOut">
              <a:rPr lang="de-DE" smtClean="0"/>
              <a:pPr/>
              <a:t>07.05.2012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78D-F708-4C58-839D-BA399D14961D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4596-6CCC-254B-AADA-7E1CB1B3CEB6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B9E-6689-B541-984D-AA12D2D289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9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>
              <a:buClr>
                <a:srgbClr val="000000"/>
              </a:buClr>
              <a:buSzPct val="78571"/>
              <a:buFont typeface="Arial"/>
              <a:buNone/>
            </a:pPr>
            <a:r>
              <a:rPr lang="x-none"/>
              <a:t>ho tolto la descizione degli elementi di star dall'immagine che il testo era troppo piccolo e non si leggeva niente</a:t>
            </a:r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71823"/>
            <a:ext cx="6243638" cy="3719665"/>
          </a:xfrm>
          <a:prstGeom prst="rect">
            <a:avLst/>
          </a:prstGeom>
          <a:noFill/>
        </p:spPr>
      </p:pic>
      <p:sp>
        <p:nvSpPr>
          <p:cNvPr id="2" name="Rechteck 1"/>
          <p:cNvSpPr/>
          <p:nvPr userDrawn="1"/>
        </p:nvSpPr>
        <p:spPr>
          <a:xfrm>
            <a:off x="2185715" y="4140175"/>
            <a:ext cx="3831498" cy="21544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97200" y="1077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7483" y="611783"/>
            <a:ext cx="352826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97483" y="1187847"/>
            <a:ext cx="2736304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1499" y="4356199"/>
            <a:ext cx="5688632" cy="2880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" y="35719"/>
            <a:ext cx="51624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</p:spPr>
        <p:txBody>
          <a:bodyPr lIns="45303" tIns="22652" rIns="45303" bIns="22652"/>
          <a:lstStyle>
            <a:lvl1pPr>
              <a:defRPr sz="24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18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15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 rot="16200000">
            <a:off x="5642220" y="4068047"/>
            <a:ext cx="936104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7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149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62DC3701-8B53-0049-AEC8-9749E7BAD835}" type="datetime1">
              <a:rPr lang="it-IT" smtClean="0"/>
              <a:t>07/05/2012</a:t>
            </a:fld>
            <a:endParaRPr lang="de-D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1977153" cy="230589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smtClean="0"/>
              <a:t>Change Me</a:t>
            </a:r>
            <a:endParaRPr lang="de-D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47460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F5B577DC-976E-2D49-A96F-338E7AE475A2}" type="slidenum">
              <a:rPr lang="de-DE" smtClean="0"/>
              <a:pPr/>
              <a:t>‹N›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">
  <p:cSld name="1_Cover slide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971823"/>
            <a:ext cx="6243637" cy="3719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5" name="Shape 15"/>
          <p:cNvSpPr/>
          <p:nvPr/>
        </p:nvSpPr>
        <p:spPr>
          <a:xfrm>
            <a:off x="2185715" y="4140175"/>
            <a:ext cx="3831498" cy="215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buSzPct val="25000"/>
              <a:buNone/>
            </a:pPr>
            <a:r>
              <a:rPr lang="x-none" sz="800" b="0" i="0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EMI is partially funded by the European Commission under Grant Agreement RI-261611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97200" y="107727"/>
            <a:ext cx="4320479" cy="39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defRPr sz="3200" b="1" baseline="0">
                <a:solidFill>
                  <a:srgbClr val="17365D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97483" y="611783"/>
            <a:ext cx="3528267" cy="432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Clr>
                <a:srgbClr val="17365D"/>
              </a:buClr>
              <a:buNone/>
              <a:defRPr sz="1800" i="0" baseline="0">
                <a:solidFill>
                  <a:srgbClr val="17365D"/>
                </a:solidFill>
              </a:defRPr>
            </a:lvl1pPr>
            <a:lvl2pPr marL="226519" indent="-10619" rtl="0">
              <a:buNone/>
              <a:defRPr/>
            </a:lvl2pPr>
            <a:lvl3pPr marL="453039" indent="-8539" rtl="0">
              <a:buNone/>
              <a:defRPr/>
            </a:lvl3pPr>
            <a:lvl4pPr marL="679560" indent="-6460" rtl="0">
              <a:buNone/>
              <a:defRPr/>
            </a:lvl4pPr>
            <a:lvl5pPr marL="906079" indent="-4378" rtl="0">
              <a:buNone/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97483" y="1187846"/>
            <a:ext cx="2736303" cy="432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Clr>
                <a:srgbClr val="17365D"/>
              </a:buClr>
              <a:buNone/>
              <a:defRPr sz="1600" i="1" baseline="0">
                <a:solidFill>
                  <a:srgbClr val="17365D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38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1_Title and 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41498" y="4356198"/>
            <a:ext cx="5688632" cy="288032"/>
          </a:xfrm>
          <a:prstGeom prst="roundRect">
            <a:avLst>
              <a:gd name="adj" fmla="val 16667"/>
            </a:avLst>
          </a:prstGeom>
          <a:solidFill>
            <a:srgbClr val="17365D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47651" y="35719"/>
            <a:ext cx="5162400" cy="50405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>
                <a:solidFill>
                  <a:srgbClr val="17365D"/>
                </a:solidFill>
              </a:defRPr>
            </a:lvl1pPr>
            <a:lvl2pPr rtl="0">
              <a:defRPr sz="2000">
                <a:solidFill>
                  <a:srgbClr val="17365D"/>
                </a:solidFill>
              </a:defRPr>
            </a:lvl2pPr>
            <a:lvl3pPr rtl="0">
              <a:defRPr sz="1800" i="1">
                <a:solidFill>
                  <a:srgbClr val="17365D"/>
                </a:solidFill>
              </a:defRPr>
            </a:lvl3pPr>
            <a:lvl4pPr rtl="0">
              <a:defRPr sz="1600">
                <a:solidFill>
                  <a:srgbClr val="17365D"/>
                </a:solidFill>
              </a:defRPr>
            </a:lvl4pPr>
            <a:lvl5pPr rtl="0">
              <a:defRPr sz="1500" i="1">
                <a:solidFill>
                  <a:srgbClr val="17365D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-5400000">
            <a:off x="5642220" y="4068047"/>
            <a:ext cx="936103" cy="2162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0" marR="0" lvl="4" indent="0" algn="ctr" rtl="0">
              <a:buSzPct val="25000"/>
              <a:buNone/>
            </a:pPr>
            <a:r>
              <a:rPr lang="x-none" sz="700" b="1" i="0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EMI INFSO-RI-261611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defRPr sz="2800">
                <a:solidFill>
                  <a:schemeClr val="lt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848" cy="23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0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26519" marR="0" indent="-106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53039" marR="0" indent="-853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79560" marR="0" indent="-6460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906079" marR="0" indent="-437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132600" marR="0" indent="-229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359119" marR="0" indent="-2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585639" marR="0" indent="-1083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12159" marR="0" indent="-875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153" cy="23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26519" marR="0" indent="-106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53039" marR="0" indent="-853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79560" marR="0" indent="-6460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906079" marR="0" indent="-437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132600" marR="0" indent="-229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359119" marR="0" indent="-2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585639" marR="0" indent="-1083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12159" marR="0" indent="-875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848" cy="23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0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26519" marR="0" indent="-106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53039" marR="0" indent="-853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79560" marR="0" indent="-6460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906079" marR="0" indent="-437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132600" marR="0" indent="-2299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359119" marR="0" indent="-21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585639" marR="0" indent="-1083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12159" marR="0" indent="-8758" algn="l" rtl="0">
              <a:defRPr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921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2059" y="107727"/>
            <a:ext cx="916457" cy="398292"/>
          </a:xfrm>
          <a:prstGeom prst="rect">
            <a:avLst/>
          </a:prstGeom>
          <a:noFill/>
        </p:spPr>
      </p:pic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40834" y="4337624"/>
            <a:ext cx="1456849" cy="249164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14A803-2AB9-424E-BA66-E0031698D423}" type="datetime1">
              <a:rPr lang="it-IT" smtClean="0"/>
              <a:t>07/05/2012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33244" y="4337624"/>
            <a:ext cx="1977153" cy="249164"/>
          </a:xfrm>
          <a:prstGeom prst="rect">
            <a:avLst/>
          </a:prstGeom>
        </p:spPr>
        <p:txBody>
          <a:bodyPr/>
          <a:lstStyle>
            <a:lvl1pPr algn="ct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CERN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74609" y="4337624"/>
            <a:ext cx="1456849" cy="249164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A60838D-EE03-4405-A687-6A3162599014}" type="slidenum">
              <a:rPr lang="de-DE" smtClean="0"/>
              <a:pPr/>
              <a:t>‹N›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45304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90" indent="-169890" algn="l" defTabSz="45304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8095" indent="-141575" algn="l" defTabSz="45304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2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20" indent="-113260" algn="l" defTabSz="45304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39" indent="-113260" algn="l" defTabSz="45304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5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37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8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18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4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6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607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0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63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15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task/?1838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97200" y="107727"/>
            <a:ext cx="4320479" cy="399600"/>
          </a:xfrm>
          <a:prstGeom prst="rect">
            <a:avLst/>
          </a:prstGeom>
          <a:noFill/>
          <a:ln>
            <a:noFill/>
          </a:ln>
        </p:spPr>
        <p:txBody>
          <a:bodyPr lIns="91425" tIns="0" rIns="0" bIns="46800" anchor="ctr" anchorCtr="0">
            <a:spAutoFit/>
          </a:bodyPr>
          <a:lstStyle/>
          <a:p>
            <a:pPr>
              <a:buNone/>
            </a:pPr>
            <a:r>
              <a:rPr lang="x-none"/>
              <a:t>StoRM EMI 2 Update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97483" y="611783"/>
            <a:ext cx="352826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buNone/>
            </a:pPr>
            <a:r>
              <a:rPr lang="x-none"/>
              <a:t>Hamburg 8/5/2012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97483" y="1187846"/>
            <a:ext cx="2736303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buNone/>
            </a:pPr>
            <a:r>
              <a:rPr lang="x-none"/>
              <a:t>Michele Dibenedetto</a:t>
            </a:r>
          </a:p>
        </p:txBody>
      </p:sp>
    </p:spTree>
    <p:extLst>
      <p:ext uri="{BB962C8B-B14F-4D97-AF65-F5344CB8AC3E}">
        <p14:creationId xmlns:p14="http://schemas.microsoft.com/office/powerpoint/2010/main" val="39967840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4 EMI 1 Update StoRM releases</a:t>
            </a:r>
          </a:p>
          <a:p>
            <a:pPr lvl="1"/>
            <a:r>
              <a:rPr lang="x-none" smtClean="0"/>
              <a:t>Update 6: StoRM 1.7.1</a:t>
            </a:r>
          </a:p>
          <a:p>
            <a:pPr lvl="2"/>
            <a:r>
              <a:rPr lang="x-none" smtClean="0"/>
              <a:t>Bug fix release</a:t>
            </a:r>
          </a:p>
          <a:p>
            <a:pPr lvl="2"/>
            <a:r>
              <a:rPr lang="x-none" smtClean="0"/>
              <a:t>Increased FHS compliance</a:t>
            </a:r>
          </a:p>
          <a:p>
            <a:pPr lvl="1"/>
            <a:r>
              <a:rPr lang="x-none" smtClean="0"/>
              <a:t>Update 9: StoRM 1.8.0</a:t>
            </a:r>
          </a:p>
          <a:p>
            <a:pPr lvl="2"/>
            <a:r>
              <a:rPr lang="x-none" smtClean="0"/>
              <a:t>Management of Storage Space information enhanced</a:t>
            </a:r>
          </a:p>
          <a:p>
            <a:pPr lvl="2"/>
            <a:r>
              <a:rPr lang="x-none" smtClean="0"/>
              <a:t>Repackaged and redistributed xmlrpc-c (from RedHat</a:t>
            </a:r>
            <a:r>
              <a:rPr lang="x-none" smtClean="0"/>
              <a:t>)</a:t>
            </a:r>
            <a:endParaRPr lang="it-IT" dirty="0" smtClean="0"/>
          </a:p>
          <a:p>
            <a:pPr lvl="3"/>
            <a:r>
              <a:rPr lang="it-IT" dirty="0" smtClean="0"/>
              <a:t>Bug </a:t>
            </a:r>
            <a:r>
              <a:rPr lang="it-IT" dirty="0" err="1" smtClean="0"/>
              <a:t>opened</a:t>
            </a:r>
            <a:r>
              <a:rPr lang="it-IT" dirty="0" smtClean="0"/>
              <a:t> to </a:t>
            </a:r>
            <a:r>
              <a:rPr lang="it-IT" dirty="0" err="1" smtClean="0"/>
              <a:t>RedHat</a:t>
            </a:r>
            <a:endParaRPr lang="x-none"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Year 2: EMI 1 Updates</a:t>
            </a:r>
            <a:endParaRPr lang="x-none"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682540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x-none" smtClean="0"/>
              <a:t>Update 11: StoRM 1.8.1</a:t>
            </a:r>
          </a:p>
          <a:p>
            <a:pPr lvl="2"/>
            <a:r>
              <a:rPr lang="x-none" smtClean="0"/>
              <a:t>Bug fix release</a:t>
            </a:r>
          </a:p>
          <a:p>
            <a:pPr lvl="2"/>
            <a:r>
              <a:rPr lang="x-none" smtClean="0"/>
              <a:t>Increased FHS compliance</a:t>
            </a:r>
          </a:p>
          <a:p>
            <a:pPr lvl="1"/>
            <a:r>
              <a:rPr lang="x-none" smtClean="0"/>
              <a:t>Update 13: StoRM 1.8.2</a:t>
            </a:r>
          </a:p>
          <a:p>
            <a:pPr lvl="2"/>
            <a:r>
              <a:rPr lang="x-none" smtClean="0"/>
              <a:t>Bug fix release</a:t>
            </a:r>
          </a:p>
          <a:p>
            <a:pPr lvl="0"/>
            <a:r>
              <a:rPr lang="x-none" smtClean="0"/>
              <a:t> No new High/Immediate RFC received since StoRM 1.8.2 is out</a:t>
            </a:r>
          </a:p>
          <a:p>
            <a:endParaRPr lang="x-none"/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Year 2: EMI 1 Updates</a:t>
            </a:r>
            <a:endParaRPr lang="x-none"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882676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Maintenance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b="1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Main </a:t>
            </a:r>
            <a:r>
              <a:rPr lang="x-none" sz="2800" smtClean="0">
                <a:solidFill>
                  <a:schemeClr val="dk2"/>
                </a:solidFill>
              </a:rPr>
              <a:t>issue</a:t>
            </a:r>
            <a:r>
              <a:rPr lang="it-IT" sz="2800" dirty="0" smtClean="0">
                <a:solidFill>
                  <a:schemeClr val="dk2"/>
                </a:solidFill>
              </a:rPr>
              <a:t>s</a:t>
            </a:r>
            <a:r>
              <a:rPr lang="x-none" sz="2800" smtClean="0">
                <a:solidFill>
                  <a:schemeClr val="dk2"/>
                </a:solidFill>
              </a:rPr>
              <a:t> </a:t>
            </a:r>
            <a:r>
              <a:rPr lang="x-none" sz="2800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552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GLUE 2.0 Information Service</a:t>
            </a:r>
          </a:p>
          <a:p>
            <a:pPr lvl="1"/>
            <a:r>
              <a:rPr lang="x-none" smtClean="0"/>
              <a:t>Released within EMI 1 </a:t>
            </a:r>
            <a:r>
              <a:rPr lang="x-none" smtClean="0"/>
              <a:t>Update</a:t>
            </a:r>
            <a:r>
              <a:rPr lang="it-IT" dirty="0" smtClean="0"/>
              <a:t> 3</a:t>
            </a:r>
            <a:endParaRPr lang="x-none" smtClean="0"/>
          </a:p>
          <a:p>
            <a:pPr lvl="0"/>
            <a:r>
              <a:rPr lang="x-none" smtClean="0"/>
              <a:t>Support for HTTP(s) file transfer protocol over SRM</a:t>
            </a:r>
          </a:p>
          <a:p>
            <a:pPr lvl="1"/>
            <a:r>
              <a:rPr lang="x-none" smtClean="0"/>
              <a:t>Released within EMI 1 </a:t>
            </a:r>
            <a:r>
              <a:rPr lang="x-none" smtClean="0"/>
              <a:t>Update</a:t>
            </a:r>
            <a:r>
              <a:rPr lang="it-IT" dirty="0" smtClean="0"/>
              <a:t> 3</a:t>
            </a:r>
            <a:endParaRPr lang="x-none" smtClean="0"/>
          </a:p>
          <a:p>
            <a:pPr lvl="0"/>
            <a:r>
              <a:rPr lang="x-none" smtClean="0"/>
              <a:t>Argus integration</a:t>
            </a:r>
          </a:p>
          <a:p>
            <a:pPr lvl="1"/>
            <a:r>
              <a:rPr lang="x-none" smtClean="0"/>
              <a:t>User </a:t>
            </a:r>
            <a:r>
              <a:rPr lang="it-IT" dirty="0" err="1" smtClean="0"/>
              <a:t>banning</a:t>
            </a:r>
            <a:r>
              <a:rPr lang="it-IT" dirty="0" smtClean="0"/>
              <a:t> </a:t>
            </a:r>
            <a:r>
              <a:rPr lang="x-none" smtClean="0"/>
              <a:t>during </a:t>
            </a:r>
            <a:r>
              <a:rPr lang="x-none" smtClean="0"/>
              <a:t>SRM requests validation</a:t>
            </a:r>
          </a:p>
          <a:p>
            <a:pPr lvl="1"/>
            <a:r>
              <a:rPr lang="x-none" smtClean="0"/>
              <a:t>Released with EMI 2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2353766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Porting on SL6 x86_64</a:t>
            </a:r>
          </a:p>
          <a:p>
            <a:pPr lvl="1"/>
            <a:r>
              <a:rPr lang="x-none" smtClean="0"/>
              <a:t>Released with EMI 2</a:t>
            </a:r>
          </a:p>
          <a:p>
            <a:endParaRPr lang="x-none"/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169358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Enhanced Service Monitoring</a:t>
            </a:r>
          </a:p>
          <a:p>
            <a:pPr lvl="1"/>
            <a:r>
              <a:rPr lang="it-IT" dirty="0" err="1" smtClean="0"/>
              <a:t>Provided</a:t>
            </a:r>
            <a:r>
              <a:rPr lang="it-IT" dirty="0" smtClean="0"/>
              <a:t> </a:t>
            </a:r>
            <a:r>
              <a:rPr lang="x-none" smtClean="0"/>
              <a:t>StoRM </a:t>
            </a:r>
            <a:r>
              <a:rPr lang="x-none" smtClean="0"/>
              <a:t>FrontEnd </a:t>
            </a:r>
            <a:r>
              <a:rPr lang="x-none" smtClean="0"/>
              <a:t>monitoring</a:t>
            </a:r>
            <a:r>
              <a:rPr lang="it-IT" dirty="0" smtClean="0"/>
              <a:t> </a:t>
            </a:r>
            <a:r>
              <a:rPr lang="it-IT" dirty="0" err="1" smtClean="0"/>
              <a:t>facilities</a:t>
            </a:r>
            <a:endParaRPr lang="x-none" smtClean="0"/>
          </a:p>
          <a:p>
            <a:pPr lvl="2"/>
            <a:r>
              <a:rPr lang="x-none" smtClean="0"/>
              <a:t>Request results and execution time information available in a proper log file</a:t>
            </a:r>
          </a:p>
          <a:p>
            <a:pPr lvl="2"/>
            <a:r>
              <a:rPr lang="x-none" smtClean="0"/>
              <a:t>Can be used to evaluate FrontEnd instance performance and upper limits</a:t>
            </a:r>
          </a:p>
          <a:p>
            <a:pPr lvl="2"/>
            <a:r>
              <a:rPr lang="x-none" smtClean="0"/>
              <a:t>Provides information useful to spot bottlenecks and performance degradation factors</a:t>
            </a:r>
          </a:p>
          <a:p>
            <a:pPr lvl="2"/>
            <a:r>
              <a:rPr lang="x-none" smtClean="0"/>
              <a:t>Released with EMI 2</a:t>
            </a:r>
            <a:endParaRPr lang="x-none"/>
          </a:p>
        </p:txBody>
      </p: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40486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Enhanced Service Monitoring</a:t>
            </a:r>
          </a:p>
          <a:p>
            <a:pPr lvl="1"/>
            <a:r>
              <a:rPr lang="x-none" smtClean="0"/>
              <a:t>StoRM Ganglia Module </a:t>
            </a:r>
          </a:p>
          <a:p>
            <a:pPr lvl="2"/>
            <a:r>
              <a:rPr lang="x-none" smtClean="0"/>
              <a:t>StoRM Community project by M. David (LIP)</a:t>
            </a:r>
          </a:p>
          <a:p>
            <a:pPr lvl="2"/>
            <a:r>
              <a:rPr lang="x-none" smtClean="0"/>
              <a:t>Monitors StoRM BackEnd component managed  requests</a:t>
            </a:r>
          </a:p>
          <a:p>
            <a:pPr lvl="2"/>
            <a:r>
              <a:rPr lang="x-none" smtClean="0"/>
              <a:t>To be released within EMI 2 Updates</a:t>
            </a:r>
          </a:p>
          <a:p>
            <a:pPr lvl="2"/>
            <a:r>
              <a:rPr lang="x-none" smtClean="0"/>
              <a:t>Already deployed at the LIP-Lisbon site integrated in the site’s ganglia monitoring framework</a:t>
            </a:r>
            <a:endParaRPr lang="x-none"/>
          </a:p>
        </p:txBody>
      </p:sp>
      <p:sp>
        <p:nvSpPr>
          <p:cNvPr id="118" name="Shape 11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48341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New StoRM components released with EMI 2</a:t>
            </a:r>
          </a:p>
          <a:p>
            <a:pPr lvl="1"/>
            <a:r>
              <a:rPr lang="x-none" smtClean="0"/>
              <a:t>T-StoRM</a:t>
            </a:r>
          </a:p>
          <a:p>
            <a:pPr lvl="2"/>
            <a:r>
              <a:rPr lang="x-none" smtClean="0"/>
              <a:t>Mainly aimed to validate StoRM installations by site administrators</a:t>
            </a:r>
          </a:p>
          <a:p>
            <a:pPr lvl="2"/>
            <a:r>
              <a:rPr lang="x-none" smtClean="0"/>
              <a:t>Used by StoRM PT to certify new releases</a:t>
            </a:r>
          </a:p>
          <a:p>
            <a:pPr lvl="1"/>
            <a:r>
              <a:rPr lang="x-none" smtClean="0"/>
              <a:t>StoRM PAC</a:t>
            </a:r>
          </a:p>
          <a:p>
            <a:pPr lvl="2"/>
            <a:r>
              <a:rPr lang="x-none" smtClean="0"/>
              <a:t>Mainly aimed to allow a quick-install of StoRM </a:t>
            </a:r>
          </a:p>
          <a:p>
            <a:pPr lvl="2"/>
            <a:r>
              <a:rPr lang="x-none" smtClean="0"/>
              <a:t>A 16 step bullet list available in StoRM Sysadmin guide</a:t>
            </a:r>
          </a:p>
          <a:p>
            <a:pPr lvl="2"/>
            <a:r>
              <a:rPr lang="x-none" smtClean="0"/>
              <a:t>Used by StoRM PT to certify new releases</a:t>
            </a:r>
          </a:p>
          <a:p>
            <a:endParaRPr lang="x-none"/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942045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250665" y="539775"/>
            <a:ext cx="5688632" cy="3636270"/>
          </a:xfrm>
        </p:spPr>
        <p:txBody>
          <a:bodyPr/>
          <a:lstStyle/>
          <a:p>
            <a:pPr lvl="0"/>
            <a:r>
              <a:rPr lang="x-none" smtClean="0"/>
              <a:t>Storage Accounting support</a:t>
            </a:r>
          </a:p>
          <a:p>
            <a:pPr lvl="1">
              <a:lnSpc>
                <a:spcPts val="2100"/>
              </a:lnSpc>
            </a:pPr>
            <a:r>
              <a:rPr lang="x-none" smtClean="0"/>
              <a:t>New StoRM component for StAR records production designed: Nebula</a:t>
            </a:r>
          </a:p>
          <a:p>
            <a:pPr lvl="1">
              <a:lnSpc>
                <a:spcPts val="2100"/>
              </a:lnSpc>
            </a:pPr>
            <a:r>
              <a:rPr lang="x-none" smtClean="0"/>
              <a:t>Development will start after EMI 2 </a:t>
            </a:r>
            <a:r>
              <a:rPr lang="x-none" smtClean="0"/>
              <a:t>release</a:t>
            </a:r>
            <a:endParaRPr lang="it-IT" dirty="0" smtClean="0"/>
          </a:p>
          <a:p>
            <a:pPr lvl="1">
              <a:lnSpc>
                <a:spcPts val="2100"/>
              </a:lnSpc>
            </a:pPr>
            <a:r>
              <a:rPr lang="it-IT" dirty="0"/>
              <a:t>Design </a:t>
            </a:r>
            <a:r>
              <a:rPr lang="it-IT" dirty="0" err="1"/>
              <a:t>document</a:t>
            </a:r>
            <a:r>
              <a:rPr lang="it-IT" dirty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://bit.ly/IFslFv</a:t>
            </a:r>
            <a:endParaRPr lang="x-none" smtClean="0"/>
          </a:p>
          <a:p>
            <a:endParaRPr lang="x-none"/>
          </a:p>
        </p:txBody>
      </p:sp>
      <p:sp>
        <p:nvSpPr>
          <p:cNvPr id="136" name="Shape 13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Major developments</a:t>
            </a:r>
            <a:endParaRPr lang="x-none"/>
          </a:p>
        </p:txBody>
      </p:sp>
      <p:sp>
        <p:nvSpPr>
          <p:cNvPr id="140" name="Shape 140"/>
          <p:cNvSpPr/>
          <p:nvPr/>
        </p:nvSpPr>
        <p:spPr>
          <a:xfrm>
            <a:off x="169491" y="2289012"/>
            <a:ext cx="5850980" cy="23909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856877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Maintenance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b="1">
                <a:solidFill>
                  <a:schemeClr val="dk2"/>
                </a:solidFill>
              </a:rPr>
              <a:t>Main </a:t>
            </a:r>
            <a:r>
              <a:rPr lang="x-none" sz="2800" b="1" smtClean="0">
                <a:solidFill>
                  <a:schemeClr val="dk2"/>
                </a:solidFill>
              </a:rPr>
              <a:t>issue</a:t>
            </a:r>
            <a:r>
              <a:rPr lang="it-IT" sz="2800" b="1" dirty="0" smtClean="0">
                <a:solidFill>
                  <a:schemeClr val="dk2"/>
                </a:solidFill>
              </a:rPr>
              <a:t>s</a:t>
            </a:r>
            <a:r>
              <a:rPr lang="x-none" sz="2800" b="1" smtClean="0">
                <a:solidFill>
                  <a:schemeClr val="dk2"/>
                </a:solidFill>
              </a:rPr>
              <a:t> </a:t>
            </a:r>
            <a:r>
              <a:rPr lang="x-none" sz="2800" b="1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6552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Maintenance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Main </a:t>
            </a:r>
            <a:r>
              <a:rPr lang="x-none" sz="2800" smtClean="0">
                <a:solidFill>
                  <a:schemeClr val="dk2"/>
                </a:solidFill>
              </a:rPr>
              <a:t>issue</a:t>
            </a:r>
            <a:r>
              <a:rPr lang="it-IT" sz="2800" dirty="0" smtClean="0">
                <a:solidFill>
                  <a:schemeClr val="dk2"/>
                </a:solidFill>
              </a:rPr>
              <a:t>s</a:t>
            </a:r>
            <a:r>
              <a:rPr lang="x-none" sz="2800" smtClean="0">
                <a:solidFill>
                  <a:schemeClr val="dk2"/>
                </a:solidFill>
              </a:rPr>
              <a:t> </a:t>
            </a:r>
            <a:r>
              <a:rPr lang="x-none" sz="2800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008" y="35719"/>
            <a:ext cx="5138100" cy="431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>
              <a:buClr>
                <a:schemeClr val="lt1"/>
              </a:buClr>
              <a:buSzPct val="25000"/>
              <a:buFont typeface="Arial"/>
              <a:buNone/>
            </a:pPr>
            <a:r>
              <a:rPr lang="x-none"/>
              <a:t>Outline 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66694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ETICS stability</a:t>
            </a:r>
          </a:p>
          <a:p>
            <a:pPr lvl="1"/>
            <a:r>
              <a:rPr lang="x-none" smtClean="0"/>
              <a:t>4 GGUS tickets opened by StoRM PT (over 169 total)</a:t>
            </a:r>
          </a:p>
          <a:p>
            <a:pPr lvl="1"/>
            <a:r>
              <a:rPr lang="x-none" smtClean="0"/>
              <a:t>Many other support requests via mailing list</a:t>
            </a:r>
          </a:p>
          <a:p>
            <a:pPr lvl="0"/>
            <a:r>
              <a:rPr lang="x-none" smtClean="0"/>
              <a:t>New release certification procedure requires a big effort</a:t>
            </a:r>
          </a:p>
          <a:p>
            <a:pPr lvl="0"/>
            <a:r>
              <a:rPr lang="it-IT" dirty="0" smtClean="0"/>
              <a:t>And…</a:t>
            </a:r>
            <a:endParaRPr lang="x-none"/>
          </a:p>
        </p:txBody>
      </p:sp>
      <p:sp>
        <p:nvSpPr>
          <p:cNvPr id="146" name="Shape 14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Main issue faced</a:t>
            </a:r>
            <a:endParaRPr lang="x-none"/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397866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External dependency upgrade issues</a:t>
            </a:r>
          </a:p>
          <a:p>
            <a:pPr lvl="1"/>
            <a:r>
              <a:rPr lang="x-none" smtClean="0"/>
              <a:t>gSoap</a:t>
            </a:r>
          </a:p>
          <a:p>
            <a:pPr lvl="1"/>
            <a:r>
              <a:rPr lang="x-none" smtClean="0"/>
              <a:t>xmlrpc-c</a:t>
            </a:r>
          </a:p>
          <a:p>
            <a:pPr lvl="1"/>
            <a:r>
              <a:rPr lang="x-none" smtClean="0"/>
              <a:t>SWIG</a:t>
            </a:r>
          </a:p>
          <a:p>
            <a:pPr lvl="1"/>
            <a:r>
              <a:rPr lang="x-none" smtClean="0"/>
              <a:t>Globus GridFTP</a:t>
            </a:r>
          </a:p>
          <a:p>
            <a:pPr lvl="2"/>
            <a:r>
              <a:rPr lang="x-none" smtClean="0"/>
              <a:t>solved by the provider</a:t>
            </a:r>
            <a:endParaRPr lang="x-none"/>
          </a:p>
        </p:txBody>
      </p:sp>
      <p:sp>
        <p:nvSpPr>
          <p:cNvPr id="146" name="Shape 14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Main issue faced</a:t>
            </a:r>
            <a:endParaRPr lang="x-none"/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1315834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499" y="1331863"/>
            <a:ext cx="5688599" cy="152819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None/>
            </a:pPr>
            <a:r>
              <a:rPr lang="it-IT" sz="2800" b="1" dirty="0" err="1" smtClean="0">
                <a:solidFill>
                  <a:schemeClr val="dk2"/>
                </a:solidFill>
              </a:rPr>
              <a:t>Thanks</a:t>
            </a:r>
            <a:r>
              <a:rPr lang="it-IT" sz="2800" b="1" dirty="0" smtClean="0">
                <a:solidFill>
                  <a:schemeClr val="dk2"/>
                </a:solidFill>
              </a:rPr>
              <a:t> for </a:t>
            </a:r>
            <a:r>
              <a:rPr lang="it-IT" sz="2800" b="1" dirty="0" err="1" smtClean="0">
                <a:solidFill>
                  <a:schemeClr val="dk2"/>
                </a:solidFill>
              </a:rPr>
              <a:t>your</a:t>
            </a:r>
            <a:r>
              <a:rPr lang="it-IT" sz="2800" b="1" dirty="0" smtClean="0">
                <a:solidFill>
                  <a:schemeClr val="dk2"/>
                </a:solidFill>
              </a:rPr>
              <a:t> </a:t>
            </a:r>
            <a:r>
              <a:rPr lang="it-IT" sz="2800" b="1" dirty="0" err="1" smtClean="0">
                <a:solidFill>
                  <a:schemeClr val="dk2"/>
                </a:solidFill>
              </a:rPr>
              <a:t>attention</a:t>
            </a:r>
            <a:r>
              <a:rPr lang="it-IT" sz="2800" b="1" dirty="0" smtClean="0">
                <a:solidFill>
                  <a:schemeClr val="dk2"/>
                </a:solidFill>
              </a:rPr>
              <a:t>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None/>
            </a:pPr>
            <a:endParaRPr lang="it-IT" sz="2800" b="1" dirty="0">
              <a:solidFill>
                <a:schemeClr val="dk2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None/>
            </a:pPr>
            <a:r>
              <a:rPr lang="it-IT" sz="3200" b="1" dirty="0" err="1" smtClean="0">
                <a:solidFill>
                  <a:schemeClr val="dk2"/>
                </a:solidFill>
              </a:rPr>
              <a:t>Questions</a:t>
            </a:r>
            <a:r>
              <a:rPr lang="it-IT" sz="3200" b="1" dirty="0" smtClean="0">
                <a:solidFill>
                  <a:schemeClr val="dk2"/>
                </a:solidFill>
              </a:rPr>
              <a:t>?</a:t>
            </a:r>
            <a:endParaRPr lang="x-none" sz="3200" b="1">
              <a:solidFill>
                <a:schemeClr val="dk2"/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4486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b="1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smtClean="0">
                <a:solidFill>
                  <a:schemeClr val="dk2"/>
                </a:solidFill>
              </a:rPr>
              <a:t>Year 2: EMI 1 Maintenance</a:t>
            </a:r>
            <a:endParaRPr lang="x-none" sz="2800">
              <a:solidFill>
                <a:schemeClr val="dk2"/>
              </a:solidFill>
            </a:endParaRP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Main </a:t>
            </a:r>
            <a:r>
              <a:rPr lang="x-none" sz="2800" smtClean="0">
                <a:solidFill>
                  <a:schemeClr val="dk2"/>
                </a:solidFill>
              </a:rPr>
              <a:t>issue</a:t>
            </a:r>
            <a:r>
              <a:rPr lang="it-IT" sz="2800" dirty="0" smtClean="0">
                <a:solidFill>
                  <a:schemeClr val="dk2"/>
                </a:solidFill>
              </a:rPr>
              <a:t>s</a:t>
            </a:r>
            <a:r>
              <a:rPr lang="x-none" sz="2800" smtClean="0">
                <a:solidFill>
                  <a:schemeClr val="dk2"/>
                </a:solidFill>
              </a:rPr>
              <a:t> </a:t>
            </a:r>
            <a:r>
              <a:rPr lang="x-none" sz="2800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6599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Released on EMI 1 Update 3</a:t>
            </a:r>
          </a:p>
          <a:p>
            <a:pPr lvl="1"/>
            <a:r>
              <a:rPr lang="x-none" smtClean="0"/>
              <a:t>07.07.2011</a:t>
            </a:r>
          </a:p>
          <a:p>
            <a:pPr lvl="0"/>
            <a:r>
              <a:rPr lang="x-none" smtClean="0"/>
              <a:t>Major delay factors:</a:t>
            </a:r>
          </a:p>
          <a:p>
            <a:pPr lvl="1"/>
            <a:r>
              <a:rPr lang="x-none" smtClean="0"/>
              <a:t>underestimated effort</a:t>
            </a:r>
            <a:endParaRPr lang="it-IT" dirty="0" smtClean="0"/>
          </a:p>
          <a:p>
            <a:pPr lvl="1"/>
            <a:r>
              <a:rPr lang="x-none" smtClean="0"/>
              <a:t>inadequate project risk management</a:t>
            </a:r>
            <a:endParaRPr lang="it-IT" dirty="0" smtClean="0"/>
          </a:p>
          <a:p>
            <a:pPr lvl="2"/>
            <a:r>
              <a:rPr lang="x-none" smtClean="0"/>
              <a:t>first official release on SL5</a:t>
            </a:r>
          </a:p>
          <a:p>
            <a:pPr lvl="3"/>
            <a:r>
              <a:rPr lang="x-none" smtClean="0"/>
              <a:t>new version of gSoap and Boost</a:t>
            </a:r>
          </a:p>
          <a:p>
            <a:pPr lvl="2"/>
            <a:r>
              <a:rPr lang="x-none" smtClean="0"/>
              <a:t>first official release for x86_64 architecture</a:t>
            </a:r>
          </a:p>
          <a:p>
            <a:pPr lvl="2"/>
            <a:r>
              <a:rPr lang="it-IT" dirty="0" smtClean="0"/>
              <a:t>GPFS </a:t>
            </a:r>
            <a:r>
              <a:rPr lang="x-none" smtClean="0"/>
              <a:t>licensing </a:t>
            </a:r>
            <a:r>
              <a:rPr lang="x-none" smtClean="0"/>
              <a:t>issues</a:t>
            </a:r>
          </a:p>
          <a:p>
            <a:pPr lvl="3"/>
            <a:r>
              <a:rPr lang="x-none" smtClean="0"/>
              <a:t>see </a:t>
            </a:r>
            <a:r>
              <a:rPr lang="x-none" smtClean="0">
                <a:hlinkClick r:id="rId3"/>
              </a:rPr>
              <a:t>https://savannah.cern.ch/task/?18387</a:t>
            </a:r>
            <a:endParaRPr lang="x-none">
              <a:hlinkClick r:id="rId3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StoRM EMI 1 release</a:t>
            </a:r>
            <a:endParaRPr lang="x-none"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54372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Not the best start possible but...</a:t>
            </a:r>
          </a:p>
          <a:p>
            <a:pPr lvl="0"/>
            <a:r>
              <a:rPr lang="it-IT" dirty="0" smtClean="0"/>
              <a:t>w</a:t>
            </a:r>
            <a:r>
              <a:rPr lang="x-none" smtClean="0"/>
              <a:t>e </a:t>
            </a:r>
            <a:r>
              <a:rPr lang="x-none" smtClean="0"/>
              <a:t>learned  from this and</a:t>
            </a:r>
          </a:p>
          <a:p>
            <a:pPr lvl="1"/>
            <a:r>
              <a:rPr lang="x-none" smtClean="0"/>
              <a:t>Adopted </a:t>
            </a:r>
            <a:r>
              <a:rPr lang="en-GB" dirty="0" smtClean="0"/>
              <a:t>"Release </a:t>
            </a:r>
            <a:r>
              <a:rPr lang="en-GB" dirty="0"/>
              <a:t>early Release Often" strategy </a:t>
            </a:r>
            <a:endParaRPr lang="en-GB" dirty="0" smtClean="0"/>
          </a:p>
          <a:p>
            <a:pPr lvl="2"/>
            <a:r>
              <a:rPr lang="en-GB" sz="1600" dirty="0" smtClean="0"/>
              <a:t>http</a:t>
            </a:r>
            <a:r>
              <a:rPr lang="en-GB" sz="1600" dirty="0"/>
              <a:t>://en.wikipedia.org/wiki/Release_early,_</a:t>
            </a:r>
            <a:r>
              <a:rPr lang="en-GB" sz="1600" dirty="0" smtClean="0"/>
              <a:t>release_often</a:t>
            </a:r>
            <a:endParaRPr lang="x-none" smtClean="0"/>
          </a:p>
          <a:p>
            <a:pPr lvl="2"/>
            <a:r>
              <a:rPr lang="x-none" smtClean="0"/>
              <a:t>Periodical releases (approximately every 3 months)</a:t>
            </a:r>
          </a:p>
          <a:p>
            <a:pPr lvl="2"/>
            <a:r>
              <a:rPr lang="x-none" smtClean="0"/>
              <a:t>Fast community feedback</a:t>
            </a:r>
          </a:p>
          <a:p>
            <a:pPr lvl="2"/>
            <a:r>
              <a:rPr lang="x-none" smtClean="0"/>
              <a:t>Faster reaction upon issues notification</a:t>
            </a:r>
          </a:p>
          <a:p>
            <a:pPr lvl="1"/>
            <a:r>
              <a:rPr lang="x-none" smtClean="0"/>
              <a:t>Persistent testbed with all maintained StoRM versions</a:t>
            </a:r>
            <a:endParaRPr lang="x-none"/>
          </a:p>
        </p:txBody>
      </p:sp>
      <p:sp>
        <p:nvSpPr>
          <p:cNvPr id="55" name="Shape 5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StoRM EMI 1 release</a:t>
            </a:r>
            <a:endParaRPr lang="x-none"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21340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b="1">
                <a:solidFill>
                  <a:schemeClr val="dk2"/>
                </a:solidFill>
              </a:rPr>
              <a:t>Year 2: EMI 1 Maintenance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Main </a:t>
            </a:r>
            <a:r>
              <a:rPr lang="x-none" sz="2800" smtClean="0">
                <a:solidFill>
                  <a:schemeClr val="dk2"/>
                </a:solidFill>
              </a:rPr>
              <a:t>issue</a:t>
            </a:r>
            <a:r>
              <a:rPr lang="it-IT" sz="2800" dirty="0" smtClean="0">
                <a:solidFill>
                  <a:schemeClr val="dk2"/>
                </a:solidFill>
              </a:rPr>
              <a:t>s</a:t>
            </a:r>
            <a:r>
              <a:rPr lang="x-none" sz="2800" smtClean="0">
                <a:solidFill>
                  <a:schemeClr val="dk2"/>
                </a:solidFill>
              </a:rPr>
              <a:t> </a:t>
            </a:r>
            <a:r>
              <a:rPr lang="x-none" sz="2800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552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Focus on product reliability and stability</a:t>
            </a:r>
          </a:p>
          <a:p>
            <a:pPr lvl="1"/>
            <a:r>
              <a:rPr lang="x-none" smtClean="0"/>
              <a:t>Increase software quality</a:t>
            </a:r>
          </a:p>
          <a:p>
            <a:pPr lvl="2"/>
            <a:r>
              <a:rPr lang="x-none" smtClean="0"/>
              <a:t>Continuous Test Plan updating</a:t>
            </a:r>
          </a:p>
          <a:p>
            <a:pPr lvl="2"/>
            <a:r>
              <a:rPr lang="x-none" smtClean="0"/>
              <a:t>Enhanced documentation</a:t>
            </a:r>
          </a:p>
          <a:p>
            <a:pPr lvl="2"/>
            <a:r>
              <a:rPr lang="x-none" smtClean="0"/>
              <a:t>Adhering to packaging standards (FHS)</a:t>
            </a:r>
          </a:p>
          <a:p>
            <a:pPr lvl="1"/>
            <a:r>
              <a:rPr lang="x-none" smtClean="0"/>
              <a:t>Enhance certification process</a:t>
            </a:r>
          </a:p>
          <a:p>
            <a:pPr lvl="2"/>
            <a:r>
              <a:rPr lang="x-none" smtClean="0"/>
              <a:t>Deployment of an internal virtual machines testbed</a:t>
            </a:r>
          </a:p>
          <a:p>
            <a:pPr lvl="2"/>
            <a:r>
              <a:rPr lang="x-none" smtClean="0"/>
              <a:t>Introduction of StoRM Pre-Assembled </a:t>
            </a:r>
            <a:r>
              <a:rPr lang="it-IT" dirty="0" smtClean="0"/>
              <a:t>C</a:t>
            </a:r>
            <a:r>
              <a:rPr lang="x-none" smtClean="0"/>
              <a:t>onfiguration</a:t>
            </a:r>
            <a:r>
              <a:rPr lang="it-IT" dirty="0" smtClean="0"/>
              <a:t> (PAC)</a:t>
            </a:r>
            <a:endParaRPr lang="x-none" smtClean="0"/>
          </a:p>
          <a:p>
            <a:pPr lvl="2"/>
            <a:r>
              <a:rPr lang="x-none" smtClean="0"/>
              <a:t>Automatic Test Plan execution: introduction of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x-none" smtClean="0"/>
              <a:t>T-StoRM</a:t>
            </a:r>
            <a:endParaRPr lang="x-none"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Year 2: EMI 1 Maintenance</a:t>
            </a:r>
            <a:endParaRPr lang="x-none"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45245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smtClean="0"/>
              <a:t>Some numbers</a:t>
            </a:r>
          </a:p>
          <a:p>
            <a:pPr lvl="1"/>
            <a:r>
              <a:rPr lang="x-none" smtClean="0"/>
              <a:t>64 RFC managed</a:t>
            </a:r>
          </a:p>
          <a:p>
            <a:pPr lvl="1"/>
            <a:r>
              <a:rPr lang="x-none" smtClean="0"/>
              <a:t>20 GGUS ticket managed</a:t>
            </a:r>
          </a:p>
          <a:p>
            <a:endParaRPr lang="x-none"/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 smtClean="0"/>
              <a:t>Year 2: EMI 1 Maintenance</a:t>
            </a:r>
            <a:endParaRPr lang="x-none"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/>
        <p:txBody>
          <a:bodyPr/>
          <a:lstStyle/>
          <a:p>
            <a:pPr lvl="0"/>
            <a:r>
              <a:rPr lang="x-none" smtClean="0"/>
              <a:t>INFN</a:t>
            </a:r>
            <a:endParaRPr lang="x-none"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r>
              <a:rPr lang="x-none" smtClean="0"/>
              <a:t> 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872135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41500" y="620120"/>
            <a:ext cx="5688599" cy="2456659"/>
          </a:xfrm>
          <a:prstGeom prst="rect">
            <a:avLst/>
          </a:prstGeom>
          <a:noFill/>
          <a:ln>
            <a:noFill/>
          </a:ln>
        </p:spPr>
        <p:txBody>
          <a:bodyPr lIns="45300" tIns="22650" rIns="45300" bIns="22650" anchor="t" anchorCtr="0">
            <a:spAutoFit/>
          </a:bodyPr>
          <a:lstStyle/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StoRM EMI 1 release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Year 2: EMI 1 Maintenance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 b="1">
                <a:solidFill>
                  <a:schemeClr val="dk2"/>
                </a:solidFill>
              </a:rPr>
              <a:t>Year 2: EMI 1 Updates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Major developments</a:t>
            </a:r>
          </a:p>
          <a:p>
            <a:pPr marL="169890" marR="0" lvl="0" indent="-16989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ct val="86309"/>
              <a:buFont typeface="Arial"/>
              <a:buChar char="•"/>
            </a:pPr>
            <a:r>
              <a:rPr lang="x-none" sz="2800">
                <a:solidFill>
                  <a:schemeClr val="dk2"/>
                </a:solidFill>
              </a:rPr>
              <a:t>Main </a:t>
            </a:r>
            <a:r>
              <a:rPr lang="x-none" sz="2800" smtClean="0">
                <a:solidFill>
                  <a:schemeClr val="dk2"/>
                </a:solidFill>
              </a:rPr>
              <a:t>issue</a:t>
            </a:r>
            <a:r>
              <a:rPr lang="it-IT" sz="2800" dirty="0" smtClean="0">
                <a:solidFill>
                  <a:schemeClr val="dk2"/>
                </a:solidFill>
              </a:rPr>
              <a:t>s</a:t>
            </a:r>
            <a:r>
              <a:rPr lang="x-none" sz="2800" smtClean="0">
                <a:solidFill>
                  <a:schemeClr val="dk2"/>
                </a:solidFill>
              </a:rPr>
              <a:t> </a:t>
            </a:r>
            <a:r>
              <a:rPr lang="x-none" sz="2800">
                <a:solidFill>
                  <a:schemeClr val="dk2"/>
                </a:solidFill>
              </a:rPr>
              <a:t>faced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24149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080769" y="4356198"/>
            <a:ext cx="19772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INFN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4474608" y="4356198"/>
            <a:ext cx="1456799" cy="23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x-none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552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752</Words>
  <Application>Microsoft Office PowerPoint</Application>
  <PresentationFormat>Personalizzato</PresentationFormat>
  <Paragraphs>200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Larissa-Design</vt:lpstr>
      <vt:lpstr>StoRM EMI 2 Update</vt:lpstr>
      <vt:lpstr>Outline </vt:lpstr>
      <vt:lpstr>Presentazione standard di PowerPoint</vt:lpstr>
      <vt:lpstr>StoRM EMI 1 release</vt:lpstr>
      <vt:lpstr>StoRM EMI 1 release</vt:lpstr>
      <vt:lpstr>Presentazione standard di PowerPoint</vt:lpstr>
      <vt:lpstr>Year 2: EMI 1 Maintenance</vt:lpstr>
      <vt:lpstr>Year 2: EMI 1 Maintenance</vt:lpstr>
      <vt:lpstr>Presentazione standard di PowerPoint</vt:lpstr>
      <vt:lpstr>Year 2: EMI 1 Updates</vt:lpstr>
      <vt:lpstr>Year 2: EMI 1 Updates</vt:lpstr>
      <vt:lpstr>Presentazione standard di PowerPoint</vt:lpstr>
      <vt:lpstr>Major developments</vt:lpstr>
      <vt:lpstr>Major developments</vt:lpstr>
      <vt:lpstr>Major developments</vt:lpstr>
      <vt:lpstr>Major developments</vt:lpstr>
      <vt:lpstr>Major developments</vt:lpstr>
      <vt:lpstr>Major developments</vt:lpstr>
      <vt:lpstr>Presentazione standard di PowerPoint</vt:lpstr>
      <vt:lpstr>Main issue faced</vt:lpstr>
      <vt:lpstr>Main issue faced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n.lamla</dc:creator>
  <cp:lastModifiedBy>Michele Dibenedetto</cp:lastModifiedBy>
  <cp:revision>62</cp:revision>
  <dcterms:created xsi:type="dcterms:W3CDTF">2011-10-04T06:09:25Z</dcterms:created>
  <dcterms:modified xsi:type="dcterms:W3CDTF">2012-05-07T20:52:39Z</dcterms:modified>
</cp:coreProperties>
</file>