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2617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827463"/>
            <a:ext cx="7258050" cy="1704975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 anchor="ctr" anchorCtr="1"/>
          <a:lstStyle>
            <a:lvl1pPr marL="0" indent="0" algn="ctr">
              <a:defRPr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Thomas Tschentscher</a:t>
            </a:r>
          </a:p>
          <a:p>
            <a:pPr lvl="0"/>
            <a:r>
              <a:rPr lang="en-GB" noProof="0" smtClean="0"/>
              <a:t>conference, location, date</a:t>
            </a:r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939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ltGray"/>
        <p:txBody>
          <a:bodyPr/>
          <a:lstStyle>
            <a:lvl1pPr>
              <a:defRPr/>
            </a:lvl1pPr>
          </a:lstStyle>
          <a:p>
            <a:fld id="{F4FDF152-CCDD-45D2-A883-C8FA0039B151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76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C73E5-DA24-422D-891E-BAD21AA48FC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GB" sz="900" b="1">
                <a:solidFill>
                  <a:srgbClr val="261748"/>
                </a:solidFill>
              </a:rPr>
              <a:t>Thomas Tschentscher, European XFEL,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GB" sz="900" b="1">
                <a:solidFill>
                  <a:srgbClr val="261748"/>
                </a:solidFill>
              </a:rPr>
              <a:t>NESY Winter school, 07 Mar 2011</a:t>
            </a:r>
          </a:p>
        </p:txBody>
      </p:sp>
    </p:spTree>
    <p:extLst>
      <p:ext uri="{BB962C8B-B14F-4D97-AF65-F5344CB8AC3E}">
        <p14:creationId xmlns:p14="http://schemas.microsoft.com/office/powerpoint/2010/main" val="431518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 algn="ctr" fontAlgn="base">
              <a:spcAft>
                <a:spcPct val="0"/>
              </a:spcAft>
            </a:pPr>
            <a:fld id="{B6FDC833-1C4A-45EC-94C3-6462BED2F35D}" type="slidenum">
              <a:rPr lang="en-GB" b="1">
                <a:solidFill>
                  <a:srgbClr val="FFFFFF"/>
                </a:solidFill>
              </a:rPr>
              <a:pPr algn="ctr" fontAlgn="base">
                <a:spcAft>
                  <a:spcPct val="0"/>
                </a:spcAft>
              </a:pPr>
              <a:t>‹#›</a:t>
            </a:fld>
            <a:endParaRPr lang="en-GB" b="1">
              <a:solidFill>
                <a:srgbClr val="FFFFFF"/>
              </a:solidFill>
            </a:endParaRP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5786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000" dirty="0">
                <a:solidFill>
                  <a:srgbClr val="FFFFFF"/>
                </a:solidFill>
              </a:rPr>
              <a:t>Introduction to European XFEL </a:t>
            </a:r>
            <a:endParaRPr lang="en-GB" sz="1000" dirty="0">
              <a:solidFill>
                <a:srgbClr val="FFFFFF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374650" y="1347788"/>
            <a:ext cx="8501063" cy="523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err="1" smtClean="0"/>
              <a:t>Fith</a:t>
            </a:r>
            <a:r>
              <a:rPr lang="en-GB" dirty="0" smtClean="0"/>
              <a:t> level</a:t>
            </a:r>
          </a:p>
        </p:txBody>
      </p:sp>
      <p:sp>
        <p:nvSpPr>
          <p:cNvPr id="11" name="Text Box 123"/>
          <p:cNvSpPr txBox="1">
            <a:spLocks noChangeArrowheads="1"/>
          </p:cNvSpPr>
          <p:nvPr/>
        </p:nvSpPr>
        <p:spPr bwMode="auto">
          <a:xfrm>
            <a:off x="57468" y="6568440"/>
            <a:ext cx="4819332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fontAlgn="base" hangingPunct="0">
              <a:spcAft>
                <a:spcPct val="0"/>
              </a:spcAft>
            </a:pPr>
            <a:r>
              <a:rPr lang="en-US" sz="800" dirty="0">
                <a:solidFill>
                  <a:srgbClr val="261748"/>
                </a:solidFill>
              </a:rPr>
              <a:t>Thomas </a:t>
            </a:r>
            <a:r>
              <a:rPr lang="en-US" sz="800" dirty="0" err="1">
                <a:solidFill>
                  <a:srgbClr val="261748"/>
                </a:solidFill>
              </a:rPr>
              <a:t>Tschentscher</a:t>
            </a:r>
            <a:r>
              <a:rPr lang="en-US" sz="800" dirty="0">
                <a:solidFill>
                  <a:srgbClr val="261748"/>
                </a:solidFill>
              </a:rPr>
              <a:t>, European XFEL, </a:t>
            </a:r>
          </a:p>
          <a:p>
            <a:pPr eaLnBrk="0" fontAlgn="base" hangingPunct="0">
              <a:spcAft>
                <a:spcPct val="0"/>
              </a:spcAft>
            </a:pPr>
            <a:r>
              <a:rPr lang="en-US" sz="800" dirty="0">
                <a:solidFill>
                  <a:srgbClr val="261748"/>
                </a:solidFill>
              </a:rPr>
              <a:t>Hamburg, </a:t>
            </a:r>
            <a:r>
              <a:rPr lang="en-US" sz="800" dirty="0" smtClean="0">
                <a:solidFill>
                  <a:srgbClr val="261748"/>
                </a:solidFill>
              </a:rPr>
              <a:t>16/01/2012</a:t>
            </a:r>
            <a:endParaRPr lang="en-GB" sz="800" dirty="0">
              <a:solidFill>
                <a:srgbClr val="2617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85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defRPr b="1">
          <a:solidFill>
            <a:schemeClr val="tx2"/>
          </a:solidFill>
          <a:latin typeface="+mn-lt"/>
          <a:ea typeface="+mn-ea"/>
          <a:cs typeface="+mn-cs"/>
        </a:defRPr>
      </a:lvl1pPr>
      <a:lvl2pPr marL="492125" indent="-220663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n"/>
        <a:defRPr>
          <a:solidFill>
            <a:schemeClr val="hlink"/>
          </a:solidFill>
          <a:latin typeface="+mn-lt"/>
          <a:ea typeface="+mn-ea"/>
        </a:defRPr>
      </a:lvl2pPr>
      <a:lvl3pPr marL="727075" indent="-233363" algn="l" rtl="0" fontAlgn="base">
        <a:spcBef>
          <a:spcPct val="20000"/>
        </a:spcBef>
        <a:spcAft>
          <a:spcPct val="0"/>
        </a:spcAft>
        <a:buClr>
          <a:srgbClr val="FF3300"/>
        </a:buClr>
        <a:buSzPct val="60000"/>
        <a:buFont typeface="Wingdings" pitchFamily="2" charset="2"/>
        <a:buChar char="è"/>
        <a:defRPr sz="1600" b="1">
          <a:solidFill>
            <a:srgbClr val="FF3300"/>
          </a:solidFill>
          <a:latin typeface="+mn-lt"/>
          <a:ea typeface="+mn-ea"/>
        </a:defRPr>
      </a:lvl3pPr>
      <a:lvl4pPr marL="927100" indent="-198438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100F2E"/>
          </a:solidFill>
          <a:latin typeface="+mn-lt"/>
          <a:ea typeface="+mn-ea"/>
        </a:defRPr>
      </a:lvl4pPr>
      <a:lvl5pPr marL="11525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5pPr>
      <a:lvl6pPr marL="16097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6pPr>
      <a:lvl7pPr marL="20669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7pPr>
      <a:lvl8pPr marL="25241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8pPr>
      <a:lvl9pPr marL="29813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beam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755576" y="5157192"/>
            <a:ext cx="7776864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tangle 12"/>
          <p:cNvSpPr/>
          <p:nvPr/>
        </p:nvSpPr>
        <p:spPr bwMode="auto">
          <a:xfrm>
            <a:off x="1043608" y="3685674"/>
            <a:ext cx="720080" cy="14360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755576" y="1700808"/>
            <a:ext cx="0" cy="34480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73965" y="422108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1000</a:t>
            </a:r>
            <a:endParaRPr lang="de-DE" dirty="0"/>
          </a:p>
        </p:txBody>
      </p:sp>
      <p:cxnSp>
        <p:nvCxnSpPr>
          <p:cNvPr id="43" name="Straight Connector 42"/>
          <p:cNvCxnSpPr>
            <a:stCxn id="29" idx="3"/>
          </p:cNvCxnSpPr>
          <p:nvPr/>
        </p:nvCxnSpPr>
        <p:spPr bwMode="auto">
          <a:xfrm>
            <a:off x="771592" y="4405754"/>
            <a:ext cx="77608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Box 50"/>
          <p:cNvSpPr txBox="1"/>
          <p:nvPr/>
        </p:nvSpPr>
        <p:spPr>
          <a:xfrm>
            <a:off x="72072" y="350100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2000</a:t>
            </a:r>
            <a:endParaRPr lang="de-DE" dirty="0"/>
          </a:p>
        </p:txBody>
      </p:sp>
      <p:cxnSp>
        <p:nvCxnSpPr>
          <p:cNvPr id="52" name="Straight Connector 51"/>
          <p:cNvCxnSpPr>
            <a:stCxn id="51" idx="3"/>
          </p:cNvCxnSpPr>
          <p:nvPr/>
        </p:nvCxnSpPr>
        <p:spPr bwMode="auto">
          <a:xfrm>
            <a:off x="769699" y="3685674"/>
            <a:ext cx="77608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/>
          <p:cNvSpPr txBox="1"/>
          <p:nvPr/>
        </p:nvSpPr>
        <p:spPr>
          <a:xfrm>
            <a:off x="72072" y="2771636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3000</a:t>
            </a:r>
            <a:endParaRPr lang="de-DE" dirty="0"/>
          </a:p>
        </p:txBody>
      </p:sp>
      <p:cxnSp>
        <p:nvCxnSpPr>
          <p:cNvPr id="54" name="Straight Connector 53"/>
          <p:cNvCxnSpPr>
            <a:stCxn id="53" idx="3"/>
          </p:cNvCxnSpPr>
          <p:nvPr/>
        </p:nvCxnSpPr>
        <p:spPr bwMode="auto">
          <a:xfrm>
            <a:off x="769699" y="2956302"/>
            <a:ext cx="77608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Box 54"/>
          <p:cNvSpPr txBox="1"/>
          <p:nvPr/>
        </p:nvSpPr>
        <p:spPr>
          <a:xfrm>
            <a:off x="73965" y="206084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4000</a:t>
            </a:r>
            <a:endParaRPr lang="de-DE" dirty="0"/>
          </a:p>
        </p:txBody>
      </p:sp>
      <p:cxnSp>
        <p:nvCxnSpPr>
          <p:cNvPr id="56" name="Straight Connector 55"/>
          <p:cNvCxnSpPr>
            <a:stCxn id="55" idx="3"/>
          </p:cNvCxnSpPr>
          <p:nvPr/>
        </p:nvCxnSpPr>
        <p:spPr bwMode="auto">
          <a:xfrm>
            <a:off x="771592" y="2245514"/>
            <a:ext cx="77608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>
            <a:off x="251520" y="1124744"/>
            <a:ext cx="2044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Operation </a:t>
            </a:r>
            <a:r>
              <a:rPr lang="de-DE" dirty="0" err="1" smtClean="0"/>
              <a:t>hours</a:t>
            </a:r>
            <a:endParaRPr lang="de-DE" dirty="0"/>
          </a:p>
          <a:p>
            <a:r>
              <a:rPr lang="de-DE" dirty="0" smtClean="0"/>
              <a:t>(</a:t>
            </a:r>
            <a:r>
              <a:rPr lang="de-DE" dirty="0" err="1" smtClean="0"/>
              <a:t>corr</a:t>
            </a:r>
            <a:r>
              <a:rPr lang="de-DE" dirty="0" smtClean="0"/>
              <a:t>. </a:t>
            </a:r>
            <a:r>
              <a:rPr lang="de-DE" dirty="0" err="1" smtClean="0"/>
              <a:t>full</a:t>
            </a:r>
            <a:r>
              <a:rPr lang="de-DE" dirty="0" smtClean="0"/>
              <a:t> </a:t>
            </a:r>
            <a:r>
              <a:rPr lang="de-DE" dirty="0" err="1" smtClean="0"/>
              <a:t>year</a:t>
            </a:r>
            <a:r>
              <a:rPr lang="de-DE" dirty="0" smtClean="0"/>
              <a:t> </a:t>
            </a:r>
            <a:r>
              <a:rPr lang="de-DE" dirty="0" err="1" smtClean="0"/>
              <a:t>hrs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60" name="TextBox 59"/>
          <p:cNvSpPr txBox="1"/>
          <p:nvPr/>
        </p:nvSpPr>
        <p:spPr>
          <a:xfrm>
            <a:off x="7882140" y="5229200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Project</a:t>
            </a:r>
          </a:p>
          <a:p>
            <a:pPr algn="ctr"/>
            <a:r>
              <a:rPr lang="de-DE" dirty="0" err="1" smtClean="0"/>
              <a:t>progress</a:t>
            </a:r>
            <a:endParaRPr lang="de-DE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2051720" y="3284984"/>
            <a:ext cx="720080" cy="18418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17296" y="5157192"/>
            <a:ext cx="11908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&gt; </a:t>
            </a:r>
            <a:r>
              <a:rPr lang="de-DE" sz="1400" dirty="0" err="1"/>
              <a:t>f</a:t>
            </a:r>
            <a:r>
              <a:rPr lang="de-DE" sz="1400" dirty="0" err="1" smtClean="0"/>
              <a:t>irst</a:t>
            </a:r>
            <a:endParaRPr lang="de-DE" sz="1400" dirty="0" smtClean="0"/>
          </a:p>
          <a:p>
            <a:pPr algn="ctr"/>
            <a:r>
              <a:rPr lang="de-DE" sz="1400" dirty="0" smtClean="0"/>
              <a:t>Experiment (SASE 1)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3059832" y="2956302"/>
            <a:ext cx="720080" cy="21747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162480" y="4800600"/>
            <a:ext cx="720080" cy="3295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508104" y="6093296"/>
            <a:ext cx="720080" cy="3295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179512" y="6099736"/>
            <a:ext cx="720080" cy="32954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00186" y="6091839"/>
            <a:ext cx="1190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accelerator</a:t>
            </a:r>
            <a:endParaRPr lang="de-DE" sz="1400" dirty="0" smtClean="0"/>
          </a:p>
        </p:txBody>
      </p:sp>
      <p:sp>
        <p:nvSpPr>
          <p:cNvPr id="68" name="TextBox 67"/>
          <p:cNvSpPr txBox="1"/>
          <p:nvPr/>
        </p:nvSpPr>
        <p:spPr>
          <a:xfrm>
            <a:off x="6189419" y="6093296"/>
            <a:ext cx="1262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/>
              <a:t>e</a:t>
            </a:r>
            <a:r>
              <a:rPr lang="de-DE" sz="1400" dirty="0" err="1" smtClean="0"/>
              <a:t>arly</a:t>
            </a:r>
            <a:r>
              <a:rPr lang="de-DE" sz="1400" dirty="0" smtClean="0"/>
              <a:t> </a:t>
            </a:r>
            <a:r>
              <a:rPr lang="de-DE" sz="1400" dirty="0" err="1" smtClean="0"/>
              <a:t>user</a:t>
            </a:r>
            <a:r>
              <a:rPr lang="de-DE" sz="1400" dirty="0" smtClean="0"/>
              <a:t> op.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1979712" y="6093296"/>
            <a:ext cx="720080" cy="329544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555776" y="6093296"/>
            <a:ext cx="1262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/>
              <a:t>a</a:t>
            </a:r>
            <a:r>
              <a:rPr lang="de-DE" sz="1400" dirty="0" err="1" smtClean="0"/>
              <a:t>cc</a:t>
            </a:r>
            <a:r>
              <a:rPr lang="de-DE" sz="1400" dirty="0" smtClean="0"/>
              <a:t>. </a:t>
            </a:r>
            <a:r>
              <a:rPr lang="de-DE" sz="1400" dirty="0" err="1"/>
              <a:t>c</a:t>
            </a:r>
            <a:r>
              <a:rPr lang="de-DE" sz="1400" dirty="0" err="1" smtClean="0"/>
              <a:t>omm</a:t>
            </a:r>
            <a:r>
              <a:rPr lang="de-DE" sz="1400" dirty="0" smtClean="0"/>
              <a:t>.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3741147" y="6093296"/>
            <a:ext cx="720080" cy="32954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352643" y="6093296"/>
            <a:ext cx="1262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x</a:t>
            </a:r>
            <a:r>
              <a:rPr lang="de-DE" sz="1400" dirty="0" smtClean="0"/>
              <a:t>-</a:t>
            </a:r>
            <a:r>
              <a:rPr lang="de-DE" sz="1400" dirty="0" err="1" smtClean="0"/>
              <a:t>ray</a:t>
            </a:r>
            <a:r>
              <a:rPr lang="de-DE" sz="1400" dirty="0" smtClean="0"/>
              <a:t> </a:t>
            </a:r>
            <a:r>
              <a:rPr lang="de-DE" sz="1400" dirty="0" err="1"/>
              <a:t>c</a:t>
            </a:r>
            <a:r>
              <a:rPr lang="de-DE" sz="1400" dirty="0" err="1" smtClean="0"/>
              <a:t>omm</a:t>
            </a:r>
            <a:r>
              <a:rPr lang="de-DE" sz="1400" dirty="0" smtClean="0"/>
              <a:t>.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7434032" y="6093296"/>
            <a:ext cx="720080" cy="32954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028384" y="6093296"/>
            <a:ext cx="997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user</a:t>
            </a:r>
            <a:r>
              <a:rPr lang="de-DE" sz="1400" dirty="0" smtClean="0"/>
              <a:t> op.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1162480" y="4097867"/>
            <a:ext cx="720080" cy="69928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162480" y="3685674"/>
            <a:ext cx="720080" cy="40054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2170592" y="4800600"/>
            <a:ext cx="720080" cy="3260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2170592" y="4097867"/>
            <a:ext cx="720080" cy="69928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2170592" y="3284984"/>
            <a:ext cx="720080" cy="80123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829232" y="5154144"/>
            <a:ext cx="11908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&gt; </a:t>
            </a:r>
            <a:r>
              <a:rPr lang="de-DE" sz="1400" dirty="0" err="1"/>
              <a:t>f</a:t>
            </a:r>
            <a:r>
              <a:rPr lang="de-DE" sz="1400" dirty="0" err="1" smtClean="0"/>
              <a:t>irst</a:t>
            </a:r>
            <a:endParaRPr lang="de-DE" sz="1400" dirty="0" smtClean="0"/>
          </a:p>
          <a:p>
            <a:pPr algn="ctr"/>
            <a:r>
              <a:rPr lang="de-DE" sz="1400" dirty="0" smtClean="0"/>
              <a:t>Experiment (SASE 3)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3190979" y="4403716"/>
            <a:ext cx="720080" cy="7180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3190979" y="3685600"/>
            <a:ext cx="720080" cy="718116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3190979" y="2960376"/>
            <a:ext cx="720080" cy="72522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40475" y="5157192"/>
            <a:ext cx="11908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&gt; </a:t>
            </a:r>
            <a:r>
              <a:rPr lang="de-DE" sz="1400" dirty="0" err="1"/>
              <a:t>f</a:t>
            </a:r>
            <a:r>
              <a:rPr lang="de-DE" sz="1400" dirty="0" err="1" smtClean="0"/>
              <a:t>irst</a:t>
            </a:r>
            <a:endParaRPr lang="de-DE" sz="1400" dirty="0" smtClean="0"/>
          </a:p>
          <a:p>
            <a:pPr algn="ctr"/>
            <a:r>
              <a:rPr lang="de-DE" sz="1400" dirty="0" smtClean="0"/>
              <a:t>Experiment (SASE 2)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104520" y="2636912"/>
            <a:ext cx="720080" cy="24901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4235667" y="4077220"/>
            <a:ext cx="720080" cy="104061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235667" y="3349249"/>
            <a:ext cx="720080" cy="727971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4235667" y="2636912"/>
            <a:ext cx="720080" cy="720228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031368" y="5153266"/>
            <a:ext cx="1044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&gt; 3 </a:t>
            </a:r>
            <a:r>
              <a:rPr lang="de-DE" sz="1400" dirty="0" err="1" smtClean="0"/>
              <a:t>month</a:t>
            </a:r>
            <a:r>
              <a:rPr lang="de-DE" sz="1400" dirty="0" smtClean="0"/>
              <a:t> </a:t>
            </a:r>
            <a:r>
              <a:rPr lang="de-DE" sz="1400" dirty="0" err="1" smtClean="0"/>
              <a:t>later</a:t>
            </a:r>
            <a:endParaRPr lang="de-DE" sz="1400" dirty="0" smtClean="0"/>
          </a:p>
          <a:p>
            <a:pPr algn="ctr"/>
            <a:endParaRPr lang="de-DE" sz="1400" dirty="0" smtClean="0"/>
          </a:p>
        </p:txBody>
      </p:sp>
      <p:sp>
        <p:nvSpPr>
          <p:cNvPr id="90" name="Rectangle 89"/>
          <p:cNvSpPr/>
          <p:nvPr/>
        </p:nvSpPr>
        <p:spPr bwMode="auto">
          <a:xfrm>
            <a:off x="5149208" y="2245514"/>
            <a:ext cx="720080" cy="28815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5280355" y="3707888"/>
            <a:ext cx="720080" cy="140994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5280355" y="2990463"/>
            <a:ext cx="720080" cy="69928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5280355" y="2258584"/>
            <a:ext cx="720080" cy="720228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076056" y="5153266"/>
            <a:ext cx="1044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&gt; 3 </a:t>
            </a:r>
            <a:r>
              <a:rPr lang="de-DE" sz="1400" dirty="0" err="1" smtClean="0"/>
              <a:t>month</a:t>
            </a:r>
            <a:r>
              <a:rPr lang="de-DE" sz="1400" dirty="0" smtClean="0"/>
              <a:t> </a:t>
            </a:r>
            <a:r>
              <a:rPr lang="de-DE" sz="1400" dirty="0" err="1" smtClean="0"/>
              <a:t>later</a:t>
            </a:r>
            <a:endParaRPr lang="de-DE" sz="1400" dirty="0" smtClean="0"/>
          </a:p>
          <a:p>
            <a:pPr algn="ctr"/>
            <a:endParaRPr lang="de-DE" sz="1400" dirty="0" smtClean="0"/>
          </a:p>
        </p:txBody>
      </p:sp>
      <p:sp>
        <p:nvSpPr>
          <p:cNvPr id="96" name="Rectangle 95"/>
          <p:cNvSpPr/>
          <p:nvPr/>
        </p:nvSpPr>
        <p:spPr bwMode="auto">
          <a:xfrm>
            <a:off x="6229328" y="1844824"/>
            <a:ext cx="720080" cy="32782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6360475" y="3294128"/>
            <a:ext cx="720080" cy="18237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6360475" y="2572904"/>
            <a:ext cx="720080" cy="705863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360475" y="1853968"/>
            <a:ext cx="720080" cy="70179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156176" y="5149192"/>
            <a:ext cx="1044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&gt; 3 </a:t>
            </a:r>
            <a:r>
              <a:rPr lang="de-DE" sz="1400" dirty="0" err="1" smtClean="0"/>
              <a:t>month</a:t>
            </a:r>
            <a:r>
              <a:rPr lang="de-DE" sz="1400" dirty="0" smtClean="0"/>
              <a:t> </a:t>
            </a:r>
            <a:r>
              <a:rPr lang="de-DE" sz="1400" dirty="0" err="1" smtClean="0"/>
              <a:t>later</a:t>
            </a:r>
            <a:endParaRPr lang="de-DE" sz="1400" dirty="0" smtClean="0"/>
          </a:p>
          <a:p>
            <a:pPr algn="ctr"/>
            <a:endParaRPr lang="de-DE" sz="1400" dirty="0" smtClean="0"/>
          </a:p>
        </p:txBody>
      </p:sp>
      <p:sp>
        <p:nvSpPr>
          <p:cNvPr id="102" name="Rectangle 101"/>
          <p:cNvSpPr/>
          <p:nvPr/>
        </p:nvSpPr>
        <p:spPr bwMode="auto">
          <a:xfrm>
            <a:off x="7272872" y="1516142"/>
            <a:ext cx="720080" cy="3597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404019" y="2946159"/>
            <a:ext cx="720080" cy="21625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7404019" y="2240296"/>
            <a:ext cx="720080" cy="705863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7404019" y="1529360"/>
            <a:ext cx="720080" cy="70179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199720" y="5140048"/>
            <a:ext cx="1044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&gt; </a:t>
            </a:r>
            <a:r>
              <a:rPr lang="de-DE" sz="1400" dirty="0" err="1" smtClean="0"/>
              <a:t>oper</a:t>
            </a:r>
            <a:r>
              <a:rPr lang="de-DE" sz="1400" dirty="0" smtClean="0"/>
              <a:t>. </a:t>
            </a:r>
            <a:r>
              <a:rPr lang="de-DE" sz="1400" dirty="0" err="1" smtClean="0"/>
              <a:t>start</a:t>
            </a:r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248256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DESY European XFEL</vt:lpstr>
      <vt:lpstr>From first beam to operation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first beam to operation</dc:title>
  <dc:creator>Tschentscher, Thomas</dc:creator>
  <cp:lastModifiedBy>Tschentscher, Thomas</cp:lastModifiedBy>
  <cp:revision>6</cp:revision>
  <dcterms:created xsi:type="dcterms:W3CDTF">2012-01-16T17:40:15Z</dcterms:created>
  <dcterms:modified xsi:type="dcterms:W3CDTF">2012-01-16T18:16:12Z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-1306011154</vt:i4>
  </property>
  <property fmtid="{D5CDD505-2E9C-101B-9397-08002B2CF9AE}" pid="3" name="_NewReviewCycle">
    <vt:lpwstr/>
  </property>
  <property fmtid="{D5CDD505-2E9C-101B-9397-08002B2CF9AE}" pid="4" name="_EmailSubject">
    <vt:lpwstr>Commissioning WG</vt:lpwstr>
  </property>
  <property fmtid="{D5CDD505-2E9C-101B-9397-08002B2CF9AE}" pid="5" name="_AuthorEmail">
    <vt:lpwstr>thomas.tschentscher@xfel.eu</vt:lpwstr>
  </property>
  <property fmtid="{D5CDD505-2E9C-101B-9397-08002B2CF9AE}" pid="6" name="_AuthorEmailDisplayName">
    <vt:lpwstr>Tschentscher, Thomas</vt:lpwstr>
  </property>
</Properties>
</file>