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50"/>
    <a:srgbClr val="2617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3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3" name="Line 73"/>
          <p:cNvSpPr>
            <a:spLocks noChangeShapeType="1"/>
          </p:cNvSpPr>
          <p:nvPr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endParaRPr lang="de-DE" sz="900" b="1">
              <a:solidFill>
                <a:srgbClr val="261748"/>
              </a:solidFill>
            </a:endParaRPr>
          </a:p>
        </p:txBody>
      </p:sp>
      <p:sp>
        <p:nvSpPr>
          <p:cNvPr id="10322" name="Rectangle 82"/>
          <p:cNvSpPr>
            <a:spLocks noChangeArrowheads="1"/>
          </p:cNvSpPr>
          <p:nvPr/>
        </p:nvSpPr>
        <p:spPr bwMode="auto">
          <a:xfrm>
            <a:off x="8448675" y="119063"/>
            <a:ext cx="569913" cy="903287"/>
          </a:xfrm>
          <a:prstGeom prst="rect">
            <a:avLst/>
          </a:prstGeom>
          <a:solidFill>
            <a:schemeClr val="hlink"/>
          </a:solidFill>
          <a:ln w="9525">
            <a:solidFill>
              <a:srgbClr val="261748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endParaRPr lang="de-DE" sz="900" b="1">
              <a:solidFill>
                <a:srgbClr val="261748"/>
              </a:solidFill>
            </a:endParaRPr>
          </a:p>
        </p:txBody>
      </p:sp>
      <p:pic>
        <p:nvPicPr>
          <p:cNvPr id="10323" name="Picture 83" descr="logo-XFEL_rgb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7475" y="114300"/>
            <a:ext cx="911225" cy="91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24" name="Rectangle 8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42975" y="3827463"/>
            <a:ext cx="7258050" cy="1704975"/>
          </a:xfrm>
          <a:extLst>
            <a:ext uri="{91240B29-F687-4F45-9708-019B960494DF}">
              <a14:hiddenLine xmlns:a14="http://schemas.microsoft.com/office/drawing/2010/main" w="28575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40" tIns="45720" bIns="0" anchor="ctr" anchorCtr="1"/>
          <a:lstStyle>
            <a:lvl1pPr marL="0" indent="0" algn="ctr">
              <a:defRPr b="0">
                <a:solidFill>
                  <a:schemeClr val="hlink"/>
                </a:solidFill>
              </a:defRPr>
            </a:lvl1pPr>
          </a:lstStyle>
          <a:p>
            <a:pPr lvl="0"/>
            <a:r>
              <a:rPr lang="en-GB" noProof="0" smtClean="0"/>
              <a:t>Thomas Tschentscher</a:t>
            </a:r>
          </a:p>
          <a:p>
            <a:pPr lvl="0"/>
            <a:r>
              <a:rPr lang="en-GB" noProof="0" smtClean="0"/>
              <a:t>conference, location, date</a:t>
            </a:r>
          </a:p>
        </p:txBody>
      </p:sp>
      <p:sp>
        <p:nvSpPr>
          <p:cNvPr id="10325" name="Line 85"/>
          <p:cNvSpPr>
            <a:spLocks noChangeShapeType="1"/>
          </p:cNvSpPr>
          <p:nvPr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endParaRPr lang="de-DE" sz="900" b="1">
              <a:solidFill>
                <a:srgbClr val="261748"/>
              </a:solidFill>
            </a:endParaRPr>
          </a:p>
        </p:txBody>
      </p:sp>
      <p:sp>
        <p:nvSpPr>
          <p:cNvPr id="10326" name="Rectangle 86"/>
          <p:cNvSpPr>
            <a:spLocks noGrp="1" noChangeArrowheads="1"/>
          </p:cNvSpPr>
          <p:nvPr>
            <p:ph type="ctrTitle" sz="quarter"/>
          </p:nvPr>
        </p:nvSpPr>
        <p:spPr>
          <a:xfrm>
            <a:off x="939800" y="1314450"/>
            <a:ext cx="7251700" cy="1844675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bIns="45720" anchor="ctr"/>
          <a:lstStyle>
            <a:lvl1pPr algn="ctr">
              <a:defRPr sz="5500" b="0">
                <a:solidFill>
                  <a:schemeClr val="hlink"/>
                </a:solidFill>
              </a:defRPr>
            </a:lvl1pPr>
          </a:lstStyle>
          <a:p>
            <a:pPr lvl="0"/>
            <a:r>
              <a:rPr lang="en-GB" noProof="0" smtClean="0"/>
              <a:t>Title format (max. 2 lines), don’t edit here</a:t>
            </a:r>
          </a:p>
        </p:txBody>
      </p:sp>
      <p:pic>
        <p:nvPicPr>
          <p:cNvPr id="10327" name="Picture 87" descr="Undulator_final_nurh#50DE97_links4-1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95375" y="114300"/>
            <a:ext cx="7281863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4939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ltGray"/>
        <p:txBody>
          <a:bodyPr/>
          <a:lstStyle/>
          <a:p>
            <a:r>
              <a:rPr lang="en-US" dirty="0" smtClean="0"/>
              <a:t>Click to edit Master title style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ltGray"/>
        <p:txBody>
          <a:bodyPr/>
          <a:lstStyle>
            <a:lvl1pPr>
              <a:defRPr/>
            </a:lvl1pPr>
          </a:lstStyle>
          <a:p>
            <a:fld id="{F4FDF152-CCDD-45D2-A883-C8FA0039B151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4760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FC73E5-DA24-422D-891E-BAD21AA48FCE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3" name="Rectangle 26"/>
          <p:cNvSpPr>
            <a:spLocks noGrp="1" noChangeArrowheads="1"/>
          </p:cNvSpPr>
          <p:nvPr>
            <p:ph type="ftr" sz="quarter" idx="11"/>
          </p:nvPr>
        </p:nvSpPr>
        <p:spPr>
          <a:xfrm>
            <a:off x="117475" y="6505575"/>
            <a:ext cx="5702300" cy="2667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  <a:defRPr/>
            </a:pPr>
            <a:r>
              <a:rPr lang="en-GB" sz="900" b="1">
                <a:solidFill>
                  <a:srgbClr val="261748"/>
                </a:solidFill>
              </a:rPr>
              <a:t>Thomas Tschentscher, European XFEL, 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  <a:defRPr/>
            </a:pPr>
            <a:r>
              <a:rPr lang="en-GB" sz="900" b="1">
                <a:solidFill>
                  <a:srgbClr val="261748"/>
                </a:solidFill>
              </a:rPr>
              <a:t>NESY Winter school, 07 Mar 2011</a:t>
            </a:r>
          </a:p>
        </p:txBody>
      </p:sp>
    </p:spTree>
    <p:extLst>
      <p:ext uri="{BB962C8B-B14F-4D97-AF65-F5344CB8AC3E}">
        <p14:creationId xmlns:p14="http://schemas.microsoft.com/office/powerpoint/2010/main" val="4315180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8" name="Picture 134" descr="Undulator_final_nurh#50DE97_rechts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47088" y="117475"/>
            <a:ext cx="57785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50" name="Rectangle 1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42325" y="114300"/>
            <a:ext cx="576263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000" tIns="45720" rIns="54000" bIns="1800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000">
                <a:solidFill>
                  <a:schemeClr val="bg1"/>
                </a:solidFill>
                <a:ea typeface="Geneva" pitchFamily="1" charset="-128"/>
              </a:defRPr>
            </a:lvl1pPr>
          </a:lstStyle>
          <a:p>
            <a:pPr algn="ctr" fontAlgn="base">
              <a:spcAft>
                <a:spcPct val="0"/>
              </a:spcAft>
            </a:pPr>
            <a:fld id="{B6FDC833-1C4A-45EC-94C3-6462BED2F35D}" type="slidenum">
              <a:rPr lang="en-GB" b="1">
                <a:solidFill>
                  <a:srgbClr val="FFFFFF"/>
                </a:solidFill>
              </a:rPr>
              <a:pPr algn="ctr" fontAlgn="base">
                <a:spcAft>
                  <a:spcPct val="0"/>
                </a:spcAft>
              </a:pPr>
              <a:t>‹#›</a:t>
            </a:fld>
            <a:endParaRPr lang="en-GB" b="1">
              <a:solidFill>
                <a:srgbClr val="FFFFFF"/>
              </a:solidFill>
            </a:endParaRPr>
          </a:p>
        </p:txBody>
      </p:sp>
      <p:sp>
        <p:nvSpPr>
          <p:cNvPr id="1144" name="Line 120"/>
          <p:cNvSpPr>
            <a:spLocks noChangeShapeType="1"/>
          </p:cNvSpPr>
          <p:nvPr/>
        </p:nvSpPr>
        <p:spPr bwMode="auto">
          <a:xfrm>
            <a:off x="115888" y="65786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endParaRPr lang="de-DE" sz="900" b="1">
              <a:solidFill>
                <a:srgbClr val="261748"/>
              </a:solidFill>
            </a:endParaRPr>
          </a:p>
        </p:txBody>
      </p:sp>
      <p:sp>
        <p:nvSpPr>
          <p:cNvPr id="1146" name="Rectangle 122"/>
          <p:cNvSpPr>
            <a:spLocks noChangeArrowheads="1"/>
          </p:cNvSpPr>
          <p:nvPr/>
        </p:nvSpPr>
        <p:spPr bwMode="auto">
          <a:xfrm>
            <a:off x="1093788" y="114300"/>
            <a:ext cx="7283450" cy="915988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261748"/>
              </a:solidFill>
            </a:endParaRPr>
          </a:p>
        </p:txBody>
      </p:sp>
      <p:sp>
        <p:nvSpPr>
          <p:cNvPr id="1147" name="Text Box 123"/>
          <p:cNvSpPr txBox="1">
            <a:spLocks noChangeArrowheads="1"/>
          </p:cNvSpPr>
          <p:nvPr/>
        </p:nvSpPr>
        <p:spPr bwMode="auto">
          <a:xfrm>
            <a:off x="1093788" y="114300"/>
            <a:ext cx="6629400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251555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79200" tIns="0" rIns="46800" bIns="0" anchor="b"/>
          <a:lstStyle/>
          <a:p>
            <a:pPr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000" dirty="0">
                <a:solidFill>
                  <a:srgbClr val="FFFFFF"/>
                </a:solidFill>
              </a:rPr>
              <a:t>Introduction to European XFEL </a:t>
            </a:r>
            <a:endParaRPr lang="en-GB" sz="1000" dirty="0">
              <a:solidFill>
                <a:srgbClr val="FFFFFF"/>
              </a:solidFill>
            </a:endParaRPr>
          </a:p>
        </p:txBody>
      </p:sp>
      <p:pic>
        <p:nvPicPr>
          <p:cNvPr id="1151" name="Picture 127" descr="logo-XFEL_rgb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7475" y="114300"/>
            <a:ext cx="911225" cy="91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54" name="Rectangle 130"/>
          <p:cNvSpPr>
            <a:spLocks noGrp="1" noChangeArrowheads="1"/>
          </p:cNvSpPr>
          <p:nvPr>
            <p:ph type="title"/>
          </p:nvPr>
        </p:nvSpPr>
        <p:spPr bwMode="auto">
          <a:xfrm>
            <a:off x="1093788" y="541338"/>
            <a:ext cx="7283450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45720" rIns="9144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Slide title: Don’t edit here!</a:t>
            </a:r>
          </a:p>
        </p:txBody>
      </p:sp>
      <p:sp>
        <p:nvSpPr>
          <p:cNvPr id="1156" name="Rectangle 132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374650" y="1347788"/>
            <a:ext cx="8501063" cy="523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7000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Text format – don’t edit!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err="1" smtClean="0"/>
              <a:t>Fith</a:t>
            </a:r>
            <a:r>
              <a:rPr lang="en-GB" dirty="0" smtClean="0"/>
              <a:t> level</a:t>
            </a:r>
          </a:p>
        </p:txBody>
      </p:sp>
      <p:sp>
        <p:nvSpPr>
          <p:cNvPr id="11" name="Text Box 123"/>
          <p:cNvSpPr txBox="1">
            <a:spLocks noChangeArrowheads="1"/>
          </p:cNvSpPr>
          <p:nvPr/>
        </p:nvSpPr>
        <p:spPr bwMode="auto">
          <a:xfrm>
            <a:off x="57468" y="6568440"/>
            <a:ext cx="4819332" cy="25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251555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79200" tIns="0" rIns="46800" bIns="0" anchor="b"/>
          <a:lstStyle/>
          <a:p>
            <a:pPr eaLnBrk="0" fontAlgn="base" hangingPunct="0">
              <a:spcAft>
                <a:spcPct val="0"/>
              </a:spcAft>
            </a:pPr>
            <a:r>
              <a:rPr lang="en-US" sz="800" dirty="0">
                <a:solidFill>
                  <a:srgbClr val="261748"/>
                </a:solidFill>
              </a:rPr>
              <a:t>Thomas </a:t>
            </a:r>
            <a:r>
              <a:rPr lang="en-US" sz="800" dirty="0" err="1">
                <a:solidFill>
                  <a:srgbClr val="261748"/>
                </a:solidFill>
              </a:rPr>
              <a:t>Tschentscher</a:t>
            </a:r>
            <a:r>
              <a:rPr lang="en-US" sz="800" dirty="0">
                <a:solidFill>
                  <a:srgbClr val="261748"/>
                </a:solidFill>
              </a:rPr>
              <a:t>, European XFEL, </a:t>
            </a:r>
          </a:p>
          <a:p>
            <a:pPr eaLnBrk="0" fontAlgn="base" hangingPunct="0">
              <a:spcAft>
                <a:spcPct val="0"/>
              </a:spcAft>
            </a:pPr>
            <a:r>
              <a:rPr lang="en-US" sz="800" dirty="0">
                <a:solidFill>
                  <a:srgbClr val="261748"/>
                </a:solidFill>
              </a:rPr>
              <a:t>Hamburg, </a:t>
            </a:r>
            <a:r>
              <a:rPr lang="en-US" sz="800" dirty="0" smtClean="0">
                <a:solidFill>
                  <a:srgbClr val="261748"/>
                </a:solidFill>
              </a:rPr>
              <a:t>16/01/2012</a:t>
            </a:r>
            <a:endParaRPr lang="en-GB" sz="800" dirty="0">
              <a:solidFill>
                <a:srgbClr val="26174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859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6" charset="-128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6" charset="-128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6" charset="-128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6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6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6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6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6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defRPr b="1">
          <a:solidFill>
            <a:schemeClr val="tx2"/>
          </a:solidFill>
          <a:latin typeface="+mn-lt"/>
          <a:ea typeface="+mn-ea"/>
          <a:cs typeface="+mn-cs"/>
        </a:defRPr>
      </a:lvl1pPr>
      <a:lvl2pPr marL="492125" indent="-220663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n"/>
        <a:defRPr>
          <a:solidFill>
            <a:schemeClr val="hlink"/>
          </a:solidFill>
          <a:latin typeface="+mn-lt"/>
          <a:ea typeface="+mn-ea"/>
        </a:defRPr>
      </a:lvl2pPr>
      <a:lvl3pPr marL="727075" indent="-233363" algn="l" rtl="0" fontAlgn="base">
        <a:spcBef>
          <a:spcPct val="20000"/>
        </a:spcBef>
        <a:spcAft>
          <a:spcPct val="0"/>
        </a:spcAft>
        <a:buClr>
          <a:srgbClr val="FF3300"/>
        </a:buClr>
        <a:buSzPct val="60000"/>
        <a:buFont typeface="Wingdings" pitchFamily="2" charset="2"/>
        <a:buChar char="è"/>
        <a:defRPr sz="1600" b="1">
          <a:solidFill>
            <a:srgbClr val="FF3300"/>
          </a:solidFill>
          <a:latin typeface="+mn-lt"/>
          <a:ea typeface="+mn-ea"/>
        </a:defRPr>
      </a:lvl3pPr>
      <a:lvl4pPr marL="927100" indent="-198438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100F2E"/>
          </a:solidFill>
          <a:latin typeface="+mn-lt"/>
          <a:ea typeface="+mn-ea"/>
        </a:defRPr>
      </a:lvl4pPr>
      <a:lvl5pPr marL="1152525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1400" b="1">
          <a:solidFill>
            <a:srgbClr val="100F2E"/>
          </a:solidFill>
          <a:latin typeface="+mn-lt"/>
          <a:ea typeface="+mn-ea"/>
        </a:defRPr>
      </a:lvl5pPr>
      <a:lvl6pPr marL="1609725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1400" b="1">
          <a:solidFill>
            <a:srgbClr val="100F2E"/>
          </a:solidFill>
          <a:latin typeface="+mn-lt"/>
          <a:ea typeface="+mn-ea"/>
        </a:defRPr>
      </a:lvl6pPr>
      <a:lvl7pPr marL="2066925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1400" b="1">
          <a:solidFill>
            <a:srgbClr val="100F2E"/>
          </a:solidFill>
          <a:latin typeface="+mn-lt"/>
          <a:ea typeface="+mn-ea"/>
        </a:defRPr>
      </a:lvl7pPr>
      <a:lvl8pPr marL="2524125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1400" b="1">
          <a:solidFill>
            <a:srgbClr val="100F2E"/>
          </a:solidFill>
          <a:latin typeface="+mn-lt"/>
          <a:ea typeface="+mn-ea"/>
        </a:defRPr>
      </a:lvl8pPr>
      <a:lvl9pPr marL="2981325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1400" b="1">
          <a:solidFill>
            <a:srgbClr val="100F2E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first</a:t>
            </a:r>
            <a:r>
              <a:rPr lang="de-DE" dirty="0" smtClean="0"/>
              <a:t> beam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operation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GB" dirty="0">
              <a:solidFill>
                <a:srgbClr val="FFFFFF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755576" y="5157192"/>
            <a:ext cx="7776864" cy="0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Rectangle 12"/>
          <p:cNvSpPr/>
          <p:nvPr/>
        </p:nvSpPr>
        <p:spPr bwMode="auto">
          <a:xfrm>
            <a:off x="1043608" y="3685674"/>
            <a:ext cx="720080" cy="14360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None/>
              <a:tabLst/>
            </a:pPr>
            <a:endParaRPr kumimoji="0" lang="de-DE" sz="9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6" charset="-128"/>
            </a:endParaRPr>
          </a:p>
        </p:txBody>
      </p:sp>
      <p:cxnSp>
        <p:nvCxnSpPr>
          <p:cNvPr id="47" name="Straight Arrow Connector 46"/>
          <p:cNvCxnSpPr/>
          <p:nvPr/>
        </p:nvCxnSpPr>
        <p:spPr bwMode="auto">
          <a:xfrm flipV="1">
            <a:off x="755576" y="1700808"/>
            <a:ext cx="0" cy="3448000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TextBox 28"/>
          <p:cNvSpPr txBox="1"/>
          <p:nvPr/>
        </p:nvSpPr>
        <p:spPr>
          <a:xfrm>
            <a:off x="73965" y="4221088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1000</a:t>
            </a:r>
            <a:endParaRPr lang="de-DE" dirty="0"/>
          </a:p>
        </p:txBody>
      </p:sp>
      <p:cxnSp>
        <p:nvCxnSpPr>
          <p:cNvPr id="43" name="Straight Connector 42"/>
          <p:cNvCxnSpPr>
            <a:stCxn id="29" idx="3"/>
          </p:cNvCxnSpPr>
          <p:nvPr/>
        </p:nvCxnSpPr>
        <p:spPr bwMode="auto">
          <a:xfrm>
            <a:off x="771592" y="4405754"/>
            <a:ext cx="77608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" name="TextBox 50"/>
          <p:cNvSpPr txBox="1"/>
          <p:nvPr/>
        </p:nvSpPr>
        <p:spPr>
          <a:xfrm>
            <a:off x="72072" y="3501008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2000</a:t>
            </a:r>
            <a:endParaRPr lang="de-DE" dirty="0"/>
          </a:p>
        </p:txBody>
      </p:sp>
      <p:cxnSp>
        <p:nvCxnSpPr>
          <p:cNvPr id="52" name="Straight Connector 51"/>
          <p:cNvCxnSpPr>
            <a:stCxn id="51" idx="3"/>
          </p:cNvCxnSpPr>
          <p:nvPr/>
        </p:nvCxnSpPr>
        <p:spPr bwMode="auto">
          <a:xfrm>
            <a:off x="769699" y="3685674"/>
            <a:ext cx="77608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TextBox 52"/>
          <p:cNvSpPr txBox="1"/>
          <p:nvPr/>
        </p:nvSpPr>
        <p:spPr>
          <a:xfrm>
            <a:off x="72072" y="2771636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3000</a:t>
            </a:r>
            <a:endParaRPr lang="de-DE" dirty="0"/>
          </a:p>
        </p:txBody>
      </p:sp>
      <p:cxnSp>
        <p:nvCxnSpPr>
          <p:cNvPr id="54" name="Straight Connector 53"/>
          <p:cNvCxnSpPr>
            <a:stCxn id="53" idx="3"/>
          </p:cNvCxnSpPr>
          <p:nvPr/>
        </p:nvCxnSpPr>
        <p:spPr bwMode="auto">
          <a:xfrm>
            <a:off x="769699" y="2956302"/>
            <a:ext cx="77608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5" name="TextBox 54"/>
          <p:cNvSpPr txBox="1"/>
          <p:nvPr/>
        </p:nvSpPr>
        <p:spPr>
          <a:xfrm>
            <a:off x="73965" y="2060848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4000</a:t>
            </a:r>
            <a:endParaRPr lang="de-DE" dirty="0"/>
          </a:p>
        </p:txBody>
      </p:sp>
      <p:cxnSp>
        <p:nvCxnSpPr>
          <p:cNvPr id="56" name="Straight Connector 55"/>
          <p:cNvCxnSpPr>
            <a:stCxn id="55" idx="3"/>
          </p:cNvCxnSpPr>
          <p:nvPr/>
        </p:nvCxnSpPr>
        <p:spPr bwMode="auto">
          <a:xfrm>
            <a:off x="771592" y="2245514"/>
            <a:ext cx="77608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TextBox 58"/>
          <p:cNvSpPr txBox="1"/>
          <p:nvPr/>
        </p:nvSpPr>
        <p:spPr>
          <a:xfrm>
            <a:off x="251520" y="1124744"/>
            <a:ext cx="20442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Operation </a:t>
            </a:r>
            <a:r>
              <a:rPr lang="de-DE" dirty="0" err="1" smtClean="0"/>
              <a:t>hours</a:t>
            </a:r>
            <a:endParaRPr lang="de-DE" dirty="0"/>
          </a:p>
          <a:p>
            <a:r>
              <a:rPr lang="de-DE" dirty="0" smtClean="0"/>
              <a:t>(</a:t>
            </a:r>
            <a:r>
              <a:rPr lang="de-DE" dirty="0" err="1" smtClean="0"/>
              <a:t>corr</a:t>
            </a:r>
            <a:r>
              <a:rPr lang="de-DE" dirty="0" smtClean="0"/>
              <a:t>. </a:t>
            </a:r>
            <a:r>
              <a:rPr lang="de-DE" dirty="0" err="1" smtClean="0"/>
              <a:t>full</a:t>
            </a:r>
            <a:r>
              <a:rPr lang="de-DE" dirty="0" smtClean="0"/>
              <a:t> </a:t>
            </a:r>
            <a:r>
              <a:rPr lang="de-DE" dirty="0" err="1" smtClean="0"/>
              <a:t>year</a:t>
            </a:r>
            <a:r>
              <a:rPr lang="de-DE" dirty="0" smtClean="0"/>
              <a:t> </a:t>
            </a:r>
            <a:r>
              <a:rPr lang="de-DE" dirty="0" err="1" smtClean="0"/>
              <a:t>hrs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60" name="TextBox 59"/>
          <p:cNvSpPr txBox="1"/>
          <p:nvPr/>
        </p:nvSpPr>
        <p:spPr>
          <a:xfrm>
            <a:off x="7882140" y="5229200"/>
            <a:ext cx="10823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 smtClean="0"/>
              <a:t>Project</a:t>
            </a:r>
          </a:p>
          <a:p>
            <a:pPr algn="ctr"/>
            <a:r>
              <a:rPr lang="de-DE" dirty="0" err="1" smtClean="0"/>
              <a:t>progress</a:t>
            </a:r>
            <a:endParaRPr lang="de-DE" dirty="0"/>
          </a:p>
        </p:txBody>
      </p:sp>
      <p:sp>
        <p:nvSpPr>
          <p:cNvPr id="61" name="Rectangle 60"/>
          <p:cNvSpPr/>
          <p:nvPr/>
        </p:nvSpPr>
        <p:spPr bwMode="auto">
          <a:xfrm>
            <a:off x="2051720" y="3284984"/>
            <a:ext cx="720080" cy="184184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None/>
              <a:tabLst/>
            </a:pPr>
            <a:endParaRPr kumimoji="0" lang="de-DE" sz="9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6" charset="-128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817296" y="5157192"/>
            <a:ext cx="119089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 smtClean="0"/>
              <a:t>&gt; </a:t>
            </a:r>
            <a:r>
              <a:rPr lang="de-DE" sz="1400" dirty="0" err="1"/>
              <a:t>f</a:t>
            </a:r>
            <a:r>
              <a:rPr lang="de-DE" sz="1400" dirty="0" err="1" smtClean="0"/>
              <a:t>irst</a:t>
            </a:r>
            <a:endParaRPr lang="de-DE" sz="1400" dirty="0" smtClean="0"/>
          </a:p>
          <a:p>
            <a:pPr algn="ctr"/>
            <a:r>
              <a:rPr lang="de-DE" sz="1400" dirty="0" smtClean="0"/>
              <a:t>Experiment (SASE 1)</a:t>
            </a:r>
          </a:p>
        </p:txBody>
      </p:sp>
      <p:sp>
        <p:nvSpPr>
          <p:cNvPr id="63" name="Rectangle 62"/>
          <p:cNvSpPr/>
          <p:nvPr/>
        </p:nvSpPr>
        <p:spPr bwMode="auto">
          <a:xfrm>
            <a:off x="3059832" y="2956302"/>
            <a:ext cx="720080" cy="217473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None/>
              <a:tabLst/>
            </a:pPr>
            <a:endParaRPr kumimoji="0" lang="de-DE" sz="9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6" charset="-128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1162480" y="4800600"/>
            <a:ext cx="720080" cy="32954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None/>
              <a:tabLst/>
            </a:pPr>
            <a:endParaRPr kumimoji="0" lang="de-DE" sz="9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6" charset="-128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5508104" y="6093296"/>
            <a:ext cx="720080" cy="32954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None/>
              <a:tabLst/>
            </a:pPr>
            <a:endParaRPr kumimoji="0" lang="de-DE" sz="9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6" charset="-128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179512" y="6099736"/>
            <a:ext cx="720080" cy="329544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None/>
              <a:tabLst/>
            </a:pPr>
            <a:endParaRPr kumimoji="0" lang="de-DE" sz="9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6" charset="-128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800186" y="6091839"/>
            <a:ext cx="11908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 err="1" smtClean="0"/>
              <a:t>accelerator</a:t>
            </a:r>
            <a:endParaRPr lang="de-DE" sz="1400" dirty="0" smtClean="0"/>
          </a:p>
        </p:txBody>
      </p:sp>
      <p:sp>
        <p:nvSpPr>
          <p:cNvPr id="68" name="TextBox 67"/>
          <p:cNvSpPr txBox="1"/>
          <p:nvPr/>
        </p:nvSpPr>
        <p:spPr>
          <a:xfrm>
            <a:off x="6189419" y="6093296"/>
            <a:ext cx="12629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 err="1"/>
              <a:t>e</a:t>
            </a:r>
            <a:r>
              <a:rPr lang="de-DE" sz="1400" dirty="0" err="1" smtClean="0"/>
              <a:t>arly</a:t>
            </a:r>
            <a:r>
              <a:rPr lang="de-DE" sz="1400" dirty="0" smtClean="0"/>
              <a:t> </a:t>
            </a:r>
            <a:r>
              <a:rPr lang="de-DE" sz="1400" dirty="0" err="1" smtClean="0"/>
              <a:t>user</a:t>
            </a:r>
            <a:r>
              <a:rPr lang="de-DE" sz="1400" dirty="0" smtClean="0"/>
              <a:t> op.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1979712" y="6093296"/>
            <a:ext cx="720080" cy="329544"/>
          </a:xfrm>
          <a:prstGeom prst="rect">
            <a:avLst/>
          </a:prstGeom>
          <a:solidFill>
            <a:srgbClr val="00B05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None/>
              <a:tabLst/>
            </a:pPr>
            <a:endParaRPr kumimoji="0" lang="de-DE" sz="9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6" charset="-128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2555776" y="6093296"/>
            <a:ext cx="12629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 err="1"/>
              <a:t>a</a:t>
            </a:r>
            <a:r>
              <a:rPr lang="de-DE" sz="1400" dirty="0" err="1" smtClean="0"/>
              <a:t>cc</a:t>
            </a:r>
            <a:r>
              <a:rPr lang="de-DE" sz="1400" dirty="0" smtClean="0"/>
              <a:t>. </a:t>
            </a:r>
            <a:r>
              <a:rPr lang="de-DE" sz="1400" dirty="0" err="1"/>
              <a:t>c</a:t>
            </a:r>
            <a:r>
              <a:rPr lang="de-DE" sz="1400" dirty="0" err="1" smtClean="0"/>
              <a:t>omm</a:t>
            </a:r>
            <a:r>
              <a:rPr lang="de-DE" sz="1400" dirty="0" smtClean="0"/>
              <a:t>.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3741147" y="6093296"/>
            <a:ext cx="720080" cy="329544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None/>
              <a:tabLst/>
            </a:pPr>
            <a:endParaRPr kumimoji="0" lang="de-DE" sz="9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6" charset="-128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352643" y="6093296"/>
            <a:ext cx="12629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x</a:t>
            </a:r>
            <a:r>
              <a:rPr lang="de-DE" sz="1400" dirty="0" smtClean="0"/>
              <a:t>-</a:t>
            </a:r>
            <a:r>
              <a:rPr lang="de-DE" sz="1400" dirty="0" err="1" smtClean="0"/>
              <a:t>ray</a:t>
            </a:r>
            <a:r>
              <a:rPr lang="de-DE" sz="1400" dirty="0" smtClean="0"/>
              <a:t> </a:t>
            </a:r>
            <a:r>
              <a:rPr lang="de-DE" sz="1400" dirty="0" err="1"/>
              <a:t>c</a:t>
            </a:r>
            <a:r>
              <a:rPr lang="de-DE" sz="1400" dirty="0" err="1" smtClean="0"/>
              <a:t>omm</a:t>
            </a:r>
            <a:r>
              <a:rPr lang="de-DE" sz="1400" dirty="0" smtClean="0"/>
              <a:t>.</a:t>
            </a:r>
          </a:p>
        </p:txBody>
      </p:sp>
      <p:sp>
        <p:nvSpPr>
          <p:cNvPr id="73" name="Rectangle 72"/>
          <p:cNvSpPr/>
          <p:nvPr/>
        </p:nvSpPr>
        <p:spPr bwMode="auto">
          <a:xfrm>
            <a:off x="7434032" y="6093296"/>
            <a:ext cx="720080" cy="329544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None/>
              <a:tabLst/>
            </a:pPr>
            <a:endParaRPr kumimoji="0" lang="de-DE" sz="9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6" charset="-128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8028384" y="6093296"/>
            <a:ext cx="9974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 err="1" smtClean="0"/>
              <a:t>user</a:t>
            </a:r>
            <a:r>
              <a:rPr lang="de-DE" sz="1400" dirty="0" smtClean="0"/>
              <a:t> op.</a:t>
            </a:r>
          </a:p>
        </p:txBody>
      </p:sp>
      <p:sp>
        <p:nvSpPr>
          <p:cNvPr id="75" name="Rectangle 74"/>
          <p:cNvSpPr/>
          <p:nvPr/>
        </p:nvSpPr>
        <p:spPr bwMode="auto">
          <a:xfrm>
            <a:off x="1162480" y="4097867"/>
            <a:ext cx="720080" cy="699285"/>
          </a:xfrm>
          <a:prstGeom prst="rect">
            <a:avLst/>
          </a:prstGeom>
          <a:solidFill>
            <a:srgbClr val="00B05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None/>
              <a:tabLst/>
            </a:pPr>
            <a:endParaRPr kumimoji="0" lang="de-DE" sz="9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6" charset="-128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1162480" y="3685674"/>
            <a:ext cx="720080" cy="400542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None/>
              <a:tabLst/>
            </a:pPr>
            <a:endParaRPr kumimoji="0" lang="de-DE" sz="9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6" charset="-128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2170592" y="4800600"/>
            <a:ext cx="720080" cy="32609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None/>
              <a:tabLst/>
            </a:pPr>
            <a:endParaRPr kumimoji="0" lang="de-DE" sz="9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6" charset="-128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2170592" y="4097867"/>
            <a:ext cx="720080" cy="699285"/>
          </a:xfrm>
          <a:prstGeom prst="rect">
            <a:avLst/>
          </a:prstGeom>
          <a:solidFill>
            <a:srgbClr val="00B05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None/>
              <a:tabLst/>
            </a:pPr>
            <a:endParaRPr kumimoji="0" lang="de-DE" sz="9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6" charset="-128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2170592" y="3284984"/>
            <a:ext cx="720080" cy="801232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None/>
              <a:tabLst/>
            </a:pPr>
            <a:endParaRPr kumimoji="0" lang="de-DE" sz="9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6" charset="-128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1829232" y="5154144"/>
            <a:ext cx="119089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 smtClean="0"/>
              <a:t>&gt; </a:t>
            </a:r>
            <a:r>
              <a:rPr lang="de-DE" sz="1400" dirty="0" err="1"/>
              <a:t>f</a:t>
            </a:r>
            <a:r>
              <a:rPr lang="de-DE" sz="1400" dirty="0" err="1" smtClean="0"/>
              <a:t>irst</a:t>
            </a:r>
            <a:endParaRPr lang="de-DE" sz="1400" dirty="0" smtClean="0"/>
          </a:p>
          <a:p>
            <a:pPr algn="ctr"/>
            <a:r>
              <a:rPr lang="de-DE" sz="1400" dirty="0" smtClean="0"/>
              <a:t>Experiment (SASE 3)</a:t>
            </a:r>
          </a:p>
        </p:txBody>
      </p:sp>
      <p:sp>
        <p:nvSpPr>
          <p:cNvPr id="81" name="Rectangle 80"/>
          <p:cNvSpPr/>
          <p:nvPr/>
        </p:nvSpPr>
        <p:spPr bwMode="auto">
          <a:xfrm>
            <a:off x="3190979" y="4403716"/>
            <a:ext cx="720080" cy="71804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None/>
              <a:tabLst/>
            </a:pPr>
            <a:endParaRPr kumimoji="0" lang="de-DE" sz="9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6" charset="-128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3190979" y="3685600"/>
            <a:ext cx="720080" cy="718116"/>
          </a:xfrm>
          <a:prstGeom prst="rect">
            <a:avLst/>
          </a:prstGeom>
          <a:solidFill>
            <a:srgbClr val="00B05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None/>
              <a:tabLst/>
            </a:pPr>
            <a:endParaRPr kumimoji="0" lang="de-DE" sz="9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6" charset="-128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3190979" y="2960376"/>
            <a:ext cx="720080" cy="725224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None/>
              <a:tabLst/>
            </a:pPr>
            <a:endParaRPr kumimoji="0" lang="de-DE" sz="9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6" charset="-128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840475" y="5157192"/>
            <a:ext cx="119089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 smtClean="0"/>
              <a:t>&gt; </a:t>
            </a:r>
            <a:r>
              <a:rPr lang="de-DE" sz="1400" dirty="0" err="1"/>
              <a:t>f</a:t>
            </a:r>
            <a:r>
              <a:rPr lang="de-DE" sz="1400" dirty="0" err="1" smtClean="0"/>
              <a:t>irst</a:t>
            </a:r>
            <a:endParaRPr lang="de-DE" sz="1400" dirty="0" smtClean="0"/>
          </a:p>
          <a:p>
            <a:pPr algn="ctr"/>
            <a:r>
              <a:rPr lang="de-DE" sz="1400" dirty="0" smtClean="0"/>
              <a:t>Experiment (SASE 2)</a:t>
            </a:r>
          </a:p>
        </p:txBody>
      </p:sp>
      <p:sp>
        <p:nvSpPr>
          <p:cNvPr id="85" name="Rectangle 84"/>
          <p:cNvSpPr/>
          <p:nvPr/>
        </p:nvSpPr>
        <p:spPr bwMode="auto">
          <a:xfrm>
            <a:off x="4104520" y="2636912"/>
            <a:ext cx="720080" cy="249019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None/>
              <a:tabLst/>
            </a:pPr>
            <a:endParaRPr kumimoji="0" lang="de-DE" sz="9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6" charset="-128"/>
            </a:endParaRPr>
          </a:p>
        </p:txBody>
      </p:sp>
      <p:sp>
        <p:nvSpPr>
          <p:cNvPr id="86" name="Rectangle 85"/>
          <p:cNvSpPr/>
          <p:nvPr/>
        </p:nvSpPr>
        <p:spPr bwMode="auto">
          <a:xfrm>
            <a:off x="4235667" y="4077220"/>
            <a:ext cx="720080" cy="104061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None/>
              <a:tabLst/>
            </a:pPr>
            <a:endParaRPr kumimoji="0" lang="de-DE" sz="9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6" charset="-128"/>
            </a:endParaRPr>
          </a:p>
        </p:txBody>
      </p:sp>
      <p:sp>
        <p:nvSpPr>
          <p:cNvPr id="87" name="Rectangle 86"/>
          <p:cNvSpPr/>
          <p:nvPr/>
        </p:nvSpPr>
        <p:spPr bwMode="auto">
          <a:xfrm>
            <a:off x="4235667" y="3349249"/>
            <a:ext cx="720080" cy="727971"/>
          </a:xfrm>
          <a:prstGeom prst="rect">
            <a:avLst/>
          </a:prstGeom>
          <a:solidFill>
            <a:srgbClr val="00B05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None/>
              <a:tabLst/>
            </a:pPr>
            <a:endParaRPr kumimoji="0" lang="de-DE" sz="9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6" charset="-128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4235667" y="2636912"/>
            <a:ext cx="720080" cy="720228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None/>
              <a:tabLst/>
            </a:pPr>
            <a:endParaRPr kumimoji="0" lang="de-DE" sz="9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6" charset="-128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4031368" y="5153266"/>
            <a:ext cx="10446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 smtClean="0"/>
              <a:t>&gt; 3 </a:t>
            </a:r>
            <a:r>
              <a:rPr lang="de-DE" sz="1400" dirty="0" err="1" smtClean="0"/>
              <a:t>month</a:t>
            </a:r>
            <a:r>
              <a:rPr lang="de-DE" sz="1400" dirty="0" smtClean="0"/>
              <a:t> </a:t>
            </a:r>
            <a:r>
              <a:rPr lang="de-DE" sz="1400" dirty="0" err="1" smtClean="0"/>
              <a:t>later</a:t>
            </a:r>
            <a:endParaRPr lang="de-DE" sz="1400" dirty="0" smtClean="0"/>
          </a:p>
          <a:p>
            <a:pPr algn="ctr"/>
            <a:endParaRPr lang="de-DE" sz="1400" dirty="0" smtClean="0"/>
          </a:p>
        </p:txBody>
      </p:sp>
      <p:sp>
        <p:nvSpPr>
          <p:cNvPr id="90" name="Rectangle 89"/>
          <p:cNvSpPr/>
          <p:nvPr/>
        </p:nvSpPr>
        <p:spPr bwMode="auto">
          <a:xfrm>
            <a:off x="5149208" y="2245514"/>
            <a:ext cx="720080" cy="28815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None/>
              <a:tabLst/>
            </a:pPr>
            <a:endParaRPr kumimoji="0" lang="de-DE" sz="9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6" charset="-128"/>
            </a:endParaRPr>
          </a:p>
        </p:txBody>
      </p:sp>
      <p:sp>
        <p:nvSpPr>
          <p:cNvPr id="91" name="Rectangle 90"/>
          <p:cNvSpPr/>
          <p:nvPr/>
        </p:nvSpPr>
        <p:spPr bwMode="auto">
          <a:xfrm>
            <a:off x="5280355" y="3707888"/>
            <a:ext cx="720080" cy="140994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None/>
              <a:tabLst/>
            </a:pPr>
            <a:endParaRPr kumimoji="0" lang="de-DE" sz="9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6" charset="-128"/>
            </a:endParaRPr>
          </a:p>
        </p:txBody>
      </p:sp>
      <p:sp>
        <p:nvSpPr>
          <p:cNvPr id="92" name="Rectangle 91"/>
          <p:cNvSpPr/>
          <p:nvPr/>
        </p:nvSpPr>
        <p:spPr bwMode="auto">
          <a:xfrm>
            <a:off x="5280355" y="2990463"/>
            <a:ext cx="720080" cy="699285"/>
          </a:xfrm>
          <a:prstGeom prst="rect">
            <a:avLst/>
          </a:prstGeom>
          <a:solidFill>
            <a:srgbClr val="00B05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None/>
              <a:tabLst/>
            </a:pPr>
            <a:endParaRPr kumimoji="0" lang="de-DE" sz="9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6" charset="-128"/>
            </a:endParaRPr>
          </a:p>
        </p:txBody>
      </p:sp>
      <p:sp>
        <p:nvSpPr>
          <p:cNvPr id="93" name="Rectangle 92"/>
          <p:cNvSpPr/>
          <p:nvPr/>
        </p:nvSpPr>
        <p:spPr bwMode="auto">
          <a:xfrm>
            <a:off x="5280355" y="2258584"/>
            <a:ext cx="720080" cy="720228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None/>
              <a:tabLst/>
            </a:pPr>
            <a:endParaRPr kumimoji="0" lang="de-DE" sz="9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6" charset="-128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076056" y="5153266"/>
            <a:ext cx="10446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 smtClean="0"/>
              <a:t>&gt; 3 </a:t>
            </a:r>
            <a:r>
              <a:rPr lang="de-DE" sz="1400" dirty="0" err="1" smtClean="0"/>
              <a:t>month</a:t>
            </a:r>
            <a:r>
              <a:rPr lang="de-DE" sz="1400" dirty="0" smtClean="0"/>
              <a:t> </a:t>
            </a:r>
            <a:r>
              <a:rPr lang="de-DE" sz="1400" dirty="0" err="1" smtClean="0"/>
              <a:t>later</a:t>
            </a:r>
            <a:endParaRPr lang="de-DE" sz="1400" dirty="0" smtClean="0"/>
          </a:p>
          <a:p>
            <a:pPr algn="ctr"/>
            <a:endParaRPr lang="de-DE" sz="1400" dirty="0" smtClean="0"/>
          </a:p>
        </p:txBody>
      </p:sp>
      <p:sp>
        <p:nvSpPr>
          <p:cNvPr id="96" name="Rectangle 95"/>
          <p:cNvSpPr/>
          <p:nvPr/>
        </p:nvSpPr>
        <p:spPr bwMode="auto">
          <a:xfrm>
            <a:off x="6229328" y="1844824"/>
            <a:ext cx="720080" cy="32782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None/>
              <a:tabLst/>
            </a:pPr>
            <a:endParaRPr kumimoji="0" lang="de-DE" sz="9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6" charset="-128"/>
            </a:endParaRPr>
          </a:p>
        </p:txBody>
      </p:sp>
      <p:sp>
        <p:nvSpPr>
          <p:cNvPr id="97" name="Rectangle 96"/>
          <p:cNvSpPr/>
          <p:nvPr/>
        </p:nvSpPr>
        <p:spPr bwMode="auto">
          <a:xfrm>
            <a:off x="6360475" y="3294128"/>
            <a:ext cx="720080" cy="182370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None/>
              <a:tabLst/>
            </a:pPr>
            <a:endParaRPr kumimoji="0" lang="de-DE" sz="9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6" charset="-128"/>
            </a:endParaRPr>
          </a:p>
        </p:txBody>
      </p:sp>
      <p:sp>
        <p:nvSpPr>
          <p:cNvPr id="98" name="Rectangle 97"/>
          <p:cNvSpPr/>
          <p:nvPr/>
        </p:nvSpPr>
        <p:spPr bwMode="auto">
          <a:xfrm>
            <a:off x="6360475" y="2572904"/>
            <a:ext cx="720080" cy="705863"/>
          </a:xfrm>
          <a:prstGeom prst="rect">
            <a:avLst/>
          </a:prstGeom>
          <a:solidFill>
            <a:srgbClr val="00B05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None/>
              <a:tabLst/>
            </a:pPr>
            <a:endParaRPr kumimoji="0" lang="de-DE" sz="9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6" charset="-128"/>
            </a:endParaRPr>
          </a:p>
        </p:txBody>
      </p:sp>
      <p:sp>
        <p:nvSpPr>
          <p:cNvPr id="99" name="Rectangle 98"/>
          <p:cNvSpPr/>
          <p:nvPr/>
        </p:nvSpPr>
        <p:spPr bwMode="auto">
          <a:xfrm>
            <a:off x="6360475" y="1853968"/>
            <a:ext cx="720080" cy="701792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None/>
              <a:tabLst/>
            </a:pPr>
            <a:endParaRPr kumimoji="0" lang="de-DE" sz="9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6" charset="-128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6156176" y="5149192"/>
            <a:ext cx="10446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 smtClean="0"/>
              <a:t>&gt; 3 </a:t>
            </a:r>
            <a:r>
              <a:rPr lang="de-DE" sz="1400" dirty="0" err="1" smtClean="0"/>
              <a:t>month</a:t>
            </a:r>
            <a:r>
              <a:rPr lang="de-DE" sz="1400" dirty="0" smtClean="0"/>
              <a:t> </a:t>
            </a:r>
            <a:r>
              <a:rPr lang="de-DE" sz="1400" dirty="0" err="1" smtClean="0"/>
              <a:t>later</a:t>
            </a:r>
            <a:endParaRPr lang="de-DE" sz="1400" dirty="0" smtClean="0"/>
          </a:p>
          <a:p>
            <a:pPr algn="ctr"/>
            <a:endParaRPr lang="de-DE" sz="1400" dirty="0" smtClean="0"/>
          </a:p>
        </p:txBody>
      </p:sp>
      <p:sp>
        <p:nvSpPr>
          <p:cNvPr id="102" name="Rectangle 101"/>
          <p:cNvSpPr/>
          <p:nvPr/>
        </p:nvSpPr>
        <p:spPr bwMode="auto">
          <a:xfrm>
            <a:off x="7272872" y="1516142"/>
            <a:ext cx="720080" cy="3597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None/>
              <a:tabLst/>
            </a:pPr>
            <a:endParaRPr kumimoji="0" lang="de-DE" sz="9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6" charset="-128"/>
            </a:endParaRPr>
          </a:p>
        </p:txBody>
      </p:sp>
      <p:sp>
        <p:nvSpPr>
          <p:cNvPr id="103" name="Rectangle 102"/>
          <p:cNvSpPr/>
          <p:nvPr/>
        </p:nvSpPr>
        <p:spPr bwMode="auto">
          <a:xfrm>
            <a:off x="7404019" y="2946159"/>
            <a:ext cx="720080" cy="216253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None/>
              <a:tabLst/>
            </a:pPr>
            <a:endParaRPr kumimoji="0" lang="de-DE" sz="9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6" charset="-128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7404019" y="2240296"/>
            <a:ext cx="720080" cy="705863"/>
          </a:xfrm>
          <a:prstGeom prst="rect">
            <a:avLst/>
          </a:prstGeom>
          <a:solidFill>
            <a:srgbClr val="00B05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None/>
              <a:tabLst/>
            </a:pPr>
            <a:endParaRPr kumimoji="0" lang="de-DE" sz="9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6" charset="-128"/>
            </a:endParaRPr>
          </a:p>
        </p:txBody>
      </p:sp>
      <p:sp>
        <p:nvSpPr>
          <p:cNvPr id="105" name="Rectangle 104"/>
          <p:cNvSpPr/>
          <p:nvPr/>
        </p:nvSpPr>
        <p:spPr bwMode="auto">
          <a:xfrm>
            <a:off x="7404019" y="1529360"/>
            <a:ext cx="720080" cy="701792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None/>
              <a:tabLst/>
            </a:pPr>
            <a:endParaRPr kumimoji="0" lang="de-DE" sz="9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6" charset="-128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7199720" y="5140048"/>
            <a:ext cx="1044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 smtClean="0"/>
              <a:t>&gt; </a:t>
            </a:r>
            <a:r>
              <a:rPr lang="de-DE" sz="1400" dirty="0" err="1" smtClean="0"/>
              <a:t>oper</a:t>
            </a:r>
            <a:r>
              <a:rPr lang="de-DE" sz="1400" dirty="0" smtClean="0"/>
              <a:t>. </a:t>
            </a:r>
            <a:r>
              <a:rPr lang="de-DE" sz="1400" dirty="0" err="1" smtClean="0"/>
              <a:t>start</a:t>
            </a:r>
            <a:endParaRPr lang="de-DE" sz="1400" dirty="0" smtClean="0"/>
          </a:p>
        </p:txBody>
      </p:sp>
    </p:spTree>
    <p:extLst>
      <p:ext uri="{BB962C8B-B14F-4D97-AF65-F5344CB8AC3E}">
        <p14:creationId xmlns:p14="http://schemas.microsoft.com/office/powerpoint/2010/main" val="248256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Y European XFEL">
  <a:themeElements>
    <a:clrScheme name="DESY European XFEL 1">
      <a:dk1>
        <a:srgbClr val="261748"/>
      </a:dk1>
      <a:lt1>
        <a:srgbClr val="FFFFFF"/>
      </a:lt1>
      <a:dk2>
        <a:srgbClr val="000000"/>
      </a:dk2>
      <a:lt2>
        <a:srgbClr val="E0E0E0"/>
      </a:lt2>
      <a:accent1>
        <a:srgbClr val="261748"/>
      </a:accent1>
      <a:accent2>
        <a:srgbClr val="FD930A"/>
      </a:accent2>
      <a:accent3>
        <a:srgbClr val="FFFFFF"/>
      </a:accent3>
      <a:accent4>
        <a:srgbClr val="1F123C"/>
      </a:accent4>
      <a:accent5>
        <a:srgbClr val="ACABB1"/>
      </a:accent5>
      <a:accent6>
        <a:srgbClr val="E58508"/>
      </a:accent6>
      <a:hlink>
        <a:srgbClr val="261748"/>
      </a:hlink>
      <a:folHlink>
        <a:srgbClr val="FD930A"/>
      </a:folHlink>
    </a:clrScheme>
    <a:fontScheme name="DESY European XF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8B323"/>
          </a:buClr>
          <a:buSzTx/>
          <a:buFont typeface="Wingdings" pitchFamily="2" charset="2"/>
          <a:buNone/>
          <a:tabLst/>
          <a:defRPr kumimoji="0" lang="de-DE" sz="9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8B323"/>
          </a:buClr>
          <a:buSzTx/>
          <a:buFont typeface="Wingdings" pitchFamily="2" charset="2"/>
          <a:buNone/>
          <a:tabLst/>
          <a:defRPr kumimoji="0" lang="de-DE" sz="9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16" charset="-128"/>
          </a:defRPr>
        </a:defPPr>
      </a:lstStyle>
    </a:lnDef>
  </a:objectDefaults>
  <a:extraClrSchemeLst>
    <a:extraClrScheme>
      <a:clrScheme name="DESY European XFEL 1">
        <a:dk1>
          <a:srgbClr val="261748"/>
        </a:dk1>
        <a:lt1>
          <a:srgbClr val="FFFFFF"/>
        </a:lt1>
        <a:dk2>
          <a:srgbClr val="000000"/>
        </a:dk2>
        <a:lt2>
          <a:srgbClr val="E0E0E0"/>
        </a:lt2>
        <a:accent1>
          <a:srgbClr val="261748"/>
        </a:accent1>
        <a:accent2>
          <a:srgbClr val="FD930A"/>
        </a:accent2>
        <a:accent3>
          <a:srgbClr val="FFFFFF"/>
        </a:accent3>
        <a:accent4>
          <a:srgbClr val="1F123C"/>
        </a:accent4>
        <a:accent5>
          <a:srgbClr val="ACABB1"/>
        </a:accent5>
        <a:accent6>
          <a:srgbClr val="E58508"/>
        </a:accent6>
        <a:hlink>
          <a:srgbClr val="261748"/>
        </a:hlink>
        <a:folHlink>
          <a:srgbClr val="FD930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</Words>
  <Application>Microsoft Office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DESY European XFEL</vt:lpstr>
      <vt:lpstr>From first beam to operation</vt:lpstr>
    </vt:vector>
  </TitlesOfParts>
  <Company>DESY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 first beam to operation</dc:title>
  <dc:creator>Tschentscher, Thomas</dc:creator>
  <cp:lastModifiedBy>Tschentscher, Thomas</cp:lastModifiedBy>
  <cp:revision>6</cp:revision>
  <dcterms:created xsi:type="dcterms:W3CDTF">2012-01-16T17:40:15Z</dcterms:created>
  <dcterms:modified xsi:type="dcterms:W3CDTF">2012-01-16T18:16:12Z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-1306011154</vt:i4>
  </property>
  <property fmtid="{D5CDD505-2E9C-101B-9397-08002B2CF9AE}" pid="3" name="_NewReviewCycle">
    <vt:lpwstr/>
  </property>
  <property fmtid="{D5CDD505-2E9C-101B-9397-08002B2CF9AE}" pid="4" name="_EmailSubject">
    <vt:lpwstr>Commissioning WG</vt:lpwstr>
  </property>
  <property fmtid="{D5CDD505-2E9C-101B-9397-08002B2CF9AE}" pid="5" name="_AuthorEmail">
    <vt:lpwstr>thomas.tschentscher@xfel.eu</vt:lpwstr>
  </property>
  <property fmtid="{D5CDD505-2E9C-101B-9397-08002B2CF9AE}" pid="6" name="_AuthorEmailDisplayName">
    <vt:lpwstr>Tschentscher, Thomas</vt:lpwstr>
  </property>
</Properties>
</file>