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000" y="-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7917-6F34-EC43-ADFA-A2E3593E6249}" type="datetimeFigureOut">
              <a:rPr lang="en-US" smtClean="0"/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0D99-C312-F94F-8752-4EEAF691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9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7917-6F34-EC43-ADFA-A2E3593E6249}" type="datetimeFigureOut">
              <a:rPr lang="en-US" smtClean="0"/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0D99-C312-F94F-8752-4EEAF691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6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7917-6F34-EC43-ADFA-A2E3593E6249}" type="datetimeFigureOut">
              <a:rPr lang="en-US" smtClean="0"/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0D99-C312-F94F-8752-4EEAF691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5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7917-6F34-EC43-ADFA-A2E3593E6249}" type="datetimeFigureOut">
              <a:rPr lang="en-US" smtClean="0"/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0D99-C312-F94F-8752-4EEAF691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8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7917-6F34-EC43-ADFA-A2E3593E6249}" type="datetimeFigureOut">
              <a:rPr lang="en-US" smtClean="0"/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0D99-C312-F94F-8752-4EEAF691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0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7917-6F34-EC43-ADFA-A2E3593E6249}" type="datetimeFigureOut">
              <a:rPr lang="en-US" smtClean="0"/>
              <a:t>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0D99-C312-F94F-8752-4EEAF691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3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7917-6F34-EC43-ADFA-A2E3593E6249}" type="datetimeFigureOut">
              <a:rPr lang="en-US" smtClean="0"/>
              <a:t>1/19/12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0D99-C312-F94F-8752-4EEAF691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5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7917-6F34-EC43-ADFA-A2E3593E6249}" type="datetimeFigureOut">
              <a:rPr lang="en-US" smtClean="0"/>
              <a:t>1/19/12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0D99-C312-F94F-8752-4EEAF691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5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7917-6F34-EC43-ADFA-A2E3593E6249}" type="datetimeFigureOut">
              <a:rPr lang="en-US" smtClean="0"/>
              <a:t>1/19/12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0D99-C312-F94F-8752-4EEAF691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0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7917-6F34-EC43-ADFA-A2E3593E6249}" type="datetimeFigureOut">
              <a:rPr lang="en-US" smtClean="0"/>
              <a:t>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0D99-C312-F94F-8752-4EEAF691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7917-6F34-EC43-ADFA-A2E3593E6249}" type="datetimeFigureOut">
              <a:rPr lang="en-US" smtClean="0"/>
              <a:t>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E0D99-C312-F94F-8752-4EEAF691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1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17917-6F34-EC43-ADFA-A2E3593E6249}" type="datetimeFigureOut">
              <a:rPr lang="en-US" smtClean="0"/>
              <a:t>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E0D99-C312-F94F-8752-4EEAF6917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0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Can we move the SCS instrument to 2.4 m distance?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20.1.2012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Harald Sinn WP73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925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Plan (CDR update)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95520" y="1941064"/>
            <a:ext cx="8535780" cy="2389655"/>
            <a:chOff x="-40842" y="6378"/>
            <a:chExt cx="6099689" cy="1304693"/>
          </a:xfrm>
        </p:grpSpPr>
        <p:sp>
          <p:nvSpPr>
            <p:cNvPr id="32" name="Text Box 208"/>
            <p:cNvSpPr txBox="1"/>
            <p:nvPr/>
          </p:nvSpPr>
          <p:spPr>
            <a:xfrm>
              <a:off x="4681033" y="6378"/>
              <a:ext cx="1377814" cy="33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 smtClean="0">
                  <a:latin typeface="Arial"/>
                  <a:ea typeface="Times New Roman"/>
                  <a:cs typeface="Times New Roman"/>
                </a:rPr>
                <a:t>e</a:t>
              </a:r>
              <a:r>
                <a:rPr lang="en-GB" sz="2000" dirty="0" smtClean="0">
                  <a:effectLst/>
                  <a:latin typeface="Arial"/>
                  <a:ea typeface="Times New Roman"/>
                  <a:cs typeface="Times New Roman"/>
                </a:rPr>
                <a:t>xperiment hall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84530" y="608330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438400" y="538480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9" name="Rectangle 38"/>
            <p:cNvSpPr/>
            <p:nvPr/>
          </p:nvSpPr>
          <p:spPr>
            <a:xfrm flipH="1">
              <a:off x="5106035" y="329412"/>
              <a:ext cx="69215" cy="254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106670" y="631394"/>
              <a:ext cx="71120" cy="254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-40842" y="650379"/>
              <a:ext cx="1422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517650" y="552450"/>
              <a:ext cx="3992880" cy="6096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1380490" y="546100"/>
              <a:ext cx="133350" cy="1143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 rot="20658975">
              <a:off x="1320800" y="503555"/>
              <a:ext cx="375920" cy="45085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45" name="Text Box 170"/>
            <p:cNvSpPr txBox="1"/>
            <p:nvPr/>
          </p:nvSpPr>
          <p:spPr>
            <a:xfrm>
              <a:off x="1153160" y="220381"/>
              <a:ext cx="120396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G1, G2, (M4)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flipH="1">
              <a:off x="3837940" y="463550"/>
              <a:ext cx="0" cy="438150"/>
            </a:xfrm>
            <a:prstGeom prst="line">
              <a:avLst/>
            </a:prstGeom>
            <a:ln w="19050" cmpd="sng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 Box 198"/>
            <p:cNvSpPr txBox="1"/>
            <p:nvPr/>
          </p:nvSpPr>
          <p:spPr>
            <a:xfrm>
              <a:off x="294640" y="279400"/>
              <a:ext cx="4000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>
                  <a:effectLst/>
                  <a:latin typeface="Arial"/>
                  <a:ea typeface="Times New Roman"/>
                  <a:cs typeface="Times New Roman"/>
                </a:rPr>
                <a:t>M1</a:t>
              </a:r>
              <a:endParaRPr lang="en-US" sz="200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48" name="Text Box 199"/>
            <p:cNvSpPr txBox="1"/>
            <p:nvPr/>
          </p:nvSpPr>
          <p:spPr>
            <a:xfrm>
              <a:off x="669290" y="286918"/>
              <a:ext cx="381000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M2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49" name="Text Box 200"/>
            <p:cNvSpPr txBox="1"/>
            <p:nvPr/>
          </p:nvSpPr>
          <p:spPr>
            <a:xfrm>
              <a:off x="1297940" y="672275"/>
              <a:ext cx="393700" cy="370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M3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0" name="Text Box 202"/>
            <p:cNvSpPr txBox="1"/>
            <p:nvPr/>
          </p:nvSpPr>
          <p:spPr>
            <a:xfrm>
              <a:off x="2402840" y="231913"/>
              <a:ext cx="3873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M5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1" name="Text Box 203"/>
            <p:cNvSpPr txBox="1"/>
            <p:nvPr/>
          </p:nvSpPr>
          <p:spPr>
            <a:xfrm>
              <a:off x="2786006" y="227709"/>
              <a:ext cx="3873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M6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2" name="Text Box 204"/>
            <p:cNvSpPr txBox="1"/>
            <p:nvPr/>
          </p:nvSpPr>
          <p:spPr>
            <a:xfrm>
              <a:off x="3494141" y="7905"/>
              <a:ext cx="931125" cy="392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 smtClean="0">
                  <a:effectLst/>
                  <a:latin typeface="Arial"/>
                  <a:ea typeface="Times New Roman"/>
                  <a:cs typeface="Times New Roman"/>
                </a:rPr>
                <a:t>horizontal </a:t>
              </a: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focus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3" name="Text Box 206"/>
            <p:cNvSpPr txBox="1"/>
            <p:nvPr/>
          </p:nvSpPr>
          <p:spPr>
            <a:xfrm>
              <a:off x="4275479" y="822121"/>
              <a:ext cx="902311" cy="488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vertical exit slits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 rot="20658975">
              <a:off x="1188720" y="654685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800" y="607695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824480" y="538480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</p:grpSp>
      <p:sp>
        <p:nvSpPr>
          <p:cNvPr id="7" name="Text Box 251"/>
          <p:cNvSpPr txBox="1"/>
          <p:nvPr/>
        </p:nvSpPr>
        <p:spPr>
          <a:xfrm>
            <a:off x="887262" y="3832143"/>
            <a:ext cx="1199619" cy="60479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>
                <a:effectLst/>
                <a:latin typeface="Arial"/>
                <a:ea typeface="Times New Roman"/>
                <a:cs typeface="Times New Roman"/>
              </a:rPr>
              <a:t>Top view</a:t>
            </a:r>
            <a:endParaRPr lang="en-US" sz="200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8" name="Text Box 252"/>
          <p:cNvSpPr txBox="1"/>
          <p:nvPr/>
        </p:nvSpPr>
        <p:spPr>
          <a:xfrm>
            <a:off x="967237" y="1673510"/>
            <a:ext cx="1675911" cy="60479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effectLst/>
                <a:latin typeface="Arial"/>
                <a:ea typeface="Times New Roman"/>
                <a:cs typeface="Times New Roman"/>
              </a:rPr>
              <a:t>Side view</a:t>
            </a:r>
            <a:endParaRPr lang="en-US" sz="2000" dirty="0">
              <a:effectLst/>
              <a:latin typeface="Arial"/>
              <a:ea typeface="Times New Roman"/>
              <a:cs typeface="Times New Roman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36199" y="4097414"/>
            <a:ext cx="7562041" cy="1628627"/>
            <a:chOff x="0" y="-6934"/>
            <a:chExt cx="5403850" cy="889190"/>
          </a:xfrm>
        </p:grpSpPr>
        <p:sp>
          <p:nvSpPr>
            <p:cNvPr id="10" name="Rectangle 9"/>
            <p:cNvSpPr/>
            <p:nvPr/>
          </p:nvSpPr>
          <p:spPr>
            <a:xfrm>
              <a:off x="1197610" y="362585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62170" y="33909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62170" y="45974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5078095" y="236118"/>
              <a:ext cx="71755" cy="1797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0" y="561340"/>
              <a:ext cx="520700" cy="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97560" y="389890"/>
              <a:ext cx="4606290" cy="6096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18" idx="2"/>
            </p:cNvCxnSpPr>
            <p:nvPr/>
          </p:nvCxnSpPr>
          <p:spPr>
            <a:xfrm flipV="1">
              <a:off x="469900" y="388518"/>
              <a:ext cx="354328" cy="17917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810000" y="205740"/>
              <a:ext cx="0" cy="438150"/>
            </a:xfrm>
            <a:prstGeom prst="line">
              <a:avLst/>
            </a:prstGeom>
            <a:ln w="19050" cmpd="sng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 rot="20658975">
              <a:off x="628292" y="344272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19" name="Rectangle 18"/>
            <p:cNvSpPr/>
            <p:nvPr/>
          </p:nvSpPr>
          <p:spPr>
            <a:xfrm rot="20658975">
              <a:off x="284121" y="568325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0" name="Rectangle 19"/>
            <p:cNvSpPr/>
            <p:nvPr/>
          </p:nvSpPr>
          <p:spPr>
            <a:xfrm flipH="1">
              <a:off x="5078095" y="469316"/>
              <a:ext cx="71755" cy="1797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1" name="Rectangle 20"/>
            <p:cNvSpPr/>
            <p:nvPr/>
          </p:nvSpPr>
          <p:spPr>
            <a:xfrm flipH="1">
              <a:off x="5078095" y="702551"/>
              <a:ext cx="71755" cy="1797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2" name="Rectangle 21"/>
            <p:cNvSpPr/>
            <p:nvPr/>
          </p:nvSpPr>
          <p:spPr>
            <a:xfrm flipH="1">
              <a:off x="5078095" y="-6934"/>
              <a:ext cx="71755" cy="1797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565400" y="415290"/>
              <a:ext cx="2806700" cy="2921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2971800" y="173990"/>
              <a:ext cx="2406650" cy="2413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 rot="333954">
              <a:off x="2389954" y="326886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6" name="Rectangle 25"/>
            <p:cNvSpPr/>
            <p:nvPr/>
          </p:nvSpPr>
          <p:spPr>
            <a:xfrm rot="21249970">
              <a:off x="2792730" y="508315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713882" y="54864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713881" y="66929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719320" y="12954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719320" y="25019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380490" y="360337"/>
              <a:ext cx="314960" cy="9144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</p:grpSp>
      <p:cxnSp>
        <p:nvCxnSpPr>
          <p:cNvPr id="56" name="Straight Arrow Connector 55"/>
          <p:cNvCxnSpPr/>
          <p:nvPr/>
        </p:nvCxnSpPr>
        <p:spPr>
          <a:xfrm>
            <a:off x="4326169" y="4414076"/>
            <a:ext cx="0" cy="2570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4948129" y="5160935"/>
            <a:ext cx="0" cy="2570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7257494" y="2860616"/>
            <a:ext cx="49762" cy="13142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000"/>
          </a:p>
        </p:txBody>
      </p:sp>
      <p:sp>
        <p:nvSpPr>
          <p:cNvPr id="60" name="Rectangle 59"/>
          <p:cNvSpPr/>
          <p:nvPr/>
        </p:nvSpPr>
        <p:spPr>
          <a:xfrm>
            <a:off x="7257550" y="3063247"/>
            <a:ext cx="49762" cy="13142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000"/>
          </a:p>
        </p:txBody>
      </p:sp>
      <p:sp>
        <p:nvSpPr>
          <p:cNvPr id="61" name="TextBox 60"/>
          <p:cNvSpPr txBox="1"/>
          <p:nvPr/>
        </p:nvSpPr>
        <p:spPr>
          <a:xfrm>
            <a:off x="8338597" y="5310576"/>
            <a:ext cx="6403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SCS</a:t>
            </a:r>
            <a:endParaRPr lang="en-US" dirty="0"/>
          </a:p>
        </p:txBody>
      </p:sp>
      <p:grpSp>
        <p:nvGrpSpPr>
          <p:cNvPr id="96" name="Group 95"/>
          <p:cNvGrpSpPr/>
          <p:nvPr/>
        </p:nvGrpSpPr>
        <p:grpSpPr>
          <a:xfrm>
            <a:off x="736199" y="5829300"/>
            <a:ext cx="7785501" cy="640189"/>
            <a:chOff x="736199" y="5803900"/>
            <a:chExt cx="7785501" cy="640189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736199" y="5930900"/>
              <a:ext cx="77855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393768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889608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2503852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2875028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4326169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894877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6067838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7354879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891580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 Box 199"/>
            <p:cNvSpPr txBox="1"/>
            <p:nvPr/>
          </p:nvSpPr>
          <p:spPr>
            <a:xfrm>
              <a:off x="1041104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281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86" name="Text Box 199"/>
            <p:cNvSpPr txBox="1"/>
            <p:nvPr/>
          </p:nvSpPr>
          <p:spPr>
            <a:xfrm>
              <a:off x="1529485" y="6014800"/>
              <a:ext cx="831825" cy="373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283.9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87" name="Text Box 199"/>
            <p:cNvSpPr txBox="1"/>
            <p:nvPr/>
          </p:nvSpPr>
          <p:spPr>
            <a:xfrm>
              <a:off x="2193708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300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88" name="Text Box 199"/>
            <p:cNvSpPr txBox="1"/>
            <p:nvPr/>
          </p:nvSpPr>
          <p:spPr>
            <a:xfrm>
              <a:off x="2682493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301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89" name="Text Box 199"/>
            <p:cNvSpPr txBox="1"/>
            <p:nvPr/>
          </p:nvSpPr>
          <p:spPr>
            <a:xfrm>
              <a:off x="4041552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339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90" name="Text Box 199"/>
            <p:cNvSpPr txBox="1"/>
            <p:nvPr/>
          </p:nvSpPr>
          <p:spPr>
            <a:xfrm>
              <a:off x="4628755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341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91" name="Text Box 199"/>
            <p:cNvSpPr txBox="1"/>
            <p:nvPr/>
          </p:nvSpPr>
          <p:spPr>
            <a:xfrm>
              <a:off x="5808494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374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92" name="Text Box 199"/>
            <p:cNvSpPr txBox="1"/>
            <p:nvPr/>
          </p:nvSpPr>
          <p:spPr>
            <a:xfrm>
              <a:off x="7067240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400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93" name="Text Box 199"/>
            <p:cNvSpPr txBox="1"/>
            <p:nvPr/>
          </p:nvSpPr>
          <p:spPr>
            <a:xfrm>
              <a:off x="7637876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417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7991996" y="4452386"/>
            <a:ext cx="74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1.4 m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8030096" y="4909372"/>
            <a:ext cx="74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1.4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39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A: increase angle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95520" y="1941064"/>
            <a:ext cx="8535780" cy="2389655"/>
            <a:chOff x="-40842" y="6378"/>
            <a:chExt cx="6099689" cy="1304693"/>
          </a:xfrm>
        </p:grpSpPr>
        <p:sp>
          <p:nvSpPr>
            <p:cNvPr id="32" name="Text Box 208"/>
            <p:cNvSpPr txBox="1"/>
            <p:nvPr/>
          </p:nvSpPr>
          <p:spPr>
            <a:xfrm>
              <a:off x="4681033" y="6378"/>
              <a:ext cx="1377814" cy="33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 smtClean="0">
                  <a:latin typeface="Arial"/>
                  <a:ea typeface="Times New Roman"/>
                  <a:cs typeface="Times New Roman"/>
                </a:rPr>
                <a:t>e</a:t>
              </a:r>
              <a:r>
                <a:rPr lang="en-GB" sz="2000" dirty="0" smtClean="0">
                  <a:effectLst/>
                  <a:latin typeface="Arial"/>
                  <a:ea typeface="Times New Roman"/>
                  <a:cs typeface="Times New Roman"/>
                </a:rPr>
                <a:t>xperiment hall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84530" y="608330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438400" y="538480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9" name="Rectangle 38"/>
            <p:cNvSpPr/>
            <p:nvPr/>
          </p:nvSpPr>
          <p:spPr>
            <a:xfrm flipH="1">
              <a:off x="5106035" y="329412"/>
              <a:ext cx="69215" cy="254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106670" y="631394"/>
              <a:ext cx="71120" cy="254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-40842" y="650379"/>
              <a:ext cx="1422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517650" y="552450"/>
              <a:ext cx="3992880" cy="6096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1380490" y="546100"/>
              <a:ext cx="133350" cy="1143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 rot="20658975">
              <a:off x="1320800" y="503555"/>
              <a:ext cx="375920" cy="45085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45" name="Text Box 170"/>
            <p:cNvSpPr txBox="1"/>
            <p:nvPr/>
          </p:nvSpPr>
          <p:spPr>
            <a:xfrm>
              <a:off x="1153160" y="220381"/>
              <a:ext cx="120396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G1, G2, (M4)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flipH="1">
              <a:off x="3837940" y="463550"/>
              <a:ext cx="0" cy="438150"/>
            </a:xfrm>
            <a:prstGeom prst="line">
              <a:avLst/>
            </a:prstGeom>
            <a:ln w="19050" cmpd="sng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 Box 198"/>
            <p:cNvSpPr txBox="1"/>
            <p:nvPr/>
          </p:nvSpPr>
          <p:spPr>
            <a:xfrm>
              <a:off x="294640" y="279400"/>
              <a:ext cx="4000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>
                  <a:effectLst/>
                  <a:latin typeface="Arial"/>
                  <a:ea typeface="Times New Roman"/>
                  <a:cs typeface="Times New Roman"/>
                </a:rPr>
                <a:t>M1</a:t>
              </a:r>
              <a:endParaRPr lang="en-US" sz="200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48" name="Text Box 199"/>
            <p:cNvSpPr txBox="1"/>
            <p:nvPr/>
          </p:nvSpPr>
          <p:spPr>
            <a:xfrm>
              <a:off x="669290" y="286918"/>
              <a:ext cx="381000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M2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49" name="Text Box 200"/>
            <p:cNvSpPr txBox="1"/>
            <p:nvPr/>
          </p:nvSpPr>
          <p:spPr>
            <a:xfrm>
              <a:off x="1297940" y="672275"/>
              <a:ext cx="393700" cy="370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M3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0" name="Text Box 202"/>
            <p:cNvSpPr txBox="1"/>
            <p:nvPr/>
          </p:nvSpPr>
          <p:spPr>
            <a:xfrm>
              <a:off x="2402840" y="231913"/>
              <a:ext cx="3873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M5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1" name="Text Box 203"/>
            <p:cNvSpPr txBox="1"/>
            <p:nvPr/>
          </p:nvSpPr>
          <p:spPr>
            <a:xfrm>
              <a:off x="2786006" y="227709"/>
              <a:ext cx="3873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M6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2" name="Text Box 204"/>
            <p:cNvSpPr txBox="1"/>
            <p:nvPr/>
          </p:nvSpPr>
          <p:spPr>
            <a:xfrm>
              <a:off x="3494141" y="7905"/>
              <a:ext cx="931125" cy="392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 smtClean="0">
                  <a:effectLst/>
                  <a:latin typeface="Arial"/>
                  <a:ea typeface="Times New Roman"/>
                  <a:cs typeface="Times New Roman"/>
                </a:rPr>
                <a:t>horizontal </a:t>
              </a: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focus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3" name="Text Box 206"/>
            <p:cNvSpPr txBox="1"/>
            <p:nvPr/>
          </p:nvSpPr>
          <p:spPr>
            <a:xfrm>
              <a:off x="4275479" y="822121"/>
              <a:ext cx="902311" cy="488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vertical exit slits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 rot="20658975">
              <a:off x="1188720" y="654685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800" y="607695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824480" y="538480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</p:grpSp>
      <p:sp>
        <p:nvSpPr>
          <p:cNvPr id="7" name="Text Box 251"/>
          <p:cNvSpPr txBox="1"/>
          <p:nvPr/>
        </p:nvSpPr>
        <p:spPr>
          <a:xfrm>
            <a:off x="887262" y="3832143"/>
            <a:ext cx="1199619" cy="60479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>
                <a:effectLst/>
                <a:latin typeface="Arial"/>
                <a:ea typeface="Times New Roman"/>
                <a:cs typeface="Times New Roman"/>
              </a:rPr>
              <a:t>Top view</a:t>
            </a:r>
            <a:endParaRPr lang="en-US" sz="200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8" name="Text Box 252"/>
          <p:cNvSpPr txBox="1"/>
          <p:nvPr/>
        </p:nvSpPr>
        <p:spPr>
          <a:xfrm>
            <a:off x="967237" y="1673510"/>
            <a:ext cx="1675911" cy="60479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effectLst/>
                <a:latin typeface="Arial"/>
                <a:ea typeface="Times New Roman"/>
                <a:cs typeface="Times New Roman"/>
              </a:rPr>
              <a:t>Side view</a:t>
            </a:r>
            <a:endParaRPr lang="en-US" sz="2000" dirty="0">
              <a:effectLst/>
              <a:latin typeface="Arial"/>
              <a:ea typeface="Times New Roman"/>
              <a:cs typeface="Times New Roman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36199" y="4097414"/>
            <a:ext cx="7562041" cy="1958827"/>
            <a:chOff x="0" y="-6934"/>
            <a:chExt cx="5403850" cy="1069474"/>
          </a:xfrm>
        </p:grpSpPr>
        <p:sp>
          <p:nvSpPr>
            <p:cNvPr id="10" name="Rectangle 9"/>
            <p:cNvSpPr/>
            <p:nvPr/>
          </p:nvSpPr>
          <p:spPr>
            <a:xfrm>
              <a:off x="1197610" y="362585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62170" y="33909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62170" y="45974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5078095" y="236118"/>
              <a:ext cx="71755" cy="1797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0" y="561340"/>
              <a:ext cx="520700" cy="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97560" y="389890"/>
              <a:ext cx="4606290" cy="6096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18" idx="2"/>
            </p:cNvCxnSpPr>
            <p:nvPr/>
          </p:nvCxnSpPr>
          <p:spPr>
            <a:xfrm flipV="1">
              <a:off x="469900" y="388518"/>
              <a:ext cx="354328" cy="17917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810000" y="205740"/>
              <a:ext cx="0" cy="438150"/>
            </a:xfrm>
            <a:prstGeom prst="line">
              <a:avLst/>
            </a:prstGeom>
            <a:ln w="19050" cmpd="sng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 rot="20658975">
              <a:off x="628292" y="344272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19" name="Rectangle 18"/>
            <p:cNvSpPr/>
            <p:nvPr/>
          </p:nvSpPr>
          <p:spPr>
            <a:xfrm rot="20658975">
              <a:off x="284121" y="568325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0" name="Rectangle 19"/>
            <p:cNvSpPr/>
            <p:nvPr/>
          </p:nvSpPr>
          <p:spPr>
            <a:xfrm flipH="1">
              <a:off x="5078094" y="469316"/>
              <a:ext cx="71755" cy="33064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1" name="Rectangle 20"/>
            <p:cNvSpPr/>
            <p:nvPr/>
          </p:nvSpPr>
          <p:spPr>
            <a:xfrm flipH="1">
              <a:off x="5078095" y="882835"/>
              <a:ext cx="71755" cy="1797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2" name="Rectangle 21"/>
            <p:cNvSpPr/>
            <p:nvPr/>
          </p:nvSpPr>
          <p:spPr>
            <a:xfrm flipH="1">
              <a:off x="5078095" y="-6934"/>
              <a:ext cx="71755" cy="1797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565400" y="415290"/>
              <a:ext cx="2838450" cy="46696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2971800" y="173990"/>
              <a:ext cx="2406650" cy="2413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 rot="625411">
              <a:off x="2389954" y="326886"/>
              <a:ext cx="375920" cy="45085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6" name="Rectangle 25"/>
            <p:cNvSpPr/>
            <p:nvPr/>
          </p:nvSpPr>
          <p:spPr>
            <a:xfrm rot="21249970">
              <a:off x="2792730" y="556853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713882" y="680386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713881" y="794102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719320" y="12954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719320" y="25019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380490" y="360337"/>
              <a:ext cx="314960" cy="9144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</p:grpSp>
      <p:cxnSp>
        <p:nvCxnSpPr>
          <p:cNvPr id="56" name="Straight Arrow Connector 55"/>
          <p:cNvCxnSpPr/>
          <p:nvPr/>
        </p:nvCxnSpPr>
        <p:spPr>
          <a:xfrm>
            <a:off x="4338869" y="4401376"/>
            <a:ext cx="0" cy="2570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4948129" y="5275235"/>
            <a:ext cx="0" cy="2570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7257494" y="2860616"/>
            <a:ext cx="49762" cy="13142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000"/>
          </a:p>
        </p:txBody>
      </p:sp>
      <p:sp>
        <p:nvSpPr>
          <p:cNvPr id="60" name="Rectangle 59"/>
          <p:cNvSpPr/>
          <p:nvPr/>
        </p:nvSpPr>
        <p:spPr>
          <a:xfrm>
            <a:off x="7257550" y="3063247"/>
            <a:ext cx="49762" cy="13142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000"/>
          </a:p>
        </p:txBody>
      </p:sp>
      <p:sp>
        <p:nvSpPr>
          <p:cNvPr id="61" name="TextBox 60"/>
          <p:cNvSpPr txBox="1"/>
          <p:nvPr/>
        </p:nvSpPr>
        <p:spPr>
          <a:xfrm>
            <a:off x="8324295" y="5575299"/>
            <a:ext cx="6403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SCS</a:t>
            </a:r>
            <a:endParaRPr lang="en-US" dirty="0"/>
          </a:p>
        </p:txBody>
      </p:sp>
      <p:grpSp>
        <p:nvGrpSpPr>
          <p:cNvPr id="96" name="Group 95"/>
          <p:cNvGrpSpPr/>
          <p:nvPr/>
        </p:nvGrpSpPr>
        <p:grpSpPr>
          <a:xfrm>
            <a:off x="736199" y="6057900"/>
            <a:ext cx="7785501" cy="640189"/>
            <a:chOff x="736199" y="5803900"/>
            <a:chExt cx="7785501" cy="640189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736199" y="5930900"/>
              <a:ext cx="77855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393768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889608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2503852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2875028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4326169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894877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6067838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7354879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891580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 Box 199"/>
            <p:cNvSpPr txBox="1"/>
            <p:nvPr/>
          </p:nvSpPr>
          <p:spPr>
            <a:xfrm>
              <a:off x="1041104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281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86" name="Text Box 199"/>
            <p:cNvSpPr txBox="1"/>
            <p:nvPr/>
          </p:nvSpPr>
          <p:spPr>
            <a:xfrm>
              <a:off x="1529485" y="6014800"/>
              <a:ext cx="831825" cy="373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283.9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87" name="Text Box 199"/>
            <p:cNvSpPr txBox="1"/>
            <p:nvPr/>
          </p:nvSpPr>
          <p:spPr>
            <a:xfrm>
              <a:off x="2193708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300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88" name="Text Box 199"/>
            <p:cNvSpPr txBox="1"/>
            <p:nvPr/>
          </p:nvSpPr>
          <p:spPr>
            <a:xfrm>
              <a:off x="2682493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301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89" name="Text Box 199"/>
            <p:cNvSpPr txBox="1"/>
            <p:nvPr/>
          </p:nvSpPr>
          <p:spPr>
            <a:xfrm>
              <a:off x="4041552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339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90" name="Text Box 199"/>
            <p:cNvSpPr txBox="1"/>
            <p:nvPr/>
          </p:nvSpPr>
          <p:spPr>
            <a:xfrm>
              <a:off x="4628755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341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91" name="Text Box 199"/>
            <p:cNvSpPr txBox="1"/>
            <p:nvPr/>
          </p:nvSpPr>
          <p:spPr>
            <a:xfrm>
              <a:off x="5808494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374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92" name="Text Box 199"/>
            <p:cNvSpPr txBox="1"/>
            <p:nvPr/>
          </p:nvSpPr>
          <p:spPr>
            <a:xfrm>
              <a:off x="7067240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400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93" name="Text Box 199"/>
            <p:cNvSpPr txBox="1"/>
            <p:nvPr/>
          </p:nvSpPr>
          <p:spPr>
            <a:xfrm>
              <a:off x="7637876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417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7991996" y="4452386"/>
            <a:ext cx="74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1.4 m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8030096" y="5088652"/>
            <a:ext cx="74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.4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44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of reflectivity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99" y="1417638"/>
            <a:ext cx="7077085" cy="46783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02300" y="2080736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Energy -10%</a:t>
            </a:r>
          </a:p>
          <a:p>
            <a:r>
              <a:rPr lang="en-US" dirty="0"/>
              <a:t>d</a:t>
            </a:r>
            <a:r>
              <a:rPr lang="en-US" dirty="0" smtClean="0"/>
              <a:t>ue to lower density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10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B: move mirror 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95520" y="1941064"/>
            <a:ext cx="8535780" cy="2389655"/>
            <a:chOff x="-40842" y="6378"/>
            <a:chExt cx="6099689" cy="1304693"/>
          </a:xfrm>
        </p:grpSpPr>
        <p:sp>
          <p:nvSpPr>
            <p:cNvPr id="32" name="Text Box 208"/>
            <p:cNvSpPr txBox="1"/>
            <p:nvPr/>
          </p:nvSpPr>
          <p:spPr>
            <a:xfrm>
              <a:off x="4681033" y="6378"/>
              <a:ext cx="1377814" cy="33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 smtClean="0">
                  <a:latin typeface="Arial"/>
                  <a:ea typeface="Times New Roman"/>
                  <a:cs typeface="Times New Roman"/>
                </a:rPr>
                <a:t>e</a:t>
              </a:r>
              <a:r>
                <a:rPr lang="en-GB" sz="2000" dirty="0" smtClean="0">
                  <a:effectLst/>
                  <a:latin typeface="Arial"/>
                  <a:ea typeface="Times New Roman"/>
                  <a:cs typeface="Times New Roman"/>
                </a:rPr>
                <a:t>xperiment hall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84530" y="608330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930166" y="538480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9" name="Rectangle 38"/>
            <p:cNvSpPr/>
            <p:nvPr/>
          </p:nvSpPr>
          <p:spPr>
            <a:xfrm flipH="1">
              <a:off x="5106035" y="329412"/>
              <a:ext cx="69215" cy="254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106670" y="631394"/>
              <a:ext cx="71120" cy="254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-40842" y="650379"/>
              <a:ext cx="1422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517650" y="552450"/>
              <a:ext cx="3992880" cy="6096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V="1">
              <a:off x="1380490" y="546100"/>
              <a:ext cx="133350" cy="1143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 rot="20658975">
              <a:off x="1320800" y="503555"/>
              <a:ext cx="375920" cy="45085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45" name="Text Box 170"/>
            <p:cNvSpPr txBox="1"/>
            <p:nvPr/>
          </p:nvSpPr>
          <p:spPr>
            <a:xfrm>
              <a:off x="1153160" y="63378"/>
              <a:ext cx="777005" cy="536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G1, G2, (M4)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flipH="1">
              <a:off x="3837940" y="463550"/>
              <a:ext cx="0" cy="438150"/>
            </a:xfrm>
            <a:prstGeom prst="line">
              <a:avLst/>
            </a:prstGeom>
            <a:ln w="19050" cmpd="sng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 Box 198"/>
            <p:cNvSpPr txBox="1"/>
            <p:nvPr/>
          </p:nvSpPr>
          <p:spPr>
            <a:xfrm>
              <a:off x="294640" y="279400"/>
              <a:ext cx="400050" cy="323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>
                  <a:effectLst/>
                  <a:latin typeface="Arial"/>
                  <a:ea typeface="Times New Roman"/>
                  <a:cs typeface="Times New Roman"/>
                </a:rPr>
                <a:t>M1</a:t>
              </a:r>
              <a:endParaRPr lang="en-US" sz="200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48" name="Text Box 199"/>
            <p:cNvSpPr txBox="1"/>
            <p:nvPr/>
          </p:nvSpPr>
          <p:spPr>
            <a:xfrm>
              <a:off x="669290" y="286918"/>
              <a:ext cx="381000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M2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49" name="Text Box 200"/>
            <p:cNvSpPr txBox="1"/>
            <p:nvPr/>
          </p:nvSpPr>
          <p:spPr>
            <a:xfrm>
              <a:off x="1297940" y="672275"/>
              <a:ext cx="393700" cy="3702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M3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0" name="Text Box 202"/>
            <p:cNvSpPr txBox="1"/>
            <p:nvPr/>
          </p:nvSpPr>
          <p:spPr>
            <a:xfrm>
              <a:off x="1875642" y="232117"/>
              <a:ext cx="3873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M5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1" name="Text Box 203"/>
            <p:cNvSpPr txBox="1"/>
            <p:nvPr/>
          </p:nvSpPr>
          <p:spPr>
            <a:xfrm>
              <a:off x="2786006" y="227709"/>
              <a:ext cx="38735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M6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2" name="Text Box 204"/>
            <p:cNvSpPr txBox="1"/>
            <p:nvPr/>
          </p:nvSpPr>
          <p:spPr>
            <a:xfrm>
              <a:off x="3494141" y="7905"/>
              <a:ext cx="931125" cy="3929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 smtClean="0">
                  <a:effectLst/>
                  <a:latin typeface="Arial"/>
                  <a:ea typeface="Times New Roman"/>
                  <a:cs typeface="Times New Roman"/>
                </a:rPr>
                <a:t>horizontal </a:t>
              </a: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focus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3" name="Text Box 206"/>
            <p:cNvSpPr txBox="1"/>
            <p:nvPr/>
          </p:nvSpPr>
          <p:spPr>
            <a:xfrm>
              <a:off x="4275479" y="822121"/>
              <a:ext cx="902311" cy="488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dirty="0">
                  <a:effectLst/>
                  <a:latin typeface="Arial"/>
                  <a:ea typeface="Times New Roman"/>
                  <a:cs typeface="Times New Roman"/>
                </a:rPr>
                <a:t>vertical exit slits</a:t>
              </a:r>
              <a:endParaRPr lang="en-US" sz="2000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 rot="20658975">
              <a:off x="1188720" y="654685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04800" y="607695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824480" y="538480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</p:grpSp>
      <p:sp>
        <p:nvSpPr>
          <p:cNvPr id="7" name="Text Box 251"/>
          <p:cNvSpPr txBox="1"/>
          <p:nvPr/>
        </p:nvSpPr>
        <p:spPr>
          <a:xfrm>
            <a:off x="887262" y="3832143"/>
            <a:ext cx="1199619" cy="60479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>
                <a:effectLst/>
                <a:latin typeface="Arial"/>
                <a:ea typeface="Times New Roman"/>
                <a:cs typeface="Times New Roman"/>
              </a:rPr>
              <a:t>Top view</a:t>
            </a:r>
            <a:endParaRPr lang="en-US" sz="200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8" name="Text Box 252"/>
          <p:cNvSpPr txBox="1"/>
          <p:nvPr/>
        </p:nvSpPr>
        <p:spPr>
          <a:xfrm>
            <a:off x="967237" y="1673510"/>
            <a:ext cx="1675911" cy="60479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effectLst/>
                <a:latin typeface="Arial"/>
                <a:ea typeface="Times New Roman"/>
                <a:cs typeface="Times New Roman"/>
              </a:rPr>
              <a:t>Side view</a:t>
            </a:r>
            <a:endParaRPr lang="en-US" sz="2000" dirty="0">
              <a:effectLst/>
              <a:latin typeface="Arial"/>
              <a:ea typeface="Times New Roman"/>
              <a:cs typeface="Times New Roman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36199" y="4097414"/>
            <a:ext cx="7562041" cy="1857227"/>
            <a:chOff x="0" y="-6934"/>
            <a:chExt cx="5403850" cy="1014002"/>
          </a:xfrm>
        </p:grpSpPr>
        <p:sp>
          <p:nvSpPr>
            <p:cNvPr id="10" name="Rectangle 9"/>
            <p:cNvSpPr/>
            <p:nvPr/>
          </p:nvSpPr>
          <p:spPr>
            <a:xfrm>
              <a:off x="1197610" y="362585"/>
              <a:ext cx="314960" cy="914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62170" y="33909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62170" y="45974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5078095" y="236118"/>
              <a:ext cx="71755" cy="1797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0" y="561340"/>
              <a:ext cx="520700" cy="63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97560" y="389890"/>
              <a:ext cx="4606290" cy="6096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18" idx="2"/>
            </p:cNvCxnSpPr>
            <p:nvPr/>
          </p:nvCxnSpPr>
          <p:spPr>
            <a:xfrm flipV="1">
              <a:off x="469900" y="388518"/>
              <a:ext cx="354328" cy="17917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3810000" y="205740"/>
              <a:ext cx="0" cy="438150"/>
            </a:xfrm>
            <a:prstGeom prst="line">
              <a:avLst/>
            </a:prstGeom>
            <a:ln w="19050" cmpd="sng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 rot="20658975">
              <a:off x="628292" y="344272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19" name="Rectangle 18"/>
            <p:cNvSpPr/>
            <p:nvPr/>
          </p:nvSpPr>
          <p:spPr>
            <a:xfrm rot="20658975">
              <a:off x="284121" y="568325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0" name="Rectangle 19"/>
            <p:cNvSpPr/>
            <p:nvPr/>
          </p:nvSpPr>
          <p:spPr>
            <a:xfrm flipH="1">
              <a:off x="5078093" y="469317"/>
              <a:ext cx="71755" cy="2828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1" name="Rectangle 20"/>
            <p:cNvSpPr/>
            <p:nvPr/>
          </p:nvSpPr>
          <p:spPr>
            <a:xfrm flipH="1">
              <a:off x="5078095" y="827363"/>
              <a:ext cx="71755" cy="1797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2" name="Rectangle 21"/>
            <p:cNvSpPr/>
            <p:nvPr/>
          </p:nvSpPr>
          <p:spPr>
            <a:xfrm flipH="1">
              <a:off x="5078095" y="-6934"/>
              <a:ext cx="71755" cy="17970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039025" y="409246"/>
              <a:ext cx="3299884" cy="4157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2971800" y="173990"/>
              <a:ext cx="2406650" cy="2413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 rot="582782">
              <a:off x="1818190" y="326886"/>
              <a:ext cx="375920" cy="45085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6" name="Rectangle 25"/>
            <p:cNvSpPr/>
            <p:nvPr/>
          </p:nvSpPr>
          <p:spPr>
            <a:xfrm rot="21249970">
              <a:off x="2792730" y="598457"/>
              <a:ext cx="375920" cy="4508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713882" y="645716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713881" y="77330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719320" y="12954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719320" y="250190"/>
              <a:ext cx="35560" cy="71755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380490" y="360337"/>
              <a:ext cx="314960" cy="9144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2000"/>
            </a:p>
          </p:txBody>
        </p:sp>
      </p:grpSp>
      <p:cxnSp>
        <p:nvCxnSpPr>
          <p:cNvPr id="56" name="Straight Arrow Connector 55"/>
          <p:cNvCxnSpPr/>
          <p:nvPr/>
        </p:nvCxnSpPr>
        <p:spPr>
          <a:xfrm>
            <a:off x="3564169" y="4401376"/>
            <a:ext cx="0" cy="2570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4948129" y="5364135"/>
            <a:ext cx="0" cy="2570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7257494" y="2860616"/>
            <a:ext cx="49762" cy="13142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000"/>
          </a:p>
        </p:txBody>
      </p:sp>
      <p:sp>
        <p:nvSpPr>
          <p:cNvPr id="60" name="Rectangle 59"/>
          <p:cNvSpPr/>
          <p:nvPr/>
        </p:nvSpPr>
        <p:spPr>
          <a:xfrm>
            <a:off x="7257550" y="3063247"/>
            <a:ext cx="49762" cy="131425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000"/>
          </a:p>
        </p:txBody>
      </p:sp>
      <p:sp>
        <p:nvSpPr>
          <p:cNvPr id="61" name="TextBox 60"/>
          <p:cNvSpPr txBox="1"/>
          <p:nvPr/>
        </p:nvSpPr>
        <p:spPr>
          <a:xfrm>
            <a:off x="8324295" y="5575299"/>
            <a:ext cx="6403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SCS</a:t>
            </a:r>
            <a:endParaRPr lang="en-US" dirty="0"/>
          </a:p>
        </p:txBody>
      </p:sp>
      <p:grpSp>
        <p:nvGrpSpPr>
          <p:cNvPr id="96" name="Group 95"/>
          <p:cNvGrpSpPr/>
          <p:nvPr/>
        </p:nvGrpSpPr>
        <p:grpSpPr>
          <a:xfrm>
            <a:off x="736199" y="6057900"/>
            <a:ext cx="7785501" cy="640189"/>
            <a:chOff x="736199" y="5803900"/>
            <a:chExt cx="7785501" cy="640189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736199" y="5930900"/>
              <a:ext cx="778550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393768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889608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2503852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2875028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614969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894877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6067838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7354879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891580" y="5803900"/>
              <a:ext cx="0" cy="25200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 Box 199"/>
            <p:cNvSpPr txBox="1"/>
            <p:nvPr/>
          </p:nvSpPr>
          <p:spPr>
            <a:xfrm>
              <a:off x="1041104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281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86" name="Text Box 199"/>
            <p:cNvSpPr txBox="1"/>
            <p:nvPr/>
          </p:nvSpPr>
          <p:spPr>
            <a:xfrm>
              <a:off x="1529485" y="6014800"/>
              <a:ext cx="831825" cy="373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283.9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87" name="Text Box 199"/>
            <p:cNvSpPr txBox="1"/>
            <p:nvPr/>
          </p:nvSpPr>
          <p:spPr>
            <a:xfrm>
              <a:off x="2193708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300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88" name="Text Box 199"/>
            <p:cNvSpPr txBox="1"/>
            <p:nvPr/>
          </p:nvSpPr>
          <p:spPr>
            <a:xfrm>
              <a:off x="2682493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301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89" name="Text Box 199"/>
            <p:cNvSpPr txBox="1"/>
            <p:nvPr/>
          </p:nvSpPr>
          <p:spPr>
            <a:xfrm>
              <a:off x="3343052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305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90" name="Text Box 199"/>
            <p:cNvSpPr txBox="1"/>
            <p:nvPr/>
          </p:nvSpPr>
          <p:spPr>
            <a:xfrm>
              <a:off x="4628755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341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91" name="Text Box 199"/>
            <p:cNvSpPr txBox="1"/>
            <p:nvPr/>
          </p:nvSpPr>
          <p:spPr>
            <a:xfrm>
              <a:off x="5808494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374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92" name="Text Box 199"/>
            <p:cNvSpPr txBox="1"/>
            <p:nvPr/>
          </p:nvSpPr>
          <p:spPr>
            <a:xfrm>
              <a:off x="7067240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400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  <p:sp>
          <p:nvSpPr>
            <p:cNvPr id="93" name="Text Box 199"/>
            <p:cNvSpPr txBox="1"/>
            <p:nvPr/>
          </p:nvSpPr>
          <p:spPr>
            <a:xfrm>
              <a:off x="7637876" y="6014639"/>
              <a:ext cx="569487" cy="429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n-GB" dirty="0" smtClean="0">
                  <a:latin typeface="Arial"/>
                  <a:ea typeface="Times New Roman"/>
                  <a:cs typeface="Times New Roman"/>
                </a:rPr>
                <a:t>417</a:t>
              </a:r>
              <a:endParaRPr lang="en-US" dirty="0">
                <a:effectLst/>
                <a:latin typeface="Arial"/>
                <a:ea typeface="Times New Roman"/>
                <a:cs typeface="Times New Roman"/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7991996" y="4452386"/>
            <a:ext cx="74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1.4 m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8030096" y="5088652"/>
            <a:ext cx="744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2.0 m</a:t>
            </a:r>
            <a:endParaRPr lang="en-US" dirty="0"/>
          </a:p>
        </p:txBody>
      </p:sp>
      <p:cxnSp>
        <p:nvCxnSpPr>
          <p:cNvPr id="80" name="Straight Connector 79"/>
          <p:cNvCxnSpPr/>
          <p:nvPr/>
        </p:nvCxnSpPr>
        <p:spPr>
          <a:xfrm flipH="1">
            <a:off x="4480338" y="4499644"/>
            <a:ext cx="0" cy="802507"/>
          </a:xfrm>
          <a:prstGeom prst="line">
            <a:avLst/>
          </a:prstGeom>
          <a:ln w="19050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 Box 204"/>
          <p:cNvSpPr txBox="1"/>
          <p:nvPr/>
        </p:nvSpPr>
        <p:spPr>
          <a:xfrm>
            <a:off x="3989956" y="3838772"/>
            <a:ext cx="1302997" cy="719679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>
                <a:effectLst/>
                <a:latin typeface="Arial"/>
                <a:ea typeface="Times New Roman"/>
                <a:cs typeface="Times New Roman"/>
              </a:rPr>
              <a:t>horizontal </a:t>
            </a:r>
            <a:r>
              <a:rPr lang="en-GB" sz="2000" dirty="0">
                <a:effectLst/>
                <a:latin typeface="Arial"/>
                <a:ea typeface="Times New Roman"/>
                <a:cs typeface="Times New Roman"/>
              </a:rPr>
              <a:t>focus</a:t>
            </a:r>
            <a:endParaRPr lang="en-US" sz="2000" dirty="0">
              <a:effectLst/>
              <a:latin typeface="Arial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4488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horizontal focus change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854200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/>
              </a:buClr>
              <a:buSzPct val="100000"/>
              <a:buFont typeface="Wingdings" charset="2"/>
              <a:buChar char=""/>
            </a:pPr>
            <a:r>
              <a:rPr lang="en-US" sz="2400" dirty="0" smtClean="0"/>
              <a:t> Beam already focused significantly at grating</a:t>
            </a:r>
          </a:p>
          <a:p>
            <a:pPr lvl="1">
              <a:buClr>
                <a:schemeClr val="accent6"/>
              </a:buClr>
              <a:buSzPct val="100000"/>
            </a:pPr>
            <a:r>
              <a:rPr lang="en-US" sz="2400" dirty="0" smtClean="0"/>
              <a:t>40% less damage tolerance at grating </a:t>
            </a:r>
          </a:p>
          <a:p>
            <a:pPr lvl="1">
              <a:buClr>
                <a:schemeClr val="accent6"/>
              </a:buClr>
              <a:buSzPct val="100000"/>
            </a:pPr>
            <a:r>
              <a:rPr lang="en-US" sz="2400" dirty="0" smtClean="0"/>
              <a:t>(91 mJ </a:t>
            </a:r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400" dirty="0" smtClean="0">
                <a:ea typeface="Wingdings"/>
                <a:cs typeface="Wingdings"/>
                <a:sym typeface="Wingdings"/>
              </a:rPr>
              <a:t>54 mJ, B4C coating, 290 </a:t>
            </a:r>
            <a:r>
              <a:rPr lang="en-US" sz="2400" dirty="0" err="1" smtClean="0">
                <a:ea typeface="Wingdings"/>
                <a:cs typeface="Wingdings"/>
                <a:sym typeface="Wingdings"/>
              </a:rPr>
              <a:t>eV</a:t>
            </a:r>
            <a:r>
              <a:rPr lang="en-US" sz="2400" dirty="0" smtClean="0">
                <a:ea typeface="Wingdings"/>
                <a:cs typeface="Wingdings"/>
                <a:sym typeface="Wingdings"/>
              </a:rPr>
              <a:t>)</a:t>
            </a:r>
            <a:r>
              <a:rPr lang="en-US" sz="2400" dirty="0" smtClean="0"/>
              <a:t> </a:t>
            </a:r>
          </a:p>
          <a:p>
            <a:pPr marL="742950" lvl="1" indent="-285750">
              <a:buClr>
                <a:schemeClr val="accent6"/>
              </a:buClr>
              <a:buSzPct val="100000"/>
              <a:buFont typeface="Wingdings" charset="2"/>
              <a:buChar char=""/>
            </a:pPr>
            <a:endParaRPr lang="en-US" sz="2400" dirty="0" smtClean="0"/>
          </a:p>
          <a:p>
            <a:pPr marL="285750" indent="-285750">
              <a:buClr>
                <a:schemeClr val="accent6"/>
              </a:buClr>
              <a:buSzPct val="100000"/>
              <a:buFont typeface="Wingdings" charset="2"/>
              <a:buChar char=""/>
            </a:pPr>
            <a:r>
              <a:rPr lang="en-US" sz="2400" dirty="0" smtClean="0"/>
              <a:t> Beam size larger in experimental hall </a:t>
            </a:r>
          </a:p>
          <a:p>
            <a:pPr>
              <a:buClr>
                <a:schemeClr val="accent6"/>
              </a:buClr>
              <a:buSzPct val="100000"/>
            </a:pPr>
            <a:r>
              <a:rPr lang="en-US" sz="2400" dirty="0" smtClean="0"/>
              <a:t>	(for flat M5 e.g. 800 </a:t>
            </a:r>
            <a:r>
              <a:rPr lang="en-US" sz="2400" dirty="0" err="1" smtClean="0"/>
              <a:t>eV</a:t>
            </a:r>
            <a:r>
              <a:rPr lang="en-US" sz="2400" dirty="0" smtClean="0"/>
              <a:t>: 3 mm </a:t>
            </a:r>
            <a:r>
              <a:rPr lang="en-US" sz="24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400" dirty="0" smtClean="0">
                <a:ea typeface="Wingdings"/>
                <a:cs typeface="Wingdings"/>
              </a:rPr>
              <a:t>15 mm, vertical size  1.7 mm</a:t>
            </a:r>
          </a:p>
          <a:p>
            <a:pPr>
              <a:buClr>
                <a:schemeClr val="accent6"/>
              </a:buClr>
              <a:buSzPct val="100000"/>
            </a:pPr>
            <a:r>
              <a:rPr lang="en-US" sz="2400" dirty="0" smtClean="0">
                <a:ea typeface="Wingdings"/>
                <a:cs typeface="Wingdings"/>
              </a:rPr>
              <a:t>	Or M5 focusing: hor. 43 um </a:t>
            </a:r>
            <a:r>
              <a:rPr lang="en-US" sz="24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400" dirty="0" smtClean="0">
                <a:ea typeface="Wingdings"/>
                <a:cs typeface="Wingdings"/>
              </a:rPr>
              <a:t> 67 um) </a:t>
            </a:r>
          </a:p>
          <a:p>
            <a:pPr marL="285750" indent="-285750">
              <a:buClr>
                <a:schemeClr val="accent6"/>
              </a:buClr>
              <a:buSzPct val="100000"/>
              <a:buFont typeface="Wingdings" charset="2"/>
              <a:buChar char=""/>
            </a:pPr>
            <a:endParaRPr lang="en-US" sz="2400" dirty="0">
              <a:ea typeface="Wingdings"/>
              <a:cs typeface="Wingdings"/>
            </a:endParaRPr>
          </a:p>
          <a:p>
            <a:pPr lvl="1"/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5398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4700" y="1676400"/>
            <a:ext cx="7188200" cy="3693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/>
              </a:buClr>
              <a:buFont typeface="Wingdings" charset="2"/>
              <a:buChar char="q"/>
            </a:pPr>
            <a:r>
              <a:rPr lang="en-US" sz="2400" dirty="0" smtClean="0"/>
              <a:t> Shift from 1.4m to 2.0 m possible by shift of distribution mirror. The damage tolerance on the grating reduces by 40% and the horizontal focusing deteriorates by 50%.</a:t>
            </a:r>
          </a:p>
          <a:p>
            <a:pPr marL="285750" indent="-285750">
              <a:buClr>
                <a:schemeClr val="accent6"/>
              </a:buClr>
              <a:buFont typeface="Wingdings" charset="2"/>
              <a:buChar char="q"/>
            </a:pPr>
            <a:r>
              <a:rPr lang="en-US" sz="2400" dirty="0" smtClean="0"/>
              <a:t> Increasing the </a:t>
            </a:r>
            <a:r>
              <a:rPr lang="en-US" sz="2400" dirty="0" err="1" smtClean="0"/>
              <a:t>take-off</a:t>
            </a:r>
            <a:r>
              <a:rPr lang="en-US" sz="2400" dirty="0" smtClean="0"/>
              <a:t> angle lowers the transmitted upper energy to 1.8 </a:t>
            </a:r>
            <a:r>
              <a:rPr lang="en-US" sz="2400" dirty="0" err="1" smtClean="0"/>
              <a:t>keV</a:t>
            </a:r>
            <a:r>
              <a:rPr lang="en-US" sz="2400" dirty="0" smtClean="0"/>
              <a:t> (2.4 m) or 2.2 </a:t>
            </a:r>
            <a:r>
              <a:rPr lang="en-US" sz="2400" dirty="0" err="1" smtClean="0"/>
              <a:t>keV</a:t>
            </a:r>
            <a:r>
              <a:rPr lang="en-US" sz="2400" dirty="0" smtClean="0"/>
              <a:t> (2.0 m)</a:t>
            </a:r>
          </a:p>
          <a:p>
            <a:pPr marL="285750" indent="-285750">
              <a:buClr>
                <a:schemeClr val="accent6"/>
              </a:buClr>
              <a:buFont typeface="Wingdings" charset="2"/>
              <a:buChar char="q"/>
            </a:pPr>
            <a:r>
              <a:rPr lang="en-US" sz="2400" dirty="0" smtClean="0"/>
              <a:t> Whispering gallery also possible (add 0.5 M€)</a:t>
            </a:r>
          </a:p>
          <a:p>
            <a:pPr marL="285750" indent="-285750">
              <a:buClr>
                <a:schemeClr val="accent6"/>
              </a:buClr>
              <a:buFont typeface="Wingdings" charset="2"/>
              <a:buChar char="q"/>
            </a:pPr>
            <a:r>
              <a:rPr lang="en-US" sz="2400" dirty="0" smtClean="0"/>
              <a:t> Safety and transport implications would have to be considered.</a:t>
            </a:r>
          </a:p>
          <a:p>
            <a:pPr marL="285750" indent="-285750">
              <a:buClr>
                <a:schemeClr val="accent6"/>
              </a:buClr>
              <a:buFont typeface="Wingdings" charset="2"/>
              <a:buChar char="q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9220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276</Words>
  <Application>Microsoft Macintosh PowerPoint</Application>
  <PresentationFormat>On-screen Show (4:3)</PresentationFormat>
  <Paragraphs>94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Can we move the SCS instrument to 2.4 m distance?</vt:lpstr>
      <vt:lpstr>Current Plan (CDR update)</vt:lpstr>
      <vt:lpstr>Version A: increase angle</vt:lpstr>
      <vt:lpstr>Change of reflectivity</vt:lpstr>
      <vt:lpstr>Version B: move mirror </vt:lpstr>
      <vt:lpstr>Impact of horizontal focus change</vt:lpstr>
      <vt:lpstr>Conclusions</vt:lpstr>
    </vt:vector>
  </TitlesOfParts>
  <Company>European XFEL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we move the SCS instrument to 2.4 m distance?</dc:title>
  <dc:creator>Harald Sinn</dc:creator>
  <cp:lastModifiedBy>Harald Sinn</cp:lastModifiedBy>
  <cp:revision>20</cp:revision>
  <dcterms:created xsi:type="dcterms:W3CDTF">2012-01-19T04:56:55Z</dcterms:created>
  <dcterms:modified xsi:type="dcterms:W3CDTF">2012-01-19T14:15:59Z</dcterms:modified>
</cp:coreProperties>
</file>