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4" r:id="rId3"/>
    <p:sldId id="265" r:id="rId4"/>
    <p:sldId id="267" r:id="rId5"/>
    <p:sldId id="266" r:id="rId6"/>
    <p:sldId id="268" r:id="rId7"/>
    <p:sldId id="262" r:id="rId8"/>
    <p:sldId id="263" r:id="rId9"/>
    <p:sldId id="269" r:id="rId10"/>
    <p:sldId id="270" r:id="rId11"/>
    <p:sldId id="260" r:id="rId12"/>
  </p:sldIdLst>
  <p:sldSz cx="9144000" cy="6858000" type="screen4x3"/>
  <p:notesSz cx="6797675" cy="987425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95752" autoAdjust="0"/>
  </p:normalViewPr>
  <p:slideViewPr>
    <p:cSldViewPr snapToGrid="0">
      <p:cViewPr varScale="1">
        <p:scale>
          <a:sx n="118" d="100"/>
          <a:sy n="118" d="100"/>
        </p:scale>
        <p:origin x="-114" y="-336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888"/>
      </p:cViewPr>
      <p:guideLst>
        <p:guide orient="horz" pos="3110"/>
        <p:guide pos="2135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8020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7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80537"/>
            <a:ext cx="2945659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D270FC80-A4E9-4FCF-AA8B-86351316DF8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736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863A7B84-BC71-49A9-A68C-98CD8C1BFA9A}" type="slidenum">
              <a:rPr lang="de-DE" sz="1200"/>
              <a:pPr/>
              <a:t>11</a:t>
            </a:fld>
            <a:endParaRPr lang="de-DE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690269"/>
            <a:ext cx="4984962" cy="4443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rgbClr val="F8B323"/>
              </a:buClr>
              <a:buFont typeface="Wingdings" pitchFamily="2" charset="2"/>
              <a:buNone/>
            </a:pPr>
            <a:r>
              <a:rPr lang="en-GB" sz="1100" smtClean="0"/>
              <a:t> </a:t>
            </a:r>
            <a:r>
              <a:rPr lang="en-GB" sz="1100" b="1" smtClean="0"/>
              <a:t>Copy &amp; paste </a:t>
            </a:r>
            <a:r>
              <a:rPr lang="en-GB" sz="1100" smtClean="0"/>
              <a:t>an element from the Clip Board to the particular slide: </a:t>
            </a:r>
            <a:br>
              <a:rPr lang="en-GB" sz="1100" smtClean="0"/>
            </a:br>
            <a:r>
              <a:rPr lang="en-GB" sz="1100" smtClean="0"/>
              <a:t> 1) Click on a box to mark it. </a:t>
            </a:r>
            <a:br>
              <a:rPr lang="en-GB" sz="1100" smtClean="0"/>
            </a:br>
            <a:r>
              <a:rPr lang="en-GB" sz="1100" smtClean="0"/>
              <a:t> 2) Position the mouse pointer on the box frame: Copy!</a:t>
            </a:r>
            <a:r>
              <a:rPr lang="de-DE" sz="1100" smtClean="0"/>
              <a:t> </a:t>
            </a:r>
            <a:br>
              <a:rPr lang="de-DE" sz="1100" smtClean="0"/>
            </a:br>
            <a:r>
              <a:rPr lang="de-DE" sz="1100" smtClean="0"/>
              <a:t> 3) </a:t>
            </a:r>
            <a:r>
              <a:rPr lang="en-GB" sz="1100" smtClean="0"/>
              <a:t>Click on the particular slide: Paste!</a:t>
            </a:r>
          </a:p>
          <a:p>
            <a:pPr eaLnBrk="1" hangingPunct="1">
              <a:spcBef>
                <a:spcPct val="50000"/>
              </a:spcBef>
              <a:buClr>
                <a:srgbClr val="F8B323"/>
              </a:buClr>
              <a:buFont typeface="Wingdings" pitchFamily="2" charset="2"/>
              <a:buNone/>
            </a:pPr>
            <a:r>
              <a:rPr lang="en-GB" sz="1100" smtClean="0"/>
              <a:t>  How you intend to use the elements is your choice. </a:t>
            </a:r>
            <a:br>
              <a:rPr lang="en-GB" sz="1100" smtClean="0"/>
            </a:br>
            <a:r>
              <a:rPr lang="en-GB" sz="1100" smtClean="0"/>
              <a:t>  You can combine the text block style with the background colour </a:t>
            </a:r>
            <a:br>
              <a:rPr lang="en-GB" sz="1100" smtClean="0"/>
            </a:br>
            <a:r>
              <a:rPr lang="en-GB" sz="1100" smtClean="0"/>
              <a:t>  in different manner.</a:t>
            </a:r>
          </a:p>
          <a:p>
            <a:pPr eaLnBrk="1" hangingPunct="1">
              <a:spcBef>
                <a:spcPct val="50000"/>
              </a:spcBef>
              <a:buClr>
                <a:srgbClr val="F8B323"/>
              </a:buClr>
              <a:buFont typeface="Wingdings" pitchFamily="2" charset="2"/>
              <a:buNone/>
            </a:pPr>
            <a:r>
              <a:rPr lang="en-GB" sz="1100" smtClean="0"/>
              <a:t>  How to change the height or the width (or both) of a box </a:t>
            </a:r>
            <a:br>
              <a:rPr lang="en-GB" sz="1100" smtClean="0"/>
            </a:br>
            <a:r>
              <a:rPr lang="en-GB" sz="1100" smtClean="0"/>
              <a:t>  (including its background): </a:t>
            </a:r>
            <a:br>
              <a:rPr lang="en-GB" sz="1100" smtClean="0"/>
            </a:br>
            <a:r>
              <a:rPr lang="en-GB" sz="1100" smtClean="0"/>
              <a:t>  Mark the box, and grip and draw the specific edge of the box frame. </a:t>
            </a:r>
          </a:p>
          <a:p>
            <a:pPr eaLnBrk="1" hangingPunct="1">
              <a:spcBef>
                <a:spcPct val="50000"/>
              </a:spcBef>
              <a:buClr>
                <a:srgbClr val="F8B323"/>
              </a:buClr>
              <a:buFont typeface="Wingdings" pitchFamily="2" charset="2"/>
              <a:buNone/>
            </a:pPr>
            <a:r>
              <a:rPr lang="en-GB" sz="1100" smtClean="0"/>
              <a:t>  You can position a text block inside a frame: 1) Mark the text block. </a:t>
            </a:r>
            <a:br>
              <a:rPr lang="en-GB" sz="1100" smtClean="0"/>
            </a:br>
            <a:r>
              <a:rPr lang="en-GB" sz="1100" smtClean="0"/>
              <a:t>  2) Click on the menu point “Format”: “Text box”, “Text Box”, </a:t>
            </a:r>
            <a:br>
              <a:rPr lang="en-GB" sz="1100" smtClean="0"/>
            </a:br>
            <a:r>
              <a:rPr lang="en-GB" sz="1100" smtClean="0"/>
              <a:t>  “Text Anchor Point”. </a:t>
            </a:r>
          </a:p>
          <a:p>
            <a:pPr eaLnBrk="1" hangingPunct="1">
              <a:spcBef>
                <a:spcPct val="50000"/>
              </a:spcBef>
              <a:buClr>
                <a:srgbClr val="F8B323"/>
              </a:buClr>
              <a:buFont typeface="Wingdings" pitchFamily="2" charset="2"/>
              <a:buNone/>
            </a:pPr>
            <a:r>
              <a:rPr lang="en-GB" sz="1100" smtClean="0"/>
              <a:t>  Insert a new slide: Menu button “New Slide” </a:t>
            </a:r>
            <a:br>
              <a:rPr lang="en-GB" sz="1100" smtClean="0"/>
            </a:br>
            <a:r>
              <a:rPr lang="en-GB" sz="1100" smtClean="0"/>
              <a:t/>
            </a:r>
            <a:br>
              <a:rPr lang="en-GB" sz="1100" smtClean="0"/>
            </a:br>
            <a:r>
              <a:rPr lang="en-GB" sz="1100" smtClean="0"/>
              <a:t>  For more bullet levels (max. 5) use the tab stop button </a:t>
            </a:r>
            <a:r>
              <a:rPr lang="en-GB" sz="1100" smtClean="0">
                <a:sym typeface="Wingdings" pitchFamily="2" charset="2"/>
              </a:rPr>
              <a:t></a:t>
            </a:r>
            <a:r>
              <a:rPr lang="en-GB" sz="1100" smtClean="0">
                <a:sym typeface="Symbol" pitchFamily="18" charset="2"/>
              </a:rPr>
              <a:t> </a:t>
            </a:r>
            <a:r>
              <a:rPr lang="en-GB" sz="1100" smtClean="0"/>
              <a:t>on your keyboard, </a:t>
            </a:r>
            <a:br>
              <a:rPr lang="en-GB" sz="1100" smtClean="0"/>
            </a:br>
            <a:r>
              <a:rPr lang="en-GB" sz="1100" smtClean="0"/>
              <a:t>  back with </a:t>
            </a:r>
            <a:r>
              <a:rPr lang="en-GB" sz="1100" smtClean="0">
                <a:sym typeface="Symbol" pitchFamily="18" charset="2"/>
              </a:rPr>
              <a:t></a:t>
            </a:r>
            <a:r>
              <a:rPr lang="en-GB" sz="1100" smtClean="0">
                <a:sym typeface="Wingdings" pitchFamily="2" charset="2"/>
              </a:rPr>
              <a:t> </a:t>
            </a:r>
            <a:br>
              <a:rPr lang="en-GB" sz="1100" smtClean="0">
                <a:sym typeface="Wingdings" pitchFamily="2" charset="2"/>
              </a:rPr>
            </a:br>
            <a:endParaRPr lang="en-GB" sz="1100" smtClean="0"/>
          </a:p>
          <a:p>
            <a:pPr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smtClean="0"/>
              <a:t>  The default colour scheme for font, line and fill is (1st row, from left to right):</a:t>
            </a:r>
            <a:br>
              <a:rPr lang="en-GB" sz="1100" smtClean="0"/>
            </a:br>
            <a:r>
              <a:rPr lang="en-GB" sz="1100" smtClean="0"/>
              <a:t>  White  </a:t>
            </a:r>
            <a:r>
              <a:rPr lang="en-GB" sz="1100" smtClean="0">
                <a:sym typeface="Wingdings" pitchFamily="2" charset="2"/>
              </a:rPr>
              <a:t></a:t>
            </a:r>
            <a:r>
              <a:rPr lang="en-GB" sz="1100" smtClean="0"/>
              <a:t>  Violet  </a:t>
            </a:r>
            <a:r>
              <a:rPr lang="en-GB" sz="1100" smtClean="0">
                <a:sym typeface="Wingdings" pitchFamily="2" charset="2"/>
              </a:rPr>
              <a:t>  Grey   Black   Violet    Orange    Violet    Orange</a:t>
            </a:r>
            <a:br>
              <a:rPr lang="en-GB" sz="1100" smtClean="0">
                <a:sym typeface="Wingdings" pitchFamily="2" charset="2"/>
              </a:rPr>
            </a:br>
            <a:endParaRPr lang="en-GB" sz="1100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379635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9F90-6665-4DD6-A884-7553838E72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Delete this text and put in here: Date of the Talk, location, … (max: 1 line)</a:t>
            </a:r>
          </a:p>
          <a:p>
            <a:pPr>
              <a:defRPr/>
            </a:pPr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92931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69EF6-9779-46B1-A6D0-CC5E4D6C19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Delete this text and put in here: Date of the Talk, location, … (max: 1 line)</a:t>
            </a:r>
          </a:p>
          <a:p>
            <a:pPr>
              <a:defRPr/>
            </a:pPr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76232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B12EC-ABC9-46D5-8C6E-2BFF2D72F5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Delete this text and put in here: Date of the Talk, location, … (max: 1 line)</a:t>
            </a:r>
          </a:p>
          <a:p>
            <a:pPr>
              <a:defRPr/>
            </a:pPr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90079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DB616-BCE1-41EA-BC16-B7D2A6E6D9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Delete this text and put in here: Date of the Talk, location, … (max: 1 line)</a:t>
            </a:r>
          </a:p>
          <a:p>
            <a:pPr>
              <a:defRPr/>
            </a:pPr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53436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A22A5-24DE-4186-83E3-45F90A0E5E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Delete this text and put in here: Date of the Talk, location, … (max: 1 line)</a:t>
            </a:r>
          </a:p>
          <a:p>
            <a:pPr>
              <a:defRPr/>
            </a:pPr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85633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E6EA6-9E9A-4AC6-9C3B-1604B73AEE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Delete this text and put in here: Date of the Talk, location, … (max: 1 line)</a:t>
            </a:r>
          </a:p>
          <a:p>
            <a:pPr>
              <a:defRPr/>
            </a:pPr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093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8E989-0B67-4803-A40E-031A3DD867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January 20</a:t>
            </a:r>
            <a:r>
              <a:rPr lang="en-GB" baseline="30000" dirty="0" smtClean="0"/>
              <a:t>th</a:t>
            </a:r>
            <a:r>
              <a:rPr lang="en-GB" dirty="0" smtClean="0"/>
              <a:t> 2012</a:t>
            </a:r>
          </a:p>
          <a:p>
            <a:pPr>
              <a:defRPr/>
            </a:pPr>
            <a:r>
              <a:rPr lang="en-GB" dirty="0" smtClean="0"/>
              <a:t>Joachim Schulz, WP79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27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B30B6-276F-4EBB-BCE1-F3ED32EA8F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January 20</a:t>
            </a:r>
            <a:r>
              <a:rPr lang="en-GB" baseline="30000" dirty="0" smtClean="0"/>
              <a:t>th</a:t>
            </a:r>
            <a:r>
              <a:rPr lang="en-GB" dirty="0" smtClean="0"/>
              <a:t> 2012</a:t>
            </a:r>
          </a:p>
          <a:p>
            <a:pPr>
              <a:defRPr/>
            </a:pPr>
            <a:r>
              <a:rPr lang="en-GB" dirty="0" smtClean="0"/>
              <a:t>Joachim Schulz, WP79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88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823A7-E074-4796-9198-6A4EDCE151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Delete this text and put in here: Date of the Talk, location, … (max: 1 line)</a:t>
            </a:r>
          </a:p>
          <a:p>
            <a:pPr>
              <a:defRPr/>
            </a:pPr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59897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E23E0-016F-4A0D-88D2-7CEB5D68B8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Delete this text and put in here: Date of the Talk, location, … (max: 1 line)</a:t>
            </a:r>
          </a:p>
          <a:p>
            <a:pPr>
              <a:defRPr/>
            </a:pPr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98012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>
              <a:defRPr/>
            </a:pPr>
            <a:fld id="{4541F006-A0B5-4E99-9EAC-128CCCCC3C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GB" dirty="0" smtClean="0"/>
              <a:t>January 20</a:t>
            </a:r>
            <a:r>
              <a:rPr lang="en-GB" baseline="30000" dirty="0" smtClean="0"/>
              <a:t>th</a:t>
            </a:r>
            <a:r>
              <a:rPr lang="en-GB" dirty="0" smtClean="0"/>
              <a:t> 2012</a:t>
            </a:r>
          </a:p>
          <a:p>
            <a:pPr>
              <a:defRPr/>
            </a:pPr>
            <a:r>
              <a:rPr lang="en-GB" dirty="0" smtClean="0"/>
              <a:t>Joachim Schulz, WP79</a:t>
            </a:r>
            <a:endParaRPr lang="en-GB" dirty="0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0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031" name="Text Box 123"/>
          <p:cNvSpPr txBox="1">
            <a:spLocks noChangeArrowheads="1"/>
          </p:cNvSpPr>
          <p:nvPr userDrawn="1"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General use</a:t>
            </a:r>
            <a:r>
              <a:rPr lang="en-GB" sz="1000" baseline="0" dirty="0" smtClean="0">
                <a:solidFill>
                  <a:schemeClr val="bg1"/>
                </a:solidFill>
              </a:rPr>
              <a:t> labs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32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4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Commonly used lab space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8E989-0B67-4803-A40E-031A3DD867A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January 20</a:t>
            </a:r>
            <a:r>
              <a:rPr lang="en-GB" baseline="30000" smtClean="0"/>
              <a:t>th</a:t>
            </a:r>
            <a:r>
              <a:rPr lang="en-GB" smtClean="0"/>
              <a:t> 2012</a:t>
            </a:r>
          </a:p>
          <a:p>
            <a:pPr>
              <a:defRPr/>
            </a:pPr>
            <a:r>
              <a:rPr lang="en-GB" smtClean="0"/>
              <a:t>Joachim Schulz, WP79</a:t>
            </a:r>
            <a:endParaRPr lang="en-GB" dirty="0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403081" y="1251203"/>
            <a:ext cx="4087999" cy="473690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Maintained by WP79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Wet labs and bio-sample preparation 200m²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Dry sample preparation 200m²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X-ray lab 50m² (better more)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Photoe</a:t>
            </a:r>
            <a:r>
              <a:rPr lang="en-GB" sz="2000" dirty="0" smtClean="0">
                <a:solidFill>
                  <a:schemeClr val="hlink"/>
                </a:solidFill>
              </a:rPr>
              <a:t>lectron and Auger </a:t>
            </a:r>
            <a:r>
              <a:rPr lang="en-GB" sz="2000" dirty="0" smtClean="0">
                <a:solidFill>
                  <a:schemeClr val="hlink"/>
                </a:solidFill>
              </a:rPr>
              <a:t>spectroscopy (not yet </a:t>
            </a:r>
            <a:r>
              <a:rPr lang="en-GB" sz="2000" dirty="0" smtClean="0">
                <a:solidFill>
                  <a:schemeClr val="hlink"/>
                </a:solidFill>
              </a:rPr>
              <a:t>on </a:t>
            </a:r>
            <a:r>
              <a:rPr lang="en-GB" sz="2000" dirty="0" smtClean="0">
                <a:solidFill>
                  <a:schemeClr val="hlink"/>
                </a:solidFill>
              </a:rPr>
              <a:t>the </a:t>
            </a:r>
            <a:r>
              <a:rPr lang="en-GB" sz="2000" dirty="0" smtClean="0">
                <a:solidFill>
                  <a:schemeClr val="hlink"/>
                </a:solidFill>
              </a:rPr>
              <a:t>plan)</a:t>
            </a:r>
            <a:endParaRPr lang="en-GB" sz="2000" dirty="0" smtClean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Microscopy (included in dry labs)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Nano-fabrication (not yet </a:t>
            </a:r>
            <a:r>
              <a:rPr lang="en-GB" sz="2000" dirty="0" smtClean="0">
                <a:solidFill>
                  <a:schemeClr val="hlink"/>
                </a:solidFill>
              </a:rPr>
              <a:t>on </a:t>
            </a:r>
            <a:r>
              <a:rPr lang="en-GB" sz="2000" dirty="0" smtClean="0">
                <a:solidFill>
                  <a:schemeClr val="hlink"/>
                </a:solidFill>
              </a:rPr>
              <a:t>the </a:t>
            </a:r>
            <a:r>
              <a:rPr lang="en-GB" sz="2000" dirty="0" smtClean="0">
                <a:solidFill>
                  <a:schemeClr val="hlink"/>
                </a:solidFill>
              </a:rPr>
              <a:t>plan</a:t>
            </a:r>
            <a:r>
              <a:rPr lang="en-GB" sz="2000" dirty="0" smtClean="0">
                <a:solidFill>
                  <a:schemeClr val="hlink"/>
                </a:solidFill>
              </a:rPr>
              <a:t>)</a:t>
            </a:r>
            <a:endParaRPr lang="en-GB" sz="2000" dirty="0">
              <a:solidFill>
                <a:schemeClr val="hlink"/>
              </a:solidFill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4643306" y="1251203"/>
            <a:ext cx="4087999" cy="18002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EMBL and WP79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Bio labs 300m² 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Crystal storage 40m²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Mechanical workshop 40m²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Electronic workshop 40m²</a:t>
            </a:r>
            <a:endParaRPr lang="en-GB" sz="2000" dirty="0">
              <a:solidFill>
                <a:schemeClr val="hlink"/>
              </a:solidFill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4643306" y="3203828"/>
            <a:ext cx="4087999" cy="278427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Not in WP79 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General electronics lab 300m²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Mechanical preparation lab 100m²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Cleanroom area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Laser labs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>
                <a:solidFill>
                  <a:schemeClr val="hlink"/>
                </a:solidFill>
              </a:rPr>
              <a:t>Vacuum preparation labs 200m²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endParaRPr lang="en-GB" sz="2000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56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Vacuum preparation lab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8E989-0B67-4803-A40E-031A3DD867A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January 20</a:t>
            </a:r>
            <a:r>
              <a:rPr lang="en-GB" baseline="30000" smtClean="0"/>
              <a:t>th</a:t>
            </a:r>
            <a:r>
              <a:rPr lang="en-GB" smtClean="0"/>
              <a:t> 2012</a:t>
            </a:r>
          </a:p>
          <a:p>
            <a:pPr>
              <a:defRPr/>
            </a:pPr>
            <a:r>
              <a:rPr lang="en-GB" smtClean="0"/>
              <a:t>Joachim Schulz, WP79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36" y="1124793"/>
            <a:ext cx="2379440" cy="5170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1068149" y="1262358"/>
            <a:ext cx="1035780" cy="1375646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8149" y="2644747"/>
            <a:ext cx="1035780" cy="1786991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8149" y="4431739"/>
            <a:ext cx="1035780" cy="1710115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84927" y="1262358"/>
            <a:ext cx="283222" cy="1375646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84927" y="2638004"/>
            <a:ext cx="283222" cy="1793734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84927" y="4431739"/>
            <a:ext cx="283222" cy="1710115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3526609" y="1363142"/>
            <a:ext cx="5002396" cy="2171729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000" b="1" dirty="0" smtClean="0">
                <a:solidFill>
                  <a:schemeClr val="hlink"/>
                </a:solidFill>
              </a:rPr>
              <a:t>Vacuum equipment tends to be noisy. Therefore:</a:t>
            </a:r>
          </a:p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Suggestion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Split into separate rooms 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Introduce service rooms for rough pumps</a:t>
            </a:r>
            <a:endParaRPr lang="en-GB" sz="20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70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723EC50F-C64F-4DD7-970A-C203521BA864}" type="slidenum">
              <a:rPr lang="en-GB" sz="1000">
                <a:solidFill>
                  <a:schemeClr val="bg1"/>
                </a:solidFill>
                <a:ea typeface="Geneva" pitchFamily="1" charset="-128"/>
              </a:rPr>
              <a:pPr/>
              <a:t>11</a:t>
            </a:fld>
            <a:endParaRPr lang="en-GB" sz="100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r>
              <a:rPr lang="en-GB" sz="800">
                <a:solidFill>
                  <a:srgbClr val="000000"/>
                </a:solidFill>
              </a:rPr>
              <a:t>Delete this text and put in here: Date of the Talk, location, … (max: 1 line)</a:t>
            </a:r>
          </a:p>
          <a:p>
            <a:r>
              <a:rPr lang="en-GB" sz="800">
                <a:solidFill>
                  <a:srgbClr val="000000"/>
                </a:solidFill>
              </a:rPr>
              <a:t>Put in here: Name of the speaker, function, affiliation, … (max. 1 line)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541338"/>
            <a:ext cx="6613525" cy="481012"/>
          </a:xfrm>
        </p:spPr>
        <p:txBody>
          <a:bodyPr/>
          <a:lstStyle/>
          <a:p>
            <a:pPr eaLnBrk="1" hangingPunct="1"/>
            <a:r>
              <a:rPr lang="en-GB" smtClean="0"/>
              <a:t>Clip board – copy and paste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6221413" y="3186113"/>
            <a:ext cx="2487612" cy="8731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 anchor="ctr">
            <a:spAutoFit/>
          </a:bodyPr>
          <a:lstStyle>
            <a:lvl1pPr marL="266700" indent="-2667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hlink"/>
                </a:solidFill>
              </a:rPr>
              <a:t>keyword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2400">
                <a:solidFill>
                  <a:schemeClr val="hlink"/>
                </a:solidFill>
              </a:rPr>
              <a:t>keyword</a:t>
            </a:r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>
            <a:off x="3325813" y="4479925"/>
            <a:ext cx="2789237" cy="18002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 b="1">
                <a:solidFill>
                  <a:schemeClr val="bg1"/>
                </a:solidFill>
              </a:rPr>
              <a:t>Result headline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GB" sz="1800" b="1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000">
                <a:solidFill>
                  <a:schemeClr val="bg1"/>
                </a:solidFill>
              </a:rPr>
              <a:t>Result text, result text, result text </a:t>
            </a: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423863" y="3484563"/>
            <a:ext cx="2490787" cy="574675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 anchor="ctr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 b="1"/>
              <a:t>Keyword</a:t>
            </a:r>
            <a:endParaRPr lang="en-GB" sz="2400"/>
          </a:p>
        </p:txBody>
      </p:sp>
      <p:sp>
        <p:nvSpPr>
          <p:cNvPr id="5128" name="Text Box 16"/>
          <p:cNvSpPr txBox="1">
            <a:spLocks noChangeArrowheads="1"/>
          </p:cNvSpPr>
          <p:nvPr/>
        </p:nvSpPr>
        <p:spPr bwMode="auto">
          <a:xfrm>
            <a:off x="3327400" y="3182938"/>
            <a:ext cx="2487613" cy="8731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 anchor="ctr">
            <a:spAutoFit/>
          </a:bodyPr>
          <a:lstStyle>
            <a:lvl1pPr marL="355600" indent="-355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spcBef>
                <a:spcPct val="0"/>
              </a:spcBef>
              <a:buClrTx/>
              <a:buFont typeface="Arial" charset="0"/>
              <a:buAutoNum type="arabicPeriod"/>
            </a:pPr>
            <a:r>
              <a:rPr lang="en-GB" sz="2400">
                <a:solidFill>
                  <a:schemeClr val="bg1"/>
                </a:solidFill>
                <a:ea typeface="Geneva" pitchFamily="1" charset="-128"/>
              </a:rPr>
              <a:t>Keyword</a:t>
            </a:r>
          </a:p>
          <a:p>
            <a:pPr>
              <a:spcBef>
                <a:spcPct val="0"/>
              </a:spcBef>
              <a:buClrTx/>
              <a:buFont typeface="Arial" charset="0"/>
              <a:buAutoNum type="arabicPeriod"/>
            </a:pPr>
            <a:r>
              <a:rPr lang="en-GB" sz="2400">
                <a:solidFill>
                  <a:schemeClr val="bg1"/>
                </a:solidFill>
                <a:ea typeface="Geneva" pitchFamily="1" charset="-128"/>
              </a:rPr>
              <a:t>Keyword</a:t>
            </a:r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>
            <a:off x="6240463" y="1323975"/>
            <a:ext cx="19685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 b="1">
                <a:solidFill>
                  <a:schemeClr val="hlink"/>
                </a:solidFill>
                <a:ea typeface="Geneva" pitchFamily="1" charset="-128"/>
              </a:rPr>
              <a:t>Headline</a:t>
            </a:r>
            <a:endParaRPr lang="en-GB" sz="2400">
              <a:solidFill>
                <a:schemeClr val="hlink"/>
              </a:solidFill>
              <a:ea typeface="Geneva" pitchFamily="1" charset="-128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000">
                <a:solidFill>
                  <a:schemeClr val="hlink"/>
                </a:solidFill>
                <a:ea typeface="Geneva" pitchFamily="1" charset="-128"/>
              </a:rPr>
              <a:t>Texttext texttext texttext texttext texttext texttext</a:t>
            </a:r>
          </a:p>
        </p:txBody>
      </p:sp>
      <p:sp>
        <p:nvSpPr>
          <p:cNvPr id="5130" name="Rectangle 18"/>
          <p:cNvSpPr>
            <a:spLocks noChangeArrowheads="1"/>
          </p:cNvSpPr>
          <p:nvPr/>
        </p:nvSpPr>
        <p:spPr bwMode="auto">
          <a:xfrm>
            <a:off x="6229350" y="4479925"/>
            <a:ext cx="2789238" cy="18002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>
                <a:solidFill>
                  <a:schemeClr val="hlink"/>
                </a:solidFill>
              </a:rPr>
              <a:t>Result headline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>
                <a:solidFill>
                  <a:schemeClr val="hlink"/>
                </a:solidFill>
              </a:rPr>
              <a:t>result text 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>
                <a:solidFill>
                  <a:schemeClr val="hlink"/>
                </a:solidFill>
              </a:rPr>
              <a:t>result text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>
                <a:solidFill>
                  <a:schemeClr val="hlink"/>
                </a:solidFill>
              </a:rPr>
              <a:t>result text</a:t>
            </a:r>
          </a:p>
        </p:txBody>
      </p:sp>
      <p:sp>
        <p:nvSpPr>
          <p:cNvPr id="5131" name="Rectangle 19"/>
          <p:cNvSpPr>
            <a:spLocks noChangeArrowheads="1"/>
          </p:cNvSpPr>
          <p:nvPr/>
        </p:nvSpPr>
        <p:spPr bwMode="auto">
          <a:xfrm>
            <a:off x="404813" y="4479925"/>
            <a:ext cx="2789237" cy="1800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177800" indent="-177800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>
                <a:solidFill>
                  <a:schemeClr val="hlink"/>
                </a:solidFill>
              </a:rPr>
              <a:t>Result Headline</a:t>
            </a:r>
          </a:p>
          <a:p>
            <a:pPr marL="177800" indent="-177800" defTabSz="593725"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Char char="§"/>
            </a:pPr>
            <a:r>
              <a:rPr lang="en-GB" sz="2000">
                <a:solidFill>
                  <a:schemeClr val="hlink"/>
                </a:solidFill>
              </a:rPr>
              <a:t>result text </a:t>
            </a:r>
          </a:p>
          <a:p>
            <a:pPr marL="177800" indent="-177800" defTabSz="593725"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Char char="§"/>
            </a:pPr>
            <a:r>
              <a:rPr lang="en-GB" sz="2000">
                <a:solidFill>
                  <a:schemeClr val="hlink"/>
                </a:solidFill>
              </a:rPr>
              <a:t>result text</a:t>
            </a:r>
          </a:p>
        </p:txBody>
      </p:sp>
      <p:sp>
        <p:nvSpPr>
          <p:cNvPr id="5132" name="Rectangle 20"/>
          <p:cNvSpPr>
            <a:spLocks noChangeAspect="1" noChangeArrowheads="1"/>
          </p:cNvSpPr>
          <p:nvPr/>
        </p:nvSpPr>
        <p:spPr bwMode="auto">
          <a:xfrm>
            <a:off x="117475" y="1323975"/>
            <a:ext cx="341947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0"/>
          <a:lstStyle/>
          <a:p>
            <a:pPr marL="266700" indent="-266700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>
                <a:solidFill>
                  <a:schemeClr val="tx2"/>
                </a:solidFill>
              </a:rPr>
              <a:t>Headline</a:t>
            </a:r>
          </a:p>
          <a:p>
            <a:pPr marL="266700" indent="-266700" defTabSz="593725">
              <a:buClr>
                <a:schemeClr val="accent2"/>
              </a:buClr>
              <a:buSzPct val="90000"/>
            </a:pPr>
            <a:r>
              <a:rPr lang="en-GB" sz="2000">
                <a:solidFill>
                  <a:schemeClr val="tx2"/>
                </a:solidFill>
              </a:rPr>
              <a:t>first level</a:t>
            </a:r>
          </a:p>
          <a:p>
            <a:pPr marL="527050" lvl="1" indent="-227013" defTabSz="593725">
              <a:buClr>
                <a:schemeClr val="accent1"/>
              </a:buClr>
              <a:buFont typeface="Wingdings" pitchFamily="2" charset="2"/>
              <a:buChar char="§"/>
            </a:pPr>
            <a:r>
              <a:rPr lang="en-GB" sz="2000">
                <a:solidFill>
                  <a:schemeClr val="tx2"/>
                </a:solidFill>
              </a:rPr>
              <a:t>second level</a:t>
            </a:r>
          </a:p>
          <a:p>
            <a:pPr marL="773113" lvl="2" indent="-244475" defTabSz="593725">
              <a:buClr>
                <a:schemeClr val="folHlink"/>
              </a:buClr>
              <a:buSzPct val="60000"/>
              <a:buFont typeface="Wingdings" pitchFamily="2" charset="2"/>
              <a:buChar char=""/>
            </a:pPr>
            <a:r>
              <a:rPr lang="en-GB" sz="2000">
                <a:solidFill>
                  <a:schemeClr val="tx2"/>
                </a:solidFill>
              </a:rPr>
              <a:t>third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Bio- and Chemistry-Labs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8E989-0B67-4803-A40E-031A3DD867A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January 20</a:t>
            </a:r>
            <a:r>
              <a:rPr lang="en-GB" baseline="30000" smtClean="0"/>
              <a:t>th</a:t>
            </a:r>
            <a:r>
              <a:rPr lang="en-GB" smtClean="0"/>
              <a:t> 2012</a:t>
            </a:r>
          </a:p>
          <a:p>
            <a:pPr>
              <a:defRPr/>
            </a:pPr>
            <a:r>
              <a:rPr lang="en-GB" smtClean="0"/>
              <a:t>Joachim Schulz, WP79</a:t>
            </a:r>
            <a:endParaRPr lang="en-GB" dirty="0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592291" y="1155909"/>
            <a:ext cx="8041910" cy="125340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2000" tIns="72000" rIns="72000" bIns="72000" anchor="ctr">
            <a:spAutoFit/>
          </a:bodyPr>
          <a:lstStyle>
            <a:lvl1pPr marL="355600" indent="-355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>
              <a:spcBef>
                <a:spcPct val="0"/>
              </a:spcBef>
              <a:buClrTx/>
              <a:buFont typeface="Arial" charset="0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ea typeface="Geneva" pitchFamily="1" charset="-128"/>
              </a:rPr>
              <a:t>200m² wet lab in “</a:t>
            </a:r>
            <a:r>
              <a:rPr lang="en-GB" sz="2400" dirty="0" err="1" smtClean="0">
                <a:solidFill>
                  <a:schemeClr val="bg1"/>
                </a:solidFill>
                <a:ea typeface="Geneva" pitchFamily="1" charset="-128"/>
              </a:rPr>
              <a:t>Anforderungsliste</a:t>
            </a:r>
            <a:r>
              <a:rPr lang="en-GB" sz="2400" dirty="0" smtClean="0">
                <a:solidFill>
                  <a:schemeClr val="bg1"/>
                </a:solidFill>
                <a:ea typeface="Geneva" pitchFamily="1" charset="-128"/>
              </a:rPr>
              <a:t> XHQ”</a:t>
            </a:r>
            <a:endParaRPr lang="en-GB" sz="2400" dirty="0">
              <a:solidFill>
                <a:schemeClr val="bg1"/>
              </a:solidFill>
              <a:ea typeface="Geneva" pitchFamily="1" charset="-128"/>
            </a:endParaRPr>
          </a:p>
          <a:p>
            <a:pPr>
              <a:spcBef>
                <a:spcPct val="0"/>
              </a:spcBef>
              <a:buClrTx/>
              <a:buFont typeface="Arial" charset="0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ea typeface="Geneva" pitchFamily="1" charset="-128"/>
              </a:rPr>
              <a:t>100m² bio lab WP84</a:t>
            </a:r>
          </a:p>
          <a:p>
            <a:pPr>
              <a:spcBef>
                <a:spcPct val="0"/>
              </a:spcBef>
              <a:buClrTx/>
              <a:buFont typeface="Arial" charset="0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ea typeface="Geneva" pitchFamily="1" charset="-128"/>
              </a:rPr>
              <a:t>300m² bio lab in the EMBL “</a:t>
            </a:r>
            <a:r>
              <a:rPr lang="en-GB" sz="2400" dirty="0" err="1" smtClean="0">
                <a:solidFill>
                  <a:schemeClr val="bg1"/>
                </a:solidFill>
                <a:ea typeface="Geneva" pitchFamily="1" charset="-128"/>
              </a:rPr>
              <a:t>UseXBI</a:t>
            </a:r>
            <a:r>
              <a:rPr lang="en-GB" sz="2400" dirty="0" smtClean="0">
                <a:solidFill>
                  <a:schemeClr val="bg1"/>
                </a:solidFill>
                <a:ea typeface="Geneva" pitchFamily="1" charset="-128"/>
              </a:rPr>
              <a:t>” user consortium</a:t>
            </a: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592291" y="2679700"/>
            <a:ext cx="8041910" cy="18002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We need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>
                <a:solidFill>
                  <a:schemeClr val="hlink"/>
                </a:solidFill>
              </a:rPr>
              <a:t>c</a:t>
            </a:r>
            <a:r>
              <a:rPr lang="en-GB" sz="2000" dirty="0" smtClean="0">
                <a:solidFill>
                  <a:schemeClr val="hlink"/>
                </a:solidFill>
              </a:rPr>
              <a:t>ommon safety and access policy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>
                <a:solidFill>
                  <a:schemeClr val="hlink"/>
                </a:solidFill>
              </a:rPr>
              <a:t>c</a:t>
            </a:r>
            <a:r>
              <a:rPr lang="en-GB" sz="2000" dirty="0" smtClean="0">
                <a:solidFill>
                  <a:schemeClr val="hlink"/>
                </a:solidFill>
              </a:rPr>
              <a:t>larify the legal status of the EMBL labs (XFEL or EMBL property)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>
                <a:solidFill>
                  <a:schemeClr val="hlink"/>
                </a:solidFill>
              </a:rPr>
              <a:t>c</a:t>
            </a:r>
            <a:r>
              <a:rPr lang="en-GB" sz="2000" dirty="0" smtClean="0">
                <a:solidFill>
                  <a:schemeClr val="hlink"/>
                </a:solidFill>
              </a:rPr>
              <a:t>ommon waste management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>
                <a:solidFill>
                  <a:schemeClr val="hlink"/>
                </a:solidFill>
              </a:rPr>
              <a:t>c</a:t>
            </a:r>
            <a:r>
              <a:rPr lang="en-GB" sz="2000" dirty="0" smtClean="0">
                <a:solidFill>
                  <a:schemeClr val="hlink"/>
                </a:solidFill>
              </a:rPr>
              <a:t>ommon use of lab kitchen and supplies is desirable</a:t>
            </a:r>
            <a:endParaRPr lang="en-GB" sz="20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73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XFEL common use bio and chemical labs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8E989-0B67-4803-A40E-031A3DD867A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January 20</a:t>
            </a:r>
            <a:r>
              <a:rPr lang="en-GB" baseline="30000" smtClean="0"/>
              <a:t>th</a:t>
            </a:r>
            <a:r>
              <a:rPr lang="en-GB" smtClean="0"/>
              <a:t> 2012</a:t>
            </a:r>
          </a:p>
          <a:p>
            <a:pPr>
              <a:defRPr/>
            </a:pPr>
            <a:r>
              <a:rPr lang="en-GB" smtClean="0"/>
              <a:t>Joachim Schulz, WP79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00" y="1477079"/>
            <a:ext cx="5599689" cy="426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6067511" y="1251203"/>
            <a:ext cx="2789238" cy="3029484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Suggestion: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Use window-labs for bio-preparation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Possible office for lab-technician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No-window room for chemical preparation and storage</a:t>
            </a:r>
            <a:endParaRPr lang="en-GB" sz="2000" dirty="0">
              <a:solidFill>
                <a:schemeClr val="hlink"/>
              </a:solidFill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6067511" y="4499171"/>
            <a:ext cx="2789238" cy="177080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however: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Window-labs might be needed for EMBL as well</a:t>
            </a:r>
            <a:endParaRPr lang="en-GB" sz="2000" dirty="0">
              <a:solidFill>
                <a:schemeClr val="hlink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92425" y="3487667"/>
            <a:ext cx="971044" cy="1480843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002144" y="3487667"/>
            <a:ext cx="946769" cy="1480843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063469" y="4280687"/>
            <a:ext cx="938675" cy="687823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00517" y="404342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800" dirty="0" err="1" smtClean="0">
                <a:solidFill>
                  <a:schemeClr val="accent2">
                    <a:lumMod val="75000"/>
                  </a:schemeClr>
                </a:solidFill>
              </a:rPr>
              <a:t>Chem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18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02144" y="4055662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800" dirty="0" err="1" smtClean="0">
                <a:solidFill>
                  <a:schemeClr val="accent2">
                    <a:lumMod val="75000"/>
                  </a:schemeClr>
                </a:solidFill>
              </a:rPr>
              <a:t>Chem</a:t>
            </a:r>
            <a:r>
              <a:rPr lang="en-GB" sz="1800" dirty="0">
                <a:solidFill>
                  <a:schemeClr val="accent2">
                    <a:lumMod val="75000"/>
                  </a:schemeClr>
                </a:solidFill>
              </a:rPr>
              <a:t> 2</a:t>
            </a: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91632" y="4431533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Storage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23087" y="1958273"/>
            <a:ext cx="3325826" cy="1003412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948913" y="1958273"/>
            <a:ext cx="962952" cy="1003412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36329" y="2165066"/>
            <a:ext cx="1098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Bio labs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06138" y="2259924"/>
            <a:ext cx="848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Office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0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 84 Bio lab (bio-imaging)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8E989-0B67-4803-A40E-031A3DD867A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January 20</a:t>
            </a:r>
            <a:r>
              <a:rPr lang="en-GB" baseline="30000" smtClean="0"/>
              <a:t>th</a:t>
            </a:r>
            <a:r>
              <a:rPr lang="en-GB" smtClean="0"/>
              <a:t> 2012</a:t>
            </a:r>
          </a:p>
          <a:p>
            <a:pPr>
              <a:defRPr/>
            </a:pPr>
            <a:r>
              <a:rPr lang="en-GB" smtClean="0"/>
              <a:t>Joachim Schulz, WP79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19" y="1321601"/>
            <a:ext cx="46386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2613727" y="1723604"/>
            <a:ext cx="2006825" cy="1990640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5234030" y="1321602"/>
            <a:ext cx="3464908" cy="348506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Bio lab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With direct access to the SPB </a:t>
            </a:r>
            <a:r>
              <a:rPr lang="en-GB" sz="2000" dirty="0" err="1" smtClean="0">
                <a:solidFill>
                  <a:schemeClr val="hlink"/>
                </a:solidFill>
              </a:rPr>
              <a:t>instument</a:t>
            </a:r>
            <a:r>
              <a:rPr lang="en-GB" sz="2000" dirty="0" smtClean="0">
                <a:solidFill>
                  <a:schemeClr val="hlink"/>
                </a:solidFill>
              </a:rPr>
              <a:t> beneath</a:t>
            </a:r>
          </a:p>
          <a:p>
            <a:pPr marL="725488" lvl="1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Needs clarification!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Same safety standards as commonly use lab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Open for SPB users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Bio-safety class 1 or 2?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Direct a</a:t>
            </a:r>
            <a:r>
              <a:rPr lang="en-GB" sz="2000" dirty="0" smtClean="0">
                <a:solidFill>
                  <a:schemeClr val="hlink"/>
                </a:solidFill>
              </a:rPr>
              <a:t>ccess </a:t>
            </a:r>
            <a:r>
              <a:rPr lang="en-GB" sz="2000" dirty="0" smtClean="0">
                <a:solidFill>
                  <a:schemeClr val="hlink"/>
                </a:solidFill>
              </a:rPr>
              <a:t>to </a:t>
            </a:r>
            <a:r>
              <a:rPr lang="en-GB" sz="2000" dirty="0" err="1" smtClean="0">
                <a:solidFill>
                  <a:schemeClr val="hlink"/>
                </a:solidFill>
              </a:rPr>
              <a:t>UseXBI</a:t>
            </a:r>
            <a:r>
              <a:rPr lang="en-GB" sz="2000" dirty="0" smtClean="0">
                <a:solidFill>
                  <a:schemeClr val="hlink"/>
                </a:solidFill>
              </a:rPr>
              <a:t> consortium desired?</a:t>
            </a:r>
            <a:endParaRPr lang="en-GB" sz="20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25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EMBL bio labs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8E989-0B67-4803-A40E-031A3DD867A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January 20</a:t>
            </a:r>
            <a:r>
              <a:rPr lang="en-GB" baseline="30000" smtClean="0"/>
              <a:t>th</a:t>
            </a:r>
            <a:r>
              <a:rPr lang="en-GB" smtClean="0"/>
              <a:t> 2012</a:t>
            </a:r>
          </a:p>
          <a:p>
            <a:pPr>
              <a:defRPr/>
            </a:pPr>
            <a:r>
              <a:rPr lang="en-GB" smtClean="0"/>
              <a:t>Joachim Schulz, WP79</a:t>
            </a:r>
            <a:endParaRPr lang="en-GB" dirty="0"/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3672266" y="1324031"/>
            <a:ext cx="3764315" cy="2851459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Suggestion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Redistribute FXE,MID,HED to free spaces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Dedicate a complete </a:t>
            </a:r>
            <a:r>
              <a:rPr lang="en-GB" sz="2000" dirty="0" smtClean="0">
                <a:solidFill>
                  <a:schemeClr val="hlink"/>
                </a:solidFill>
              </a:rPr>
              <a:t>corridor</a:t>
            </a:r>
            <a:r>
              <a:rPr lang="en-GB" sz="2000" dirty="0" smtClean="0">
                <a:solidFill>
                  <a:schemeClr val="hlink"/>
                </a:solidFill>
              </a:rPr>
              <a:t> </a:t>
            </a:r>
            <a:r>
              <a:rPr lang="en-GB" sz="2000" dirty="0" smtClean="0">
                <a:solidFill>
                  <a:schemeClr val="hlink"/>
                </a:solidFill>
              </a:rPr>
              <a:t>to </a:t>
            </a:r>
            <a:r>
              <a:rPr lang="en-GB" sz="2000" dirty="0" err="1" smtClean="0">
                <a:solidFill>
                  <a:schemeClr val="hlink"/>
                </a:solidFill>
              </a:rPr>
              <a:t>UseXBI</a:t>
            </a:r>
            <a:r>
              <a:rPr lang="en-GB" sz="2000" dirty="0" smtClean="0">
                <a:solidFill>
                  <a:schemeClr val="hlink"/>
                </a:solidFill>
              </a:rPr>
              <a:t> consortium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Planning in coordination with EMBL</a:t>
            </a:r>
            <a:endParaRPr lang="en-GB" sz="2000" dirty="0">
              <a:solidFill>
                <a:schemeClr val="hlink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10" y="1055331"/>
            <a:ext cx="2871575" cy="526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80566" y="2853683"/>
            <a:ext cx="21034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4800" dirty="0" smtClean="0">
                <a:solidFill>
                  <a:schemeClr val="accent2">
                    <a:lumMod val="75000"/>
                  </a:schemeClr>
                </a:solidFill>
              </a:rPr>
              <a:t>342 m²</a:t>
            </a:r>
            <a:endParaRPr lang="en-US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55455" y="2103929"/>
            <a:ext cx="2330506" cy="2330506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1011504" y="1731696"/>
            <a:ext cx="32369" cy="695915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1116701" y="3568588"/>
            <a:ext cx="1108609" cy="1432290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946768" y="4054110"/>
            <a:ext cx="436970" cy="1804524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3672265" y="4434435"/>
            <a:ext cx="3764315" cy="18002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Need management decision on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Legal status of the labs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err="1" smtClean="0">
                <a:solidFill>
                  <a:schemeClr val="hlink"/>
                </a:solidFill>
              </a:rPr>
              <a:t>Saftety</a:t>
            </a:r>
            <a:r>
              <a:rPr lang="en-GB" sz="2000" dirty="0" smtClean="0">
                <a:solidFill>
                  <a:schemeClr val="hlink"/>
                </a:solidFill>
              </a:rPr>
              <a:t> responsibilities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Office space</a:t>
            </a:r>
            <a:endParaRPr lang="en-GB" sz="20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5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Dry sample preparation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8E989-0B67-4803-A40E-031A3DD867A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January 20</a:t>
            </a:r>
            <a:r>
              <a:rPr lang="en-GB" baseline="30000" smtClean="0"/>
              <a:t>th</a:t>
            </a:r>
            <a:r>
              <a:rPr lang="en-GB" smtClean="0"/>
              <a:t> 2012</a:t>
            </a:r>
          </a:p>
          <a:p>
            <a:pPr>
              <a:defRPr/>
            </a:pPr>
            <a:r>
              <a:rPr lang="en-GB" smtClean="0"/>
              <a:t>Joachim Schulz, WP79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45" y="1232612"/>
            <a:ext cx="3994409" cy="5152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1464658" y="1545579"/>
            <a:ext cx="2338599" cy="1731695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464658" y="3277274"/>
            <a:ext cx="2338599" cy="2969777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4834731" y="1232612"/>
            <a:ext cx="3969404" cy="18002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>
                <a:solidFill>
                  <a:schemeClr val="hlink"/>
                </a:solidFill>
              </a:rPr>
              <a:t>S</a:t>
            </a:r>
            <a:r>
              <a:rPr lang="en-GB" sz="2400" b="1" dirty="0" smtClean="0">
                <a:solidFill>
                  <a:schemeClr val="hlink"/>
                </a:solidFill>
              </a:rPr>
              <a:t>maller lab with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Desiccators for storing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Glove box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Clean work bench</a:t>
            </a:r>
            <a:endParaRPr lang="en-GB" sz="2000" dirty="0">
              <a:solidFill>
                <a:schemeClr val="hlink"/>
              </a:solidFill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4834731" y="3277274"/>
            <a:ext cx="3969404" cy="265418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Larger lab with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Clean work bench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More storage space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Ultrasonic bath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Optical microscope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Hot plate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balance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endParaRPr lang="en-GB" sz="20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7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use X-ray laboratory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8E989-0B67-4803-A40E-031A3DD867A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January 20</a:t>
            </a:r>
            <a:r>
              <a:rPr lang="en-GB" baseline="30000" smtClean="0"/>
              <a:t>th</a:t>
            </a:r>
            <a:r>
              <a:rPr lang="en-GB" smtClean="0"/>
              <a:t> 2012</a:t>
            </a:r>
          </a:p>
          <a:p>
            <a:pPr>
              <a:defRPr/>
            </a:pPr>
            <a:r>
              <a:rPr lang="en-GB" smtClean="0"/>
              <a:t>Joachim Schulz, WP79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86" y="1081367"/>
            <a:ext cx="3645279" cy="5317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191" y="1081367"/>
            <a:ext cx="1949264" cy="2343006"/>
          </a:xfrm>
          <a:prstGeom prst="rect">
            <a:avLst/>
          </a:prstGeom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4319624" y="3444664"/>
            <a:ext cx="4087999" cy="232547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Example: Empyrean from </a:t>
            </a:r>
            <a:r>
              <a:rPr lang="en-GB" sz="2400" b="1" dirty="0" err="1" smtClean="0">
                <a:solidFill>
                  <a:schemeClr val="hlink"/>
                </a:solidFill>
              </a:rPr>
              <a:t>PANalytical</a:t>
            </a:r>
            <a:r>
              <a:rPr lang="en-GB" sz="2400" b="1" dirty="0" smtClean="0">
                <a:solidFill>
                  <a:schemeClr val="hlink"/>
                </a:solidFill>
              </a:rPr>
              <a:t> 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Powder crystallography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Rocking curves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SAXS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Easy to configure </a:t>
            </a:r>
            <a:endParaRPr lang="en-GB" sz="2000" dirty="0">
              <a:solidFill>
                <a:schemeClr val="hlin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17811" y="3424373"/>
            <a:ext cx="1124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 smtClean="0"/>
              <a:t>60m²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319624" y="5917971"/>
            <a:ext cx="3131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400" dirty="0" smtClean="0"/>
              <a:t>50m² foreseen in the requirements</a:t>
            </a:r>
            <a:endParaRPr lang="en-US" sz="1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905" y="1361290"/>
            <a:ext cx="2281840" cy="178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789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Photoelectron spectroscopy (PES/AES)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8E989-0B67-4803-A40E-031A3DD867A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January 20</a:t>
            </a:r>
            <a:r>
              <a:rPr lang="en-GB" baseline="30000" smtClean="0"/>
              <a:t>th</a:t>
            </a:r>
            <a:r>
              <a:rPr lang="en-GB" smtClean="0"/>
              <a:t> 2012</a:t>
            </a:r>
          </a:p>
          <a:p>
            <a:pPr>
              <a:defRPr/>
            </a:pPr>
            <a:r>
              <a:rPr lang="en-GB" smtClean="0"/>
              <a:t>Joachim Schulz, WP79</a:t>
            </a:r>
            <a:endParaRPr lang="en-GB" dirty="0"/>
          </a:p>
        </p:txBody>
      </p:sp>
      <p:pic>
        <p:nvPicPr>
          <p:cNvPr id="1026" name="Picture 2" descr="Synchrotrons end station from vg scien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747" y="1142508"/>
            <a:ext cx="1679179" cy="1480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573171" y="1360993"/>
            <a:ext cx="3958367" cy="199206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2000" tIns="72000" rIns="72000" bIns="72000" anchor="ctr">
            <a:spAutoFit/>
          </a:bodyPr>
          <a:lstStyle>
            <a:lvl1pPr marL="266700" indent="-2667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buClr>
                <a:schemeClr val="hlink"/>
              </a:buClr>
              <a:buNone/>
            </a:pPr>
            <a:r>
              <a:rPr lang="en-GB" sz="2400" dirty="0" smtClean="0">
                <a:solidFill>
                  <a:schemeClr val="hlink"/>
                </a:solidFill>
              </a:rPr>
              <a:t>Will allow 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hlink"/>
                </a:solidFill>
              </a:rPr>
              <a:t>sample characterization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2400" dirty="0">
                <a:solidFill>
                  <a:schemeClr val="hlink"/>
                </a:solidFill>
              </a:rPr>
              <a:t>t</a:t>
            </a:r>
            <a:r>
              <a:rPr lang="en-GB" sz="2400" dirty="0" smtClean="0">
                <a:solidFill>
                  <a:schemeClr val="hlink"/>
                </a:solidFill>
              </a:rPr>
              <a:t>est of equipment and methods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2400" dirty="0">
                <a:solidFill>
                  <a:schemeClr val="hlink"/>
                </a:solidFill>
              </a:rPr>
              <a:t>i</a:t>
            </a:r>
            <a:r>
              <a:rPr lang="en-GB" sz="2400" dirty="0" smtClean="0">
                <a:solidFill>
                  <a:schemeClr val="hlink"/>
                </a:solidFill>
              </a:rPr>
              <a:t>n-house research</a:t>
            </a:r>
            <a:endParaRPr lang="en-GB" sz="2400" dirty="0">
              <a:solidFill>
                <a:schemeClr val="hlink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73170" y="3463320"/>
            <a:ext cx="3958367" cy="273072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2000" tIns="72000" rIns="72000" bIns="72000" anchor="ctr">
            <a:spAutoFit/>
          </a:bodyPr>
          <a:lstStyle>
            <a:lvl1pPr marL="266700" indent="-2667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buClr>
                <a:schemeClr val="hlink"/>
              </a:buClr>
              <a:buNone/>
            </a:pPr>
            <a:r>
              <a:rPr lang="en-GB" sz="2400" dirty="0" smtClean="0">
                <a:solidFill>
                  <a:schemeClr val="hlink"/>
                </a:solidFill>
              </a:rPr>
              <a:t>Needs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hlink"/>
                </a:solidFill>
              </a:rPr>
              <a:t>~50² lab space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hlink"/>
                </a:solidFill>
              </a:rPr>
              <a:t>Cooling water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hlink"/>
                </a:solidFill>
              </a:rPr>
              <a:t>pump exhaust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hlink"/>
                </a:solidFill>
              </a:rPr>
              <a:t>service room with rough </a:t>
            </a:r>
            <a:r>
              <a:rPr lang="en-GB" sz="2400" dirty="0" smtClean="0">
                <a:solidFill>
                  <a:schemeClr val="hlink"/>
                </a:solidFill>
              </a:rPr>
              <a:t>pump</a:t>
            </a:r>
          </a:p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hlink"/>
                </a:solidFill>
              </a:rPr>
              <a:t>Compressed air</a:t>
            </a:r>
            <a:endParaRPr lang="en-GB" sz="2400" dirty="0" smtClean="0">
              <a:solidFill>
                <a:schemeClr val="hlin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747" y="2841723"/>
            <a:ext cx="2861926" cy="35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6554548" y="3738520"/>
            <a:ext cx="1294725" cy="1375646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591596" y="3738520"/>
            <a:ext cx="962952" cy="1375646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73034" y="4010844"/>
            <a:ext cx="8867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50m²</a:t>
            </a:r>
            <a:b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FXE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60945" y="3997687"/>
            <a:ext cx="8867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0m²</a:t>
            </a:r>
            <a:b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PES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7048163" y="4828684"/>
            <a:ext cx="8092" cy="803373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90183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Microscopy and Nano-Fabrication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8E989-0B67-4803-A40E-031A3DD867A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January 20</a:t>
            </a:r>
            <a:r>
              <a:rPr lang="en-GB" baseline="30000" smtClean="0"/>
              <a:t>th</a:t>
            </a:r>
            <a:r>
              <a:rPr lang="en-GB" smtClean="0"/>
              <a:t> 2012</a:t>
            </a:r>
          </a:p>
          <a:p>
            <a:pPr>
              <a:defRPr/>
            </a:pPr>
            <a:r>
              <a:rPr lang="en-GB" smtClean="0"/>
              <a:t>Joachim Schulz, WP79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06" y="1177349"/>
            <a:ext cx="3821590" cy="5253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4555817" y="1286634"/>
            <a:ext cx="4280686" cy="2945501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Suggestion to reserve these labs for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Atomic force microscope (AFM</a:t>
            </a:r>
            <a:r>
              <a:rPr lang="en-GB" sz="2000" dirty="0" smtClean="0">
                <a:solidFill>
                  <a:schemeClr val="hlink"/>
                </a:solidFill>
              </a:rPr>
              <a:t>)</a:t>
            </a: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Scanning tunnel microscope (STM)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>
                <a:solidFill>
                  <a:schemeClr val="hlink"/>
                </a:solidFill>
              </a:rPr>
              <a:t>S</a:t>
            </a:r>
            <a:r>
              <a:rPr lang="en-GB" sz="2000" dirty="0" smtClean="0">
                <a:solidFill>
                  <a:schemeClr val="hlink"/>
                </a:solidFill>
              </a:rPr>
              <a:t>canning electron microscope (SEM)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Focussed ion beam (FIB)</a:t>
            </a:r>
            <a:endParaRPr lang="en-GB" sz="2000" dirty="0">
              <a:solidFill>
                <a:schemeClr val="hlink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42683" y="1545579"/>
            <a:ext cx="1294726" cy="1666959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42683" y="3804197"/>
            <a:ext cx="1294726" cy="1811676"/>
          </a:xfrm>
          <a:prstGeom prst="rect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Char char="n"/>
              <a:tabLst/>
            </a:pPr>
            <a:endParaRPr kumimoji="0" 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4555817" y="4803606"/>
            <a:ext cx="4280686" cy="1305881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270000" tIns="90000"/>
          <a:lstStyle/>
          <a:p>
            <a:pPr marL="268288" indent="-268288" defTabSz="593725"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GB" sz="2400" b="1" dirty="0" smtClean="0">
                <a:solidFill>
                  <a:schemeClr val="hlink"/>
                </a:solidFill>
              </a:rPr>
              <a:t>This would demand</a:t>
            </a:r>
            <a:endParaRPr lang="en-GB" sz="2400" b="1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Low mechanical noise</a:t>
            </a:r>
            <a:endParaRPr lang="en-GB" sz="2000" dirty="0">
              <a:solidFill>
                <a:schemeClr val="hlink"/>
              </a:solidFill>
            </a:endParaRPr>
          </a:p>
          <a:p>
            <a:pPr marL="268288" indent="-268288" defTabSz="593725">
              <a:spcBef>
                <a:spcPct val="0"/>
              </a:spcBef>
              <a:buClr>
                <a:schemeClr val="accent2"/>
              </a:buClr>
              <a:buSzPct val="80000"/>
            </a:pPr>
            <a:r>
              <a:rPr lang="en-GB" sz="2000" dirty="0" smtClean="0">
                <a:solidFill>
                  <a:schemeClr val="hlink"/>
                </a:solidFill>
              </a:rPr>
              <a:t>Low electronic noise</a:t>
            </a:r>
            <a:endParaRPr lang="en-GB" sz="20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378751"/>
      </p:ext>
    </p:extLst>
  </p:cSld>
  <p:clrMapOvr>
    <a:masterClrMapping/>
  </p:clrMapOvr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Microsoft Office PowerPoint</Application>
  <PresentationFormat>On-screen Show (4:3)</PresentationFormat>
  <Paragraphs>167</Paragraphs>
  <Slides>11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DESY European XFEL</vt:lpstr>
      <vt:lpstr>Commonly used lab space</vt:lpstr>
      <vt:lpstr>Bio- and Chemistry-Labs</vt:lpstr>
      <vt:lpstr>XFEL common use bio and chemical labs</vt:lpstr>
      <vt:lpstr>WP 84 Bio lab (bio-imaging)</vt:lpstr>
      <vt:lpstr>EMBL bio labs</vt:lpstr>
      <vt:lpstr>Dry sample preparation</vt:lpstr>
      <vt:lpstr>General use X-ray laboratory</vt:lpstr>
      <vt:lpstr>Photoelectron spectroscopy (PES/AES)</vt:lpstr>
      <vt:lpstr>Microscopy and Nano-Fabrication</vt:lpstr>
      <vt:lpstr>Vacuum preparation lab</vt:lpstr>
      <vt:lpstr>Clip board – copy and paste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Joachim Schulz</cp:lastModifiedBy>
  <cp:revision>232</cp:revision>
  <cp:lastPrinted>2012-01-19T13:24:59Z</cp:lastPrinted>
  <dcterms:created xsi:type="dcterms:W3CDTF">2008-08-31T12:56:32Z</dcterms:created>
  <dcterms:modified xsi:type="dcterms:W3CDTF">2012-01-20T07:07:23Z</dcterms:modified>
</cp:coreProperties>
</file>