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9" r:id="rId5"/>
    <p:sldId id="281" r:id="rId6"/>
    <p:sldId id="270" r:id="rId7"/>
    <p:sldId id="283" r:id="rId8"/>
    <p:sldId id="282" r:id="rId9"/>
    <p:sldId id="285" r:id="rId10"/>
    <p:sldId id="284" r:id="rId11"/>
    <p:sldId id="286" r:id="rId12"/>
    <p:sldId id="280" r:id="rId13"/>
    <p:sldId id="279" r:id="rId14"/>
    <p:sldId id="260" r:id="rId15"/>
    <p:sldId id="262" r:id="rId16"/>
    <p:sldId id="271" r:id="rId17"/>
    <p:sldId id="272" r:id="rId18"/>
    <p:sldId id="264" r:id="rId19"/>
    <p:sldId id="273" r:id="rId20"/>
    <p:sldId id="275" r:id="rId21"/>
    <p:sldId id="265" r:id="rId22"/>
    <p:sldId id="277" r:id="rId23"/>
    <p:sldId id="278" r:id="rId24"/>
    <p:sldId id="267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3" autoAdjust="0"/>
    <p:restoredTop sz="94182" autoAdjust="0"/>
  </p:normalViewPr>
  <p:slideViewPr>
    <p:cSldViewPr>
      <p:cViewPr varScale="1">
        <p:scale>
          <a:sx n="78" d="100"/>
          <a:sy n="78" d="100"/>
        </p:scale>
        <p:origin x="-8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BFE9E6B-2A34-4539-99EA-097069749C05}" type="datetimeFigureOut">
              <a:rPr lang="en-GB"/>
              <a:pPr/>
              <a:t>30/01/2012</a:t>
            </a:fld>
            <a:endParaRPr lang="en-GB"/>
          </a:p>
        </p:txBody>
      </p:sp>
      <p:sp>
        <p:nvSpPr>
          <p:cNvPr id="307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0ADD5086-4A1F-4804-B323-E9041AFC2F18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7065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4870542-CF0B-4D57-80AD-1310D7F55500}" type="slidenum">
              <a:rPr lang="de-DE" sz="1200">
                <a:latin typeface="+mn-lt"/>
              </a:rPr>
              <a:pPr algn="r">
                <a:defRPr/>
              </a:pPr>
              <a:t>16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09A0E-14B9-4F28-AD60-4F5541C31FFC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ABFBD-F72E-4971-B903-AC71054C88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7FD1F-4014-46CB-AA70-132FA8C40C30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3B777-100D-4C64-9B92-45744006F8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E7A5A-6C77-4405-8A43-27F1E1482EBD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7DDE5-5614-4ECB-87D2-611CA94B0E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35816-DA0E-44C2-A15D-C62DE1D3B723}" type="datetime1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DESY Zeuthen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7FF38-3CE7-48C7-B94D-2F3BBD265F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C7F2A-0B85-4187-8798-CE417293622A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FF31D-724F-42A0-8A18-578493B837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2845E-2F70-40C5-A5DF-B606DE033F60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219F-C2C3-4DFB-B686-BDB9397E03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AF72F-518F-4F21-8103-96EC31084BA5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8F9D3-7F49-423D-BADD-0F0D602646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34C06-18FD-4D27-BB89-057DEA3EB518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A8A30-A0DB-42BF-9738-86DD396FC0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38993-85C4-485F-B9E2-5F525D552E3B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82CF-AC36-4E64-8BDE-BEF1B25D40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A37C1-5F1E-41CC-9E2F-1109A9F8776B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7F99B-4E97-498C-9C89-6FF5BB7C93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C4F48-8DAA-468A-9213-0A58C344720A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4F92F-2C5B-4547-A3EA-0A0253C626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018FE-3290-40EC-813B-35143CD1F64A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76169-FA9F-489D-8047-D2BD07BDDC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553D9-A6D5-4CBA-9D14-862E41C9AF19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D91A8-85BD-48B1-952C-8E1EB85ED1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AEC58-B2AF-4102-BE44-4E8DAC2A017A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D7BBD-887E-49D9-B137-EC66577377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F6D92A-70AE-4C21-A73B-6BC194580649}" type="datetimeFigureOut">
              <a:rPr lang="en-GB"/>
              <a:pPr>
                <a:defRPr/>
              </a:pPr>
              <a:t>30/01/2012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2474C9-52E2-4D3C-82B0-4542A3746C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3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2.bin"/><Relationship Id="rId5" Type="http://schemas.openxmlformats.org/officeDocument/2006/relationships/oleObject" Target="../embeddings/oleObject41.bin"/><Relationship Id="rId4" Type="http://schemas.openxmlformats.org/officeDocument/2006/relationships/oleObject" Target="../embeddings/oleObject40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8.bin"/><Relationship Id="rId5" Type="http://schemas.openxmlformats.org/officeDocument/2006/relationships/oleObject" Target="../embeddings/oleObject47.bin"/><Relationship Id="rId4" Type="http://schemas.openxmlformats.org/officeDocument/2006/relationships/oleObject" Target="../embeddings/oleObject46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Measurements on MPIX sensors</a:t>
            </a:r>
            <a:endParaRPr lang="en-GB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DESY Zeuthen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468313" y="53975"/>
            <a:ext cx="8229600" cy="1143000"/>
          </a:xfrm>
        </p:spPr>
        <p:txBody>
          <a:bodyPr/>
          <a:lstStyle/>
          <a:p>
            <a:r>
              <a:rPr lang="en-US" smtClean="0"/>
              <a:t>I</a:t>
            </a:r>
            <a:r>
              <a:rPr lang="en-US" baseline="-25000" smtClean="0"/>
              <a:t>total</a:t>
            </a:r>
            <a:endParaRPr lang="en-GB" baseline="-25000" smtClean="0"/>
          </a:p>
        </p:txBody>
      </p:sp>
      <p:graphicFrame>
        <p:nvGraphicFramePr>
          <p:cNvPr id="63495" name="Object 7"/>
          <p:cNvGraphicFramePr>
            <a:graphicFrameLocks noChangeAspect="1"/>
          </p:cNvGraphicFramePr>
          <p:nvPr/>
        </p:nvGraphicFramePr>
        <p:xfrm>
          <a:off x="323850" y="4581525"/>
          <a:ext cx="3095625" cy="2160588"/>
        </p:xfrm>
        <a:graphic>
          <a:graphicData uri="http://schemas.openxmlformats.org/presentationml/2006/ole">
            <p:oleObj spid="_x0000_s63495" name="Graph" r:id="rId3" imgW="4156200" imgH="2900160" progId="Origin50.Graph">
              <p:embed/>
            </p:oleObj>
          </a:graphicData>
        </a:graphic>
      </p:graphicFrame>
      <p:graphicFrame>
        <p:nvGraphicFramePr>
          <p:cNvPr id="63496" name="Object 8"/>
          <p:cNvGraphicFramePr>
            <a:graphicFrameLocks noChangeAspect="1"/>
          </p:cNvGraphicFramePr>
          <p:nvPr/>
        </p:nvGraphicFramePr>
        <p:xfrm>
          <a:off x="6084888" y="4652963"/>
          <a:ext cx="3095625" cy="2159000"/>
        </p:xfrm>
        <a:graphic>
          <a:graphicData uri="http://schemas.openxmlformats.org/presentationml/2006/ole">
            <p:oleObj spid="_x0000_s63496" name="Graph" r:id="rId4" imgW="4156200" imgH="2900160" progId="Origin50.Graph">
              <p:embed/>
            </p:oleObj>
          </a:graphicData>
        </a:graphic>
      </p:graphicFrame>
      <p:graphicFrame>
        <p:nvGraphicFramePr>
          <p:cNvPr id="63497" name="Object 9"/>
          <p:cNvGraphicFramePr>
            <a:graphicFrameLocks noChangeAspect="1"/>
          </p:cNvGraphicFramePr>
          <p:nvPr/>
        </p:nvGraphicFramePr>
        <p:xfrm>
          <a:off x="3132138" y="4581525"/>
          <a:ext cx="3095625" cy="2159000"/>
        </p:xfrm>
        <a:graphic>
          <a:graphicData uri="http://schemas.openxmlformats.org/presentationml/2006/ole">
            <p:oleObj spid="_x0000_s63497" name="Graph" r:id="rId5" imgW="4156200" imgH="2900160" progId="Origin50.Graph">
              <p:embed/>
            </p:oleObj>
          </a:graphicData>
        </a:graphic>
      </p:graphicFrame>
      <p:sp>
        <p:nvSpPr>
          <p:cNvPr id="63498" name="Rectangle 10"/>
          <p:cNvSpPr>
            <a:spLocks noGrp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en-US" smtClean="0"/>
              <a:t>Curves for N type have “normal” shape but positive offset of poly silicon</a:t>
            </a:r>
          </a:p>
          <a:p>
            <a:r>
              <a:rPr lang="en-US" smtClean="0"/>
              <a:t>Curves for P-bulk have normal shape and positive offset for PS (negated in plot!) and peaks for PT biasing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endParaRPr lang="en-GB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Itotal</a:t>
            </a:r>
            <a:endParaRPr lang="en-GB" smtClean="0"/>
          </a:p>
        </p:txBody>
      </p:sp>
      <p:sp>
        <p:nvSpPr>
          <p:cNvPr id="69635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210425" cy="4525963"/>
          </a:xfrm>
        </p:spPr>
        <p:txBody>
          <a:bodyPr/>
          <a:lstStyle/>
          <a:p>
            <a:r>
              <a:rPr lang="en-US" sz="2800" smtClean="0"/>
              <a:t>Comparison of different sensor thicknesses </a:t>
            </a:r>
          </a:p>
          <a:p>
            <a:r>
              <a:rPr lang="en-US" sz="2800" smtClean="0"/>
              <a:t>Some of the tests…</a:t>
            </a:r>
            <a:endParaRPr lang="en-GB" sz="2800" smtClean="0"/>
          </a:p>
        </p:txBody>
      </p:sp>
      <p:graphicFrame>
        <p:nvGraphicFramePr>
          <p:cNvPr id="69639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250825" y="3213100"/>
          <a:ext cx="4022725" cy="3108325"/>
        </p:xfrm>
        <a:graphic>
          <a:graphicData uri="http://schemas.openxmlformats.org/presentationml/2006/ole">
            <p:oleObj spid="_x0000_s69639" name="Graph" r:id="rId3" imgW="4023360" imgH="3108960" progId="Origin50.Graph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</a:t>
            </a:r>
            <a:endParaRPr lang="en-GB" smtClean="0"/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r>
              <a:rPr lang="en-US" sz="5500" smtClean="0">
                <a:solidFill>
                  <a:srgbClr val="FF0000"/>
                </a:solidFill>
              </a:rPr>
              <a:t>Talk have to be finalized: Wednesday 10 o’clock???</a:t>
            </a:r>
          </a:p>
          <a:p>
            <a:r>
              <a:rPr lang="en-US" smtClean="0"/>
              <a:t>Measurements are on going</a:t>
            </a:r>
          </a:p>
          <a:p>
            <a:pPr lvl="1"/>
            <a:r>
              <a:rPr lang="en-US" smtClean="0"/>
              <a:t>Now have from each type measurements</a:t>
            </a:r>
          </a:p>
          <a:p>
            <a:pPr lvl="1"/>
            <a:r>
              <a:rPr lang="en-US" smtClean="0"/>
              <a:t>Making a lot afford to understood the current offset</a:t>
            </a:r>
          </a:p>
          <a:p>
            <a:pPr lvl="2"/>
            <a:r>
              <a:rPr lang="en-US" i="1" smtClean="0"/>
              <a:t> NO Explinations up to now</a:t>
            </a:r>
          </a:p>
          <a:p>
            <a:r>
              <a:rPr lang="en-US" smtClean="0"/>
              <a:t>Wait for irradiated sensors</a:t>
            </a:r>
          </a:p>
          <a:p>
            <a:pPr lvl="1">
              <a:buFont typeface="Arial" charset="0"/>
              <a:buNone/>
            </a:pPr>
            <a:endParaRPr lang="en-US" smtClean="0"/>
          </a:p>
          <a:p>
            <a:endParaRPr lang="en-GB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Appendix</a:t>
            </a:r>
            <a:endParaRPr lang="en-GB" smtClean="0"/>
          </a:p>
        </p:txBody>
      </p:sp>
      <p:sp>
        <p:nvSpPr>
          <p:cNvPr id="46085" name="Rectang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Measurement setup and all results</a:t>
            </a:r>
            <a:endParaRPr lang="en-GB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9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1555750" y="5300663"/>
            <a:ext cx="3524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12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2132013" y="5300663"/>
            <a:ext cx="3524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11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2700338" y="5300663"/>
            <a:ext cx="3524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10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3276600" y="5300663"/>
            <a:ext cx="3524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9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3932238" y="5300663"/>
            <a:ext cx="3524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8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4506913" y="5300663"/>
            <a:ext cx="3524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7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64" name="Text Box 11"/>
          <p:cNvSpPr txBox="1">
            <a:spLocks noChangeArrowheads="1"/>
          </p:cNvSpPr>
          <p:nvPr/>
        </p:nvSpPr>
        <p:spPr bwMode="auto">
          <a:xfrm>
            <a:off x="5076825" y="5300663"/>
            <a:ext cx="3524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6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5651500" y="5300663"/>
            <a:ext cx="3524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5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6227763" y="5300663"/>
            <a:ext cx="3524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4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67" name="Text Box 14"/>
          <p:cNvSpPr txBox="1">
            <a:spLocks noChangeArrowheads="1"/>
          </p:cNvSpPr>
          <p:nvPr/>
        </p:nvSpPr>
        <p:spPr bwMode="auto">
          <a:xfrm>
            <a:off x="8035925" y="5300663"/>
            <a:ext cx="3524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1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68" name="Text Box 15"/>
          <p:cNvSpPr txBox="1">
            <a:spLocks noChangeArrowheads="1"/>
          </p:cNvSpPr>
          <p:nvPr/>
        </p:nvSpPr>
        <p:spPr bwMode="auto">
          <a:xfrm>
            <a:off x="7380288" y="5300663"/>
            <a:ext cx="3524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2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69" name="Text Box 16"/>
          <p:cNvSpPr txBox="1">
            <a:spLocks noChangeArrowheads="1"/>
          </p:cNvSpPr>
          <p:nvPr/>
        </p:nvSpPr>
        <p:spPr bwMode="auto">
          <a:xfrm>
            <a:off x="6811963" y="5300663"/>
            <a:ext cx="3524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3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70" name="Text Box 17"/>
          <p:cNvSpPr txBox="1">
            <a:spLocks noChangeArrowheads="1"/>
          </p:cNvSpPr>
          <p:nvPr/>
        </p:nvSpPr>
        <p:spPr bwMode="auto">
          <a:xfrm>
            <a:off x="1166813" y="22240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9471" name="Text Box 18"/>
          <p:cNvSpPr txBox="1">
            <a:spLocks noChangeArrowheads="1"/>
          </p:cNvSpPr>
          <p:nvPr/>
        </p:nvSpPr>
        <p:spPr bwMode="auto">
          <a:xfrm>
            <a:off x="1042988" y="2349500"/>
            <a:ext cx="352425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12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72" name="Text Box 19"/>
          <p:cNvSpPr txBox="1">
            <a:spLocks noChangeArrowheads="1"/>
          </p:cNvSpPr>
          <p:nvPr/>
        </p:nvSpPr>
        <p:spPr bwMode="auto">
          <a:xfrm>
            <a:off x="7532688" y="2362200"/>
            <a:ext cx="352425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1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73" name="Text Box 20"/>
          <p:cNvSpPr txBox="1">
            <a:spLocks noChangeArrowheads="1"/>
          </p:cNvSpPr>
          <p:nvPr/>
        </p:nvSpPr>
        <p:spPr bwMode="auto">
          <a:xfrm>
            <a:off x="3832225" y="2297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9474" name="Text Box 21"/>
          <p:cNvSpPr txBox="1">
            <a:spLocks noChangeArrowheads="1"/>
          </p:cNvSpPr>
          <p:nvPr/>
        </p:nvSpPr>
        <p:spPr bwMode="auto">
          <a:xfrm>
            <a:off x="6516688" y="3429000"/>
            <a:ext cx="1008062" cy="274638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latin typeface="Calibri" pitchFamily="34" charset="0"/>
              </a:rPr>
              <a:t>Pixel 32…1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19475" name="Line 22"/>
          <p:cNvSpPr>
            <a:spLocks noChangeShapeType="1"/>
          </p:cNvSpPr>
          <p:nvPr/>
        </p:nvSpPr>
        <p:spPr bwMode="auto">
          <a:xfrm flipH="1">
            <a:off x="6804025" y="3860800"/>
            <a:ext cx="431800" cy="0"/>
          </a:xfrm>
          <a:prstGeom prst="line">
            <a:avLst/>
          </a:prstGeom>
          <a:noFill/>
          <a:ln w="63500">
            <a:solidFill>
              <a:srgbClr val="00FFFF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Line 23"/>
          <p:cNvSpPr>
            <a:spLocks noChangeShapeType="1"/>
          </p:cNvSpPr>
          <p:nvPr/>
        </p:nvSpPr>
        <p:spPr bwMode="auto">
          <a:xfrm>
            <a:off x="8316913" y="981075"/>
            <a:ext cx="0" cy="331152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Text Box 24"/>
          <p:cNvSpPr txBox="1">
            <a:spLocks noChangeArrowheads="1"/>
          </p:cNvSpPr>
          <p:nvPr/>
        </p:nvSpPr>
        <p:spPr bwMode="auto">
          <a:xfrm>
            <a:off x="8440738" y="908050"/>
            <a:ext cx="615950" cy="33877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latin typeface="Calibri" pitchFamily="34" charset="0"/>
              </a:rPr>
              <a:t>8</a:t>
            </a:r>
          </a:p>
          <a:p>
            <a:pPr algn="ctr"/>
            <a:endParaRPr lang="de-DE">
              <a:latin typeface="Calibri" pitchFamily="34" charset="0"/>
            </a:endParaRPr>
          </a:p>
          <a:p>
            <a:pPr algn="ctr"/>
            <a:endParaRPr lang="de-DE">
              <a:latin typeface="Calibri" pitchFamily="34" charset="0"/>
            </a:endParaRPr>
          </a:p>
          <a:p>
            <a:pPr algn="ctr"/>
            <a:endParaRPr lang="de-DE">
              <a:latin typeface="Calibri" pitchFamily="34" charset="0"/>
            </a:endParaRPr>
          </a:p>
          <a:p>
            <a:pPr algn="ctr"/>
            <a:endParaRPr lang="de-DE">
              <a:latin typeface="Calibri" pitchFamily="34" charset="0"/>
            </a:endParaRPr>
          </a:p>
          <a:p>
            <a:pPr algn="ctr"/>
            <a:r>
              <a:rPr lang="de-DE">
                <a:latin typeface="Calibri" pitchFamily="34" charset="0"/>
              </a:rPr>
              <a:t>Line</a:t>
            </a:r>
          </a:p>
          <a:p>
            <a:pPr algn="ctr"/>
            <a:endParaRPr lang="de-DE">
              <a:latin typeface="Calibri" pitchFamily="34" charset="0"/>
            </a:endParaRPr>
          </a:p>
          <a:p>
            <a:pPr algn="ctr"/>
            <a:endParaRPr lang="de-DE">
              <a:latin typeface="Calibri" pitchFamily="34" charset="0"/>
            </a:endParaRPr>
          </a:p>
          <a:p>
            <a:pPr algn="ctr"/>
            <a:endParaRPr lang="de-DE">
              <a:latin typeface="Calibri" pitchFamily="34" charset="0"/>
            </a:endParaRPr>
          </a:p>
          <a:p>
            <a:pPr algn="ctr"/>
            <a:endParaRPr lang="de-DE">
              <a:latin typeface="Calibri" pitchFamily="34" charset="0"/>
            </a:endParaRPr>
          </a:p>
          <a:p>
            <a:pPr algn="ctr"/>
            <a:endParaRPr lang="de-DE">
              <a:latin typeface="Calibri" pitchFamily="34" charset="0"/>
            </a:endParaRPr>
          </a:p>
          <a:p>
            <a:pPr algn="ctr"/>
            <a:r>
              <a:rPr lang="de-DE">
                <a:latin typeface="Calibri" pitchFamily="34" charset="0"/>
              </a:rPr>
              <a:t>1</a:t>
            </a:r>
            <a:endParaRPr lang="en-GB">
              <a:latin typeface="Calibri" pitchFamily="34" charset="0"/>
            </a:endParaRPr>
          </a:p>
        </p:txBody>
      </p:sp>
      <p:sp>
        <p:nvSpPr>
          <p:cNvPr id="19478" name="Line 25"/>
          <p:cNvSpPr>
            <a:spLocks noChangeShapeType="1"/>
          </p:cNvSpPr>
          <p:nvPr/>
        </p:nvSpPr>
        <p:spPr bwMode="auto">
          <a:xfrm>
            <a:off x="4140200" y="1700213"/>
            <a:ext cx="0" cy="15843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Line 26"/>
          <p:cNvSpPr>
            <a:spLocks noChangeShapeType="1"/>
          </p:cNvSpPr>
          <p:nvPr/>
        </p:nvSpPr>
        <p:spPr bwMode="auto">
          <a:xfrm rot="5400000">
            <a:off x="4140201" y="1700212"/>
            <a:ext cx="0" cy="15843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Text Box 27"/>
          <p:cNvSpPr txBox="1">
            <a:spLocks noChangeArrowheads="1"/>
          </p:cNvSpPr>
          <p:nvPr/>
        </p:nvSpPr>
        <p:spPr bwMode="auto">
          <a:xfrm>
            <a:off x="2987675" y="2254250"/>
            <a:ext cx="4127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500" b="1">
                <a:latin typeface="Calibri" pitchFamily="34" charset="0"/>
              </a:rPr>
              <a:t>N</a:t>
            </a:r>
            <a:endParaRPr lang="en-GB" sz="2500" b="1">
              <a:latin typeface="Calibri" pitchFamily="34" charset="0"/>
            </a:endParaRPr>
          </a:p>
        </p:txBody>
      </p:sp>
      <p:sp>
        <p:nvSpPr>
          <p:cNvPr id="19481" name="Text Box 28"/>
          <p:cNvSpPr txBox="1">
            <a:spLocks noChangeArrowheads="1"/>
          </p:cNvSpPr>
          <p:nvPr/>
        </p:nvSpPr>
        <p:spPr bwMode="auto">
          <a:xfrm>
            <a:off x="4951413" y="2276475"/>
            <a:ext cx="3952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500" b="1">
                <a:latin typeface="Calibri" pitchFamily="34" charset="0"/>
              </a:rPr>
              <a:t>S</a:t>
            </a:r>
            <a:endParaRPr lang="en-GB" sz="2500" b="1">
              <a:latin typeface="Calibri" pitchFamily="34" charset="0"/>
            </a:endParaRPr>
          </a:p>
        </p:txBody>
      </p:sp>
      <p:sp>
        <p:nvSpPr>
          <p:cNvPr id="19482" name="Text Box 29"/>
          <p:cNvSpPr txBox="1">
            <a:spLocks noChangeArrowheads="1"/>
          </p:cNvSpPr>
          <p:nvPr/>
        </p:nvSpPr>
        <p:spPr bwMode="auto">
          <a:xfrm>
            <a:off x="3924300" y="1268413"/>
            <a:ext cx="3952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500" b="1">
                <a:latin typeface="Calibri" pitchFamily="34" charset="0"/>
              </a:rPr>
              <a:t>E</a:t>
            </a:r>
            <a:endParaRPr lang="en-GB" sz="2500" b="1">
              <a:latin typeface="Calibri" pitchFamily="34" charset="0"/>
            </a:endParaRPr>
          </a:p>
        </p:txBody>
      </p:sp>
      <p:sp>
        <p:nvSpPr>
          <p:cNvPr id="19483" name="Text Box 30"/>
          <p:cNvSpPr txBox="1">
            <a:spLocks noChangeArrowheads="1"/>
          </p:cNvSpPr>
          <p:nvPr/>
        </p:nvSpPr>
        <p:spPr bwMode="auto">
          <a:xfrm>
            <a:off x="3924300" y="3284538"/>
            <a:ext cx="4841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500" b="1">
                <a:latin typeface="Calibri" pitchFamily="34" charset="0"/>
              </a:rPr>
              <a:t>W</a:t>
            </a:r>
            <a:endParaRPr lang="en-GB" sz="25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F479D9-A797-4500-8314-AEF27C9DCADD}" type="datetime1">
              <a:rPr lang="en-GB" sz="1400" smtClean="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30/01/2012</a:t>
            </a:fld>
            <a:endParaRPr lang="en-GB" sz="1400" smtClean="0">
              <a:solidFill>
                <a:schemeClr val="tx1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0482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smtClean="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t>DESY Zeuthen</a:t>
            </a:r>
          </a:p>
        </p:txBody>
      </p:sp>
      <p:sp>
        <p:nvSpPr>
          <p:cNvPr id="20483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270E64-6CD2-4E70-AFDB-038EE17EEA46}" type="slidenum">
              <a:rPr lang="en-GB" sz="1400" smtClean="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sz="1400" smtClean="0">
              <a:solidFill>
                <a:schemeClr val="tx1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3" y="44450"/>
            <a:ext cx="8686800" cy="1143000"/>
          </a:xfrm>
        </p:spPr>
        <p:txBody>
          <a:bodyPr/>
          <a:lstStyle/>
          <a:p>
            <a:r>
              <a:rPr lang="en-GB" smtClean="0"/>
              <a:t>I/V &amp; C/V - Bias ring </a:t>
            </a:r>
            <a:endParaRPr lang="en-GB" sz="2400" smtClean="0"/>
          </a:p>
        </p:txBody>
      </p:sp>
      <p:sp>
        <p:nvSpPr>
          <p:cNvPr id="20485" name="Text Box 25"/>
          <p:cNvSpPr txBox="1">
            <a:spLocks noChangeArrowheads="1"/>
          </p:cNvSpPr>
          <p:nvPr/>
        </p:nvSpPr>
        <p:spPr bwMode="auto">
          <a:xfrm>
            <a:off x="3492500" y="5949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>
              <a:ea typeface="ＭＳ Ｐゴシック"/>
              <a:cs typeface="ＭＳ Ｐゴシック"/>
            </a:endParaRPr>
          </a:p>
        </p:txBody>
      </p:sp>
      <p:sp>
        <p:nvSpPr>
          <p:cNvPr id="20486" name="Rectangle 24"/>
          <p:cNvSpPr>
            <a:spLocks noChangeArrowheads="1"/>
          </p:cNvSpPr>
          <p:nvPr/>
        </p:nvSpPr>
        <p:spPr bwMode="auto">
          <a:xfrm rot="-5400000">
            <a:off x="2455863" y="3321050"/>
            <a:ext cx="287338" cy="194468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0487" name="Line 4"/>
          <p:cNvSpPr>
            <a:spLocks noChangeShapeType="1"/>
          </p:cNvSpPr>
          <p:nvPr/>
        </p:nvSpPr>
        <p:spPr bwMode="auto">
          <a:xfrm rot="-5400000">
            <a:off x="1194594" y="3574256"/>
            <a:ext cx="0" cy="865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Line 5"/>
          <p:cNvSpPr>
            <a:spLocks noChangeShapeType="1"/>
          </p:cNvSpPr>
          <p:nvPr/>
        </p:nvSpPr>
        <p:spPr bwMode="auto">
          <a:xfrm rot="-5400000">
            <a:off x="1231107" y="3682206"/>
            <a:ext cx="0" cy="3603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Line 6"/>
          <p:cNvSpPr>
            <a:spLocks noChangeShapeType="1"/>
          </p:cNvSpPr>
          <p:nvPr/>
        </p:nvSpPr>
        <p:spPr bwMode="auto">
          <a:xfrm rot="16200000" flipH="1">
            <a:off x="727869" y="4472782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Line 7"/>
          <p:cNvSpPr>
            <a:spLocks noChangeShapeType="1"/>
          </p:cNvSpPr>
          <p:nvPr/>
        </p:nvSpPr>
        <p:spPr bwMode="auto">
          <a:xfrm rot="-5400000">
            <a:off x="1915319" y="4221957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1" name="Line 8"/>
          <p:cNvSpPr>
            <a:spLocks noChangeShapeType="1"/>
          </p:cNvSpPr>
          <p:nvPr/>
        </p:nvSpPr>
        <p:spPr bwMode="auto">
          <a:xfrm rot="16200000" flipV="1">
            <a:off x="2383631" y="4688682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9"/>
          <p:cNvSpPr>
            <a:spLocks noChangeArrowheads="1"/>
          </p:cNvSpPr>
          <p:nvPr/>
        </p:nvSpPr>
        <p:spPr bwMode="auto">
          <a:xfrm rot="-5400000">
            <a:off x="2527301" y="3465512"/>
            <a:ext cx="215900" cy="11525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0493" name="Oval 12"/>
          <p:cNvSpPr>
            <a:spLocks noChangeArrowheads="1"/>
          </p:cNvSpPr>
          <p:nvPr/>
        </p:nvSpPr>
        <p:spPr bwMode="auto">
          <a:xfrm rot="-5400000">
            <a:off x="979488" y="2638425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0494" name="Text Box 13"/>
          <p:cNvSpPr txBox="1">
            <a:spLocks noChangeArrowheads="1"/>
          </p:cNvSpPr>
          <p:nvPr/>
        </p:nvSpPr>
        <p:spPr bwMode="auto">
          <a:xfrm rot="-5400000">
            <a:off x="994569" y="2647157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ea typeface="ＭＳ Ｐゴシック"/>
                <a:cs typeface="ＭＳ Ｐゴシック"/>
              </a:rPr>
              <a:t>A</a:t>
            </a:r>
          </a:p>
        </p:txBody>
      </p:sp>
      <p:sp>
        <p:nvSpPr>
          <p:cNvPr id="20495" name="Line 14"/>
          <p:cNvSpPr>
            <a:spLocks noChangeShapeType="1"/>
          </p:cNvSpPr>
          <p:nvPr/>
        </p:nvSpPr>
        <p:spPr bwMode="auto">
          <a:xfrm rot="-5400000">
            <a:off x="800100" y="3467101"/>
            <a:ext cx="790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rot="16200000" flipV="1">
            <a:off x="1803401" y="1597025"/>
            <a:ext cx="0" cy="1216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Text Box 18"/>
          <p:cNvSpPr txBox="1">
            <a:spLocks noChangeArrowheads="1"/>
          </p:cNvSpPr>
          <p:nvPr/>
        </p:nvSpPr>
        <p:spPr bwMode="auto">
          <a:xfrm rot="-5400000">
            <a:off x="300831" y="3690145"/>
            <a:ext cx="555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ea typeface="ＭＳ Ｐゴシック"/>
                <a:cs typeface="ＭＳ Ｐゴシック"/>
              </a:rPr>
              <a:t>V</a:t>
            </a:r>
            <a:r>
              <a:rPr lang="en-GB" baseline="-25000">
                <a:ea typeface="ＭＳ Ｐゴシック"/>
                <a:cs typeface="ＭＳ Ｐゴシック"/>
              </a:rPr>
              <a:t>DC</a:t>
            </a:r>
          </a:p>
        </p:txBody>
      </p:sp>
      <p:sp>
        <p:nvSpPr>
          <p:cNvPr id="20498" name="Text Box 19"/>
          <p:cNvSpPr txBox="1">
            <a:spLocks noChangeArrowheads="1"/>
          </p:cNvSpPr>
          <p:nvPr/>
        </p:nvSpPr>
        <p:spPr bwMode="auto">
          <a:xfrm>
            <a:off x="2235200" y="3862388"/>
            <a:ext cx="8318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ea typeface="ＭＳ Ｐゴシック"/>
                <a:cs typeface="ＭＳ Ｐゴシック"/>
              </a:rPr>
              <a:t>Sample</a:t>
            </a:r>
          </a:p>
        </p:txBody>
      </p:sp>
      <p:sp>
        <p:nvSpPr>
          <p:cNvPr id="20499" name="Text Box 26"/>
          <p:cNvSpPr txBox="1">
            <a:spLocks noChangeArrowheads="1"/>
          </p:cNvSpPr>
          <p:nvPr/>
        </p:nvSpPr>
        <p:spPr bwMode="auto">
          <a:xfrm>
            <a:off x="2235200" y="4078288"/>
            <a:ext cx="831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ea typeface="ＭＳ Ｐゴシック"/>
                <a:cs typeface="ＭＳ Ｐゴシック"/>
              </a:rPr>
              <a:t>Chuck</a:t>
            </a:r>
          </a:p>
        </p:txBody>
      </p:sp>
      <p:sp>
        <p:nvSpPr>
          <p:cNvPr id="20500" name="Text Box 27"/>
          <p:cNvSpPr txBox="1">
            <a:spLocks noChangeArrowheads="1"/>
          </p:cNvSpPr>
          <p:nvPr/>
        </p:nvSpPr>
        <p:spPr bwMode="auto">
          <a:xfrm>
            <a:off x="2576513" y="4437063"/>
            <a:ext cx="438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BP</a:t>
            </a:r>
          </a:p>
        </p:txBody>
      </p:sp>
      <p:sp>
        <p:nvSpPr>
          <p:cNvPr id="20501" name="Text Box 28"/>
          <p:cNvSpPr txBox="1">
            <a:spLocks noChangeArrowheads="1"/>
          </p:cNvSpPr>
          <p:nvPr/>
        </p:nvSpPr>
        <p:spPr bwMode="auto">
          <a:xfrm rot="-5400000">
            <a:off x="2037557" y="3199606"/>
            <a:ext cx="10017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Bias Ring</a:t>
            </a:r>
          </a:p>
        </p:txBody>
      </p:sp>
      <p:sp>
        <p:nvSpPr>
          <p:cNvPr id="20502" name="Line 29"/>
          <p:cNvSpPr>
            <a:spLocks noChangeShapeType="1"/>
          </p:cNvSpPr>
          <p:nvPr/>
        </p:nvSpPr>
        <p:spPr bwMode="auto">
          <a:xfrm rot="-5400000">
            <a:off x="979488" y="24225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Line 36"/>
          <p:cNvSpPr>
            <a:spLocks noChangeShapeType="1"/>
          </p:cNvSpPr>
          <p:nvPr/>
        </p:nvSpPr>
        <p:spPr bwMode="auto">
          <a:xfrm>
            <a:off x="2266950" y="3357563"/>
            <a:ext cx="0" cy="5762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Line 36"/>
          <p:cNvSpPr>
            <a:spLocks noChangeShapeType="1"/>
          </p:cNvSpPr>
          <p:nvPr/>
        </p:nvSpPr>
        <p:spPr bwMode="auto">
          <a:xfrm>
            <a:off x="2411413" y="2205038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Text Box 28"/>
          <p:cNvSpPr txBox="1">
            <a:spLocks noChangeArrowheads="1"/>
          </p:cNvSpPr>
          <p:nvPr/>
        </p:nvSpPr>
        <p:spPr bwMode="auto">
          <a:xfrm>
            <a:off x="1114425" y="3357563"/>
            <a:ext cx="116046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Guard Ring</a:t>
            </a:r>
          </a:p>
        </p:txBody>
      </p:sp>
      <p:sp>
        <p:nvSpPr>
          <p:cNvPr id="20506" name="Line 32"/>
          <p:cNvSpPr>
            <a:spLocks noChangeShapeType="1"/>
          </p:cNvSpPr>
          <p:nvPr/>
        </p:nvSpPr>
        <p:spPr bwMode="auto">
          <a:xfrm flipH="1">
            <a:off x="1185863" y="3357563"/>
            <a:ext cx="1081087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Line 35"/>
          <p:cNvSpPr>
            <a:spLocks noChangeShapeType="1"/>
          </p:cNvSpPr>
          <p:nvPr/>
        </p:nvSpPr>
        <p:spPr bwMode="auto">
          <a:xfrm flipH="1" flipV="1">
            <a:off x="754063" y="3429000"/>
            <a:ext cx="72072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Line 6"/>
          <p:cNvSpPr>
            <a:spLocks noChangeShapeType="1"/>
          </p:cNvSpPr>
          <p:nvPr/>
        </p:nvSpPr>
        <p:spPr bwMode="auto">
          <a:xfrm rot="16200000" flipH="1">
            <a:off x="4628356" y="4779169"/>
            <a:ext cx="465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Line 8"/>
          <p:cNvSpPr>
            <a:spLocks noChangeShapeType="1"/>
          </p:cNvSpPr>
          <p:nvPr/>
        </p:nvSpPr>
        <p:spPr bwMode="auto">
          <a:xfrm rot="-5400000">
            <a:off x="6877050" y="465296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Rectangle 9"/>
          <p:cNvSpPr>
            <a:spLocks noChangeArrowheads="1"/>
          </p:cNvSpPr>
          <p:nvPr/>
        </p:nvSpPr>
        <p:spPr bwMode="auto">
          <a:xfrm rot="-5400000">
            <a:off x="6085682" y="2707481"/>
            <a:ext cx="2305050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latin typeface="Calibri" pitchFamily="34" charset="0"/>
              </a:rPr>
              <a:t>Bias</a:t>
            </a:r>
          </a:p>
          <a:p>
            <a:pPr algn="ctr"/>
            <a:r>
              <a:rPr lang="en-GB">
                <a:latin typeface="Calibri" pitchFamily="34" charset="0"/>
              </a:rPr>
              <a:t>Adapter</a:t>
            </a:r>
          </a:p>
        </p:txBody>
      </p:sp>
      <p:sp>
        <p:nvSpPr>
          <p:cNvPr id="20511" name="Rectangle 12"/>
          <p:cNvSpPr>
            <a:spLocks noChangeArrowheads="1"/>
          </p:cNvSpPr>
          <p:nvPr/>
        </p:nvSpPr>
        <p:spPr bwMode="auto">
          <a:xfrm rot="-5400000">
            <a:off x="6516688" y="2924175"/>
            <a:ext cx="424815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latin typeface="Calibri" pitchFamily="34" charset="0"/>
              </a:rPr>
              <a:t>LCR Meter</a:t>
            </a:r>
          </a:p>
        </p:txBody>
      </p:sp>
      <p:sp>
        <p:nvSpPr>
          <p:cNvPr id="20512" name="Rectangle 25"/>
          <p:cNvSpPr>
            <a:spLocks noChangeArrowheads="1"/>
          </p:cNvSpPr>
          <p:nvPr/>
        </p:nvSpPr>
        <p:spPr bwMode="auto">
          <a:xfrm rot="-5400000">
            <a:off x="5761832" y="3104356"/>
            <a:ext cx="215900" cy="86518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0513" name="Line 28"/>
          <p:cNvSpPr>
            <a:spLocks noChangeShapeType="1"/>
          </p:cNvSpPr>
          <p:nvPr/>
        </p:nvSpPr>
        <p:spPr bwMode="auto">
          <a:xfrm rot="16200000" flipV="1">
            <a:off x="6337301" y="3392487"/>
            <a:ext cx="0" cy="9366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Line 29"/>
          <p:cNvSpPr>
            <a:spLocks noChangeShapeType="1"/>
          </p:cNvSpPr>
          <p:nvPr/>
        </p:nvSpPr>
        <p:spPr bwMode="auto">
          <a:xfrm rot="-5400000">
            <a:off x="5761831" y="3752057"/>
            <a:ext cx="214313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Text Box 30"/>
          <p:cNvSpPr txBox="1">
            <a:spLocks noChangeArrowheads="1"/>
          </p:cNvSpPr>
          <p:nvPr/>
        </p:nvSpPr>
        <p:spPr bwMode="auto">
          <a:xfrm>
            <a:off x="5378450" y="3644900"/>
            <a:ext cx="438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BP</a:t>
            </a:r>
          </a:p>
        </p:txBody>
      </p:sp>
      <p:sp>
        <p:nvSpPr>
          <p:cNvPr id="20516" name="Line 39"/>
          <p:cNvSpPr>
            <a:spLocks noChangeShapeType="1"/>
          </p:cNvSpPr>
          <p:nvPr/>
        </p:nvSpPr>
        <p:spPr bwMode="auto">
          <a:xfrm rot="16200000" flipV="1">
            <a:off x="5364957" y="1845468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Line 42"/>
          <p:cNvSpPr>
            <a:spLocks noChangeShapeType="1"/>
          </p:cNvSpPr>
          <p:nvPr/>
        </p:nvSpPr>
        <p:spPr bwMode="auto">
          <a:xfrm rot="-5400000">
            <a:off x="3853656" y="3355182"/>
            <a:ext cx="20145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Text Box 43"/>
          <p:cNvSpPr txBox="1">
            <a:spLocks noChangeArrowheads="1"/>
          </p:cNvSpPr>
          <p:nvPr/>
        </p:nvSpPr>
        <p:spPr bwMode="auto">
          <a:xfrm rot="-5400000">
            <a:off x="5528470" y="2694781"/>
            <a:ext cx="10017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Bias Ring</a:t>
            </a:r>
          </a:p>
        </p:txBody>
      </p:sp>
      <p:sp>
        <p:nvSpPr>
          <p:cNvPr id="20519" name="Line 52"/>
          <p:cNvSpPr>
            <a:spLocks noChangeShapeType="1"/>
          </p:cNvSpPr>
          <p:nvPr/>
        </p:nvSpPr>
        <p:spPr bwMode="auto">
          <a:xfrm rot="-5400000">
            <a:off x="4861719" y="4147344"/>
            <a:ext cx="0" cy="865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Line 53"/>
          <p:cNvSpPr>
            <a:spLocks noChangeShapeType="1"/>
          </p:cNvSpPr>
          <p:nvPr/>
        </p:nvSpPr>
        <p:spPr bwMode="auto">
          <a:xfrm rot="-5400000">
            <a:off x="4826794" y="4221957"/>
            <a:ext cx="0" cy="3603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Line 55"/>
          <p:cNvSpPr>
            <a:spLocks noChangeShapeType="1"/>
          </p:cNvSpPr>
          <p:nvPr/>
        </p:nvSpPr>
        <p:spPr bwMode="auto">
          <a:xfrm>
            <a:off x="5868988" y="2314575"/>
            <a:ext cx="0" cy="11144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22" name="Line 57"/>
          <p:cNvSpPr>
            <a:spLocks noChangeShapeType="1"/>
          </p:cNvSpPr>
          <p:nvPr/>
        </p:nvSpPr>
        <p:spPr bwMode="auto">
          <a:xfrm>
            <a:off x="7669213" y="3178175"/>
            <a:ext cx="72072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Line 59"/>
          <p:cNvSpPr>
            <a:spLocks noChangeShapeType="1"/>
          </p:cNvSpPr>
          <p:nvPr/>
        </p:nvSpPr>
        <p:spPr bwMode="auto">
          <a:xfrm>
            <a:off x="5868988" y="2314575"/>
            <a:ext cx="9366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Line 51"/>
          <p:cNvSpPr>
            <a:spLocks noChangeShapeType="1"/>
          </p:cNvSpPr>
          <p:nvPr/>
        </p:nvSpPr>
        <p:spPr bwMode="auto">
          <a:xfrm>
            <a:off x="4860925" y="497840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Line 53"/>
          <p:cNvSpPr>
            <a:spLocks noChangeShapeType="1"/>
          </p:cNvSpPr>
          <p:nvPr/>
        </p:nvSpPr>
        <p:spPr bwMode="auto">
          <a:xfrm>
            <a:off x="5508625" y="2347913"/>
            <a:ext cx="0" cy="108108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Text Box 43"/>
          <p:cNvSpPr txBox="1">
            <a:spLocks noChangeArrowheads="1"/>
          </p:cNvSpPr>
          <p:nvPr/>
        </p:nvSpPr>
        <p:spPr bwMode="auto">
          <a:xfrm rot="-5400000">
            <a:off x="4696619" y="2759869"/>
            <a:ext cx="116046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Guard Ring</a:t>
            </a:r>
          </a:p>
        </p:txBody>
      </p:sp>
      <p:sp>
        <p:nvSpPr>
          <p:cNvPr id="20527" name="Line 63"/>
          <p:cNvSpPr>
            <a:spLocks noChangeShapeType="1"/>
          </p:cNvSpPr>
          <p:nvPr/>
        </p:nvSpPr>
        <p:spPr bwMode="auto">
          <a:xfrm rot="16200000" flipV="1">
            <a:off x="4573587" y="4148138"/>
            <a:ext cx="576263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Text Box 59"/>
          <p:cNvSpPr txBox="1">
            <a:spLocks noChangeArrowheads="1"/>
          </p:cNvSpPr>
          <p:nvPr/>
        </p:nvSpPr>
        <p:spPr bwMode="auto">
          <a:xfrm>
            <a:off x="6518275" y="34210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H</a:t>
            </a:r>
            <a:endParaRPr lang="en-GB">
              <a:latin typeface="Calibri" pitchFamily="34" charset="0"/>
            </a:endParaRPr>
          </a:p>
        </p:txBody>
      </p:sp>
      <p:sp>
        <p:nvSpPr>
          <p:cNvPr id="20529" name="Text Box 60"/>
          <p:cNvSpPr txBox="1">
            <a:spLocks noChangeArrowheads="1"/>
          </p:cNvSpPr>
          <p:nvPr/>
        </p:nvSpPr>
        <p:spPr bwMode="auto">
          <a:xfrm>
            <a:off x="6494463" y="2419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</a:t>
            </a:r>
            <a:endParaRPr lang="en-GB">
              <a:latin typeface="Calibri" pitchFamily="34" charset="0"/>
            </a:endParaRPr>
          </a:p>
        </p:txBody>
      </p:sp>
      <p:sp>
        <p:nvSpPr>
          <p:cNvPr id="20530" name="Line 61"/>
          <p:cNvSpPr>
            <a:spLocks noChangeShapeType="1"/>
          </p:cNvSpPr>
          <p:nvPr/>
        </p:nvSpPr>
        <p:spPr bwMode="auto">
          <a:xfrm flipV="1">
            <a:off x="6518275" y="2314575"/>
            <a:ext cx="0" cy="177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62"/>
          <p:cNvSpPr>
            <a:spLocks noChangeShapeType="1"/>
          </p:cNvSpPr>
          <p:nvPr/>
        </p:nvSpPr>
        <p:spPr bwMode="auto">
          <a:xfrm flipH="1" flipV="1">
            <a:off x="6518275" y="2492375"/>
            <a:ext cx="2873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2" name="Line 63"/>
          <p:cNvSpPr>
            <a:spLocks noChangeShapeType="1"/>
          </p:cNvSpPr>
          <p:nvPr/>
        </p:nvSpPr>
        <p:spPr bwMode="auto">
          <a:xfrm flipV="1">
            <a:off x="6518275" y="3716338"/>
            <a:ext cx="0" cy="1444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3" name="Line 64"/>
          <p:cNvSpPr>
            <a:spLocks noChangeShapeType="1"/>
          </p:cNvSpPr>
          <p:nvPr/>
        </p:nvSpPr>
        <p:spPr bwMode="auto">
          <a:xfrm flipH="1" flipV="1">
            <a:off x="6518275" y="3716338"/>
            <a:ext cx="2873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2987675" y="2563813"/>
          <a:ext cx="3095625" cy="2160587"/>
        </p:xfrm>
        <a:graphic>
          <a:graphicData uri="http://schemas.openxmlformats.org/presentationml/2006/ole">
            <p:oleObj spid="_x0000_s29698" name="Graph" r:id="rId4" imgW="4156253" imgH="2900477" progId="Origin50.Graph">
              <p:embed/>
            </p:oleObj>
          </a:graphicData>
        </a:graphic>
      </p:graphicFrame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34925" y="2636838"/>
          <a:ext cx="3095625" cy="2160587"/>
        </p:xfrm>
        <a:graphic>
          <a:graphicData uri="http://schemas.openxmlformats.org/presentationml/2006/ole">
            <p:oleObj spid="_x0000_s29700" name="Graph" r:id="rId5" imgW="4156253" imgH="2900477" progId="Origin50.Graph">
              <p:embed/>
            </p:oleObj>
          </a:graphicData>
        </a:graphic>
      </p:graphicFrame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36513" y="4697413"/>
          <a:ext cx="3095625" cy="2160587"/>
        </p:xfrm>
        <a:graphic>
          <a:graphicData uri="http://schemas.openxmlformats.org/presentationml/2006/ole">
            <p:oleObj spid="_x0000_s29701" name="Graph" r:id="rId6" imgW="4156253" imgH="2900477" progId="Origin50.Graph">
              <p:embed/>
            </p:oleObj>
          </a:graphicData>
        </a:graphic>
      </p:graphicFrame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5940425" y="4868863"/>
          <a:ext cx="3095625" cy="2160587"/>
        </p:xfrm>
        <a:graphic>
          <a:graphicData uri="http://schemas.openxmlformats.org/presentationml/2006/ole">
            <p:oleObj spid="_x0000_s29702" name="Graph" r:id="rId7" imgW="4156253" imgH="2900477" progId="Origin50.Graph">
              <p:embed/>
            </p:oleObj>
          </a:graphicData>
        </a:graphic>
      </p:graphicFrame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2916238" y="4697413"/>
          <a:ext cx="3095625" cy="2160587"/>
        </p:xfrm>
        <a:graphic>
          <a:graphicData uri="http://schemas.openxmlformats.org/presentationml/2006/ole">
            <p:oleObj spid="_x0000_s29703" name="Graph" r:id="rId8" imgW="4156253" imgH="2900477" progId="Origin50.Graph">
              <p:embed/>
            </p:oleObj>
          </a:graphicData>
        </a:graphic>
      </p:graphicFrame>
      <p:graphicFrame>
        <p:nvGraphicFramePr>
          <p:cNvPr id="29704" name="Object 8"/>
          <p:cNvGraphicFramePr>
            <a:graphicFrameLocks noChangeAspect="1"/>
          </p:cNvGraphicFramePr>
          <p:nvPr/>
        </p:nvGraphicFramePr>
        <p:xfrm>
          <a:off x="6011863" y="2636838"/>
          <a:ext cx="3095625" cy="2159000"/>
        </p:xfrm>
        <a:graphic>
          <a:graphicData uri="http://schemas.openxmlformats.org/presentationml/2006/ole">
            <p:oleObj spid="_x0000_s29704" name="Graph" r:id="rId9" imgW="4156253" imgH="2900477" progId="Origin50.Graph">
              <p:embed/>
            </p:oleObj>
          </a:graphicData>
        </a:graphic>
      </p:graphicFrame>
      <p:sp>
        <p:nvSpPr>
          <p:cNvPr id="29705" name="Rectangle 9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C/V Bias Ring</a:t>
            </a:r>
            <a:endParaRPr lang="en-GB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3060700" y="2708275"/>
          <a:ext cx="3095625" cy="2160588"/>
        </p:xfrm>
        <a:graphic>
          <a:graphicData uri="http://schemas.openxmlformats.org/presentationml/2006/ole">
            <p:oleObj spid="_x0000_s32770" name="Graph" r:id="rId3" imgW="4156253" imgH="2900477" progId="Origin50.Graph">
              <p:embed/>
            </p:oleObj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6048375" y="2781300"/>
          <a:ext cx="3095625" cy="2159000"/>
        </p:xfrm>
        <a:graphic>
          <a:graphicData uri="http://schemas.openxmlformats.org/presentationml/2006/ole">
            <p:oleObj spid="_x0000_s32772" name="Graph" r:id="rId4" imgW="4156253" imgH="2900477" progId="Origin50.Graph">
              <p:embed/>
            </p:oleObj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-34925" y="2636838"/>
          <a:ext cx="3094038" cy="2160587"/>
        </p:xfrm>
        <a:graphic>
          <a:graphicData uri="http://schemas.openxmlformats.org/presentationml/2006/ole">
            <p:oleObj spid="_x0000_s32773" name="Graph" r:id="rId5" imgW="4156253" imgH="2900477" progId="Origin50.Graph">
              <p:embed/>
            </p:oleObj>
          </a:graphicData>
        </a:graphic>
      </p:graphicFrame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0" y="4699000"/>
          <a:ext cx="3095625" cy="2159000"/>
        </p:xfrm>
        <a:graphic>
          <a:graphicData uri="http://schemas.openxmlformats.org/presentationml/2006/ole">
            <p:oleObj spid="_x0000_s32774" name="Graph" r:id="rId6" imgW="4156253" imgH="2900477" progId="Origin50.Graph">
              <p:embed/>
            </p:oleObj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6048375" y="4697413"/>
          <a:ext cx="3095625" cy="2160587"/>
        </p:xfrm>
        <a:graphic>
          <a:graphicData uri="http://schemas.openxmlformats.org/presentationml/2006/ole">
            <p:oleObj spid="_x0000_s32775" name="Graph" r:id="rId7" imgW="4156253" imgH="2900477" progId="Origin50.Graph">
              <p:embed/>
            </p:oleObj>
          </a:graphicData>
        </a:graphic>
      </p:graphicFrame>
      <p:graphicFrame>
        <p:nvGraphicFramePr>
          <p:cNvPr id="32776" name="Object 8"/>
          <p:cNvGraphicFramePr>
            <a:graphicFrameLocks noChangeAspect="1"/>
          </p:cNvGraphicFramePr>
          <p:nvPr/>
        </p:nvGraphicFramePr>
        <p:xfrm>
          <a:off x="2989263" y="4697413"/>
          <a:ext cx="3095625" cy="2160587"/>
        </p:xfrm>
        <a:graphic>
          <a:graphicData uri="http://schemas.openxmlformats.org/presentationml/2006/ole">
            <p:oleObj spid="_x0000_s32776" name="Graph" r:id="rId8" imgW="4156253" imgH="2900477" progId="Origin50.Graph">
              <p:embed/>
            </p:oleObj>
          </a:graphicData>
        </a:graphic>
      </p:graphicFrame>
      <p:sp>
        <p:nvSpPr>
          <p:cNvPr id="32777" name="Rectangle 9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I/V Bias Ring</a:t>
            </a:r>
            <a:endParaRPr lang="en-GB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D8DA3B-4341-4546-96EF-048F03697B2F}" type="datetime1">
              <a:rPr lang="en-GB" sz="1400" smtClean="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30/01/2012</a:t>
            </a:fld>
            <a:endParaRPr lang="en-GB" sz="1400" smtClean="0">
              <a:solidFill>
                <a:schemeClr val="tx1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1506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smtClean="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t>DESY Zeuthen</a:t>
            </a:r>
          </a:p>
        </p:txBody>
      </p:sp>
      <p:sp>
        <p:nvSpPr>
          <p:cNvPr id="21507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F3048D-FD80-4092-B4C1-80083E03AC71}" type="slidenum">
              <a:rPr lang="en-GB" sz="1400" smtClean="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sz="1400" smtClean="0">
              <a:solidFill>
                <a:schemeClr val="tx1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GB" smtClean="0"/>
              <a:t>C</a:t>
            </a:r>
            <a:r>
              <a:rPr lang="en-GB" baseline="-25000" smtClean="0"/>
              <a:t>int</a:t>
            </a:r>
            <a:r>
              <a:rPr lang="en-GB" smtClean="0"/>
              <a:t> &amp; R</a:t>
            </a:r>
            <a:r>
              <a:rPr lang="en-GB" baseline="-25000" smtClean="0"/>
              <a:t>int </a:t>
            </a:r>
          </a:p>
        </p:txBody>
      </p:sp>
      <p:sp>
        <p:nvSpPr>
          <p:cNvPr id="21509" name="Line 49"/>
          <p:cNvSpPr>
            <a:spLocks noChangeShapeType="1"/>
          </p:cNvSpPr>
          <p:nvPr/>
        </p:nvSpPr>
        <p:spPr bwMode="auto">
          <a:xfrm rot="16200000" flipH="1">
            <a:off x="395288" y="580548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0" name="Line 50"/>
          <p:cNvSpPr>
            <a:spLocks noChangeShapeType="1"/>
          </p:cNvSpPr>
          <p:nvPr/>
        </p:nvSpPr>
        <p:spPr bwMode="auto">
          <a:xfrm rot="5400000" flipV="1">
            <a:off x="1439863" y="5192713"/>
            <a:ext cx="0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Line 51"/>
          <p:cNvSpPr>
            <a:spLocks noChangeShapeType="1"/>
          </p:cNvSpPr>
          <p:nvPr/>
        </p:nvSpPr>
        <p:spPr bwMode="auto">
          <a:xfrm rot="-5400000">
            <a:off x="1404144" y="5156994"/>
            <a:ext cx="1728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2" name="Rectangle 53"/>
          <p:cNvSpPr>
            <a:spLocks noChangeArrowheads="1"/>
          </p:cNvSpPr>
          <p:nvPr/>
        </p:nvSpPr>
        <p:spPr bwMode="auto">
          <a:xfrm rot="-5400000">
            <a:off x="2896395" y="3409156"/>
            <a:ext cx="2125662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latin typeface="Calibri" pitchFamily="34" charset="0"/>
              </a:rPr>
              <a:t>LCR Meter</a:t>
            </a:r>
          </a:p>
        </p:txBody>
      </p:sp>
      <p:sp>
        <p:nvSpPr>
          <p:cNvPr id="21513" name="Rectangle 54"/>
          <p:cNvSpPr>
            <a:spLocks noChangeArrowheads="1"/>
          </p:cNvSpPr>
          <p:nvPr/>
        </p:nvSpPr>
        <p:spPr bwMode="auto">
          <a:xfrm rot="-5400000">
            <a:off x="2159794" y="3752056"/>
            <a:ext cx="215900" cy="8651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1514" name="Text Box 57"/>
          <p:cNvSpPr txBox="1">
            <a:spLocks noChangeArrowheads="1"/>
          </p:cNvSpPr>
          <p:nvPr/>
        </p:nvSpPr>
        <p:spPr bwMode="auto">
          <a:xfrm>
            <a:off x="2262188" y="4292600"/>
            <a:ext cx="438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BP</a:t>
            </a:r>
          </a:p>
        </p:txBody>
      </p:sp>
      <p:sp>
        <p:nvSpPr>
          <p:cNvPr id="21515" name="Line 64"/>
          <p:cNvSpPr>
            <a:spLocks noChangeShapeType="1"/>
          </p:cNvSpPr>
          <p:nvPr/>
        </p:nvSpPr>
        <p:spPr bwMode="auto">
          <a:xfrm rot="16200000" flipH="1">
            <a:off x="431800" y="28162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6" name="Line 65"/>
          <p:cNvSpPr>
            <a:spLocks noChangeShapeType="1"/>
          </p:cNvSpPr>
          <p:nvPr/>
        </p:nvSpPr>
        <p:spPr bwMode="auto">
          <a:xfrm rot="-5400000">
            <a:off x="-808832" y="4056857"/>
            <a:ext cx="269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7" name="Text Box 66"/>
          <p:cNvSpPr txBox="1">
            <a:spLocks noChangeArrowheads="1"/>
          </p:cNvSpPr>
          <p:nvPr/>
        </p:nvSpPr>
        <p:spPr bwMode="auto">
          <a:xfrm rot="-5400000">
            <a:off x="1678781" y="3344069"/>
            <a:ext cx="10017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Bias Ring</a:t>
            </a:r>
          </a:p>
        </p:txBody>
      </p:sp>
      <p:sp>
        <p:nvSpPr>
          <p:cNvPr id="21518" name="Line 67"/>
          <p:cNvSpPr>
            <a:spLocks noChangeShapeType="1"/>
          </p:cNvSpPr>
          <p:nvPr/>
        </p:nvSpPr>
        <p:spPr bwMode="auto">
          <a:xfrm rot="-5400000">
            <a:off x="611982" y="5156994"/>
            <a:ext cx="0" cy="8651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9" name="Line 68"/>
          <p:cNvSpPr>
            <a:spLocks noChangeShapeType="1"/>
          </p:cNvSpPr>
          <p:nvPr/>
        </p:nvSpPr>
        <p:spPr bwMode="auto">
          <a:xfrm rot="-5400000">
            <a:off x="577057" y="5264943"/>
            <a:ext cx="0" cy="3603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0" name="Line 69"/>
          <p:cNvSpPr>
            <a:spLocks noChangeShapeType="1"/>
          </p:cNvSpPr>
          <p:nvPr/>
        </p:nvSpPr>
        <p:spPr bwMode="auto">
          <a:xfrm>
            <a:off x="2411413" y="3357563"/>
            <a:ext cx="0" cy="7191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21" name="Line 70"/>
          <p:cNvSpPr>
            <a:spLocks noChangeShapeType="1"/>
          </p:cNvSpPr>
          <p:nvPr/>
        </p:nvSpPr>
        <p:spPr bwMode="auto">
          <a:xfrm>
            <a:off x="2051050" y="2708275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22" name="Line 73"/>
          <p:cNvSpPr>
            <a:spLocks noChangeShapeType="1"/>
          </p:cNvSpPr>
          <p:nvPr/>
        </p:nvSpPr>
        <p:spPr bwMode="auto">
          <a:xfrm flipH="1">
            <a:off x="2339975" y="3860800"/>
            <a:ext cx="936625" cy="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3" name="Line 74"/>
          <p:cNvSpPr>
            <a:spLocks noChangeShapeType="1"/>
          </p:cNvSpPr>
          <p:nvPr/>
        </p:nvSpPr>
        <p:spPr bwMode="auto">
          <a:xfrm>
            <a:off x="2482850" y="3860800"/>
            <a:ext cx="0" cy="21590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24" name="Line 76"/>
          <p:cNvSpPr>
            <a:spLocks noChangeShapeType="1"/>
          </p:cNvSpPr>
          <p:nvPr/>
        </p:nvSpPr>
        <p:spPr bwMode="auto">
          <a:xfrm flipH="1">
            <a:off x="539750" y="2708275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5" name="Line 77"/>
          <p:cNvSpPr>
            <a:spLocks noChangeShapeType="1"/>
          </p:cNvSpPr>
          <p:nvPr/>
        </p:nvSpPr>
        <p:spPr bwMode="auto">
          <a:xfrm>
            <a:off x="2411413" y="3357563"/>
            <a:ext cx="8651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6" name="Line 74"/>
          <p:cNvSpPr>
            <a:spLocks noChangeShapeType="1"/>
          </p:cNvSpPr>
          <p:nvPr/>
        </p:nvSpPr>
        <p:spPr bwMode="auto">
          <a:xfrm>
            <a:off x="2339975" y="3860800"/>
            <a:ext cx="0" cy="21590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27" name="Text Box 35"/>
          <p:cNvSpPr txBox="1">
            <a:spLocks noChangeArrowheads="1"/>
          </p:cNvSpPr>
          <p:nvPr/>
        </p:nvSpPr>
        <p:spPr bwMode="auto">
          <a:xfrm>
            <a:off x="3348038" y="32067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H</a:t>
            </a:r>
          </a:p>
        </p:txBody>
      </p:sp>
      <p:sp>
        <p:nvSpPr>
          <p:cNvPr id="21528" name="Text Box 36"/>
          <p:cNvSpPr txBox="1">
            <a:spLocks noChangeArrowheads="1"/>
          </p:cNvSpPr>
          <p:nvPr/>
        </p:nvSpPr>
        <p:spPr bwMode="auto">
          <a:xfrm>
            <a:off x="3348038" y="37163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L</a:t>
            </a:r>
          </a:p>
        </p:txBody>
      </p:sp>
      <p:sp>
        <p:nvSpPr>
          <p:cNvPr id="21529" name="Line 37"/>
          <p:cNvSpPr>
            <a:spLocks noChangeShapeType="1"/>
          </p:cNvSpPr>
          <p:nvPr/>
        </p:nvSpPr>
        <p:spPr bwMode="auto">
          <a:xfrm>
            <a:off x="3276600" y="3716338"/>
            <a:ext cx="0" cy="360362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0" name="Line 38"/>
          <p:cNvSpPr>
            <a:spLocks noChangeShapeType="1"/>
          </p:cNvSpPr>
          <p:nvPr/>
        </p:nvSpPr>
        <p:spPr bwMode="auto">
          <a:xfrm>
            <a:off x="3276600" y="3716338"/>
            <a:ext cx="431800" cy="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1" name="Line 39"/>
          <p:cNvSpPr>
            <a:spLocks noChangeShapeType="1"/>
          </p:cNvSpPr>
          <p:nvPr/>
        </p:nvSpPr>
        <p:spPr bwMode="auto">
          <a:xfrm>
            <a:off x="3276600" y="4076700"/>
            <a:ext cx="431800" cy="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2" name="Line 41"/>
          <p:cNvSpPr>
            <a:spLocks noChangeShapeType="1"/>
          </p:cNvSpPr>
          <p:nvPr/>
        </p:nvSpPr>
        <p:spPr bwMode="auto">
          <a:xfrm>
            <a:off x="3276600" y="3206750"/>
            <a:ext cx="0" cy="3603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3" name="Line 42"/>
          <p:cNvSpPr>
            <a:spLocks noChangeShapeType="1"/>
          </p:cNvSpPr>
          <p:nvPr/>
        </p:nvSpPr>
        <p:spPr bwMode="auto">
          <a:xfrm>
            <a:off x="3276600" y="3206750"/>
            <a:ext cx="431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4" name="Line 43"/>
          <p:cNvSpPr>
            <a:spLocks noChangeShapeType="1"/>
          </p:cNvSpPr>
          <p:nvPr/>
        </p:nvSpPr>
        <p:spPr bwMode="auto">
          <a:xfrm>
            <a:off x="3276600" y="3567113"/>
            <a:ext cx="431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5" name="Line 63"/>
          <p:cNvSpPr>
            <a:spLocks noChangeShapeType="1"/>
          </p:cNvSpPr>
          <p:nvPr/>
        </p:nvSpPr>
        <p:spPr bwMode="auto">
          <a:xfrm rot="16200000" flipV="1">
            <a:off x="252413" y="5086350"/>
            <a:ext cx="576262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36" name="Line 46"/>
          <p:cNvSpPr>
            <a:spLocks noChangeShapeType="1"/>
          </p:cNvSpPr>
          <p:nvPr/>
        </p:nvSpPr>
        <p:spPr bwMode="auto">
          <a:xfrm flipV="1">
            <a:off x="1906588" y="3716338"/>
            <a:ext cx="0" cy="360362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7" name="Line 47"/>
          <p:cNvSpPr>
            <a:spLocks noChangeShapeType="1"/>
          </p:cNvSpPr>
          <p:nvPr/>
        </p:nvSpPr>
        <p:spPr bwMode="auto">
          <a:xfrm flipH="1">
            <a:off x="539750" y="3716338"/>
            <a:ext cx="1366838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8" name="Text Box 66"/>
          <p:cNvSpPr txBox="1">
            <a:spLocks noChangeArrowheads="1"/>
          </p:cNvSpPr>
          <p:nvPr/>
        </p:nvSpPr>
        <p:spPr bwMode="auto">
          <a:xfrm>
            <a:off x="684213" y="3716338"/>
            <a:ext cx="11604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Guard Ring</a:t>
            </a:r>
          </a:p>
        </p:txBody>
      </p:sp>
      <p:sp>
        <p:nvSpPr>
          <p:cNvPr id="21539" name="Line 6"/>
          <p:cNvSpPr>
            <a:spLocks noChangeShapeType="1"/>
          </p:cNvSpPr>
          <p:nvPr/>
        </p:nvSpPr>
        <p:spPr bwMode="auto">
          <a:xfrm flipH="1">
            <a:off x="5292725" y="2570163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0" name="Line 7"/>
          <p:cNvSpPr>
            <a:spLocks noChangeShapeType="1"/>
          </p:cNvSpPr>
          <p:nvPr/>
        </p:nvSpPr>
        <p:spPr bwMode="auto">
          <a:xfrm>
            <a:off x="5292725" y="2570163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1" name="Line 8"/>
          <p:cNvSpPr>
            <a:spLocks noChangeShapeType="1"/>
          </p:cNvSpPr>
          <p:nvPr/>
        </p:nvSpPr>
        <p:spPr bwMode="auto">
          <a:xfrm>
            <a:off x="5292725" y="42989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2" name="Rectangle 21"/>
          <p:cNvSpPr>
            <a:spLocks noChangeArrowheads="1"/>
          </p:cNvSpPr>
          <p:nvPr/>
        </p:nvSpPr>
        <p:spPr bwMode="auto">
          <a:xfrm>
            <a:off x="5435600" y="3578225"/>
            <a:ext cx="215900" cy="15128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1543" name="Line 26"/>
          <p:cNvSpPr>
            <a:spLocks noChangeShapeType="1"/>
          </p:cNvSpPr>
          <p:nvPr/>
        </p:nvSpPr>
        <p:spPr bwMode="auto">
          <a:xfrm>
            <a:off x="5651500" y="4011613"/>
            <a:ext cx="2227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4" name="Line 27"/>
          <p:cNvSpPr>
            <a:spLocks noChangeShapeType="1"/>
          </p:cNvSpPr>
          <p:nvPr/>
        </p:nvSpPr>
        <p:spPr bwMode="auto">
          <a:xfrm flipV="1">
            <a:off x="7878763" y="2570163"/>
            <a:ext cx="635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5" name="Line 31"/>
          <p:cNvSpPr>
            <a:spLocks noChangeShapeType="1"/>
          </p:cNvSpPr>
          <p:nvPr/>
        </p:nvSpPr>
        <p:spPr bwMode="auto">
          <a:xfrm flipH="1" flipV="1">
            <a:off x="6875463" y="2570163"/>
            <a:ext cx="1219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6" name="Text Box 37"/>
          <p:cNvSpPr txBox="1">
            <a:spLocks noChangeArrowheads="1"/>
          </p:cNvSpPr>
          <p:nvPr/>
        </p:nvSpPr>
        <p:spPr bwMode="auto">
          <a:xfrm>
            <a:off x="4926013" y="4337050"/>
            <a:ext cx="438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BP</a:t>
            </a:r>
          </a:p>
        </p:txBody>
      </p:sp>
      <p:sp>
        <p:nvSpPr>
          <p:cNvPr id="21547" name="Oval 55"/>
          <p:cNvSpPr>
            <a:spLocks noChangeArrowheads="1"/>
          </p:cNvSpPr>
          <p:nvPr/>
        </p:nvSpPr>
        <p:spPr bwMode="auto">
          <a:xfrm>
            <a:off x="6942138" y="5307013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1548" name="Text Box 56"/>
          <p:cNvSpPr txBox="1">
            <a:spLocks noChangeArrowheads="1"/>
          </p:cNvSpPr>
          <p:nvPr/>
        </p:nvSpPr>
        <p:spPr bwMode="auto">
          <a:xfrm>
            <a:off x="7037388" y="530701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ea typeface="ＭＳ Ｐゴシック"/>
                <a:cs typeface="ＭＳ Ｐゴシック"/>
              </a:rPr>
              <a:t>A</a:t>
            </a:r>
          </a:p>
        </p:txBody>
      </p:sp>
      <p:sp>
        <p:nvSpPr>
          <p:cNvPr id="21549" name="Line 68"/>
          <p:cNvSpPr>
            <a:spLocks noChangeShapeType="1"/>
          </p:cNvSpPr>
          <p:nvPr/>
        </p:nvSpPr>
        <p:spPr bwMode="auto">
          <a:xfrm rot="-5400000">
            <a:off x="6405563" y="2533650"/>
            <a:ext cx="649288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0" name="Line 69"/>
          <p:cNvSpPr>
            <a:spLocks noChangeShapeType="1"/>
          </p:cNvSpPr>
          <p:nvPr/>
        </p:nvSpPr>
        <p:spPr bwMode="auto">
          <a:xfrm rot="-5400000">
            <a:off x="6731794" y="2569369"/>
            <a:ext cx="28733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1" name="Line 72"/>
          <p:cNvSpPr>
            <a:spLocks noChangeShapeType="1"/>
          </p:cNvSpPr>
          <p:nvPr/>
        </p:nvSpPr>
        <p:spPr bwMode="auto">
          <a:xfrm rot="-5400000">
            <a:off x="5897563" y="5486400"/>
            <a:ext cx="649288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2" name="Line 73"/>
          <p:cNvSpPr>
            <a:spLocks noChangeShapeType="1"/>
          </p:cNvSpPr>
          <p:nvPr/>
        </p:nvSpPr>
        <p:spPr bwMode="auto">
          <a:xfrm rot="-5400000">
            <a:off x="6222206" y="5522119"/>
            <a:ext cx="28733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3" name="Line 74"/>
          <p:cNvSpPr>
            <a:spLocks noChangeShapeType="1"/>
          </p:cNvSpPr>
          <p:nvPr/>
        </p:nvSpPr>
        <p:spPr bwMode="auto">
          <a:xfrm flipV="1">
            <a:off x="5862638" y="5164138"/>
            <a:ext cx="86360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54" name="Line 77"/>
          <p:cNvSpPr>
            <a:spLocks noChangeShapeType="1"/>
          </p:cNvSpPr>
          <p:nvPr/>
        </p:nvSpPr>
        <p:spPr bwMode="auto">
          <a:xfrm>
            <a:off x="6365875" y="5524500"/>
            <a:ext cx="57626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5" name="Text Box 78"/>
          <p:cNvSpPr txBox="1">
            <a:spLocks noChangeArrowheads="1"/>
          </p:cNvSpPr>
          <p:nvPr/>
        </p:nvSpPr>
        <p:spPr bwMode="auto">
          <a:xfrm>
            <a:off x="6149975" y="4083050"/>
            <a:ext cx="100806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Bias Ring</a:t>
            </a:r>
          </a:p>
        </p:txBody>
      </p:sp>
      <p:sp>
        <p:nvSpPr>
          <p:cNvPr id="21556" name="Line 37"/>
          <p:cNvSpPr>
            <a:spLocks noChangeShapeType="1"/>
          </p:cNvSpPr>
          <p:nvPr/>
        </p:nvSpPr>
        <p:spPr bwMode="auto">
          <a:xfrm>
            <a:off x="5645150" y="4657725"/>
            <a:ext cx="2889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7" name="Line 38"/>
          <p:cNvSpPr>
            <a:spLocks noChangeShapeType="1"/>
          </p:cNvSpPr>
          <p:nvPr/>
        </p:nvSpPr>
        <p:spPr bwMode="auto">
          <a:xfrm>
            <a:off x="5934075" y="4659313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8" name="Line 39"/>
          <p:cNvSpPr>
            <a:spLocks noChangeShapeType="1"/>
          </p:cNvSpPr>
          <p:nvPr/>
        </p:nvSpPr>
        <p:spPr bwMode="auto">
          <a:xfrm flipH="1">
            <a:off x="5934075" y="5524500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9" name="Line 40"/>
          <p:cNvSpPr>
            <a:spLocks noChangeShapeType="1"/>
          </p:cNvSpPr>
          <p:nvPr/>
        </p:nvSpPr>
        <p:spPr bwMode="auto">
          <a:xfrm>
            <a:off x="5645150" y="4586288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0" name="Line 41"/>
          <p:cNvSpPr>
            <a:spLocks noChangeShapeType="1"/>
          </p:cNvSpPr>
          <p:nvPr/>
        </p:nvSpPr>
        <p:spPr bwMode="auto">
          <a:xfrm>
            <a:off x="5645150" y="4730750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1" name="Line 42"/>
          <p:cNvSpPr>
            <a:spLocks noChangeShapeType="1"/>
          </p:cNvSpPr>
          <p:nvPr/>
        </p:nvSpPr>
        <p:spPr bwMode="auto">
          <a:xfrm>
            <a:off x="6294438" y="458628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2" name="Line 43"/>
          <p:cNvSpPr>
            <a:spLocks noChangeShapeType="1"/>
          </p:cNvSpPr>
          <p:nvPr/>
        </p:nvSpPr>
        <p:spPr bwMode="auto">
          <a:xfrm>
            <a:off x="6294438" y="46577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3" name="Text Box 49"/>
          <p:cNvSpPr txBox="1">
            <a:spLocks noChangeArrowheads="1"/>
          </p:cNvSpPr>
          <p:nvPr/>
        </p:nvSpPr>
        <p:spPr bwMode="auto">
          <a:xfrm>
            <a:off x="6704013" y="1989138"/>
            <a:ext cx="598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ea typeface="ＭＳ Ｐゴシック"/>
                <a:cs typeface="ＭＳ Ｐゴシック"/>
              </a:rPr>
              <a:t>V</a:t>
            </a:r>
            <a:r>
              <a:rPr lang="en-GB" baseline="-25000">
                <a:ea typeface="ＭＳ Ｐゴシック"/>
                <a:cs typeface="ＭＳ Ｐゴシック"/>
              </a:rPr>
              <a:t>DC </a:t>
            </a:r>
          </a:p>
        </p:txBody>
      </p:sp>
      <p:sp>
        <p:nvSpPr>
          <p:cNvPr id="21564" name="Line 47"/>
          <p:cNvSpPr>
            <a:spLocks noChangeShapeType="1"/>
          </p:cNvSpPr>
          <p:nvPr/>
        </p:nvSpPr>
        <p:spPr bwMode="auto">
          <a:xfrm flipH="1">
            <a:off x="5645150" y="3795713"/>
            <a:ext cx="2233613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65" name="Text Box 78"/>
          <p:cNvSpPr txBox="1">
            <a:spLocks noChangeArrowheads="1"/>
          </p:cNvSpPr>
          <p:nvPr/>
        </p:nvSpPr>
        <p:spPr bwMode="auto">
          <a:xfrm>
            <a:off x="5718175" y="3546475"/>
            <a:ext cx="12969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Guard Ring</a:t>
            </a:r>
          </a:p>
        </p:txBody>
      </p:sp>
      <p:sp>
        <p:nvSpPr>
          <p:cNvPr id="21566" name="Text Box 77"/>
          <p:cNvSpPr txBox="1">
            <a:spLocks noChangeArrowheads="1"/>
          </p:cNvSpPr>
          <p:nvPr/>
        </p:nvSpPr>
        <p:spPr bwMode="auto">
          <a:xfrm>
            <a:off x="6007100" y="4732338"/>
            <a:ext cx="12223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DC-PADs</a:t>
            </a:r>
          </a:p>
        </p:txBody>
      </p:sp>
      <p:sp>
        <p:nvSpPr>
          <p:cNvPr id="21567" name="Line 77"/>
          <p:cNvSpPr>
            <a:spLocks noChangeShapeType="1"/>
          </p:cNvSpPr>
          <p:nvPr/>
        </p:nvSpPr>
        <p:spPr bwMode="auto">
          <a:xfrm>
            <a:off x="6654800" y="5883275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8" name="Line 27"/>
          <p:cNvSpPr>
            <a:spLocks noChangeShapeType="1"/>
          </p:cNvSpPr>
          <p:nvPr/>
        </p:nvSpPr>
        <p:spPr bwMode="auto">
          <a:xfrm flipV="1">
            <a:off x="7878763" y="4659313"/>
            <a:ext cx="6350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9" name="Line 27"/>
          <p:cNvSpPr>
            <a:spLocks noChangeShapeType="1"/>
          </p:cNvSpPr>
          <p:nvPr/>
        </p:nvSpPr>
        <p:spPr bwMode="auto">
          <a:xfrm flipV="1">
            <a:off x="8094663" y="2571750"/>
            <a:ext cx="6350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70" name="Line 77"/>
          <p:cNvSpPr>
            <a:spLocks noChangeShapeType="1"/>
          </p:cNvSpPr>
          <p:nvPr/>
        </p:nvSpPr>
        <p:spPr bwMode="auto">
          <a:xfrm>
            <a:off x="7373938" y="55245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71" name="Line 27"/>
          <p:cNvSpPr>
            <a:spLocks noChangeShapeType="1"/>
          </p:cNvSpPr>
          <p:nvPr/>
        </p:nvSpPr>
        <p:spPr bwMode="auto">
          <a:xfrm flipV="1">
            <a:off x="6654800" y="5524500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72" name="Text Box 65"/>
          <p:cNvSpPr txBox="1">
            <a:spLocks noChangeArrowheads="1"/>
          </p:cNvSpPr>
          <p:nvPr/>
        </p:nvSpPr>
        <p:spPr bwMode="auto">
          <a:xfrm>
            <a:off x="7302500" y="5307013"/>
            <a:ext cx="293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latin typeface="Calibri" pitchFamily="34" charset="0"/>
              </a:rPr>
              <a:t>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6048375" y="2708275"/>
          <a:ext cx="3095625" cy="2160588"/>
        </p:xfrm>
        <a:graphic>
          <a:graphicData uri="http://schemas.openxmlformats.org/presentationml/2006/ole">
            <p:oleObj spid="_x0000_s35842" name="Graph" r:id="rId3" imgW="4156253" imgH="2900477" progId="Origin50.Graph">
              <p:embed/>
            </p:oleObj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3419475" y="2420938"/>
          <a:ext cx="3095625" cy="2160587"/>
        </p:xfrm>
        <a:graphic>
          <a:graphicData uri="http://schemas.openxmlformats.org/presentationml/2006/ole">
            <p:oleObj spid="_x0000_s35844" name="Graph" r:id="rId4" imgW="4156200" imgH="2900160" progId="Origin50.Graph">
              <p:embed/>
            </p:oleObj>
          </a:graphicData>
        </a:graphic>
      </p:graphicFrame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0" y="4697413"/>
          <a:ext cx="3095625" cy="2160587"/>
        </p:xfrm>
        <a:graphic>
          <a:graphicData uri="http://schemas.openxmlformats.org/presentationml/2006/ole">
            <p:oleObj spid="_x0000_s35845" name="Graph" r:id="rId5" imgW="4156253" imgH="2900477" progId="Origin50.Graph">
              <p:embed/>
            </p:oleObj>
          </a:graphicData>
        </a:graphic>
      </p:graphicFrame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0" y="2349500"/>
          <a:ext cx="3095625" cy="2159000"/>
        </p:xfrm>
        <a:graphic>
          <a:graphicData uri="http://schemas.openxmlformats.org/presentationml/2006/ole">
            <p:oleObj spid="_x0000_s35846" name="Graph" r:id="rId6" imgW="4156253" imgH="2900477" progId="Origin50.Graph">
              <p:embed/>
            </p:oleObj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/>
        </p:nvGraphicFramePr>
        <p:xfrm>
          <a:off x="6049963" y="4699000"/>
          <a:ext cx="3094037" cy="2159000"/>
        </p:xfrm>
        <a:graphic>
          <a:graphicData uri="http://schemas.openxmlformats.org/presentationml/2006/ole">
            <p:oleObj spid="_x0000_s35847" name="Graph" r:id="rId7" imgW="4156253" imgH="2900477" progId="Origin50.Graph">
              <p:embed/>
            </p:oleObj>
          </a:graphicData>
        </a:graphic>
      </p:graphicFrame>
      <p:graphicFrame>
        <p:nvGraphicFramePr>
          <p:cNvPr id="35848" name="Object 8"/>
          <p:cNvGraphicFramePr>
            <a:graphicFrameLocks noChangeAspect="1"/>
          </p:cNvGraphicFramePr>
          <p:nvPr/>
        </p:nvGraphicFramePr>
        <p:xfrm>
          <a:off x="3059113" y="4654550"/>
          <a:ext cx="3094037" cy="2159000"/>
        </p:xfrm>
        <a:graphic>
          <a:graphicData uri="http://schemas.openxmlformats.org/presentationml/2006/ole">
            <p:oleObj spid="_x0000_s35848" name="Graph" r:id="rId8" imgW="4156253" imgH="2900477" progId="Origin50.Graph">
              <p:embed/>
            </p:oleObj>
          </a:graphicData>
        </a:graphic>
      </p:graphicFrame>
      <p:sp>
        <p:nvSpPr>
          <p:cNvPr id="35849" name="Rectangle 9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C</a:t>
            </a:r>
            <a:r>
              <a:rPr lang="en-US" baseline="-25000" smtClean="0"/>
              <a:t>int</a:t>
            </a:r>
            <a:endParaRPr lang="en-GB" baseline="-2500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 of measured sensors</a:t>
            </a:r>
            <a:endParaRPr lang="en-GB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19 Float Zone silicon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320, 200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thickness </a:t>
            </a:r>
            <a:r>
              <a:rPr lang="en-US" sz="1800" i="1" dirty="0" smtClean="0"/>
              <a:t>(each type twice)</a:t>
            </a:r>
            <a:r>
              <a:rPr lang="en-US" i="1" dirty="0" smtClean="0"/>
              <a:t>; </a:t>
            </a:r>
            <a:r>
              <a:rPr lang="en-US" dirty="0" smtClean="0"/>
              <a:t>120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</a:t>
            </a:r>
            <a:r>
              <a:rPr lang="en-US" sz="1800" i="1" dirty="0" smtClean="0"/>
              <a:t>(each type at least once)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9 Magnetic </a:t>
            </a:r>
            <a:r>
              <a:rPr lang="en-US" dirty="0" err="1" smtClean="0"/>
              <a:t>Czocharlski</a:t>
            </a:r>
            <a:r>
              <a:rPr lang="en-US" dirty="0" smtClean="0"/>
              <a:t> silicon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200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thick </a:t>
            </a:r>
            <a:r>
              <a:rPr lang="en-US" i="1" dirty="0" smtClean="0"/>
              <a:t>(each type at least twice)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6 Epitaxial silicon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100, 50 mm thickness </a:t>
            </a:r>
            <a:r>
              <a:rPr lang="en-US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(each type once)</a:t>
            </a:r>
            <a:endParaRPr lang="en-GB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5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2987675" y="2563813"/>
          <a:ext cx="3095625" cy="2160587"/>
        </p:xfrm>
        <a:graphic>
          <a:graphicData uri="http://schemas.openxmlformats.org/presentationml/2006/ole">
            <p:oleObj spid="_x0000_s38915" name="Graph" r:id="rId3" imgW="4156253" imgH="2900477" progId="Origin50.Graph">
              <p:embed/>
            </p:oleObj>
          </a:graphicData>
        </a:graphic>
      </p:graphicFrame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6048375" y="2636838"/>
          <a:ext cx="3095625" cy="2160587"/>
        </p:xfrm>
        <a:graphic>
          <a:graphicData uri="http://schemas.openxmlformats.org/presentationml/2006/ole">
            <p:oleObj spid="_x0000_s38916" name="Graph" r:id="rId4" imgW="4156253" imgH="2900477" progId="Origin50.Graph">
              <p:embed/>
            </p:oleObj>
          </a:graphicData>
        </a:graphic>
      </p:graphicFrame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-36513" y="2565400"/>
          <a:ext cx="3095626" cy="2159000"/>
        </p:xfrm>
        <a:graphic>
          <a:graphicData uri="http://schemas.openxmlformats.org/presentationml/2006/ole">
            <p:oleObj spid="_x0000_s38917" name="Graph" r:id="rId5" imgW="4156200" imgH="2900160" progId="Origin50.Graph">
              <p:embed/>
            </p:oleObj>
          </a:graphicData>
        </a:graphic>
      </p:graphicFrame>
      <p:graphicFrame>
        <p:nvGraphicFramePr>
          <p:cNvPr id="38918" name="Object 6"/>
          <p:cNvGraphicFramePr>
            <a:graphicFrameLocks noChangeAspect="1"/>
          </p:cNvGraphicFramePr>
          <p:nvPr/>
        </p:nvGraphicFramePr>
        <p:xfrm>
          <a:off x="0" y="4699000"/>
          <a:ext cx="3095625" cy="2159000"/>
        </p:xfrm>
        <a:graphic>
          <a:graphicData uri="http://schemas.openxmlformats.org/presentationml/2006/ole">
            <p:oleObj spid="_x0000_s38918" name="Graph" r:id="rId6" imgW="4156200" imgH="2900160" progId="Origin50.Graph">
              <p:embed/>
            </p:oleObj>
          </a:graphicData>
        </a:graphic>
      </p:graphicFrame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6048375" y="4699000"/>
          <a:ext cx="3095625" cy="2159000"/>
        </p:xfrm>
        <a:graphic>
          <a:graphicData uri="http://schemas.openxmlformats.org/presentationml/2006/ole">
            <p:oleObj spid="_x0000_s38919" name="Graph" r:id="rId7" imgW="4156200" imgH="2900160" progId="Origin50.Graph">
              <p:embed/>
            </p:oleObj>
          </a:graphicData>
        </a:graphic>
      </p:graphicFrame>
      <p:graphicFrame>
        <p:nvGraphicFramePr>
          <p:cNvPr id="38920" name="Object 8"/>
          <p:cNvGraphicFramePr>
            <a:graphicFrameLocks noChangeAspect="1"/>
          </p:cNvGraphicFramePr>
          <p:nvPr/>
        </p:nvGraphicFramePr>
        <p:xfrm>
          <a:off x="3060700" y="4697413"/>
          <a:ext cx="3095625" cy="2160587"/>
        </p:xfrm>
        <a:graphic>
          <a:graphicData uri="http://schemas.openxmlformats.org/presentationml/2006/ole">
            <p:oleObj spid="_x0000_s38920" name="Graph" r:id="rId8" imgW="4156253" imgH="2900477" progId="Origin50.Graph">
              <p:embed/>
            </p:oleObj>
          </a:graphicData>
        </a:graphic>
      </p:graphicFrame>
      <p:sp>
        <p:nvSpPr>
          <p:cNvPr id="38921" name="Rectangle 9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R</a:t>
            </a:r>
            <a:r>
              <a:rPr lang="en-US" baseline="-25000" smtClean="0"/>
              <a:t>int</a:t>
            </a:r>
            <a:endParaRPr lang="en-GB" baseline="-2500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4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46265314-3579-4A22-9C7C-FBBCEC2313F8}" type="datetime1">
              <a:rPr lang="en-GB" sz="1400">
                <a:ea typeface="ＭＳ Ｐゴシック"/>
                <a:cs typeface="ＭＳ Ｐゴシック"/>
              </a:rPr>
              <a:pPr/>
              <a:t>30/01/2012</a:t>
            </a:fld>
            <a:endParaRPr lang="en-GB" sz="1400">
              <a:ea typeface="ＭＳ Ｐゴシック"/>
              <a:cs typeface="ＭＳ Ｐゴシック"/>
            </a:endParaRPr>
          </a:p>
        </p:txBody>
      </p:sp>
      <p:sp>
        <p:nvSpPr>
          <p:cNvPr id="22530" name="Footer Placeholder 5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1400">
                <a:ea typeface="ＭＳ Ｐゴシック"/>
                <a:cs typeface="ＭＳ Ｐゴシック"/>
              </a:rPr>
              <a:t>DESY Zeuthen</a:t>
            </a:r>
          </a:p>
        </p:txBody>
      </p:sp>
      <p:sp>
        <p:nvSpPr>
          <p:cNvPr id="22531" name="Slide Number Placeholder 6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24D8653-2AB8-4AB7-BF88-556D881223F4}" type="slidenum">
              <a:rPr lang="en-GB" sz="1400">
                <a:ea typeface="ＭＳ Ｐゴシック"/>
                <a:cs typeface="ＭＳ Ｐゴシック"/>
              </a:rPr>
              <a:pPr algn="r"/>
              <a:t>21</a:t>
            </a:fld>
            <a:endParaRPr lang="en-GB" sz="1400">
              <a:ea typeface="ＭＳ Ｐゴシック"/>
              <a:cs typeface="ＭＳ Ｐゴシック"/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GB" smtClean="0"/>
              <a:t>C</a:t>
            </a:r>
            <a:r>
              <a:rPr lang="en-GB" baseline="-25000" smtClean="0"/>
              <a:t>total </a:t>
            </a:r>
            <a:r>
              <a:rPr lang="en-GB" smtClean="0"/>
              <a:t>&amp; I</a:t>
            </a:r>
            <a:r>
              <a:rPr lang="en-GB" baseline="-25000" smtClean="0"/>
              <a:t>total</a:t>
            </a:r>
            <a:endParaRPr lang="en-GB" smtClean="0"/>
          </a:p>
        </p:txBody>
      </p:sp>
      <p:sp>
        <p:nvSpPr>
          <p:cNvPr id="22533" name="Text Box 25"/>
          <p:cNvSpPr txBox="1">
            <a:spLocks noChangeArrowheads="1"/>
          </p:cNvSpPr>
          <p:nvPr/>
        </p:nvSpPr>
        <p:spPr bwMode="auto">
          <a:xfrm>
            <a:off x="3492500" y="5949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>
              <a:ea typeface="ＭＳ Ｐゴシック"/>
              <a:cs typeface="ＭＳ Ｐゴシック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rot="16200000" flipH="1">
            <a:off x="5504656" y="4977607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rot="-5400000">
            <a:off x="6729413" y="468947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25"/>
          <p:cNvSpPr>
            <a:spLocks noChangeArrowheads="1"/>
          </p:cNvSpPr>
          <p:nvPr/>
        </p:nvSpPr>
        <p:spPr bwMode="auto">
          <a:xfrm rot="-5400000">
            <a:off x="7196138" y="3141662"/>
            <a:ext cx="215900" cy="18002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2537" name="Line 39"/>
          <p:cNvSpPr>
            <a:spLocks noChangeShapeType="1"/>
          </p:cNvSpPr>
          <p:nvPr/>
        </p:nvSpPr>
        <p:spPr bwMode="auto">
          <a:xfrm rot="16200000" flipV="1">
            <a:off x="6800850" y="1592263"/>
            <a:ext cx="0" cy="2089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Line 42"/>
          <p:cNvSpPr>
            <a:spLocks noChangeShapeType="1"/>
          </p:cNvSpPr>
          <p:nvPr/>
        </p:nvSpPr>
        <p:spPr bwMode="auto">
          <a:xfrm rot="-5400000">
            <a:off x="4783931" y="3609182"/>
            <a:ext cx="1944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9" name="Line 52"/>
          <p:cNvSpPr>
            <a:spLocks noChangeShapeType="1"/>
          </p:cNvSpPr>
          <p:nvPr/>
        </p:nvSpPr>
        <p:spPr bwMode="auto">
          <a:xfrm rot="-5400000">
            <a:off x="5757069" y="4293394"/>
            <a:ext cx="0" cy="865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Line 53"/>
          <p:cNvSpPr>
            <a:spLocks noChangeShapeType="1"/>
          </p:cNvSpPr>
          <p:nvPr/>
        </p:nvSpPr>
        <p:spPr bwMode="auto">
          <a:xfrm rot="-5400000">
            <a:off x="5722144" y="4401344"/>
            <a:ext cx="0" cy="3603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Line 24"/>
          <p:cNvSpPr>
            <a:spLocks noChangeShapeType="1"/>
          </p:cNvSpPr>
          <p:nvPr/>
        </p:nvSpPr>
        <p:spPr bwMode="auto">
          <a:xfrm>
            <a:off x="5756275" y="5229225"/>
            <a:ext cx="151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Line 25"/>
          <p:cNvSpPr>
            <a:spLocks noChangeShapeType="1"/>
          </p:cNvSpPr>
          <p:nvPr/>
        </p:nvSpPr>
        <p:spPr bwMode="auto">
          <a:xfrm flipH="1">
            <a:off x="7124700" y="2636838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3" name="Text Box 66"/>
          <p:cNvSpPr txBox="1">
            <a:spLocks noChangeArrowheads="1"/>
          </p:cNvSpPr>
          <p:nvPr/>
        </p:nvSpPr>
        <p:spPr bwMode="auto">
          <a:xfrm rot="-5400000">
            <a:off x="6784181" y="3121819"/>
            <a:ext cx="10017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Bias Ring</a:t>
            </a:r>
          </a:p>
        </p:txBody>
      </p:sp>
      <p:sp>
        <p:nvSpPr>
          <p:cNvPr id="22544" name="Oval 61"/>
          <p:cNvSpPr>
            <a:spLocks noChangeArrowheads="1"/>
          </p:cNvSpPr>
          <p:nvPr/>
        </p:nvSpPr>
        <p:spPr bwMode="auto">
          <a:xfrm>
            <a:off x="7629525" y="2997200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2545" name="Text Box 62"/>
          <p:cNvSpPr txBox="1">
            <a:spLocks noChangeArrowheads="1"/>
          </p:cNvSpPr>
          <p:nvPr/>
        </p:nvSpPr>
        <p:spPr bwMode="auto">
          <a:xfrm>
            <a:off x="7700963" y="29972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ea typeface="ＭＳ Ｐゴシック"/>
                <a:cs typeface="ＭＳ Ｐゴシック"/>
              </a:rPr>
              <a:t>A</a:t>
            </a:r>
          </a:p>
        </p:txBody>
      </p:sp>
      <p:sp>
        <p:nvSpPr>
          <p:cNvPr id="22546" name="Line 29"/>
          <p:cNvSpPr>
            <a:spLocks noChangeShapeType="1"/>
          </p:cNvSpPr>
          <p:nvPr/>
        </p:nvSpPr>
        <p:spPr bwMode="auto">
          <a:xfrm>
            <a:off x="7845425" y="34290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7" name="Line 30"/>
          <p:cNvSpPr>
            <a:spLocks noChangeShapeType="1"/>
          </p:cNvSpPr>
          <p:nvPr/>
        </p:nvSpPr>
        <p:spPr bwMode="auto">
          <a:xfrm>
            <a:off x="7845425" y="26368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Text Box 77"/>
          <p:cNvSpPr txBox="1">
            <a:spLocks noChangeArrowheads="1"/>
          </p:cNvSpPr>
          <p:nvPr/>
        </p:nvSpPr>
        <p:spPr bwMode="auto">
          <a:xfrm rot="-5400000">
            <a:off x="7649369" y="3159919"/>
            <a:ext cx="10779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DC-PADs </a:t>
            </a:r>
          </a:p>
        </p:txBody>
      </p:sp>
      <p:sp>
        <p:nvSpPr>
          <p:cNvPr id="22549" name="Line 32"/>
          <p:cNvSpPr>
            <a:spLocks noChangeShapeType="1"/>
          </p:cNvSpPr>
          <p:nvPr/>
        </p:nvSpPr>
        <p:spPr bwMode="auto">
          <a:xfrm>
            <a:off x="7700963" y="36449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Line 33"/>
          <p:cNvSpPr>
            <a:spLocks noChangeShapeType="1"/>
          </p:cNvSpPr>
          <p:nvPr/>
        </p:nvSpPr>
        <p:spPr bwMode="auto">
          <a:xfrm>
            <a:off x="7989888" y="36449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Line 34"/>
          <p:cNvSpPr>
            <a:spLocks noChangeShapeType="1"/>
          </p:cNvSpPr>
          <p:nvPr/>
        </p:nvSpPr>
        <p:spPr bwMode="auto">
          <a:xfrm>
            <a:off x="7700963" y="36449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Text Box 30"/>
          <p:cNvSpPr txBox="1">
            <a:spLocks noChangeArrowheads="1"/>
          </p:cNvSpPr>
          <p:nvPr/>
        </p:nvSpPr>
        <p:spPr bwMode="auto">
          <a:xfrm>
            <a:off x="6837363" y="4189413"/>
            <a:ext cx="438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BP</a:t>
            </a:r>
          </a:p>
        </p:txBody>
      </p:sp>
      <p:sp>
        <p:nvSpPr>
          <p:cNvPr id="22553" name="Line 36"/>
          <p:cNvSpPr>
            <a:spLocks noChangeShapeType="1"/>
          </p:cNvSpPr>
          <p:nvPr/>
        </p:nvSpPr>
        <p:spPr bwMode="auto">
          <a:xfrm>
            <a:off x="6908800" y="2636838"/>
            <a:ext cx="0" cy="129698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Text Box 66"/>
          <p:cNvSpPr txBox="1">
            <a:spLocks noChangeArrowheads="1"/>
          </p:cNvSpPr>
          <p:nvPr/>
        </p:nvSpPr>
        <p:spPr bwMode="auto">
          <a:xfrm rot="-5400000">
            <a:off x="6168232" y="3120231"/>
            <a:ext cx="11604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Guard Ring</a:t>
            </a:r>
          </a:p>
        </p:txBody>
      </p:sp>
      <p:sp>
        <p:nvSpPr>
          <p:cNvPr id="22555" name="Line 63"/>
          <p:cNvSpPr>
            <a:spLocks noChangeShapeType="1"/>
          </p:cNvSpPr>
          <p:nvPr/>
        </p:nvSpPr>
        <p:spPr bwMode="auto">
          <a:xfrm rot="16200000" flipV="1">
            <a:off x="5395912" y="4294188"/>
            <a:ext cx="576263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Line 6"/>
          <p:cNvSpPr>
            <a:spLocks noChangeShapeType="1"/>
          </p:cNvSpPr>
          <p:nvPr/>
        </p:nvSpPr>
        <p:spPr bwMode="auto">
          <a:xfrm rot="16200000" flipH="1">
            <a:off x="378619" y="5283994"/>
            <a:ext cx="465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7" name="Line 8"/>
          <p:cNvSpPr>
            <a:spLocks noChangeShapeType="1"/>
          </p:cNvSpPr>
          <p:nvPr/>
        </p:nvSpPr>
        <p:spPr bwMode="auto">
          <a:xfrm rot="-5400000">
            <a:off x="2627312" y="5157788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9"/>
          <p:cNvSpPr>
            <a:spLocks noChangeArrowheads="1"/>
          </p:cNvSpPr>
          <p:nvPr/>
        </p:nvSpPr>
        <p:spPr bwMode="auto">
          <a:xfrm rot="-5400000">
            <a:off x="1834357" y="3212306"/>
            <a:ext cx="2305050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latin typeface="Calibri" pitchFamily="34" charset="0"/>
              </a:rPr>
              <a:t>Bias</a:t>
            </a:r>
          </a:p>
          <a:p>
            <a:pPr algn="ctr"/>
            <a:r>
              <a:rPr lang="en-GB">
                <a:latin typeface="Calibri" pitchFamily="34" charset="0"/>
              </a:rPr>
              <a:t>Adapter</a:t>
            </a:r>
          </a:p>
        </p:txBody>
      </p:sp>
      <p:sp>
        <p:nvSpPr>
          <p:cNvPr id="22559" name="Rectangle 12"/>
          <p:cNvSpPr>
            <a:spLocks noChangeArrowheads="1"/>
          </p:cNvSpPr>
          <p:nvPr/>
        </p:nvSpPr>
        <p:spPr bwMode="auto">
          <a:xfrm rot="-5400000">
            <a:off x="2266951" y="3429000"/>
            <a:ext cx="424815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latin typeface="Calibri" pitchFamily="34" charset="0"/>
              </a:rPr>
              <a:t>LCR Meter</a:t>
            </a:r>
          </a:p>
        </p:txBody>
      </p:sp>
      <p:sp>
        <p:nvSpPr>
          <p:cNvPr id="22560" name="Rectangle 25"/>
          <p:cNvSpPr>
            <a:spLocks noChangeArrowheads="1"/>
          </p:cNvSpPr>
          <p:nvPr/>
        </p:nvSpPr>
        <p:spPr bwMode="auto">
          <a:xfrm rot="-5400000">
            <a:off x="1331913" y="3068638"/>
            <a:ext cx="215900" cy="1225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2561" name="Line 28"/>
          <p:cNvSpPr>
            <a:spLocks noChangeShapeType="1"/>
          </p:cNvSpPr>
          <p:nvPr/>
        </p:nvSpPr>
        <p:spPr bwMode="auto">
          <a:xfrm rot="16200000" flipV="1">
            <a:off x="1871663" y="4113212"/>
            <a:ext cx="0" cy="5048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Line 29"/>
          <p:cNvSpPr>
            <a:spLocks noChangeShapeType="1"/>
          </p:cNvSpPr>
          <p:nvPr/>
        </p:nvSpPr>
        <p:spPr bwMode="auto">
          <a:xfrm rot="-5400000">
            <a:off x="1331118" y="4075907"/>
            <a:ext cx="576263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3" name="Text Box 30"/>
          <p:cNvSpPr txBox="1">
            <a:spLocks noChangeArrowheads="1"/>
          </p:cNvSpPr>
          <p:nvPr/>
        </p:nvSpPr>
        <p:spPr bwMode="auto">
          <a:xfrm>
            <a:off x="1254125" y="3789363"/>
            <a:ext cx="438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BP</a:t>
            </a:r>
          </a:p>
        </p:txBody>
      </p:sp>
      <p:sp>
        <p:nvSpPr>
          <p:cNvPr id="22564" name="Line 39"/>
          <p:cNvSpPr>
            <a:spLocks noChangeShapeType="1"/>
          </p:cNvSpPr>
          <p:nvPr/>
        </p:nvSpPr>
        <p:spPr bwMode="auto">
          <a:xfrm rot="16200000" flipV="1">
            <a:off x="971551" y="2132012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5" name="Line 42"/>
          <p:cNvSpPr>
            <a:spLocks noChangeShapeType="1"/>
          </p:cNvSpPr>
          <p:nvPr/>
        </p:nvSpPr>
        <p:spPr bwMode="auto">
          <a:xfrm rot="-5400000">
            <a:off x="-576262" y="3679825"/>
            <a:ext cx="2374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Line 52"/>
          <p:cNvSpPr>
            <a:spLocks noChangeShapeType="1"/>
          </p:cNvSpPr>
          <p:nvPr/>
        </p:nvSpPr>
        <p:spPr bwMode="auto">
          <a:xfrm rot="-5400000">
            <a:off x="611982" y="4652169"/>
            <a:ext cx="0" cy="8651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7" name="Line 53"/>
          <p:cNvSpPr>
            <a:spLocks noChangeShapeType="1"/>
          </p:cNvSpPr>
          <p:nvPr/>
        </p:nvSpPr>
        <p:spPr bwMode="auto">
          <a:xfrm rot="-5400000">
            <a:off x="577057" y="4726781"/>
            <a:ext cx="0" cy="3603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Line 57"/>
          <p:cNvSpPr>
            <a:spLocks noChangeShapeType="1"/>
          </p:cNvSpPr>
          <p:nvPr/>
        </p:nvSpPr>
        <p:spPr bwMode="auto">
          <a:xfrm>
            <a:off x="3419475" y="3683000"/>
            <a:ext cx="720725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69" name="Line 59"/>
          <p:cNvSpPr>
            <a:spLocks noChangeShapeType="1"/>
          </p:cNvSpPr>
          <p:nvPr/>
        </p:nvSpPr>
        <p:spPr bwMode="auto">
          <a:xfrm>
            <a:off x="1763713" y="2852738"/>
            <a:ext cx="3603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Line 23"/>
          <p:cNvSpPr>
            <a:spLocks noChangeShapeType="1"/>
          </p:cNvSpPr>
          <p:nvPr/>
        </p:nvSpPr>
        <p:spPr bwMode="auto">
          <a:xfrm>
            <a:off x="611188" y="5483225"/>
            <a:ext cx="2376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1" name="Line 24"/>
          <p:cNvSpPr>
            <a:spLocks noChangeShapeType="1"/>
          </p:cNvSpPr>
          <p:nvPr/>
        </p:nvSpPr>
        <p:spPr bwMode="auto">
          <a:xfrm>
            <a:off x="1331913" y="2492375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Text Box 43"/>
          <p:cNvSpPr txBox="1">
            <a:spLocks noChangeArrowheads="1"/>
          </p:cNvSpPr>
          <p:nvPr/>
        </p:nvSpPr>
        <p:spPr bwMode="auto">
          <a:xfrm rot="-5400000">
            <a:off x="407195" y="2904331"/>
            <a:ext cx="11604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Guard Ring</a:t>
            </a:r>
          </a:p>
        </p:txBody>
      </p:sp>
      <p:sp>
        <p:nvSpPr>
          <p:cNvPr id="22573" name="Line 27"/>
          <p:cNvSpPr>
            <a:spLocks noChangeShapeType="1"/>
          </p:cNvSpPr>
          <p:nvPr/>
        </p:nvSpPr>
        <p:spPr bwMode="auto">
          <a:xfrm>
            <a:off x="1763713" y="2852738"/>
            <a:ext cx="0" cy="7207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Text Box 31"/>
          <p:cNvSpPr txBox="1">
            <a:spLocks noChangeArrowheads="1"/>
          </p:cNvSpPr>
          <p:nvPr/>
        </p:nvSpPr>
        <p:spPr bwMode="auto">
          <a:xfrm>
            <a:off x="2195513" y="27019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L</a:t>
            </a:r>
            <a:endParaRPr lang="en-GB">
              <a:latin typeface="Calibri" pitchFamily="34" charset="0"/>
            </a:endParaRPr>
          </a:p>
        </p:txBody>
      </p:sp>
      <p:sp>
        <p:nvSpPr>
          <p:cNvPr id="22575" name="Line 32"/>
          <p:cNvSpPr>
            <a:spLocks noChangeShapeType="1"/>
          </p:cNvSpPr>
          <p:nvPr/>
        </p:nvSpPr>
        <p:spPr bwMode="auto">
          <a:xfrm>
            <a:off x="2124075" y="2701925"/>
            <a:ext cx="0" cy="3603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Line 33"/>
          <p:cNvSpPr>
            <a:spLocks noChangeShapeType="1"/>
          </p:cNvSpPr>
          <p:nvPr/>
        </p:nvSpPr>
        <p:spPr bwMode="auto">
          <a:xfrm>
            <a:off x="2124075" y="2701925"/>
            <a:ext cx="431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Line 34"/>
          <p:cNvSpPr>
            <a:spLocks noChangeShapeType="1"/>
          </p:cNvSpPr>
          <p:nvPr/>
        </p:nvSpPr>
        <p:spPr bwMode="auto">
          <a:xfrm>
            <a:off x="2124075" y="3062288"/>
            <a:ext cx="431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Text Box 35"/>
          <p:cNvSpPr txBox="1">
            <a:spLocks noChangeArrowheads="1"/>
          </p:cNvSpPr>
          <p:nvPr/>
        </p:nvSpPr>
        <p:spPr bwMode="auto">
          <a:xfrm>
            <a:off x="2195513" y="42148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H</a:t>
            </a:r>
          </a:p>
        </p:txBody>
      </p:sp>
      <p:sp>
        <p:nvSpPr>
          <p:cNvPr id="22579" name="Line 36"/>
          <p:cNvSpPr>
            <a:spLocks noChangeShapeType="1"/>
          </p:cNvSpPr>
          <p:nvPr/>
        </p:nvSpPr>
        <p:spPr bwMode="auto">
          <a:xfrm>
            <a:off x="2124075" y="4214813"/>
            <a:ext cx="0" cy="3603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Line 37"/>
          <p:cNvSpPr>
            <a:spLocks noChangeShapeType="1"/>
          </p:cNvSpPr>
          <p:nvPr/>
        </p:nvSpPr>
        <p:spPr bwMode="auto">
          <a:xfrm>
            <a:off x="2124075" y="4214813"/>
            <a:ext cx="431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Line 38"/>
          <p:cNvSpPr>
            <a:spLocks noChangeShapeType="1"/>
          </p:cNvSpPr>
          <p:nvPr/>
        </p:nvSpPr>
        <p:spPr bwMode="auto">
          <a:xfrm>
            <a:off x="2124075" y="4575175"/>
            <a:ext cx="431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Line 39"/>
          <p:cNvSpPr>
            <a:spLocks noChangeShapeType="1"/>
          </p:cNvSpPr>
          <p:nvPr/>
        </p:nvSpPr>
        <p:spPr bwMode="auto">
          <a:xfrm>
            <a:off x="1187450" y="2492375"/>
            <a:ext cx="0" cy="108108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Text Box 43"/>
          <p:cNvSpPr txBox="1">
            <a:spLocks noChangeArrowheads="1"/>
          </p:cNvSpPr>
          <p:nvPr/>
        </p:nvSpPr>
        <p:spPr bwMode="auto">
          <a:xfrm rot="-5400000">
            <a:off x="918369" y="2905919"/>
            <a:ext cx="10017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Bias Ring</a:t>
            </a:r>
          </a:p>
        </p:txBody>
      </p:sp>
      <p:sp>
        <p:nvSpPr>
          <p:cNvPr id="22584" name="Line 74"/>
          <p:cNvSpPr>
            <a:spLocks noChangeShapeType="1"/>
          </p:cNvSpPr>
          <p:nvPr/>
        </p:nvSpPr>
        <p:spPr bwMode="auto">
          <a:xfrm>
            <a:off x="1835150" y="3357563"/>
            <a:ext cx="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Line 74"/>
          <p:cNvSpPr>
            <a:spLocks noChangeShapeType="1"/>
          </p:cNvSpPr>
          <p:nvPr/>
        </p:nvSpPr>
        <p:spPr bwMode="auto">
          <a:xfrm>
            <a:off x="1692275" y="3357563"/>
            <a:ext cx="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Line 59"/>
          <p:cNvSpPr>
            <a:spLocks noChangeShapeType="1"/>
          </p:cNvSpPr>
          <p:nvPr/>
        </p:nvSpPr>
        <p:spPr bwMode="auto">
          <a:xfrm>
            <a:off x="1692275" y="3357563"/>
            <a:ext cx="1428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Line 63"/>
          <p:cNvSpPr>
            <a:spLocks noChangeShapeType="1"/>
          </p:cNvSpPr>
          <p:nvPr/>
        </p:nvSpPr>
        <p:spPr bwMode="auto">
          <a:xfrm rot="16200000" flipV="1">
            <a:off x="323851" y="4581525"/>
            <a:ext cx="576262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7" name="Object 3"/>
          <p:cNvGraphicFramePr>
            <a:graphicFrameLocks noChangeAspect="1"/>
          </p:cNvGraphicFramePr>
          <p:nvPr>
            <p:ph idx="1"/>
          </p:nvPr>
        </p:nvGraphicFramePr>
        <p:xfrm>
          <a:off x="6084888" y="2563813"/>
          <a:ext cx="3095625" cy="2160587"/>
        </p:xfrm>
        <a:graphic>
          <a:graphicData uri="http://schemas.openxmlformats.org/presentationml/2006/ole">
            <p:oleObj spid="_x0000_s41987" name="Graph" r:id="rId3" imgW="4156253" imgH="2900477" progId="Origin50.Graph">
              <p:embed/>
            </p:oleObj>
          </a:graphicData>
        </a:graphic>
      </p:graphicFrame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3059113" y="2420938"/>
          <a:ext cx="3095625" cy="2160587"/>
        </p:xfrm>
        <a:graphic>
          <a:graphicData uri="http://schemas.openxmlformats.org/presentationml/2006/ole">
            <p:oleObj spid="_x0000_s41988" name="Graph" r:id="rId4" imgW="4156253" imgH="2900477" progId="Origin50.Graph">
              <p:embed/>
            </p:oleObj>
          </a:graphicData>
        </a:graphic>
      </p:graphicFrame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179388" y="2422525"/>
          <a:ext cx="3095625" cy="2159000"/>
        </p:xfrm>
        <a:graphic>
          <a:graphicData uri="http://schemas.openxmlformats.org/presentationml/2006/ole">
            <p:oleObj spid="_x0000_s41989" name="Graph" r:id="rId5" imgW="4156253" imgH="2900477" progId="Origin50.Graph">
              <p:embed/>
            </p:oleObj>
          </a:graphicData>
        </a:graphic>
      </p:graphicFrame>
      <p:graphicFrame>
        <p:nvGraphicFramePr>
          <p:cNvPr id="41990" name="Object 6"/>
          <p:cNvGraphicFramePr>
            <a:graphicFrameLocks noChangeAspect="1"/>
          </p:cNvGraphicFramePr>
          <p:nvPr/>
        </p:nvGraphicFramePr>
        <p:xfrm>
          <a:off x="107950" y="4508500"/>
          <a:ext cx="3095625" cy="2159000"/>
        </p:xfrm>
        <a:graphic>
          <a:graphicData uri="http://schemas.openxmlformats.org/presentationml/2006/ole">
            <p:oleObj spid="_x0000_s41990" name="Graph" r:id="rId6" imgW="4156253" imgH="2900477" progId="Origin50.Graph">
              <p:embed/>
            </p:oleObj>
          </a:graphicData>
        </a:graphic>
      </p:graphicFrame>
      <p:graphicFrame>
        <p:nvGraphicFramePr>
          <p:cNvPr id="41991" name="Object 7"/>
          <p:cNvGraphicFramePr>
            <a:graphicFrameLocks noChangeAspect="1"/>
          </p:cNvGraphicFramePr>
          <p:nvPr/>
        </p:nvGraphicFramePr>
        <p:xfrm>
          <a:off x="6048375" y="4581525"/>
          <a:ext cx="3095625" cy="2160588"/>
        </p:xfrm>
        <a:graphic>
          <a:graphicData uri="http://schemas.openxmlformats.org/presentationml/2006/ole">
            <p:oleObj spid="_x0000_s41991" name="Graph" r:id="rId7" imgW="4156253" imgH="2900477" progId="Origin50.Graph">
              <p:embed/>
            </p:oleObj>
          </a:graphicData>
        </a:graphic>
      </p:graphicFrame>
      <p:graphicFrame>
        <p:nvGraphicFramePr>
          <p:cNvPr id="41992" name="Object 8"/>
          <p:cNvGraphicFramePr>
            <a:graphicFrameLocks noChangeAspect="1"/>
          </p:cNvGraphicFramePr>
          <p:nvPr/>
        </p:nvGraphicFramePr>
        <p:xfrm>
          <a:off x="2916238" y="4508500"/>
          <a:ext cx="3094037" cy="2159000"/>
        </p:xfrm>
        <a:graphic>
          <a:graphicData uri="http://schemas.openxmlformats.org/presentationml/2006/ole">
            <p:oleObj spid="_x0000_s41992" name="Graph" r:id="rId8" imgW="4156253" imgH="2900477" progId="Origin50.Graph">
              <p:embed/>
            </p:oleObj>
          </a:graphicData>
        </a:graphic>
      </p:graphicFrame>
      <p:sp>
        <p:nvSpPr>
          <p:cNvPr id="41995" name="Rectang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</a:t>
            </a:r>
            <a:r>
              <a:rPr lang="en-US" baseline="-25000" smtClean="0"/>
              <a:t>total</a:t>
            </a:r>
            <a:endParaRPr lang="en-GB" baseline="-25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>
            <p:ph idx="1"/>
          </p:nvPr>
        </p:nvGraphicFramePr>
        <p:xfrm>
          <a:off x="6084888" y="2636838"/>
          <a:ext cx="3095625" cy="2160587"/>
        </p:xfrm>
        <a:graphic>
          <a:graphicData uri="http://schemas.openxmlformats.org/presentationml/2006/ole">
            <p:oleObj spid="_x0000_s43010" name="Graph" r:id="rId3" imgW="4156253" imgH="2900477" progId="Origin50.Graph">
              <p:embed/>
            </p:oleObj>
          </a:graphicData>
        </a:graphic>
      </p:graphicFrame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3203575" y="2276475"/>
          <a:ext cx="3095625" cy="2160588"/>
        </p:xfrm>
        <a:graphic>
          <a:graphicData uri="http://schemas.openxmlformats.org/presentationml/2006/ole">
            <p:oleObj spid="_x0000_s43012" name="Graph" r:id="rId4" imgW="4156253" imgH="2900477" progId="Origin50.Graph">
              <p:embed/>
            </p:oleObj>
          </a:graphicData>
        </a:graphic>
      </p:graphicFrame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323850" y="2420938"/>
          <a:ext cx="3095625" cy="2160587"/>
        </p:xfrm>
        <a:graphic>
          <a:graphicData uri="http://schemas.openxmlformats.org/presentationml/2006/ole">
            <p:oleObj spid="_x0000_s43013" name="Graph" r:id="rId5" imgW="4156253" imgH="2900477" progId="Origin50.Graph">
              <p:embed/>
            </p:oleObj>
          </a:graphicData>
        </a:graphic>
      </p:graphicFrame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179388" y="4697413"/>
          <a:ext cx="3095625" cy="2160587"/>
        </p:xfrm>
        <a:graphic>
          <a:graphicData uri="http://schemas.openxmlformats.org/presentationml/2006/ole">
            <p:oleObj spid="_x0000_s43014" name="Graph" r:id="rId6" imgW="4156253" imgH="2900477" progId="Origin50.Graph">
              <p:embed/>
            </p:oleObj>
          </a:graphicData>
        </a:graphic>
      </p:graphicFrame>
      <p:graphicFrame>
        <p:nvGraphicFramePr>
          <p:cNvPr id="43015" name="Object 7"/>
          <p:cNvGraphicFramePr>
            <a:graphicFrameLocks noChangeAspect="1"/>
          </p:cNvGraphicFramePr>
          <p:nvPr/>
        </p:nvGraphicFramePr>
        <p:xfrm>
          <a:off x="6048375" y="4699000"/>
          <a:ext cx="3095625" cy="2159000"/>
        </p:xfrm>
        <a:graphic>
          <a:graphicData uri="http://schemas.openxmlformats.org/presentationml/2006/ole">
            <p:oleObj spid="_x0000_s43015" name="Graph" r:id="rId7" imgW="4156253" imgH="2900477" progId="Origin50.Graph">
              <p:embed/>
            </p:oleObj>
          </a:graphicData>
        </a:graphic>
      </p:graphicFrame>
      <p:graphicFrame>
        <p:nvGraphicFramePr>
          <p:cNvPr id="43016" name="Object 8"/>
          <p:cNvGraphicFramePr>
            <a:graphicFrameLocks noChangeAspect="1"/>
          </p:cNvGraphicFramePr>
          <p:nvPr/>
        </p:nvGraphicFramePr>
        <p:xfrm>
          <a:off x="3203575" y="4652963"/>
          <a:ext cx="3095625" cy="2159000"/>
        </p:xfrm>
        <a:graphic>
          <a:graphicData uri="http://schemas.openxmlformats.org/presentationml/2006/ole">
            <p:oleObj spid="_x0000_s43016" name="Graph" r:id="rId8" imgW="4156253" imgH="2900477" progId="Origin50.Graph">
              <p:embed/>
            </p:oleObj>
          </a:graphicData>
        </a:graphic>
      </p:graphicFrame>
      <p:sp>
        <p:nvSpPr>
          <p:cNvPr id="43019" name="Rectang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</a:t>
            </a:r>
            <a:r>
              <a:rPr lang="en-US" baseline="-25000" smtClean="0"/>
              <a:t>total</a:t>
            </a:r>
            <a:endParaRPr lang="en-GB" baseline="-2500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C6F39C-3FAB-4089-99D3-0039B88D737D}" type="datetime1">
              <a:rPr lang="en-GB" sz="14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30/01/2012</a:t>
            </a:fld>
            <a:endParaRPr lang="en-GB" sz="1400">
              <a:solidFill>
                <a:schemeClr val="tx1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355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smtClean="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t>DESY Zeuthen</a:t>
            </a:r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DF40DD-6BEE-4DE2-AE48-761F1DDB3EE7}" type="slidenum">
              <a:rPr lang="en-GB" sz="14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sz="1400">
              <a:solidFill>
                <a:schemeClr val="tx1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en-GB" smtClean="0"/>
              <a:t>R</a:t>
            </a:r>
            <a:r>
              <a:rPr lang="en-GB" baseline="-25000" smtClean="0"/>
              <a:t>bias </a:t>
            </a:r>
            <a:r>
              <a:rPr lang="en-GB" smtClean="0"/>
              <a:t> &amp; R</a:t>
            </a:r>
            <a:r>
              <a:rPr lang="en-GB" baseline="-25000" smtClean="0"/>
              <a:t>Punch through</a:t>
            </a:r>
            <a:endParaRPr lang="en-GB" smtClean="0"/>
          </a:p>
        </p:txBody>
      </p:sp>
      <p:sp>
        <p:nvSpPr>
          <p:cNvPr id="23557" name="Rectangle 37"/>
          <p:cNvSpPr>
            <a:spLocks noChangeArrowheads="1"/>
          </p:cNvSpPr>
          <p:nvPr/>
        </p:nvSpPr>
        <p:spPr bwMode="auto">
          <a:xfrm rot="-5400000">
            <a:off x="2735263" y="4043363"/>
            <a:ext cx="287337" cy="194468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3558" name="Line 38"/>
          <p:cNvSpPr>
            <a:spLocks noChangeShapeType="1"/>
          </p:cNvSpPr>
          <p:nvPr/>
        </p:nvSpPr>
        <p:spPr bwMode="auto">
          <a:xfrm rot="-5400000">
            <a:off x="1473994" y="4296569"/>
            <a:ext cx="0" cy="865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39"/>
          <p:cNvSpPr>
            <a:spLocks noChangeShapeType="1"/>
          </p:cNvSpPr>
          <p:nvPr/>
        </p:nvSpPr>
        <p:spPr bwMode="auto">
          <a:xfrm rot="-5400000">
            <a:off x="1510507" y="4404518"/>
            <a:ext cx="0" cy="3603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Line 40"/>
          <p:cNvSpPr>
            <a:spLocks noChangeShapeType="1"/>
          </p:cNvSpPr>
          <p:nvPr/>
        </p:nvSpPr>
        <p:spPr bwMode="auto">
          <a:xfrm rot="16200000" flipH="1">
            <a:off x="1007269" y="5195094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Line 41"/>
          <p:cNvSpPr>
            <a:spLocks noChangeShapeType="1"/>
          </p:cNvSpPr>
          <p:nvPr/>
        </p:nvSpPr>
        <p:spPr bwMode="auto">
          <a:xfrm rot="-5400000">
            <a:off x="2194719" y="4944269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42"/>
          <p:cNvSpPr>
            <a:spLocks noChangeShapeType="1"/>
          </p:cNvSpPr>
          <p:nvPr/>
        </p:nvSpPr>
        <p:spPr bwMode="auto">
          <a:xfrm rot="16200000" flipV="1">
            <a:off x="2661444" y="5410994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Rectangle 43"/>
          <p:cNvSpPr>
            <a:spLocks noChangeArrowheads="1"/>
          </p:cNvSpPr>
          <p:nvPr/>
        </p:nvSpPr>
        <p:spPr bwMode="auto">
          <a:xfrm rot="-5400000">
            <a:off x="2806701" y="4187825"/>
            <a:ext cx="215900" cy="11525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3564" name="Line 46"/>
          <p:cNvSpPr>
            <a:spLocks noChangeShapeType="1"/>
          </p:cNvSpPr>
          <p:nvPr/>
        </p:nvSpPr>
        <p:spPr bwMode="auto">
          <a:xfrm rot="5400000" flipH="1">
            <a:off x="861219" y="3971131"/>
            <a:ext cx="12255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47"/>
          <p:cNvSpPr>
            <a:spLocks noChangeShapeType="1"/>
          </p:cNvSpPr>
          <p:nvPr/>
        </p:nvSpPr>
        <p:spPr bwMode="auto">
          <a:xfrm rot="16200000" flipV="1">
            <a:off x="2119313" y="2282825"/>
            <a:ext cx="0" cy="128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Text Box 49"/>
          <p:cNvSpPr txBox="1">
            <a:spLocks noChangeArrowheads="1"/>
          </p:cNvSpPr>
          <p:nvPr/>
        </p:nvSpPr>
        <p:spPr bwMode="auto">
          <a:xfrm rot="-5400000">
            <a:off x="487363" y="4391025"/>
            <a:ext cx="598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ea typeface="ＭＳ Ｐゴシック"/>
                <a:cs typeface="ＭＳ Ｐゴシック"/>
              </a:rPr>
              <a:t>V</a:t>
            </a:r>
            <a:r>
              <a:rPr lang="en-GB" baseline="-25000">
                <a:ea typeface="ＭＳ Ｐゴシック"/>
                <a:cs typeface="ＭＳ Ｐゴシック"/>
              </a:rPr>
              <a:t>DC </a:t>
            </a:r>
          </a:p>
        </p:txBody>
      </p:sp>
      <p:sp>
        <p:nvSpPr>
          <p:cNvPr id="23567" name="Text Box 50"/>
          <p:cNvSpPr txBox="1">
            <a:spLocks noChangeArrowheads="1"/>
          </p:cNvSpPr>
          <p:nvPr/>
        </p:nvSpPr>
        <p:spPr bwMode="auto">
          <a:xfrm>
            <a:off x="2514600" y="4584700"/>
            <a:ext cx="8318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ea typeface="ＭＳ Ｐゴシック"/>
                <a:cs typeface="ＭＳ Ｐゴシック"/>
              </a:rPr>
              <a:t>Sample</a:t>
            </a:r>
          </a:p>
        </p:txBody>
      </p:sp>
      <p:sp>
        <p:nvSpPr>
          <p:cNvPr id="23568" name="Text Box 51"/>
          <p:cNvSpPr txBox="1">
            <a:spLocks noChangeArrowheads="1"/>
          </p:cNvSpPr>
          <p:nvPr/>
        </p:nvSpPr>
        <p:spPr bwMode="auto">
          <a:xfrm>
            <a:off x="2514600" y="4800600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ea typeface="ＭＳ Ｐゴシック"/>
                <a:cs typeface="ＭＳ Ｐゴシック"/>
              </a:rPr>
              <a:t>Chuck</a:t>
            </a:r>
          </a:p>
        </p:txBody>
      </p:sp>
      <p:sp>
        <p:nvSpPr>
          <p:cNvPr id="23569" name="Text Box 52"/>
          <p:cNvSpPr txBox="1">
            <a:spLocks noChangeArrowheads="1"/>
          </p:cNvSpPr>
          <p:nvPr/>
        </p:nvSpPr>
        <p:spPr bwMode="auto">
          <a:xfrm>
            <a:off x="2855913" y="5219700"/>
            <a:ext cx="438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BP</a:t>
            </a:r>
          </a:p>
        </p:txBody>
      </p:sp>
      <p:sp>
        <p:nvSpPr>
          <p:cNvPr id="23570" name="Text Box 53"/>
          <p:cNvSpPr txBox="1">
            <a:spLocks noChangeArrowheads="1"/>
          </p:cNvSpPr>
          <p:nvPr/>
        </p:nvSpPr>
        <p:spPr bwMode="auto">
          <a:xfrm rot="-5400000">
            <a:off x="2389981" y="3915569"/>
            <a:ext cx="10017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Bias Ring</a:t>
            </a:r>
          </a:p>
        </p:txBody>
      </p:sp>
      <p:sp>
        <p:nvSpPr>
          <p:cNvPr id="23571" name="Line 54"/>
          <p:cNvSpPr>
            <a:spLocks noChangeShapeType="1"/>
          </p:cNvSpPr>
          <p:nvPr/>
        </p:nvSpPr>
        <p:spPr bwMode="auto">
          <a:xfrm rot="5400000" flipH="1">
            <a:off x="933450" y="2819400"/>
            <a:ext cx="10810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2" name="Line 56"/>
          <p:cNvSpPr>
            <a:spLocks noChangeShapeType="1"/>
          </p:cNvSpPr>
          <p:nvPr/>
        </p:nvSpPr>
        <p:spPr bwMode="auto">
          <a:xfrm>
            <a:off x="2763838" y="2927350"/>
            <a:ext cx="0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3" name="Oval 61"/>
          <p:cNvSpPr>
            <a:spLocks noChangeArrowheads="1"/>
          </p:cNvSpPr>
          <p:nvPr/>
        </p:nvSpPr>
        <p:spPr bwMode="auto">
          <a:xfrm>
            <a:off x="2627313" y="206533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3574" name="Text Box 62"/>
          <p:cNvSpPr txBox="1">
            <a:spLocks noChangeArrowheads="1"/>
          </p:cNvSpPr>
          <p:nvPr/>
        </p:nvSpPr>
        <p:spPr bwMode="auto">
          <a:xfrm>
            <a:off x="2700338" y="206533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ea typeface="ＭＳ Ｐゴシック"/>
                <a:cs typeface="ＭＳ Ｐゴシック"/>
              </a:rPr>
              <a:t>A</a:t>
            </a:r>
          </a:p>
        </p:txBody>
      </p:sp>
      <p:sp>
        <p:nvSpPr>
          <p:cNvPr id="23575" name="Line 68"/>
          <p:cNvSpPr>
            <a:spLocks noChangeShapeType="1"/>
          </p:cNvSpPr>
          <p:nvPr/>
        </p:nvSpPr>
        <p:spPr bwMode="auto">
          <a:xfrm rot="-5400000">
            <a:off x="1727200" y="2243138"/>
            <a:ext cx="649287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6" name="Line 69"/>
          <p:cNvSpPr>
            <a:spLocks noChangeShapeType="1"/>
          </p:cNvSpPr>
          <p:nvPr/>
        </p:nvSpPr>
        <p:spPr bwMode="auto">
          <a:xfrm rot="-5400000">
            <a:off x="1835944" y="2278857"/>
            <a:ext cx="287337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7" name="Line 70"/>
          <p:cNvSpPr>
            <a:spLocks noChangeShapeType="1"/>
          </p:cNvSpPr>
          <p:nvPr/>
        </p:nvSpPr>
        <p:spPr bwMode="auto">
          <a:xfrm>
            <a:off x="3059113" y="2279650"/>
            <a:ext cx="6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8" name="Line 71"/>
          <p:cNvSpPr>
            <a:spLocks noChangeShapeType="1"/>
          </p:cNvSpPr>
          <p:nvPr/>
        </p:nvSpPr>
        <p:spPr bwMode="auto">
          <a:xfrm flipH="1">
            <a:off x="1473200" y="2279650"/>
            <a:ext cx="506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9" name="Line 72"/>
          <p:cNvSpPr>
            <a:spLocks noChangeShapeType="1"/>
          </p:cNvSpPr>
          <p:nvPr/>
        </p:nvSpPr>
        <p:spPr bwMode="auto">
          <a:xfrm flipH="1" flipV="1">
            <a:off x="3128963" y="2279650"/>
            <a:ext cx="3175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0" name="Line 73"/>
          <p:cNvSpPr>
            <a:spLocks noChangeShapeType="1"/>
          </p:cNvSpPr>
          <p:nvPr/>
        </p:nvSpPr>
        <p:spPr bwMode="auto">
          <a:xfrm>
            <a:off x="3128963" y="3503613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1" name="Text Box 77"/>
          <p:cNvSpPr txBox="1">
            <a:spLocks noChangeArrowheads="1"/>
          </p:cNvSpPr>
          <p:nvPr/>
        </p:nvSpPr>
        <p:spPr bwMode="auto">
          <a:xfrm rot="-5400000">
            <a:off x="2790032" y="3882231"/>
            <a:ext cx="10779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DC-PAD </a:t>
            </a:r>
          </a:p>
        </p:txBody>
      </p:sp>
      <p:sp>
        <p:nvSpPr>
          <p:cNvPr id="23582" name="Line 39"/>
          <p:cNvSpPr>
            <a:spLocks noChangeShapeType="1"/>
          </p:cNvSpPr>
          <p:nvPr/>
        </p:nvSpPr>
        <p:spPr bwMode="auto">
          <a:xfrm flipV="1">
            <a:off x="1619250" y="1773238"/>
            <a:ext cx="865188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Line 40"/>
          <p:cNvSpPr>
            <a:spLocks noChangeShapeType="1"/>
          </p:cNvSpPr>
          <p:nvPr/>
        </p:nvSpPr>
        <p:spPr bwMode="auto">
          <a:xfrm>
            <a:off x="2547938" y="2927350"/>
            <a:ext cx="0" cy="172878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4" name="Text Box 53"/>
          <p:cNvSpPr txBox="1">
            <a:spLocks noChangeArrowheads="1"/>
          </p:cNvSpPr>
          <p:nvPr/>
        </p:nvSpPr>
        <p:spPr bwMode="auto">
          <a:xfrm rot="-5400000">
            <a:off x="1767682" y="3834606"/>
            <a:ext cx="11604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Guard Ring</a:t>
            </a:r>
          </a:p>
        </p:txBody>
      </p:sp>
      <p:sp>
        <p:nvSpPr>
          <p:cNvPr id="23585" name="Line 71"/>
          <p:cNvSpPr>
            <a:spLocks noChangeShapeType="1"/>
          </p:cNvSpPr>
          <p:nvPr/>
        </p:nvSpPr>
        <p:spPr bwMode="auto">
          <a:xfrm flipH="1">
            <a:off x="2051050" y="227965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6" name="Text Box 77"/>
          <p:cNvSpPr txBox="1">
            <a:spLocks noChangeArrowheads="1"/>
          </p:cNvSpPr>
          <p:nvPr/>
        </p:nvSpPr>
        <p:spPr bwMode="auto">
          <a:xfrm>
            <a:off x="1990725" y="22082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H</a:t>
            </a:r>
            <a:endParaRPr lang="en-GB">
              <a:latin typeface="Calibri" pitchFamily="34" charset="0"/>
            </a:endParaRPr>
          </a:p>
        </p:txBody>
      </p:sp>
      <p:sp>
        <p:nvSpPr>
          <p:cNvPr id="23587" name="Text Box 78"/>
          <p:cNvSpPr txBox="1">
            <a:spLocks noChangeArrowheads="1"/>
          </p:cNvSpPr>
          <p:nvPr/>
        </p:nvSpPr>
        <p:spPr bwMode="auto">
          <a:xfrm>
            <a:off x="2414588" y="2273300"/>
            <a:ext cx="42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</a:t>
            </a:r>
            <a:r>
              <a:rPr lang="en-US" baseline="-25000">
                <a:latin typeface="Calibri" pitchFamily="34" charset="0"/>
              </a:rPr>
              <a:t>in</a:t>
            </a:r>
            <a:endParaRPr lang="en-GB" baseline="-25000">
              <a:latin typeface="Calibri" pitchFamily="34" charset="0"/>
            </a:endParaRPr>
          </a:p>
        </p:txBody>
      </p:sp>
      <p:sp>
        <p:nvSpPr>
          <p:cNvPr id="23588" name="Text Box 79"/>
          <p:cNvSpPr txBox="1">
            <a:spLocks noChangeArrowheads="1"/>
          </p:cNvSpPr>
          <p:nvPr/>
        </p:nvSpPr>
        <p:spPr bwMode="auto">
          <a:xfrm>
            <a:off x="2987675" y="1920875"/>
            <a:ext cx="560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H</a:t>
            </a:r>
            <a:r>
              <a:rPr lang="en-US" baseline="-25000">
                <a:latin typeface="Calibri" pitchFamily="34" charset="0"/>
              </a:rPr>
              <a:t>out</a:t>
            </a:r>
            <a:endParaRPr lang="en-GB" baseline="-25000">
              <a:latin typeface="Calibri" pitchFamily="34" charset="0"/>
            </a:endParaRPr>
          </a:p>
        </p:txBody>
      </p:sp>
      <p:sp>
        <p:nvSpPr>
          <p:cNvPr id="23589" name="Text Box 31"/>
          <p:cNvSpPr txBox="1">
            <a:spLocks noChangeArrowheads="1"/>
          </p:cNvSpPr>
          <p:nvPr/>
        </p:nvSpPr>
        <p:spPr bwMode="auto">
          <a:xfrm>
            <a:off x="6734175" y="4214813"/>
            <a:ext cx="45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C0504D"/>
                </a:solidFill>
                <a:latin typeface="Calibri" pitchFamily="34" charset="0"/>
                <a:ea typeface="ＭＳ Ｐゴシック"/>
                <a:cs typeface="ＭＳ Ｐゴシック"/>
              </a:rPr>
              <a:t>R</a:t>
            </a:r>
            <a:r>
              <a:rPr lang="en-US" baseline="-25000">
                <a:solidFill>
                  <a:srgbClr val="C0504D"/>
                </a:solidFill>
                <a:latin typeface="Calibri" pitchFamily="34" charset="0"/>
                <a:ea typeface="ＭＳ Ｐゴシック"/>
                <a:cs typeface="ＭＳ Ｐゴシック"/>
              </a:rPr>
              <a:t>PT</a:t>
            </a:r>
          </a:p>
        </p:txBody>
      </p:sp>
      <p:sp>
        <p:nvSpPr>
          <p:cNvPr id="23590" name="Oval 32"/>
          <p:cNvSpPr>
            <a:spLocks noChangeArrowheads="1"/>
          </p:cNvSpPr>
          <p:nvPr/>
        </p:nvSpPr>
        <p:spPr bwMode="auto">
          <a:xfrm>
            <a:off x="6732588" y="2857500"/>
            <a:ext cx="431800" cy="355600"/>
          </a:xfrm>
          <a:prstGeom prst="ellipse">
            <a:avLst/>
          </a:prstGeom>
          <a:solidFill>
            <a:srgbClr val="953735"/>
          </a:solidFill>
          <a:ln w="25560">
            <a:solidFill>
              <a:srgbClr val="C0504D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U</a:t>
            </a:r>
          </a:p>
        </p:txBody>
      </p:sp>
      <p:sp>
        <p:nvSpPr>
          <p:cNvPr id="23591" name="Rectangle 37"/>
          <p:cNvSpPr>
            <a:spLocks noChangeArrowheads="1"/>
          </p:cNvSpPr>
          <p:nvPr/>
        </p:nvSpPr>
        <p:spPr bwMode="auto">
          <a:xfrm rot="-5400000">
            <a:off x="6480175" y="3609975"/>
            <a:ext cx="288925" cy="30956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3592" name="Line 38"/>
          <p:cNvSpPr>
            <a:spLocks noChangeShapeType="1"/>
          </p:cNvSpPr>
          <p:nvPr/>
        </p:nvSpPr>
        <p:spPr bwMode="auto">
          <a:xfrm rot="-5400000">
            <a:off x="5004594" y="3933031"/>
            <a:ext cx="0" cy="865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3" name="Line 39"/>
          <p:cNvSpPr>
            <a:spLocks noChangeShapeType="1"/>
          </p:cNvSpPr>
          <p:nvPr/>
        </p:nvSpPr>
        <p:spPr bwMode="auto">
          <a:xfrm rot="-5400000">
            <a:off x="5041107" y="4040981"/>
            <a:ext cx="0" cy="3603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4" name="Line 40"/>
          <p:cNvSpPr>
            <a:spLocks noChangeShapeType="1"/>
          </p:cNvSpPr>
          <p:nvPr/>
        </p:nvSpPr>
        <p:spPr bwMode="auto">
          <a:xfrm rot="16200000" flipH="1">
            <a:off x="4358482" y="5156994"/>
            <a:ext cx="1293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5" name="Line 41"/>
          <p:cNvSpPr>
            <a:spLocks noChangeShapeType="1"/>
          </p:cNvSpPr>
          <p:nvPr/>
        </p:nvSpPr>
        <p:spPr bwMode="auto">
          <a:xfrm rot="-5400000">
            <a:off x="5868988" y="4941888"/>
            <a:ext cx="0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6" name="Line 42"/>
          <p:cNvSpPr>
            <a:spLocks noChangeShapeType="1"/>
          </p:cNvSpPr>
          <p:nvPr/>
        </p:nvSpPr>
        <p:spPr bwMode="auto">
          <a:xfrm rot="16200000" flipV="1">
            <a:off x="6480969" y="5552282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7" name="Rectangle 43"/>
          <p:cNvSpPr>
            <a:spLocks noChangeArrowheads="1"/>
          </p:cNvSpPr>
          <p:nvPr/>
        </p:nvSpPr>
        <p:spPr bwMode="auto">
          <a:xfrm rot="-5400000">
            <a:off x="6516688" y="3644900"/>
            <a:ext cx="215900" cy="25209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3598" name="Line 46"/>
          <p:cNvSpPr>
            <a:spLocks noChangeShapeType="1"/>
          </p:cNvSpPr>
          <p:nvPr/>
        </p:nvSpPr>
        <p:spPr bwMode="auto">
          <a:xfrm rot="5400000" flipH="1">
            <a:off x="3637756" y="2853532"/>
            <a:ext cx="2735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9" name="Line 47"/>
          <p:cNvSpPr>
            <a:spLocks noChangeShapeType="1"/>
          </p:cNvSpPr>
          <p:nvPr/>
        </p:nvSpPr>
        <p:spPr bwMode="auto">
          <a:xfrm rot="16200000" flipV="1">
            <a:off x="5868194" y="2205832"/>
            <a:ext cx="1587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0" name="Text Box 49"/>
          <p:cNvSpPr txBox="1">
            <a:spLocks noChangeArrowheads="1"/>
          </p:cNvSpPr>
          <p:nvPr/>
        </p:nvSpPr>
        <p:spPr bwMode="auto">
          <a:xfrm rot="-5400000">
            <a:off x="4306888" y="3905250"/>
            <a:ext cx="598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ea typeface="ＭＳ Ｐゴシック"/>
                <a:cs typeface="ＭＳ Ｐゴシック"/>
              </a:rPr>
              <a:t>V</a:t>
            </a:r>
            <a:r>
              <a:rPr lang="en-GB" baseline="-25000">
                <a:ea typeface="ＭＳ Ｐゴシック"/>
                <a:cs typeface="ＭＳ Ｐゴシック"/>
              </a:rPr>
              <a:t>DC </a:t>
            </a:r>
          </a:p>
        </p:txBody>
      </p:sp>
      <p:sp>
        <p:nvSpPr>
          <p:cNvPr id="23601" name="Text Box 50"/>
          <p:cNvSpPr txBox="1">
            <a:spLocks noChangeArrowheads="1"/>
          </p:cNvSpPr>
          <p:nvPr/>
        </p:nvSpPr>
        <p:spPr bwMode="auto">
          <a:xfrm>
            <a:off x="5437188" y="4725988"/>
            <a:ext cx="8318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ea typeface="ＭＳ Ｐゴシック"/>
                <a:cs typeface="ＭＳ Ｐゴシック"/>
              </a:rPr>
              <a:t>Sample</a:t>
            </a:r>
          </a:p>
        </p:txBody>
      </p:sp>
      <p:sp>
        <p:nvSpPr>
          <p:cNvPr id="23602" name="Text Box 51"/>
          <p:cNvSpPr txBox="1">
            <a:spLocks noChangeArrowheads="1"/>
          </p:cNvSpPr>
          <p:nvPr/>
        </p:nvSpPr>
        <p:spPr bwMode="auto">
          <a:xfrm>
            <a:off x="6189663" y="4941888"/>
            <a:ext cx="831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ea typeface="ＭＳ Ｐゴシック"/>
                <a:cs typeface="ＭＳ Ｐゴシック"/>
              </a:rPr>
              <a:t>Chuck</a:t>
            </a:r>
          </a:p>
        </p:txBody>
      </p:sp>
      <p:sp>
        <p:nvSpPr>
          <p:cNvPr id="23603" name="Text Box 52"/>
          <p:cNvSpPr txBox="1">
            <a:spLocks noChangeArrowheads="1"/>
          </p:cNvSpPr>
          <p:nvPr/>
        </p:nvSpPr>
        <p:spPr bwMode="auto">
          <a:xfrm>
            <a:off x="6877050" y="5373688"/>
            <a:ext cx="438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BP</a:t>
            </a:r>
          </a:p>
        </p:txBody>
      </p:sp>
      <p:sp>
        <p:nvSpPr>
          <p:cNvPr id="23604" name="Text Box 53"/>
          <p:cNvSpPr txBox="1">
            <a:spLocks noChangeArrowheads="1"/>
          </p:cNvSpPr>
          <p:nvPr/>
        </p:nvSpPr>
        <p:spPr bwMode="auto">
          <a:xfrm rot="-5400000">
            <a:off x="5920582" y="4056856"/>
            <a:ext cx="10017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Bias Ring</a:t>
            </a:r>
          </a:p>
        </p:txBody>
      </p:sp>
      <p:sp>
        <p:nvSpPr>
          <p:cNvPr id="23605" name="Line 56"/>
          <p:cNvSpPr>
            <a:spLocks noChangeShapeType="1"/>
          </p:cNvSpPr>
          <p:nvPr/>
        </p:nvSpPr>
        <p:spPr bwMode="auto">
          <a:xfrm>
            <a:off x="6294438" y="3068638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06" name="Line 71"/>
          <p:cNvSpPr>
            <a:spLocks noChangeShapeType="1"/>
          </p:cNvSpPr>
          <p:nvPr/>
        </p:nvSpPr>
        <p:spPr bwMode="auto">
          <a:xfrm flipH="1">
            <a:off x="5005388" y="1485900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7" name="Line 73"/>
          <p:cNvSpPr>
            <a:spLocks noChangeShapeType="1"/>
          </p:cNvSpPr>
          <p:nvPr/>
        </p:nvSpPr>
        <p:spPr bwMode="auto">
          <a:xfrm flipH="1">
            <a:off x="7740650" y="1485900"/>
            <a:ext cx="0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08" name="Text Box 77"/>
          <p:cNvSpPr txBox="1">
            <a:spLocks noChangeArrowheads="1"/>
          </p:cNvSpPr>
          <p:nvPr/>
        </p:nvSpPr>
        <p:spPr bwMode="auto">
          <a:xfrm rot="-5400000">
            <a:off x="7546181" y="4242594"/>
            <a:ext cx="6461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PAD </a:t>
            </a:r>
          </a:p>
        </p:txBody>
      </p:sp>
      <p:sp>
        <p:nvSpPr>
          <p:cNvPr id="23609" name="Line 60"/>
          <p:cNvSpPr>
            <a:spLocks noChangeShapeType="1"/>
          </p:cNvSpPr>
          <p:nvPr/>
        </p:nvSpPr>
        <p:spPr bwMode="auto">
          <a:xfrm>
            <a:off x="6078538" y="3068638"/>
            <a:ext cx="0" cy="172878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10" name="Text Box 53"/>
          <p:cNvSpPr txBox="1">
            <a:spLocks noChangeArrowheads="1"/>
          </p:cNvSpPr>
          <p:nvPr/>
        </p:nvSpPr>
        <p:spPr bwMode="auto">
          <a:xfrm rot="-5400000">
            <a:off x="5298281" y="3975894"/>
            <a:ext cx="116046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>
                <a:solidFill>
                  <a:schemeClr val="accent2"/>
                </a:solidFill>
                <a:ea typeface="ＭＳ Ｐゴシック"/>
                <a:cs typeface="ＭＳ Ｐゴシック"/>
              </a:rPr>
              <a:t>Guard Ring</a:t>
            </a:r>
          </a:p>
        </p:txBody>
      </p:sp>
      <p:sp>
        <p:nvSpPr>
          <p:cNvPr id="23611" name="Oval 55"/>
          <p:cNvSpPr>
            <a:spLocks noChangeArrowheads="1"/>
          </p:cNvSpPr>
          <p:nvPr/>
        </p:nvSpPr>
        <p:spPr bwMode="auto">
          <a:xfrm>
            <a:off x="6157913" y="1268413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3612" name="Line 72"/>
          <p:cNvSpPr>
            <a:spLocks noChangeShapeType="1"/>
          </p:cNvSpPr>
          <p:nvPr/>
        </p:nvSpPr>
        <p:spPr bwMode="auto">
          <a:xfrm flipV="1">
            <a:off x="6373813" y="1270000"/>
            <a:ext cx="15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3" name="Line 71"/>
          <p:cNvSpPr>
            <a:spLocks noChangeShapeType="1"/>
          </p:cNvSpPr>
          <p:nvPr/>
        </p:nvSpPr>
        <p:spPr bwMode="auto">
          <a:xfrm flipH="1">
            <a:off x="6589713" y="1485900"/>
            <a:ext cx="1150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4" name="Line 68"/>
          <p:cNvSpPr>
            <a:spLocks noChangeShapeType="1"/>
          </p:cNvSpPr>
          <p:nvPr/>
        </p:nvSpPr>
        <p:spPr bwMode="auto">
          <a:xfrm>
            <a:off x="6661150" y="141128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15" name="Line 47"/>
          <p:cNvSpPr>
            <a:spLocks noChangeShapeType="1"/>
          </p:cNvSpPr>
          <p:nvPr/>
        </p:nvSpPr>
        <p:spPr bwMode="auto">
          <a:xfrm rot="16200000" flipV="1">
            <a:off x="7453313" y="2782887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16" name="Rectangle 27"/>
          <p:cNvSpPr>
            <a:spLocks noChangeArrowheads="1"/>
          </p:cNvSpPr>
          <p:nvPr/>
        </p:nvSpPr>
        <p:spPr bwMode="auto">
          <a:xfrm>
            <a:off x="6589713" y="4654550"/>
            <a:ext cx="1008062" cy="215900"/>
          </a:xfrm>
          <a:prstGeom prst="rect">
            <a:avLst/>
          </a:prstGeom>
          <a:solidFill>
            <a:srgbClr val="C0504D"/>
          </a:solidFill>
          <a:ln w="25560">
            <a:solidFill>
              <a:srgbClr val="C0504D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3617" name="Line 25"/>
          <p:cNvSpPr>
            <a:spLocks noChangeShapeType="1"/>
          </p:cNvSpPr>
          <p:nvPr/>
        </p:nvSpPr>
        <p:spPr bwMode="auto">
          <a:xfrm flipV="1">
            <a:off x="6805613" y="4294188"/>
            <a:ext cx="503237" cy="7191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18" name="Text Box 69"/>
          <p:cNvSpPr txBox="1">
            <a:spLocks noChangeArrowheads="1"/>
          </p:cNvSpPr>
          <p:nvPr/>
        </p:nvSpPr>
        <p:spPr bwMode="auto">
          <a:xfrm>
            <a:off x="6804025" y="974725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 of measurements</a:t>
            </a:r>
            <a:endParaRPr lang="en-GB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I/V and C/V  of the bias ring</a:t>
            </a:r>
          </a:p>
          <a:p>
            <a:r>
              <a:rPr lang="en-US" smtClean="0"/>
              <a:t>For each region 3 measurements of</a:t>
            </a:r>
          </a:p>
          <a:p>
            <a:pPr lvl="1"/>
            <a:r>
              <a:rPr lang="en-US" smtClean="0">
                <a:solidFill>
                  <a:srgbClr val="558ED5"/>
                </a:solidFill>
              </a:rPr>
              <a:t>I/V and C/V  curves of the pixels </a:t>
            </a:r>
          </a:p>
          <a:p>
            <a:pPr lvl="1"/>
            <a:r>
              <a:rPr lang="en-US" smtClean="0">
                <a:solidFill>
                  <a:srgbClr val="558ED5"/>
                </a:solidFill>
              </a:rPr>
              <a:t>Inter pixel resistance and capacitance</a:t>
            </a:r>
          </a:p>
          <a:p>
            <a:pPr lvl="1"/>
            <a:r>
              <a:rPr lang="en-US" smtClean="0">
                <a:solidFill>
                  <a:srgbClr val="558ED5"/>
                </a:solidFill>
              </a:rPr>
              <a:t>Bias resistor for poly silicon</a:t>
            </a:r>
          </a:p>
          <a:p>
            <a:pPr lvl="1"/>
            <a:r>
              <a:rPr lang="en-US" smtClean="0">
                <a:solidFill>
                  <a:srgbClr val="558ED5"/>
                </a:solidFill>
              </a:rPr>
              <a:t>Some measurement of punch through resistor</a:t>
            </a:r>
            <a:endParaRPr lang="en-GB" smtClean="0">
              <a:solidFill>
                <a:srgbClr val="558ED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Bias</a:t>
            </a:r>
            <a:endParaRPr lang="en-GB" smtClean="0"/>
          </a:p>
        </p:txBody>
      </p:sp>
      <p:sp>
        <p:nvSpPr>
          <p:cNvPr id="25605" name="Rectang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-36513" y="5192713"/>
          <a:ext cx="2320926" cy="1620837"/>
        </p:xfrm>
        <a:graphic>
          <a:graphicData uri="http://schemas.openxmlformats.org/presentationml/2006/ole">
            <p:oleObj spid="_x0000_s50181" name="Graph" r:id="rId3" imgW="4156253" imgH="2900477" progId="Origin50.Graph">
              <p:embed/>
            </p:oleObj>
          </a:graphicData>
        </a:graphic>
      </p:graphicFrame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3995738" y="5121275"/>
          <a:ext cx="2320925" cy="1620838"/>
        </p:xfrm>
        <a:graphic>
          <a:graphicData uri="http://schemas.openxmlformats.org/presentationml/2006/ole">
            <p:oleObj spid="_x0000_s50182" name="Graph" r:id="rId4" imgW="4156253" imgH="2900477" progId="Origin50.Graph">
              <p:embed/>
            </p:oleObj>
          </a:graphicData>
        </a:graphic>
      </p:graphicFrame>
      <p:graphicFrame>
        <p:nvGraphicFramePr>
          <p:cNvPr id="50183" name="Object 7"/>
          <p:cNvGraphicFramePr>
            <a:graphicFrameLocks noChangeAspect="1"/>
          </p:cNvGraphicFramePr>
          <p:nvPr/>
        </p:nvGraphicFramePr>
        <p:xfrm>
          <a:off x="1979613" y="5192713"/>
          <a:ext cx="2320925" cy="1620837"/>
        </p:xfrm>
        <a:graphic>
          <a:graphicData uri="http://schemas.openxmlformats.org/presentationml/2006/ole">
            <p:oleObj spid="_x0000_s50183" name="Graph" r:id="rId5" imgW="4156253" imgH="2900477" progId="Origin50.Graph">
              <p:embed/>
            </p:oleObj>
          </a:graphicData>
        </a:graphic>
      </p:graphicFrame>
      <p:sp>
        <p:nvSpPr>
          <p:cNvPr id="50184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Bias resistor: Poly silicon</a:t>
            </a:r>
            <a:endParaRPr lang="en-GB" smtClean="0"/>
          </a:p>
        </p:txBody>
      </p:sp>
      <p:sp>
        <p:nvSpPr>
          <p:cNvPr id="50186" name="Rectangle 10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578850" cy="4525963"/>
          </a:xfrm>
        </p:spPr>
        <p:txBody>
          <a:bodyPr/>
          <a:lstStyle/>
          <a:p>
            <a:r>
              <a:rPr lang="en-US" sz="2800" smtClean="0"/>
              <a:t>Very homogeneous</a:t>
            </a:r>
          </a:p>
          <a:p>
            <a:r>
              <a:rPr lang="en-US" sz="2800" smtClean="0"/>
              <a:t>For N-bulk higher than for P-bulk</a:t>
            </a:r>
          </a:p>
          <a:p>
            <a:r>
              <a:rPr lang="en-US" sz="2800" smtClean="0"/>
              <a:t>Values are for long pixels are</a:t>
            </a:r>
          </a:p>
          <a:p>
            <a:pPr lvl="1"/>
            <a:r>
              <a:rPr lang="en-US" sz="2400" smtClean="0"/>
              <a:t>6.4M</a:t>
            </a:r>
            <a:r>
              <a:rPr lang="en-US" sz="2400" smtClean="0">
                <a:latin typeface="Symbol" pitchFamily="18" charset="2"/>
              </a:rPr>
              <a:t>W</a:t>
            </a:r>
            <a:r>
              <a:rPr lang="en-US" sz="2400" smtClean="0"/>
              <a:t> for N-type and 5 M</a:t>
            </a:r>
            <a:r>
              <a:rPr lang="en-US" sz="2400" smtClean="0">
                <a:latin typeface="Symbol" pitchFamily="18" charset="2"/>
              </a:rPr>
              <a:t>W</a:t>
            </a:r>
            <a:r>
              <a:rPr lang="en-US" sz="2400" smtClean="0"/>
              <a:t> for p-bulk</a:t>
            </a:r>
          </a:p>
          <a:p>
            <a:r>
              <a:rPr lang="en-US" sz="2800" smtClean="0"/>
              <a:t>Values are for short pixels are</a:t>
            </a:r>
          </a:p>
          <a:p>
            <a:pPr lvl="1"/>
            <a:r>
              <a:rPr lang="en-US" sz="2400" smtClean="0"/>
              <a:t>3.2 M</a:t>
            </a:r>
            <a:r>
              <a:rPr lang="en-US" sz="2400" smtClean="0">
                <a:latin typeface="Symbol" pitchFamily="18" charset="2"/>
              </a:rPr>
              <a:t>W</a:t>
            </a:r>
            <a:r>
              <a:rPr lang="en-US" sz="2400" smtClean="0"/>
              <a:t> for N-type and 2.5 M</a:t>
            </a:r>
            <a:r>
              <a:rPr lang="en-US" sz="2400" smtClean="0">
                <a:latin typeface="Symbol" pitchFamily="18" charset="2"/>
              </a:rPr>
              <a:t>W</a:t>
            </a:r>
            <a:r>
              <a:rPr lang="en-US" sz="2400" smtClean="0"/>
              <a:t> for p-bulk</a:t>
            </a:r>
            <a:endParaRPr lang="en-GB" sz="2400" smtClean="0"/>
          </a:p>
          <a:p>
            <a:pPr lvl="1"/>
            <a:endParaRPr lang="en-GB" sz="2400" smtClean="0"/>
          </a:p>
        </p:txBody>
      </p:sp>
      <p:graphicFrame>
        <p:nvGraphicFramePr>
          <p:cNvPr id="50187" name="Object 11"/>
          <p:cNvGraphicFramePr>
            <a:graphicFrameLocks noChangeAspect="1"/>
          </p:cNvGraphicFramePr>
          <p:nvPr>
            <p:ph sz="half" idx="2"/>
          </p:nvPr>
        </p:nvGraphicFramePr>
        <p:xfrm>
          <a:off x="5940425" y="4337050"/>
          <a:ext cx="3260725" cy="2520950"/>
        </p:xfrm>
        <a:graphic>
          <a:graphicData uri="http://schemas.openxmlformats.org/presentationml/2006/ole">
            <p:oleObj spid="_x0000_s50187" name="Graph" r:id="rId6" imgW="4023360" imgH="3108960" progId="Origin50.Graph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Bias resistor: Punch through</a:t>
            </a:r>
            <a:endParaRPr lang="en-GB" smtClean="0"/>
          </a:p>
        </p:txBody>
      </p:sp>
      <p:graphicFrame>
        <p:nvGraphicFramePr>
          <p:cNvPr id="26632" name="Object 8"/>
          <p:cNvGraphicFramePr>
            <a:graphicFrameLocks noChangeAspect="1"/>
          </p:cNvGraphicFramePr>
          <p:nvPr>
            <p:ph idx="1"/>
          </p:nvPr>
        </p:nvGraphicFramePr>
        <p:xfrm>
          <a:off x="-36513" y="2276475"/>
          <a:ext cx="4752976" cy="3671888"/>
        </p:xfrm>
        <a:graphic>
          <a:graphicData uri="http://schemas.openxmlformats.org/presentationml/2006/ole">
            <p:oleObj spid="_x0000_s26632" name="Graph" r:id="rId3" imgW="4023360" imgH="3108960" progId="Origin50.Graph">
              <p:embed/>
            </p:oleObj>
          </a:graphicData>
        </a:graphic>
      </p:graphicFrame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508625" y="3429000"/>
            <a:ext cx="145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Second plot!</a:t>
            </a:r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Rint</a:t>
            </a:r>
            <a:endParaRPr lang="en-GB" smtClean="0"/>
          </a:p>
        </p:txBody>
      </p:sp>
      <p:sp>
        <p:nvSpPr>
          <p:cNvPr id="57353" name="Rectangle 9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/>
          <a:p>
            <a:r>
              <a:rPr lang="en-US" sz="2800" smtClean="0"/>
              <a:t>Higher than for M</a:t>
            </a:r>
          </a:p>
          <a:p>
            <a:pPr lvl="1"/>
            <a:r>
              <a:rPr lang="en-US" sz="2400" smtClean="0"/>
              <a:t>PS ~ 10</a:t>
            </a:r>
            <a:r>
              <a:rPr lang="en-US" sz="2400" baseline="30000" smtClean="0"/>
              <a:t>13</a:t>
            </a:r>
            <a:r>
              <a:rPr lang="en-US" sz="2400" smtClean="0"/>
              <a:t> Ohm</a:t>
            </a:r>
            <a:endParaRPr lang="en-US" sz="2400" baseline="30000" smtClean="0"/>
          </a:p>
          <a:p>
            <a:pPr lvl="1"/>
            <a:r>
              <a:rPr lang="en-US" sz="2400" smtClean="0"/>
              <a:t>PT ~ 10</a:t>
            </a:r>
            <a:r>
              <a:rPr lang="en-US" sz="2400" baseline="30000" smtClean="0"/>
              <a:t>14</a:t>
            </a:r>
            <a:r>
              <a:rPr lang="en-US" sz="2400" smtClean="0"/>
              <a:t> Ohm</a:t>
            </a:r>
            <a:endParaRPr lang="en-US" sz="2400" baseline="30000" smtClean="0"/>
          </a:p>
          <a:p>
            <a:pPr lvl="1"/>
            <a:r>
              <a:rPr lang="en-US" sz="2400" smtClean="0"/>
              <a:t>Some to high to measure</a:t>
            </a:r>
            <a:endParaRPr lang="en-GB" sz="2400" smtClean="0"/>
          </a:p>
        </p:txBody>
      </p:sp>
      <p:pic>
        <p:nvPicPr>
          <p:cNvPr id="57348" name="Picture 4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356100" y="1916113"/>
            <a:ext cx="4464050" cy="3449637"/>
          </a:xfrm>
          <a:noFill/>
          <a:ln/>
        </p:spPr>
      </p:pic>
      <p:pic>
        <p:nvPicPr>
          <p:cNvPr id="57355" name="Picture 1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465513"/>
            <a:ext cx="4391025" cy="3392487"/>
          </a:xfrm>
          <a:noFill/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 pixel capacitance (C</a:t>
            </a:r>
            <a:r>
              <a:rPr lang="en-US" baseline="-25000" smtClean="0"/>
              <a:t>int</a:t>
            </a:r>
            <a:r>
              <a:rPr lang="en-US" smtClean="0"/>
              <a:t>)</a:t>
            </a:r>
            <a:endParaRPr lang="en-GB" smtClean="0"/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342900" y="1489075"/>
          <a:ext cx="3724275" cy="2876550"/>
        </p:xfrm>
        <a:graphic>
          <a:graphicData uri="http://schemas.openxmlformats.org/presentationml/2006/ole">
            <p:oleObj spid="_x0000_s54276" name="Graph" r:id="rId3" imgW="4023360" imgH="3108960" progId="Origin50.Graph">
              <p:embed/>
            </p:oleObj>
          </a:graphicData>
        </a:graphic>
      </p:graphicFrame>
      <p:graphicFrame>
        <p:nvGraphicFramePr>
          <p:cNvPr id="54278" name="Object 6"/>
          <p:cNvGraphicFramePr>
            <a:graphicFrameLocks noChangeAspect="1"/>
          </p:cNvGraphicFramePr>
          <p:nvPr>
            <p:ph sz="quarter" idx="2"/>
          </p:nvPr>
        </p:nvGraphicFramePr>
        <p:xfrm>
          <a:off x="4859338" y="1484313"/>
          <a:ext cx="3724275" cy="2876550"/>
        </p:xfrm>
        <a:graphic>
          <a:graphicData uri="http://schemas.openxmlformats.org/presentationml/2006/ole">
            <p:oleObj spid="_x0000_s54278" name="Graph" r:id="rId4" imgW="4023360" imgH="3108960" progId="Origin50.Graph">
              <p:embed/>
            </p:oleObj>
          </a:graphicData>
        </a:graphic>
      </p:graphicFrame>
      <p:graphicFrame>
        <p:nvGraphicFramePr>
          <p:cNvPr id="54280" name="Object 8"/>
          <p:cNvGraphicFramePr>
            <a:graphicFrameLocks noChangeAspect="1"/>
          </p:cNvGraphicFramePr>
          <p:nvPr>
            <p:ph sz="quarter" idx="3"/>
          </p:nvPr>
        </p:nvGraphicFramePr>
        <p:xfrm>
          <a:off x="2843213" y="4554538"/>
          <a:ext cx="2830512" cy="2187575"/>
        </p:xfrm>
        <a:graphic>
          <a:graphicData uri="http://schemas.openxmlformats.org/presentationml/2006/ole">
            <p:oleObj spid="_x0000_s54280" name="Graph" r:id="rId5" imgW="4023360" imgH="3108960" progId="Origin50.Graph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</a:t>
            </a:r>
            <a:r>
              <a:rPr lang="en-US" baseline="-25000" smtClean="0"/>
              <a:t>total</a:t>
            </a:r>
            <a:endParaRPr lang="en-GB" baseline="-25000" smtClean="0"/>
          </a:p>
        </p:txBody>
      </p:sp>
      <p:graphicFrame>
        <p:nvGraphicFramePr>
          <p:cNvPr id="64517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65138" y="2308225"/>
          <a:ext cx="4022725" cy="3108325"/>
        </p:xfrm>
        <a:graphic>
          <a:graphicData uri="http://schemas.openxmlformats.org/presentationml/2006/ole">
            <p:oleObj spid="_x0000_s64517" name="Graph" r:id="rId3" imgW="4023360" imgH="3108960" progId="Origin50.Graph">
              <p:embed/>
            </p:oleObj>
          </a:graphicData>
        </a:graphic>
      </p:graphicFrame>
      <p:graphicFrame>
        <p:nvGraphicFramePr>
          <p:cNvPr id="64518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4656138" y="2308225"/>
          <a:ext cx="4022725" cy="3108325"/>
        </p:xfrm>
        <a:graphic>
          <a:graphicData uri="http://schemas.openxmlformats.org/presentationml/2006/ole">
            <p:oleObj spid="_x0000_s64518" name="Graph" r:id="rId4" imgW="4023360" imgH="3108960" progId="Origin50.Graph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</Words>
  <Application>Microsoft Office PowerPoint</Application>
  <PresentationFormat>On-screen Show (4:3)</PresentationFormat>
  <Paragraphs>164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Arial</vt:lpstr>
      <vt:lpstr>Symbol</vt:lpstr>
      <vt:lpstr>ＭＳ Ｐゴシック</vt:lpstr>
      <vt:lpstr>Times New Roman</vt:lpstr>
      <vt:lpstr>Office Theme</vt:lpstr>
      <vt:lpstr>Office Theme</vt:lpstr>
      <vt:lpstr>Origin Graph</vt:lpstr>
      <vt:lpstr>Graph</vt:lpstr>
      <vt:lpstr>Measurements on MPIX sensors</vt:lpstr>
      <vt:lpstr>Overview of measured sensors</vt:lpstr>
      <vt:lpstr>Overview of measurements</vt:lpstr>
      <vt:lpstr>Bias</vt:lpstr>
      <vt:lpstr>Bias resistor: Poly silicon</vt:lpstr>
      <vt:lpstr>Bias resistor: Punch through</vt:lpstr>
      <vt:lpstr>Rint</vt:lpstr>
      <vt:lpstr>Inter pixel capacitance (Cint)</vt:lpstr>
      <vt:lpstr>Ctotal</vt:lpstr>
      <vt:lpstr>Itotal</vt:lpstr>
      <vt:lpstr>More Itotal</vt:lpstr>
      <vt:lpstr>Conclusions</vt:lpstr>
      <vt:lpstr>Appendix</vt:lpstr>
      <vt:lpstr>Slide 14</vt:lpstr>
      <vt:lpstr>I/V &amp; C/V - Bias ring </vt:lpstr>
      <vt:lpstr>C/V Bias Ring</vt:lpstr>
      <vt:lpstr>I/V Bias Ring</vt:lpstr>
      <vt:lpstr>Cint &amp; Rint </vt:lpstr>
      <vt:lpstr>Cint</vt:lpstr>
      <vt:lpstr>Rint</vt:lpstr>
      <vt:lpstr>Ctotal &amp; Itotal</vt:lpstr>
      <vt:lpstr>Ctotal</vt:lpstr>
      <vt:lpstr>Itotal</vt:lpstr>
      <vt:lpstr>Rbias  &amp; RPunch through</vt:lpstr>
    </vt:vector>
  </TitlesOfParts>
  <Company>DESY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on MPIX sensors</dc:title>
  <dc:creator>cmsdaq (owner: Bergholz, Matthias)</dc:creator>
  <cp:lastModifiedBy>cmsdaq</cp:lastModifiedBy>
  <cp:revision>11</cp:revision>
  <dcterms:created xsi:type="dcterms:W3CDTF">2012-01-27T07:58:24Z</dcterms:created>
  <dcterms:modified xsi:type="dcterms:W3CDTF">2012-01-30T11:55:21Z</dcterms:modified>
</cp:coreProperties>
</file>