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72" r:id="rId2"/>
  </p:sldMasterIdLst>
  <p:notesMasterIdLst>
    <p:notesMasterId r:id="rId31"/>
  </p:notesMasterIdLst>
  <p:handoutMasterIdLst>
    <p:handoutMasterId r:id="rId32"/>
  </p:handoutMasterIdLst>
  <p:sldIdLst>
    <p:sldId id="256" r:id="rId3"/>
    <p:sldId id="327" r:id="rId4"/>
    <p:sldId id="328" r:id="rId5"/>
    <p:sldId id="326" r:id="rId6"/>
    <p:sldId id="348" r:id="rId7"/>
    <p:sldId id="347" r:id="rId8"/>
    <p:sldId id="330" r:id="rId9"/>
    <p:sldId id="350" r:id="rId10"/>
    <p:sldId id="351" r:id="rId11"/>
    <p:sldId id="299" r:id="rId12"/>
    <p:sldId id="340" r:id="rId13"/>
    <p:sldId id="338" r:id="rId14"/>
    <p:sldId id="335" r:id="rId15"/>
    <p:sldId id="334" r:id="rId16"/>
    <p:sldId id="349" r:id="rId17"/>
    <p:sldId id="337" r:id="rId18"/>
    <p:sldId id="336" r:id="rId19"/>
    <p:sldId id="353" r:id="rId20"/>
    <p:sldId id="329" r:id="rId21"/>
    <p:sldId id="344" r:id="rId22"/>
    <p:sldId id="345" r:id="rId23"/>
    <p:sldId id="343" r:id="rId24"/>
    <p:sldId id="346" r:id="rId25"/>
    <p:sldId id="333" r:id="rId26"/>
    <p:sldId id="341" r:id="rId27"/>
    <p:sldId id="319" r:id="rId28"/>
    <p:sldId id="300" r:id="rId29"/>
    <p:sldId id="342" r:id="rId30"/>
  </p:sldIdLst>
  <p:sldSz cx="9144000" cy="6858000" type="screen4x3"/>
  <p:notesSz cx="7099300" cy="10234613"/>
  <p:defaultTextStyle>
    <a:defPPr>
      <a:defRPr lang="de-DE"/>
    </a:defPPr>
    <a:lvl1pPr algn="l" rtl="0" fontAlgn="base">
      <a:spcBef>
        <a:spcPct val="20000"/>
      </a:spcBef>
      <a:spcAft>
        <a:spcPct val="0"/>
      </a:spcAft>
      <a:buClr>
        <a:srgbClr val="F8B323"/>
      </a:buClr>
      <a:buFont typeface="Wingdings" pitchFamily="2" charset="2"/>
      <a:buChar char="n"/>
      <a:defRPr sz="9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1pPr>
    <a:lvl2pPr marL="457200" algn="l" rtl="0" fontAlgn="base">
      <a:spcBef>
        <a:spcPct val="20000"/>
      </a:spcBef>
      <a:spcAft>
        <a:spcPct val="0"/>
      </a:spcAft>
      <a:buClr>
        <a:srgbClr val="F8B323"/>
      </a:buClr>
      <a:buFont typeface="Wingdings" pitchFamily="2" charset="2"/>
      <a:buChar char="n"/>
      <a:defRPr sz="9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2pPr>
    <a:lvl3pPr marL="914400" algn="l" rtl="0" fontAlgn="base">
      <a:spcBef>
        <a:spcPct val="20000"/>
      </a:spcBef>
      <a:spcAft>
        <a:spcPct val="0"/>
      </a:spcAft>
      <a:buClr>
        <a:srgbClr val="F8B323"/>
      </a:buClr>
      <a:buFont typeface="Wingdings" pitchFamily="2" charset="2"/>
      <a:buChar char="n"/>
      <a:defRPr sz="9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3pPr>
    <a:lvl4pPr marL="1371600" algn="l" rtl="0" fontAlgn="base">
      <a:spcBef>
        <a:spcPct val="20000"/>
      </a:spcBef>
      <a:spcAft>
        <a:spcPct val="0"/>
      </a:spcAft>
      <a:buClr>
        <a:srgbClr val="F8B323"/>
      </a:buClr>
      <a:buFont typeface="Wingdings" pitchFamily="2" charset="2"/>
      <a:buChar char="n"/>
      <a:defRPr sz="9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4pPr>
    <a:lvl5pPr marL="1828800" algn="l" rtl="0" fontAlgn="base">
      <a:spcBef>
        <a:spcPct val="20000"/>
      </a:spcBef>
      <a:spcAft>
        <a:spcPct val="0"/>
      </a:spcAft>
      <a:buClr>
        <a:srgbClr val="F8B323"/>
      </a:buClr>
      <a:buFont typeface="Wingdings" pitchFamily="2" charset="2"/>
      <a:buChar char="n"/>
      <a:defRPr sz="9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5pPr>
    <a:lvl6pPr marL="2286000" algn="l" defTabSz="914400" rtl="0" eaLnBrk="1" latinLnBrk="0" hangingPunct="1">
      <a:defRPr sz="9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6pPr>
    <a:lvl7pPr marL="2743200" algn="l" defTabSz="914400" rtl="0" eaLnBrk="1" latinLnBrk="0" hangingPunct="1">
      <a:defRPr sz="9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7pPr>
    <a:lvl8pPr marL="3200400" algn="l" defTabSz="914400" rtl="0" eaLnBrk="1" latinLnBrk="0" hangingPunct="1">
      <a:defRPr sz="9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8pPr>
    <a:lvl9pPr marL="3657600" algn="l" defTabSz="914400" rtl="0" eaLnBrk="1" latinLnBrk="0" hangingPunct="1">
      <a:defRPr sz="9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009900"/>
    <a:srgbClr val="100F2E"/>
    <a:srgbClr val="261748"/>
    <a:srgbClr val="251555"/>
    <a:srgbClr val="231455"/>
    <a:srgbClr val="E0E0E0"/>
    <a:srgbClr val="FD930A"/>
    <a:srgbClr val="6262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381" autoAdjust="0"/>
    <p:restoredTop sz="95752" autoAdjust="0"/>
  </p:normalViewPr>
  <p:slideViewPr>
    <p:cSldViewPr snapToGrid="0">
      <p:cViewPr varScale="1">
        <p:scale>
          <a:sx n="69" d="100"/>
          <a:sy n="69" d="100"/>
        </p:scale>
        <p:origin x="-1070" y="-67"/>
      </p:cViewPr>
      <p:guideLst>
        <p:guide orient="horz" pos="3956"/>
        <p:guide orient="horz" pos="881"/>
        <p:guide orient="horz" pos="2446"/>
        <p:guide orient="horz" pos="4038"/>
        <p:guide pos="5277"/>
        <p:guide pos="1750"/>
        <p:guide pos="4023"/>
        <p:guide pos="5685"/>
        <p:guide pos="255"/>
        <p:guide pos="5318"/>
        <p:guide pos="7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>
        <p:scale>
          <a:sx n="100" d="100"/>
          <a:sy n="100" d="100"/>
        </p:scale>
        <p:origin x="-1494" y="888"/>
      </p:cViewPr>
      <p:guideLst>
        <p:guide orient="horz" pos="3224"/>
        <p:guide pos="2230"/>
      </p:guideLst>
    </p:cSldViewPr>
  </p:notes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8D747BD-2163-4072-8E7B-D1A5FB26390B}" type="doc">
      <dgm:prSet loTypeId="urn:microsoft.com/office/officeart/2005/8/layout/process1" loCatId="process" qsTypeId="urn:microsoft.com/office/officeart/2005/8/quickstyle/3d1" qsCatId="3D" csTypeId="urn:microsoft.com/office/officeart/2005/8/colors/colorful5" csCatId="colorful" phldr="1"/>
      <dgm:spPr/>
    </dgm:pt>
    <dgm:pt modelId="{EB9C6736-92F3-4749-A188-77AA6E54EBA4}">
      <dgm:prSet phldrT="[Text]" custT="1"/>
      <dgm:spPr/>
      <dgm:t>
        <a:bodyPr/>
        <a:lstStyle/>
        <a:p>
          <a:r>
            <a:rPr lang="en-US" sz="1800" b="1" dirty="0" smtClean="0">
              <a:latin typeface="Calibri" pitchFamily="34" charset="0"/>
              <a:cs typeface="Calibri" pitchFamily="34" charset="0"/>
            </a:rPr>
            <a:t>Calibration data loaded</a:t>
          </a:r>
        </a:p>
        <a:p>
          <a:r>
            <a:rPr lang="en-US" sz="1800" b="1" dirty="0" smtClean="0">
              <a:latin typeface="Calibri" pitchFamily="34" charset="0"/>
              <a:cs typeface="Calibri" pitchFamily="34" charset="0"/>
            </a:rPr>
            <a:t>(files, DB</a:t>
          </a:r>
          <a:r>
            <a:rPr lang="en-US" sz="1600" b="1" dirty="0" smtClean="0">
              <a:latin typeface="Calibri" pitchFamily="34" charset="0"/>
              <a:cs typeface="Calibri" pitchFamily="34" charset="0"/>
            </a:rPr>
            <a:t>)</a:t>
          </a:r>
          <a:endParaRPr lang="en-US" sz="1600" b="1" dirty="0">
            <a:latin typeface="Calibri" pitchFamily="34" charset="0"/>
            <a:cs typeface="Calibri" pitchFamily="34" charset="0"/>
          </a:endParaRPr>
        </a:p>
      </dgm:t>
    </dgm:pt>
    <dgm:pt modelId="{DE22379B-3102-4BA1-AFC5-C35B9E8FFCF9}" type="parTrans" cxnId="{2658FFE1-B9EB-4683-AEA4-BAC86A52E297}">
      <dgm:prSet/>
      <dgm:spPr/>
      <dgm:t>
        <a:bodyPr/>
        <a:lstStyle/>
        <a:p>
          <a:endParaRPr lang="en-US"/>
        </a:p>
      </dgm:t>
    </dgm:pt>
    <dgm:pt modelId="{1946EAC5-0CCE-4CBE-AA40-48CC6F7D70E9}" type="sibTrans" cxnId="{2658FFE1-B9EB-4683-AEA4-BAC86A52E297}">
      <dgm:prSet/>
      <dgm:spPr/>
      <dgm:t>
        <a:bodyPr/>
        <a:lstStyle/>
        <a:p>
          <a:endParaRPr lang="en-US"/>
        </a:p>
      </dgm:t>
    </dgm:pt>
    <dgm:pt modelId="{095F3928-A057-40B5-83DE-94363572E466}">
      <dgm:prSet phldrT="[Text]" custT="1"/>
      <dgm:spPr/>
      <dgm:t>
        <a:bodyPr/>
        <a:lstStyle/>
        <a:p>
          <a:r>
            <a:rPr lang="en-US" sz="1800" b="1" dirty="0" smtClean="0">
              <a:latin typeface="Calibri" pitchFamily="34" charset="0"/>
              <a:cs typeface="Calibri" pitchFamily="34" charset="0"/>
            </a:rPr>
            <a:t>Run started</a:t>
          </a:r>
          <a:endParaRPr lang="en-US" sz="1800" b="1" dirty="0">
            <a:latin typeface="Calibri" pitchFamily="34" charset="0"/>
            <a:cs typeface="Calibri" pitchFamily="34" charset="0"/>
          </a:endParaRPr>
        </a:p>
      </dgm:t>
    </dgm:pt>
    <dgm:pt modelId="{291C5487-7778-4763-836A-FCA69383554A}" type="parTrans" cxnId="{DB8D290B-C035-4DB8-A985-407B81591676}">
      <dgm:prSet/>
      <dgm:spPr/>
      <dgm:t>
        <a:bodyPr/>
        <a:lstStyle/>
        <a:p>
          <a:endParaRPr lang="en-US"/>
        </a:p>
      </dgm:t>
    </dgm:pt>
    <dgm:pt modelId="{2614EBA0-B80B-4921-A22B-0746A19942D8}" type="sibTrans" cxnId="{DB8D290B-C035-4DB8-A985-407B81591676}">
      <dgm:prSet/>
      <dgm:spPr/>
      <dgm:t>
        <a:bodyPr/>
        <a:lstStyle/>
        <a:p>
          <a:endParaRPr lang="en-US"/>
        </a:p>
      </dgm:t>
    </dgm:pt>
    <dgm:pt modelId="{FBDD28E3-7ACD-4D6A-BE0D-34A50F4C5192}">
      <dgm:prSet phldrT="[Text]" custT="1"/>
      <dgm:spPr/>
      <dgm:t>
        <a:bodyPr/>
        <a:lstStyle/>
        <a:p>
          <a:r>
            <a:rPr lang="en-US" sz="1800" b="1" dirty="0" smtClean="0">
              <a:latin typeface="Calibri" pitchFamily="34" charset="0"/>
              <a:cs typeface="Calibri" pitchFamily="34" charset="0"/>
            </a:rPr>
            <a:t>Online processing  (DQM, etc..)</a:t>
          </a:r>
          <a:endParaRPr lang="en-US" sz="1800" b="1" dirty="0">
            <a:latin typeface="Calibri" pitchFamily="34" charset="0"/>
            <a:cs typeface="Calibri" pitchFamily="34" charset="0"/>
          </a:endParaRPr>
        </a:p>
      </dgm:t>
    </dgm:pt>
    <dgm:pt modelId="{DF10238F-EE8B-4381-A96D-56DE6A82BB59}" type="parTrans" cxnId="{3F31D700-ADF0-4E33-94D7-6496A2840986}">
      <dgm:prSet/>
      <dgm:spPr/>
      <dgm:t>
        <a:bodyPr/>
        <a:lstStyle/>
        <a:p>
          <a:endParaRPr lang="en-US"/>
        </a:p>
      </dgm:t>
    </dgm:pt>
    <dgm:pt modelId="{F12C6DF4-CF5E-4E4C-BCC9-D0E8797942A9}" type="sibTrans" cxnId="{3F31D700-ADF0-4E33-94D7-6496A2840986}">
      <dgm:prSet/>
      <dgm:spPr/>
      <dgm:t>
        <a:bodyPr/>
        <a:lstStyle/>
        <a:p>
          <a:endParaRPr lang="en-US"/>
        </a:p>
      </dgm:t>
    </dgm:pt>
    <dgm:pt modelId="{9AEDE0D4-D400-43CF-BC49-8110A04AB39E}">
      <dgm:prSet phldrT="[Text]" custT="1"/>
      <dgm:spPr/>
      <dgm:t>
        <a:bodyPr/>
        <a:lstStyle/>
        <a:p>
          <a:r>
            <a:rPr lang="en-US" sz="1800" b="1" dirty="0" smtClean="0">
              <a:latin typeface="Calibri" pitchFamily="34" charset="0"/>
              <a:cs typeface="Calibri" pitchFamily="34" charset="0"/>
            </a:rPr>
            <a:t>Correction of the raw data </a:t>
          </a:r>
        </a:p>
      </dgm:t>
    </dgm:pt>
    <dgm:pt modelId="{1C3C45D7-361B-49CF-882D-A8E3922D6252}" type="parTrans" cxnId="{58085629-730E-43EA-9DAF-3A04E60541E2}">
      <dgm:prSet/>
      <dgm:spPr/>
      <dgm:t>
        <a:bodyPr/>
        <a:lstStyle/>
        <a:p>
          <a:endParaRPr lang="en-US"/>
        </a:p>
      </dgm:t>
    </dgm:pt>
    <dgm:pt modelId="{2503FA5B-DF28-45AC-8230-69E7AF82213A}" type="sibTrans" cxnId="{58085629-730E-43EA-9DAF-3A04E60541E2}">
      <dgm:prSet/>
      <dgm:spPr/>
      <dgm:t>
        <a:bodyPr/>
        <a:lstStyle/>
        <a:p>
          <a:endParaRPr lang="en-US"/>
        </a:p>
      </dgm:t>
    </dgm:pt>
    <dgm:pt modelId="{C8FE2BE3-89B7-485D-A022-285531CA92CC}" type="pres">
      <dgm:prSet presAssocID="{98D747BD-2163-4072-8E7B-D1A5FB26390B}" presName="Name0" presStyleCnt="0">
        <dgm:presLayoutVars>
          <dgm:dir/>
          <dgm:resizeHandles val="exact"/>
        </dgm:presLayoutVars>
      </dgm:prSet>
      <dgm:spPr/>
    </dgm:pt>
    <dgm:pt modelId="{7D95F852-8C3A-4F10-9312-216DB88D48C3}" type="pres">
      <dgm:prSet presAssocID="{EB9C6736-92F3-4749-A188-77AA6E54EBA4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B73DBA-B548-4A6A-AC56-E7CB0472FDEB}" type="pres">
      <dgm:prSet presAssocID="{1946EAC5-0CCE-4CBE-AA40-48CC6F7D70E9}" presName="sibTrans" presStyleLbl="sibTrans2D1" presStyleIdx="0" presStyleCnt="3"/>
      <dgm:spPr/>
      <dgm:t>
        <a:bodyPr/>
        <a:lstStyle/>
        <a:p>
          <a:endParaRPr lang="en-US"/>
        </a:p>
      </dgm:t>
    </dgm:pt>
    <dgm:pt modelId="{941A0895-ED06-477D-B82B-2C0CB412839C}" type="pres">
      <dgm:prSet presAssocID="{1946EAC5-0CCE-4CBE-AA40-48CC6F7D70E9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C9005D41-35F1-41AD-BC41-3220E35C5D8D}" type="pres">
      <dgm:prSet presAssocID="{095F3928-A057-40B5-83DE-94363572E466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0504EB-916C-4331-A1EE-A122FF59E868}" type="pres">
      <dgm:prSet presAssocID="{2614EBA0-B80B-4921-A22B-0746A19942D8}" presName="sibTrans" presStyleLbl="sibTrans2D1" presStyleIdx="1" presStyleCnt="3"/>
      <dgm:spPr/>
      <dgm:t>
        <a:bodyPr/>
        <a:lstStyle/>
        <a:p>
          <a:endParaRPr lang="en-US"/>
        </a:p>
      </dgm:t>
    </dgm:pt>
    <dgm:pt modelId="{451AE961-AFB0-42EC-BD1A-5436751341E8}" type="pres">
      <dgm:prSet presAssocID="{2614EBA0-B80B-4921-A22B-0746A19942D8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E326A11A-717C-4484-BD5C-F3ED566898EE}" type="pres">
      <dgm:prSet presAssocID="{9AEDE0D4-D400-43CF-BC49-8110A04AB39E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AEB607-C23D-4804-89DD-038B8CEE29DA}" type="pres">
      <dgm:prSet presAssocID="{2503FA5B-DF28-45AC-8230-69E7AF82213A}" presName="sibTrans" presStyleLbl="sibTrans2D1" presStyleIdx="2" presStyleCnt="3"/>
      <dgm:spPr/>
      <dgm:t>
        <a:bodyPr/>
        <a:lstStyle/>
        <a:p>
          <a:endParaRPr lang="en-US"/>
        </a:p>
      </dgm:t>
    </dgm:pt>
    <dgm:pt modelId="{294A2A6C-87BE-4317-9A5A-33ABDECE7AF7}" type="pres">
      <dgm:prSet presAssocID="{2503FA5B-DF28-45AC-8230-69E7AF82213A}" presName="connectorText" presStyleLbl="sibTrans2D1" presStyleIdx="2" presStyleCnt="3"/>
      <dgm:spPr/>
      <dgm:t>
        <a:bodyPr/>
        <a:lstStyle/>
        <a:p>
          <a:endParaRPr lang="en-US"/>
        </a:p>
      </dgm:t>
    </dgm:pt>
    <dgm:pt modelId="{ECB736AE-D48E-462A-A6FD-93748BFF2125}" type="pres">
      <dgm:prSet presAssocID="{FBDD28E3-7ACD-4D6A-BE0D-34A50F4C5192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E51E826-7EAB-4E3F-8787-B7A4770DD818}" type="presOf" srcId="{EB9C6736-92F3-4749-A188-77AA6E54EBA4}" destId="{7D95F852-8C3A-4F10-9312-216DB88D48C3}" srcOrd="0" destOrd="0" presId="urn:microsoft.com/office/officeart/2005/8/layout/process1"/>
    <dgm:cxn modelId="{D213097D-D0ED-48BB-AC62-9994C882CD57}" type="presOf" srcId="{FBDD28E3-7ACD-4D6A-BE0D-34A50F4C5192}" destId="{ECB736AE-D48E-462A-A6FD-93748BFF2125}" srcOrd="0" destOrd="0" presId="urn:microsoft.com/office/officeart/2005/8/layout/process1"/>
    <dgm:cxn modelId="{86481FD3-8BE4-44AF-82AB-73848DD3EBB5}" type="presOf" srcId="{1946EAC5-0CCE-4CBE-AA40-48CC6F7D70E9}" destId="{03B73DBA-B548-4A6A-AC56-E7CB0472FDEB}" srcOrd="0" destOrd="0" presId="urn:microsoft.com/office/officeart/2005/8/layout/process1"/>
    <dgm:cxn modelId="{22C1DED6-385D-4156-8C6C-E6DC1580BACE}" type="presOf" srcId="{1946EAC5-0CCE-4CBE-AA40-48CC6F7D70E9}" destId="{941A0895-ED06-477D-B82B-2C0CB412839C}" srcOrd="1" destOrd="0" presId="urn:microsoft.com/office/officeart/2005/8/layout/process1"/>
    <dgm:cxn modelId="{B4A36360-EAA2-45E8-A7BF-A207E19C4FB8}" type="presOf" srcId="{2614EBA0-B80B-4921-A22B-0746A19942D8}" destId="{960504EB-916C-4331-A1EE-A122FF59E868}" srcOrd="0" destOrd="0" presId="urn:microsoft.com/office/officeart/2005/8/layout/process1"/>
    <dgm:cxn modelId="{58085629-730E-43EA-9DAF-3A04E60541E2}" srcId="{98D747BD-2163-4072-8E7B-D1A5FB26390B}" destId="{9AEDE0D4-D400-43CF-BC49-8110A04AB39E}" srcOrd="2" destOrd="0" parTransId="{1C3C45D7-361B-49CF-882D-A8E3922D6252}" sibTransId="{2503FA5B-DF28-45AC-8230-69E7AF82213A}"/>
    <dgm:cxn modelId="{99428D8A-46F5-499B-9E0C-80B6B41E1083}" type="presOf" srcId="{2503FA5B-DF28-45AC-8230-69E7AF82213A}" destId="{68AEB607-C23D-4804-89DD-038B8CEE29DA}" srcOrd="0" destOrd="0" presId="urn:microsoft.com/office/officeart/2005/8/layout/process1"/>
    <dgm:cxn modelId="{A518D881-5BEC-4E7C-8E84-1751CB938588}" type="presOf" srcId="{2614EBA0-B80B-4921-A22B-0746A19942D8}" destId="{451AE961-AFB0-42EC-BD1A-5436751341E8}" srcOrd="1" destOrd="0" presId="urn:microsoft.com/office/officeart/2005/8/layout/process1"/>
    <dgm:cxn modelId="{2658FFE1-B9EB-4683-AEA4-BAC86A52E297}" srcId="{98D747BD-2163-4072-8E7B-D1A5FB26390B}" destId="{EB9C6736-92F3-4749-A188-77AA6E54EBA4}" srcOrd="0" destOrd="0" parTransId="{DE22379B-3102-4BA1-AFC5-C35B9E8FFCF9}" sibTransId="{1946EAC5-0CCE-4CBE-AA40-48CC6F7D70E9}"/>
    <dgm:cxn modelId="{934AE7D2-7F5D-42CE-85B5-C62F9943563C}" type="presOf" srcId="{095F3928-A057-40B5-83DE-94363572E466}" destId="{C9005D41-35F1-41AD-BC41-3220E35C5D8D}" srcOrd="0" destOrd="0" presId="urn:microsoft.com/office/officeart/2005/8/layout/process1"/>
    <dgm:cxn modelId="{41B5D7D6-5DCB-43D6-AA74-111A1C1B4783}" type="presOf" srcId="{98D747BD-2163-4072-8E7B-D1A5FB26390B}" destId="{C8FE2BE3-89B7-485D-A022-285531CA92CC}" srcOrd="0" destOrd="0" presId="urn:microsoft.com/office/officeart/2005/8/layout/process1"/>
    <dgm:cxn modelId="{DB8D290B-C035-4DB8-A985-407B81591676}" srcId="{98D747BD-2163-4072-8E7B-D1A5FB26390B}" destId="{095F3928-A057-40B5-83DE-94363572E466}" srcOrd="1" destOrd="0" parTransId="{291C5487-7778-4763-836A-FCA69383554A}" sibTransId="{2614EBA0-B80B-4921-A22B-0746A19942D8}"/>
    <dgm:cxn modelId="{3F31D700-ADF0-4E33-94D7-6496A2840986}" srcId="{98D747BD-2163-4072-8E7B-D1A5FB26390B}" destId="{FBDD28E3-7ACD-4D6A-BE0D-34A50F4C5192}" srcOrd="3" destOrd="0" parTransId="{DF10238F-EE8B-4381-A96D-56DE6A82BB59}" sibTransId="{F12C6DF4-CF5E-4E4C-BCC9-D0E8797942A9}"/>
    <dgm:cxn modelId="{D01EC95A-2106-489A-A2F3-0DB0C606D35E}" type="presOf" srcId="{9AEDE0D4-D400-43CF-BC49-8110A04AB39E}" destId="{E326A11A-717C-4484-BD5C-F3ED566898EE}" srcOrd="0" destOrd="0" presId="urn:microsoft.com/office/officeart/2005/8/layout/process1"/>
    <dgm:cxn modelId="{FF0D0EA5-EF66-42EF-A069-C232155E222E}" type="presOf" srcId="{2503FA5B-DF28-45AC-8230-69E7AF82213A}" destId="{294A2A6C-87BE-4317-9A5A-33ABDECE7AF7}" srcOrd="1" destOrd="0" presId="urn:microsoft.com/office/officeart/2005/8/layout/process1"/>
    <dgm:cxn modelId="{6C48040F-971D-4268-A7BB-ADD203DFAE13}" type="presParOf" srcId="{C8FE2BE3-89B7-485D-A022-285531CA92CC}" destId="{7D95F852-8C3A-4F10-9312-216DB88D48C3}" srcOrd="0" destOrd="0" presId="urn:microsoft.com/office/officeart/2005/8/layout/process1"/>
    <dgm:cxn modelId="{B04393F9-44E2-4493-B8C4-D953DC8A59D6}" type="presParOf" srcId="{C8FE2BE3-89B7-485D-A022-285531CA92CC}" destId="{03B73DBA-B548-4A6A-AC56-E7CB0472FDEB}" srcOrd="1" destOrd="0" presId="urn:microsoft.com/office/officeart/2005/8/layout/process1"/>
    <dgm:cxn modelId="{E9C5ECE8-3C66-49B0-9AD5-4B04FFF52A83}" type="presParOf" srcId="{03B73DBA-B548-4A6A-AC56-E7CB0472FDEB}" destId="{941A0895-ED06-477D-B82B-2C0CB412839C}" srcOrd="0" destOrd="0" presId="urn:microsoft.com/office/officeart/2005/8/layout/process1"/>
    <dgm:cxn modelId="{5CBF1830-E5E7-48CB-8FFC-9EC0E15CD08B}" type="presParOf" srcId="{C8FE2BE3-89B7-485D-A022-285531CA92CC}" destId="{C9005D41-35F1-41AD-BC41-3220E35C5D8D}" srcOrd="2" destOrd="0" presId="urn:microsoft.com/office/officeart/2005/8/layout/process1"/>
    <dgm:cxn modelId="{96D76446-E8AC-4544-955F-D36AC54DBCC6}" type="presParOf" srcId="{C8FE2BE3-89B7-485D-A022-285531CA92CC}" destId="{960504EB-916C-4331-A1EE-A122FF59E868}" srcOrd="3" destOrd="0" presId="urn:microsoft.com/office/officeart/2005/8/layout/process1"/>
    <dgm:cxn modelId="{4A0255EE-9284-45E4-9207-1479606F70AF}" type="presParOf" srcId="{960504EB-916C-4331-A1EE-A122FF59E868}" destId="{451AE961-AFB0-42EC-BD1A-5436751341E8}" srcOrd="0" destOrd="0" presId="urn:microsoft.com/office/officeart/2005/8/layout/process1"/>
    <dgm:cxn modelId="{D1EC1A10-117D-4184-9077-21AA5747E378}" type="presParOf" srcId="{C8FE2BE3-89B7-485D-A022-285531CA92CC}" destId="{E326A11A-717C-4484-BD5C-F3ED566898EE}" srcOrd="4" destOrd="0" presId="urn:microsoft.com/office/officeart/2005/8/layout/process1"/>
    <dgm:cxn modelId="{DAFCAADE-4824-4857-9ED5-35F079DA6583}" type="presParOf" srcId="{C8FE2BE3-89B7-485D-A022-285531CA92CC}" destId="{68AEB607-C23D-4804-89DD-038B8CEE29DA}" srcOrd="5" destOrd="0" presId="urn:microsoft.com/office/officeart/2005/8/layout/process1"/>
    <dgm:cxn modelId="{AD32541B-58A8-4242-A0A3-9820C116295D}" type="presParOf" srcId="{68AEB607-C23D-4804-89DD-038B8CEE29DA}" destId="{294A2A6C-87BE-4317-9A5A-33ABDECE7AF7}" srcOrd="0" destOrd="0" presId="urn:microsoft.com/office/officeart/2005/8/layout/process1"/>
    <dgm:cxn modelId="{57F7F2F2-EC39-4966-9B9C-31642413995D}" type="presParOf" srcId="{C8FE2BE3-89B7-485D-A022-285531CA92CC}" destId="{ECB736AE-D48E-462A-A6FD-93748BFF2125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5C3A621-509E-4E9A-9E75-2ED3FC868726}" type="doc">
      <dgm:prSet loTypeId="urn:microsoft.com/office/officeart/2005/8/layout/hierarchy2" loCatId="hierarchy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A2244B41-02DD-43A4-B553-CAF2E716E1C3}">
      <dgm:prSet phldrT="[Text]"/>
      <dgm:spPr>
        <a:xfrm>
          <a:off x="2222" y="2283618"/>
          <a:ext cx="2244724" cy="1122362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C0504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C0504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C0504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en-US" b="1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Calibration run</a:t>
          </a:r>
          <a:endParaRPr lang="en-US" b="1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97FC586A-3D71-457B-9ABB-48FF752D5298}" type="parTrans" cxnId="{876B8771-2030-4633-9C5E-951FC2AD8D40}">
      <dgm:prSet/>
      <dgm:spPr/>
      <dgm:t>
        <a:bodyPr/>
        <a:lstStyle/>
        <a:p>
          <a:endParaRPr lang="en-US"/>
        </a:p>
      </dgm:t>
    </dgm:pt>
    <dgm:pt modelId="{05AEF327-96A0-4BFC-993C-A85B9D42B525}" type="sibTrans" cxnId="{876B8771-2030-4633-9C5E-951FC2AD8D40}">
      <dgm:prSet/>
      <dgm:spPr/>
      <dgm:t>
        <a:bodyPr/>
        <a:lstStyle/>
        <a:p>
          <a:endParaRPr lang="en-US"/>
        </a:p>
      </dgm:t>
    </dgm:pt>
    <dgm:pt modelId="{9431D6C4-E92A-49B1-A58D-F8D0D5AB7E46}">
      <dgm:prSet phldrT="[Text]"/>
      <dgm:spPr>
        <a:xfrm>
          <a:off x="3144837" y="2283618"/>
          <a:ext cx="2244724" cy="1122362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8064A2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8064A2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8064A2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en-US" b="1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Processing of calibration data</a:t>
          </a:r>
          <a:endParaRPr lang="en-US" b="1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4AD6211D-54CD-4596-B37B-3C9A1A95444F}" type="parTrans" cxnId="{8EE26EBD-CC78-461F-BACB-49E1BE591D9B}">
      <dgm:prSet/>
      <dgm:spPr>
        <a:xfrm>
          <a:off x="2246947" y="2827046"/>
          <a:ext cx="897889" cy="35507"/>
        </a:xfrm>
        <a:custGeom>
          <a:avLst/>
          <a:gdLst/>
          <a:ahLst/>
          <a:cxnLst/>
          <a:rect l="0" t="0" r="0" b="0"/>
          <a:pathLst>
            <a:path>
              <a:moveTo>
                <a:pt x="0" y="17753"/>
              </a:moveTo>
              <a:lnTo>
                <a:pt x="897889" y="17753"/>
              </a:lnTo>
            </a:path>
          </a:pathLst>
        </a:custGeom>
        <a:noFill/>
        <a:ln w="25400" cap="flat" cmpd="sng" algn="ctr">
          <a:solidFill>
            <a:srgbClr val="8064A2"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gm:spPr>
      <dgm:t>
        <a:bodyPr/>
        <a:lstStyle/>
        <a:p>
          <a:endParaRPr lang="en-U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D4AD1135-50D2-47B5-8CF4-07A092B8DD52}" type="sibTrans" cxnId="{8EE26EBD-CC78-461F-BACB-49E1BE591D9B}">
      <dgm:prSet/>
      <dgm:spPr/>
      <dgm:t>
        <a:bodyPr/>
        <a:lstStyle/>
        <a:p>
          <a:endParaRPr lang="en-US"/>
        </a:p>
      </dgm:t>
    </dgm:pt>
    <dgm:pt modelId="{0BD4E218-CAC1-471E-8AC6-F58EEBE6C056}">
      <dgm:prSet phldrT="[Text]"/>
      <dgm:spPr>
        <a:xfrm>
          <a:off x="6287452" y="1638260"/>
          <a:ext cx="2244724" cy="1122362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4BACC6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BACC6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BACC6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en-US" b="1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Files with calibration constants </a:t>
          </a:r>
          <a:endParaRPr lang="en-US" b="1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8522E78E-DC2C-4E27-A5C3-9423BF640249}" type="parTrans" cxnId="{04CFAA8D-C4E0-4A28-8734-068C1BB8359B}">
      <dgm:prSet/>
      <dgm:spPr>
        <a:xfrm rot="19457599">
          <a:off x="5285630" y="2504366"/>
          <a:ext cx="1105754" cy="35507"/>
        </a:xfrm>
        <a:custGeom>
          <a:avLst/>
          <a:gdLst/>
          <a:ahLst/>
          <a:cxnLst/>
          <a:rect l="0" t="0" r="0" b="0"/>
          <a:pathLst>
            <a:path>
              <a:moveTo>
                <a:pt x="0" y="17753"/>
              </a:moveTo>
              <a:lnTo>
                <a:pt x="1105754" y="17753"/>
              </a:lnTo>
            </a:path>
          </a:pathLst>
        </a:custGeom>
        <a:noFill/>
        <a:ln w="25400" cap="flat" cmpd="sng" algn="ctr">
          <a:solidFill>
            <a:srgbClr val="4BACC6"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gm:spPr>
      <dgm:t>
        <a:bodyPr/>
        <a:lstStyle/>
        <a:p>
          <a:endParaRPr lang="en-U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0FE5418D-839F-485C-BCCD-AF7356395B9A}" type="sibTrans" cxnId="{04CFAA8D-C4E0-4A28-8734-068C1BB8359B}">
      <dgm:prSet/>
      <dgm:spPr/>
      <dgm:t>
        <a:bodyPr/>
        <a:lstStyle/>
        <a:p>
          <a:endParaRPr lang="en-US"/>
        </a:p>
      </dgm:t>
    </dgm:pt>
    <dgm:pt modelId="{8DEF16D0-7D2D-49BD-BB53-E92875612F2F}">
      <dgm:prSet phldrT="[Text]"/>
      <dgm:spPr>
        <a:xfrm>
          <a:off x="6287452" y="2928977"/>
          <a:ext cx="2244724" cy="1122362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4BACC6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BACC6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BACC6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en-US" b="1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Metadata Catalog </a:t>
          </a:r>
        </a:p>
        <a:p>
          <a:r>
            <a:rPr lang="en-US" b="1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Validity period, version, …</a:t>
          </a:r>
          <a:endParaRPr lang="en-US" b="1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CC95212C-7AA8-40A2-94D1-71142D6E6D9F}" type="parTrans" cxnId="{682495FD-1D3C-4404-B593-5843B0E1770A}">
      <dgm:prSet/>
      <dgm:spPr>
        <a:xfrm rot="2142401">
          <a:off x="5285630" y="3149725"/>
          <a:ext cx="1105754" cy="35507"/>
        </a:xfrm>
        <a:custGeom>
          <a:avLst/>
          <a:gdLst/>
          <a:ahLst/>
          <a:cxnLst/>
          <a:rect l="0" t="0" r="0" b="0"/>
          <a:pathLst>
            <a:path>
              <a:moveTo>
                <a:pt x="0" y="17753"/>
              </a:moveTo>
              <a:lnTo>
                <a:pt x="1105754" y="17753"/>
              </a:lnTo>
            </a:path>
          </a:pathLst>
        </a:custGeom>
        <a:noFill/>
        <a:ln w="25400" cap="flat" cmpd="sng" algn="ctr">
          <a:solidFill>
            <a:srgbClr val="4BACC6"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gm:spPr>
      <dgm:t>
        <a:bodyPr/>
        <a:lstStyle/>
        <a:p>
          <a:endParaRPr lang="en-U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0642A094-4F9B-4552-B301-F5423600D087}" type="sibTrans" cxnId="{682495FD-1D3C-4404-B593-5843B0E1770A}">
      <dgm:prSet/>
      <dgm:spPr/>
      <dgm:t>
        <a:bodyPr/>
        <a:lstStyle/>
        <a:p>
          <a:endParaRPr lang="en-US"/>
        </a:p>
      </dgm:t>
    </dgm:pt>
    <dgm:pt modelId="{BE971E45-76A3-4617-A5C8-0F4D27C03CF7}" type="pres">
      <dgm:prSet presAssocID="{A5C3A621-509E-4E9A-9E75-2ED3FC868726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F42EDA4-C4ED-48E8-9527-9379E96F98A4}" type="pres">
      <dgm:prSet presAssocID="{A2244B41-02DD-43A4-B553-CAF2E716E1C3}" presName="root1" presStyleCnt="0"/>
      <dgm:spPr/>
    </dgm:pt>
    <dgm:pt modelId="{7F4F53ED-D8F2-4E4B-87A6-385D23FC6184}" type="pres">
      <dgm:prSet presAssocID="{A2244B41-02DD-43A4-B553-CAF2E716E1C3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EF08AE4-1D8F-48FD-9BAD-1A1FF57B28F5}" type="pres">
      <dgm:prSet presAssocID="{A2244B41-02DD-43A4-B553-CAF2E716E1C3}" presName="level2hierChild" presStyleCnt="0"/>
      <dgm:spPr/>
    </dgm:pt>
    <dgm:pt modelId="{FC927F31-0D79-4913-9DDF-0FDC30EADBB5}" type="pres">
      <dgm:prSet presAssocID="{4AD6211D-54CD-4596-B37B-3C9A1A95444F}" presName="conn2-1" presStyleLbl="parChTrans1D2" presStyleIdx="0" presStyleCnt="1"/>
      <dgm:spPr/>
      <dgm:t>
        <a:bodyPr/>
        <a:lstStyle/>
        <a:p>
          <a:endParaRPr lang="en-US"/>
        </a:p>
      </dgm:t>
    </dgm:pt>
    <dgm:pt modelId="{212E223B-A7B0-4537-B901-FABA317F5AD2}" type="pres">
      <dgm:prSet presAssocID="{4AD6211D-54CD-4596-B37B-3C9A1A95444F}" presName="connTx" presStyleLbl="parChTrans1D2" presStyleIdx="0" presStyleCnt="1"/>
      <dgm:spPr/>
      <dgm:t>
        <a:bodyPr/>
        <a:lstStyle/>
        <a:p>
          <a:endParaRPr lang="en-US"/>
        </a:p>
      </dgm:t>
    </dgm:pt>
    <dgm:pt modelId="{77039E4C-0792-4A79-9217-0DF6B11E0DBF}" type="pres">
      <dgm:prSet presAssocID="{9431D6C4-E92A-49B1-A58D-F8D0D5AB7E46}" presName="root2" presStyleCnt="0"/>
      <dgm:spPr/>
    </dgm:pt>
    <dgm:pt modelId="{FE3452F0-A6F5-45EA-A15B-BB198855E66D}" type="pres">
      <dgm:prSet presAssocID="{9431D6C4-E92A-49B1-A58D-F8D0D5AB7E46}" presName="LevelTwoTextNode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3125026-1712-406D-AAA0-9137C5595956}" type="pres">
      <dgm:prSet presAssocID="{9431D6C4-E92A-49B1-A58D-F8D0D5AB7E46}" presName="level3hierChild" presStyleCnt="0"/>
      <dgm:spPr/>
    </dgm:pt>
    <dgm:pt modelId="{F4649070-67A0-4608-A96E-8517B6186805}" type="pres">
      <dgm:prSet presAssocID="{8522E78E-DC2C-4E27-A5C3-9423BF640249}" presName="conn2-1" presStyleLbl="parChTrans1D3" presStyleIdx="0" presStyleCnt="2"/>
      <dgm:spPr/>
      <dgm:t>
        <a:bodyPr/>
        <a:lstStyle/>
        <a:p>
          <a:endParaRPr lang="en-US"/>
        </a:p>
      </dgm:t>
    </dgm:pt>
    <dgm:pt modelId="{473D1F97-6184-446C-85DD-0CE4BA0FEC03}" type="pres">
      <dgm:prSet presAssocID="{8522E78E-DC2C-4E27-A5C3-9423BF640249}" presName="connTx" presStyleLbl="parChTrans1D3" presStyleIdx="0" presStyleCnt="2"/>
      <dgm:spPr/>
      <dgm:t>
        <a:bodyPr/>
        <a:lstStyle/>
        <a:p>
          <a:endParaRPr lang="en-US"/>
        </a:p>
      </dgm:t>
    </dgm:pt>
    <dgm:pt modelId="{C112AA79-56B5-4EB8-A0F9-9FF3CF9BA854}" type="pres">
      <dgm:prSet presAssocID="{0BD4E218-CAC1-471E-8AC6-F58EEBE6C056}" presName="root2" presStyleCnt="0"/>
      <dgm:spPr/>
    </dgm:pt>
    <dgm:pt modelId="{E919261F-D8A5-46F9-826B-6EA2CC1C650D}" type="pres">
      <dgm:prSet presAssocID="{0BD4E218-CAC1-471E-8AC6-F58EEBE6C056}" presName="LevelTwoTextNode" presStyleLbl="node3" presStyleIdx="0" presStyleCnt="2" custLinFactNeighborY="-855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689617C-7D91-4FAC-81FC-EC4D5F9CA86D}" type="pres">
      <dgm:prSet presAssocID="{0BD4E218-CAC1-471E-8AC6-F58EEBE6C056}" presName="level3hierChild" presStyleCnt="0"/>
      <dgm:spPr/>
    </dgm:pt>
    <dgm:pt modelId="{FA7A090E-5165-4434-88BC-2336EEA20F6E}" type="pres">
      <dgm:prSet presAssocID="{CC95212C-7AA8-40A2-94D1-71142D6E6D9F}" presName="conn2-1" presStyleLbl="parChTrans1D3" presStyleIdx="1" presStyleCnt="2"/>
      <dgm:spPr/>
      <dgm:t>
        <a:bodyPr/>
        <a:lstStyle/>
        <a:p>
          <a:endParaRPr lang="en-US"/>
        </a:p>
      </dgm:t>
    </dgm:pt>
    <dgm:pt modelId="{9D589AE6-3F0C-484B-8032-1D2280FE0C62}" type="pres">
      <dgm:prSet presAssocID="{CC95212C-7AA8-40A2-94D1-71142D6E6D9F}" presName="connTx" presStyleLbl="parChTrans1D3" presStyleIdx="1" presStyleCnt="2"/>
      <dgm:spPr/>
      <dgm:t>
        <a:bodyPr/>
        <a:lstStyle/>
        <a:p>
          <a:endParaRPr lang="en-US"/>
        </a:p>
      </dgm:t>
    </dgm:pt>
    <dgm:pt modelId="{539EC9B7-705E-4ABE-AA22-C286066FB8E5}" type="pres">
      <dgm:prSet presAssocID="{8DEF16D0-7D2D-49BD-BB53-E92875612F2F}" presName="root2" presStyleCnt="0"/>
      <dgm:spPr/>
    </dgm:pt>
    <dgm:pt modelId="{7DDF5E4D-6F82-428D-BEF8-12D1892594E8}" type="pres">
      <dgm:prSet presAssocID="{8DEF16D0-7D2D-49BD-BB53-E92875612F2F}" presName="LevelTwoTextNode" presStyleLbl="node3" presStyleIdx="1" presStyleCnt="2" custLinFactNeighborY="891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141825B-CB35-4877-B8ED-430A98E54765}" type="pres">
      <dgm:prSet presAssocID="{8DEF16D0-7D2D-49BD-BB53-E92875612F2F}" presName="level3hierChild" presStyleCnt="0"/>
      <dgm:spPr/>
    </dgm:pt>
  </dgm:ptLst>
  <dgm:cxnLst>
    <dgm:cxn modelId="{62D5660A-3810-4B96-B47D-73715A04EB49}" type="presOf" srcId="{A2244B41-02DD-43A4-B553-CAF2E716E1C3}" destId="{7F4F53ED-D8F2-4E4B-87A6-385D23FC6184}" srcOrd="0" destOrd="0" presId="urn:microsoft.com/office/officeart/2005/8/layout/hierarchy2"/>
    <dgm:cxn modelId="{A040DAB1-7B46-4BB2-B062-A5152C34AB14}" type="presOf" srcId="{9431D6C4-E92A-49B1-A58D-F8D0D5AB7E46}" destId="{FE3452F0-A6F5-45EA-A15B-BB198855E66D}" srcOrd="0" destOrd="0" presId="urn:microsoft.com/office/officeart/2005/8/layout/hierarchy2"/>
    <dgm:cxn modelId="{876B8771-2030-4633-9C5E-951FC2AD8D40}" srcId="{A5C3A621-509E-4E9A-9E75-2ED3FC868726}" destId="{A2244B41-02DD-43A4-B553-CAF2E716E1C3}" srcOrd="0" destOrd="0" parTransId="{97FC586A-3D71-457B-9ABB-48FF752D5298}" sibTransId="{05AEF327-96A0-4BFC-993C-A85B9D42B525}"/>
    <dgm:cxn modelId="{613C9444-2E55-453D-815D-6AA8288F2A25}" type="presOf" srcId="{CC95212C-7AA8-40A2-94D1-71142D6E6D9F}" destId="{FA7A090E-5165-4434-88BC-2336EEA20F6E}" srcOrd="0" destOrd="0" presId="urn:microsoft.com/office/officeart/2005/8/layout/hierarchy2"/>
    <dgm:cxn modelId="{F0622BD0-15C6-491E-8CFB-B534C2A573BE}" type="presOf" srcId="{8522E78E-DC2C-4E27-A5C3-9423BF640249}" destId="{F4649070-67A0-4608-A96E-8517B6186805}" srcOrd="0" destOrd="0" presId="urn:microsoft.com/office/officeart/2005/8/layout/hierarchy2"/>
    <dgm:cxn modelId="{8A2D57D3-E7AF-4CF0-87A6-98B8CC4E6DC6}" type="presOf" srcId="{CC95212C-7AA8-40A2-94D1-71142D6E6D9F}" destId="{9D589AE6-3F0C-484B-8032-1D2280FE0C62}" srcOrd="1" destOrd="0" presId="urn:microsoft.com/office/officeart/2005/8/layout/hierarchy2"/>
    <dgm:cxn modelId="{057BFF53-E2B9-43D9-8040-8EC0F12FA503}" type="presOf" srcId="{4AD6211D-54CD-4596-B37B-3C9A1A95444F}" destId="{FC927F31-0D79-4913-9DDF-0FDC30EADBB5}" srcOrd="0" destOrd="0" presId="urn:microsoft.com/office/officeart/2005/8/layout/hierarchy2"/>
    <dgm:cxn modelId="{61CDF3D3-8EAB-4034-8330-169A8C9FA574}" type="presOf" srcId="{4AD6211D-54CD-4596-B37B-3C9A1A95444F}" destId="{212E223B-A7B0-4537-B901-FABA317F5AD2}" srcOrd="1" destOrd="0" presId="urn:microsoft.com/office/officeart/2005/8/layout/hierarchy2"/>
    <dgm:cxn modelId="{2541BAB2-E9B5-4F8B-A295-CCEEC8967A51}" type="presOf" srcId="{A5C3A621-509E-4E9A-9E75-2ED3FC868726}" destId="{BE971E45-76A3-4617-A5C8-0F4D27C03CF7}" srcOrd="0" destOrd="0" presId="urn:microsoft.com/office/officeart/2005/8/layout/hierarchy2"/>
    <dgm:cxn modelId="{08A2117C-080B-4073-9524-A902C5440E7F}" type="presOf" srcId="{8DEF16D0-7D2D-49BD-BB53-E92875612F2F}" destId="{7DDF5E4D-6F82-428D-BEF8-12D1892594E8}" srcOrd="0" destOrd="0" presId="urn:microsoft.com/office/officeart/2005/8/layout/hierarchy2"/>
    <dgm:cxn modelId="{CFB68A23-4984-43A8-AFF9-37E97B776AE6}" type="presOf" srcId="{8522E78E-DC2C-4E27-A5C3-9423BF640249}" destId="{473D1F97-6184-446C-85DD-0CE4BA0FEC03}" srcOrd="1" destOrd="0" presId="urn:microsoft.com/office/officeart/2005/8/layout/hierarchy2"/>
    <dgm:cxn modelId="{EE30205D-56EA-45EA-9253-0A0A027E47C0}" type="presOf" srcId="{0BD4E218-CAC1-471E-8AC6-F58EEBE6C056}" destId="{E919261F-D8A5-46F9-826B-6EA2CC1C650D}" srcOrd="0" destOrd="0" presId="urn:microsoft.com/office/officeart/2005/8/layout/hierarchy2"/>
    <dgm:cxn modelId="{8EE26EBD-CC78-461F-BACB-49E1BE591D9B}" srcId="{A2244B41-02DD-43A4-B553-CAF2E716E1C3}" destId="{9431D6C4-E92A-49B1-A58D-F8D0D5AB7E46}" srcOrd="0" destOrd="0" parTransId="{4AD6211D-54CD-4596-B37B-3C9A1A95444F}" sibTransId="{D4AD1135-50D2-47B5-8CF4-07A092B8DD52}"/>
    <dgm:cxn modelId="{04CFAA8D-C4E0-4A28-8734-068C1BB8359B}" srcId="{9431D6C4-E92A-49B1-A58D-F8D0D5AB7E46}" destId="{0BD4E218-CAC1-471E-8AC6-F58EEBE6C056}" srcOrd="0" destOrd="0" parTransId="{8522E78E-DC2C-4E27-A5C3-9423BF640249}" sibTransId="{0FE5418D-839F-485C-BCCD-AF7356395B9A}"/>
    <dgm:cxn modelId="{682495FD-1D3C-4404-B593-5843B0E1770A}" srcId="{9431D6C4-E92A-49B1-A58D-F8D0D5AB7E46}" destId="{8DEF16D0-7D2D-49BD-BB53-E92875612F2F}" srcOrd="1" destOrd="0" parTransId="{CC95212C-7AA8-40A2-94D1-71142D6E6D9F}" sibTransId="{0642A094-4F9B-4552-B301-F5423600D087}"/>
    <dgm:cxn modelId="{8BFA2955-9743-4082-B0C7-453D9BC190FE}" type="presParOf" srcId="{BE971E45-76A3-4617-A5C8-0F4D27C03CF7}" destId="{CF42EDA4-C4ED-48E8-9527-9379E96F98A4}" srcOrd="0" destOrd="0" presId="urn:microsoft.com/office/officeart/2005/8/layout/hierarchy2"/>
    <dgm:cxn modelId="{64EED2D3-2931-49F6-B9C1-616448D58F78}" type="presParOf" srcId="{CF42EDA4-C4ED-48E8-9527-9379E96F98A4}" destId="{7F4F53ED-D8F2-4E4B-87A6-385D23FC6184}" srcOrd="0" destOrd="0" presId="urn:microsoft.com/office/officeart/2005/8/layout/hierarchy2"/>
    <dgm:cxn modelId="{C2F2B22A-CA9B-486E-906C-F822BA98EBD6}" type="presParOf" srcId="{CF42EDA4-C4ED-48E8-9527-9379E96F98A4}" destId="{0EF08AE4-1D8F-48FD-9BAD-1A1FF57B28F5}" srcOrd="1" destOrd="0" presId="urn:microsoft.com/office/officeart/2005/8/layout/hierarchy2"/>
    <dgm:cxn modelId="{7F3E0E71-DB26-4DD2-B2E1-8B75600B92DC}" type="presParOf" srcId="{0EF08AE4-1D8F-48FD-9BAD-1A1FF57B28F5}" destId="{FC927F31-0D79-4913-9DDF-0FDC30EADBB5}" srcOrd="0" destOrd="0" presId="urn:microsoft.com/office/officeart/2005/8/layout/hierarchy2"/>
    <dgm:cxn modelId="{F37D6A34-B428-4DB2-8264-EABB4E49402C}" type="presParOf" srcId="{FC927F31-0D79-4913-9DDF-0FDC30EADBB5}" destId="{212E223B-A7B0-4537-B901-FABA317F5AD2}" srcOrd="0" destOrd="0" presId="urn:microsoft.com/office/officeart/2005/8/layout/hierarchy2"/>
    <dgm:cxn modelId="{A0F8C8E3-E577-4325-BB53-D476C9431212}" type="presParOf" srcId="{0EF08AE4-1D8F-48FD-9BAD-1A1FF57B28F5}" destId="{77039E4C-0792-4A79-9217-0DF6B11E0DBF}" srcOrd="1" destOrd="0" presId="urn:microsoft.com/office/officeart/2005/8/layout/hierarchy2"/>
    <dgm:cxn modelId="{5C4FBB61-0E22-41B5-BC77-6A960AC49DE7}" type="presParOf" srcId="{77039E4C-0792-4A79-9217-0DF6B11E0DBF}" destId="{FE3452F0-A6F5-45EA-A15B-BB198855E66D}" srcOrd="0" destOrd="0" presId="urn:microsoft.com/office/officeart/2005/8/layout/hierarchy2"/>
    <dgm:cxn modelId="{18FB4AC1-CE6D-48C2-94E7-7493BE07C770}" type="presParOf" srcId="{77039E4C-0792-4A79-9217-0DF6B11E0DBF}" destId="{93125026-1712-406D-AAA0-9137C5595956}" srcOrd="1" destOrd="0" presId="urn:microsoft.com/office/officeart/2005/8/layout/hierarchy2"/>
    <dgm:cxn modelId="{FAE9A902-7283-47CE-B684-7A6BF245F213}" type="presParOf" srcId="{93125026-1712-406D-AAA0-9137C5595956}" destId="{F4649070-67A0-4608-A96E-8517B6186805}" srcOrd="0" destOrd="0" presId="urn:microsoft.com/office/officeart/2005/8/layout/hierarchy2"/>
    <dgm:cxn modelId="{A94AD07E-15C4-4769-B765-7C19E9BF9050}" type="presParOf" srcId="{F4649070-67A0-4608-A96E-8517B6186805}" destId="{473D1F97-6184-446C-85DD-0CE4BA0FEC03}" srcOrd="0" destOrd="0" presId="urn:microsoft.com/office/officeart/2005/8/layout/hierarchy2"/>
    <dgm:cxn modelId="{483F55A6-6256-45EB-B457-F8BF462F2EBF}" type="presParOf" srcId="{93125026-1712-406D-AAA0-9137C5595956}" destId="{C112AA79-56B5-4EB8-A0F9-9FF3CF9BA854}" srcOrd="1" destOrd="0" presId="urn:microsoft.com/office/officeart/2005/8/layout/hierarchy2"/>
    <dgm:cxn modelId="{B4A3AA81-C2FE-4AC1-A164-34F3D3A43220}" type="presParOf" srcId="{C112AA79-56B5-4EB8-A0F9-9FF3CF9BA854}" destId="{E919261F-D8A5-46F9-826B-6EA2CC1C650D}" srcOrd="0" destOrd="0" presId="urn:microsoft.com/office/officeart/2005/8/layout/hierarchy2"/>
    <dgm:cxn modelId="{5A20C3E6-8629-42DB-AD2C-615581F91B3E}" type="presParOf" srcId="{C112AA79-56B5-4EB8-A0F9-9FF3CF9BA854}" destId="{3689617C-7D91-4FAC-81FC-EC4D5F9CA86D}" srcOrd="1" destOrd="0" presId="urn:microsoft.com/office/officeart/2005/8/layout/hierarchy2"/>
    <dgm:cxn modelId="{4008D8A7-572C-400C-BCE0-EE916C3A4A3E}" type="presParOf" srcId="{93125026-1712-406D-AAA0-9137C5595956}" destId="{FA7A090E-5165-4434-88BC-2336EEA20F6E}" srcOrd="2" destOrd="0" presId="urn:microsoft.com/office/officeart/2005/8/layout/hierarchy2"/>
    <dgm:cxn modelId="{10E2A468-B695-4EF7-9C69-10B5FF158EE0}" type="presParOf" srcId="{FA7A090E-5165-4434-88BC-2336EEA20F6E}" destId="{9D589AE6-3F0C-484B-8032-1D2280FE0C62}" srcOrd="0" destOrd="0" presId="urn:microsoft.com/office/officeart/2005/8/layout/hierarchy2"/>
    <dgm:cxn modelId="{A6929D99-1EFB-4EC1-824F-EE4CA234947C}" type="presParOf" srcId="{93125026-1712-406D-AAA0-9137C5595956}" destId="{539EC9B7-705E-4ABE-AA22-C286066FB8E5}" srcOrd="3" destOrd="0" presId="urn:microsoft.com/office/officeart/2005/8/layout/hierarchy2"/>
    <dgm:cxn modelId="{A78F2A37-3056-42DB-9D99-5CCFA3458F3D}" type="presParOf" srcId="{539EC9B7-705E-4ABE-AA22-C286066FB8E5}" destId="{7DDF5E4D-6F82-428D-BEF8-12D1892594E8}" srcOrd="0" destOrd="0" presId="urn:microsoft.com/office/officeart/2005/8/layout/hierarchy2"/>
    <dgm:cxn modelId="{02DA756E-361F-4A06-AD5F-61ACB1447A04}" type="presParOf" srcId="{539EC9B7-705E-4ABE-AA22-C286066FB8E5}" destId="{D141825B-CB35-4877-B8ED-430A98E54765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95F852-8C3A-4F10-9312-216DB88D48C3}">
      <dsp:nvSpPr>
        <dsp:cNvPr id="0" name=""/>
        <dsp:cNvSpPr/>
      </dsp:nvSpPr>
      <dsp:spPr>
        <a:xfrm>
          <a:off x="2937" y="1115857"/>
          <a:ext cx="1284171" cy="134838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latin typeface="Calibri" pitchFamily="34" charset="0"/>
              <a:cs typeface="Calibri" pitchFamily="34" charset="0"/>
            </a:rPr>
            <a:t>Calibration data loaded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latin typeface="Calibri" pitchFamily="34" charset="0"/>
              <a:cs typeface="Calibri" pitchFamily="34" charset="0"/>
            </a:rPr>
            <a:t>(files, DB</a:t>
          </a:r>
          <a:r>
            <a:rPr lang="en-US" sz="1600" b="1" kern="1200" dirty="0" smtClean="0">
              <a:latin typeface="Calibri" pitchFamily="34" charset="0"/>
              <a:cs typeface="Calibri" pitchFamily="34" charset="0"/>
            </a:rPr>
            <a:t>)</a:t>
          </a:r>
          <a:endParaRPr lang="en-US" sz="1600" b="1" kern="1200" dirty="0">
            <a:latin typeface="Calibri" pitchFamily="34" charset="0"/>
            <a:cs typeface="Calibri" pitchFamily="34" charset="0"/>
          </a:endParaRPr>
        </a:p>
      </dsp:txBody>
      <dsp:txXfrm>
        <a:off x="40549" y="1153469"/>
        <a:ext cx="1208947" cy="1273156"/>
      </dsp:txXfrm>
    </dsp:sp>
    <dsp:sp modelId="{03B73DBA-B548-4A6A-AC56-E7CB0472FDEB}">
      <dsp:nvSpPr>
        <dsp:cNvPr id="0" name=""/>
        <dsp:cNvSpPr/>
      </dsp:nvSpPr>
      <dsp:spPr>
        <a:xfrm>
          <a:off x="1415525" y="1630810"/>
          <a:ext cx="272244" cy="31847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>
        <a:off x="1415525" y="1694505"/>
        <a:ext cx="190571" cy="191084"/>
      </dsp:txXfrm>
    </dsp:sp>
    <dsp:sp modelId="{C9005D41-35F1-41AD-BC41-3220E35C5D8D}">
      <dsp:nvSpPr>
        <dsp:cNvPr id="0" name=""/>
        <dsp:cNvSpPr/>
      </dsp:nvSpPr>
      <dsp:spPr>
        <a:xfrm>
          <a:off x="1800777" y="1115857"/>
          <a:ext cx="1284171" cy="134838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4321171"/>
                <a:satOff val="29847"/>
                <a:lumOff val="-7254"/>
                <a:alphaOff val="0"/>
                <a:shade val="51000"/>
                <a:satMod val="130000"/>
              </a:schemeClr>
            </a:gs>
            <a:gs pos="80000">
              <a:schemeClr val="accent5">
                <a:hueOff val="-4321171"/>
                <a:satOff val="29847"/>
                <a:lumOff val="-7254"/>
                <a:alphaOff val="0"/>
                <a:shade val="93000"/>
                <a:satMod val="130000"/>
              </a:schemeClr>
            </a:gs>
            <a:gs pos="100000">
              <a:schemeClr val="accent5">
                <a:hueOff val="-4321171"/>
                <a:satOff val="29847"/>
                <a:lumOff val="-725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latin typeface="Calibri" pitchFamily="34" charset="0"/>
              <a:cs typeface="Calibri" pitchFamily="34" charset="0"/>
            </a:rPr>
            <a:t>Run started</a:t>
          </a:r>
          <a:endParaRPr lang="en-US" sz="1800" b="1" kern="1200" dirty="0">
            <a:latin typeface="Calibri" pitchFamily="34" charset="0"/>
            <a:cs typeface="Calibri" pitchFamily="34" charset="0"/>
          </a:endParaRPr>
        </a:p>
      </dsp:txBody>
      <dsp:txXfrm>
        <a:off x="1838389" y="1153469"/>
        <a:ext cx="1208947" cy="1273156"/>
      </dsp:txXfrm>
    </dsp:sp>
    <dsp:sp modelId="{960504EB-916C-4331-A1EE-A122FF59E868}">
      <dsp:nvSpPr>
        <dsp:cNvPr id="0" name=""/>
        <dsp:cNvSpPr/>
      </dsp:nvSpPr>
      <dsp:spPr>
        <a:xfrm>
          <a:off x="3213365" y="1630810"/>
          <a:ext cx="272244" cy="31847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6481756"/>
                <a:satOff val="44770"/>
                <a:lumOff val="-10881"/>
                <a:alphaOff val="0"/>
                <a:shade val="51000"/>
                <a:satMod val="130000"/>
              </a:schemeClr>
            </a:gs>
            <a:gs pos="80000">
              <a:schemeClr val="accent5">
                <a:hueOff val="-6481756"/>
                <a:satOff val="44770"/>
                <a:lumOff val="-10881"/>
                <a:alphaOff val="0"/>
                <a:shade val="93000"/>
                <a:satMod val="130000"/>
              </a:schemeClr>
            </a:gs>
            <a:gs pos="100000">
              <a:schemeClr val="accent5">
                <a:hueOff val="-6481756"/>
                <a:satOff val="44770"/>
                <a:lumOff val="-1088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>
        <a:off x="3213365" y="1694505"/>
        <a:ext cx="190571" cy="191084"/>
      </dsp:txXfrm>
    </dsp:sp>
    <dsp:sp modelId="{E326A11A-717C-4484-BD5C-F3ED566898EE}">
      <dsp:nvSpPr>
        <dsp:cNvPr id="0" name=""/>
        <dsp:cNvSpPr/>
      </dsp:nvSpPr>
      <dsp:spPr>
        <a:xfrm>
          <a:off x="3598617" y="1115857"/>
          <a:ext cx="1284171" cy="134838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8642341"/>
                <a:satOff val="59693"/>
                <a:lumOff val="-14509"/>
                <a:alphaOff val="0"/>
                <a:shade val="51000"/>
                <a:satMod val="130000"/>
              </a:schemeClr>
            </a:gs>
            <a:gs pos="80000">
              <a:schemeClr val="accent5">
                <a:hueOff val="-8642341"/>
                <a:satOff val="59693"/>
                <a:lumOff val="-14509"/>
                <a:alphaOff val="0"/>
                <a:shade val="93000"/>
                <a:satMod val="130000"/>
              </a:schemeClr>
            </a:gs>
            <a:gs pos="100000">
              <a:schemeClr val="accent5">
                <a:hueOff val="-8642341"/>
                <a:satOff val="59693"/>
                <a:lumOff val="-1450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latin typeface="Calibri" pitchFamily="34" charset="0"/>
              <a:cs typeface="Calibri" pitchFamily="34" charset="0"/>
            </a:rPr>
            <a:t>Correction of the raw data </a:t>
          </a:r>
        </a:p>
      </dsp:txBody>
      <dsp:txXfrm>
        <a:off x="3636229" y="1153469"/>
        <a:ext cx="1208947" cy="1273156"/>
      </dsp:txXfrm>
    </dsp:sp>
    <dsp:sp modelId="{68AEB607-C23D-4804-89DD-038B8CEE29DA}">
      <dsp:nvSpPr>
        <dsp:cNvPr id="0" name=""/>
        <dsp:cNvSpPr/>
      </dsp:nvSpPr>
      <dsp:spPr>
        <a:xfrm>
          <a:off x="5011205" y="1630810"/>
          <a:ext cx="272244" cy="31847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12963511"/>
                <a:satOff val="89540"/>
                <a:lumOff val="-21763"/>
                <a:alphaOff val="0"/>
                <a:shade val="51000"/>
                <a:satMod val="130000"/>
              </a:schemeClr>
            </a:gs>
            <a:gs pos="80000">
              <a:schemeClr val="accent5">
                <a:hueOff val="-12963511"/>
                <a:satOff val="89540"/>
                <a:lumOff val="-21763"/>
                <a:alphaOff val="0"/>
                <a:shade val="93000"/>
                <a:satMod val="130000"/>
              </a:schemeClr>
            </a:gs>
            <a:gs pos="100000">
              <a:schemeClr val="accent5">
                <a:hueOff val="-12963511"/>
                <a:satOff val="89540"/>
                <a:lumOff val="-2176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>
        <a:off x="5011205" y="1694505"/>
        <a:ext cx="190571" cy="191084"/>
      </dsp:txXfrm>
    </dsp:sp>
    <dsp:sp modelId="{ECB736AE-D48E-462A-A6FD-93748BFF2125}">
      <dsp:nvSpPr>
        <dsp:cNvPr id="0" name=""/>
        <dsp:cNvSpPr/>
      </dsp:nvSpPr>
      <dsp:spPr>
        <a:xfrm>
          <a:off x="5396457" y="1115857"/>
          <a:ext cx="1284171" cy="134838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12963511"/>
                <a:satOff val="89540"/>
                <a:lumOff val="-21763"/>
                <a:alphaOff val="0"/>
                <a:shade val="51000"/>
                <a:satMod val="130000"/>
              </a:schemeClr>
            </a:gs>
            <a:gs pos="80000">
              <a:schemeClr val="accent5">
                <a:hueOff val="-12963511"/>
                <a:satOff val="89540"/>
                <a:lumOff val="-21763"/>
                <a:alphaOff val="0"/>
                <a:shade val="93000"/>
                <a:satMod val="130000"/>
              </a:schemeClr>
            </a:gs>
            <a:gs pos="100000">
              <a:schemeClr val="accent5">
                <a:hueOff val="-12963511"/>
                <a:satOff val="89540"/>
                <a:lumOff val="-2176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latin typeface="Calibri" pitchFamily="34" charset="0"/>
              <a:cs typeface="Calibri" pitchFamily="34" charset="0"/>
            </a:rPr>
            <a:t>Online processing  (DQM, etc..)</a:t>
          </a:r>
          <a:endParaRPr lang="en-US" sz="1800" b="1" kern="1200" dirty="0">
            <a:latin typeface="Calibri" pitchFamily="34" charset="0"/>
            <a:cs typeface="Calibri" pitchFamily="34" charset="0"/>
          </a:endParaRPr>
        </a:p>
      </dsp:txBody>
      <dsp:txXfrm>
        <a:off x="5434069" y="1153469"/>
        <a:ext cx="1208947" cy="127315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4F53ED-D8F2-4E4B-87A6-385D23FC6184}">
      <dsp:nvSpPr>
        <dsp:cNvPr id="0" name=""/>
        <dsp:cNvSpPr/>
      </dsp:nvSpPr>
      <dsp:spPr>
        <a:xfrm>
          <a:off x="2655" y="1432726"/>
          <a:ext cx="1165037" cy="582518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C0504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C0504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C0504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Calibration run</a:t>
          </a:r>
          <a:endParaRPr lang="en-US" sz="1100" b="1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19716" y="1449787"/>
        <a:ext cx="1130915" cy="548396"/>
      </dsp:txXfrm>
    </dsp:sp>
    <dsp:sp modelId="{FC927F31-0D79-4913-9DDF-0FDC30EADBB5}">
      <dsp:nvSpPr>
        <dsp:cNvPr id="0" name=""/>
        <dsp:cNvSpPr/>
      </dsp:nvSpPr>
      <dsp:spPr>
        <a:xfrm>
          <a:off x="1167692" y="1708780"/>
          <a:ext cx="466014" cy="30410"/>
        </a:xfrm>
        <a:custGeom>
          <a:avLst/>
          <a:gdLst/>
          <a:ahLst/>
          <a:cxnLst/>
          <a:rect l="0" t="0" r="0" b="0"/>
          <a:pathLst>
            <a:path>
              <a:moveTo>
                <a:pt x="0" y="17753"/>
              </a:moveTo>
              <a:lnTo>
                <a:pt x="897889" y="17753"/>
              </a:lnTo>
            </a:path>
          </a:pathLst>
        </a:custGeom>
        <a:noFill/>
        <a:ln w="25400" cap="flat" cmpd="sng" algn="ctr">
          <a:solidFill>
            <a:srgbClr val="8064A2"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1389049" y="1712335"/>
        <a:ext cx="0" cy="0"/>
      </dsp:txXfrm>
    </dsp:sp>
    <dsp:sp modelId="{FE3452F0-A6F5-45EA-A15B-BB198855E66D}">
      <dsp:nvSpPr>
        <dsp:cNvPr id="0" name=""/>
        <dsp:cNvSpPr/>
      </dsp:nvSpPr>
      <dsp:spPr>
        <a:xfrm>
          <a:off x="1633707" y="1432726"/>
          <a:ext cx="1165037" cy="582518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8064A2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8064A2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8064A2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Processing of calibration data</a:t>
          </a:r>
          <a:endParaRPr lang="en-US" sz="1100" b="1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1650768" y="1449787"/>
        <a:ext cx="1130915" cy="548396"/>
      </dsp:txXfrm>
    </dsp:sp>
    <dsp:sp modelId="{F4649070-67A0-4608-A96E-8517B6186805}">
      <dsp:nvSpPr>
        <dsp:cNvPr id="0" name=""/>
        <dsp:cNvSpPr/>
      </dsp:nvSpPr>
      <dsp:spPr>
        <a:xfrm rot="19227262">
          <a:off x="2729584" y="1516392"/>
          <a:ext cx="604337" cy="30410"/>
        </a:xfrm>
        <a:custGeom>
          <a:avLst/>
          <a:gdLst/>
          <a:ahLst/>
          <a:cxnLst/>
          <a:rect l="0" t="0" r="0" b="0"/>
          <a:pathLst>
            <a:path>
              <a:moveTo>
                <a:pt x="0" y="17753"/>
              </a:moveTo>
              <a:lnTo>
                <a:pt x="1105754" y="17753"/>
              </a:lnTo>
            </a:path>
          </a:pathLst>
        </a:custGeom>
        <a:noFill/>
        <a:ln w="25400" cap="flat" cmpd="sng" algn="ctr">
          <a:solidFill>
            <a:srgbClr val="4BACC6"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3010483" y="1529566"/>
        <a:ext cx="0" cy="0"/>
      </dsp:txXfrm>
    </dsp:sp>
    <dsp:sp modelId="{E919261F-D8A5-46F9-826B-6EA2CC1C650D}">
      <dsp:nvSpPr>
        <dsp:cNvPr id="0" name=""/>
        <dsp:cNvSpPr/>
      </dsp:nvSpPr>
      <dsp:spPr>
        <a:xfrm>
          <a:off x="3264760" y="1047949"/>
          <a:ext cx="1165037" cy="582518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4BACC6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BACC6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BACC6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Files with calibration constants </a:t>
          </a:r>
          <a:endParaRPr lang="en-US" sz="1100" b="1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3281821" y="1065010"/>
        <a:ext cx="1130915" cy="548396"/>
      </dsp:txXfrm>
    </dsp:sp>
    <dsp:sp modelId="{FA7A090E-5165-4434-88BC-2336EEA20F6E}">
      <dsp:nvSpPr>
        <dsp:cNvPr id="0" name=""/>
        <dsp:cNvSpPr/>
      </dsp:nvSpPr>
      <dsp:spPr>
        <a:xfrm rot="2382044">
          <a:off x="2728906" y="1902232"/>
          <a:ext cx="605692" cy="30410"/>
        </a:xfrm>
        <a:custGeom>
          <a:avLst/>
          <a:gdLst/>
          <a:ahLst/>
          <a:cxnLst/>
          <a:rect l="0" t="0" r="0" b="0"/>
          <a:pathLst>
            <a:path>
              <a:moveTo>
                <a:pt x="0" y="17753"/>
              </a:moveTo>
              <a:lnTo>
                <a:pt x="1105754" y="17753"/>
              </a:lnTo>
            </a:path>
          </a:pathLst>
        </a:custGeom>
        <a:noFill/>
        <a:ln w="25400" cap="flat" cmpd="sng" algn="ctr">
          <a:solidFill>
            <a:srgbClr val="4BACC6"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3029774" y="1896115"/>
        <a:ext cx="0" cy="0"/>
      </dsp:txXfrm>
    </dsp:sp>
    <dsp:sp modelId="{7DDF5E4D-6F82-428D-BEF8-12D1892594E8}">
      <dsp:nvSpPr>
        <dsp:cNvPr id="0" name=""/>
        <dsp:cNvSpPr/>
      </dsp:nvSpPr>
      <dsp:spPr>
        <a:xfrm>
          <a:off x="3264760" y="1819629"/>
          <a:ext cx="1165037" cy="582518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4BACC6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BACC6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BACC6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Metadata Catalog 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Validity period, version, …</a:t>
          </a:r>
          <a:endParaRPr lang="en-US" sz="1100" b="1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3281821" y="1836690"/>
        <a:ext cx="1130915" cy="5483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93519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1"/>
            <a:ext cx="3076363" cy="511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148" tIns="47574" rIns="95148" bIns="47574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ClrTx/>
              <a:buFontTx/>
              <a:buNone/>
              <a:defRPr sz="1200" smtClean="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939" y="1"/>
            <a:ext cx="3076363" cy="511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148" tIns="47574" rIns="95148" bIns="47574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ClrTx/>
              <a:buFontTx/>
              <a:buNone/>
              <a:defRPr sz="1200" smtClean="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" y="9722885"/>
            <a:ext cx="3076363" cy="511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148" tIns="47574" rIns="95148" bIns="47574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ClrTx/>
              <a:buFontTx/>
              <a:buNone/>
              <a:defRPr sz="1200" smtClean="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939" y="9722885"/>
            <a:ext cx="3076363" cy="511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148" tIns="47574" rIns="95148" bIns="47574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ClrTx/>
              <a:buFontTx/>
              <a:buNone/>
              <a:defRPr sz="1200" smtClean="0"/>
            </a:lvl1pPr>
          </a:lstStyle>
          <a:p>
            <a:pPr>
              <a:defRPr/>
            </a:pPr>
            <a:fld id="{4474074A-D92B-487A-80E4-3C8DE0516C6E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0399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73074" indent="-297336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89344" indent="-237869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65081" indent="-237869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140819" indent="-237869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616556" indent="-237869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3092292" indent="-237869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568032" indent="-237869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4043769" indent="-237869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fld id="{F04489CA-97AE-4B30-BE5E-966BEAC11E45}" type="slidenum">
              <a:rPr lang="de-DE" sz="1200"/>
              <a:pPr/>
              <a:t>1</a:t>
            </a:fld>
            <a:endParaRPr lang="de-DE" sz="1200"/>
          </a:p>
        </p:txBody>
      </p:sp>
      <p:sp>
        <p:nvSpPr>
          <p:cNvPr id="7171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92188" y="768350"/>
            <a:ext cx="5116512" cy="38369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6574" y="4861442"/>
            <a:ext cx="5206154" cy="4605576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5148" tIns="47574" rIns="95148" bIns="47574"/>
          <a:lstStyle/>
          <a:p>
            <a:pPr marL="237869" indent="-237869" eaLnBrk="1" hangingPunct="1">
              <a:spcBef>
                <a:spcPct val="0"/>
              </a:spcBef>
              <a:spcAft>
                <a:spcPct val="20000"/>
              </a:spcAft>
            </a:pPr>
            <a:r>
              <a:rPr lang="en-GB" sz="1100" b="1"/>
              <a:t>How to edit the title slide</a:t>
            </a:r>
          </a:p>
          <a:p>
            <a:pPr marL="237869" indent="-237869" eaLnBrk="1" hangingPunct="1">
              <a:spcBef>
                <a:spcPct val="0"/>
              </a:spcBef>
              <a:spcAft>
                <a:spcPct val="20000"/>
              </a:spcAft>
            </a:pPr>
            <a:endParaRPr lang="en-GB" sz="1100"/>
          </a:p>
          <a:p>
            <a:pPr marL="237869" indent="-237869" eaLnBrk="1" hangingPunct="1">
              <a:spcBef>
                <a:spcPct val="0"/>
              </a:spcBef>
              <a:spcAft>
                <a:spcPct val="20000"/>
              </a:spcAft>
              <a:buFontTx/>
              <a:buAutoNum type="arabicPeriod"/>
            </a:pPr>
            <a:r>
              <a:rPr lang="en-GB" sz="1100"/>
              <a:t>  Upper area: </a:t>
            </a:r>
            <a:r>
              <a:rPr lang="en-GB" sz="1100" b="1"/>
              <a:t>Title</a:t>
            </a:r>
            <a:r>
              <a:rPr lang="en-GB" sz="1100"/>
              <a:t> of your talk, max. 2 rows of the defined size (55 pt)</a:t>
            </a:r>
          </a:p>
          <a:p>
            <a:pPr marL="237869" indent="-237869" eaLnBrk="1" hangingPunct="1">
              <a:spcBef>
                <a:spcPct val="0"/>
              </a:spcBef>
              <a:spcAft>
                <a:spcPct val="20000"/>
              </a:spcAft>
              <a:buFontTx/>
              <a:buAutoNum type="arabicPeriod"/>
            </a:pPr>
            <a:r>
              <a:rPr lang="en-GB" sz="1100"/>
              <a:t>  Lower area </a:t>
            </a:r>
            <a:r>
              <a:rPr lang="en-GB" sz="1100" b="1"/>
              <a:t>(subtitle):</a:t>
            </a:r>
            <a:r>
              <a:rPr lang="en-GB" sz="1100"/>
              <a:t> Conference/meeting/workshop, location, date, </a:t>
            </a:r>
            <a:br>
              <a:rPr lang="en-GB" sz="1100"/>
            </a:br>
            <a:r>
              <a:rPr lang="en-GB" sz="1100"/>
              <a:t>  your name and affiliation, </a:t>
            </a:r>
            <a:br>
              <a:rPr lang="en-GB" sz="1100"/>
            </a:br>
            <a:r>
              <a:rPr lang="en-GB" sz="1100"/>
              <a:t>  max. 4 rows of the defined size (32 pt)</a:t>
            </a:r>
          </a:p>
          <a:p>
            <a:pPr marL="237869" indent="-237869" eaLnBrk="1" hangingPunct="1">
              <a:spcBef>
                <a:spcPct val="0"/>
              </a:spcBef>
              <a:spcAft>
                <a:spcPct val="20000"/>
              </a:spcAft>
              <a:buFontTx/>
              <a:buAutoNum type="arabicPeriod"/>
            </a:pPr>
            <a:r>
              <a:rPr lang="en-GB" sz="1100"/>
              <a:t> Change the </a:t>
            </a:r>
            <a:r>
              <a:rPr lang="en-GB" sz="1100" b="1"/>
              <a:t>partner logos</a:t>
            </a:r>
            <a:r>
              <a:rPr lang="en-GB" sz="1100"/>
              <a:t> or add others in the last row.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73074" indent="-297336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89344" indent="-237869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65081" indent="-237869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140819" indent="-237869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616556" indent="-237869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3092292" indent="-237869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568032" indent="-237869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4043769" indent="-237869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fld id="{F04489CA-97AE-4B30-BE5E-966BEAC11E45}" type="slidenum">
              <a:rPr lang="de-DE" sz="1200">
                <a:solidFill>
                  <a:prstClr val="black"/>
                </a:solidFill>
              </a:rPr>
              <a:pPr/>
              <a:t>18</a:t>
            </a:fld>
            <a:endParaRPr lang="de-DE" sz="1200">
              <a:solidFill>
                <a:prstClr val="black"/>
              </a:solidFill>
            </a:endParaRPr>
          </a:p>
        </p:txBody>
      </p:sp>
      <p:sp>
        <p:nvSpPr>
          <p:cNvPr id="7171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92188" y="768350"/>
            <a:ext cx="5116512" cy="38369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6574" y="4861442"/>
            <a:ext cx="5206154" cy="4605576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5148" tIns="47574" rIns="95148" bIns="47574"/>
          <a:lstStyle/>
          <a:p>
            <a:pPr marL="237869" indent="-237869" eaLnBrk="1" hangingPunct="1">
              <a:spcBef>
                <a:spcPct val="0"/>
              </a:spcBef>
              <a:spcAft>
                <a:spcPct val="20000"/>
              </a:spcAft>
            </a:pPr>
            <a:r>
              <a:rPr lang="en-GB" sz="1100" b="1"/>
              <a:t>How to edit the title slide</a:t>
            </a:r>
          </a:p>
          <a:p>
            <a:pPr marL="237869" indent="-237869" eaLnBrk="1" hangingPunct="1">
              <a:spcBef>
                <a:spcPct val="0"/>
              </a:spcBef>
              <a:spcAft>
                <a:spcPct val="20000"/>
              </a:spcAft>
            </a:pPr>
            <a:endParaRPr lang="en-GB" sz="1100"/>
          </a:p>
          <a:p>
            <a:pPr marL="237869" indent="-237869" eaLnBrk="1" hangingPunct="1">
              <a:spcBef>
                <a:spcPct val="0"/>
              </a:spcBef>
              <a:spcAft>
                <a:spcPct val="20000"/>
              </a:spcAft>
              <a:buFontTx/>
              <a:buAutoNum type="arabicPeriod"/>
            </a:pPr>
            <a:r>
              <a:rPr lang="en-GB" sz="1100"/>
              <a:t>  Upper area: </a:t>
            </a:r>
            <a:r>
              <a:rPr lang="en-GB" sz="1100" b="1"/>
              <a:t>Title</a:t>
            </a:r>
            <a:r>
              <a:rPr lang="en-GB" sz="1100"/>
              <a:t> of your talk, max. 2 rows of the defined size (55 pt)</a:t>
            </a:r>
          </a:p>
          <a:p>
            <a:pPr marL="237869" indent="-237869" eaLnBrk="1" hangingPunct="1">
              <a:spcBef>
                <a:spcPct val="0"/>
              </a:spcBef>
              <a:spcAft>
                <a:spcPct val="20000"/>
              </a:spcAft>
              <a:buFontTx/>
              <a:buAutoNum type="arabicPeriod"/>
            </a:pPr>
            <a:r>
              <a:rPr lang="en-GB" sz="1100"/>
              <a:t>  Lower area </a:t>
            </a:r>
            <a:r>
              <a:rPr lang="en-GB" sz="1100" b="1"/>
              <a:t>(subtitle):</a:t>
            </a:r>
            <a:r>
              <a:rPr lang="en-GB" sz="1100"/>
              <a:t> Conference/meeting/workshop, location, date, </a:t>
            </a:r>
            <a:br>
              <a:rPr lang="en-GB" sz="1100"/>
            </a:br>
            <a:r>
              <a:rPr lang="en-GB" sz="1100"/>
              <a:t>  your name and affiliation, </a:t>
            </a:r>
            <a:br>
              <a:rPr lang="en-GB" sz="1100"/>
            </a:br>
            <a:r>
              <a:rPr lang="en-GB" sz="1100"/>
              <a:t>  max. 4 rows of the defined size (32 pt)</a:t>
            </a:r>
          </a:p>
          <a:p>
            <a:pPr marL="237869" indent="-237869" eaLnBrk="1" hangingPunct="1">
              <a:spcBef>
                <a:spcPct val="0"/>
              </a:spcBef>
              <a:spcAft>
                <a:spcPct val="20000"/>
              </a:spcAft>
              <a:buFontTx/>
              <a:buAutoNum type="arabicPeriod"/>
            </a:pPr>
            <a:r>
              <a:rPr lang="en-GB" sz="1100"/>
              <a:t> Change the </a:t>
            </a:r>
            <a:r>
              <a:rPr lang="en-GB" sz="1100" b="1"/>
              <a:t>partner logos</a:t>
            </a:r>
            <a:r>
              <a:rPr lang="en-GB" sz="1100"/>
              <a:t> or add others in the last row.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2"/>
          <p:cNvSpPr>
            <a:spLocks noChangeArrowheads="1"/>
          </p:cNvSpPr>
          <p:nvPr userDrawn="1"/>
        </p:nvSpPr>
        <p:spPr bwMode="auto">
          <a:xfrm>
            <a:off x="8448675" y="119063"/>
            <a:ext cx="569913" cy="903287"/>
          </a:xfrm>
          <a:prstGeom prst="rect">
            <a:avLst/>
          </a:prstGeom>
          <a:solidFill>
            <a:schemeClr val="hlink"/>
          </a:solidFill>
          <a:ln w="9525">
            <a:solidFill>
              <a:srgbClr val="261748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pic>
        <p:nvPicPr>
          <p:cNvPr id="6" name="Picture 83" descr="logo-XFEL_rgb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114300"/>
            <a:ext cx="911225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7" descr="Undulator_final_nurh#50DE97_links4-1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75" y="114300"/>
            <a:ext cx="728186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4" name="Rectangle 8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42975" y="3411538"/>
            <a:ext cx="7258050" cy="2868612"/>
          </a:xfrm>
          <a:extLst>
            <a:ext uri="{91240B29-F687-4F45-9708-019B960494DF}">
              <a14:hiddenLine xmlns:a14="http://schemas.microsoft.com/office/drawing/2010/main" w="2857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440" tIns="45720" bIns="0"/>
          <a:lstStyle>
            <a:lvl1pPr marL="0" indent="0" algn="ctr">
              <a:buFont typeface="Wingdings" pitchFamily="2" charset="2"/>
              <a:buNone/>
              <a:defRPr sz="3200">
                <a:solidFill>
                  <a:schemeClr val="hlink"/>
                </a:solidFill>
              </a:defRPr>
            </a:lvl1pPr>
          </a:lstStyle>
          <a:p>
            <a:pPr lvl="0"/>
            <a:r>
              <a:rPr lang="en-GB" noProof="0" smtClean="0"/>
              <a:t>Subtitle format (max. 4 lines)</a:t>
            </a:r>
          </a:p>
          <a:p>
            <a:pPr lvl="0"/>
            <a:r>
              <a:rPr lang="en-GB" noProof="0" smtClean="0"/>
              <a:t>(conference, location, name of the speaker, date)</a:t>
            </a:r>
          </a:p>
          <a:p>
            <a:pPr lvl="0"/>
            <a:r>
              <a:rPr lang="en-GB" noProof="0" smtClean="0"/>
              <a:t>You are in the slide master view: Don’t edit here!</a:t>
            </a:r>
          </a:p>
        </p:txBody>
      </p:sp>
      <p:sp>
        <p:nvSpPr>
          <p:cNvPr id="10326" name="Rectangle 86"/>
          <p:cNvSpPr>
            <a:spLocks noGrp="1" noChangeArrowheads="1"/>
          </p:cNvSpPr>
          <p:nvPr>
            <p:ph type="ctrTitle" sz="quarter"/>
          </p:nvPr>
        </p:nvSpPr>
        <p:spPr>
          <a:xfrm>
            <a:off x="939800" y="1314450"/>
            <a:ext cx="7251700" cy="1844675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bIns="45720" anchor="ctr"/>
          <a:lstStyle>
            <a:lvl1pPr algn="ctr">
              <a:defRPr sz="5500" b="0">
                <a:solidFill>
                  <a:schemeClr val="hlink"/>
                </a:solidFill>
              </a:defRPr>
            </a:lvl1pPr>
          </a:lstStyle>
          <a:p>
            <a:pPr lvl="0"/>
            <a:r>
              <a:rPr lang="en-GB" noProof="0" smtClean="0"/>
              <a:t>Title format (max. 2 lines), don’t edit here</a:t>
            </a:r>
          </a:p>
        </p:txBody>
      </p:sp>
    </p:spTree>
    <p:extLst>
      <p:ext uri="{BB962C8B-B14F-4D97-AF65-F5344CB8AC3E}">
        <p14:creationId xmlns:p14="http://schemas.microsoft.com/office/powerpoint/2010/main" val="24071146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Rectangle 12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F76E51-EBA5-459E-83E0-22CC756F983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1"/>
          </p:nvPr>
        </p:nvSpPr>
        <p:spPr>
          <a:xfrm>
            <a:off x="117475" y="6494558"/>
            <a:ext cx="8902700" cy="266700"/>
          </a:xfrm>
          <a:prstGeom prst="rect">
            <a:avLst/>
          </a:prstGeom>
          <a:ln/>
        </p:spPr>
        <p:txBody>
          <a:bodyPr/>
          <a:lstStyle>
            <a:lvl1pPr>
              <a:buNone/>
              <a:defRPr b="0"/>
            </a:lvl1pPr>
          </a:lstStyle>
          <a:p>
            <a:pPr>
              <a:defRPr/>
            </a:pPr>
            <a:r>
              <a:rPr lang="en-GB" dirty="0" smtClean="0"/>
              <a:t>Delete this text and put in here: Date of the Talk, location, … (max: 1 line)</a:t>
            </a:r>
          </a:p>
          <a:p>
            <a:pPr>
              <a:defRPr/>
            </a:pPr>
            <a:r>
              <a:rPr lang="en-GB" dirty="0" smtClean="0"/>
              <a:t>Put in here: Name of the speaker, function, affiliation, … (max. 1 line)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698996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13488" y="541338"/>
            <a:ext cx="2063750" cy="52657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475" y="541338"/>
            <a:ext cx="6043613" cy="5265737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e-DE" dirty="0"/>
          </a:p>
        </p:txBody>
      </p:sp>
      <p:sp>
        <p:nvSpPr>
          <p:cNvPr id="4" name="Rectangle 12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2768DB-A039-4AEB-8867-8E27CDCEC25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1"/>
          </p:nvPr>
        </p:nvSpPr>
        <p:spPr>
          <a:xfrm>
            <a:off x="117475" y="6494558"/>
            <a:ext cx="8902700" cy="266700"/>
          </a:xfrm>
          <a:prstGeom prst="rect">
            <a:avLst/>
          </a:prstGeom>
          <a:ln/>
        </p:spPr>
        <p:txBody>
          <a:bodyPr/>
          <a:lstStyle>
            <a:lvl1pPr>
              <a:buNone/>
              <a:defRPr b="0"/>
            </a:lvl1pPr>
          </a:lstStyle>
          <a:p>
            <a:pPr>
              <a:defRPr/>
            </a:pPr>
            <a:r>
              <a:rPr lang="en-GB" dirty="0" smtClean="0"/>
              <a:t>Delete this text and put in here: Date of the Talk, location, … (max: 1 line)</a:t>
            </a:r>
          </a:p>
          <a:p>
            <a:pPr>
              <a:defRPr/>
            </a:pPr>
            <a:r>
              <a:rPr lang="en-GB" dirty="0" smtClean="0"/>
              <a:t>Put in here: Name of the speaker, function, affiliation, … (max. 1 line)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51933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2"/>
          <p:cNvSpPr>
            <a:spLocks noChangeArrowheads="1"/>
          </p:cNvSpPr>
          <p:nvPr userDrawn="1"/>
        </p:nvSpPr>
        <p:spPr bwMode="auto">
          <a:xfrm>
            <a:off x="8448675" y="119063"/>
            <a:ext cx="569913" cy="903287"/>
          </a:xfrm>
          <a:prstGeom prst="rect">
            <a:avLst/>
          </a:prstGeom>
          <a:solidFill>
            <a:schemeClr val="hlink"/>
          </a:solidFill>
          <a:ln w="9525">
            <a:solidFill>
              <a:srgbClr val="261748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>
              <a:solidFill>
                <a:srgbClr val="261748"/>
              </a:solidFill>
            </a:endParaRPr>
          </a:p>
        </p:txBody>
      </p:sp>
      <p:pic>
        <p:nvPicPr>
          <p:cNvPr id="6" name="Picture 83" descr="logo-XFEL_rgb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114300"/>
            <a:ext cx="911225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7" descr="Undulator_final_nurh#50DE97_links4-1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75" y="114300"/>
            <a:ext cx="728186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4" name="Rectangle 8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42975" y="3411538"/>
            <a:ext cx="7258050" cy="2868612"/>
          </a:xfrm>
          <a:extLst>
            <a:ext uri="{91240B29-F687-4F45-9708-019B960494DF}">
              <a14:hiddenLine xmlns:a14="http://schemas.microsoft.com/office/drawing/2010/main" w="2857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440" tIns="45720" bIns="0"/>
          <a:lstStyle>
            <a:lvl1pPr marL="0" indent="0" algn="ctr">
              <a:buFont typeface="Wingdings" pitchFamily="2" charset="2"/>
              <a:buNone/>
              <a:defRPr sz="3200">
                <a:solidFill>
                  <a:schemeClr val="hlink"/>
                </a:solidFill>
              </a:defRPr>
            </a:lvl1pPr>
          </a:lstStyle>
          <a:p>
            <a:pPr lvl="0"/>
            <a:r>
              <a:rPr lang="en-GB" noProof="0" smtClean="0"/>
              <a:t>Subtitle format (max. 4 lines)</a:t>
            </a:r>
          </a:p>
          <a:p>
            <a:pPr lvl="0"/>
            <a:r>
              <a:rPr lang="en-GB" noProof="0" smtClean="0"/>
              <a:t>(conference, location, name of the speaker, date)</a:t>
            </a:r>
          </a:p>
          <a:p>
            <a:pPr lvl="0"/>
            <a:r>
              <a:rPr lang="en-GB" noProof="0" smtClean="0"/>
              <a:t>You are in the slide master view: Don’t edit here!</a:t>
            </a:r>
          </a:p>
        </p:txBody>
      </p:sp>
      <p:sp>
        <p:nvSpPr>
          <p:cNvPr id="10326" name="Rectangle 86"/>
          <p:cNvSpPr>
            <a:spLocks noGrp="1" noChangeArrowheads="1"/>
          </p:cNvSpPr>
          <p:nvPr>
            <p:ph type="ctrTitle" sz="quarter"/>
          </p:nvPr>
        </p:nvSpPr>
        <p:spPr>
          <a:xfrm>
            <a:off x="939800" y="1314450"/>
            <a:ext cx="7251700" cy="1844675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bIns="45720" anchor="ctr"/>
          <a:lstStyle>
            <a:lvl1pPr algn="ctr">
              <a:defRPr sz="5500" b="0">
                <a:solidFill>
                  <a:schemeClr val="hlink"/>
                </a:solidFill>
              </a:defRPr>
            </a:lvl1pPr>
          </a:lstStyle>
          <a:p>
            <a:pPr lvl="0"/>
            <a:r>
              <a:rPr lang="en-GB" noProof="0" smtClean="0"/>
              <a:t>Title format (max. 2 lines), don’t edit here</a:t>
            </a:r>
          </a:p>
        </p:txBody>
      </p:sp>
    </p:spTree>
    <p:extLst>
      <p:ext uri="{BB962C8B-B14F-4D97-AF65-F5344CB8AC3E}">
        <p14:creationId xmlns:p14="http://schemas.microsoft.com/office/powerpoint/2010/main" val="9232452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  <a:lvl2pPr>
              <a:defRPr>
                <a:latin typeface="Calibri" pitchFamily="34" charset="0"/>
                <a:cs typeface="Calibri" pitchFamily="34" charset="0"/>
              </a:defRPr>
            </a:lvl2pPr>
            <a:lvl3pPr>
              <a:defRPr>
                <a:latin typeface="Calibri" pitchFamily="34" charset="0"/>
                <a:cs typeface="Calibri" pitchFamily="34" charset="0"/>
              </a:defRPr>
            </a:lvl3pPr>
            <a:lvl4pPr>
              <a:defRPr>
                <a:latin typeface="Calibri" pitchFamily="34" charset="0"/>
                <a:cs typeface="Calibri" pitchFamily="34" charset="0"/>
              </a:defRPr>
            </a:lvl4pPr>
            <a:lvl5pPr>
              <a:defRPr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e-DE" dirty="0"/>
          </a:p>
        </p:txBody>
      </p:sp>
      <p:sp>
        <p:nvSpPr>
          <p:cNvPr id="4" name="Rectangle 12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404834-5313-40AC-B135-E30BD596D545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1"/>
          </p:nvPr>
        </p:nvSpPr>
        <p:spPr>
          <a:xfrm>
            <a:off x="123825" y="6477000"/>
            <a:ext cx="9020175" cy="266700"/>
          </a:xfrm>
          <a:prstGeom prst="rect">
            <a:avLst/>
          </a:prstGeom>
          <a:ln/>
        </p:spPr>
        <p:txBody>
          <a:bodyPr/>
          <a:lstStyle>
            <a:lvl1pPr>
              <a:defRPr b="1"/>
            </a:lvl1pPr>
          </a:lstStyle>
          <a:p>
            <a:pPr>
              <a:buFont typeface="Wingdings" pitchFamily="2" charset="2"/>
              <a:buNone/>
              <a:defRPr/>
            </a:pPr>
            <a:r>
              <a:rPr lang="en-GB" dirty="0" smtClean="0">
                <a:solidFill>
                  <a:srgbClr val="261748"/>
                </a:solidFill>
              </a:rPr>
              <a:t> May 14th 2012, Hamburg                                                                              11</a:t>
            </a:r>
            <a:r>
              <a:rPr lang="en-GB" baseline="30000" dirty="0" smtClean="0">
                <a:solidFill>
                  <a:srgbClr val="261748"/>
                </a:solidFill>
              </a:rPr>
              <a:t>th</a:t>
            </a:r>
            <a:r>
              <a:rPr lang="en-GB" dirty="0" smtClean="0">
                <a:solidFill>
                  <a:srgbClr val="261748"/>
                </a:solidFill>
              </a:rPr>
              <a:t>  XDAC Meeting                                                                             J. Sztuk-Dambietz, XFEL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1111828" y="135083"/>
            <a:ext cx="27120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sz="1200" b="1" dirty="0" err="1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EuXFEL</a:t>
            </a:r>
            <a:r>
              <a:rPr lang="en-US" sz="1200" b="1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 WP-75 Detector  Development</a:t>
            </a:r>
            <a:endParaRPr lang="en-US" sz="1200" b="1" dirty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06058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2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D9A73F-356D-4490-8CBC-8705B352DC78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Rectangle 26"/>
          <p:cNvSpPr txBox="1">
            <a:spLocks noChangeArrowheads="1"/>
          </p:cNvSpPr>
          <p:nvPr userDrawn="1"/>
        </p:nvSpPr>
        <p:spPr>
          <a:xfrm>
            <a:off x="123825" y="6477000"/>
            <a:ext cx="9020175" cy="266700"/>
          </a:xfrm>
          <a:prstGeom prst="rect">
            <a:avLst/>
          </a:prstGeom>
          <a:ln/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 b="1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5pPr>
            <a:lvl6pPr marL="22860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6pPr>
            <a:lvl7pPr marL="27432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7pPr>
            <a:lvl8pPr marL="32004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8pPr>
            <a:lvl9pPr marL="36576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9pPr>
          </a:lstStyle>
          <a:p>
            <a:pPr>
              <a:buFont typeface="Wingdings" pitchFamily="2" charset="2"/>
              <a:buNone/>
              <a:defRPr/>
            </a:pPr>
            <a:r>
              <a:rPr lang="en-GB" dirty="0" smtClean="0">
                <a:solidFill>
                  <a:srgbClr val="261748"/>
                </a:solidFill>
              </a:rPr>
              <a:t> May 14th 2012, Hamburg                                                                              11</a:t>
            </a:r>
            <a:r>
              <a:rPr lang="en-GB" baseline="30000" dirty="0" smtClean="0">
                <a:solidFill>
                  <a:srgbClr val="261748"/>
                </a:solidFill>
              </a:rPr>
              <a:t>th</a:t>
            </a:r>
            <a:r>
              <a:rPr lang="en-GB" dirty="0" smtClean="0">
                <a:solidFill>
                  <a:srgbClr val="261748"/>
                </a:solidFill>
              </a:rPr>
              <a:t>  XDAC Meeting                                                                             J. Sztuk-Dambietz, XFEL</a:t>
            </a:r>
          </a:p>
        </p:txBody>
      </p:sp>
    </p:spTree>
    <p:extLst>
      <p:ext uri="{BB962C8B-B14F-4D97-AF65-F5344CB8AC3E}">
        <p14:creationId xmlns:p14="http://schemas.microsoft.com/office/powerpoint/2010/main" val="1228959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475" y="1347788"/>
            <a:ext cx="2774950" cy="44592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4825" y="1347788"/>
            <a:ext cx="2774950" cy="44592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Rectangle 12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44D80D-F49E-401B-BE3B-A1DB607C8B8A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7" name="Rectangle 26"/>
          <p:cNvSpPr txBox="1">
            <a:spLocks noChangeArrowheads="1"/>
          </p:cNvSpPr>
          <p:nvPr userDrawn="1"/>
        </p:nvSpPr>
        <p:spPr>
          <a:xfrm>
            <a:off x="115887" y="6457950"/>
            <a:ext cx="9020175" cy="266700"/>
          </a:xfrm>
          <a:prstGeom prst="rect">
            <a:avLst/>
          </a:prstGeom>
          <a:ln/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 b="1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5pPr>
            <a:lvl6pPr marL="22860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6pPr>
            <a:lvl7pPr marL="27432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7pPr>
            <a:lvl8pPr marL="32004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8pPr>
            <a:lvl9pPr marL="36576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9pPr>
          </a:lstStyle>
          <a:p>
            <a:pPr>
              <a:buFont typeface="Wingdings" pitchFamily="2" charset="2"/>
              <a:buNone/>
              <a:defRPr/>
            </a:pPr>
            <a:r>
              <a:rPr lang="en-GB" dirty="0" smtClean="0">
                <a:solidFill>
                  <a:srgbClr val="261748"/>
                </a:solidFill>
              </a:rPr>
              <a:t> May 14th 2012, Hamburg                                                                              11</a:t>
            </a:r>
            <a:r>
              <a:rPr lang="en-GB" baseline="30000" dirty="0" smtClean="0">
                <a:solidFill>
                  <a:srgbClr val="261748"/>
                </a:solidFill>
              </a:rPr>
              <a:t>th</a:t>
            </a:r>
            <a:r>
              <a:rPr lang="en-GB" dirty="0" smtClean="0">
                <a:solidFill>
                  <a:srgbClr val="261748"/>
                </a:solidFill>
              </a:rPr>
              <a:t>  XDAC Meeting                                                                             J. Sztuk-Dambietz, XFEL</a:t>
            </a:r>
          </a:p>
        </p:txBody>
      </p:sp>
    </p:spTree>
    <p:extLst>
      <p:ext uri="{BB962C8B-B14F-4D97-AF65-F5344CB8AC3E}">
        <p14:creationId xmlns:p14="http://schemas.microsoft.com/office/powerpoint/2010/main" val="16659887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7" name="Rectangle 12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DDE75B-CEFF-4805-A08F-B5C591433C79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8" name="Rectangle 26"/>
          <p:cNvSpPr>
            <a:spLocks noGrp="1" noChangeArrowheads="1"/>
          </p:cNvSpPr>
          <p:nvPr>
            <p:ph type="ftr" sz="quarter" idx="11"/>
          </p:nvPr>
        </p:nvSpPr>
        <p:spPr>
          <a:xfrm>
            <a:off x="117475" y="6494558"/>
            <a:ext cx="8902700" cy="266700"/>
          </a:xfrm>
          <a:prstGeom prst="rect">
            <a:avLst/>
          </a:prstGeom>
          <a:ln/>
        </p:spPr>
        <p:txBody>
          <a:bodyPr/>
          <a:lstStyle>
            <a:lvl1pPr>
              <a:defRPr b="0"/>
            </a:lvl1pPr>
          </a:lstStyle>
          <a:p>
            <a:pPr>
              <a:buFont typeface="Wingdings" pitchFamily="2" charset="2"/>
              <a:buNone/>
              <a:defRPr/>
            </a:pPr>
            <a:r>
              <a:rPr lang="en-GB" dirty="0" smtClean="0">
                <a:solidFill>
                  <a:srgbClr val="261748"/>
                </a:solidFill>
              </a:rPr>
              <a:t>Delete this text and put in here: Date of the Talk, location, … (max: 1 line)</a:t>
            </a:r>
          </a:p>
          <a:p>
            <a:pPr>
              <a:buFont typeface="Wingdings" pitchFamily="2" charset="2"/>
              <a:buNone/>
              <a:defRPr/>
            </a:pPr>
            <a:r>
              <a:rPr lang="en-GB" dirty="0" smtClean="0">
                <a:solidFill>
                  <a:srgbClr val="261748"/>
                </a:solidFill>
              </a:rPr>
              <a:t>Put in here: Name of the speaker, function, affiliation, … (max. 1 line)</a:t>
            </a:r>
            <a:endParaRPr lang="en-GB" dirty="0">
              <a:solidFill>
                <a:srgbClr val="26174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62909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Rectangle 12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594815-F915-4410-8232-80CA2CD5D706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1"/>
          </p:nvPr>
        </p:nvSpPr>
        <p:spPr>
          <a:xfrm>
            <a:off x="95441" y="6492148"/>
            <a:ext cx="5702300" cy="266700"/>
          </a:xfrm>
          <a:prstGeom prst="rect">
            <a:avLst/>
          </a:prstGeom>
          <a:ln/>
        </p:spPr>
        <p:txBody>
          <a:bodyPr/>
          <a:lstStyle>
            <a:lvl1pPr>
              <a:buNone/>
              <a:defRPr b="0"/>
            </a:lvl1pPr>
          </a:lstStyle>
          <a:p>
            <a:pPr>
              <a:defRPr/>
            </a:pPr>
            <a:r>
              <a:rPr lang="en-GB" dirty="0" smtClean="0">
                <a:solidFill>
                  <a:srgbClr val="261748"/>
                </a:solidFill>
              </a:rPr>
              <a:t> J. Sztuk-Dambietz XFEL</a:t>
            </a:r>
            <a:endParaRPr lang="en-GB" dirty="0">
              <a:solidFill>
                <a:srgbClr val="26174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61781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065BA7-D06C-46B9-983A-842C11777F23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3" name="Rectangle 26"/>
          <p:cNvSpPr>
            <a:spLocks noGrp="1" noChangeArrowheads="1"/>
          </p:cNvSpPr>
          <p:nvPr>
            <p:ph type="ftr" sz="quarter" idx="11"/>
          </p:nvPr>
        </p:nvSpPr>
        <p:spPr>
          <a:xfrm>
            <a:off x="117475" y="6494558"/>
            <a:ext cx="8902700" cy="266700"/>
          </a:xfrm>
          <a:prstGeom prst="rect">
            <a:avLst/>
          </a:prstGeom>
          <a:ln/>
        </p:spPr>
        <p:txBody>
          <a:bodyPr/>
          <a:lstStyle>
            <a:lvl1pPr>
              <a:buNone/>
              <a:defRPr b="0"/>
            </a:lvl1pPr>
          </a:lstStyle>
          <a:p>
            <a:pPr>
              <a:defRPr/>
            </a:pPr>
            <a:r>
              <a:rPr lang="en-GB" dirty="0" smtClean="0">
                <a:solidFill>
                  <a:srgbClr val="261748"/>
                </a:solidFill>
              </a:rPr>
              <a:t>Delete this text and put in here: Date of the Talk, location, … (max: 1 line)</a:t>
            </a:r>
          </a:p>
          <a:p>
            <a:pPr>
              <a:defRPr/>
            </a:pPr>
            <a:r>
              <a:rPr lang="en-GB" dirty="0" smtClean="0">
                <a:solidFill>
                  <a:srgbClr val="261748"/>
                </a:solidFill>
              </a:rPr>
              <a:t>Put in here: Name of the speaker, function, affiliation, … (max. 1 line)</a:t>
            </a:r>
            <a:endParaRPr lang="en-GB" dirty="0">
              <a:solidFill>
                <a:srgbClr val="26174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6693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2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B1B1A2-E960-4659-A134-BC9A71F04C61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Rectangle 26"/>
          <p:cNvSpPr>
            <a:spLocks noGrp="1" noChangeArrowheads="1"/>
          </p:cNvSpPr>
          <p:nvPr>
            <p:ph type="ftr" sz="quarter" idx="11"/>
          </p:nvPr>
        </p:nvSpPr>
        <p:spPr>
          <a:xfrm>
            <a:off x="117475" y="6494558"/>
            <a:ext cx="8902700" cy="266700"/>
          </a:xfrm>
          <a:prstGeom prst="rect">
            <a:avLst/>
          </a:prstGeom>
          <a:ln/>
        </p:spPr>
        <p:txBody>
          <a:bodyPr/>
          <a:lstStyle>
            <a:lvl1pPr>
              <a:buNone/>
              <a:defRPr b="0"/>
            </a:lvl1pPr>
          </a:lstStyle>
          <a:p>
            <a:pPr>
              <a:defRPr/>
            </a:pPr>
            <a:r>
              <a:rPr lang="en-GB" dirty="0" smtClean="0">
                <a:solidFill>
                  <a:srgbClr val="261748"/>
                </a:solidFill>
              </a:rPr>
              <a:t>Delete this text and put in here: Date of the Talk, location, … (max: 1 line)</a:t>
            </a:r>
          </a:p>
          <a:p>
            <a:pPr>
              <a:defRPr/>
            </a:pPr>
            <a:r>
              <a:rPr lang="en-GB" dirty="0" smtClean="0">
                <a:solidFill>
                  <a:srgbClr val="261748"/>
                </a:solidFill>
              </a:rPr>
              <a:t>Put in here: Name of the speaker, function, affiliation, … (max. 1 line)</a:t>
            </a:r>
            <a:endParaRPr lang="en-GB" dirty="0">
              <a:solidFill>
                <a:srgbClr val="26174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60908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  <a:lvl2pPr>
              <a:defRPr>
                <a:latin typeface="Calibri" pitchFamily="34" charset="0"/>
                <a:cs typeface="Calibri" pitchFamily="34" charset="0"/>
              </a:defRPr>
            </a:lvl2pPr>
            <a:lvl3pPr>
              <a:defRPr>
                <a:latin typeface="Calibri" pitchFamily="34" charset="0"/>
                <a:cs typeface="Calibri" pitchFamily="34" charset="0"/>
              </a:defRPr>
            </a:lvl3pPr>
            <a:lvl4pPr>
              <a:defRPr>
                <a:latin typeface="Calibri" pitchFamily="34" charset="0"/>
                <a:cs typeface="Calibri" pitchFamily="34" charset="0"/>
              </a:defRPr>
            </a:lvl4pPr>
            <a:lvl5pPr>
              <a:defRPr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e-DE" dirty="0"/>
          </a:p>
        </p:txBody>
      </p:sp>
      <p:sp>
        <p:nvSpPr>
          <p:cNvPr id="4" name="Rectangle 12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404834-5313-40AC-B135-E30BD596D54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1"/>
          </p:nvPr>
        </p:nvSpPr>
        <p:spPr>
          <a:xfrm>
            <a:off x="123825" y="6477000"/>
            <a:ext cx="9020175" cy="266700"/>
          </a:xfrm>
          <a:prstGeom prst="rect">
            <a:avLst/>
          </a:prstGeom>
          <a:ln/>
        </p:spPr>
        <p:txBody>
          <a:bodyPr/>
          <a:lstStyle>
            <a:lvl1pPr>
              <a:defRPr b="1"/>
            </a:lvl1pPr>
          </a:lstStyle>
          <a:p>
            <a:pPr>
              <a:buFont typeface="Wingdings" pitchFamily="2" charset="2"/>
              <a:buNone/>
              <a:defRPr/>
            </a:pPr>
            <a:r>
              <a:rPr lang="en-GB" dirty="0" smtClean="0"/>
              <a:t> May 14th 2012, Hamburg                                                                              11</a:t>
            </a:r>
            <a:r>
              <a:rPr lang="en-GB" baseline="30000" dirty="0" smtClean="0"/>
              <a:t>th</a:t>
            </a:r>
            <a:r>
              <a:rPr lang="en-GB" dirty="0" smtClean="0"/>
              <a:t>  XDAC Meeting                                                                             J. Sztuk-Dambietz, XFEL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1111828" y="135083"/>
            <a:ext cx="27120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200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EuXFEL</a:t>
            </a:r>
            <a:r>
              <a:rPr lang="en-US" sz="1200" b="1" baseline="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WP-75 Detector  Development</a:t>
            </a:r>
            <a:endParaRPr lang="en-US" sz="12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2900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2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A60E7B-CEF1-4E27-9066-C6D9A5BA4531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Rectangle 26"/>
          <p:cNvSpPr>
            <a:spLocks noGrp="1" noChangeArrowheads="1"/>
          </p:cNvSpPr>
          <p:nvPr>
            <p:ph type="ftr" sz="quarter" idx="11"/>
          </p:nvPr>
        </p:nvSpPr>
        <p:spPr>
          <a:xfrm>
            <a:off x="117475" y="6494558"/>
            <a:ext cx="8902700" cy="266700"/>
          </a:xfrm>
          <a:prstGeom prst="rect">
            <a:avLst/>
          </a:prstGeom>
          <a:ln/>
        </p:spPr>
        <p:txBody>
          <a:bodyPr/>
          <a:lstStyle>
            <a:lvl1pPr>
              <a:buNone/>
              <a:defRPr b="0"/>
            </a:lvl1pPr>
          </a:lstStyle>
          <a:p>
            <a:pPr>
              <a:defRPr/>
            </a:pPr>
            <a:r>
              <a:rPr lang="en-GB" dirty="0" smtClean="0">
                <a:solidFill>
                  <a:srgbClr val="261748"/>
                </a:solidFill>
              </a:rPr>
              <a:t>Delete this text and put in here: Date of the Talk, location, … (max: 1 line)</a:t>
            </a:r>
          </a:p>
          <a:p>
            <a:pPr>
              <a:defRPr/>
            </a:pPr>
            <a:r>
              <a:rPr lang="en-GB" dirty="0" smtClean="0">
                <a:solidFill>
                  <a:srgbClr val="261748"/>
                </a:solidFill>
              </a:rPr>
              <a:t>Put in here: Name of the speaker, function, affiliation, … (max. 1 line)</a:t>
            </a:r>
            <a:endParaRPr lang="en-GB" dirty="0">
              <a:solidFill>
                <a:srgbClr val="26174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20129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Rectangle 12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F76E51-EBA5-459E-83E0-22CC756F9838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1"/>
          </p:nvPr>
        </p:nvSpPr>
        <p:spPr>
          <a:xfrm>
            <a:off x="117475" y="6494558"/>
            <a:ext cx="8902700" cy="266700"/>
          </a:xfrm>
          <a:prstGeom prst="rect">
            <a:avLst/>
          </a:prstGeom>
          <a:ln/>
        </p:spPr>
        <p:txBody>
          <a:bodyPr/>
          <a:lstStyle>
            <a:lvl1pPr>
              <a:buNone/>
              <a:defRPr b="0"/>
            </a:lvl1pPr>
          </a:lstStyle>
          <a:p>
            <a:pPr>
              <a:defRPr/>
            </a:pPr>
            <a:r>
              <a:rPr lang="en-GB" dirty="0" smtClean="0">
                <a:solidFill>
                  <a:srgbClr val="261748"/>
                </a:solidFill>
              </a:rPr>
              <a:t>Delete this text and put in here: Date of the Talk, location, … (max: 1 line)</a:t>
            </a:r>
          </a:p>
          <a:p>
            <a:pPr>
              <a:defRPr/>
            </a:pPr>
            <a:r>
              <a:rPr lang="en-GB" dirty="0" smtClean="0">
                <a:solidFill>
                  <a:srgbClr val="261748"/>
                </a:solidFill>
              </a:rPr>
              <a:t>Put in here: Name of the speaker, function, affiliation, … (max. 1 line)</a:t>
            </a:r>
            <a:endParaRPr lang="en-GB" dirty="0">
              <a:solidFill>
                <a:srgbClr val="26174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80583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13488" y="541338"/>
            <a:ext cx="2063750" cy="52657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475" y="541338"/>
            <a:ext cx="6043613" cy="5265737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e-DE" dirty="0"/>
          </a:p>
        </p:txBody>
      </p:sp>
      <p:sp>
        <p:nvSpPr>
          <p:cNvPr id="4" name="Rectangle 12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2768DB-A039-4AEB-8867-8E27CDCEC257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1"/>
          </p:nvPr>
        </p:nvSpPr>
        <p:spPr>
          <a:xfrm>
            <a:off x="117475" y="6494558"/>
            <a:ext cx="8902700" cy="266700"/>
          </a:xfrm>
          <a:prstGeom prst="rect">
            <a:avLst/>
          </a:prstGeom>
          <a:ln/>
        </p:spPr>
        <p:txBody>
          <a:bodyPr/>
          <a:lstStyle>
            <a:lvl1pPr>
              <a:buNone/>
              <a:defRPr b="0"/>
            </a:lvl1pPr>
          </a:lstStyle>
          <a:p>
            <a:pPr>
              <a:defRPr/>
            </a:pPr>
            <a:r>
              <a:rPr lang="en-GB" dirty="0" smtClean="0">
                <a:solidFill>
                  <a:srgbClr val="261748"/>
                </a:solidFill>
              </a:rPr>
              <a:t>Delete this text and put in here: Date of the Talk, location, … (max: 1 line)</a:t>
            </a:r>
          </a:p>
          <a:p>
            <a:pPr>
              <a:defRPr/>
            </a:pPr>
            <a:r>
              <a:rPr lang="en-GB" dirty="0" smtClean="0">
                <a:solidFill>
                  <a:srgbClr val="261748"/>
                </a:solidFill>
              </a:rPr>
              <a:t>Put in here: Name of the speaker, function, affiliation, … (max. 1 line)</a:t>
            </a:r>
            <a:endParaRPr lang="en-GB" dirty="0">
              <a:solidFill>
                <a:srgbClr val="26174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5327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2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D9A73F-356D-4490-8CBC-8705B352DC7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6" name="Rectangle 26"/>
          <p:cNvSpPr txBox="1">
            <a:spLocks noChangeArrowheads="1"/>
          </p:cNvSpPr>
          <p:nvPr userDrawn="1"/>
        </p:nvSpPr>
        <p:spPr>
          <a:xfrm>
            <a:off x="123825" y="6477000"/>
            <a:ext cx="9020175" cy="266700"/>
          </a:xfrm>
          <a:prstGeom prst="rect">
            <a:avLst/>
          </a:prstGeom>
          <a:ln/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 b="1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5pPr>
            <a:lvl6pPr marL="22860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6pPr>
            <a:lvl7pPr marL="27432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7pPr>
            <a:lvl8pPr marL="32004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8pPr>
            <a:lvl9pPr marL="36576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9pPr>
          </a:lstStyle>
          <a:p>
            <a:pPr>
              <a:buFont typeface="Wingdings" pitchFamily="2" charset="2"/>
              <a:buNone/>
              <a:defRPr/>
            </a:pPr>
            <a:r>
              <a:rPr lang="en-GB" dirty="0" smtClean="0"/>
              <a:t> May 14th 2012, Hamburg                                                                              11</a:t>
            </a:r>
            <a:r>
              <a:rPr lang="en-GB" baseline="30000" dirty="0" smtClean="0"/>
              <a:t>th</a:t>
            </a:r>
            <a:r>
              <a:rPr lang="en-GB" dirty="0" smtClean="0"/>
              <a:t>  XDAC Meeting                                                                             J. Sztuk-Dambietz, XFEL</a:t>
            </a:r>
          </a:p>
        </p:txBody>
      </p:sp>
    </p:spTree>
    <p:extLst>
      <p:ext uri="{BB962C8B-B14F-4D97-AF65-F5344CB8AC3E}">
        <p14:creationId xmlns:p14="http://schemas.microsoft.com/office/powerpoint/2010/main" val="35581697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475" y="1347788"/>
            <a:ext cx="2774950" cy="44592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4825" y="1347788"/>
            <a:ext cx="2774950" cy="44592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Rectangle 12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44D80D-F49E-401B-BE3B-A1DB607C8B8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7" name="Rectangle 26"/>
          <p:cNvSpPr txBox="1">
            <a:spLocks noChangeArrowheads="1"/>
          </p:cNvSpPr>
          <p:nvPr userDrawn="1"/>
        </p:nvSpPr>
        <p:spPr>
          <a:xfrm>
            <a:off x="115887" y="6457950"/>
            <a:ext cx="9020175" cy="266700"/>
          </a:xfrm>
          <a:prstGeom prst="rect">
            <a:avLst/>
          </a:prstGeom>
          <a:ln/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 b="1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5pPr>
            <a:lvl6pPr marL="22860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6pPr>
            <a:lvl7pPr marL="27432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7pPr>
            <a:lvl8pPr marL="32004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8pPr>
            <a:lvl9pPr marL="36576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9pPr>
          </a:lstStyle>
          <a:p>
            <a:pPr>
              <a:buFont typeface="Wingdings" pitchFamily="2" charset="2"/>
              <a:buNone/>
              <a:defRPr/>
            </a:pPr>
            <a:r>
              <a:rPr lang="en-GB" dirty="0" smtClean="0"/>
              <a:t> May 14th 2012, Hamburg                                                                              11</a:t>
            </a:r>
            <a:r>
              <a:rPr lang="en-GB" baseline="30000" dirty="0" smtClean="0"/>
              <a:t>th</a:t>
            </a:r>
            <a:r>
              <a:rPr lang="en-GB" dirty="0" smtClean="0"/>
              <a:t>  XDAC Meeting                                                                             J. Sztuk-Dambietz, XFEL</a:t>
            </a:r>
          </a:p>
        </p:txBody>
      </p:sp>
    </p:spTree>
    <p:extLst>
      <p:ext uri="{BB962C8B-B14F-4D97-AF65-F5344CB8AC3E}">
        <p14:creationId xmlns:p14="http://schemas.microsoft.com/office/powerpoint/2010/main" val="15346231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7" name="Rectangle 12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DDE75B-CEFF-4805-A08F-B5C591433C7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8" name="Rectangle 26"/>
          <p:cNvSpPr>
            <a:spLocks noGrp="1" noChangeArrowheads="1"/>
          </p:cNvSpPr>
          <p:nvPr>
            <p:ph type="ftr" sz="quarter" idx="11"/>
          </p:nvPr>
        </p:nvSpPr>
        <p:spPr>
          <a:xfrm>
            <a:off x="117475" y="6494558"/>
            <a:ext cx="8902700" cy="266700"/>
          </a:xfrm>
          <a:prstGeom prst="rect">
            <a:avLst/>
          </a:prstGeom>
          <a:ln/>
        </p:spPr>
        <p:txBody>
          <a:bodyPr/>
          <a:lstStyle>
            <a:lvl1pPr>
              <a:defRPr b="0"/>
            </a:lvl1pPr>
          </a:lstStyle>
          <a:p>
            <a:pPr>
              <a:buFont typeface="Wingdings" pitchFamily="2" charset="2"/>
              <a:buNone/>
              <a:defRPr/>
            </a:pPr>
            <a:r>
              <a:rPr lang="en-GB" dirty="0" smtClean="0"/>
              <a:t>Delete this text and put in here: Date of the Talk, location, … (max: 1 line)</a:t>
            </a:r>
          </a:p>
          <a:p>
            <a:pPr>
              <a:buFont typeface="Wingdings" pitchFamily="2" charset="2"/>
              <a:buNone/>
              <a:defRPr/>
            </a:pPr>
            <a:r>
              <a:rPr lang="en-GB" dirty="0" smtClean="0"/>
              <a:t>Put in here: Name of the speaker, function, affiliation, … (max. 1 line)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36932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Rectangle 12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594815-F915-4410-8232-80CA2CD5D70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1"/>
          </p:nvPr>
        </p:nvSpPr>
        <p:spPr>
          <a:xfrm>
            <a:off x="95441" y="6492148"/>
            <a:ext cx="5702300" cy="266700"/>
          </a:xfrm>
          <a:prstGeom prst="rect">
            <a:avLst/>
          </a:prstGeom>
          <a:ln/>
        </p:spPr>
        <p:txBody>
          <a:bodyPr/>
          <a:lstStyle>
            <a:lvl1pPr>
              <a:buNone/>
              <a:defRPr b="0"/>
            </a:lvl1pPr>
          </a:lstStyle>
          <a:p>
            <a:pPr>
              <a:defRPr/>
            </a:pPr>
            <a:r>
              <a:rPr lang="en-GB" dirty="0" smtClean="0"/>
              <a:t> J. Sztuk-Dambietz XFEL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502835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065BA7-D06C-46B9-983A-842C11777F2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3" name="Rectangle 26"/>
          <p:cNvSpPr>
            <a:spLocks noGrp="1" noChangeArrowheads="1"/>
          </p:cNvSpPr>
          <p:nvPr>
            <p:ph type="ftr" sz="quarter" idx="11"/>
          </p:nvPr>
        </p:nvSpPr>
        <p:spPr>
          <a:xfrm>
            <a:off x="117475" y="6494558"/>
            <a:ext cx="8902700" cy="266700"/>
          </a:xfrm>
          <a:prstGeom prst="rect">
            <a:avLst/>
          </a:prstGeom>
          <a:ln/>
        </p:spPr>
        <p:txBody>
          <a:bodyPr/>
          <a:lstStyle>
            <a:lvl1pPr>
              <a:buNone/>
              <a:defRPr b="0"/>
            </a:lvl1pPr>
          </a:lstStyle>
          <a:p>
            <a:pPr>
              <a:defRPr/>
            </a:pPr>
            <a:r>
              <a:rPr lang="en-GB" dirty="0" smtClean="0"/>
              <a:t>Delete this text and put in here: Date of the Talk, location, … (max: 1 line)</a:t>
            </a:r>
          </a:p>
          <a:p>
            <a:pPr>
              <a:defRPr/>
            </a:pPr>
            <a:r>
              <a:rPr lang="en-GB" dirty="0" smtClean="0"/>
              <a:t>Put in here: Name of the speaker, function, affiliation, … (max. 1 line)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33961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2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B1B1A2-E960-4659-A134-BC9A71F04C6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ftr" sz="quarter" idx="11"/>
          </p:nvPr>
        </p:nvSpPr>
        <p:spPr>
          <a:xfrm>
            <a:off x="117475" y="6494558"/>
            <a:ext cx="8902700" cy="266700"/>
          </a:xfrm>
          <a:prstGeom prst="rect">
            <a:avLst/>
          </a:prstGeom>
          <a:ln/>
        </p:spPr>
        <p:txBody>
          <a:bodyPr/>
          <a:lstStyle>
            <a:lvl1pPr>
              <a:buNone/>
              <a:defRPr b="0"/>
            </a:lvl1pPr>
          </a:lstStyle>
          <a:p>
            <a:pPr>
              <a:defRPr/>
            </a:pPr>
            <a:r>
              <a:rPr lang="en-GB" dirty="0" smtClean="0"/>
              <a:t>Delete this text and put in here: Date of the Talk, location, … (max: 1 line)</a:t>
            </a:r>
          </a:p>
          <a:p>
            <a:pPr>
              <a:defRPr/>
            </a:pPr>
            <a:r>
              <a:rPr lang="en-GB" dirty="0" smtClean="0"/>
              <a:t>Put in here: Name of the speaker, function, affiliation, … (max. 1 line)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252664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2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A60E7B-CEF1-4E27-9066-C6D9A5BA453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ftr" sz="quarter" idx="11"/>
          </p:nvPr>
        </p:nvSpPr>
        <p:spPr>
          <a:xfrm>
            <a:off x="117475" y="6494558"/>
            <a:ext cx="8902700" cy="266700"/>
          </a:xfrm>
          <a:prstGeom prst="rect">
            <a:avLst/>
          </a:prstGeom>
          <a:ln/>
        </p:spPr>
        <p:txBody>
          <a:bodyPr/>
          <a:lstStyle>
            <a:lvl1pPr>
              <a:buNone/>
              <a:defRPr b="0"/>
            </a:lvl1pPr>
          </a:lstStyle>
          <a:p>
            <a:pPr>
              <a:defRPr/>
            </a:pPr>
            <a:r>
              <a:rPr lang="en-GB" dirty="0" smtClean="0"/>
              <a:t>Delete this text and put in here: Date of the Talk, location, … (max: 1 line)</a:t>
            </a:r>
          </a:p>
          <a:p>
            <a:pPr>
              <a:defRPr/>
            </a:pPr>
            <a:r>
              <a:rPr lang="en-GB" dirty="0" smtClean="0"/>
              <a:t>Put in here: Name of the speaker, function, affiliation, … (max. 1 line)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20194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34" descr="Undulator_final_nurh#50DE97_rechts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088" y="117475"/>
            <a:ext cx="5778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50" name="Rectangle 1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42325" y="114300"/>
            <a:ext cx="576263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4000" tIns="45720" rIns="54000" bIns="18000" numCol="1" anchor="b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0"/>
              </a:spcBef>
              <a:buClrTx/>
              <a:buFontTx/>
              <a:buNone/>
              <a:defRPr sz="1000" b="1" smtClean="0">
                <a:solidFill>
                  <a:schemeClr val="bg1"/>
                </a:solidFill>
                <a:ea typeface="Geneva" pitchFamily="-80" charset="-128"/>
              </a:defRPr>
            </a:lvl1pPr>
          </a:lstStyle>
          <a:p>
            <a:pPr>
              <a:defRPr/>
            </a:pPr>
            <a:fld id="{CFD82390-499E-42ED-82BC-FC5DAA2FC9C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144" name="Line 120"/>
          <p:cNvSpPr>
            <a:spLocks noChangeShapeType="1"/>
          </p:cNvSpPr>
          <p:nvPr userDrawn="1"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1030" name="Rectangle 122"/>
          <p:cNvSpPr>
            <a:spLocks noChangeArrowheads="1"/>
          </p:cNvSpPr>
          <p:nvPr userDrawn="1"/>
        </p:nvSpPr>
        <p:spPr bwMode="auto">
          <a:xfrm>
            <a:off x="1093788" y="114300"/>
            <a:ext cx="7283450" cy="915988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0"/>
              </a:spcBef>
              <a:buClrTx/>
              <a:buFontTx/>
              <a:buNone/>
            </a:pPr>
            <a:endParaRPr lang="en-GB" sz="2400"/>
          </a:p>
        </p:txBody>
      </p:sp>
      <p:pic>
        <p:nvPicPr>
          <p:cNvPr id="1032" name="Picture 127" descr="logo-XFEL_rgb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114300"/>
            <a:ext cx="911225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3" name="Rectangle 130"/>
          <p:cNvSpPr>
            <a:spLocks noGrp="1" noChangeArrowheads="1"/>
          </p:cNvSpPr>
          <p:nvPr>
            <p:ph type="title"/>
          </p:nvPr>
        </p:nvSpPr>
        <p:spPr bwMode="auto">
          <a:xfrm>
            <a:off x="1093788" y="541338"/>
            <a:ext cx="7283450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000" tIns="45720" rIns="9144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Slide title: Don’t edit here!</a:t>
            </a:r>
          </a:p>
        </p:txBody>
      </p:sp>
      <p:sp>
        <p:nvSpPr>
          <p:cNvPr id="1034" name="Rectangle 132"/>
          <p:cNvSpPr>
            <a:spLocks noGrp="1" noChangeAspect="1" noChangeArrowheads="1"/>
          </p:cNvSpPr>
          <p:nvPr>
            <p:ph type="body" idx="1"/>
          </p:nvPr>
        </p:nvSpPr>
        <p:spPr bwMode="auto">
          <a:xfrm>
            <a:off x="117475" y="1347788"/>
            <a:ext cx="5702300" cy="445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70000" tIns="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text format – don’t edit!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</a:p>
        </p:txBody>
      </p:sp>
      <p:sp>
        <p:nvSpPr>
          <p:cNvPr id="11" name="Rectangle 26"/>
          <p:cNvSpPr>
            <a:spLocks noGrp="1" noChangeArrowheads="1"/>
          </p:cNvSpPr>
          <p:nvPr>
            <p:ph type="ftr" sz="quarter" idx="3"/>
          </p:nvPr>
        </p:nvSpPr>
        <p:spPr>
          <a:xfrm>
            <a:off x="115888" y="6477000"/>
            <a:ext cx="9020175" cy="266700"/>
          </a:xfrm>
          <a:prstGeom prst="rect">
            <a:avLst/>
          </a:prstGeom>
          <a:ln/>
        </p:spPr>
        <p:txBody>
          <a:bodyPr/>
          <a:lstStyle>
            <a:lvl1pPr>
              <a:defRPr b="1"/>
            </a:lvl1pPr>
          </a:lstStyle>
          <a:p>
            <a:pPr>
              <a:buFont typeface="Wingdings" pitchFamily="2" charset="2"/>
              <a:buNone/>
              <a:defRPr/>
            </a:pPr>
            <a:r>
              <a:rPr lang="en-GB" dirty="0" smtClean="0"/>
              <a:t> May 14th 2012, Hamburg                                                                              11</a:t>
            </a:r>
            <a:r>
              <a:rPr lang="en-GB" baseline="30000" dirty="0" smtClean="0"/>
              <a:t>th</a:t>
            </a:r>
            <a:r>
              <a:rPr lang="en-GB" dirty="0" smtClean="0"/>
              <a:t>  XDAC Meeting                                                                             J. Sztuk-Dambietz, XFEL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" charset="-128"/>
        </a:defRPr>
      </a:lvl9pPr>
    </p:titleStyle>
    <p:bodyStyle>
      <a:lvl1pPr marL="298450" indent="-2984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n"/>
        <a:defRPr sz="2400">
          <a:solidFill>
            <a:schemeClr val="tx2"/>
          </a:solidFill>
          <a:latin typeface="+mn-lt"/>
          <a:ea typeface="+mn-ea"/>
          <a:cs typeface="+mn-cs"/>
        </a:defRPr>
      </a:lvl1pPr>
      <a:lvl2pPr marL="558800" indent="-2587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2"/>
          </a:solidFill>
          <a:latin typeface="+mn-lt"/>
          <a:ea typeface="+mn-ea"/>
        </a:defRPr>
      </a:lvl2pPr>
      <a:lvl3pPr marL="817563" indent="-257175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"/>
        <a:defRPr sz="2400">
          <a:solidFill>
            <a:schemeClr val="tx2"/>
          </a:solidFill>
          <a:latin typeface="+mn-lt"/>
          <a:ea typeface="+mn-ea"/>
        </a:defRPr>
      </a:lvl3pPr>
      <a:lvl4pPr marL="1077913" indent="-258763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rgbClr val="100F2E"/>
          </a:solidFill>
          <a:latin typeface="+mn-lt"/>
          <a:ea typeface="+mn-ea"/>
        </a:defRPr>
      </a:lvl4pPr>
      <a:lvl5pPr marL="1312863" indent="-223838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5pPr>
      <a:lvl6pPr marL="1770063" indent="-223838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6pPr>
      <a:lvl7pPr marL="2227263" indent="-223838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7pPr>
      <a:lvl8pPr marL="2684463" indent="-223838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8pPr>
      <a:lvl9pPr marL="3141663" indent="-223838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34" descr="Undulator_final_nurh#50DE97_rechts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088" y="117475"/>
            <a:ext cx="5778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50" name="Rectangle 1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42325" y="114300"/>
            <a:ext cx="576263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4000" tIns="45720" rIns="54000" bIns="18000" numCol="1" anchor="b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0"/>
              </a:spcBef>
              <a:buClrTx/>
              <a:buFontTx/>
              <a:buNone/>
              <a:defRPr sz="1000" b="1" smtClean="0">
                <a:solidFill>
                  <a:schemeClr val="bg1"/>
                </a:solidFill>
                <a:ea typeface="Geneva" pitchFamily="-80" charset="-128"/>
              </a:defRPr>
            </a:lvl1pPr>
          </a:lstStyle>
          <a:p>
            <a:pPr>
              <a:defRPr/>
            </a:pPr>
            <a:fld id="{CFD82390-499E-42ED-82BC-FC5DAA2FC9C2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1144" name="Line 120"/>
          <p:cNvSpPr>
            <a:spLocks noChangeShapeType="1"/>
          </p:cNvSpPr>
          <p:nvPr userDrawn="1"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solidFill>
                <a:srgbClr val="261748"/>
              </a:solidFill>
            </a:endParaRPr>
          </a:p>
        </p:txBody>
      </p:sp>
      <p:sp>
        <p:nvSpPr>
          <p:cNvPr id="1030" name="Rectangle 122"/>
          <p:cNvSpPr>
            <a:spLocks noChangeArrowheads="1"/>
          </p:cNvSpPr>
          <p:nvPr userDrawn="1"/>
        </p:nvSpPr>
        <p:spPr bwMode="auto">
          <a:xfrm>
            <a:off x="1093788" y="114300"/>
            <a:ext cx="7283450" cy="915988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0"/>
              </a:spcBef>
              <a:buClrTx/>
              <a:buFontTx/>
              <a:buNone/>
            </a:pPr>
            <a:endParaRPr lang="en-GB" sz="2400">
              <a:solidFill>
                <a:srgbClr val="261748"/>
              </a:solidFill>
            </a:endParaRPr>
          </a:p>
        </p:txBody>
      </p:sp>
      <p:pic>
        <p:nvPicPr>
          <p:cNvPr id="1032" name="Picture 127" descr="logo-XFEL_rgb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114300"/>
            <a:ext cx="911225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3" name="Rectangle 130"/>
          <p:cNvSpPr>
            <a:spLocks noGrp="1" noChangeArrowheads="1"/>
          </p:cNvSpPr>
          <p:nvPr>
            <p:ph type="title"/>
          </p:nvPr>
        </p:nvSpPr>
        <p:spPr bwMode="auto">
          <a:xfrm>
            <a:off x="1093788" y="541338"/>
            <a:ext cx="7283450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000" tIns="45720" rIns="9144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Slide title: Don’t edit here!</a:t>
            </a:r>
          </a:p>
        </p:txBody>
      </p:sp>
      <p:sp>
        <p:nvSpPr>
          <p:cNvPr id="1034" name="Rectangle 132"/>
          <p:cNvSpPr>
            <a:spLocks noGrp="1" noChangeAspect="1" noChangeArrowheads="1"/>
          </p:cNvSpPr>
          <p:nvPr>
            <p:ph type="body" idx="1"/>
          </p:nvPr>
        </p:nvSpPr>
        <p:spPr bwMode="auto">
          <a:xfrm>
            <a:off x="117475" y="1347788"/>
            <a:ext cx="5702300" cy="445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70000" tIns="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text format – don’t edit!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</a:p>
        </p:txBody>
      </p:sp>
      <p:sp>
        <p:nvSpPr>
          <p:cNvPr id="11" name="Rectangle 26"/>
          <p:cNvSpPr>
            <a:spLocks noGrp="1" noChangeArrowheads="1"/>
          </p:cNvSpPr>
          <p:nvPr>
            <p:ph type="ftr" sz="quarter" idx="3"/>
          </p:nvPr>
        </p:nvSpPr>
        <p:spPr>
          <a:xfrm>
            <a:off x="115888" y="6477000"/>
            <a:ext cx="9020175" cy="266700"/>
          </a:xfrm>
          <a:prstGeom prst="rect">
            <a:avLst/>
          </a:prstGeom>
          <a:ln/>
        </p:spPr>
        <p:txBody>
          <a:bodyPr/>
          <a:lstStyle>
            <a:lvl1pPr>
              <a:defRPr b="1"/>
            </a:lvl1pPr>
          </a:lstStyle>
          <a:p>
            <a:pPr>
              <a:buFont typeface="Wingdings" pitchFamily="2" charset="2"/>
              <a:buNone/>
              <a:defRPr/>
            </a:pPr>
            <a:r>
              <a:rPr lang="en-GB" dirty="0" smtClean="0">
                <a:solidFill>
                  <a:srgbClr val="261748"/>
                </a:solidFill>
              </a:rPr>
              <a:t> May 14th 2012, Hamburg                                                                              11</a:t>
            </a:r>
            <a:r>
              <a:rPr lang="en-GB" baseline="30000" dirty="0" smtClean="0">
                <a:solidFill>
                  <a:srgbClr val="261748"/>
                </a:solidFill>
              </a:rPr>
              <a:t>th</a:t>
            </a:r>
            <a:r>
              <a:rPr lang="en-GB" dirty="0" smtClean="0">
                <a:solidFill>
                  <a:srgbClr val="261748"/>
                </a:solidFill>
              </a:rPr>
              <a:t>  XDAC Meeting                                                                             J. Sztuk-Dambietz, XFEL</a:t>
            </a:r>
          </a:p>
        </p:txBody>
      </p:sp>
    </p:spTree>
    <p:extLst>
      <p:ext uri="{BB962C8B-B14F-4D97-AF65-F5344CB8AC3E}">
        <p14:creationId xmlns:p14="http://schemas.microsoft.com/office/powerpoint/2010/main" val="3039277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" charset="-128"/>
        </a:defRPr>
      </a:lvl9pPr>
    </p:titleStyle>
    <p:bodyStyle>
      <a:lvl1pPr marL="298450" indent="-2984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n"/>
        <a:defRPr sz="2400">
          <a:solidFill>
            <a:schemeClr val="tx2"/>
          </a:solidFill>
          <a:latin typeface="+mn-lt"/>
          <a:ea typeface="+mn-ea"/>
          <a:cs typeface="+mn-cs"/>
        </a:defRPr>
      </a:lvl1pPr>
      <a:lvl2pPr marL="558800" indent="-2587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2"/>
          </a:solidFill>
          <a:latin typeface="+mn-lt"/>
          <a:ea typeface="+mn-ea"/>
        </a:defRPr>
      </a:lvl2pPr>
      <a:lvl3pPr marL="817563" indent="-257175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"/>
        <a:defRPr sz="2400">
          <a:solidFill>
            <a:schemeClr val="tx2"/>
          </a:solidFill>
          <a:latin typeface="+mn-lt"/>
          <a:ea typeface="+mn-ea"/>
        </a:defRPr>
      </a:lvl3pPr>
      <a:lvl4pPr marL="1077913" indent="-258763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rgbClr val="100F2E"/>
          </a:solidFill>
          <a:latin typeface="+mn-lt"/>
          <a:ea typeface="+mn-ea"/>
        </a:defRPr>
      </a:lvl4pPr>
      <a:lvl5pPr marL="1312863" indent="-223838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5pPr>
      <a:lvl6pPr marL="1770063" indent="-223838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6pPr>
      <a:lvl7pPr marL="2227263" indent="-223838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7pPr>
      <a:lvl8pPr marL="2684463" indent="-223838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8pPr>
      <a:lvl9pPr marL="3141663" indent="-223838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gif"/><Relationship Id="rId7" Type="http://schemas.openxmlformats.org/officeDocument/2006/relationships/image" Target="../media/image26.jpeg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g"/><Relationship Id="rId5" Type="http://schemas.openxmlformats.org/officeDocument/2006/relationships/image" Target="../media/image24.png"/><Relationship Id="rId4" Type="http://schemas.openxmlformats.org/officeDocument/2006/relationships/image" Target="../media/image23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://cimg.sourceforge.net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xfel-detector-calibrationgroup@desy.de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indico.desy.de/categoryDisplay.py?categId=278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gif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tiff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1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5000"/>
                    </a14:imgEffect>
                    <a14:imgEffect>
                      <a14:brightnessContrast bright="-5000" contrast="42000"/>
                    </a14:imgEffect>
                  </a14:imgLayer>
                </a14:imgProps>
              </a:ext>
            </a:extLst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8"/>
          <p:cNvSpPr>
            <a:spLocks noGrp="1" noChangeArrowheads="1"/>
          </p:cNvSpPr>
          <p:nvPr>
            <p:ph type="ctrTitle" sz="quarter"/>
          </p:nvPr>
        </p:nvSpPr>
        <p:spPr>
          <a:xfrm>
            <a:off x="957929" y="1750868"/>
            <a:ext cx="7251700" cy="1844675"/>
          </a:xfrm>
        </p:spPr>
        <p:txBody>
          <a:bodyPr/>
          <a:lstStyle/>
          <a:p>
            <a:pPr eaLnBrk="1" hangingPunct="1"/>
            <a:r>
              <a:rPr lang="en-US" sz="3600" b="1" dirty="0">
                <a:solidFill>
                  <a:srgbClr val="25155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Detector Calibration Concepts </a:t>
            </a:r>
            <a:r>
              <a:rPr lang="en-US" sz="3600" b="1" dirty="0" smtClean="0">
                <a:solidFill>
                  <a:srgbClr val="25155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/>
            </a:r>
            <a:br>
              <a:rPr lang="en-US" sz="3600" b="1" dirty="0" smtClean="0">
                <a:solidFill>
                  <a:srgbClr val="25155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en-US" sz="3600" b="1" dirty="0" smtClean="0">
                <a:solidFill>
                  <a:srgbClr val="25155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and Status </a:t>
            </a:r>
            <a:r>
              <a:rPr lang="en-US" sz="3600" b="1" dirty="0">
                <a:solidFill>
                  <a:srgbClr val="25155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of the Calibration Working Group</a:t>
            </a:r>
            <a:endParaRPr lang="en-GB" sz="3600" b="1" dirty="0" smtClean="0">
              <a:solidFill>
                <a:srgbClr val="25155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759385" y="3773708"/>
            <a:ext cx="3648790" cy="10341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18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Jola Sztuk-Dambietz </a:t>
            </a:r>
            <a:r>
              <a:rPr lang="en-US" sz="18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(</a:t>
            </a:r>
            <a:r>
              <a:rPr lang="en-US" sz="18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XFEL)</a:t>
            </a:r>
          </a:p>
          <a:p>
            <a:pPr algn="ctr">
              <a:buNone/>
            </a:pPr>
            <a:r>
              <a:rPr lang="en-US" sz="1800" b="1" dirty="0" smtClean="0">
                <a:latin typeface="Calibri" pitchFamily="34" charset="0"/>
                <a:cs typeface="Calibri" pitchFamily="34" charset="0"/>
              </a:rPr>
              <a:t>on behalf of </a:t>
            </a:r>
          </a:p>
          <a:p>
            <a:pPr algn="ctr">
              <a:buNone/>
            </a:pPr>
            <a:r>
              <a:rPr lang="en-US" sz="1800" b="1" dirty="0" smtClean="0">
                <a:latin typeface="Calibri" pitchFamily="34" charset="0"/>
                <a:cs typeface="Calibri" pitchFamily="34" charset="0"/>
              </a:rPr>
              <a:t>the Calibration Group</a:t>
            </a:r>
            <a:endParaRPr lang="en-US" sz="18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4794" y="5416149"/>
            <a:ext cx="871797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1" dirty="0" smtClean="0">
              <a:solidFill>
                <a:srgbClr val="261748"/>
              </a:solidFill>
              <a:latin typeface="Calibri" pitchFamily="34" charset="0"/>
              <a:ea typeface="ＭＳ Ｐゴシック" pitchFamily="2"/>
              <a:cs typeface="Calibri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Clr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b="1" dirty="0" smtClean="0">
                <a:solidFill>
                  <a:srgbClr val="261748"/>
                </a:solidFill>
                <a:latin typeface="Calibri" pitchFamily="34" charset="0"/>
                <a:ea typeface="ＭＳ Ｐゴシック" pitchFamily="2"/>
                <a:cs typeface="Calibri" pitchFamily="34" charset="0"/>
              </a:rPr>
              <a:t>May 14</a:t>
            </a:r>
            <a:r>
              <a:rPr lang="en-US" sz="1800" b="1" baseline="30000" dirty="0" smtClean="0">
                <a:solidFill>
                  <a:srgbClr val="261748"/>
                </a:solidFill>
                <a:latin typeface="Calibri" pitchFamily="34" charset="0"/>
                <a:ea typeface="ＭＳ Ｐゴシック" pitchFamily="2"/>
                <a:cs typeface="Calibri" pitchFamily="34" charset="0"/>
              </a:rPr>
              <a:t>th</a:t>
            </a:r>
            <a:r>
              <a:rPr lang="en-US" sz="1800" b="1" dirty="0" smtClean="0">
                <a:solidFill>
                  <a:srgbClr val="261748"/>
                </a:solidFill>
                <a:latin typeface="Calibri" pitchFamily="34" charset="0"/>
                <a:ea typeface="ＭＳ Ｐゴシック" pitchFamily="2"/>
                <a:cs typeface="Calibri" pitchFamily="34" charset="0"/>
              </a:rPr>
              <a:t>,  </a:t>
            </a:r>
            <a:r>
              <a:rPr lang="en-US" sz="1800" b="1" dirty="0" smtClean="0">
                <a:solidFill>
                  <a:srgbClr val="261748"/>
                </a:solidFill>
                <a:latin typeface="Calibri" pitchFamily="34" charset="0"/>
                <a:ea typeface="ＭＳ Ｐゴシック" pitchFamily="2"/>
                <a:cs typeface="Calibri" pitchFamily="34" charset="0"/>
              </a:rPr>
              <a:t>2012</a:t>
            </a:r>
            <a:r>
              <a:rPr lang="en-US" sz="1800" b="1" dirty="0">
                <a:solidFill>
                  <a:srgbClr val="261748"/>
                </a:solidFill>
                <a:latin typeface="Calibri" pitchFamily="34" charset="0"/>
                <a:ea typeface="ＭＳ Ｐゴシック" pitchFamily="2"/>
                <a:cs typeface="Calibri" pitchFamily="34" charset="0"/>
              </a:rPr>
              <a:t/>
            </a:r>
            <a:br>
              <a:rPr lang="en-US" sz="1800" b="1" dirty="0">
                <a:solidFill>
                  <a:srgbClr val="261748"/>
                </a:solidFill>
                <a:latin typeface="Calibri" pitchFamily="34" charset="0"/>
                <a:ea typeface="ＭＳ Ｐゴシック" pitchFamily="2"/>
                <a:cs typeface="Calibri" pitchFamily="34" charset="0"/>
              </a:rPr>
            </a:br>
            <a:r>
              <a:rPr lang="en-US" sz="1800" b="1" dirty="0">
                <a:latin typeface="Calibri" pitchFamily="34" charset="0"/>
                <a:cs typeface="Calibri" pitchFamily="34" charset="0"/>
              </a:rPr>
              <a:t>11th Meeting of the XFEL Detector Advisory Committee</a:t>
            </a:r>
          </a:p>
          <a:p>
            <a:pPr lvl="0" algn="ctr" fontAlgn="auto">
              <a:spcBef>
                <a:spcPts val="0"/>
              </a:spcBef>
              <a:spcAft>
                <a:spcPts val="0"/>
              </a:spcAft>
              <a:buClr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b="1" dirty="0" smtClean="0">
                <a:solidFill>
                  <a:srgbClr val="261748"/>
                </a:solidFill>
                <a:latin typeface="Calibri" pitchFamily="34" charset="0"/>
                <a:ea typeface="ＭＳ Ｐゴシック" pitchFamily="2"/>
                <a:cs typeface="Calibri" pitchFamily="34" charset="0"/>
              </a:rPr>
              <a:t>European </a:t>
            </a:r>
            <a:r>
              <a:rPr lang="en-US" sz="1800" b="1" dirty="0">
                <a:solidFill>
                  <a:srgbClr val="261748"/>
                </a:solidFill>
                <a:latin typeface="Calibri" pitchFamily="34" charset="0"/>
                <a:ea typeface="ＭＳ Ｐゴシック" pitchFamily="2"/>
                <a:cs typeface="Calibri" pitchFamily="34" charset="0"/>
              </a:rPr>
              <a:t>XFEL GmbH, Hamburg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1052" y="488373"/>
            <a:ext cx="7520276" cy="544368"/>
          </a:xfrm>
        </p:spPr>
        <p:txBody>
          <a:bodyPr/>
          <a:lstStyle/>
          <a:p>
            <a:r>
              <a:rPr lang="en-US" sz="2400" dirty="0" smtClean="0">
                <a:latin typeface="Calibri" pitchFamily="34" charset="0"/>
                <a:cs typeface="Calibri" pitchFamily="34" charset="0"/>
              </a:rPr>
              <a:t>WP-75 </a:t>
            </a:r>
            <a:r>
              <a:rPr lang="en-US" sz="2400" dirty="0" smtClean="0"/>
              <a:t>Laboratory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in HERA-South - Start-up Configuration</a:t>
            </a:r>
            <a:endParaRPr lang="en-US" sz="2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4404834-5313-40AC-B135-E30BD596D545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84" y="2071919"/>
            <a:ext cx="3953297" cy="2244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L-Shape 12"/>
          <p:cNvSpPr/>
          <p:nvPr/>
        </p:nvSpPr>
        <p:spPr bwMode="auto">
          <a:xfrm rot="19934224" flipV="1">
            <a:off x="511986" y="2465506"/>
            <a:ext cx="307132" cy="213962"/>
          </a:xfrm>
          <a:prstGeom prst="corner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Font typeface="Wingdings" pitchFamily="2" charset="2"/>
              <a:buChar char="n"/>
              <a:tabLst/>
            </a:pPr>
            <a:endParaRPr kumimoji="0" lang="en-US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14" name="Rectangle 13"/>
          <p:cNvSpPr/>
          <p:nvPr/>
        </p:nvSpPr>
        <p:spPr bwMode="auto">
          <a:xfrm rot="20006786">
            <a:off x="3601115" y="3682244"/>
            <a:ext cx="252392" cy="40114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Font typeface="Wingdings" pitchFamily="2" charset="2"/>
              <a:buChar char="n"/>
              <a:tabLst/>
            </a:pPr>
            <a:endParaRPr kumimoji="0" lang="en-US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cxnSp>
        <p:nvCxnSpPr>
          <p:cNvPr id="19" name="Straight Arrow Connector 18"/>
          <p:cNvCxnSpPr/>
          <p:nvPr/>
        </p:nvCxnSpPr>
        <p:spPr bwMode="auto">
          <a:xfrm>
            <a:off x="3441203" y="3356457"/>
            <a:ext cx="296031" cy="526357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21" name="Straight Arrow Connector 20"/>
          <p:cNvCxnSpPr/>
          <p:nvPr/>
        </p:nvCxnSpPr>
        <p:spPr bwMode="auto">
          <a:xfrm>
            <a:off x="461557" y="2227642"/>
            <a:ext cx="235883" cy="268941"/>
          </a:xfrm>
          <a:prstGeom prst="straightConnector1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22" name="TextBox 21"/>
          <p:cNvSpPr txBox="1"/>
          <p:nvPr/>
        </p:nvSpPr>
        <p:spPr>
          <a:xfrm>
            <a:off x="-51242" y="2038033"/>
            <a:ext cx="12678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400" b="1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XFEL- AER19</a:t>
            </a:r>
            <a:endParaRPr lang="en-US" sz="1400" b="1" dirty="0">
              <a:solidFill>
                <a:srgbClr val="FFC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737452" y="3132972"/>
            <a:ext cx="11283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4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HERA South</a:t>
            </a:r>
            <a:endParaRPr lang="en-US" sz="14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17595" y="1149481"/>
            <a:ext cx="3793471" cy="739754"/>
          </a:xfrm>
          <a:prstGeom prst="rect">
            <a:avLst/>
          </a:prstGeom>
          <a:noFill/>
          <a:ln w="46800">
            <a:noFill/>
            <a:prstDash val="solid"/>
            <a:bevel/>
          </a:ln>
        </p:spPr>
        <p:txBody>
          <a:bodyPr vert="horz" wrap="square" lIns="23400" tIns="23400" rIns="23400" bIns="23400" anchor="t" anchorCtr="0" compatLnSpc="1">
            <a:spAutoFit/>
          </a:bodyPr>
          <a:lstStyle/>
          <a:p>
            <a:pPr marL="36000" marR="0" lvl="0" indent="0" algn="ctr" rtl="0" hangingPunct="1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SzPct val="100000"/>
              <a:buNone/>
              <a:tabLst>
                <a:tab pos="36000" algn="l"/>
                <a:tab pos="950400" algn="l"/>
                <a:tab pos="1864800" algn="l"/>
                <a:tab pos="2779199" algn="l"/>
                <a:tab pos="3693600" algn="l"/>
                <a:tab pos="4608000" algn="l"/>
                <a:tab pos="5522399" algn="l"/>
                <a:tab pos="6436799" algn="l"/>
                <a:tab pos="7351200" algn="l"/>
                <a:tab pos="8265600" algn="l"/>
                <a:tab pos="9180000" algn="l"/>
                <a:tab pos="10094400" algn="l"/>
              </a:tabLst>
            </a:pPr>
            <a:r>
              <a:rPr lang="en-US" sz="2000" b="1" dirty="0">
                <a:solidFill>
                  <a:srgbClr val="251555"/>
                </a:solidFill>
                <a:latin typeface="Calibri" pitchFamily="34" charset="0"/>
                <a:ea typeface="Arial Unicode MS" pitchFamily="2"/>
                <a:cs typeface="Calibri" pitchFamily="34" charset="0"/>
              </a:rPr>
              <a:t>P</a:t>
            </a:r>
            <a:r>
              <a:rPr lang="en-US" sz="2000" b="1" i="0" u="none" strike="noStrike" baseline="0" dirty="0" smtClean="0">
                <a:ln>
                  <a:noFill/>
                </a:ln>
                <a:solidFill>
                  <a:srgbClr val="251555"/>
                </a:solidFill>
                <a:latin typeface="Calibri" pitchFamily="34" charset="0"/>
                <a:ea typeface="Arial Unicode MS" pitchFamily="2"/>
                <a:cs typeface="Calibri" pitchFamily="34" charset="0"/>
              </a:rPr>
              <a:t>rovisional </a:t>
            </a:r>
            <a:r>
              <a:rPr lang="en-US" sz="2000" b="1" i="0" u="none" strike="noStrike" baseline="0" dirty="0">
                <a:ln>
                  <a:noFill/>
                </a:ln>
                <a:solidFill>
                  <a:srgbClr val="251555"/>
                </a:solidFill>
                <a:latin typeface="Calibri" pitchFamily="34" charset="0"/>
                <a:ea typeface="Arial Unicode MS" pitchFamily="2"/>
                <a:cs typeface="Calibri" pitchFamily="34" charset="0"/>
              </a:rPr>
              <a:t>infrastructure </a:t>
            </a:r>
            <a:endParaRPr lang="en-US" sz="2000" b="1" i="0" u="none" strike="noStrike" baseline="0" dirty="0" smtClean="0">
              <a:ln>
                <a:noFill/>
              </a:ln>
              <a:solidFill>
                <a:srgbClr val="251555"/>
              </a:solidFill>
              <a:latin typeface="Calibri" pitchFamily="34" charset="0"/>
              <a:ea typeface="Arial Unicode MS" pitchFamily="2"/>
              <a:cs typeface="Calibri" pitchFamily="34" charset="0"/>
            </a:endParaRPr>
          </a:p>
          <a:p>
            <a:pPr marL="36000" marR="0" lvl="0" indent="0" algn="ctr" rtl="0" hangingPunct="1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SzPct val="100000"/>
              <a:buNone/>
              <a:tabLst>
                <a:tab pos="36000" algn="l"/>
                <a:tab pos="950400" algn="l"/>
                <a:tab pos="1864800" algn="l"/>
                <a:tab pos="2779199" algn="l"/>
                <a:tab pos="3693600" algn="l"/>
                <a:tab pos="4608000" algn="l"/>
                <a:tab pos="5522399" algn="l"/>
                <a:tab pos="6436799" algn="l"/>
                <a:tab pos="7351200" algn="l"/>
                <a:tab pos="8265600" algn="l"/>
                <a:tab pos="9180000" algn="l"/>
                <a:tab pos="10094400" algn="l"/>
              </a:tabLst>
            </a:pPr>
            <a:r>
              <a:rPr lang="en-US" sz="2000" b="1" i="0" u="none" strike="noStrike" baseline="0" dirty="0" smtClean="0">
                <a:ln>
                  <a:noFill/>
                </a:ln>
                <a:solidFill>
                  <a:srgbClr val="FF0000"/>
                </a:solidFill>
                <a:latin typeface="Calibri" pitchFamily="34" charset="0"/>
                <a:ea typeface="Arial Unicode MS" pitchFamily="2"/>
                <a:cs typeface="Calibri" pitchFamily="34" charset="0"/>
              </a:rPr>
              <a:t>HERA </a:t>
            </a:r>
            <a:r>
              <a:rPr lang="en-US" sz="2000" b="1" i="0" u="none" strike="noStrike" baseline="0" dirty="0">
                <a:ln>
                  <a:noFill/>
                </a:ln>
                <a:solidFill>
                  <a:srgbClr val="FF0000"/>
                </a:solidFill>
                <a:latin typeface="Calibri" pitchFamily="34" charset="0"/>
                <a:ea typeface="Arial Unicode MS" pitchFamily="2"/>
                <a:cs typeface="Calibri" pitchFamily="34" charset="0"/>
              </a:rPr>
              <a:t>South </a:t>
            </a:r>
            <a:r>
              <a:rPr lang="en-US" sz="2000" b="1" i="0" u="none" strike="noStrike" baseline="0" dirty="0" smtClean="0">
                <a:ln>
                  <a:noFill/>
                </a:ln>
                <a:solidFill>
                  <a:srgbClr val="FF0000"/>
                </a:solidFill>
                <a:latin typeface="Calibri" pitchFamily="34" charset="0"/>
                <a:ea typeface="Arial Unicode MS" pitchFamily="2"/>
                <a:cs typeface="Calibri" pitchFamily="34" charset="0"/>
              </a:rPr>
              <a:t>Hall</a:t>
            </a:r>
            <a:endParaRPr lang="en-US" sz="2000" b="1" i="0" u="none" strike="noStrike" baseline="0" dirty="0">
              <a:ln>
                <a:noFill/>
              </a:ln>
              <a:solidFill>
                <a:srgbClr val="FF0000"/>
              </a:solidFill>
              <a:latin typeface="Calibri" pitchFamily="34" charset="0"/>
              <a:ea typeface="Arial Unicode MS" pitchFamily="2"/>
              <a:cs typeface="Calibri" pitchFamily="34" charset="0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6955" y="1149481"/>
            <a:ext cx="4609365" cy="5272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217595" y="4587968"/>
            <a:ext cx="4320234" cy="1816972"/>
          </a:xfrm>
          <a:prstGeom prst="rect">
            <a:avLst/>
          </a:prstGeom>
          <a:noFill/>
          <a:ln w="46800">
            <a:noFill/>
            <a:prstDash val="solid"/>
            <a:bevel/>
          </a:ln>
        </p:spPr>
        <p:txBody>
          <a:bodyPr vert="horz" wrap="square" lIns="23400" tIns="23400" rIns="23400" bIns="23400" anchor="t" anchorCtr="0" compatLnSpc="1">
            <a:spAutoFit/>
          </a:bodyPr>
          <a:lstStyle/>
          <a:p>
            <a:pPr marL="378900" indent="-342900">
              <a:spcBef>
                <a:spcPts val="283"/>
              </a:spcBef>
              <a:spcAft>
                <a:spcPts val="283"/>
              </a:spcAft>
              <a:tabLst>
                <a:tab pos="36000" algn="l"/>
                <a:tab pos="950400" algn="l"/>
                <a:tab pos="1864800" algn="l"/>
                <a:tab pos="2779199" algn="l"/>
                <a:tab pos="3693600" algn="l"/>
                <a:tab pos="4608000" algn="l"/>
                <a:tab pos="5522399" algn="l"/>
                <a:tab pos="6436799" algn="l"/>
                <a:tab pos="7351200" algn="l"/>
                <a:tab pos="8265600" algn="l"/>
                <a:tab pos="9180000" algn="l"/>
                <a:tab pos="10094400" algn="l"/>
              </a:tabLst>
            </a:pPr>
            <a:r>
              <a:rPr lang="en-US" sz="2000" b="1" i="0" u="none" strike="noStrike" baseline="0" dirty="0" smtClean="0">
                <a:ln>
                  <a:noFill/>
                </a:ln>
                <a:solidFill>
                  <a:srgbClr val="251555"/>
                </a:solidFill>
                <a:latin typeface="Calibri" pitchFamily="34" charset="0"/>
                <a:ea typeface="Arial Unicode MS" pitchFamily="2"/>
                <a:cs typeface="Calibri" pitchFamily="34" charset="0"/>
              </a:rPr>
              <a:t>Hera</a:t>
            </a:r>
            <a:r>
              <a:rPr lang="en-US" sz="2000" b="1" i="0" u="none" strike="noStrike" dirty="0" smtClean="0">
                <a:ln>
                  <a:noFill/>
                </a:ln>
                <a:solidFill>
                  <a:srgbClr val="251555"/>
                </a:solidFill>
                <a:latin typeface="Calibri" pitchFamily="34" charset="0"/>
                <a:ea typeface="Arial Unicode MS" pitchFamily="2"/>
                <a:cs typeface="Calibri" pitchFamily="34" charset="0"/>
              </a:rPr>
              <a:t> South – 6</a:t>
            </a:r>
            <a:r>
              <a:rPr lang="en-US" sz="2000" b="1" i="0" u="none" strike="noStrike" baseline="30000" dirty="0" smtClean="0">
                <a:ln>
                  <a:noFill/>
                </a:ln>
                <a:solidFill>
                  <a:srgbClr val="251555"/>
                </a:solidFill>
                <a:latin typeface="Calibri" pitchFamily="34" charset="0"/>
                <a:ea typeface="Arial Unicode MS" pitchFamily="2"/>
                <a:cs typeface="Calibri" pitchFamily="34" charset="0"/>
              </a:rPr>
              <a:t>th</a:t>
            </a:r>
            <a:r>
              <a:rPr lang="en-US" sz="2000" b="1" i="0" u="none" strike="noStrike" dirty="0" smtClean="0">
                <a:ln>
                  <a:noFill/>
                </a:ln>
                <a:solidFill>
                  <a:srgbClr val="251555"/>
                </a:solidFill>
                <a:latin typeface="Calibri" pitchFamily="34" charset="0"/>
                <a:ea typeface="Arial Unicode MS" pitchFamily="2"/>
                <a:cs typeface="Calibri" pitchFamily="34" charset="0"/>
              </a:rPr>
              <a:t> floor installation </a:t>
            </a:r>
            <a:r>
              <a:rPr lang="en-US" sz="2000" b="1" i="0" u="none" strike="noStrike" dirty="0" smtClean="0">
                <a:ln>
                  <a:noFill/>
                </a:ln>
                <a:solidFill>
                  <a:srgbClr val="251555"/>
                </a:solidFill>
                <a:latin typeface="Calibri" pitchFamily="34" charset="0"/>
                <a:ea typeface="Arial Unicode MS" pitchFamily="2"/>
                <a:cs typeface="Calibri" pitchFamily="34" charset="0"/>
                <a:sym typeface="Wingdings" pitchFamily="2" charset="2"/>
              </a:rPr>
              <a:t></a:t>
            </a:r>
          </a:p>
          <a:p>
            <a:pPr marL="36000">
              <a:spcBef>
                <a:spcPts val="283"/>
              </a:spcBef>
              <a:spcAft>
                <a:spcPts val="283"/>
              </a:spcAft>
              <a:buNone/>
              <a:tabLst>
                <a:tab pos="36000" algn="l"/>
                <a:tab pos="950400" algn="l"/>
                <a:tab pos="1864800" algn="l"/>
                <a:tab pos="2779199" algn="l"/>
                <a:tab pos="3693600" algn="l"/>
                <a:tab pos="4608000" algn="l"/>
                <a:tab pos="5522399" algn="l"/>
                <a:tab pos="6436799" algn="l"/>
                <a:tab pos="7351200" algn="l"/>
                <a:tab pos="8265600" algn="l"/>
                <a:tab pos="9180000" algn="l"/>
                <a:tab pos="10094400" algn="l"/>
              </a:tabLst>
            </a:pPr>
            <a:r>
              <a:rPr lang="en-US" sz="1800" b="1" baseline="0" dirty="0" smtClean="0">
                <a:solidFill>
                  <a:srgbClr val="251555"/>
                </a:solidFill>
                <a:latin typeface="Calibri" pitchFamily="34" charset="0"/>
                <a:ea typeface="Arial Unicode MS" pitchFamily="2"/>
                <a:cs typeface="Calibri" pitchFamily="34" charset="0"/>
                <a:sym typeface="Wingdings" pitchFamily="2" charset="2"/>
              </a:rPr>
              <a:t>Temporary clean room – 46m</a:t>
            </a:r>
            <a:r>
              <a:rPr lang="en-US" sz="1800" b="1" baseline="30000" dirty="0" smtClean="0">
                <a:solidFill>
                  <a:srgbClr val="251555"/>
                </a:solidFill>
                <a:latin typeface="Calibri" pitchFamily="34" charset="0"/>
                <a:ea typeface="Arial Unicode MS" pitchFamily="2"/>
                <a:cs typeface="Calibri" pitchFamily="34" charset="0"/>
                <a:sym typeface="Wingdings" pitchFamily="2" charset="2"/>
              </a:rPr>
              <a:t>2</a:t>
            </a:r>
          </a:p>
          <a:p>
            <a:pPr marL="36000">
              <a:spcBef>
                <a:spcPts val="283"/>
              </a:spcBef>
              <a:spcAft>
                <a:spcPts val="283"/>
              </a:spcAft>
              <a:buNone/>
              <a:tabLst>
                <a:tab pos="36000" algn="l"/>
                <a:tab pos="950400" algn="l"/>
                <a:tab pos="1864800" algn="l"/>
                <a:tab pos="2779199" algn="l"/>
                <a:tab pos="3693600" algn="l"/>
                <a:tab pos="4608000" algn="l"/>
                <a:tab pos="5522399" algn="l"/>
                <a:tab pos="6436799" algn="l"/>
                <a:tab pos="7351200" algn="l"/>
                <a:tab pos="8265600" algn="l"/>
                <a:tab pos="9180000" algn="l"/>
                <a:tab pos="10094400" algn="l"/>
              </a:tabLst>
            </a:pPr>
            <a:r>
              <a:rPr lang="en-US" sz="1800" b="1" dirty="0" smtClean="0">
                <a:solidFill>
                  <a:srgbClr val="251555"/>
                </a:solidFill>
                <a:latin typeface="Calibri" pitchFamily="34" charset="0"/>
                <a:ea typeface="Arial Unicode MS" pitchFamily="2"/>
                <a:cs typeface="Calibri" pitchFamily="34" charset="0"/>
                <a:sym typeface="Wingdings" pitchFamily="2" charset="2"/>
              </a:rPr>
              <a:t>Electronic lab – 22m</a:t>
            </a:r>
            <a:r>
              <a:rPr lang="en-US" sz="1800" b="1" baseline="30000" dirty="0" smtClean="0">
                <a:solidFill>
                  <a:srgbClr val="251555"/>
                </a:solidFill>
                <a:latin typeface="Calibri" pitchFamily="34" charset="0"/>
                <a:ea typeface="Arial Unicode MS" pitchFamily="2"/>
                <a:cs typeface="Calibri" pitchFamily="34" charset="0"/>
                <a:sym typeface="Wingdings" pitchFamily="2" charset="2"/>
              </a:rPr>
              <a:t>2</a:t>
            </a:r>
            <a:endParaRPr lang="en-US" sz="1800" b="1" baseline="30000" dirty="0">
              <a:solidFill>
                <a:srgbClr val="251555"/>
              </a:solidFill>
              <a:latin typeface="Calibri" pitchFamily="34" charset="0"/>
              <a:ea typeface="Arial Unicode MS" pitchFamily="2"/>
              <a:cs typeface="Calibri" pitchFamily="34" charset="0"/>
              <a:sym typeface="Wingdings" pitchFamily="2" charset="2"/>
            </a:endParaRPr>
          </a:p>
          <a:p>
            <a:pPr marL="378900" indent="-342900">
              <a:spcBef>
                <a:spcPts val="283"/>
              </a:spcBef>
              <a:spcAft>
                <a:spcPts val="283"/>
              </a:spcAft>
              <a:tabLst>
                <a:tab pos="36000" algn="l"/>
                <a:tab pos="950400" algn="l"/>
                <a:tab pos="1864800" algn="l"/>
                <a:tab pos="2779199" algn="l"/>
                <a:tab pos="3693600" algn="l"/>
                <a:tab pos="4608000" algn="l"/>
                <a:tab pos="5522399" algn="l"/>
                <a:tab pos="6436799" algn="l"/>
                <a:tab pos="7351200" algn="l"/>
                <a:tab pos="8265600" algn="l"/>
                <a:tab pos="9180000" algn="l"/>
                <a:tab pos="10094400" algn="l"/>
              </a:tabLst>
            </a:pPr>
            <a:r>
              <a:rPr lang="en-US" sz="2000" b="1" i="0" u="none" strike="noStrike" dirty="0" smtClean="0">
                <a:ln>
                  <a:noFill/>
                </a:ln>
                <a:solidFill>
                  <a:srgbClr val="251555"/>
                </a:solidFill>
                <a:latin typeface="Calibri" pitchFamily="34" charset="0"/>
                <a:ea typeface="Arial Unicode MS" pitchFamily="2"/>
                <a:cs typeface="Calibri" pitchFamily="34" charset="0"/>
                <a:sym typeface="Wingdings" pitchFamily="2" charset="2"/>
              </a:rPr>
              <a:t>Move to the ground floor as soon as possible</a:t>
            </a:r>
            <a:endParaRPr lang="en-US" sz="2000" b="1" i="0" u="none" strike="noStrike" baseline="0" dirty="0">
              <a:ln>
                <a:noFill/>
              </a:ln>
              <a:solidFill>
                <a:srgbClr val="251555"/>
              </a:solidFill>
              <a:latin typeface="Calibri" pitchFamily="34" charset="0"/>
              <a:ea typeface="Arial Unicode MS" pitchFamily="2"/>
              <a:cs typeface="Calibri" pitchFamily="34" charset="0"/>
            </a:endParaRPr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3825" y="6477000"/>
            <a:ext cx="9020175" cy="266700"/>
          </a:xfrm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en-GB" smtClean="0"/>
              <a:t> May 14th 2012, Hamburg                                                                              11</a:t>
            </a:r>
            <a:r>
              <a:rPr lang="en-GB" baseline="30000" smtClean="0"/>
              <a:t>th</a:t>
            </a:r>
            <a:r>
              <a:rPr lang="en-GB" smtClean="0"/>
              <a:t>  XDAC Meeting                                                                             J. Sztuk-Dambietz, XFEL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892271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2386" y="1092154"/>
            <a:ext cx="877021" cy="70323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3208" y="1092155"/>
            <a:ext cx="759754" cy="6092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Calibration Sources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4404834-5313-40AC-B135-E30BD596D545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en-GB" smtClean="0"/>
              <a:t> May 14th 2012, Hamburg                                                                              11</a:t>
            </a:r>
            <a:r>
              <a:rPr lang="en-GB" baseline="30000" smtClean="0"/>
              <a:t>th</a:t>
            </a:r>
            <a:r>
              <a:rPr lang="en-GB" smtClean="0"/>
              <a:t>  XDAC Meeting                                                                             J. Sztuk-Dambietz, XFEL</a:t>
            </a:r>
            <a:endParaRPr lang="en-GB" dirty="0" smtClean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0" y="1301997"/>
            <a:ext cx="8984529" cy="3885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70000" tIns="0" rIns="91440" bIns="45720" numCol="1" anchor="t" anchorCtr="0" compatLnSpc="1">
            <a:prstTxWarp prst="textNoShape">
              <a:avLst/>
            </a:prstTxWarp>
          </a:bodyPr>
          <a:lstStyle>
            <a:lvl1pPr marL="298450" indent="-298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  <a:defRPr sz="2400">
                <a:solidFill>
                  <a:schemeClr val="tx2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558800" indent="-2587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2"/>
                </a:solidFill>
                <a:latin typeface="Calibri" pitchFamily="34" charset="0"/>
                <a:ea typeface="+mn-ea"/>
                <a:cs typeface="Calibri" pitchFamily="34" charset="0"/>
              </a:defRPr>
            </a:lvl2pPr>
            <a:lvl3pPr marL="817563" indent="-2571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"/>
              <a:defRPr sz="2400">
                <a:solidFill>
                  <a:schemeClr val="tx2"/>
                </a:solidFill>
                <a:latin typeface="Calibri" pitchFamily="34" charset="0"/>
                <a:ea typeface="+mn-ea"/>
                <a:cs typeface="Calibri" pitchFamily="34" charset="0"/>
              </a:defRPr>
            </a:lvl3pPr>
            <a:lvl4pPr marL="1077913" indent="-2587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rgbClr val="100F2E"/>
                </a:solidFill>
                <a:latin typeface="Calibri" pitchFamily="34" charset="0"/>
                <a:ea typeface="+mn-ea"/>
                <a:cs typeface="Calibri" pitchFamily="34" charset="0"/>
              </a:defRPr>
            </a:lvl4pPr>
            <a:lvl5pPr marL="1312863" indent="-2238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Calibri" pitchFamily="34" charset="0"/>
                <a:ea typeface="+mn-ea"/>
                <a:cs typeface="Calibri" pitchFamily="34" charset="0"/>
              </a:defRPr>
            </a:lvl5pPr>
            <a:lvl6pPr marL="1770063" indent="-223838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6pPr>
            <a:lvl7pPr marL="2227263" indent="-223838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7pPr>
            <a:lvl8pPr marL="2684463" indent="-223838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8pPr>
            <a:lvl9pPr marL="3141663" indent="-223838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9pPr>
          </a:lstStyle>
          <a:p>
            <a:r>
              <a:rPr lang="en-US" b="1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X-ray sources:</a:t>
            </a:r>
          </a:p>
          <a:p>
            <a:pPr>
              <a:buFont typeface="Wingdings" pitchFamily="2" charset="2"/>
              <a:buChar char="Ø"/>
            </a:pPr>
            <a:r>
              <a:rPr lang="en-US" sz="2000" b="1" dirty="0" smtClean="0">
                <a:solidFill>
                  <a:srgbClr val="261748"/>
                </a:solidFill>
              </a:rPr>
              <a:t> </a:t>
            </a:r>
            <a:r>
              <a:rPr lang="en-US" sz="2000" b="1" dirty="0" smtClean="0">
                <a:solidFill>
                  <a:srgbClr val="009900"/>
                </a:solidFill>
              </a:rPr>
              <a:t>Calibrated Radioisotope </a:t>
            </a:r>
            <a:r>
              <a:rPr lang="en-US" sz="2000" b="1" dirty="0" smtClean="0">
                <a:solidFill>
                  <a:srgbClr val="261748"/>
                </a:solidFill>
              </a:rPr>
              <a:t>(X-ray/Gamma/Alpha) Sources (</a:t>
            </a:r>
            <a:r>
              <a:rPr lang="en-US" sz="2000" b="1" baseline="30000" dirty="0" smtClean="0">
                <a:solidFill>
                  <a:srgbClr val="261748"/>
                </a:solidFill>
              </a:rPr>
              <a:t>55</a:t>
            </a:r>
            <a:r>
              <a:rPr lang="en-US" sz="2000" b="1" dirty="0" smtClean="0">
                <a:solidFill>
                  <a:srgbClr val="261748"/>
                </a:solidFill>
              </a:rPr>
              <a:t>Fe + chopper, </a:t>
            </a:r>
            <a:r>
              <a:rPr lang="en-US" sz="2000" b="1" baseline="30000" dirty="0" smtClean="0">
                <a:solidFill>
                  <a:srgbClr val="261748"/>
                </a:solidFill>
              </a:rPr>
              <a:t>133</a:t>
            </a:r>
            <a:r>
              <a:rPr lang="en-US" sz="2000" b="1" dirty="0" smtClean="0">
                <a:solidFill>
                  <a:srgbClr val="261748"/>
                </a:solidFill>
              </a:rPr>
              <a:t>Ba, </a:t>
            </a:r>
            <a:r>
              <a:rPr lang="en-US" sz="2000" b="1" baseline="30000" dirty="0" smtClean="0">
                <a:solidFill>
                  <a:srgbClr val="261748"/>
                </a:solidFill>
              </a:rPr>
              <a:t>241</a:t>
            </a:r>
            <a:r>
              <a:rPr lang="en-US" sz="2000" b="1" dirty="0" smtClean="0">
                <a:solidFill>
                  <a:srgbClr val="261748"/>
                </a:solidFill>
              </a:rPr>
              <a:t>Am, etc..)</a:t>
            </a:r>
          </a:p>
          <a:p>
            <a:pPr>
              <a:buFont typeface="Wingdings" pitchFamily="2" charset="2"/>
              <a:buChar char="Ø"/>
            </a:pPr>
            <a:r>
              <a:rPr lang="en-US" sz="2000" b="1" dirty="0" smtClean="0">
                <a:solidFill>
                  <a:srgbClr val="009900"/>
                </a:solidFill>
              </a:rPr>
              <a:t>X-ray tubes</a:t>
            </a:r>
          </a:p>
          <a:p>
            <a:pPr marL="0" indent="0">
              <a:buFont typeface="Wingdings" pitchFamily="2" charset="2"/>
              <a:buNone/>
            </a:pPr>
            <a:r>
              <a:rPr lang="en-US" sz="2000" b="1" dirty="0" smtClean="0">
                <a:solidFill>
                  <a:srgbClr val="261748"/>
                </a:solidFill>
              </a:rPr>
              <a:t>    - “DC mode” X-ray tube</a:t>
            </a:r>
          </a:p>
          <a:p>
            <a:pPr marL="0" indent="0">
              <a:buFont typeface="Wingdings" pitchFamily="2" charset="2"/>
              <a:buNone/>
            </a:pPr>
            <a:r>
              <a:rPr lang="en-US" sz="2000" b="1" dirty="0" smtClean="0">
                <a:solidFill>
                  <a:srgbClr val="261748"/>
                </a:solidFill>
              </a:rPr>
              <a:t>    -  pulsed X-ray tubes</a:t>
            </a:r>
          </a:p>
          <a:p>
            <a:pPr>
              <a:buFont typeface="Wingdings" pitchFamily="2" charset="2"/>
              <a:buChar char="Ø"/>
            </a:pPr>
            <a:r>
              <a:rPr lang="en-US" sz="2000" b="1" dirty="0" smtClean="0">
                <a:solidFill>
                  <a:srgbClr val="009900"/>
                </a:solidFill>
              </a:rPr>
              <a:t>Access to X-ray facilities: </a:t>
            </a:r>
            <a:r>
              <a:rPr lang="en-US" sz="2000" b="1" dirty="0">
                <a:solidFill>
                  <a:srgbClr val="009900"/>
                </a:solidFill>
              </a:rPr>
              <a:t> </a:t>
            </a:r>
            <a:endParaRPr lang="en-US" sz="2000" b="1" dirty="0" smtClean="0">
              <a:solidFill>
                <a:srgbClr val="009900"/>
              </a:solidFill>
            </a:endParaRPr>
          </a:p>
          <a:p>
            <a:pPr marL="0" indent="0">
              <a:buNone/>
            </a:pPr>
            <a:r>
              <a:rPr lang="en-US" sz="2000" b="1" dirty="0" smtClean="0">
                <a:solidFill>
                  <a:srgbClr val="261748"/>
                </a:solidFill>
              </a:rPr>
              <a:t>      - PETRAIII </a:t>
            </a:r>
            <a:r>
              <a:rPr lang="en-US" sz="2000" dirty="0" smtClean="0">
                <a:solidFill>
                  <a:srgbClr val="261748"/>
                </a:solidFill>
                <a:sym typeface="Wingdings" pitchFamily="2" charset="2"/>
              </a:rPr>
              <a:t> try to get </a:t>
            </a:r>
            <a:r>
              <a:rPr lang="en-US" sz="2000" dirty="0" err="1" smtClean="0">
                <a:solidFill>
                  <a:srgbClr val="261748"/>
                </a:solidFill>
                <a:sym typeface="Wingdings" pitchFamily="2" charset="2"/>
              </a:rPr>
              <a:t>beamtime</a:t>
            </a:r>
            <a:endParaRPr lang="en-US" sz="2000" dirty="0" smtClean="0">
              <a:solidFill>
                <a:srgbClr val="261748"/>
              </a:solidFill>
              <a:sym typeface="Wingdings" pitchFamily="2" charset="2"/>
            </a:endParaRPr>
          </a:p>
          <a:p>
            <a:pPr marL="0" indent="0">
              <a:buNone/>
            </a:pPr>
            <a:r>
              <a:rPr lang="en-US" sz="2000" b="1" dirty="0" smtClean="0">
                <a:solidFill>
                  <a:srgbClr val="261748"/>
                </a:solidFill>
                <a:sym typeface="Wingdings" pitchFamily="2" charset="2"/>
              </a:rPr>
              <a:t>      - XFEL </a:t>
            </a:r>
            <a:r>
              <a:rPr lang="en-US" sz="2000" dirty="0" smtClean="0">
                <a:solidFill>
                  <a:srgbClr val="261748"/>
                </a:solidFill>
                <a:sym typeface="Wingdings" pitchFamily="2" charset="2"/>
              </a:rPr>
              <a:t> start to plan for commissioning and installation</a:t>
            </a:r>
          </a:p>
          <a:p>
            <a:pPr marL="0" indent="0">
              <a:buNone/>
            </a:pPr>
            <a:r>
              <a:rPr lang="en-US" sz="2000" b="1" dirty="0">
                <a:solidFill>
                  <a:srgbClr val="261748"/>
                </a:solidFill>
                <a:sym typeface="Wingdings" pitchFamily="2" charset="2"/>
              </a:rPr>
              <a:t> </a:t>
            </a:r>
            <a:r>
              <a:rPr lang="en-US" sz="2000" b="1" dirty="0" smtClean="0">
                <a:solidFill>
                  <a:srgbClr val="261748"/>
                </a:solidFill>
                <a:sym typeface="Wingdings" pitchFamily="2" charset="2"/>
              </a:rPr>
              <a:t>     </a:t>
            </a:r>
            <a:r>
              <a:rPr lang="en-US" sz="2000" b="1" dirty="0">
                <a:solidFill>
                  <a:srgbClr val="261748"/>
                </a:solidFill>
                <a:sym typeface="Wingdings" pitchFamily="2" charset="2"/>
              </a:rPr>
              <a:t>- PITZ </a:t>
            </a:r>
            <a:r>
              <a:rPr lang="en-US" sz="2000" dirty="0">
                <a:solidFill>
                  <a:srgbClr val="261748"/>
                </a:solidFill>
                <a:sym typeface="Wingdings" pitchFamily="2" charset="2"/>
              </a:rPr>
              <a:t>(Photo Injector Test </a:t>
            </a:r>
            <a:r>
              <a:rPr lang="en-US" sz="2000" dirty="0" smtClean="0">
                <a:solidFill>
                  <a:srgbClr val="261748"/>
                </a:solidFill>
                <a:sym typeface="Wingdings" pitchFamily="2" charset="2"/>
              </a:rPr>
              <a:t>Facility)  </a:t>
            </a:r>
            <a:r>
              <a:rPr lang="en-US" sz="2000" dirty="0">
                <a:solidFill>
                  <a:srgbClr val="261748"/>
                </a:solidFill>
                <a:sym typeface="Wingdings" pitchFamily="2" charset="2"/>
              </a:rPr>
              <a:t>not strong needs from </a:t>
            </a:r>
            <a:r>
              <a:rPr lang="en-US" sz="2000" dirty="0" smtClean="0">
                <a:solidFill>
                  <a:srgbClr val="261748"/>
                </a:solidFill>
                <a:sym typeface="Wingdings" pitchFamily="2" charset="2"/>
              </a:rPr>
              <a:t>the detector  consortia</a:t>
            </a:r>
            <a:endParaRPr lang="en-US" sz="2000" dirty="0" smtClean="0">
              <a:solidFill>
                <a:srgbClr val="261748"/>
              </a:solidFill>
            </a:endParaRPr>
          </a:p>
          <a:p>
            <a:pPr marL="0" indent="0">
              <a:buNone/>
            </a:pPr>
            <a:endParaRPr lang="en-US" sz="2000" b="1" dirty="0" smtClean="0">
              <a:solidFill>
                <a:srgbClr val="261748"/>
              </a:solidFill>
            </a:endParaRPr>
          </a:p>
          <a:p>
            <a:r>
              <a:rPr lang="en-US" b="1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Stable laser system </a:t>
            </a:r>
            <a:endParaRPr lang="en-US" b="1" dirty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pPr marL="0" indent="0">
              <a:buNone/>
            </a:pPr>
            <a:r>
              <a:rPr lang="en-US" sz="2100" b="1" dirty="0" smtClean="0">
                <a:solidFill>
                  <a:srgbClr val="C00000"/>
                </a:solidFill>
              </a:rPr>
              <a:t>Review is ongoing based on input from the consortia and the XFEL needs</a:t>
            </a:r>
          </a:p>
          <a:p>
            <a:pPr marL="0" indent="0">
              <a:buFont typeface="Wingdings" pitchFamily="2" charset="2"/>
              <a:buNone/>
            </a:pPr>
            <a:endParaRPr lang="en-US" sz="200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5013208" y="2553176"/>
            <a:ext cx="1839191" cy="851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8664" y="2553176"/>
            <a:ext cx="1578720" cy="103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4901" y="2367300"/>
            <a:ext cx="939874" cy="877216"/>
          </a:xfrm>
          <a:prstGeom prst="rect">
            <a:avLst/>
          </a:prstGeom>
        </p:spPr>
      </p:pic>
      <p:pic>
        <p:nvPicPr>
          <p:cNvPr id="3074" name="Picture 2" descr="N:\4all\intern\User data\wp_75\X-ray sources\Presentation\2009-06-17_Luftfoto-DESY-009_mit_Lichtquellen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4773" y="3405043"/>
            <a:ext cx="1880130" cy="1222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091" y="4950016"/>
            <a:ext cx="4143423" cy="5340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4986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X-ray Generators - Requirements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4404834-5313-40AC-B135-E30BD596D545}" type="slidenum">
              <a:rPr lang="en-GB" smtClean="0"/>
              <a:pPr>
                <a:defRPr/>
              </a:pPr>
              <a:t>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en-GB" smtClean="0"/>
              <a:t> May 14th 2012, Hamburg                                                                              11</a:t>
            </a:r>
            <a:r>
              <a:rPr lang="en-GB" baseline="30000" smtClean="0"/>
              <a:t>th</a:t>
            </a:r>
            <a:r>
              <a:rPr lang="en-GB" smtClean="0"/>
              <a:t>  XDAC Meeting                                                                             J. Sztuk-Dambietz, XFEL</a:t>
            </a:r>
            <a:endParaRPr lang="en-GB" dirty="0" smtClean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117475" y="1230024"/>
            <a:ext cx="9026525" cy="526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70000" tIns="0" rIns="91440" bIns="45720" numCol="1" anchor="t" anchorCtr="0" compatLnSpc="1">
            <a:prstTxWarp prst="textNoShape">
              <a:avLst/>
            </a:prstTxWarp>
          </a:bodyPr>
          <a:lstStyle>
            <a:lvl1pPr marL="298450" indent="-298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  <a:defRPr sz="24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58800" indent="-2587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2"/>
                </a:solidFill>
                <a:latin typeface="+mn-lt"/>
                <a:ea typeface="+mn-ea"/>
              </a:defRPr>
            </a:lvl2pPr>
            <a:lvl3pPr marL="817563" indent="-2571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"/>
              <a:defRPr sz="2400">
                <a:solidFill>
                  <a:schemeClr val="tx2"/>
                </a:solidFill>
                <a:latin typeface="+mn-lt"/>
                <a:ea typeface="+mn-ea"/>
              </a:defRPr>
            </a:lvl3pPr>
            <a:lvl4pPr marL="1077913" indent="-2587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rgbClr val="100F2E"/>
                </a:solidFill>
                <a:latin typeface="+mn-lt"/>
                <a:ea typeface="+mn-ea"/>
              </a:defRPr>
            </a:lvl4pPr>
            <a:lvl5pPr marL="1312863" indent="-2238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5pPr>
            <a:lvl6pPr marL="1770063" indent="-223838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6pPr>
            <a:lvl7pPr marL="2227263" indent="-223838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7pPr>
            <a:lvl8pPr marL="2684463" indent="-223838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8pPr>
            <a:lvl9pPr marL="3141663" indent="-223838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b="1" dirty="0" smtClean="0">
                <a:solidFill>
                  <a:srgbClr val="23145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X-ray source(s) for detector calibration &amp; characterization purpose</a:t>
            </a:r>
          </a:p>
          <a:p>
            <a:r>
              <a:rPr lang="en-US" sz="20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Photon energy: </a:t>
            </a:r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Energy range 0.2-25 </a:t>
            </a:r>
            <a:r>
              <a:rPr lang="en-US" sz="20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keV</a:t>
            </a:r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, monochromatic</a:t>
            </a:r>
          </a:p>
          <a:p>
            <a:r>
              <a:rPr lang="en-US" sz="20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Time structure:</a:t>
            </a:r>
          </a:p>
          <a:p>
            <a:pPr marL="0" indent="0">
              <a:buNone/>
            </a:pPr>
            <a:r>
              <a:rPr lang="en-US" sz="20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    </a:t>
            </a:r>
            <a:r>
              <a:rPr lang="en-US" sz="20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-</a:t>
            </a:r>
            <a:r>
              <a:rPr lang="en-US" sz="20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pulsed source </a:t>
            </a:r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with repetition rate if possible up to 4.5MHz or at least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        two pulses delivered with </a:t>
            </a:r>
            <a:r>
              <a:rPr lang="en-US" sz="2000" dirty="0" err="1" smtClean="0">
                <a:solidFill>
                  <a:srgbClr val="C00000"/>
                </a:solidFill>
                <a:latin typeface="Symbol" pitchFamily="18" charset="2"/>
                <a:cs typeface="Calibri" pitchFamily="34" charset="0"/>
              </a:rPr>
              <a:t>D</a:t>
            </a:r>
            <a:r>
              <a:rPr lang="en-US" sz="2000" dirty="0" err="1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t</a:t>
            </a:r>
            <a:r>
              <a:rPr lang="en-US" sz="20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=220 ns</a:t>
            </a:r>
          </a:p>
          <a:p>
            <a:pPr marL="0" indent="0">
              <a:buNone/>
            </a:pPr>
            <a:r>
              <a:rPr lang="en-US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    </a:t>
            </a:r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-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 </a:t>
            </a:r>
            <a:r>
              <a:rPr lang="en-US" sz="20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short pulses &lt;1ps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</a:t>
            </a:r>
          </a:p>
          <a:p>
            <a:r>
              <a:rPr lang="en-US" sz="20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Adjustable and stable intensity 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(</a:t>
            </a:r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1ph/pixel/pulse – 10</a:t>
            </a:r>
            <a:r>
              <a:rPr lang="en-US" sz="2000" baseline="30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4</a:t>
            </a:r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ph/pixel/pulse) 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Two types of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illumination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:</a:t>
            </a:r>
          </a:p>
          <a:p>
            <a:pPr marL="0" indent="0">
              <a:buFont typeface="Wingdings" pitchFamily="2" charset="2"/>
              <a:buNone/>
            </a:pPr>
            <a:r>
              <a:rPr lang="en-US" sz="2000" dirty="0" smtClean="0">
                <a:latin typeface="Calibri" pitchFamily="34" charset="0"/>
                <a:cs typeface="Calibri" pitchFamily="34" charset="0"/>
              </a:rPr>
              <a:t>     - </a:t>
            </a:r>
            <a:r>
              <a:rPr lang="en-US" sz="20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point-like illumination 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(</a:t>
            </a:r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ideal case: possibility for one pixel illumination)</a:t>
            </a:r>
          </a:p>
          <a:p>
            <a:pPr marL="0" indent="0">
              <a:buFont typeface="Wingdings" pitchFamily="2" charset="2"/>
              <a:buNone/>
            </a:pPr>
            <a:r>
              <a:rPr lang="en-US" sz="2000" dirty="0" smtClean="0">
                <a:latin typeface="Calibri" pitchFamily="34" charset="0"/>
                <a:cs typeface="Calibri" pitchFamily="34" charset="0"/>
              </a:rPr>
              <a:t>     - </a:t>
            </a:r>
            <a:r>
              <a:rPr lang="en-US" sz="20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flat field illumination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with homogeneity of the order of 10% (ideal </a:t>
            </a:r>
          </a:p>
          <a:p>
            <a:pPr marL="0" indent="0">
              <a:buFont typeface="Wingdings" pitchFamily="2" charset="2"/>
              <a:buNone/>
            </a:pPr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       case:  size of the flat field compatible with the size of the  full </a:t>
            </a:r>
          </a:p>
          <a:p>
            <a:pPr marL="0" indent="0">
              <a:buFont typeface="Wingdings" pitchFamily="2" charset="2"/>
              <a:buNone/>
            </a:pPr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       detector module: 20x20cm, or as large as possible)</a:t>
            </a:r>
          </a:p>
          <a:p>
            <a:r>
              <a:rPr lang="en-US" sz="2000" dirty="0" smtClean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Well calibrated </a:t>
            </a:r>
            <a:r>
              <a:rPr lang="en-US" sz="20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r</a:t>
            </a:r>
            <a:r>
              <a:rPr lang="en-US" sz="20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eference detector</a:t>
            </a:r>
            <a:endParaRPr lang="en-US" sz="20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Vacuum/ambient compatibility </a:t>
            </a:r>
          </a:p>
        </p:txBody>
      </p:sp>
    </p:spTree>
    <p:extLst>
      <p:ext uri="{BB962C8B-B14F-4D97-AF65-F5344CB8AC3E}">
        <p14:creationId xmlns:p14="http://schemas.microsoft.com/office/powerpoint/2010/main" val="3458729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1212895422"/>
              </p:ext>
            </p:extLst>
          </p:nvPr>
        </p:nvGraphicFramePr>
        <p:xfrm>
          <a:off x="1247366" y="493455"/>
          <a:ext cx="6683566" cy="35800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DAQ and Data </a:t>
            </a:r>
            <a:r>
              <a:rPr lang="en-US" dirty="0"/>
              <a:t>F</a:t>
            </a:r>
            <a:r>
              <a:rPr lang="en-US" dirty="0" smtClean="0"/>
              <a:t>ormat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4404834-5313-40AC-B135-E30BD596D545}" type="slidenum">
              <a:rPr lang="en-GB" smtClean="0"/>
              <a:pPr>
                <a:defRPr/>
              </a:pPr>
              <a:t>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en-GB" smtClean="0"/>
              <a:t> May 14th 2012, Hamburg                                                                              11</a:t>
            </a:r>
            <a:r>
              <a:rPr lang="en-GB" baseline="30000" smtClean="0"/>
              <a:t>th</a:t>
            </a:r>
            <a:r>
              <a:rPr lang="en-GB" smtClean="0"/>
              <a:t>  XDAC Meeting                                                                             J. Sztuk-Dambietz, XFEL</a:t>
            </a:r>
            <a:endParaRPr lang="en-GB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224964" y="4358298"/>
            <a:ext cx="8576132" cy="21113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sz="20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Image data format hdf5 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broadly defined  </a:t>
            </a:r>
          </a:p>
          <a:p>
            <a:pPr marL="800100" lvl="1" indent="-342900">
              <a:buFont typeface="Wingdings" pitchFamily="2" charset="2"/>
              <a:buChar char="Ø"/>
            </a:pPr>
            <a:r>
              <a:rPr lang="en-US" sz="1800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Content of calibration data sets </a:t>
            </a:r>
            <a:r>
              <a:rPr lang="en-US" sz="1800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will be defined by the detector consortia/WP75 </a:t>
            </a:r>
          </a:p>
          <a:p>
            <a:pPr marL="800100" lvl="1" indent="-342900">
              <a:buFont typeface="Wingdings" pitchFamily="2" charset="2"/>
              <a:buChar char="Ø"/>
            </a:pPr>
            <a:r>
              <a:rPr lang="en-US" sz="1800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Calibration data format </a:t>
            </a:r>
            <a:r>
              <a:rPr lang="en-US" sz="1800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will be defined by WP75/WP76</a:t>
            </a:r>
          </a:p>
          <a:p>
            <a:pPr marL="342900" indent="-342900"/>
            <a:r>
              <a:rPr lang="en-US" sz="2000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Centralized DAQ system  special calibration runs and/or special calibration events within the run</a:t>
            </a:r>
          </a:p>
          <a:p>
            <a:pPr marL="342900" indent="-342900"/>
            <a:r>
              <a:rPr lang="en-US" sz="2000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Centralized metadata catalog   validity period and version, …</a:t>
            </a:r>
            <a:endParaRPr lang="en-US" sz="2000" dirty="0" smtClean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809665383"/>
              </p:ext>
            </p:extLst>
          </p:nvPr>
        </p:nvGraphicFramePr>
        <p:xfrm>
          <a:off x="4444762" y="2171188"/>
          <a:ext cx="4432453" cy="34479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24964" y="1189494"/>
            <a:ext cx="41875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sz="2000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Experiment data taking procedure: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4965" y="3401546"/>
            <a:ext cx="43641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sz="2000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Production of calibration constants:</a:t>
            </a:r>
          </a:p>
        </p:txBody>
      </p:sp>
    </p:spTree>
    <p:extLst>
      <p:ext uri="{BB962C8B-B14F-4D97-AF65-F5344CB8AC3E}">
        <p14:creationId xmlns:p14="http://schemas.microsoft.com/office/powerpoint/2010/main" val="1847321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6974" y="530226"/>
            <a:ext cx="7283450" cy="481012"/>
          </a:xfrm>
        </p:spPr>
        <p:txBody>
          <a:bodyPr/>
          <a:lstStyle/>
          <a:p>
            <a:r>
              <a:rPr lang="en-US" sz="2400" dirty="0" smtClean="0"/>
              <a:t>Calibration Software in the XFEL Analysis Framework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4404834-5313-40AC-B135-E30BD596D545}" type="slidenum">
              <a:rPr lang="en-GB" smtClean="0"/>
              <a:pPr>
                <a:defRPr/>
              </a:pPr>
              <a:t>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3825" y="6456219"/>
            <a:ext cx="9020175" cy="266700"/>
          </a:xfrm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en-GB" dirty="0" smtClean="0"/>
              <a:t> May 14th 2012, Hamburg                                                                              11</a:t>
            </a:r>
            <a:r>
              <a:rPr lang="en-GB" baseline="30000" dirty="0" smtClean="0"/>
              <a:t>th</a:t>
            </a:r>
            <a:r>
              <a:rPr lang="en-GB" dirty="0" smtClean="0"/>
              <a:t>  XDAC Meeting                                                                             J. Sztuk-Dambietz, XFEL</a:t>
            </a:r>
          </a:p>
        </p:txBody>
      </p:sp>
      <p:sp>
        <p:nvSpPr>
          <p:cNvPr id="7" name="Slide Number Placeholder 2"/>
          <p:cNvSpPr>
            <a:spLocks noGrp="1"/>
          </p:cNvSpPr>
          <p:nvPr/>
        </p:nvSpPr>
        <p:spPr bwMode="auto">
          <a:xfrm>
            <a:off x="8446293" y="100013"/>
            <a:ext cx="576263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4000" tIns="45720" rIns="54000" bIns="18000" numCol="1" anchor="b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1000" b="1" kern="1200" smtClean="0">
                <a:solidFill>
                  <a:schemeClr val="bg1"/>
                </a:solidFill>
                <a:latin typeface="Arial" charset="0"/>
                <a:ea typeface="ＭＳ Ｐゴシック" pitchFamily="112" charset="-128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  <a:defRPr sz="2000" kern="1200">
                <a:solidFill>
                  <a:schemeClr val="tx2"/>
                </a:solidFill>
                <a:latin typeface="Arial" charset="0"/>
                <a:ea typeface="ＭＳ Ｐゴシック" pitchFamily="112" charset="-128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  <a:defRPr sz="2000" kern="1200">
                <a:solidFill>
                  <a:schemeClr val="tx2"/>
                </a:solidFill>
                <a:latin typeface="Arial" charset="0"/>
                <a:ea typeface="ＭＳ Ｐゴシック" pitchFamily="112" charset="-128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  <a:defRPr sz="2000" kern="1200">
                <a:solidFill>
                  <a:schemeClr val="tx2"/>
                </a:solidFill>
                <a:latin typeface="Arial" charset="0"/>
                <a:ea typeface="ＭＳ Ｐゴシック" pitchFamily="112" charset="-128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  <a:defRPr sz="2000" kern="1200">
                <a:solidFill>
                  <a:schemeClr val="tx2"/>
                </a:solidFill>
                <a:latin typeface="Arial" charset="0"/>
                <a:ea typeface="ＭＳ Ｐゴシック" pitchFamily="112" charset="-128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2"/>
                </a:solidFill>
                <a:latin typeface="Arial" charset="0"/>
                <a:ea typeface="ＭＳ Ｐゴシック" pitchFamily="112" charset="-128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2"/>
                </a:solidFill>
                <a:latin typeface="Arial" charset="0"/>
                <a:ea typeface="ＭＳ Ｐゴシック" pitchFamily="112" charset="-128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2"/>
                </a:solidFill>
                <a:latin typeface="Arial" charset="0"/>
                <a:ea typeface="ＭＳ Ｐゴシック" pitchFamily="112" charset="-128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2"/>
                </a:solidFill>
                <a:latin typeface="Arial" charset="0"/>
                <a:ea typeface="ＭＳ Ｐゴシック" pitchFamily="112" charset="-128"/>
                <a:cs typeface="+mn-cs"/>
              </a:defRPr>
            </a:lvl9pPr>
          </a:lstStyle>
          <a:p>
            <a:pPr>
              <a:defRPr/>
            </a:pPr>
            <a:fld id="{BA4D7B91-C1AD-4A19-8089-81E1B2B1A91F}" type="slidenum">
              <a:rPr lang="en-GB" smtClean="0"/>
              <a:pPr>
                <a:defRPr/>
              </a:pPr>
              <a:t>14</a:t>
            </a:fld>
            <a:endParaRPr lang="en-GB"/>
          </a:p>
        </p:txBody>
      </p:sp>
      <p:sp>
        <p:nvSpPr>
          <p:cNvPr id="10" name="TextBox 5"/>
          <p:cNvSpPr txBox="1">
            <a:spLocks noChangeArrowheads="1"/>
          </p:cNvSpPr>
          <p:nvPr/>
        </p:nvSpPr>
        <p:spPr bwMode="auto">
          <a:xfrm>
            <a:off x="386176" y="1170824"/>
            <a:ext cx="86363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de-DE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  <a:defRPr sz="2000" kern="1200">
                <a:solidFill>
                  <a:schemeClr val="tx2"/>
                </a:solidFill>
                <a:latin typeface="Arial" charset="0"/>
                <a:ea typeface="ＭＳ Ｐゴシック" pitchFamily="112" charset="-128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  <a:defRPr sz="2000" kern="1200">
                <a:solidFill>
                  <a:schemeClr val="tx2"/>
                </a:solidFill>
                <a:latin typeface="Arial" charset="0"/>
                <a:ea typeface="ＭＳ Ｐゴシック" pitchFamily="112" charset="-128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  <a:defRPr sz="2000" kern="1200">
                <a:solidFill>
                  <a:schemeClr val="tx2"/>
                </a:solidFill>
                <a:latin typeface="Arial" charset="0"/>
                <a:ea typeface="ＭＳ Ｐゴシック" pitchFamily="112" charset="-128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  <a:defRPr sz="2000" kern="1200">
                <a:solidFill>
                  <a:schemeClr val="tx2"/>
                </a:solidFill>
                <a:latin typeface="Arial" charset="0"/>
                <a:ea typeface="ＭＳ Ｐゴシック" pitchFamily="112" charset="-128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  <a:defRPr sz="2000" kern="1200">
                <a:solidFill>
                  <a:schemeClr val="tx2"/>
                </a:solidFill>
                <a:latin typeface="Arial" charset="0"/>
                <a:ea typeface="ＭＳ Ｐゴシック" pitchFamily="112" charset="-128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2"/>
                </a:solidFill>
                <a:latin typeface="Arial" charset="0"/>
                <a:ea typeface="ＭＳ Ｐゴシック" pitchFamily="112" charset="-128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2"/>
                </a:solidFill>
                <a:latin typeface="Arial" charset="0"/>
                <a:ea typeface="ＭＳ Ｐゴシック" pitchFamily="112" charset="-128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2"/>
                </a:solidFill>
                <a:latin typeface="Arial" charset="0"/>
                <a:ea typeface="ＭＳ Ｐゴシック" pitchFamily="112" charset="-128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2"/>
                </a:solidFill>
                <a:latin typeface="Arial" charset="0"/>
                <a:ea typeface="ＭＳ Ｐゴシック" pitchFamily="112" charset="-128"/>
                <a:cs typeface="+mn-cs"/>
              </a:defRPr>
            </a:lvl9pPr>
          </a:lstStyle>
          <a:p>
            <a:pPr marL="266700" indent="-266700"/>
            <a:r>
              <a:rPr lang="en-US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XFEL will provide </a:t>
            </a:r>
            <a:r>
              <a:rPr lang="en-US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services for data storage</a:t>
            </a:r>
            <a:r>
              <a:rPr lang="en-US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and </a:t>
            </a:r>
            <a:r>
              <a:rPr lang="en-US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data analysis</a:t>
            </a:r>
            <a:endParaRPr lang="de-DE" b="1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TextBox 6"/>
          <p:cNvSpPr txBox="1">
            <a:spLocks noChangeArrowheads="1"/>
          </p:cNvSpPr>
          <p:nvPr/>
        </p:nvSpPr>
        <p:spPr bwMode="auto">
          <a:xfrm>
            <a:off x="386173" y="2501891"/>
            <a:ext cx="8348251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de-DE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  <a:defRPr sz="2000" kern="1200">
                <a:solidFill>
                  <a:schemeClr val="tx2"/>
                </a:solidFill>
                <a:latin typeface="Arial" charset="0"/>
                <a:ea typeface="ＭＳ Ｐゴシック" pitchFamily="112" charset="-128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  <a:defRPr sz="2000" kern="1200">
                <a:solidFill>
                  <a:schemeClr val="tx2"/>
                </a:solidFill>
                <a:latin typeface="Arial" charset="0"/>
                <a:ea typeface="ＭＳ Ｐゴシック" pitchFamily="112" charset="-128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  <a:defRPr sz="2000" kern="1200">
                <a:solidFill>
                  <a:schemeClr val="tx2"/>
                </a:solidFill>
                <a:latin typeface="Arial" charset="0"/>
                <a:ea typeface="ＭＳ Ｐゴシック" pitchFamily="112" charset="-128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  <a:defRPr sz="2000" kern="1200">
                <a:solidFill>
                  <a:schemeClr val="tx2"/>
                </a:solidFill>
                <a:latin typeface="Arial" charset="0"/>
                <a:ea typeface="ＭＳ Ｐゴシック" pitchFamily="112" charset="-128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  <a:defRPr sz="2000" kern="1200">
                <a:solidFill>
                  <a:schemeClr val="tx2"/>
                </a:solidFill>
                <a:latin typeface="Arial" charset="0"/>
                <a:ea typeface="ＭＳ Ｐゴシック" pitchFamily="112" charset="-128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2"/>
                </a:solidFill>
                <a:latin typeface="Arial" charset="0"/>
                <a:ea typeface="ＭＳ Ｐゴシック" pitchFamily="112" charset="-128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2"/>
                </a:solidFill>
                <a:latin typeface="Arial" charset="0"/>
                <a:ea typeface="ＭＳ Ｐゴシック" pitchFamily="112" charset="-128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2"/>
                </a:solidFill>
                <a:latin typeface="Arial" charset="0"/>
                <a:ea typeface="ＭＳ Ｐゴシック" pitchFamily="112" charset="-128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2"/>
                </a:solidFill>
                <a:latin typeface="Arial" charset="0"/>
                <a:ea typeface="ＭＳ Ｐゴシック" pitchFamily="112" charset="-128"/>
                <a:cs typeface="+mn-cs"/>
              </a:defRPr>
            </a:lvl9pPr>
          </a:lstStyle>
          <a:p>
            <a:pPr marL="266700" indent="-266700"/>
            <a:r>
              <a:rPr lang="en-US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XFEL.EU software will be designed to allow </a:t>
            </a:r>
            <a:r>
              <a:rPr lang="en-US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simple integration of existing algorithm/packages </a:t>
            </a:r>
          </a:p>
          <a:p>
            <a:pPr>
              <a:buNone/>
            </a:pPr>
            <a:r>
              <a:rPr lang="en-US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  </a:t>
            </a:r>
            <a:r>
              <a:rPr lang="en-US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 </a:t>
            </a:r>
            <a:r>
              <a:rPr lang="en-US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BUT the input has to be provided by the framework users </a:t>
            </a:r>
            <a:endParaRPr lang="de-DE" b="1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TextBox 8"/>
          <p:cNvSpPr txBox="1">
            <a:spLocks noChangeArrowheads="1"/>
          </p:cNvSpPr>
          <p:nvPr/>
        </p:nvSpPr>
        <p:spPr bwMode="auto">
          <a:xfrm>
            <a:off x="386176" y="1571013"/>
            <a:ext cx="863638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de-DE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  <a:defRPr sz="2000" kern="1200">
                <a:solidFill>
                  <a:schemeClr val="tx2"/>
                </a:solidFill>
                <a:latin typeface="Arial" charset="0"/>
                <a:ea typeface="ＭＳ Ｐゴシック" pitchFamily="112" charset="-128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  <a:defRPr sz="2000" kern="1200">
                <a:solidFill>
                  <a:schemeClr val="tx2"/>
                </a:solidFill>
                <a:latin typeface="Arial" charset="0"/>
                <a:ea typeface="ＭＳ Ｐゴシック" pitchFamily="112" charset="-128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  <a:defRPr sz="2000" kern="1200">
                <a:solidFill>
                  <a:schemeClr val="tx2"/>
                </a:solidFill>
                <a:latin typeface="Arial" charset="0"/>
                <a:ea typeface="ＭＳ Ｐゴシック" pitchFamily="112" charset="-128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  <a:defRPr sz="2000" kern="1200">
                <a:solidFill>
                  <a:schemeClr val="tx2"/>
                </a:solidFill>
                <a:latin typeface="Arial" charset="0"/>
                <a:ea typeface="ＭＳ Ｐゴシック" pitchFamily="112" charset="-128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  <a:defRPr sz="2000" kern="1200">
                <a:solidFill>
                  <a:schemeClr val="tx2"/>
                </a:solidFill>
                <a:latin typeface="Arial" charset="0"/>
                <a:ea typeface="ＭＳ Ｐゴシック" pitchFamily="112" charset="-128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2"/>
                </a:solidFill>
                <a:latin typeface="Arial" charset="0"/>
                <a:ea typeface="ＭＳ Ｐゴシック" pitchFamily="112" charset="-128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2"/>
                </a:solidFill>
                <a:latin typeface="Arial" charset="0"/>
                <a:ea typeface="ＭＳ Ｐゴシック" pitchFamily="112" charset="-128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2"/>
                </a:solidFill>
                <a:latin typeface="Arial" charset="0"/>
                <a:ea typeface="ＭＳ Ｐゴシック" pitchFamily="112" charset="-128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2"/>
                </a:solidFill>
                <a:latin typeface="Arial" charset="0"/>
                <a:ea typeface="ＭＳ Ｐゴシック" pitchFamily="112" charset="-128"/>
                <a:cs typeface="+mn-cs"/>
              </a:defRPr>
            </a:lvl9pPr>
          </a:lstStyle>
          <a:p>
            <a:pPr marL="266700" indent="-266700"/>
            <a:r>
              <a:rPr lang="en-US" sz="1800" dirty="0" smtClean="0">
                <a:solidFill>
                  <a:schemeClr val="tx1"/>
                </a:solidFill>
              </a:rPr>
              <a:t>The provided services focus on </a:t>
            </a:r>
            <a:r>
              <a:rPr lang="en-US" sz="1800" b="1" dirty="0" smtClean="0">
                <a:solidFill>
                  <a:srgbClr val="C00000"/>
                </a:solidFill>
              </a:rPr>
              <a:t>solving general problems </a:t>
            </a:r>
            <a:r>
              <a:rPr lang="en-US" sz="1800" dirty="0" smtClean="0">
                <a:solidFill>
                  <a:schemeClr val="tx1"/>
                </a:solidFill>
              </a:rPr>
              <a:t>like data taking procedure, calibration procedure, data-flow, configuration, project-tracking, logging, parallelization, visualization</a:t>
            </a:r>
            <a:endParaRPr lang="de-DE" sz="1800" dirty="0">
              <a:solidFill>
                <a:schemeClr val="tx1"/>
              </a:solidFill>
            </a:endParaRPr>
          </a:p>
        </p:txBody>
      </p:sp>
      <p:sp>
        <p:nvSpPr>
          <p:cNvPr id="14" name="TextBox 6"/>
          <p:cNvSpPr txBox="1">
            <a:spLocks noChangeArrowheads="1"/>
          </p:cNvSpPr>
          <p:nvPr/>
        </p:nvSpPr>
        <p:spPr bwMode="auto">
          <a:xfrm>
            <a:off x="5361709" y="3668018"/>
            <a:ext cx="3660847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de-DE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  <a:defRPr sz="2000" kern="1200">
                <a:solidFill>
                  <a:schemeClr val="tx2"/>
                </a:solidFill>
                <a:latin typeface="Arial" charset="0"/>
                <a:ea typeface="ＭＳ Ｐゴシック" pitchFamily="112" charset="-128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  <a:defRPr sz="2000" kern="1200">
                <a:solidFill>
                  <a:schemeClr val="tx2"/>
                </a:solidFill>
                <a:latin typeface="Arial" charset="0"/>
                <a:ea typeface="ＭＳ Ｐゴシック" pitchFamily="112" charset="-128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  <a:defRPr sz="2000" kern="1200">
                <a:solidFill>
                  <a:schemeClr val="tx2"/>
                </a:solidFill>
                <a:latin typeface="Arial" charset="0"/>
                <a:ea typeface="ＭＳ Ｐゴシック" pitchFamily="112" charset="-128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  <a:defRPr sz="2000" kern="1200">
                <a:solidFill>
                  <a:schemeClr val="tx2"/>
                </a:solidFill>
                <a:latin typeface="Arial" charset="0"/>
                <a:ea typeface="ＭＳ Ｐゴシック" pitchFamily="112" charset="-128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  <a:defRPr sz="2000" kern="1200">
                <a:solidFill>
                  <a:schemeClr val="tx2"/>
                </a:solidFill>
                <a:latin typeface="Arial" charset="0"/>
                <a:ea typeface="ＭＳ Ｐゴシック" pitchFamily="112" charset="-128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2"/>
                </a:solidFill>
                <a:latin typeface="Arial" charset="0"/>
                <a:ea typeface="ＭＳ Ｐゴシック" pitchFamily="112" charset="-128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2"/>
                </a:solidFill>
                <a:latin typeface="Arial" charset="0"/>
                <a:ea typeface="ＭＳ Ｐゴシック" pitchFamily="112" charset="-128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2"/>
                </a:solidFill>
                <a:latin typeface="Arial" charset="0"/>
                <a:ea typeface="ＭＳ Ｐゴシック" pitchFamily="112" charset="-128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2"/>
                </a:solidFill>
                <a:latin typeface="Arial" charset="0"/>
                <a:ea typeface="ＭＳ Ｐゴシック" pitchFamily="112" charset="-128"/>
                <a:cs typeface="+mn-cs"/>
              </a:defRPr>
            </a:lvl9pPr>
          </a:lstStyle>
          <a:p>
            <a:pPr marL="266700" indent="-266700"/>
            <a:r>
              <a:rPr lang="en-US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Requirements</a:t>
            </a:r>
            <a:r>
              <a:rPr lang="en-US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for the </a:t>
            </a:r>
            <a:r>
              <a:rPr lang="en-US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implementation</a:t>
            </a:r>
            <a:r>
              <a:rPr lang="en-US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of the external software packages </a:t>
            </a:r>
            <a:r>
              <a:rPr lang="en-US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into the XFEL analysis </a:t>
            </a:r>
            <a:r>
              <a:rPr lang="en-US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f</a:t>
            </a:r>
            <a:r>
              <a:rPr lang="en-US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ramework</a:t>
            </a:r>
            <a:r>
              <a:rPr lang="en-US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are defined (programing rules &amp; languages, software repository, </a:t>
            </a:r>
            <a:r>
              <a:rPr lang="en-US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documentation, </a:t>
            </a:r>
            <a:r>
              <a:rPr lang="en-US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etc...)</a:t>
            </a:r>
          </a:p>
        </p:txBody>
      </p:sp>
      <p:pic>
        <p:nvPicPr>
          <p:cNvPr id="13" name="Picture 1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176" y="3818341"/>
            <a:ext cx="4663806" cy="227073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94668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Calibration Software - Status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152" y="1060057"/>
            <a:ext cx="8455026" cy="1665576"/>
          </a:xfrm>
        </p:spPr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XFEL </a:t>
            </a:r>
          </a:p>
          <a:p>
            <a:pPr lvl="1"/>
            <a:r>
              <a:rPr lang="en-US" sz="2000" dirty="0" smtClean="0">
                <a:solidFill>
                  <a:schemeClr val="accent1"/>
                </a:solidFill>
              </a:rPr>
              <a:t>Work on the analysis framework is ongoing</a:t>
            </a:r>
          </a:p>
          <a:p>
            <a:pPr lvl="1"/>
            <a:r>
              <a:rPr lang="en-US" sz="2000" dirty="0" smtClean="0">
                <a:solidFill>
                  <a:schemeClr val="accent1"/>
                </a:solidFill>
              </a:rPr>
              <a:t>Requirements for the analysis framework are defined</a:t>
            </a:r>
          </a:p>
          <a:p>
            <a:pPr lvl="1"/>
            <a:r>
              <a:rPr lang="en-US" sz="2000" dirty="0" smtClean="0">
                <a:solidFill>
                  <a:schemeClr val="accent1"/>
                </a:solidFill>
              </a:rPr>
              <a:t>Calibration software </a:t>
            </a:r>
            <a:r>
              <a:rPr lang="en-US" sz="2000" dirty="0" smtClean="0">
                <a:solidFill>
                  <a:schemeClr val="accent1"/>
                </a:solidFill>
              </a:rPr>
              <a:t>development &amp; implementation </a:t>
            </a:r>
            <a:r>
              <a:rPr lang="en-US" sz="2000" dirty="0" smtClean="0">
                <a:solidFill>
                  <a:schemeClr val="accent1"/>
                </a:solidFill>
              </a:rPr>
              <a:t>starts in Q3 2012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4404834-5313-40AC-B135-E30BD596D545}" type="slidenum">
              <a:rPr lang="en-GB" smtClean="0"/>
              <a:pPr>
                <a:defRPr/>
              </a:pPr>
              <a:t>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en-GB" smtClean="0"/>
              <a:t> May 14th 2012, Hamburg                                                                              11</a:t>
            </a:r>
            <a:r>
              <a:rPr lang="en-GB" baseline="30000" smtClean="0"/>
              <a:t>th</a:t>
            </a:r>
            <a:r>
              <a:rPr lang="en-GB" smtClean="0"/>
              <a:t>  XDAC Meeting                                                                             J. Sztuk-Dambietz, XFEL</a:t>
            </a:r>
            <a:endParaRPr lang="en-GB" dirty="0" smtClean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99152" y="2725633"/>
            <a:ext cx="8681166" cy="516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70000" tIns="0" rIns="91440" bIns="45720" numCol="1" anchor="t" anchorCtr="0" compatLnSpc="1">
            <a:prstTxWarp prst="textNoShape">
              <a:avLst/>
            </a:prstTxWarp>
          </a:bodyPr>
          <a:lstStyle>
            <a:lvl1pPr marL="298450" indent="-298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  <a:defRPr sz="2400">
                <a:solidFill>
                  <a:schemeClr val="tx2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558800" indent="-2587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2"/>
                </a:solidFill>
                <a:latin typeface="Calibri" pitchFamily="34" charset="0"/>
                <a:ea typeface="+mn-ea"/>
                <a:cs typeface="Calibri" pitchFamily="34" charset="0"/>
              </a:defRPr>
            </a:lvl2pPr>
            <a:lvl3pPr marL="817563" indent="-2571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"/>
              <a:defRPr sz="2400">
                <a:solidFill>
                  <a:schemeClr val="tx2"/>
                </a:solidFill>
                <a:latin typeface="Calibri" pitchFamily="34" charset="0"/>
                <a:ea typeface="+mn-ea"/>
                <a:cs typeface="Calibri" pitchFamily="34" charset="0"/>
              </a:defRPr>
            </a:lvl3pPr>
            <a:lvl4pPr marL="1077913" indent="-2587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rgbClr val="100F2E"/>
                </a:solidFill>
                <a:latin typeface="Calibri" pitchFamily="34" charset="0"/>
                <a:ea typeface="+mn-ea"/>
                <a:cs typeface="Calibri" pitchFamily="34" charset="0"/>
              </a:defRPr>
            </a:lvl4pPr>
            <a:lvl5pPr marL="1312863" indent="-2238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Calibri" pitchFamily="34" charset="0"/>
                <a:ea typeface="+mn-ea"/>
                <a:cs typeface="Calibri" pitchFamily="34" charset="0"/>
              </a:defRPr>
            </a:lvl5pPr>
            <a:lvl6pPr marL="1770063" indent="-223838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6pPr>
            <a:lvl7pPr marL="2227263" indent="-223838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7pPr>
            <a:lvl8pPr marL="2684463" indent="-223838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8pPr>
            <a:lvl9pPr marL="3141663" indent="-223838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buNone/>
            </a:pPr>
            <a:r>
              <a:rPr lang="en-US" b="1" dirty="0" smtClean="0">
                <a:solidFill>
                  <a:schemeClr val="accent1"/>
                </a:solidFill>
              </a:rPr>
              <a:t>Status of Calibration Software 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680554"/>
              </p:ext>
            </p:extLst>
          </p:nvPr>
        </p:nvGraphicFramePr>
        <p:xfrm>
          <a:off x="238992" y="3118666"/>
          <a:ext cx="7959435" cy="32540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399"/>
                <a:gridCol w="1569027"/>
                <a:gridCol w="1444337"/>
                <a:gridCol w="1444336"/>
                <a:gridCol w="1444336"/>
              </a:tblGrid>
              <a:tr h="37368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Activity</a:t>
                      </a:r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AGIPD</a:t>
                      </a:r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DSSC</a:t>
                      </a:r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LPD</a:t>
                      </a:r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XFEL</a:t>
                      </a:r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627673">
                <a:tc>
                  <a:txBody>
                    <a:bodyPr/>
                    <a:lstStyle/>
                    <a:p>
                      <a:pPr algn="l"/>
                      <a:r>
                        <a:rPr lang="en-US" sz="1900" b="1" dirty="0" smtClean="0">
                          <a:latin typeface="Calibri" pitchFamily="34" charset="0"/>
                          <a:cs typeface="Calibri" pitchFamily="34" charset="0"/>
                        </a:rPr>
                        <a:t>Define</a:t>
                      </a:r>
                      <a:r>
                        <a:rPr lang="en-US" sz="1900" b="1" baseline="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1900" b="1" dirty="0" smtClean="0">
                          <a:latin typeface="Calibri" pitchFamily="34" charset="0"/>
                          <a:cs typeface="Calibri" pitchFamily="34" charset="0"/>
                        </a:rPr>
                        <a:t>software</a:t>
                      </a:r>
                      <a:r>
                        <a:rPr lang="en-US" sz="1900" b="1" baseline="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1900" b="1" dirty="0" smtClean="0">
                          <a:latin typeface="Calibri" pitchFamily="34" charset="0"/>
                          <a:cs typeface="Calibri" pitchFamily="34" charset="0"/>
                        </a:rPr>
                        <a:t>requirements</a:t>
                      </a:r>
                      <a:endParaRPr lang="en-US" sz="19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Calibri" pitchFamily="34" charset="0"/>
                          <a:cs typeface="Calibri" pitchFamily="34" charset="0"/>
                        </a:rPr>
                        <a:t>to be</a:t>
                      </a:r>
                      <a:r>
                        <a:rPr lang="en-US" sz="1800" baseline="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1800" dirty="0" smtClean="0">
                          <a:latin typeface="Calibri" pitchFamily="34" charset="0"/>
                          <a:cs typeface="Calibri" pitchFamily="34" charset="0"/>
                        </a:rPr>
                        <a:t>defined</a:t>
                      </a:r>
                      <a:endParaRPr lang="en-US" sz="1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Calibri" pitchFamily="34" charset="0"/>
                          <a:cs typeface="Calibri" pitchFamily="34" charset="0"/>
                        </a:rPr>
                        <a:t>ongoing</a:t>
                      </a:r>
                      <a:endParaRPr lang="en-US" sz="18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Calibri" pitchFamily="34" charset="0"/>
                          <a:cs typeface="Calibri" pitchFamily="34" charset="0"/>
                        </a:rPr>
                        <a:t>to</a:t>
                      </a:r>
                      <a:r>
                        <a:rPr lang="en-US" sz="1800" baseline="0" dirty="0" smtClean="0">
                          <a:latin typeface="Calibri" pitchFamily="34" charset="0"/>
                          <a:cs typeface="Calibri" pitchFamily="34" charset="0"/>
                        </a:rPr>
                        <a:t> be defined</a:t>
                      </a:r>
                      <a:endParaRPr lang="en-US" sz="1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Calibri" pitchFamily="34" charset="0"/>
                          <a:cs typeface="Calibri" pitchFamily="34" charset="0"/>
                        </a:rPr>
                        <a:t>to be defined</a:t>
                      </a:r>
                      <a:endParaRPr lang="en-US" sz="1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900575">
                <a:tc>
                  <a:txBody>
                    <a:bodyPr/>
                    <a:lstStyle/>
                    <a:p>
                      <a:pPr algn="l"/>
                      <a:r>
                        <a:rPr lang="en-US" sz="1900" b="1" dirty="0" smtClean="0">
                          <a:latin typeface="Calibri" pitchFamily="34" charset="0"/>
                          <a:cs typeface="Calibri" pitchFamily="34" charset="0"/>
                        </a:rPr>
                        <a:t>Status of </a:t>
                      </a:r>
                      <a:r>
                        <a:rPr lang="en-US" sz="1900" b="1" dirty="0" err="1" smtClean="0">
                          <a:latin typeface="Calibri" pitchFamily="34" charset="0"/>
                          <a:cs typeface="Calibri" pitchFamily="34" charset="0"/>
                        </a:rPr>
                        <a:t>calib</a:t>
                      </a:r>
                      <a:r>
                        <a:rPr lang="en-US" sz="1900" b="1" dirty="0" smtClean="0">
                          <a:latin typeface="Calibri" pitchFamily="34" charset="0"/>
                          <a:cs typeface="Calibri" pitchFamily="34" charset="0"/>
                        </a:rPr>
                        <a:t>. software development </a:t>
                      </a:r>
                      <a:endParaRPr lang="en-US" sz="19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Calibri" pitchFamily="34" charset="0"/>
                          <a:cs typeface="Calibri" pitchFamily="34" charset="0"/>
                        </a:rPr>
                        <a:t>to be developed</a:t>
                      </a:r>
                    </a:p>
                    <a:p>
                      <a:pPr algn="ctr"/>
                      <a:endParaRPr lang="en-US" sz="1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Calibri" pitchFamily="34" charset="0"/>
                          <a:cs typeface="Calibri" pitchFamily="34" charset="0"/>
                        </a:rPr>
                        <a:t>ongoing</a:t>
                      </a:r>
                      <a:endParaRPr lang="en-US" sz="18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Calibri" pitchFamily="34" charset="0"/>
                          <a:cs typeface="Calibri" pitchFamily="34" charset="0"/>
                        </a:rPr>
                        <a:t>To</a:t>
                      </a:r>
                      <a:r>
                        <a:rPr lang="en-US" sz="1800" baseline="0" dirty="0" smtClean="0">
                          <a:latin typeface="Calibri" pitchFamily="34" charset="0"/>
                          <a:cs typeface="Calibri" pitchFamily="34" charset="0"/>
                        </a:rPr>
                        <a:t> be developed</a:t>
                      </a:r>
                      <a:endParaRPr lang="en-US" sz="1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Calibri" pitchFamily="34" charset="0"/>
                          <a:cs typeface="Calibri" pitchFamily="34" charset="0"/>
                        </a:rPr>
                        <a:t>to be developed</a:t>
                      </a:r>
                    </a:p>
                    <a:p>
                      <a:pPr algn="ctr"/>
                      <a:endParaRPr lang="en-US" sz="1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1173476">
                <a:tc>
                  <a:txBody>
                    <a:bodyPr/>
                    <a:lstStyle/>
                    <a:p>
                      <a:pPr algn="l"/>
                      <a:r>
                        <a:rPr lang="en-US" sz="1900" b="1" dirty="0" smtClean="0">
                          <a:latin typeface="Calibri" pitchFamily="34" charset="0"/>
                          <a:cs typeface="Calibri" pitchFamily="34" charset="0"/>
                        </a:rPr>
                        <a:t>Status of </a:t>
                      </a:r>
                      <a:r>
                        <a:rPr lang="en-US" sz="1900" b="1" dirty="0" err="1" smtClean="0">
                          <a:latin typeface="Calibri" pitchFamily="34" charset="0"/>
                          <a:cs typeface="Calibri" pitchFamily="34" charset="0"/>
                        </a:rPr>
                        <a:t>calib</a:t>
                      </a:r>
                      <a:r>
                        <a:rPr lang="en-US" sz="1900" b="1" dirty="0" smtClean="0">
                          <a:latin typeface="Calibri" pitchFamily="34" charset="0"/>
                          <a:cs typeface="Calibri" pitchFamily="34" charset="0"/>
                        </a:rPr>
                        <a:t>. software </a:t>
                      </a:r>
                      <a:r>
                        <a:rPr lang="en-US" sz="1900" b="1" baseline="0" dirty="0" smtClean="0">
                          <a:latin typeface="Calibri" pitchFamily="34" charset="0"/>
                          <a:cs typeface="Calibri" pitchFamily="34" charset="0"/>
                        </a:rPr>
                        <a:t> implementation in the XFEL AF</a:t>
                      </a:r>
                      <a:endParaRPr lang="en-US" sz="1900" b="1" dirty="0" smtClean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Calibri" pitchFamily="34" charset="0"/>
                          <a:cs typeface="Calibri" pitchFamily="34" charset="0"/>
                        </a:rPr>
                        <a:t>to be implemented</a:t>
                      </a:r>
                    </a:p>
                    <a:p>
                      <a:pPr algn="ctr"/>
                      <a:endParaRPr lang="en-US" sz="1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Calibri" pitchFamily="34" charset="0"/>
                          <a:cs typeface="Calibri" pitchFamily="34" charset="0"/>
                        </a:rPr>
                        <a:t>to be implemented</a:t>
                      </a:r>
                    </a:p>
                    <a:p>
                      <a:pPr algn="ctr"/>
                      <a:endParaRPr lang="en-US" sz="1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Calibri" pitchFamily="34" charset="0"/>
                          <a:cs typeface="Calibri" pitchFamily="34" charset="0"/>
                        </a:rPr>
                        <a:t>to be implemented</a:t>
                      </a:r>
                    </a:p>
                    <a:p>
                      <a:pPr algn="ctr"/>
                      <a:endParaRPr lang="en-US" sz="1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Calibri" pitchFamily="34" charset="0"/>
                          <a:cs typeface="Calibri" pitchFamily="34" charset="0"/>
                        </a:rPr>
                        <a:t>to be</a:t>
                      </a:r>
                      <a:r>
                        <a:rPr lang="en-US" sz="1800" baseline="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1800" dirty="0" smtClean="0">
                          <a:latin typeface="Calibri" pitchFamily="34" charset="0"/>
                          <a:cs typeface="Calibri" pitchFamily="34" charset="0"/>
                        </a:rPr>
                        <a:t>implemented</a:t>
                      </a:r>
                    </a:p>
                    <a:p>
                      <a:pPr algn="ctr"/>
                      <a:endParaRPr lang="en-US" sz="1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3664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&amp; Outlook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128" y="1347788"/>
            <a:ext cx="8988136" cy="4459287"/>
          </a:xfrm>
        </p:spPr>
        <p:txBody>
          <a:bodyPr/>
          <a:lstStyle/>
          <a:p>
            <a:r>
              <a:rPr lang="en-US" b="1" dirty="0" smtClean="0">
                <a:solidFill>
                  <a:srgbClr val="008000"/>
                </a:solidFill>
              </a:rPr>
              <a:t>Done:</a:t>
            </a:r>
          </a:p>
          <a:p>
            <a:pPr lvl="1"/>
            <a:r>
              <a:rPr lang="en-US" sz="2000" dirty="0" smtClean="0">
                <a:solidFill>
                  <a:schemeClr val="tx1"/>
                </a:solidFill>
              </a:rPr>
              <a:t>The </a:t>
            </a:r>
            <a:r>
              <a:rPr lang="en-US" sz="2000" dirty="0">
                <a:solidFill>
                  <a:schemeClr val="tx1"/>
                </a:solidFill>
              </a:rPr>
              <a:t>structure of the group and responsibilities 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</a:p>
          <a:p>
            <a:pPr lvl="1"/>
            <a:r>
              <a:rPr lang="en-US" sz="2000" dirty="0" smtClean="0">
                <a:solidFill>
                  <a:schemeClr val="tx1"/>
                </a:solidFill>
              </a:rPr>
              <a:t>Communication strategy</a:t>
            </a:r>
          </a:p>
          <a:p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Ongoing:</a:t>
            </a:r>
          </a:p>
          <a:p>
            <a:pPr lvl="1"/>
            <a:r>
              <a:rPr lang="en-US" sz="2000" dirty="0" smtClean="0">
                <a:solidFill>
                  <a:schemeClr val="tx1"/>
                </a:solidFill>
              </a:rPr>
              <a:t>Work on definition of the calibration requirements (XFEL/Consortia)</a:t>
            </a:r>
          </a:p>
          <a:p>
            <a:pPr lvl="1"/>
            <a:r>
              <a:rPr lang="en-US" sz="2000" dirty="0" smtClean="0">
                <a:solidFill>
                  <a:schemeClr val="tx1"/>
                </a:solidFill>
              </a:rPr>
              <a:t>Work on building  the infrastructure for the detector calibration (XFEL/Consortia)</a:t>
            </a:r>
          </a:p>
          <a:p>
            <a:pPr lvl="1"/>
            <a:r>
              <a:rPr lang="en-US" sz="2000" dirty="0" smtClean="0">
                <a:solidFill>
                  <a:schemeClr val="tx1"/>
                </a:solidFill>
              </a:rPr>
              <a:t>Work on definition of data format and structure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C</a:t>
            </a:r>
            <a:r>
              <a:rPr lang="en-US" sz="2000" dirty="0" smtClean="0">
                <a:solidFill>
                  <a:schemeClr val="tx1"/>
                </a:solidFill>
              </a:rPr>
              <a:t>alibration software </a:t>
            </a:r>
          </a:p>
          <a:p>
            <a:pPr lvl="2"/>
            <a:r>
              <a:rPr lang="en-US" sz="2000" dirty="0" smtClean="0">
                <a:solidFill>
                  <a:schemeClr val="tx1"/>
                </a:solidFill>
              </a:rPr>
              <a:t>Work on calibration software (Consortia)</a:t>
            </a:r>
          </a:p>
          <a:p>
            <a:pPr lvl="2"/>
            <a:r>
              <a:rPr lang="en-US" sz="2000" dirty="0" smtClean="0">
                <a:solidFill>
                  <a:schemeClr val="tx1"/>
                </a:solidFill>
              </a:rPr>
              <a:t> Work on the XFEL software framework </a:t>
            </a:r>
            <a:r>
              <a:rPr lang="en-US" sz="2000" dirty="0" smtClean="0">
                <a:solidFill>
                  <a:schemeClr val="tx1"/>
                </a:solidFill>
                <a:sym typeface="Wingdings" pitchFamily="2" charset="2"/>
              </a:rPr>
              <a:t></a:t>
            </a:r>
            <a:r>
              <a:rPr lang="en-US" sz="2000" dirty="0" smtClean="0">
                <a:solidFill>
                  <a:schemeClr val="tx1"/>
                </a:solidFill>
              </a:rPr>
              <a:t> access to  the framework for the detector consortia is foreseen in Q4 2012 (XFEL)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4404834-5313-40AC-B135-E30BD596D545}" type="slidenum">
              <a:rPr lang="en-GB" smtClean="0"/>
              <a:pPr>
                <a:defRPr/>
              </a:pPr>
              <a:t>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en-GB" smtClean="0"/>
              <a:t> May 14th 2012, Hamburg                                                                              11</a:t>
            </a:r>
            <a:r>
              <a:rPr lang="en-GB" baseline="30000" smtClean="0"/>
              <a:t>th</a:t>
            </a:r>
            <a:r>
              <a:rPr lang="en-GB" smtClean="0"/>
              <a:t>  XDAC Meeting                                                                             J. Sztuk-Dambietz, XFEL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012582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Calibration – next steps (Q2-Q4 2012)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47788"/>
            <a:ext cx="9144000" cy="5188094"/>
          </a:xfrm>
        </p:spPr>
        <p:txBody>
          <a:bodyPr/>
          <a:lstStyle/>
          <a:p>
            <a:r>
              <a:rPr lang="en-US" sz="2000" dirty="0">
                <a:solidFill>
                  <a:schemeClr val="accent1"/>
                </a:solidFill>
              </a:rPr>
              <a:t>Review  &amp;  provide input to the requirement document (</a:t>
            </a:r>
            <a:r>
              <a:rPr lang="en-US" sz="2000" dirty="0" smtClean="0">
                <a:solidFill>
                  <a:srgbClr val="0070C0"/>
                </a:solidFill>
              </a:rPr>
              <a:t>AGIPD</a:t>
            </a:r>
            <a:r>
              <a:rPr lang="en-US" sz="2000" dirty="0">
                <a:solidFill>
                  <a:srgbClr val="0070C0"/>
                </a:solidFill>
              </a:rPr>
              <a:t>, DSSC, </a:t>
            </a:r>
            <a:r>
              <a:rPr lang="en-US" sz="2000" dirty="0" smtClean="0">
                <a:solidFill>
                  <a:srgbClr val="0070C0"/>
                </a:solidFill>
              </a:rPr>
              <a:t>LPD &amp; XFEL</a:t>
            </a:r>
            <a:r>
              <a:rPr lang="en-US" sz="2000" dirty="0" smtClean="0">
                <a:solidFill>
                  <a:schemeClr val="accent1"/>
                </a:solidFill>
              </a:rPr>
              <a:t>) </a:t>
            </a:r>
            <a:r>
              <a:rPr lang="en-US" sz="2000" dirty="0" smtClean="0">
                <a:solidFill>
                  <a:schemeClr val="accent1"/>
                </a:solidFill>
                <a:sym typeface="Wingdings" pitchFamily="2" charset="2"/>
              </a:rPr>
              <a:t> </a:t>
            </a:r>
            <a:r>
              <a:rPr lang="en-US" sz="2000" dirty="0" smtClean="0">
                <a:solidFill>
                  <a:schemeClr val="accent1"/>
                </a:solidFill>
              </a:rPr>
              <a:t>Finalize the requirement document 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Provide CDR for the X-ray sources needed for the detector calibration at the XFEL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Continue to work on characterization of detector performance </a:t>
            </a:r>
          </a:p>
          <a:p>
            <a:pPr lvl="1"/>
            <a:r>
              <a:rPr lang="en-US" sz="1600" dirty="0">
                <a:solidFill>
                  <a:schemeClr val="tx1"/>
                </a:solidFill>
              </a:rPr>
              <a:t>Storage cell memory droop (</a:t>
            </a:r>
            <a:r>
              <a:rPr lang="en-US" sz="1600" dirty="0">
                <a:solidFill>
                  <a:srgbClr val="0070C0"/>
                </a:solidFill>
              </a:rPr>
              <a:t>AGIPD</a:t>
            </a:r>
            <a:r>
              <a:rPr lang="en-US" sz="1600" dirty="0">
                <a:solidFill>
                  <a:schemeClr val="tx1"/>
                </a:solidFill>
              </a:rPr>
              <a:t>), NLGS, PSF, QE (</a:t>
            </a:r>
            <a:r>
              <a:rPr lang="en-US" sz="1600" dirty="0">
                <a:solidFill>
                  <a:srgbClr val="0070C0"/>
                </a:solidFill>
              </a:rPr>
              <a:t>DSSC</a:t>
            </a:r>
            <a:r>
              <a:rPr lang="en-US" sz="1600" dirty="0" smtClean="0">
                <a:solidFill>
                  <a:schemeClr val="tx1"/>
                </a:solidFill>
              </a:rPr>
              <a:t>), noise (</a:t>
            </a:r>
            <a:r>
              <a:rPr lang="en-US" sz="1600" dirty="0" smtClean="0">
                <a:solidFill>
                  <a:srgbClr val="0070C0"/>
                </a:solidFill>
              </a:rPr>
              <a:t>AGIPD, DSSC, LPD</a:t>
            </a:r>
            <a:r>
              <a:rPr lang="en-US" sz="1600" dirty="0" smtClean="0">
                <a:solidFill>
                  <a:schemeClr val="tx1"/>
                </a:solidFill>
              </a:rPr>
              <a:t>)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Continue to work on the calibration strategy/concept using existing test structures, prototypes and simulations (</a:t>
            </a:r>
            <a:r>
              <a:rPr lang="en-US" sz="2000" dirty="0" smtClean="0">
                <a:solidFill>
                  <a:srgbClr val="0070C0"/>
                </a:solidFill>
              </a:rPr>
              <a:t>AGIPD, DSSC, LPD &amp; XFEL</a:t>
            </a:r>
            <a:r>
              <a:rPr lang="en-US" sz="2000" dirty="0" smtClean="0">
                <a:solidFill>
                  <a:schemeClr val="tx1"/>
                </a:solidFill>
              </a:rPr>
              <a:t>)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Continue to work on DAQ and definition of data content  in context of calibration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Provide access to the XFEL analysis framework for the detector consortia </a:t>
            </a:r>
            <a:r>
              <a:rPr lang="en-US" sz="2000" dirty="0" smtClean="0">
                <a:solidFill>
                  <a:schemeClr val="tx1"/>
                </a:solidFill>
                <a:sym typeface="Wingdings" pitchFamily="2" charset="2"/>
              </a:rPr>
              <a:t> organize a short training for new users/ consortia members</a:t>
            </a:r>
          </a:p>
          <a:p>
            <a:r>
              <a:rPr lang="en-US" sz="2000" dirty="0">
                <a:solidFill>
                  <a:schemeClr val="tx1"/>
                </a:solidFill>
                <a:sym typeface="Wingdings" pitchFamily="2" charset="2"/>
              </a:rPr>
              <a:t>Continue or start to work on the calibration software and detector </a:t>
            </a:r>
            <a:r>
              <a:rPr lang="en-US" sz="2000" dirty="0" smtClean="0">
                <a:solidFill>
                  <a:schemeClr val="tx1"/>
                </a:solidFill>
                <a:sym typeface="Wingdings" pitchFamily="2" charset="2"/>
              </a:rPr>
              <a:t>simulation</a:t>
            </a:r>
          </a:p>
          <a:p>
            <a:r>
              <a:rPr lang="en-US" sz="2000" dirty="0" smtClean="0">
                <a:solidFill>
                  <a:schemeClr val="tx1"/>
                </a:solidFill>
                <a:sym typeface="Wingdings" pitchFamily="2" charset="2"/>
              </a:rPr>
              <a:t>Increase involvement of  the </a:t>
            </a:r>
            <a:r>
              <a:rPr lang="en-US" sz="2000" dirty="0" err="1" smtClean="0">
                <a:solidFill>
                  <a:schemeClr val="tx1"/>
                </a:solidFill>
                <a:sym typeface="Wingdings" pitchFamily="2" charset="2"/>
              </a:rPr>
              <a:t>beamline</a:t>
            </a:r>
            <a:r>
              <a:rPr lang="en-US" sz="2000" dirty="0" smtClean="0">
                <a:solidFill>
                  <a:schemeClr val="tx1"/>
                </a:solidFill>
                <a:sym typeface="Wingdings" pitchFamily="2" charset="2"/>
              </a:rPr>
              <a:t> scientists (required precision, etc...)</a:t>
            </a:r>
            <a:endParaRPr lang="en-US" sz="2000" dirty="0" smtClean="0">
              <a:solidFill>
                <a:schemeClr val="tx1"/>
              </a:solidFill>
            </a:endParaRPr>
          </a:p>
          <a:p>
            <a:r>
              <a:rPr lang="en-US" sz="2000" dirty="0" smtClean="0">
                <a:solidFill>
                  <a:schemeClr val="tx1"/>
                </a:solidFill>
              </a:rPr>
              <a:t>Install and start tests with detectors at XFEL: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smtClean="0">
                <a:solidFill>
                  <a:schemeClr val="tx1"/>
                </a:solidFill>
              </a:rPr>
              <a:t>CCDs &amp; prototypes in collaboration with consortia (AGIPD, DSSC, LPD) </a:t>
            </a:r>
          </a:p>
          <a:p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smtClean="0">
                <a:solidFill>
                  <a:schemeClr val="tx1"/>
                </a:solidFill>
              </a:rPr>
              <a:t>Define the test setup to be delivered to the XFEL </a:t>
            </a:r>
            <a:r>
              <a:rPr lang="en-US" sz="2000" dirty="0">
                <a:solidFill>
                  <a:schemeClr val="tx1"/>
                </a:solidFill>
              </a:rPr>
              <a:t>(</a:t>
            </a:r>
            <a:r>
              <a:rPr lang="en-US" sz="2000" dirty="0" smtClean="0">
                <a:solidFill>
                  <a:srgbClr val="0070C0"/>
                </a:solidFill>
              </a:rPr>
              <a:t>AGIPD, DSSC</a:t>
            </a:r>
            <a:r>
              <a:rPr lang="en-US" sz="2000" dirty="0" smtClean="0">
                <a:solidFill>
                  <a:schemeClr val="tx1"/>
                </a:solidFill>
              </a:rPr>
              <a:t>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4404834-5313-40AC-B135-E30BD596D545}" type="slidenum">
              <a:rPr lang="en-GB" smtClean="0"/>
              <a:pPr>
                <a:defRPr/>
              </a:pPr>
              <a:t>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en-GB" smtClean="0"/>
              <a:t> May 14th 2012, Hamburg                                                                              11</a:t>
            </a:r>
            <a:r>
              <a:rPr lang="en-GB" baseline="30000" smtClean="0"/>
              <a:t>th</a:t>
            </a:r>
            <a:r>
              <a:rPr lang="en-GB" smtClean="0"/>
              <a:t>  XDAC Meeting                                                                             J. Sztuk-Dambietz, XFEL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88017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1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5000"/>
                    </a14:imgEffect>
                    <a14:imgEffect>
                      <a14:brightnessContrast bright="-5000" contrast="42000"/>
                    </a14:imgEffect>
                  </a14:imgLayer>
                </a14:imgProps>
              </a:ext>
            </a:extLst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8"/>
          <p:cNvSpPr>
            <a:spLocks noGrp="1" noChangeArrowheads="1"/>
          </p:cNvSpPr>
          <p:nvPr>
            <p:ph type="ctrTitle" sz="quarter"/>
          </p:nvPr>
        </p:nvSpPr>
        <p:spPr>
          <a:xfrm>
            <a:off x="1068097" y="2830521"/>
            <a:ext cx="7251700" cy="1844675"/>
          </a:xfrm>
        </p:spPr>
        <p:txBody>
          <a:bodyPr/>
          <a:lstStyle/>
          <a:p>
            <a:pPr eaLnBrk="1" hangingPunct="1"/>
            <a:r>
              <a:rPr lang="en-US" sz="5400" b="1" dirty="0" smtClean="0">
                <a:solidFill>
                  <a:srgbClr val="25155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Thank you very much</a:t>
            </a:r>
            <a:br>
              <a:rPr lang="en-US" sz="5400" b="1" dirty="0" smtClean="0">
                <a:solidFill>
                  <a:srgbClr val="25155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en-US" sz="5400" b="1" dirty="0" smtClean="0">
                <a:solidFill>
                  <a:srgbClr val="25155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for your attention </a:t>
            </a:r>
            <a:endParaRPr lang="en-GB" sz="5400" b="1" dirty="0" smtClean="0">
              <a:solidFill>
                <a:srgbClr val="25155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5935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4404834-5313-40AC-B135-E30BD596D545}" type="slidenum">
              <a:rPr lang="en-GB" smtClean="0"/>
              <a:pPr>
                <a:defRPr/>
              </a:pPr>
              <a:t>19</a:t>
            </a:fld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2078182" y="2702940"/>
            <a:ext cx="47590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Backup slides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8290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>
                <a:latin typeface="Calibri" pitchFamily="34" charset="0"/>
                <a:cs typeface="Calibri" pitchFamily="34" charset="0"/>
              </a:rPr>
              <a:t>Outline</a:t>
            </a:r>
            <a:endParaRPr lang="en-US" sz="2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4404834-5313-40AC-B135-E30BD596D545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en-GB" smtClean="0"/>
              <a:t> May 14th 2012, Hamburg                                                                              11</a:t>
            </a:r>
            <a:r>
              <a:rPr lang="en-GB" baseline="30000" smtClean="0"/>
              <a:t>th</a:t>
            </a:r>
            <a:r>
              <a:rPr lang="en-GB" smtClean="0"/>
              <a:t>  XDAC Meeting                                                                             J. Sztuk-Dambietz, XFEL</a:t>
            </a:r>
            <a:endParaRPr lang="en-GB" dirty="0" smtClean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91217" y="1406782"/>
            <a:ext cx="8775802" cy="4459287"/>
          </a:xfrm>
        </p:spPr>
        <p:txBody>
          <a:bodyPr/>
          <a:lstStyle/>
          <a:p>
            <a:r>
              <a:rPr lang="en-US" sz="2800" dirty="0" smtClean="0">
                <a:solidFill>
                  <a:srgbClr val="261748"/>
                </a:solidFill>
              </a:rPr>
              <a:t>Introduction </a:t>
            </a:r>
          </a:p>
          <a:p>
            <a:r>
              <a:rPr lang="en-US" sz="2800" dirty="0" smtClean="0">
                <a:solidFill>
                  <a:srgbClr val="261748"/>
                </a:solidFill>
              </a:rPr>
              <a:t>Goals of the group </a:t>
            </a:r>
          </a:p>
          <a:p>
            <a:r>
              <a:rPr lang="en-US" sz="2800" dirty="0" smtClean="0">
                <a:solidFill>
                  <a:srgbClr val="261748"/>
                </a:solidFill>
              </a:rPr>
              <a:t>Detector calibration – challenges</a:t>
            </a:r>
            <a:r>
              <a:rPr lang="en-US" sz="2800" dirty="0">
                <a:solidFill>
                  <a:srgbClr val="261748"/>
                </a:solidFill>
              </a:rPr>
              <a:t> </a:t>
            </a:r>
            <a:r>
              <a:rPr lang="en-US" sz="2800" dirty="0" smtClean="0">
                <a:solidFill>
                  <a:srgbClr val="261748"/>
                </a:solidFill>
              </a:rPr>
              <a:t>&amp; status</a:t>
            </a:r>
          </a:p>
          <a:p>
            <a:r>
              <a:rPr lang="en-US" sz="2800" dirty="0" smtClean="0">
                <a:solidFill>
                  <a:srgbClr val="261748"/>
                </a:solidFill>
              </a:rPr>
              <a:t>Infrastructure for detector calibration and tests </a:t>
            </a:r>
          </a:p>
          <a:p>
            <a:r>
              <a:rPr lang="en-US" sz="2800" dirty="0" smtClean="0">
                <a:solidFill>
                  <a:srgbClr val="261748"/>
                </a:solidFill>
              </a:rPr>
              <a:t>DAQ and data format</a:t>
            </a:r>
          </a:p>
          <a:p>
            <a:r>
              <a:rPr lang="en-US" sz="2800" dirty="0">
                <a:solidFill>
                  <a:srgbClr val="261748"/>
                </a:solidFill>
              </a:rPr>
              <a:t>Calibration </a:t>
            </a:r>
            <a:r>
              <a:rPr lang="en-US" sz="2800" dirty="0" smtClean="0">
                <a:solidFill>
                  <a:srgbClr val="261748"/>
                </a:solidFill>
              </a:rPr>
              <a:t>software</a:t>
            </a:r>
          </a:p>
          <a:p>
            <a:r>
              <a:rPr lang="en-US" sz="2800" dirty="0" smtClean="0">
                <a:solidFill>
                  <a:srgbClr val="261748"/>
                </a:solidFill>
              </a:rPr>
              <a:t>Conclusion &amp; plans </a:t>
            </a:r>
          </a:p>
          <a:p>
            <a:pPr marL="0" indent="0">
              <a:buNone/>
            </a:pPr>
            <a:endParaRPr lang="en-US" sz="1800" b="1" dirty="0">
              <a:solidFill>
                <a:srgbClr val="261748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9648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Calibration status &amp; next steps - AGIPD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4404834-5313-40AC-B135-E30BD596D545}" type="slidenum">
              <a:rPr lang="en-GB" smtClean="0"/>
              <a:pPr>
                <a:defRPr/>
              </a:pPr>
              <a:t>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en-GB" smtClean="0"/>
              <a:t> May 14th 2012, Hamburg                                                                              11</a:t>
            </a:r>
            <a:r>
              <a:rPr lang="en-GB" baseline="30000" smtClean="0"/>
              <a:t>th</a:t>
            </a:r>
            <a:r>
              <a:rPr lang="en-GB" smtClean="0"/>
              <a:t>  XDAC Meeting                                                                             J. Sztuk-Dambietz, XFEL</a:t>
            </a:r>
            <a:endParaRPr lang="en-GB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1133" y="1139539"/>
            <a:ext cx="1872867" cy="847592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2144" y="5690695"/>
            <a:ext cx="1123453" cy="591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308472" y="1198018"/>
            <a:ext cx="8538073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0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The goal</a:t>
            </a:r>
          </a:p>
          <a:p>
            <a:r>
              <a:rPr lang="en-US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Characterize in the most efficient way: </a:t>
            </a:r>
          </a:p>
          <a:p>
            <a:pPr>
              <a:buNone/>
            </a:pPr>
            <a:r>
              <a:rPr lang="en-US" sz="20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352 cells/pixel (droop check), 1M pixel, 3 gains  (to convert ADC </a:t>
            </a:r>
            <a:r>
              <a:rPr lang="en-US" sz="20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 N</a:t>
            </a:r>
            <a:r>
              <a:rPr lang="en-US" sz="2000" dirty="0" smtClean="0">
                <a:solidFill>
                  <a:schemeClr val="tx2"/>
                </a:solidFill>
                <a:latin typeface="Symbol" pitchFamily="18" charset="2"/>
                <a:cs typeface="Calibri" pitchFamily="34" charset="0"/>
                <a:sym typeface="Wingdings" pitchFamily="2" charset="2"/>
              </a:rPr>
              <a:t>g)</a:t>
            </a:r>
          </a:p>
          <a:p>
            <a:pPr>
              <a:buNone/>
            </a:pPr>
            <a:r>
              <a:rPr lang="en-US" sz="20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 ~10</a:t>
            </a:r>
            <a:r>
              <a:rPr lang="en-US" sz="2000" baseline="300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9</a:t>
            </a:r>
            <a:r>
              <a:rPr lang="en-US" sz="20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 parameters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810" y="2825316"/>
            <a:ext cx="7116897" cy="3335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2727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Calibration status &amp; next steps - AGIPD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4404834-5313-40AC-B135-E30BD596D545}" type="slidenum">
              <a:rPr lang="en-GB" smtClean="0"/>
              <a:pPr>
                <a:defRPr/>
              </a:pPr>
              <a:t>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en-GB" smtClean="0"/>
              <a:t> May 14th 2012, Hamburg                                                                              11</a:t>
            </a:r>
            <a:r>
              <a:rPr lang="en-GB" baseline="30000" smtClean="0"/>
              <a:t>th</a:t>
            </a:r>
            <a:r>
              <a:rPr lang="en-GB" smtClean="0"/>
              <a:t>  XDAC Meeting                                                                             J. Sztuk-Dambietz, XFEL</a:t>
            </a:r>
            <a:endParaRPr lang="en-GB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2993" y="1042368"/>
            <a:ext cx="1311007" cy="593314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2144" y="5690695"/>
            <a:ext cx="1123453" cy="591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308471" y="1032765"/>
            <a:ext cx="8747126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0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Status</a:t>
            </a:r>
            <a:endParaRPr lang="en-US" sz="2000" b="1" dirty="0" smtClean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en-US" sz="20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Performance of the existing test structures is studied: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sz="2000" dirty="0">
                <a:latin typeface="Calibri" pitchFamily="34" charset="0"/>
                <a:cs typeface="Calibri" pitchFamily="34" charset="0"/>
              </a:rPr>
              <a:t>M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emory cell droop is investigated and characterized (vs. radiation dose, temp.)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sz="2000" dirty="0" smtClean="0">
                <a:latin typeface="Calibri" pitchFamily="34" charset="0"/>
                <a:cs typeface="Calibri" pitchFamily="34" charset="0"/>
              </a:rPr>
              <a:t>Noise performance is investigated</a:t>
            </a:r>
          </a:p>
          <a:p>
            <a:r>
              <a:rPr lang="en-US" sz="2000" dirty="0" smtClean="0">
                <a:latin typeface="Calibri" pitchFamily="34" charset="0"/>
                <a:cs typeface="Calibri" pitchFamily="34" charset="0"/>
              </a:rPr>
              <a:t> Several calibration structures used in parallel to cover the whole dynamic range are planned: electrical sources and radiation sources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dirty="0" smtClean="0">
                <a:latin typeface="Calibri" pitchFamily="34" charset="0"/>
                <a:cs typeface="Calibri" pitchFamily="34" charset="0"/>
              </a:rPr>
              <a:t>electrical sources: in-pixel pulsed capacitor and  in-pixel current source are considered </a:t>
            </a:r>
          </a:p>
          <a:p>
            <a:r>
              <a:rPr lang="en-US" sz="2000" dirty="0" smtClean="0">
                <a:latin typeface="Calibri" pitchFamily="34" charset="0"/>
                <a:cs typeface="Calibri" pitchFamily="34" charset="0"/>
              </a:rPr>
              <a:t>Preliminary estimation on how frequent  the different types of checks and calibration shall be</a:t>
            </a:r>
          </a:p>
          <a:p>
            <a:r>
              <a:rPr lang="en-US" sz="2000" dirty="0" smtClean="0">
                <a:latin typeface="Calibri" pitchFamily="34" charset="0"/>
                <a:cs typeface="Calibri" pitchFamily="34" charset="0"/>
              </a:rPr>
              <a:t>Calibration concept to provide fully corrected data has to be developed</a:t>
            </a:r>
          </a:p>
          <a:p>
            <a:pPr>
              <a:buNone/>
            </a:pPr>
            <a:r>
              <a:rPr lang="en-US" sz="2000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      f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irst initial ideas were presented at the  2</a:t>
            </a:r>
            <a:r>
              <a:rPr lang="en-US" sz="2000" baseline="30000" dirty="0" smtClean="0">
                <a:latin typeface="Calibri" pitchFamily="34" charset="0"/>
                <a:cs typeface="Calibri" pitchFamily="34" charset="0"/>
              </a:rPr>
              <a:t>nd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Calibration Meeting</a:t>
            </a:r>
          </a:p>
          <a:p>
            <a:pPr>
              <a:buNone/>
            </a:pPr>
            <a:r>
              <a:rPr lang="en-US" sz="20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Next </a:t>
            </a:r>
            <a:r>
              <a:rPr lang="en-US" sz="20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steps:</a:t>
            </a:r>
          </a:p>
          <a:p>
            <a:r>
              <a:rPr lang="en-US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Review  &amp;  provide input to 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the requirement document 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- Q2 2012.</a:t>
            </a:r>
            <a:endParaRPr lang="en-US" sz="2000" dirty="0">
              <a:latin typeface="Calibri" pitchFamily="34" charset="0"/>
              <a:cs typeface="Calibri" pitchFamily="34" charset="0"/>
            </a:endParaRPr>
          </a:p>
          <a:p>
            <a:r>
              <a:rPr lang="en-US" sz="2000" dirty="0" smtClean="0">
                <a:latin typeface="Calibri" pitchFamily="34" charset="0"/>
                <a:cs typeface="Calibri" pitchFamily="34" charset="0"/>
              </a:rPr>
              <a:t> Continue work on memory cell droop characterization, noise performance </a:t>
            </a:r>
          </a:p>
          <a:p>
            <a:r>
              <a:rPr lang="en-US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Study different 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calibration strategies 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using test structures 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228191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Calibration status &amp; next steps - DSSC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4404834-5313-40AC-B135-E30BD596D545}" type="slidenum">
              <a:rPr lang="en-GB" smtClean="0"/>
              <a:pPr>
                <a:defRPr/>
              </a:pPr>
              <a:t>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en-GB" smtClean="0"/>
              <a:t> May 14th 2012, Hamburg                                                                              11</a:t>
            </a:r>
            <a:r>
              <a:rPr lang="en-GB" baseline="30000" smtClean="0"/>
              <a:t>th</a:t>
            </a:r>
            <a:r>
              <a:rPr lang="en-GB" smtClean="0"/>
              <a:t>  XDAC Meeting                                                                             J. Sztuk-Dambietz, XFEL</a:t>
            </a:r>
            <a:endParaRPr lang="en-GB" dirty="0" smtClean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5364" y="1126819"/>
            <a:ext cx="1010686" cy="749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5364" y="5396001"/>
            <a:ext cx="1010686" cy="1132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308471" y="1239408"/>
            <a:ext cx="874712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0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Status</a:t>
            </a:r>
            <a:endParaRPr lang="en-US" sz="2000" b="1" dirty="0" smtClean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en-US" sz="200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The calibration of the properties of the DSSC system has been 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studied</a:t>
            </a:r>
            <a:endParaRPr lang="en-US" sz="2000" dirty="0" smtClean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en-US" sz="2000" dirty="0">
                <a:latin typeface="Calibri" pitchFamily="34" charset="0"/>
                <a:cs typeface="Calibri" pitchFamily="34" charset="0"/>
              </a:rPr>
              <a:t> P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reliminary strategies for the calibration were developed and requirements for  the calibration sources were defined: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2000" dirty="0" smtClean="0">
                <a:latin typeface="Calibri" pitchFamily="34" charset="0"/>
                <a:cs typeface="Calibri" pitchFamily="34" charset="0"/>
              </a:rPr>
              <a:t>Non-linear 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system gain (NLSG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)</a:t>
            </a:r>
            <a:endParaRPr lang="en-US" sz="2000" dirty="0">
              <a:latin typeface="Calibri" pitchFamily="34" charset="0"/>
              <a:cs typeface="Calibri" pitchFamily="34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en-US" sz="2000" dirty="0">
                <a:latin typeface="Calibri" pitchFamily="34" charset="0"/>
                <a:cs typeface="Calibri" pitchFamily="34" charset="0"/>
              </a:rPr>
              <a:t>Quantum efficiency and spectral 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response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2000" dirty="0">
                <a:latin typeface="Calibri" pitchFamily="34" charset="0"/>
                <a:cs typeface="Calibri" pitchFamily="34" charset="0"/>
              </a:rPr>
              <a:t>Point spread function (charge sharing between 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neighboring 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pixels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)</a:t>
            </a:r>
          </a:p>
          <a:p>
            <a:pPr>
              <a:buNone/>
            </a:pPr>
            <a:endParaRPr lang="en-US" sz="2000" dirty="0" smtClean="0">
              <a:latin typeface="Calibri" pitchFamily="34" charset="0"/>
              <a:cs typeface="Calibri" pitchFamily="34" charset="0"/>
            </a:endParaRPr>
          </a:p>
          <a:p>
            <a:r>
              <a:rPr lang="en-US" sz="2000" dirty="0">
                <a:latin typeface="Calibri" pitchFamily="34" charset="0"/>
                <a:cs typeface="Calibri" pitchFamily="34" charset="0"/>
              </a:rPr>
              <a:t>  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Tests 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with a pxd-7 DEPFET 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(with non-linear gain) prototype were done</a:t>
            </a:r>
            <a:endParaRPr lang="en-US" sz="2000" dirty="0">
              <a:latin typeface="Calibri" pitchFamily="34" charset="0"/>
              <a:cs typeface="Calibri" pitchFamily="34" charset="0"/>
            </a:endParaRPr>
          </a:p>
          <a:p>
            <a:r>
              <a:rPr lang="en-US" sz="2000" dirty="0" smtClean="0">
                <a:latin typeface="Calibri" pitchFamily="34" charset="0"/>
                <a:cs typeface="Calibri" pitchFamily="34" charset="0"/>
              </a:rPr>
              <a:t> A Geant4-based DSSC system simulation package, covering the full simulation chain from incident photon distribution to digital output signal was developed</a:t>
            </a:r>
          </a:p>
          <a:p>
            <a:pPr>
              <a:buNone/>
            </a:pPr>
            <a:r>
              <a:rPr lang="en-US" sz="2000" dirty="0" smtClean="0">
                <a:latin typeface="Calibri" pitchFamily="34" charset="0"/>
                <a:cs typeface="Calibri" pitchFamily="34" charset="0"/>
              </a:rPr>
              <a:t>and validated with real data.</a:t>
            </a:r>
          </a:p>
          <a:p>
            <a:r>
              <a:rPr lang="en-US" sz="2000" dirty="0" smtClean="0">
                <a:latin typeface="Calibri" pitchFamily="34" charset="0"/>
                <a:cs typeface="Calibri" pitchFamily="34" charset="0"/>
              </a:rPr>
              <a:t>  Work on calibration software is ongoing</a:t>
            </a:r>
          </a:p>
          <a:p>
            <a:pPr>
              <a:buNone/>
            </a:pPr>
            <a:endParaRPr lang="en-US" sz="2000" b="1" dirty="0" smtClean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76681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Calibration status &amp; next steps - DSSC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4404834-5313-40AC-B135-E30BD596D545}" type="slidenum">
              <a:rPr lang="en-GB" smtClean="0"/>
              <a:pPr>
                <a:defRPr/>
              </a:pPr>
              <a:t>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en-GB" smtClean="0"/>
              <a:t> May 14th 2012, Hamburg                                                                              11</a:t>
            </a:r>
            <a:r>
              <a:rPr lang="en-GB" baseline="30000" smtClean="0"/>
              <a:t>th</a:t>
            </a:r>
            <a:r>
              <a:rPr lang="en-GB" smtClean="0"/>
              <a:t>  XDAC Meeting                                                                             J. Sztuk-Dambietz, XFEL</a:t>
            </a:r>
            <a:endParaRPr lang="en-GB" dirty="0" smtClean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5364" y="1126819"/>
            <a:ext cx="1010686" cy="749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5364" y="5396001"/>
            <a:ext cx="1010686" cy="1132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308471" y="1032765"/>
            <a:ext cx="874712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endParaRPr lang="en-US" sz="2000" b="1" dirty="0" smtClean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r>
              <a:rPr lang="en-US" sz="20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Next </a:t>
            </a:r>
            <a:r>
              <a:rPr lang="en-US" sz="20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steps:</a:t>
            </a:r>
          </a:p>
          <a:p>
            <a:r>
              <a:rPr lang="en-US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Review  &amp;  provide input to 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the requirement document 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- Q2 2012.</a:t>
            </a:r>
            <a:endParaRPr lang="en-US" sz="2000" dirty="0">
              <a:latin typeface="Calibri" pitchFamily="34" charset="0"/>
              <a:cs typeface="Calibri" pitchFamily="34" charset="0"/>
            </a:endParaRPr>
          </a:p>
          <a:p>
            <a:r>
              <a:rPr lang="en-US" sz="2000" dirty="0">
                <a:latin typeface="Calibri" pitchFamily="34" charset="0"/>
                <a:cs typeface="Calibri" pitchFamily="34" charset="0"/>
              </a:rPr>
              <a:t>  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Continue 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to improve and refine 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the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integrated 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system simulation, calibration, data analysis, and response generation software packages</a:t>
            </a:r>
            <a:endParaRPr lang="en-US" sz="2000" dirty="0" smtClean="0">
              <a:latin typeface="Calibri" pitchFamily="34" charset="0"/>
              <a:cs typeface="Calibri" pitchFamily="34" charset="0"/>
            </a:endParaRPr>
          </a:p>
          <a:p>
            <a:r>
              <a:rPr lang="en-US" sz="2000" dirty="0">
                <a:latin typeface="Calibri" pitchFamily="34" charset="0"/>
                <a:cs typeface="Calibri" pitchFamily="34" charset="0"/>
              </a:rPr>
              <a:t>  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Develop 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and build the experimental set-ups for the calibration 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of: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2000" dirty="0" smtClean="0">
                <a:latin typeface="Calibri" pitchFamily="34" charset="0"/>
                <a:cs typeface="Calibri" pitchFamily="34" charset="0"/>
              </a:rPr>
              <a:t>NLPC 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(non-linear pixel characteristic) of each DEPFET 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pixel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2000" dirty="0" smtClean="0">
                <a:latin typeface="Calibri" pitchFamily="34" charset="0"/>
                <a:cs typeface="Calibri" pitchFamily="34" charset="0"/>
              </a:rPr>
              <a:t>PSF </a:t>
            </a:r>
            <a:endParaRPr lang="en-US" sz="2000" dirty="0">
              <a:latin typeface="Calibri" pitchFamily="34" charset="0"/>
              <a:cs typeface="Calibri" pitchFamily="34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en-US" sz="2000" dirty="0" smtClean="0">
                <a:latin typeface="Calibri" pitchFamily="34" charset="0"/>
                <a:cs typeface="Calibri" pitchFamily="34" charset="0"/>
              </a:rPr>
              <a:t>quantum 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efficiency 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2000" dirty="0" smtClean="0">
                <a:latin typeface="Calibri" pitchFamily="34" charset="0"/>
                <a:cs typeface="Calibri" pitchFamily="34" charset="0"/>
              </a:rPr>
              <a:t>spectral response</a:t>
            </a:r>
          </a:p>
          <a:p>
            <a:r>
              <a:rPr lang="en-US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Continue 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to develop experimental methods and software for quick verification and monitoring of the DSSC calibration, specifically of the 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NLPC</a:t>
            </a:r>
          </a:p>
          <a:p>
            <a:r>
              <a:rPr lang="en-US" sz="2000" dirty="0">
                <a:latin typeface="Calibri" pitchFamily="34" charset="0"/>
                <a:cs typeface="Calibri" pitchFamily="34" charset="0"/>
              </a:rPr>
              <a:t> P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rototype pxd-7 will be the used test device  </a:t>
            </a:r>
          </a:p>
          <a:p>
            <a:r>
              <a:rPr lang="en-US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Use for calibration also internally  generated signal charges (just started)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9164737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DSSC – Calibration Strategy for NLGS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4404834-5313-40AC-B135-E30BD596D545}" type="slidenum">
              <a:rPr lang="en-GB" smtClean="0"/>
              <a:pPr>
                <a:defRPr/>
              </a:pPr>
              <a:t>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en-GB" smtClean="0"/>
              <a:t> May 14th 2012, Hamburg                                                                              11</a:t>
            </a:r>
            <a:r>
              <a:rPr lang="en-GB" baseline="30000" smtClean="0"/>
              <a:t>th</a:t>
            </a:r>
            <a:r>
              <a:rPr lang="en-GB" smtClean="0"/>
              <a:t>  XDAC Meeting                                                                             J. Sztuk-Dambietz, XFEL</a:t>
            </a:r>
            <a:endParaRPr lang="en-GB" dirty="0" smtClean="0"/>
          </a:p>
        </p:txBody>
      </p:sp>
      <p:sp>
        <p:nvSpPr>
          <p:cNvPr id="3" name="Rectangle 2"/>
          <p:cNvSpPr/>
          <p:nvPr/>
        </p:nvSpPr>
        <p:spPr>
          <a:xfrm>
            <a:off x="748145" y="1251967"/>
            <a:ext cx="7990610" cy="50660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en-US" sz="1600" dirty="0">
                <a:solidFill>
                  <a:srgbClr val="FF0000"/>
                </a:solidFill>
                <a:latin typeface="Arial"/>
                <a:cs typeface="Arial"/>
              </a:rPr>
              <a:t>Two-step procedure for full calibration</a:t>
            </a:r>
            <a:r>
              <a:rPr lang="en-US" sz="1600" dirty="0">
                <a:latin typeface="Arial"/>
                <a:cs typeface="Arial"/>
              </a:rPr>
              <a:t> for given photon energy </a:t>
            </a:r>
          </a:p>
          <a:p>
            <a:pPr>
              <a:buNone/>
            </a:pPr>
            <a:r>
              <a:rPr lang="en-US" sz="1600" dirty="0" smtClean="0">
                <a:latin typeface="Arial"/>
                <a:cs typeface="Arial"/>
              </a:rPr>
              <a:t>       and </a:t>
            </a:r>
            <a:r>
              <a:rPr lang="en-US" sz="1600" dirty="0">
                <a:latin typeface="Arial"/>
                <a:cs typeface="Arial"/>
              </a:rPr>
              <a:t>operating </a:t>
            </a:r>
            <a:r>
              <a:rPr lang="en-US" sz="1600" dirty="0" smtClean="0">
                <a:latin typeface="Arial"/>
                <a:cs typeface="Arial"/>
              </a:rPr>
              <a:t>parameters:</a:t>
            </a:r>
          </a:p>
          <a:p>
            <a:pPr>
              <a:buNone/>
            </a:pPr>
            <a:r>
              <a:rPr lang="en-US" sz="1600" b="1" dirty="0" smtClean="0">
                <a:latin typeface="Arial"/>
                <a:cs typeface="Arial"/>
              </a:rPr>
              <a:t>Step 1</a:t>
            </a:r>
            <a:r>
              <a:rPr lang="en-US" sz="1600" dirty="0" smtClean="0">
                <a:latin typeface="Arial"/>
                <a:cs typeface="Arial"/>
              </a:rPr>
              <a:t>: Tune </a:t>
            </a:r>
            <a:r>
              <a:rPr lang="en-US" sz="1600" dirty="0">
                <a:solidFill>
                  <a:srgbClr val="008000"/>
                </a:solidFill>
                <a:latin typeface="Arial"/>
                <a:cs typeface="Arial"/>
              </a:rPr>
              <a:t>offset</a:t>
            </a:r>
            <a:r>
              <a:rPr lang="en-US" sz="1600" dirty="0">
                <a:latin typeface="Arial"/>
                <a:cs typeface="Arial"/>
              </a:rPr>
              <a:t> and </a:t>
            </a:r>
            <a:r>
              <a:rPr lang="en-US" sz="1600" dirty="0">
                <a:solidFill>
                  <a:srgbClr val="008000"/>
                </a:solidFill>
                <a:latin typeface="Arial"/>
                <a:cs typeface="Arial"/>
              </a:rPr>
              <a:t>gain</a:t>
            </a:r>
            <a:r>
              <a:rPr lang="en-US" sz="1600" dirty="0">
                <a:latin typeface="Arial"/>
                <a:cs typeface="Arial"/>
              </a:rPr>
              <a:t> to </a:t>
            </a:r>
            <a:r>
              <a:rPr lang="en-US" sz="1600" dirty="0" smtClean="0">
                <a:latin typeface="Arial"/>
                <a:cs typeface="Arial"/>
              </a:rPr>
              <a:t>achieve single </a:t>
            </a:r>
            <a:r>
              <a:rPr lang="en-US" sz="1600" dirty="0">
                <a:latin typeface="Arial"/>
                <a:cs typeface="Arial"/>
              </a:rPr>
              <a:t>photon counting in linear region: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sz="1600" dirty="0" smtClean="0">
                <a:latin typeface="Arial"/>
                <a:cs typeface="Arial"/>
              </a:rPr>
              <a:t> </a:t>
            </a:r>
            <a:r>
              <a:rPr lang="en-US" sz="1600" dirty="0">
                <a:latin typeface="Arial"/>
                <a:cs typeface="Arial"/>
              </a:rPr>
              <a:t>linear response </a:t>
            </a:r>
            <a:r>
              <a:rPr lang="en-US" sz="1600" dirty="0" smtClean="0">
                <a:latin typeface="Arial"/>
                <a:cs typeface="Arial"/>
              </a:rPr>
              <a:t>→ </a:t>
            </a:r>
            <a:r>
              <a:rPr lang="en-US" sz="1600" dirty="0">
                <a:latin typeface="Arial"/>
                <a:cs typeface="Arial"/>
              </a:rPr>
              <a:t>two calibration </a:t>
            </a:r>
            <a:r>
              <a:rPr lang="en-US" sz="1600" dirty="0" smtClean="0">
                <a:latin typeface="Arial"/>
                <a:cs typeface="Arial"/>
              </a:rPr>
              <a:t>points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sz="1600" dirty="0" smtClean="0">
                <a:solidFill>
                  <a:srgbClr val="008000"/>
                </a:solidFill>
                <a:latin typeface="Arial"/>
                <a:cs typeface="Arial"/>
              </a:rPr>
              <a:t>no </a:t>
            </a:r>
            <a:r>
              <a:rPr lang="en-US" sz="1600" dirty="0">
                <a:solidFill>
                  <a:srgbClr val="008000"/>
                </a:solidFill>
                <a:latin typeface="Arial"/>
                <a:cs typeface="Arial"/>
              </a:rPr>
              <a:t>signal </a:t>
            </a:r>
            <a:r>
              <a:rPr lang="en-US" sz="1600" dirty="0">
                <a:latin typeface="Arial"/>
                <a:cs typeface="Arial"/>
              </a:rPr>
              <a:t>→ dark </a:t>
            </a:r>
            <a:r>
              <a:rPr lang="en-US" sz="1600" dirty="0" smtClean="0">
                <a:latin typeface="Arial"/>
                <a:cs typeface="Arial"/>
              </a:rPr>
              <a:t>frames </a:t>
            </a:r>
          </a:p>
          <a:p>
            <a:pPr>
              <a:buNone/>
            </a:pPr>
            <a:r>
              <a:rPr lang="en-US" sz="1600" dirty="0" smtClean="0">
                <a:latin typeface="Arial"/>
                <a:cs typeface="Arial"/>
              </a:rPr>
              <a:t>    - </a:t>
            </a:r>
            <a:r>
              <a:rPr lang="en-US" sz="1600" dirty="0">
                <a:latin typeface="Arial"/>
                <a:cs typeface="Arial"/>
              </a:rPr>
              <a:t>all pixels simultaneously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sz="1600" dirty="0" smtClean="0">
                <a:solidFill>
                  <a:srgbClr val="008000"/>
                </a:solidFill>
                <a:latin typeface="Arial"/>
                <a:cs typeface="Arial"/>
              </a:rPr>
              <a:t>single </a:t>
            </a:r>
            <a:r>
              <a:rPr lang="en-US" sz="1600" dirty="0">
                <a:solidFill>
                  <a:srgbClr val="008000"/>
                </a:solidFill>
                <a:latin typeface="Arial"/>
                <a:cs typeface="Arial"/>
              </a:rPr>
              <a:t>X-ray photons </a:t>
            </a:r>
            <a:r>
              <a:rPr lang="en-US" sz="1600" dirty="0">
                <a:latin typeface="Arial"/>
                <a:cs typeface="Arial"/>
              </a:rPr>
              <a:t>→ flat fields</a:t>
            </a:r>
          </a:p>
          <a:p>
            <a:pPr>
              <a:buNone/>
            </a:pPr>
            <a:r>
              <a:rPr lang="en-US" sz="1600" dirty="0" smtClean="0">
                <a:latin typeface="Arial"/>
                <a:cs typeface="Arial"/>
              </a:rPr>
              <a:t>     – </a:t>
            </a:r>
            <a:r>
              <a:rPr lang="en-US" sz="1600" dirty="0">
                <a:latin typeface="Arial"/>
                <a:cs typeface="Arial"/>
              </a:rPr>
              <a:t>all pixels simultaneously</a:t>
            </a:r>
          </a:p>
          <a:p>
            <a:pPr>
              <a:buNone/>
            </a:pPr>
            <a:r>
              <a:rPr lang="en-US" sz="1600" dirty="0" smtClean="0">
                <a:latin typeface="Arial"/>
                <a:cs typeface="Arial"/>
              </a:rPr>
              <a:t>     – </a:t>
            </a:r>
            <a:r>
              <a:rPr lang="en-US" sz="1600" dirty="0">
                <a:latin typeface="Arial"/>
                <a:cs typeface="Arial"/>
              </a:rPr>
              <a:t>X rays from radioactive sources (e.g. </a:t>
            </a:r>
            <a:r>
              <a:rPr lang="en-US" sz="1600" baseline="30000" dirty="0">
                <a:latin typeface="Arial"/>
                <a:cs typeface="Arial"/>
              </a:rPr>
              <a:t>55</a:t>
            </a:r>
            <a:r>
              <a:rPr lang="en-US" sz="1600" dirty="0">
                <a:latin typeface="Arial"/>
                <a:cs typeface="Arial"/>
              </a:rPr>
              <a:t>Fe) </a:t>
            </a:r>
            <a:r>
              <a:rPr lang="en-US" sz="1600" dirty="0" smtClean="0">
                <a:latin typeface="Arial"/>
                <a:cs typeface="Arial"/>
              </a:rPr>
              <a:t> </a:t>
            </a:r>
            <a:r>
              <a:rPr lang="en-US" sz="1600" dirty="0">
                <a:latin typeface="Arial"/>
                <a:cs typeface="Arial"/>
              </a:rPr>
              <a:t>or various types of X-ray tubes</a:t>
            </a:r>
          </a:p>
          <a:p>
            <a:pPr>
              <a:buNone/>
            </a:pPr>
            <a:r>
              <a:rPr lang="en-US" sz="1600" b="1" dirty="0" smtClean="0">
                <a:latin typeface="Arial"/>
                <a:cs typeface="Arial"/>
              </a:rPr>
              <a:t>Step 2:</a:t>
            </a:r>
            <a:r>
              <a:rPr lang="en-US" sz="1600" dirty="0" smtClean="0">
                <a:latin typeface="Arial"/>
                <a:cs typeface="Arial"/>
              </a:rPr>
              <a:t> Calibrate </a:t>
            </a:r>
            <a:r>
              <a:rPr lang="en-US" sz="1600" dirty="0">
                <a:latin typeface="Arial"/>
                <a:cs typeface="Arial"/>
              </a:rPr>
              <a:t>non-linear </a:t>
            </a:r>
            <a:r>
              <a:rPr lang="en-US" sz="1600" dirty="0" smtClean="0">
                <a:latin typeface="Arial"/>
                <a:cs typeface="Arial"/>
              </a:rPr>
              <a:t>characteristic with </a:t>
            </a:r>
            <a:r>
              <a:rPr lang="en-US" sz="1600" dirty="0">
                <a:latin typeface="Arial"/>
                <a:cs typeface="Arial"/>
              </a:rPr>
              <a:t>pulsed charge </a:t>
            </a:r>
            <a:r>
              <a:rPr lang="en-US" sz="1600" dirty="0" smtClean="0">
                <a:latin typeface="Arial"/>
                <a:cs typeface="Arial"/>
              </a:rPr>
              <a:t>injection;</a:t>
            </a:r>
            <a:endParaRPr lang="en-US" sz="1600" dirty="0">
              <a:latin typeface="Arial"/>
              <a:cs typeface="Arial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en-US" sz="1600" dirty="0" smtClean="0">
                <a:latin typeface="Arial"/>
                <a:cs typeface="Arial"/>
              </a:rPr>
              <a:t> DSSC </a:t>
            </a:r>
            <a:r>
              <a:rPr lang="en-US" sz="1600" dirty="0">
                <a:latin typeface="Arial"/>
                <a:cs typeface="Arial"/>
              </a:rPr>
              <a:t>signal integration time ≤ 600 </a:t>
            </a:r>
            <a:r>
              <a:rPr lang="en-US" sz="1600" dirty="0" err="1" smtClean="0">
                <a:latin typeface="Arial"/>
                <a:cs typeface="Arial"/>
              </a:rPr>
              <a:t>μs</a:t>
            </a:r>
            <a:endParaRPr lang="en-US" sz="1600" dirty="0" smtClean="0">
              <a:latin typeface="Arial"/>
              <a:cs typeface="Arial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en-US" sz="1600" dirty="0" smtClean="0">
                <a:latin typeface="Arial"/>
                <a:cs typeface="Arial"/>
              </a:rPr>
              <a:t> pulsed </a:t>
            </a:r>
            <a:r>
              <a:rPr lang="en-US" sz="1600" dirty="0">
                <a:latin typeface="Arial"/>
                <a:cs typeface="Arial"/>
              </a:rPr>
              <a:t>and stable charge generation </a:t>
            </a:r>
            <a:r>
              <a:rPr lang="en-US" sz="1600" dirty="0" smtClean="0">
                <a:latin typeface="Arial"/>
                <a:cs typeface="Arial"/>
                <a:sym typeface="Wingdings" pitchFamily="2" charset="2"/>
              </a:rPr>
              <a:t></a:t>
            </a:r>
            <a:r>
              <a:rPr lang="en-US" sz="1600" dirty="0" smtClean="0">
                <a:latin typeface="Arial"/>
                <a:cs typeface="Arial"/>
              </a:rPr>
              <a:t>linear </a:t>
            </a:r>
            <a:r>
              <a:rPr lang="en-US" sz="1600" dirty="0">
                <a:latin typeface="Arial"/>
                <a:cs typeface="Arial"/>
              </a:rPr>
              <a:t>variation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smtClean="0">
                <a:latin typeface="Arial"/>
                <a:cs typeface="Arial"/>
              </a:rPr>
              <a:t>vary </a:t>
            </a:r>
            <a:r>
              <a:rPr lang="en-US" sz="1600" dirty="0">
                <a:latin typeface="Arial"/>
                <a:cs typeface="Arial"/>
              </a:rPr>
              <a:t>charge by varying number of </a:t>
            </a:r>
            <a:r>
              <a:rPr lang="en-US" sz="1600" dirty="0" smtClean="0">
                <a:latin typeface="Arial"/>
                <a:cs typeface="Arial"/>
              </a:rPr>
              <a:t>pulses: Q</a:t>
            </a:r>
            <a:r>
              <a:rPr lang="en-US" sz="1600" baseline="-25000" dirty="0" smtClean="0">
                <a:latin typeface="Arial"/>
                <a:cs typeface="Arial"/>
              </a:rPr>
              <a:t>N</a:t>
            </a:r>
            <a:r>
              <a:rPr lang="en-US" sz="1600" dirty="0" smtClean="0">
                <a:latin typeface="Arial"/>
                <a:cs typeface="Arial"/>
              </a:rPr>
              <a:t> </a:t>
            </a:r>
            <a:r>
              <a:rPr lang="en-US" sz="1600" dirty="0">
                <a:latin typeface="Arial"/>
                <a:cs typeface="Arial"/>
              </a:rPr>
              <a:t>= N⋅Q</a:t>
            </a:r>
            <a:r>
              <a:rPr lang="en-US" sz="1600" baseline="-25000" dirty="0">
                <a:latin typeface="Arial"/>
                <a:cs typeface="Arial"/>
              </a:rPr>
              <a:t>1</a:t>
            </a:r>
          </a:p>
          <a:p>
            <a:pPr>
              <a:buNone/>
            </a:pPr>
            <a:r>
              <a:rPr lang="en-US" sz="1600" dirty="0">
                <a:latin typeface="Arial"/>
                <a:cs typeface="Arial"/>
              </a:rPr>
              <a:t>         → linearly spaced charge </a:t>
            </a:r>
            <a:r>
              <a:rPr lang="en-US" sz="1600" dirty="0" smtClean="0">
                <a:latin typeface="Arial"/>
                <a:cs typeface="Arial"/>
              </a:rPr>
              <a:t>amounts, spanning </a:t>
            </a:r>
            <a:r>
              <a:rPr lang="en-US" sz="1600" dirty="0">
                <a:latin typeface="Arial"/>
                <a:cs typeface="Arial"/>
              </a:rPr>
              <a:t>dynamic range,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sz="1600" dirty="0" smtClean="0">
                <a:latin typeface="Arial"/>
                <a:cs typeface="Arial"/>
              </a:rPr>
              <a:t>Q</a:t>
            </a:r>
            <a:r>
              <a:rPr lang="en-US" sz="1600" baseline="-25000" dirty="0" smtClean="0">
                <a:latin typeface="Arial"/>
                <a:cs typeface="Arial"/>
              </a:rPr>
              <a:t>N</a:t>
            </a:r>
            <a:r>
              <a:rPr lang="en-US" sz="1600" dirty="0" smtClean="0">
                <a:latin typeface="Arial"/>
                <a:cs typeface="Arial"/>
              </a:rPr>
              <a:t> </a:t>
            </a:r>
            <a:r>
              <a:rPr lang="en-US" sz="1600" dirty="0">
                <a:latin typeface="Arial"/>
                <a:cs typeface="Arial"/>
              </a:rPr>
              <a:t>not known absolutely due </a:t>
            </a:r>
            <a:r>
              <a:rPr lang="en-US" sz="1600" dirty="0" smtClean="0">
                <a:latin typeface="Arial"/>
                <a:cs typeface="Arial"/>
              </a:rPr>
              <a:t>to pixel-to-pixel </a:t>
            </a:r>
            <a:r>
              <a:rPr lang="en-US" sz="1600" dirty="0">
                <a:latin typeface="Arial"/>
                <a:cs typeface="Arial"/>
              </a:rPr>
              <a:t>variation</a:t>
            </a:r>
          </a:p>
          <a:p>
            <a:pPr>
              <a:buNone/>
            </a:pPr>
            <a:r>
              <a:rPr lang="en-US" sz="1600" dirty="0" smtClean="0">
                <a:latin typeface="Arial"/>
                <a:cs typeface="Arial"/>
                <a:sym typeface="Wingdings" pitchFamily="2" charset="2"/>
              </a:rPr>
              <a:t> </a:t>
            </a:r>
            <a:r>
              <a:rPr lang="en-US" sz="1600" dirty="0" smtClean="0">
                <a:latin typeface="Arial"/>
                <a:cs typeface="Arial"/>
              </a:rPr>
              <a:t>absolute </a:t>
            </a:r>
            <a:r>
              <a:rPr lang="en-US" sz="1600" dirty="0">
                <a:latin typeface="Arial"/>
                <a:cs typeface="Arial"/>
              </a:rPr>
              <a:t>calibration of Q</a:t>
            </a:r>
            <a:r>
              <a:rPr lang="en-US" sz="1600" baseline="-25000" dirty="0">
                <a:latin typeface="Arial"/>
                <a:cs typeface="Arial"/>
              </a:rPr>
              <a:t>N</a:t>
            </a:r>
            <a:r>
              <a:rPr lang="en-US" sz="1600" dirty="0">
                <a:latin typeface="Arial"/>
                <a:cs typeface="Arial"/>
              </a:rPr>
              <a:t> by </a:t>
            </a:r>
            <a:r>
              <a:rPr lang="en-US" sz="1600" dirty="0" smtClean="0">
                <a:latin typeface="Arial"/>
                <a:cs typeface="Arial"/>
              </a:rPr>
              <a:t>comparison </a:t>
            </a:r>
            <a:r>
              <a:rPr lang="en-US" sz="1600" dirty="0">
                <a:latin typeface="Arial"/>
                <a:cs typeface="Arial"/>
              </a:rPr>
              <a:t>to X-ray result(s)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sz="1600" dirty="0" smtClean="0">
                <a:latin typeface="Arial"/>
                <a:cs typeface="Arial"/>
              </a:rPr>
              <a:t> simultaneous </a:t>
            </a:r>
            <a:r>
              <a:rPr lang="en-US" sz="1600" dirty="0">
                <a:latin typeface="Arial"/>
                <a:cs typeface="Arial"/>
              </a:rPr>
              <a:t>calibration of many </a:t>
            </a:r>
            <a:r>
              <a:rPr lang="en-US" sz="1600" dirty="0" smtClean="0">
                <a:latin typeface="Arial"/>
                <a:cs typeface="Arial"/>
              </a:rPr>
              <a:t>pixels</a:t>
            </a:r>
            <a:endParaRPr lang="en-US" sz="16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946684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Calibration status &amp; next steps  - LPD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4404834-5313-40AC-B135-E30BD596D545}" type="slidenum">
              <a:rPr lang="en-GB" smtClean="0"/>
              <a:pPr>
                <a:defRPr/>
              </a:pPr>
              <a:t>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en-GB" smtClean="0"/>
              <a:t> May 14th 2012, Hamburg                                                                              11</a:t>
            </a:r>
            <a:r>
              <a:rPr lang="en-GB" baseline="30000" smtClean="0"/>
              <a:t>th</a:t>
            </a:r>
            <a:r>
              <a:rPr lang="en-GB" smtClean="0"/>
              <a:t>  XDAC Meeting                                                                             J. Sztuk-Dambietz, XFEL</a:t>
            </a:r>
            <a:endParaRPr lang="en-GB" dirty="0" smtClean="0"/>
          </a:p>
        </p:txBody>
      </p:sp>
      <p:sp>
        <p:nvSpPr>
          <p:cNvPr id="7" name="Rectangle 6"/>
          <p:cNvSpPr/>
          <p:nvPr/>
        </p:nvSpPr>
        <p:spPr>
          <a:xfrm>
            <a:off x="308472" y="1198018"/>
            <a:ext cx="8538073" cy="52137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4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Status:</a:t>
            </a:r>
            <a:r>
              <a:rPr lang="en-US" sz="24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	</a:t>
            </a:r>
            <a:endParaRPr lang="en-US" sz="2400" b="1" dirty="0" smtClean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en-US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Performance testing has started: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sz="2000" dirty="0">
                <a:latin typeface="Calibri" pitchFamily="34" charset="0"/>
                <a:cs typeface="Calibri" pitchFamily="34" charset="0"/>
              </a:rPr>
              <a:t>Using on-chip injection circuits of electrical test signals in ASIC.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sz="2000" dirty="0">
                <a:latin typeface="Calibri" pitchFamily="34" charset="0"/>
                <a:cs typeface="Calibri" pitchFamily="34" charset="0"/>
              </a:rPr>
              <a:t>With X-rays, i.e. X-ray generator and Doris bending magnet radiation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r>
              <a:rPr lang="en-US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Calibration 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concept to provide fully corrected data has to be developed. </a:t>
            </a:r>
          </a:p>
          <a:p>
            <a:pPr>
              <a:buNone/>
            </a:pPr>
            <a:r>
              <a:rPr lang="en-US" sz="2000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      f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irst 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initial 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ideas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were presented at the  Calibration Meetings.</a:t>
            </a:r>
          </a:p>
          <a:p>
            <a:pPr>
              <a:buNone/>
            </a:pPr>
            <a:endParaRPr lang="en-US" sz="2000" dirty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r>
              <a:rPr lang="en-US" sz="24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Next steps:</a:t>
            </a:r>
          </a:p>
          <a:p>
            <a:r>
              <a:rPr lang="en-US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Review  &amp;  provide input to 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the requirement document 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- Q2 2012.</a:t>
            </a:r>
            <a:endParaRPr lang="en-US" sz="2000" dirty="0">
              <a:latin typeface="Calibri" pitchFamily="34" charset="0"/>
              <a:cs typeface="Calibri" pitchFamily="34" charset="0"/>
            </a:endParaRPr>
          </a:p>
          <a:p>
            <a:r>
              <a:rPr lang="en-US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High 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level test plan and 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estimation 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of tasks, infrastructure and 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efforts </a:t>
            </a:r>
          </a:p>
          <a:p>
            <a:pPr>
              <a:buNone/>
            </a:pPr>
            <a:r>
              <a:rPr lang="en-US" sz="2000" dirty="0" smtClean="0">
                <a:latin typeface="Calibri" pitchFamily="34" charset="0"/>
                <a:cs typeface="Calibri" pitchFamily="34" charset="0"/>
              </a:rPr>
              <a:t>      -  Q2/Q3 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2012.</a:t>
            </a:r>
          </a:p>
          <a:p>
            <a:r>
              <a:rPr lang="en-US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Feasibility 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study to test different calibration strategies using prototype detectors will start in Q3 2012, probably first with a 2-tile system of 64 x 128 pixels</a:t>
            </a:r>
            <a:r>
              <a:rPr lang="en-US" sz="1800" dirty="0"/>
              <a:t>.</a:t>
            </a: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8878" y="1090670"/>
            <a:ext cx="1260808" cy="1366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53295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2772" y="530781"/>
            <a:ext cx="7283450" cy="481012"/>
          </a:xfrm>
        </p:spPr>
        <p:txBody>
          <a:bodyPr/>
          <a:lstStyle/>
          <a:p>
            <a:r>
              <a:rPr lang="en-US" dirty="0" smtClean="0"/>
              <a:t> WP-75 Laboratory </a:t>
            </a:r>
            <a:r>
              <a:rPr lang="en-US" dirty="0"/>
              <a:t>S</a:t>
            </a:r>
            <a:r>
              <a:rPr lang="en-US" dirty="0" smtClean="0"/>
              <a:t>pace in </a:t>
            </a:r>
            <a:r>
              <a:rPr lang="en-US" dirty="0" err="1" smtClean="0"/>
              <a:t>Schenefeld</a:t>
            </a:r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309" y="4659929"/>
            <a:ext cx="8767483" cy="1756239"/>
          </a:xfrm>
        </p:spPr>
        <p:txBody>
          <a:bodyPr/>
          <a:lstStyle/>
          <a:p>
            <a:r>
              <a:rPr lang="en-US" sz="2000" b="1" dirty="0" smtClean="0">
                <a:solidFill>
                  <a:srgbClr val="251555"/>
                </a:solidFill>
                <a:latin typeface="Calibri" pitchFamily="34" charset="0"/>
                <a:cs typeface="Calibri" pitchFamily="34" charset="0"/>
              </a:rPr>
              <a:t>Clean room: 225 m</a:t>
            </a:r>
            <a:r>
              <a:rPr lang="en-US" sz="2000" b="1" baseline="30000" dirty="0" smtClean="0">
                <a:solidFill>
                  <a:srgbClr val="251555"/>
                </a:solidFill>
                <a:latin typeface="Calibri" pitchFamily="34" charset="0"/>
                <a:cs typeface="Calibri" pitchFamily="34" charset="0"/>
              </a:rPr>
              <a:t>2 </a:t>
            </a:r>
            <a:r>
              <a:rPr lang="en-US" sz="2000" b="1" dirty="0" smtClean="0">
                <a:solidFill>
                  <a:srgbClr val="251555"/>
                </a:solidFill>
                <a:latin typeface="Calibri" pitchFamily="34" charset="0"/>
                <a:cs typeface="Calibri" pitchFamily="34" charset="0"/>
              </a:rPr>
              <a:t>usable space</a:t>
            </a:r>
          </a:p>
          <a:p>
            <a:r>
              <a:rPr lang="en-US" sz="2000" b="1" dirty="0" smtClean="0">
                <a:solidFill>
                  <a:srgbClr val="251555"/>
                </a:solidFill>
                <a:latin typeface="Calibri" pitchFamily="34" charset="0"/>
                <a:cs typeface="Calibri" pitchFamily="34" charset="0"/>
              </a:rPr>
              <a:t>Detector test laboratory 75m</a:t>
            </a:r>
            <a:r>
              <a:rPr lang="en-US" sz="2000" b="1" baseline="30000" dirty="0" smtClean="0">
                <a:solidFill>
                  <a:srgbClr val="251555"/>
                </a:solidFill>
                <a:latin typeface="Calibri" pitchFamily="34" charset="0"/>
                <a:cs typeface="Calibri" pitchFamily="34" charset="0"/>
              </a:rPr>
              <a:t>2</a:t>
            </a:r>
            <a:r>
              <a:rPr lang="en-US" sz="2000" b="1" dirty="0" smtClean="0">
                <a:solidFill>
                  <a:srgbClr val="251555"/>
                </a:solidFill>
                <a:latin typeface="Calibri" pitchFamily="34" charset="0"/>
                <a:cs typeface="Calibri" pitchFamily="34" charset="0"/>
              </a:rPr>
              <a:t> </a:t>
            </a:r>
          </a:p>
          <a:p>
            <a:r>
              <a:rPr lang="en-US" sz="2000" b="1" dirty="0" smtClean="0">
                <a:solidFill>
                  <a:srgbClr val="251555"/>
                </a:solidFill>
                <a:latin typeface="Calibri" pitchFamily="34" charset="0"/>
                <a:cs typeface="Calibri" pitchFamily="34" charset="0"/>
              </a:rPr>
              <a:t>Detector electronics test laboratory – 30m</a:t>
            </a:r>
            <a:r>
              <a:rPr lang="en-US" sz="2000" b="1" baseline="30000" dirty="0" smtClean="0">
                <a:solidFill>
                  <a:srgbClr val="251555"/>
                </a:solidFill>
                <a:latin typeface="Calibri" pitchFamily="34" charset="0"/>
                <a:cs typeface="Calibri" pitchFamily="34" charset="0"/>
              </a:rPr>
              <a:t>2</a:t>
            </a:r>
          </a:p>
          <a:p>
            <a:pPr lvl="0"/>
            <a:r>
              <a:rPr lang="en-US" sz="2000" b="1" dirty="0">
                <a:solidFill>
                  <a:srgbClr val="251555"/>
                </a:solidFill>
                <a:latin typeface="Calibri" pitchFamily="34" charset="0"/>
                <a:ea typeface="Arial Unicode MS" pitchFamily="2"/>
                <a:cs typeface="Calibri" pitchFamily="34" charset="0"/>
              </a:rPr>
              <a:t>Experimental hall in </a:t>
            </a:r>
            <a:r>
              <a:rPr lang="en-US" sz="2000" b="1" dirty="0" err="1">
                <a:solidFill>
                  <a:srgbClr val="251555"/>
                </a:solidFill>
                <a:latin typeface="Calibri" pitchFamily="34" charset="0"/>
                <a:ea typeface="Arial Unicode MS" pitchFamily="2"/>
                <a:cs typeface="Calibri" pitchFamily="34" charset="0"/>
              </a:rPr>
              <a:t>Schenefeld</a:t>
            </a:r>
            <a:r>
              <a:rPr lang="en-US" sz="2000" b="1" dirty="0">
                <a:solidFill>
                  <a:srgbClr val="251555"/>
                </a:solidFill>
                <a:latin typeface="Calibri" pitchFamily="34" charset="0"/>
                <a:ea typeface="Arial Unicode MS" pitchFamily="2"/>
                <a:cs typeface="Calibri" pitchFamily="34" charset="0"/>
              </a:rPr>
              <a:t> will not be available before 2015</a:t>
            </a:r>
            <a:r>
              <a:rPr lang="en-US" sz="2000" b="1" dirty="0" smtClean="0">
                <a:solidFill>
                  <a:srgbClr val="251555"/>
                </a:solidFill>
                <a:latin typeface="Calibri" pitchFamily="34" charset="0"/>
                <a:ea typeface="Arial Unicode MS" pitchFamily="2"/>
                <a:cs typeface="Calibri" pitchFamily="34" charset="0"/>
              </a:rPr>
              <a:t>.</a:t>
            </a:r>
          </a:p>
          <a:p>
            <a:pPr lvl="0"/>
            <a:r>
              <a:rPr lang="en-US" sz="2000" b="1" dirty="0" smtClean="0">
                <a:solidFill>
                  <a:srgbClr val="251555"/>
                </a:solidFill>
                <a:latin typeface="Calibri" pitchFamily="34" charset="0"/>
                <a:ea typeface="Arial Unicode MS" pitchFamily="2"/>
                <a:cs typeface="Calibri" pitchFamily="34" charset="0"/>
              </a:rPr>
              <a:t>Detailed laboratory planning started </a:t>
            </a:r>
            <a:endParaRPr lang="en-US" sz="2000" b="1" dirty="0">
              <a:solidFill>
                <a:srgbClr val="C00000"/>
              </a:solidFill>
              <a:latin typeface="Calibri" pitchFamily="34" charset="0"/>
              <a:ea typeface="Arial Unicode MS" pitchFamily="2"/>
              <a:cs typeface="Calibri" pitchFamily="34" charset="0"/>
            </a:endParaRPr>
          </a:p>
          <a:p>
            <a:pPr marL="0" indent="0">
              <a:buNone/>
            </a:pPr>
            <a:endParaRPr lang="en-US" b="1" dirty="0">
              <a:solidFill>
                <a:srgbClr val="251555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4404834-5313-40AC-B135-E30BD596D545}" type="slidenum">
              <a:rPr lang="en-GB" smtClean="0"/>
              <a:pPr>
                <a:defRPr/>
              </a:pPr>
              <a:t>26</a:t>
            </a:fld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9390" y="1229447"/>
            <a:ext cx="6616688" cy="3430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3825" y="6477000"/>
            <a:ext cx="9020175" cy="266700"/>
          </a:xfrm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en-GB" smtClean="0"/>
              <a:t> May 14th 2012, Hamburg                                                                              11</a:t>
            </a:r>
            <a:r>
              <a:rPr lang="en-GB" baseline="30000" smtClean="0"/>
              <a:t>th</a:t>
            </a:r>
            <a:r>
              <a:rPr lang="en-GB" smtClean="0"/>
              <a:t>  XDAC Meeting                                                                             J. Sztuk-Dambietz, XFEL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8544101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400" dirty="0" smtClean="0">
                <a:latin typeface="Calibri" pitchFamily="34" charset="0"/>
                <a:cs typeface="Calibri" pitchFamily="34" charset="0"/>
              </a:rPr>
              <a:t>WP-75 Laboratory in HERA-South </a:t>
            </a:r>
            <a:br>
              <a:rPr lang="en-US" sz="2400" dirty="0" smtClean="0">
                <a:latin typeface="Calibri" pitchFamily="34" charset="0"/>
                <a:cs typeface="Calibri" pitchFamily="34" charset="0"/>
              </a:rPr>
            </a:br>
            <a:r>
              <a:rPr lang="en-US" sz="2400" dirty="0" smtClean="0">
                <a:latin typeface="Calibri" pitchFamily="34" charset="0"/>
                <a:cs typeface="Calibri" pitchFamily="34" charset="0"/>
              </a:rPr>
              <a:t> - Start up 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C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onfiguration (6</a:t>
            </a:r>
            <a:r>
              <a:rPr lang="en-US" sz="2400" baseline="30000" dirty="0" smtClean="0">
                <a:latin typeface="Calibri" pitchFamily="34" charset="0"/>
                <a:cs typeface="Calibri" pitchFamily="34" charset="0"/>
              </a:rPr>
              <a:t>th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floor)</a:t>
            </a:r>
            <a:endParaRPr lang="en-US" sz="2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4404834-5313-40AC-B135-E30BD596D545}" type="slidenum">
              <a:rPr lang="en-GB" smtClean="0"/>
              <a:pPr>
                <a:defRPr/>
              </a:pPr>
              <a:t>27</a:t>
            </a:fld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113524" y="1149051"/>
            <a:ext cx="4400639" cy="553998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compatLnSpc="1">
            <a:spAutoFit/>
          </a:bodyPr>
          <a:lstStyle/>
          <a:p>
            <a:pPr marL="285750" indent="-285750"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b="1" i="0" u="none" strike="noStrike" baseline="0" dirty="0" smtClean="0">
                <a:ln>
                  <a:noFill/>
                </a:ln>
                <a:solidFill>
                  <a:srgbClr val="261748"/>
                </a:solidFill>
                <a:latin typeface="Calibri" pitchFamily="34" charset="0"/>
                <a:ea typeface="ＭＳ Ｐゴシック" pitchFamily="2"/>
                <a:cs typeface="Calibri" pitchFamily="34" charset="0"/>
              </a:rPr>
              <a:t>SPETEC Soft-Wall </a:t>
            </a:r>
            <a:r>
              <a:rPr lang="en-US" sz="1800" b="1" i="0" u="none" strike="noStrike" baseline="0" dirty="0">
                <a:ln>
                  <a:noFill/>
                </a:ln>
                <a:solidFill>
                  <a:srgbClr val="261748"/>
                </a:solidFill>
                <a:latin typeface="Calibri" pitchFamily="34" charset="0"/>
                <a:ea typeface="ＭＳ Ｐゴシック" pitchFamily="2"/>
                <a:cs typeface="Calibri" pitchFamily="34" charset="0"/>
              </a:rPr>
              <a:t>Clean </a:t>
            </a:r>
            <a:r>
              <a:rPr lang="en-US" sz="1800" b="1" i="0" u="none" strike="noStrike" baseline="0" dirty="0" smtClean="0">
                <a:ln>
                  <a:noFill/>
                </a:ln>
                <a:solidFill>
                  <a:srgbClr val="261748"/>
                </a:solidFill>
                <a:latin typeface="Calibri" pitchFamily="34" charset="0"/>
                <a:ea typeface="ＭＳ Ｐゴシック" pitchFamily="2"/>
                <a:cs typeface="Calibri" pitchFamily="34" charset="0"/>
              </a:rPr>
              <a:t>Tent (ISO 6) has been</a:t>
            </a:r>
            <a:r>
              <a:rPr lang="en-US" sz="1800" b="1" i="0" u="none" strike="noStrike" dirty="0" smtClean="0">
                <a:ln>
                  <a:noFill/>
                </a:ln>
                <a:solidFill>
                  <a:srgbClr val="261748"/>
                </a:solidFill>
                <a:latin typeface="Calibri" pitchFamily="34" charset="0"/>
                <a:ea typeface="ＭＳ Ｐゴシック" pitchFamily="2"/>
                <a:cs typeface="Calibri" pitchFamily="34" charset="0"/>
              </a:rPr>
              <a:t> </a:t>
            </a:r>
            <a:r>
              <a:rPr lang="en-US" sz="1800" b="1" i="0" u="none" strike="noStrike" baseline="0" dirty="0" smtClean="0">
                <a:ln>
                  <a:noFill/>
                </a:ln>
                <a:solidFill>
                  <a:srgbClr val="261748"/>
                </a:solidFill>
                <a:latin typeface="Calibri" pitchFamily="34" charset="0"/>
                <a:ea typeface="ＭＳ Ｐゴシック" pitchFamily="2"/>
                <a:cs typeface="Calibri" pitchFamily="34" charset="0"/>
              </a:rPr>
              <a:t>installed </a:t>
            </a:r>
            <a:endParaRPr lang="en-US" sz="1800" b="1" i="0" u="none" strike="noStrike" baseline="0" dirty="0">
              <a:ln>
                <a:noFill/>
              </a:ln>
              <a:solidFill>
                <a:srgbClr val="261748"/>
              </a:solidFill>
              <a:latin typeface="Calibri" pitchFamily="34" charset="0"/>
              <a:ea typeface="ＭＳ Ｐゴシック" pitchFamily="2"/>
              <a:cs typeface="Calibri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8104" y="1225602"/>
            <a:ext cx="4082786" cy="30620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435" y="4447262"/>
            <a:ext cx="2620257" cy="196519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38" y="1807794"/>
            <a:ext cx="3442449" cy="258183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219468" y="4713732"/>
            <a:ext cx="4320234" cy="601255"/>
          </a:xfrm>
          <a:prstGeom prst="rect">
            <a:avLst/>
          </a:prstGeom>
          <a:noFill/>
          <a:ln w="46800">
            <a:noFill/>
            <a:prstDash val="solid"/>
            <a:bevel/>
          </a:ln>
        </p:spPr>
        <p:txBody>
          <a:bodyPr vert="horz" wrap="square" lIns="23400" tIns="23400" rIns="23400" bIns="23400" anchor="t" anchorCtr="0" compatLnSpc="1">
            <a:spAutoFit/>
          </a:bodyPr>
          <a:lstStyle/>
          <a:p>
            <a:pPr marL="378900" indent="-342900">
              <a:spcBef>
                <a:spcPts val="283"/>
              </a:spcBef>
              <a:spcAft>
                <a:spcPts val="283"/>
              </a:spcAft>
              <a:tabLst>
                <a:tab pos="36000" algn="l"/>
                <a:tab pos="950400" algn="l"/>
                <a:tab pos="1864800" algn="l"/>
                <a:tab pos="2779199" algn="l"/>
                <a:tab pos="3693600" algn="l"/>
                <a:tab pos="4608000" algn="l"/>
                <a:tab pos="5522399" algn="l"/>
                <a:tab pos="6436799" algn="l"/>
                <a:tab pos="7351200" algn="l"/>
                <a:tab pos="8265600" algn="l"/>
                <a:tab pos="9180000" algn="l"/>
                <a:tab pos="10094400" algn="l"/>
              </a:tabLst>
            </a:pPr>
            <a:r>
              <a:rPr lang="en-US" sz="1800" b="1" i="0" u="none" strike="noStrike" baseline="0" dirty="0" smtClean="0">
                <a:ln>
                  <a:noFill/>
                </a:ln>
                <a:solidFill>
                  <a:srgbClr val="251555"/>
                </a:solidFill>
                <a:latin typeface="Calibri" pitchFamily="34" charset="0"/>
                <a:ea typeface="Arial Unicode MS" pitchFamily="2"/>
                <a:cs typeface="Calibri" pitchFamily="34" charset="0"/>
              </a:rPr>
              <a:t>Movement</a:t>
            </a:r>
            <a:r>
              <a:rPr lang="en-US" sz="1800" b="1" i="0" u="none" strike="noStrike" dirty="0" smtClean="0">
                <a:ln>
                  <a:noFill/>
                </a:ln>
                <a:solidFill>
                  <a:srgbClr val="251555"/>
                </a:solidFill>
                <a:latin typeface="Calibri" pitchFamily="34" charset="0"/>
                <a:ea typeface="Arial Unicode MS" pitchFamily="2"/>
                <a:cs typeface="Calibri" pitchFamily="34" charset="0"/>
              </a:rPr>
              <a:t> of the electronic equipment from AER19 to HERA South </a:t>
            </a:r>
            <a:r>
              <a:rPr lang="en-US" sz="1800" b="1" dirty="0" smtClean="0">
                <a:solidFill>
                  <a:srgbClr val="251555"/>
                </a:solidFill>
                <a:latin typeface="Calibri" pitchFamily="34" charset="0"/>
                <a:ea typeface="Arial Unicode MS" pitchFamily="2"/>
                <a:cs typeface="Calibri" pitchFamily="34" charset="0"/>
              </a:rPr>
              <a:t>in March</a:t>
            </a:r>
            <a:endParaRPr lang="en-US" sz="1800" b="1" i="0" u="none" strike="noStrike" baseline="0" dirty="0">
              <a:ln>
                <a:noFill/>
              </a:ln>
              <a:solidFill>
                <a:srgbClr val="251555"/>
              </a:solidFill>
              <a:latin typeface="Calibri" pitchFamily="34" charset="0"/>
              <a:ea typeface="Arial Unicode MS" pitchFamily="2"/>
              <a:cs typeface="Calibri" pitchFamily="34" charset="0"/>
            </a:endParaRPr>
          </a:p>
        </p:txBody>
      </p:sp>
      <p:cxnSp>
        <p:nvCxnSpPr>
          <p:cNvPr id="10" name="Straight Arrow Connector 9"/>
          <p:cNvCxnSpPr>
            <a:stCxn id="9" idx="0"/>
          </p:cNvCxnSpPr>
          <p:nvPr/>
        </p:nvCxnSpPr>
        <p:spPr bwMode="auto">
          <a:xfrm flipV="1">
            <a:off x="6379585" y="2620256"/>
            <a:ext cx="1473497" cy="2093476"/>
          </a:xfrm>
          <a:prstGeom prst="straightConnector1">
            <a:avLst/>
          </a:prstGeom>
          <a:noFill/>
          <a:ln w="285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3825" y="6477000"/>
            <a:ext cx="9020175" cy="266700"/>
          </a:xfrm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en-GB" smtClean="0"/>
              <a:t> May 14th 2012, Hamburg                                                                              11</a:t>
            </a:r>
            <a:r>
              <a:rPr lang="en-GB" baseline="30000" smtClean="0"/>
              <a:t>th</a:t>
            </a:r>
            <a:r>
              <a:rPr lang="en-GB" smtClean="0"/>
              <a:t>  XDAC Meeting                                                                             J. Sztuk-Dambietz, XFEL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90940370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Requirements for the calibration software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4404834-5313-40AC-B135-E30BD596D545}" type="slidenum">
              <a:rPr lang="en-GB" smtClean="0"/>
              <a:pPr>
                <a:defRPr/>
              </a:pPr>
              <a:t>28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en-GB" smtClean="0"/>
              <a:t> May 14th 2012, Hamburg                                                                              11</a:t>
            </a:r>
            <a:r>
              <a:rPr lang="en-GB" baseline="30000" smtClean="0"/>
              <a:t>th</a:t>
            </a:r>
            <a:r>
              <a:rPr lang="en-GB" smtClean="0"/>
              <a:t>  XDAC Meeting                                                                             J. Sztuk-Dambietz, XFEL</a:t>
            </a:r>
            <a:endParaRPr lang="en-GB" dirty="0" smtClean="0"/>
          </a:p>
        </p:txBody>
      </p:sp>
      <p:sp>
        <p:nvSpPr>
          <p:cNvPr id="6" name="Rectangle 5"/>
          <p:cNvSpPr/>
          <p:nvPr/>
        </p:nvSpPr>
        <p:spPr>
          <a:xfrm>
            <a:off x="468216" y="1264434"/>
            <a:ext cx="8334261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1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sz="20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C</a:t>
            </a:r>
            <a:r>
              <a:rPr lang="en-GB" sz="20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++, C or Python </a:t>
            </a:r>
            <a:r>
              <a:rPr lang="en-GB" sz="2000" b="1" dirty="0">
                <a:latin typeface="Calibri" pitchFamily="34" charset="0"/>
                <a:cs typeface="Calibri" pitchFamily="34" charset="0"/>
              </a:rPr>
              <a:t>as programming language (in this order of preference)</a:t>
            </a:r>
            <a:endParaRPr lang="en-US" sz="2000" b="1" dirty="0">
              <a:latin typeface="Calibri" pitchFamily="34" charset="0"/>
              <a:cs typeface="Calibri" pitchFamily="34" charset="0"/>
            </a:endParaRPr>
          </a:p>
          <a:p>
            <a:pPr lvl="0"/>
            <a:r>
              <a:rPr lang="en-GB" sz="2000" b="1" dirty="0" smtClean="0">
                <a:latin typeface="Calibri" pitchFamily="34" charset="0"/>
                <a:cs typeface="Calibri" pitchFamily="34" charset="0"/>
              </a:rPr>
              <a:t> Code has to be </a:t>
            </a:r>
            <a:r>
              <a:rPr lang="en-GB" sz="20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build on </a:t>
            </a:r>
            <a:r>
              <a:rPr lang="en-GB" sz="20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state-of-the art </a:t>
            </a:r>
            <a:r>
              <a:rPr lang="en-GB" sz="2000" b="1" dirty="0" err="1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linux</a:t>
            </a:r>
            <a:r>
              <a:rPr lang="en-GB" sz="20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-based operating systems</a:t>
            </a:r>
            <a:endParaRPr lang="en-US" sz="2000" b="1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  <a:p>
            <a:pPr lvl="0"/>
            <a:r>
              <a:rPr lang="en-GB" sz="20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sz="20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Simple</a:t>
            </a:r>
            <a:r>
              <a:rPr lang="en-GB" sz="20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, stand-alone </a:t>
            </a:r>
            <a:r>
              <a:rPr lang="en-GB" sz="2000" b="1" dirty="0">
                <a:latin typeface="Calibri" pitchFamily="34" charset="0"/>
                <a:cs typeface="Calibri" pitchFamily="34" charset="0"/>
              </a:rPr>
              <a:t>command-line </a:t>
            </a:r>
            <a:r>
              <a:rPr lang="en-GB" sz="2000" b="1" dirty="0" smtClean="0">
                <a:latin typeface="Calibri" pitchFamily="34" charset="0"/>
                <a:cs typeface="Calibri" pitchFamily="34" charset="0"/>
              </a:rPr>
              <a:t>tools</a:t>
            </a:r>
            <a:endParaRPr lang="en-US" sz="2000" b="1" dirty="0">
              <a:latin typeface="Calibri" pitchFamily="34" charset="0"/>
              <a:cs typeface="Calibri" pitchFamily="34" charset="0"/>
            </a:endParaRPr>
          </a:p>
          <a:p>
            <a:pPr lvl="0"/>
            <a:r>
              <a:rPr lang="en-GB" sz="20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sz="2000" b="1" dirty="0">
                <a:latin typeface="Calibri" pitchFamily="34" charset="0"/>
                <a:cs typeface="Calibri" pitchFamily="34" charset="0"/>
              </a:rPr>
              <a:t>C</a:t>
            </a:r>
            <a:r>
              <a:rPr lang="en-GB" sz="2000" b="1" dirty="0" smtClean="0">
                <a:latin typeface="Calibri" pitchFamily="34" charset="0"/>
                <a:cs typeface="Calibri" pitchFamily="34" charset="0"/>
              </a:rPr>
              <a:t>lear </a:t>
            </a:r>
            <a:r>
              <a:rPr lang="en-GB" sz="2000" b="1" dirty="0">
                <a:latin typeface="Calibri" pitchFamily="34" charset="0"/>
                <a:cs typeface="Calibri" pitchFamily="34" charset="0"/>
              </a:rPr>
              <a:t>part in the code where </a:t>
            </a:r>
            <a:r>
              <a:rPr lang="en-GB" sz="2000" b="1" dirty="0" smtClean="0">
                <a:latin typeface="Calibri" pitchFamily="34" charset="0"/>
                <a:cs typeface="Calibri" pitchFamily="34" charset="0"/>
              </a:rPr>
              <a:t>configuration  is parsed (e.g</a:t>
            </a:r>
            <a:r>
              <a:rPr lang="en-GB" sz="2000" b="1" dirty="0">
                <a:latin typeface="Calibri" pitchFamily="34" charset="0"/>
                <a:cs typeface="Calibri" pitchFamily="34" charset="0"/>
              </a:rPr>
              <a:t>. command-line parameters)</a:t>
            </a:r>
            <a:endParaRPr lang="en-US" sz="2000" b="1" dirty="0">
              <a:latin typeface="Calibri" pitchFamily="34" charset="0"/>
              <a:cs typeface="Calibri" pitchFamily="34" charset="0"/>
            </a:endParaRPr>
          </a:p>
          <a:p>
            <a:pPr lvl="0"/>
            <a:r>
              <a:rPr lang="en-GB" sz="2000" b="1" dirty="0" smtClean="0">
                <a:latin typeface="Calibri" pitchFamily="34" charset="0"/>
                <a:cs typeface="Calibri" pitchFamily="34" charset="0"/>
              </a:rPr>
              <a:t> IO </a:t>
            </a:r>
            <a:r>
              <a:rPr lang="en-GB" sz="2000" b="1" dirty="0">
                <a:latin typeface="Calibri" pitchFamily="34" charset="0"/>
                <a:cs typeface="Calibri" pitchFamily="34" charset="0"/>
              </a:rPr>
              <a:t>operations </a:t>
            </a:r>
            <a:r>
              <a:rPr lang="en-GB" sz="2000" b="1" dirty="0" smtClean="0">
                <a:latin typeface="Calibri" pitchFamily="34" charset="0"/>
                <a:cs typeface="Calibri" pitchFamily="34" charset="0"/>
              </a:rPr>
              <a:t>has to be separated from </a:t>
            </a:r>
            <a:r>
              <a:rPr lang="en-GB" sz="2000" b="1" dirty="0">
                <a:latin typeface="Calibri" pitchFamily="34" charset="0"/>
                <a:cs typeface="Calibri" pitchFamily="34" charset="0"/>
              </a:rPr>
              <a:t>compute logic</a:t>
            </a:r>
            <a:endParaRPr lang="en-US" sz="2000" b="1" dirty="0">
              <a:latin typeface="Calibri" pitchFamily="34" charset="0"/>
              <a:cs typeface="Calibri" pitchFamily="34" charset="0"/>
            </a:endParaRPr>
          </a:p>
          <a:p>
            <a:pPr lvl="0"/>
            <a:r>
              <a:rPr lang="en-GB" sz="2000" b="1" dirty="0" smtClean="0">
                <a:latin typeface="Calibri" pitchFamily="34" charset="0"/>
                <a:cs typeface="Calibri" pitchFamily="34" charset="0"/>
              </a:rPr>
              <a:t>  Reduce </a:t>
            </a:r>
            <a:r>
              <a:rPr lang="en-GB" sz="2000" b="1" dirty="0">
                <a:latin typeface="Calibri" pitchFamily="34" charset="0"/>
                <a:cs typeface="Calibri" pitchFamily="34" charset="0"/>
              </a:rPr>
              <a:t>external dependencies</a:t>
            </a:r>
            <a:endParaRPr lang="en-US" sz="2000" b="1" dirty="0">
              <a:latin typeface="Calibri" pitchFamily="34" charset="0"/>
              <a:cs typeface="Calibri" pitchFamily="34" charset="0"/>
            </a:endParaRPr>
          </a:p>
          <a:p>
            <a:pPr lvl="0"/>
            <a:r>
              <a:rPr lang="en-GB" sz="20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GB" sz="20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sz="2000" b="1" dirty="0">
                <a:latin typeface="Calibri" pitchFamily="34" charset="0"/>
                <a:cs typeface="Calibri" pitchFamily="34" charset="0"/>
              </a:rPr>
              <a:t>T</a:t>
            </a:r>
            <a:r>
              <a:rPr lang="en-GB" sz="2000" b="1" dirty="0" smtClean="0">
                <a:latin typeface="Calibri" pitchFamily="34" charset="0"/>
                <a:cs typeface="Calibri" pitchFamily="34" charset="0"/>
              </a:rPr>
              <a:t>he </a:t>
            </a:r>
            <a:r>
              <a:rPr lang="en-GB" sz="2000" b="1" dirty="0">
                <a:latin typeface="Calibri" pitchFamily="34" charset="0"/>
                <a:cs typeface="Calibri" pitchFamily="34" charset="0"/>
              </a:rPr>
              <a:t>latest versions of </a:t>
            </a:r>
            <a:r>
              <a:rPr lang="en-GB" sz="2000" b="1" dirty="0" smtClean="0">
                <a:latin typeface="Calibri" pitchFamily="34" charset="0"/>
                <a:cs typeface="Calibri" pitchFamily="34" charset="0"/>
              </a:rPr>
              <a:t>external libraries has to be used</a:t>
            </a:r>
            <a:endParaRPr lang="en-US" sz="2000" b="1" dirty="0">
              <a:latin typeface="Calibri" pitchFamily="34" charset="0"/>
              <a:cs typeface="Calibri" pitchFamily="34" charset="0"/>
            </a:endParaRPr>
          </a:p>
          <a:p>
            <a:pPr lvl="0"/>
            <a:r>
              <a:rPr lang="en-GB" sz="20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sz="20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Documentation</a:t>
            </a:r>
            <a:r>
              <a:rPr lang="en-GB" sz="2000" b="1" dirty="0" smtClean="0">
                <a:latin typeface="Calibri" pitchFamily="34" charset="0"/>
                <a:cs typeface="Calibri" pitchFamily="34" charset="0"/>
              </a:rPr>
              <a:t>: how </a:t>
            </a:r>
            <a:r>
              <a:rPr lang="en-GB" sz="2000" b="1" dirty="0">
                <a:latin typeface="Calibri" pitchFamily="34" charset="0"/>
                <a:cs typeface="Calibri" pitchFamily="34" charset="0"/>
              </a:rPr>
              <a:t>to build </a:t>
            </a:r>
            <a:r>
              <a:rPr lang="en-GB" sz="2000" b="1" dirty="0" smtClean="0">
                <a:latin typeface="Calibri" pitchFamily="34" charset="0"/>
                <a:cs typeface="Calibri" pitchFamily="34" charset="0"/>
              </a:rPr>
              <a:t>the </a:t>
            </a:r>
            <a:r>
              <a:rPr lang="en-GB" sz="2000" b="1" dirty="0">
                <a:latin typeface="Calibri" pitchFamily="34" charset="0"/>
                <a:cs typeface="Calibri" pitchFamily="34" charset="0"/>
              </a:rPr>
              <a:t>program</a:t>
            </a:r>
            <a:endParaRPr lang="en-US" sz="2000" b="1" dirty="0">
              <a:latin typeface="Calibri" pitchFamily="34" charset="0"/>
              <a:cs typeface="Calibri" pitchFamily="34" charset="0"/>
            </a:endParaRPr>
          </a:p>
          <a:p>
            <a:pPr lvl="0"/>
            <a:r>
              <a:rPr lang="en-GB" sz="20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GB" sz="20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SVN</a:t>
            </a:r>
            <a:r>
              <a:rPr lang="en-GB" sz="20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sz="2000" b="1" dirty="0">
                <a:latin typeface="Calibri" pitchFamily="34" charset="0"/>
                <a:cs typeface="Calibri" pitchFamily="34" charset="0"/>
              </a:rPr>
              <a:t>server </a:t>
            </a:r>
            <a:r>
              <a:rPr lang="en-GB" sz="2000" b="1" dirty="0" smtClean="0">
                <a:latin typeface="Calibri" pitchFamily="34" charset="0"/>
                <a:cs typeface="Calibri" pitchFamily="34" charset="0"/>
              </a:rPr>
              <a:t>has to be used as </a:t>
            </a:r>
            <a:r>
              <a:rPr lang="en-GB" sz="2000" b="1" dirty="0">
                <a:latin typeface="Calibri" pitchFamily="34" charset="0"/>
                <a:cs typeface="Calibri" pitchFamily="34" charset="0"/>
              </a:rPr>
              <a:t>a repository</a:t>
            </a:r>
            <a:endParaRPr lang="en-US" sz="2000" b="1" dirty="0">
              <a:latin typeface="Calibri" pitchFamily="34" charset="0"/>
              <a:cs typeface="Calibri" pitchFamily="34" charset="0"/>
            </a:endParaRPr>
          </a:p>
          <a:p>
            <a:pPr lvl="0"/>
            <a:r>
              <a:rPr lang="en-GB" sz="20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GB" sz="2000" b="1" dirty="0" smtClean="0">
                <a:latin typeface="Calibri" pitchFamily="34" charset="0"/>
                <a:cs typeface="Calibri" pitchFamily="34" charset="0"/>
              </a:rPr>
              <a:t>recommended tool for image processing  </a:t>
            </a:r>
            <a:r>
              <a:rPr lang="en-GB" sz="2000" b="1" dirty="0" err="1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CImg</a:t>
            </a:r>
            <a:r>
              <a:rPr lang="en-GB" sz="2000" b="1" i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GB" sz="2000" b="1" dirty="0">
                <a:latin typeface="Calibri" pitchFamily="34" charset="0"/>
                <a:cs typeface="Calibri" pitchFamily="34" charset="0"/>
              </a:rPr>
              <a:t> (</a:t>
            </a:r>
            <a:r>
              <a:rPr lang="en-GB" sz="2000" b="1" u="sng" dirty="0">
                <a:latin typeface="Calibri" pitchFamily="34" charset="0"/>
                <a:cs typeface="Calibri" pitchFamily="34" charset="0"/>
                <a:hlinkClick r:id="rId2"/>
              </a:rPr>
              <a:t>http://cimg.sourceforge.net/</a:t>
            </a:r>
            <a:r>
              <a:rPr lang="en-GB" sz="2000" b="1" dirty="0">
                <a:latin typeface="Calibri" pitchFamily="34" charset="0"/>
                <a:cs typeface="Calibri" pitchFamily="34" charset="0"/>
              </a:rPr>
              <a:t>) </a:t>
            </a:r>
            <a:endParaRPr lang="en-US" sz="2000" b="1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95961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goals of the group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0863" y="3077437"/>
            <a:ext cx="8288770" cy="3103026"/>
          </a:xfrm>
        </p:spPr>
        <p:txBody>
          <a:bodyPr/>
          <a:lstStyle/>
          <a:p>
            <a:pPr marL="0" lvl="1" indent="0">
              <a:buClr>
                <a:schemeClr val="accent2"/>
              </a:buClr>
              <a:buSzPct val="80000"/>
              <a:buNone/>
            </a:pPr>
            <a:r>
              <a:rPr lang="en-US" dirty="0" smtClean="0">
                <a:solidFill>
                  <a:srgbClr val="FF0000"/>
                </a:solidFill>
              </a:rPr>
              <a:t>To achieve the goal: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Define </a:t>
            </a:r>
            <a:r>
              <a:rPr lang="en-US" sz="2000" dirty="0">
                <a:solidFill>
                  <a:schemeClr val="tx1"/>
                </a:solidFill>
              </a:rPr>
              <a:t>detector parameters to be calibrated and the required </a:t>
            </a:r>
            <a:r>
              <a:rPr lang="en-US" sz="2000" dirty="0" smtClean="0">
                <a:solidFill>
                  <a:schemeClr val="tx1"/>
                </a:solidFill>
              </a:rPr>
              <a:t>accuracy</a:t>
            </a:r>
          </a:p>
          <a:p>
            <a:r>
              <a:rPr lang="en-US" sz="2000" dirty="0">
                <a:solidFill>
                  <a:schemeClr val="tx1"/>
                </a:solidFill>
              </a:rPr>
              <a:t>Develop </a:t>
            </a:r>
            <a:r>
              <a:rPr lang="en-US" sz="2000" dirty="0" smtClean="0">
                <a:solidFill>
                  <a:schemeClr val="tx1"/>
                </a:solidFill>
              </a:rPr>
              <a:t>strategies </a:t>
            </a:r>
            <a:r>
              <a:rPr lang="en-US" sz="2000" dirty="0">
                <a:solidFill>
                  <a:schemeClr val="tx1"/>
                </a:solidFill>
              </a:rPr>
              <a:t>to calibrate the different </a:t>
            </a:r>
            <a:r>
              <a:rPr lang="en-US" sz="2000" dirty="0" smtClean="0">
                <a:solidFill>
                  <a:schemeClr val="tx1"/>
                </a:solidFill>
              </a:rPr>
              <a:t>types of detectors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Define </a:t>
            </a:r>
            <a:r>
              <a:rPr lang="en-US" sz="2000" dirty="0">
                <a:solidFill>
                  <a:schemeClr val="tx1"/>
                </a:solidFill>
              </a:rPr>
              <a:t>and build the infrastructure needed for </a:t>
            </a:r>
            <a:r>
              <a:rPr lang="en-US" sz="2000" dirty="0" smtClean="0">
                <a:solidFill>
                  <a:schemeClr val="tx1"/>
                </a:solidFill>
              </a:rPr>
              <a:t>calibration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Define calibration and test (re-calibration) procedure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Define &amp; implement </a:t>
            </a:r>
            <a:r>
              <a:rPr lang="en-US" sz="2000" dirty="0">
                <a:solidFill>
                  <a:schemeClr val="tx1"/>
                </a:solidFill>
              </a:rPr>
              <a:t>calibration data format and </a:t>
            </a:r>
            <a:r>
              <a:rPr lang="en-US" sz="2000" dirty="0" smtClean="0">
                <a:solidFill>
                  <a:schemeClr val="tx1"/>
                </a:solidFill>
              </a:rPr>
              <a:t>structure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Develop &amp; implement calibration software in the XFEL software framework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4404834-5313-40AC-B135-E30BD596D545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en-GB" smtClean="0"/>
              <a:t> May 14th 2012, Hamburg                                                                              11</a:t>
            </a:r>
            <a:r>
              <a:rPr lang="en-GB" baseline="30000" smtClean="0"/>
              <a:t>th</a:t>
            </a:r>
            <a:r>
              <a:rPr lang="en-GB" smtClean="0"/>
              <a:t>  XDAC Meeting                                                                             J. Sztuk-Dambietz, XFEL</a:t>
            </a:r>
            <a:endParaRPr lang="en-GB" dirty="0" smtClean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380043" y="1957701"/>
            <a:ext cx="8288770" cy="1016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70000" tIns="0" rIns="91440" bIns="45720" numCol="1" anchor="t" anchorCtr="0" compatLnSpc="1">
            <a:prstTxWarp prst="textNoShape">
              <a:avLst/>
            </a:prstTxWarp>
          </a:bodyPr>
          <a:lstStyle>
            <a:lvl1pPr marL="298450" indent="-298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  <a:defRPr sz="2400">
                <a:solidFill>
                  <a:schemeClr val="tx2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558800" indent="-2587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2"/>
                </a:solidFill>
                <a:latin typeface="Calibri" pitchFamily="34" charset="0"/>
                <a:ea typeface="+mn-ea"/>
                <a:cs typeface="Calibri" pitchFamily="34" charset="0"/>
              </a:defRPr>
            </a:lvl2pPr>
            <a:lvl3pPr marL="817563" indent="-2571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"/>
              <a:defRPr sz="2400">
                <a:solidFill>
                  <a:schemeClr val="tx2"/>
                </a:solidFill>
                <a:latin typeface="Calibri" pitchFamily="34" charset="0"/>
                <a:ea typeface="+mn-ea"/>
                <a:cs typeface="Calibri" pitchFamily="34" charset="0"/>
              </a:defRPr>
            </a:lvl3pPr>
            <a:lvl4pPr marL="1077913" indent="-2587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rgbClr val="100F2E"/>
                </a:solidFill>
                <a:latin typeface="Calibri" pitchFamily="34" charset="0"/>
                <a:ea typeface="+mn-ea"/>
                <a:cs typeface="Calibri" pitchFamily="34" charset="0"/>
              </a:defRPr>
            </a:lvl4pPr>
            <a:lvl5pPr marL="1312863" indent="-2238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Calibri" pitchFamily="34" charset="0"/>
                <a:ea typeface="+mn-ea"/>
                <a:cs typeface="Calibri" pitchFamily="34" charset="0"/>
              </a:defRPr>
            </a:lvl5pPr>
            <a:lvl6pPr marL="1770063" indent="-223838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6pPr>
            <a:lvl7pPr marL="2227263" indent="-223838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7pPr>
            <a:lvl8pPr marL="2684463" indent="-223838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8pPr>
            <a:lvl9pPr marL="3141663" indent="-223838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9pPr>
          </a:lstStyle>
          <a:p>
            <a:pPr marL="0" lvl="1" indent="0">
              <a:buClr>
                <a:schemeClr val="accent2"/>
              </a:buClr>
              <a:buSzPct val="80000"/>
              <a:buFont typeface="Wingdings" pitchFamily="2" charset="2"/>
              <a:buNone/>
            </a:pPr>
            <a:r>
              <a:rPr lang="en-US" dirty="0">
                <a:solidFill>
                  <a:srgbClr val="FF0000"/>
                </a:solidFill>
              </a:rPr>
              <a:t>T</a:t>
            </a:r>
            <a:r>
              <a:rPr lang="en-US" dirty="0" smtClean="0">
                <a:solidFill>
                  <a:srgbClr val="FF0000"/>
                </a:solidFill>
              </a:rPr>
              <a:t>he goal(s):</a:t>
            </a:r>
          </a:p>
          <a:p>
            <a:r>
              <a:rPr lang="en-US" sz="2000" dirty="0">
                <a:solidFill>
                  <a:srgbClr val="009900"/>
                </a:solidFill>
              </a:rPr>
              <a:t>C</a:t>
            </a:r>
            <a:r>
              <a:rPr lang="en-US" sz="2000" dirty="0" smtClean="0">
                <a:solidFill>
                  <a:srgbClr val="009900"/>
                </a:solidFill>
              </a:rPr>
              <a:t>alibrated detectors</a:t>
            </a:r>
            <a:r>
              <a:rPr lang="en-US" sz="2000" dirty="0" smtClean="0">
                <a:solidFill>
                  <a:schemeClr val="tx1"/>
                </a:solidFill>
              </a:rPr>
              <a:t> and well defined, user-friendly </a:t>
            </a:r>
            <a:r>
              <a:rPr lang="en-US" sz="2000" dirty="0" smtClean="0">
                <a:solidFill>
                  <a:srgbClr val="009900"/>
                </a:solidFill>
              </a:rPr>
              <a:t>procedures and tools </a:t>
            </a:r>
            <a:r>
              <a:rPr lang="en-US" sz="2000" dirty="0" smtClean="0">
                <a:solidFill>
                  <a:schemeClr val="tx1"/>
                </a:solidFill>
              </a:rPr>
              <a:t>to re-do calibration during operation period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77118" y="1093248"/>
            <a:ext cx="9066882" cy="1016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70000" tIns="0" rIns="91440" bIns="45720" numCol="1" anchor="t" anchorCtr="0" compatLnSpc="1">
            <a:prstTxWarp prst="textNoShape">
              <a:avLst/>
            </a:prstTxWarp>
          </a:bodyPr>
          <a:lstStyle>
            <a:lvl1pPr marL="298450" indent="-298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  <a:defRPr sz="2400">
                <a:solidFill>
                  <a:schemeClr val="tx2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558800" indent="-2587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2"/>
                </a:solidFill>
                <a:latin typeface="Calibri" pitchFamily="34" charset="0"/>
                <a:ea typeface="+mn-ea"/>
                <a:cs typeface="Calibri" pitchFamily="34" charset="0"/>
              </a:defRPr>
            </a:lvl2pPr>
            <a:lvl3pPr marL="817563" indent="-2571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"/>
              <a:defRPr sz="2400">
                <a:solidFill>
                  <a:schemeClr val="tx2"/>
                </a:solidFill>
                <a:latin typeface="Calibri" pitchFamily="34" charset="0"/>
                <a:ea typeface="+mn-ea"/>
                <a:cs typeface="Calibri" pitchFamily="34" charset="0"/>
              </a:defRPr>
            </a:lvl3pPr>
            <a:lvl4pPr marL="1077913" indent="-2587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rgbClr val="100F2E"/>
                </a:solidFill>
                <a:latin typeface="Calibri" pitchFamily="34" charset="0"/>
                <a:ea typeface="+mn-ea"/>
                <a:cs typeface="Calibri" pitchFamily="34" charset="0"/>
              </a:defRPr>
            </a:lvl4pPr>
            <a:lvl5pPr marL="1312863" indent="-2238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Calibri" pitchFamily="34" charset="0"/>
                <a:ea typeface="+mn-ea"/>
                <a:cs typeface="Calibri" pitchFamily="34" charset="0"/>
              </a:defRPr>
            </a:lvl5pPr>
            <a:lvl6pPr marL="1770063" indent="-223838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6pPr>
            <a:lvl7pPr marL="2227263" indent="-223838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7pPr>
            <a:lvl8pPr marL="2684463" indent="-223838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8pPr>
            <a:lvl9pPr marL="3141663" indent="-223838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9pPr>
          </a:lstStyle>
          <a:p>
            <a:pPr marL="0" lvl="1" indent="0">
              <a:buClr>
                <a:schemeClr val="accent2"/>
              </a:buClr>
              <a:buSzPct val="80000"/>
              <a:buFont typeface="Wingdings" pitchFamily="2" charset="2"/>
              <a:buNone/>
            </a:pPr>
            <a:r>
              <a:rPr lang="en-US" dirty="0" smtClean="0">
                <a:solidFill>
                  <a:srgbClr val="FF0000"/>
                </a:solidFill>
              </a:rPr>
              <a:t>Why calibrate detectors?</a:t>
            </a:r>
          </a:p>
          <a:p>
            <a:pPr marL="0" lvl="1" indent="0">
              <a:buClr>
                <a:schemeClr val="accent2"/>
              </a:buClr>
              <a:buSzPct val="80000"/>
              <a:buFont typeface="Wingdings" pitchFamily="2" charset="2"/>
              <a:buNone/>
            </a:pPr>
            <a:r>
              <a:rPr lang="en-US" sz="2000" b="1" dirty="0" smtClean="0">
                <a:solidFill>
                  <a:schemeClr val="accent1">
                    <a:lumMod val="75000"/>
                    <a:lumOff val="25000"/>
                  </a:schemeClr>
                </a:solidFill>
              </a:rPr>
              <a:t>Well calibrated detector </a:t>
            </a:r>
            <a:r>
              <a:rPr lang="en-US" sz="2000" b="1" dirty="0" smtClean="0">
                <a:solidFill>
                  <a:schemeClr val="accent1">
                    <a:lumMod val="75000"/>
                    <a:lumOff val="25000"/>
                  </a:schemeClr>
                </a:solidFill>
                <a:sym typeface="Wingdings" pitchFamily="2" charset="2"/>
              </a:rPr>
              <a:t> precise measurement  high quality scientific results</a:t>
            </a:r>
            <a:endParaRPr lang="en-US" sz="2000" b="1" dirty="0" smtClean="0">
              <a:solidFill>
                <a:schemeClr val="accent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8866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27996" y="1383871"/>
            <a:ext cx="6772364" cy="5079273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4404834-5313-40AC-B135-E30BD596D545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en-GB" smtClean="0"/>
              <a:t> May 14th 2012, Hamburg                                                                              11</a:t>
            </a:r>
            <a:r>
              <a:rPr lang="en-GB" baseline="30000" smtClean="0"/>
              <a:t>th</a:t>
            </a:r>
            <a:r>
              <a:rPr lang="en-GB" smtClean="0"/>
              <a:t>  XDAC Meeting                                                                             J. Sztuk-Dambietz, XFEL</a:t>
            </a:r>
            <a:endParaRPr lang="en-GB" dirty="0" smtClean="0"/>
          </a:p>
        </p:txBody>
      </p:sp>
      <p:sp>
        <p:nvSpPr>
          <p:cNvPr id="7" name="Content Placeholder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latin typeface="Calibri" pitchFamily="34" charset="0"/>
                <a:cs typeface="Calibri" pitchFamily="34" charset="0"/>
              </a:rPr>
              <a:t>Calibration Working Group - Organization</a:t>
            </a:r>
          </a:p>
        </p:txBody>
      </p:sp>
      <p:sp>
        <p:nvSpPr>
          <p:cNvPr id="9" name="Rectangle 8"/>
          <p:cNvSpPr/>
          <p:nvPr/>
        </p:nvSpPr>
        <p:spPr>
          <a:xfrm>
            <a:off x="5331644" y="1490304"/>
            <a:ext cx="3740943" cy="21175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endParaRPr lang="en-US" sz="2000" b="1" dirty="0" smtClean="0">
              <a:solidFill>
                <a:srgbClr val="261748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en-US" sz="2000" b="1" dirty="0" smtClean="0">
                <a:solidFill>
                  <a:srgbClr val="261748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9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Meetings:</a:t>
            </a:r>
            <a:r>
              <a:rPr lang="en-US" sz="1900" b="1" dirty="0">
                <a:solidFill>
                  <a:srgbClr val="261748"/>
                </a:solidFill>
                <a:latin typeface="Calibri" pitchFamily="34" charset="0"/>
                <a:cs typeface="Calibri" pitchFamily="34" charset="0"/>
              </a:rPr>
              <a:t> every 6 </a:t>
            </a:r>
            <a:r>
              <a:rPr lang="en-US" sz="1900" b="1" dirty="0" smtClean="0">
                <a:solidFill>
                  <a:srgbClr val="261748"/>
                </a:solidFill>
                <a:latin typeface="Calibri" pitchFamily="34" charset="0"/>
                <a:cs typeface="Calibri" pitchFamily="34" charset="0"/>
              </a:rPr>
              <a:t>months </a:t>
            </a:r>
          </a:p>
          <a:p>
            <a:pPr>
              <a:buNone/>
            </a:pPr>
            <a:r>
              <a:rPr lang="en-US" sz="1900" b="1" dirty="0">
                <a:solidFill>
                  <a:srgbClr val="261748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 </a:t>
            </a:r>
            <a:r>
              <a:rPr lang="en-US" sz="1900" b="1" dirty="0" smtClean="0">
                <a:solidFill>
                  <a:srgbClr val="261748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      next meeting in September</a:t>
            </a:r>
          </a:p>
          <a:p>
            <a:pPr>
              <a:buNone/>
            </a:pPr>
            <a:endParaRPr lang="en-US" sz="1900" b="1" dirty="0">
              <a:solidFill>
                <a:srgbClr val="261748"/>
              </a:solidFill>
              <a:latin typeface="Calibri" pitchFamily="34" charset="0"/>
              <a:cs typeface="Calibri" pitchFamily="34" charset="0"/>
            </a:endParaRPr>
          </a:p>
          <a:p>
            <a:pPr lvl="0"/>
            <a:r>
              <a:rPr lang="en-US" sz="1900" b="1" dirty="0" smtClean="0">
                <a:solidFill>
                  <a:srgbClr val="261748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9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Mailing list: </a:t>
            </a:r>
            <a:endParaRPr lang="en-US" sz="1900" b="1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  <a:p>
            <a:pPr lvl="0">
              <a:buNone/>
            </a:pPr>
            <a:r>
              <a:rPr lang="en-US" sz="16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  <a:hlinkClick r:id="rId3"/>
              </a:rPr>
              <a:t>xfel-detector-calibrationgroup@desy.de</a:t>
            </a:r>
            <a:endParaRPr lang="en-US" sz="1600" b="1" dirty="0" smtClean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2121" y="1046481"/>
            <a:ext cx="3765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0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Structure</a:t>
            </a:r>
            <a:r>
              <a:rPr lang="en-US" sz="2000" b="1" dirty="0" smtClean="0">
                <a:solidFill>
                  <a:schemeClr val="accent6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of the group:</a:t>
            </a:r>
            <a:endParaRPr lang="en-US" sz="20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81251" y="5202319"/>
            <a:ext cx="3556904" cy="9294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16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Physicist </a:t>
            </a:r>
            <a:r>
              <a:rPr lang="en-US" sz="16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for </a:t>
            </a:r>
            <a:r>
              <a:rPr lang="en-US" sz="16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Software Development </a:t>
            </a:r>
          </a:p>
          <a:p>
            <a:pPr>
              <a:buNone/>
            </a:pPr>
            <a:r>
              <a:rPr lang="en-US" sz="16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starts in September</a:t>
            </a:r>
          </a:p>
          <a:p>
            <a:pPr>
              <a:buNone/>
            </a:pPr>
            <a:endParaRPr lang="en-US" sz="1600" dirty="0"/>
          </a:p>
        </p:txBody>
      </p:sp>
      <p:sp>
        <p:nvSpPr>
          <p:cNvPr id="12" name="5-Point Star 11"/>
          <p:cNvSpPr/>
          <p:nvPr/>
        </p:nvSpPr>
        <p:spPr bwMode="auto">
          <a:xfrm>
            <a:off x="3865168" y="4456698"/>
            <a:ext cx="145973" cy="114300"/>
          </a:xfrm>
          <a:prstGeom prst="star5">
            <a:avLst/>
          </a:prstGeom>
          <a:solidFill>
            <a:srgbClr val="C00000"/>
          </a:solidFill>
          <a:ln w="285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Font typeface="Wingdings" pitchFamily="2" charset="2"/>
              <a:buChar char="n"/>
              <a:tabLst/>
            </a:pPr>
            <a:endParaRPr kumimoji="0" lang="en-US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14" name="5-Point Star 13"/>
          <p:cNvSpPr/>
          <p:nvPr/>
        </p:nvSpPr>
        <p:spPr bwMode="auto">
          <a:xfrm>
            <a:off x="236148" y="5302701"/>
            <a:ext cx="145973" cy="114300"/>
          </a:xfrm>
          <a:prstGeom prst="star5">
            <a:avLst/>
          </a:prstGeom>
          <a:solidFill>
            <a:srgbClr val="C00000"/>
          </a:solidFill>
          <a:ln w="285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Font typeface="Wingdings" pitchFamily="2" charset="2"/>
              <a:buChar char="n"/>
              <a:tabLst/>
            </a:pPr>
            <a:endParaRPr kumimoji="0" lang="en-US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218709" y="4930714"/>
            <a:ext cx="4925291" cy="9725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9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900" b="1" dirty="0" err="1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Indico</a:t>
            </a:r>
            <a:r>
              <a:rPr lang="en-US" sz="19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9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page </a:t>
            </a:r>
            <a:r>
              <a:rPr lang="en-US" sz="1900" b="1" dirty="0">
                <a:solidFill>
                  <a:srgbClr val="261748"/>
                </a:solidFill>
                <a:latin typeface="Calibri" pitchFamily="34" charset="0"/>
                <a:cs typeface="Calibri" pitchFamily="34" charset="0"/>
              </a:rPr>
              <a:t>with presentations and documents (password-protected</a:t>
            </a:r>
            <a:r>
              <a:rPr lang="en-US" sz="1900" b="1" dirty="0" smtClean="0">
                <a:solidFill>
                  <a:srgbClr val="261748"/>
                </a:solidFill>
                <a:latin typeface="Calibri" pitchFamily="34" charset="0"/>
                <a:cs typeface="Calibri" pitchFamily="34" charset="0"/>
              </a:rPr>
              <a:t>):</a:t>
            </a:r>
          </a:p>
          <a:p>
            <a:pPr lvl="0">
              <a:buNone/>
            </a:pPr>
            <a:r>
              <a:rPr lang="en-US" sz="1600" b="1" dirty="0">
                <a:solidFill>
                  <a:srgbClr val="261748"/>
                </a:solidFill>
                <a:latin typeface="Calibri" pitchFamily="34" charset="0"/>
                <a:cs typeface="Calibri" pitchFamily="34" charset="0"/>
                <a:hlinkClick r:id="rId4"/>
              </a:rPr>
              <a:t>https://indico.desy.de/categoryDisplay.py?categId=278</a:t>
            </a:r>
            <a:r>
              <a:rPr lang="en-US" sz="1600" b="1" dirty="0">
                <a:solidFill>
                  <a:srgbClr val="261748"/>
                </a:solidFill>
                <a:latin typeface="Calibri" pitchFamily="34" charset="0"/>
                <a:cs typeface="Calibri" pitchFamily="34" charset="0"/>
              </a:rPr>
              <a:t> </a:t>
            </a:r>
            <a:endParaRPr lang="en-US" sz="1900" b="1" dirty="0" smtClean="0">
              <a:solidFill>
                <a:srgbClr val="261748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6596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599" y="2200141"/>
            <a:ext cx="1095441" cy="1227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773" y="2364131"/>
            <a:ext cx="1530128" cy="805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Detectors to be calibrated &amp; characterized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475" y="1347788"/>
            <a:ext cx="6137852" cy="470621"/>
          </a:xfrm>
        </p:spPr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2-D </a:t>
            </a:r>
            <a:r>
              <a:rPr lang="en-US" dirty="0" err="1" smtClean="0">
                <a:solidFill>
                  <a:srgbClr val="C00000"/>
                </a:solidFill>
              </a:rPr>
              <a:t>Mpixel</a:t>
            </a:r>
            <a:r>
              <a:rPr lang="en-US" dirty="0" smtClean="0">
                <a:solidFill>
                  <a:srgbClr val="C00000"/>
                </a:solidFill>
              </a:rPr>
              <a:t> X-ray imaging detectors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4404834-5313-40AC-B135-E30BD596D545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en-GB" smtClean="0"/>
              <a:t> May 14th 2012, Hamburg                                                                              11</a:t>
            </a:r>
            <a:r>
              <a:rPr lang="en-GB" baseline="30000" smtClean="0"/>
              <a:t>th</a:t>
            </a:r>
            <a:r>
              <a:rPr lang="en-GB" smtClean="0"/>
              <a:t>  XDAC Meeting                                                                             J. Sztuk-Dambietz, XFEL</a:t>
            </a:r>
            <a:endParaRPr lang="en-GB" dirty="0" smtClean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269875" y="4721370"/>
            <a:ext cx="5528252" cy="1606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70000" tIns="0" rIns="91440" bIns="45720" numCol="1" anchor="t" anchorCtr="0" compatLnSpc="1">
            <a:prstTxWarp prst="textNoShape">
              <a:avLst/>
            </a:prstTxWarp>
          </a:bodyPr>
          <a:lstStyle>
            <a:lvl1pPr marL="298450" indent="-298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  <a:defRPr sz="2400">
                <a:solidFill>
                  <a:schemeClr val="tx2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558800" indent="-2587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2"/>
                </a:solidFill>
                <a:latin typeface="Calibri" pitchFamily="34" charset="0"/>
                <a:ea typeface="+mn-ea"/>
                <a:cs typeface="Calibri" pitchFamily="34" charset="0"/>
              </a:defRPr>
            </a:lvl2pPr>
            <a:lvl3pPr marL="817563" indent="-2571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"/>
              <a:defRPr sz="2400">
                <a:solidFill>
                  <a:schemeClr val="tx2"/>
                </a:solidFill>
                <a:latin typeface="Calibri" pitchFamily="34" charset="0"/>
                <a:ea typeface="+mn-ea"/>
                <a:cs typeface="Calibri" pitchFamily="34" charset="0"/>
              </a:defRPr>
            </a:lvl3pPr>
            <a:lvl4pPr marL="1077913" indent="-2587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rgbClr val="100F2E"/>
                </a:solidFill>
                <a:latin typeface="Calibri" pitchFamily="34" charset="0"/>
                <a:ea typeface="+mn-ea"/>
                <a:cs typeface="Calibri" pitchFamily="34" charset="0"/>
              </a:defRPr>
            </a:lvl4pPr>
            <a:lvl5pPr marL="1312863" indent="-2238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Calibri" pitchFamily="34" charset="0"/>
                <a:ea typeface="+mn-ea"/>
                <a:cs typeface="Calibri" pitchFamily="34" charset="0"/>
              </a:defRPr>
            </a:lvl5pPr>
            <a:lvl6pPr marL="1770063" indent="-223838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6pPr>
            <a:lvl7pPr marL="2227263" indent="-223838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7pPr>
            <a:lvl8pPr marL="2684463" indent="-223838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8pPr>
            <a:lvl9pPr marL="3141663" indent="-223838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9pPr>
          </a:lstStyle>
          <a:p>
            <a:r>
              <a:rPr lang="en-US" dirty="0" smtClean="0">
                <a:solidFill>
                  <a:srgbClr val="C00000"/>
                </a:solidFill>
                <a:sym typeface="Wingdings" pitchFamily="2" charset="2"/>
              </a:rPr>
              <a:t>..and more to come</a:t>
            </a:r>
          </a:p>
          <a:p>
            <a:pPr lvl="1"/>
            <a:r>
              <a:rPr lang="en-US" sz="2000" dirty="0" smtClean="0">
                <a:solidFill>
                  <a:schemeClr val="tx1"/>
                </a:solidFill>
              </a:rPr>
              <a:t>Avalanche </a:t>
            </a:r>
            <a:r>
              <a:rPr lang="en-US" sz="2000" dirty="0" err="1" smtClean="0">
                <a:solidFill>
                  <a:schemeClr val="tx1"/>
                </a:solidFill>
              </a:rPr>
              <a:t>PhotoDiode</a:t>
            </a:r>
            <a:r>
              <a:rPr lang="en-US" sz="2000" dirty="0" smtClean="0">
                <a:solidFill>
                  <a:schemeClr val="tx1"/>
                </a:solidFill>
              </a:rPr>
              <a:t> (APD)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Silicon Drift Detector (SDD</a:t>
            </a:r>
            <a:r>
              <a:rPr lang="en-US" sz="2000" dirty="0" smtClean="0">
                <a:solidFill>
                  <a:schemeClr val="tx1"/>
                </a:solidFill>
              </a:rPr>
              <a:t>)</a:t>
            </a:r>
          </a:p>
          <a:p>
            <a:pPr lvl="1"/>
            <a:r>
              <a:rPr lang="en-US" sz="2000" dirty="0" smtClean="0">
                <a:solidFill>
                  <a:schemeClr val="tx1"/>
                </a:solidFill>
              </a:rPr>
              <a:t>… </a:t>
            </a:r>
          </a:p>
          <a:p>
            <a:pPr lvl="1"/>
            <a:endParaRPr lang="en-US" dirty="0" smtClean="0"/>
          </a:p>
          <a:p>
            <a:pPr marL="0" indent="0">
              <a:buFont typeface="Wingdings" pitchFamily="2" charset="2"/>
              <a:buNone/>
            </a:pP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1611" y="4934167"/>
            <a:ext cx="1419225" cy="118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0836" y="5271749"/>
            <a:ext cx="2093768" cy="1056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5068" y="2889114"/>
            <a:ext cx="907597" cy="410745"/>
          </a:xfrm>
          <a:prstGeom prst="rect">
            <a:avLst/>
          </a:prstGeom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6852" y="2950566"/>
            <a:ext cx="572377" cy="424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46807" y="1905237"/>
            <a:ext cx="59436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sz="2000" dirty="0" smtClean="0">
                <a:latin typeface="Calibri" pitchFamily="34" charset="0"/>
                <a:cs typeface="Calibri" pitchFamily="34" charset="0"/>
              </a:rPr>
              <a:t>High repetition rate detectors: AGIPD, DSSC, LPD</a:t>
            </a:r>
            <a:endParaRPr lang="en-US" sz="2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4461" y="3572868"/>
            <a:ext cx="38208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sz="2000" dirty="0" smtClean="0">
                <a:latin typeface="Calibri" pitchFamily="34" charset="0"/>
                <a:cs typeface="Calibri" pitchFamily="34" charset="0"/>
              </a:rPr>
              <a:t>Low repetition rate detectors: </a:t>
            </a:r>
          </a:p>
          <a:p>
            <a:pPr>
              <a:buNone/>
            </a:pPr>
            <a:r>
              <a:rPr lang="en-US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    </a:t>
            </a:r>
            <a:r>
              <a:rPr lang="en-US" sz="2000" dirty="0" err="1" smtClean="0">
                <a:latin typeface="Calibri" pitchFamily="34" charset="0"/>
                <a:cs typeface="Calibri" pitchFamily="34" charset="0"/>
              </a:rPr>
              <a:t>pn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CCD, 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other CCDs</a:t>
            </a:r>
            <a:endParaRPr lang="en-US" sz="20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8678" y="2200141"/>
            <a:ext cx="1095349" cy="1187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148945" y="3027448"/>
            <a:ext cx="727364" cy="40011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000" b="1" dirty="0" smtClean="0"/>
              <a:t>LPD</a:t>
            </a:r>
            <a:endParaRPr lang="en-US" sz="2000" b="1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2748" y="3603230"/>
            <a:ext cx="1056482" cy="994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2848" y="3614575"/>
            <a:ext cx="939024" cy="982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4749574" y="4197457"/>
            <a:ext cx="1152461" cy="40011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000" b="1" dirty="0" err="1"/>
              <a:t>p</a:t>
            </a:r>
            <a:r>
              <a:rPr lang="en-US" sz="2000" b="1" dirty="0" err="1" smtClean="0"/>
              <a:t>n</a:t>
            </a:r>
            <a:r>
              <a:rPr lang="en-US" sz="2000" b="1" dirty="0" smtClean="0"/>
              <a:t> </a:t>
            </a:r>
            <a:r>
              <a:rPr lang="en-US" sz="2000" b="1" dirty="0" smtClean="0"/>
              <a:t>CCD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24305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Calibration </a:t>
            </a:r>
            <a:r>
              <a:rPr lang="en-US" dirty="0"/>
              <a:t>C</a:t>
            </a:r>
            <a:r>
              <a:rPr lang="en-US" dirty="0" smtClean="0"/>
              <a:t>hallenges  - Some </a:t>
            </a:r>
            <a:r>
              <a:rPr lang="en-US" dirty="0"/>
              <a:t>E</a:t>
            </a:r>
            <a:r>
              <a:rPr lang="en-US" dirty="0" smtClean="0"/>
              <a:t>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474" y="1347788"/>
            <a:ext cx="4277881" cy="2839748"/>
          </a:xfrm>
        </p:spPr>
        <p:txBody>
          <a:bodyPr/>
          <a:lstStyle/>
          <a:p>
            <a:r>
              <a:rPr lang="en-US" sz="2000" dirty="0" smtClean="0">
                <a:solidFill>
                  <a:schemeClr val="tx1"/>
                </a:solidFill>
              </a:rPr>
              <a:t>Characterize in most efficient way huge </a:t>
            </a:r>
            <a:r>
              <a:rPr lang="en-US" sz="2000" dirty="0">
                <a:solidFill>
                  <a:schemeClr val="tx1"/>
                </a:solidFill>
              </a:rPr>
              <a:t>(~</a:t>
            </a:r>
            <a:r>
              <a:rPr lang="en-US" sz="2000" dirty="0" smtClean="0">
                <a:solidFill>
                  <a:schemeClr val="tx1"/>
                </a:solidFill>
              </a:rPr>
              <a:t>10</a:t>
            </a:r>
            <a:r>
              <a:rPr lang="en-US" sz="2000" baseline="30000" dirty="0" smtClean="0">
                <a:solidFill>
                  <a:schemeClr val="tx1"/>
                </a:solidFill>
              </a:rPr>
              <a:t>9</a:t>
            </a:r>
            <a:r>
              <a:rPr lang="en-US" sz="2000" dirty="0" smtClean="0">
                <a:solidFill>
                  <a:schemeClr val="tx1"/>
                </a:solidFill>
              </a:rPr>
              <a:t>) number </a:t>
            </a:r>
            <a:r>
              <a:rPr lang="en-US" sz="2000" dirty="0" smtClean="0">
                <a:solidFill>
                  <a:schemeClr val="tx1"/>
                </a:solidFill>
              </a:rPr>
              <a:t>of </a:t>
            </a:r>
            <a:r>
              <a:rPr lang="en-US" sz="2000" dirty="0" smtClean="0">
                <a:solidFill>
                  <a:schemeClr val="tx1"/>
                </a:solidFill>
              </a:rPr>
              <a:t>parameters</a:t>
            </a:r>
            <a:endParaRPr lang="en-US" sz="2000" baseline="300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4404834-5313-40AC-B135-E30BD596D545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en-GB" smtClean="0"/>
              <a:t> May 14th 2012, Hamburg                                                                              11</a:t>
            </a:r>
            <a:r>
              <a:rPr lang="en-GB" baseline="30000" smtClean="0"/>
              <a:t>th</a:t>
            </a:r>
            <a:r>
              <a:rPr lang="en-GB" smtClean="0"/>
              <a:t>  XDAC Meeting                                                                             J. Sztuk-Dambietz, XFEL</a:t>
            </a:r>
            <a:endParaRPr lang="en-GB" dirty="0" smtClean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29" y="2420578"/>
            <a:ext cx="3327982" cy="1559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694" y="2411797"/>
            <a:ext cx="633845" cy="286855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4547754" y="1369003"/>
            <a:ext cx="4277881" cy="3400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70000" tIns="0" rIns="91440" bIns="45720" numCol="1" anchor="t" anchorCtr="0" compatLnSpc="1">
            <a:prstTxWarp prst="textNoShape">
              <a:avLst/>
            </a:prstTxWarp>
          </a:bodyPr>
          <a:lstStyle>
            <a:lvl1pPr marL="298450" indent="-298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  <a:defRPr sz="2400">
                <a:solidFill>
                  <a:schemeClr val="tx2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558800" indent="-2587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2"/>
                </a:solidFill>
                <a:latin typeface="Calibri" pitchFamily="34" charset="0"/>
                <a:ea typeface="+mn-ea"/>
                <a:cs typeface="Calibri" pitchFamily="34" charset="0"/>
              </a:defRPr>
            </a:lvl2pPr>
            <a:lvl3pPr marL="817563" indent="-2571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"/>
              <a:defRPr sz="2400">
                <a:solidFill>
                  <a:schemeClr val="tx2"/>
                </a:solidFill>
                <a:latin typeface="Calibri" pitchFamily="34" charset="0"/>
                <a:ea typeface="+mn-ea"/>
                <a:cs typeface="Calibri" pitchFamily="34" charset="0"/>
              </a:defRPr>
            </a:lvl3pPr>
            <a:lvl4pPr marL="1077913" indent="-2587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rgbClr val="100F2E"/>
                </a:solidFill>
                <a:latin typeface="Calibri" pitchFamily="34" charset="0"/>
                <a:ea typeface="+mn-ea"/>
                <a:cs typeface="Calibri" pitchFamily="34" charset="0"/>
              </a:defRPr>
            </a:lvl4pPr>
            <a:lvl5pPr marL="1312863" indent="-2238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Calibri" pitchFamily="34" charset="0"/>
                <a:ea typeface="+mn-ea"/>
                <a:cs typeface="Calibri" pitchFamily="34" charset="0"/>
              </a:defRPr>
            </a:lvl5pPr>
            <a:lvl6pPr marL="1770063" indent="-223838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6pPr>
            <a:lvl7pPr marL="2227263" indent="-223838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7pPr>
            <a:lvl8pPr marL="2684463" indent="-223838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8pPr>
            <a:lvl9pPr marL="3141663" indent="-223838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9pPr>
          </a:lstStyle>
          <a:p>
            <a:r>
              <a:rPr lang="en-US" sz="2000" dirty="0" smtClean="0">
                <a:solidFill>
                  <a:schemeClr val="tx1"/>
                </a:solidFill>
              </a:rPr>
              <a:t>Calibrate non-linear gain response </a:t>
            </a:r>
            <a:endParaRPr lang="en-US" sz="2000" baseline="30000" dirty="0">
              <a:solidFill>
                <a:schemeClr val="tx1"/>
              </a:solidFill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0116" y="2681451"/>
            <a:ext cx="704811" cy="52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737754" y="2019126"/>
            <a:ext cx="335803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sz="12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100s </a:t>
            </a:r>
            <a:r>
              <a:rPr lang="en-US" sz="1200" b="1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cells/pixel (droop </a:t>
            </a:r>
            <a:r>
              <a:rPr lang="en-US" sz="12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check) x 1M pixel x 3 </a:t>
            </a:r>
            <a:r>
              <a:rPr lang="en-US" sz="1200" b="1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gains</a:t>
            </a:r>
            <a:endParaRPr lang="en-US" sz="1200" b="1" dirty="0"/>
          </a:p>
        </p:txBody>
      </p:sp>
      <p:grpSp>
        <p:nvGrpSpPr>
          <p:cNvPr id="21" name="Group 19"/>
          <p:cNvGrpSpPr/>
          <p:nvPr/>
        </p:nvGrpSpPr>
        <p:grpSpPr>
          <a:xfrm>
            <a:off x="5351545" y="1836642"/>
            <a:ext cx="2686635" cy="2835449"/>
            <a:chOff x="5397224" y="3827755"/>
            <a:chExt cx="2866692" cy="2888045"/>
          </a:xfrm>
        </p:grpSpPr>
        <p:pic>
          <p:nvPicPr>
            <p:cNvPr id="22" name="Picture 21" descr="char_bis.eps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397224" y="3827755"/>
              <a:ext cx="2866692" cy="2888045"/>
            </a:xfrm>
            <a:prstGeom prst="rect">
              <a:avLst/>
            </a:prstGeom>
          </p:spPr>
        </p:pic>
        <p:sp>
          <p:nvSpPr>
            <p:cNvPr id="23" name="5-Point Star 22"/>
            <p:cNvSpPr/>
            <p:nvPr/>
          </p:nvSpPr>
          <p:spPr>
            <a:xfrm>
              <a:off x="7582040" y="4289136"/>
              <a:ext cx="137160" cy="137160"/>
            </a:xfrm>
            <a:prstGeom prst="star5">
              <a:avLst/>
            </a:prstGeom>
            <a:gradFill rotWithShape="1">
              <a:gsLst>
                <a:gs pos="0">
                  <a:srgbClr val="F07F09">
                    <a:tint val="100000"/>
                    <a:shade val="100000"/>
                    <a:satMod val="130000"/>
                  </a:srgbClr>
                </a:gs>
                <a:gs pos="100000">
                  <a:srgbClr val="F07F09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0000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" name="5-Point Star 23"/>
            <p:cNvSpPr/>
            <p:nvPr/>
          </p:nvSpPr>
          <p:spPr>
            <a:xfrm>
              <a:off x="7112156" y="4556580"/>
              <a:ext cx="137160" cy="137160"/>
            </a:xfrm>
            <a:prstGeom prst="star5">
              <a:avLst/>
            </a:prstGeom>
            <a:gradFill rotWithShape="1">
              <a:gsLst>
                <a:gs pos="0">
                  <a:srgbClr val="F07F09">
                    <a:tint val="100000"/>
                    <a:shade val="100000"/>
                    <a:satMod val="130000"/>
                  </a:srgbClr>
                </a:gs>
                <a:gs pos="100000">
                  <a:srgbClr val="F07F09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0000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" name="5-Point Star 24"/>
            <p:cNvSpPr/>
            <p:nvPr/>
          </p:nvSpPr>
          <p:spPr>
            <a:xfrm>
              <a:off x="6632715" y="4861380"/>
              <a:ext cx="137160" cy="137160"/>
            </a:xfrm>
            <a:prstGeom prst="star5">
              <a:avLst/>
            </a:prstGeom>
            <a:gradFill rotWithShape="1">
              <a:gsLst>
                <a:gs pos="0">
                  <a:srgbClr val="F07F09">
                    <a:tint val="100000"/>
                    <a:shade val="100000"/>
                    <a:satMod val="130000"/>
                  </a:srgbClr>
                </a:gs>
                <a:gs pos="100000">
                  <a:srgbClr val="F07F09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0000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" name="5-Point Star 25"/>
            <p:cNvSpPr/>
            <p:nvPr/>
          </p:nvSpPr>
          <p:spPr>
            <a:xfrm>
              <a:off x="6184502" y="5220478"/>
              <a:ext cx="137160" cy="137160"/>
            </a:xfrm>
            <a:prstGeom prst="star5">
              <a:avLst/>
            </a:prstGeom>
            <a:gradFill rotWithShape="1">
              <a:gsLst>
                <a:gs pos="0">
                  <a:srgbClr val="F07F09">
                    <a:tint val="100000"/>
                    <a:shade val="100000"/>
                    <a:satMod val="130000"/>
                  </a:srgbClr>
                </a:gs>
                <a:gs pos="100000">
                  <a:srgbClr val="F07F09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0000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" name="5-Point Star 26"/>
            <p:cNvSpPr/>
            <p:nvPr/>
          </p:nvSpPr>
          <p:spPr>
            <a:xfrm>
              <a:off x="5938196" y="5513664"/>
              <a:ext cx="137160" cy="137160"/>
            </a:xfrm>
            <a:prstGeom prst="star5">
              <a:avLst/>
            </a:prstGeom>
            <a:gradFill rotWithShape="1">
              <a:gsLst>
                <a:gs pos="0">
                  <a:srgbClr val="F07F09">
                    <a:tint val="100000"/>
                    <a:shade val="100000"/>
                    <a:satMod val="130000"/>
                  </a:srgbClr>
                </a:gs>
                <a:gs pos="100000">
                  <a:srgbClr val="F07F09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0000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" name="5-Point Star 27"/>
            <p:cNvSpPr/>
            <p:nvPr/>
          </p:nvSpPr>
          <p:spPr>
            <a:xfrm>
              <a:off x="5835478" y="5752546"/>
              <a:ext cx="137160" cy="137160"/>
            </a:xfrm>
            <a:prstGeom prst="star5">
              <a:avLst/>
            </a:prstGeom>
            <a:gradFill rotWithShape="1">
              <a:gsLst>
                <a:gs pos="0">
                  <a:srgbClr val="F07F09">
                    <a:tint val="100000"/>
                    <a:shade val="100000"/>
                    <a:satMod val="130000"/>
                  </a:srgbClr>
                </a:gs>
                <a:gs pos="100000">
                  <a:srgbClr val="F07F09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0000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" name="5-Point Star 28"/>
            <p:cNvSpPr/>
            <p:nvPr/>
          </p:nvSpPr>
          <p:spPr>
            <a:xfrm>
              <a:off x="5776355" y="5936401"/>
              <a:ext cx="137160" cy="137160"/>
            </a:xfrm>
            <a:prstGeom prst="star5">
              <a:avLst/>
            </a:prstGeom>
            <a:gradFill rotWithShape="1">
              <a:gsLst>
                <a:gs pos="0">
                  <a:srgbClr val="F07F09">
                    <a:tint val="100000"/>
                    <a:shade val="100000"/>
                    <a:satMod val="130000"/>
                  </a:srgbClr>
                </a:gs>
                <a:gs pos="100000">
                  <a:srgbClr val="F07F09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0000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" name="5-Point Star 29"/>
            <p:cNvSpPr/>
            <p:nvPr/>
          </p:nvSpPr>
          <p:spPr>
            <a:xfrm>
              <a:off x="5735789" y="6163442"/>
              <a:ext cx="137160" cy="137160"/>
            </a:xfrm>
            <a:prstGeom prst="star5">
              <a:avLst/>
            </a:prstGeom>
            <a:gradFill rotWithShape="1">
              <a:gsLst>
                <a:gs pos="0">
                  <a:srgbClr val="F07F09">
                    <a:tint val="100000"/>
                    <a:shade val="100000"/>
                    <a:satMod val="130000"/>
                  </a:srgbClr>
                </a:gs>
                <a:gs pos="100000">
                  <a:srgbClr val="F07F09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0000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7494208" y="4001822"/>
            <a:ext cx="1331427" cy="363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800" dirty="0" smtClean="0">
                <a:latin typeface="Arial Rounded MT Bold"/>
                <a:cs typeface="Arial Rounded MT Bold"/>
              </a:rPr>
              <a:t>adapted from </a:t>
            </a:r>
          </a:p>
          <a:p>
            <a:pPr algn="ctr">
              <a:buNone/>
            </a:pPr>
            <a:r>
              <a:rPr lang="en-US" sz="800" dirty="0" smtClean="0">
                <a:latin typeface="Arial Rounded MT Bold"/>
                <a:cs typeface="Arial Rounded MT Bold"/>
              </a:rPr>
              <a:t>Porro et al., 2010</a:t>
            </a:r>
            <a:endParaRPr lang="en-US" sz="800" dirty="0">
              <a:latin typeface="Arial Rounded MT Bold"/>
              <a:cs typeface="Arial Rounded MT Bold"/>
            </a:endParaRPr>
          </a:p>
        </p:txBody>
      </p:sp>
      <p:sp>
        <p:nvSpPr>
          <p:cNvPr id="32" name="Content Placeholder 2"/>
          <p:cNvSpPr txBox="1">
            <a:spLocks/>
          </p:cNvSpPr>
          <p:nvPr/>
        </p:nvSpPr>
        <p:spPr bwMode="auto">
          <a:xfrm>
            <a:off x="576694" y="4264454"/>
            <a:ext cx="3933382" cy="2123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70000" tIns="0" rIns="91440" bIns="45720" numCol="1" anchor="t" anchorCtr="0" compatLnSpc="1">
            <a:prstTxWarp prst="textNoShape">
              <a:avLst/>
            </a:prstTxWarp>
          </a:bodyPr>
          <a:lstStyle>
            <a:lvl1pPr marL="298450" indent="-298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  <a:defRPr sz="2400">
                <a:solidFill>
                  <a:schemeClr val="tx2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558800" indent="-2587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2"/>
                </a:solidFill>
                <a:latin typeface="Calibri" pitchFamily="34" charset="0"/>
                <a:ea typeface="+mn-ea"/>
                <a:cs typeface="Calibri" pitchFamily="34" charset="0"/>
              </a:defRPr>
            </a:lvl2pPr>
            <a:lvl3pPr marL="817563" indent="-2571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"/>
              <a:defRPr sz="2400">
                <a:solidFill>
                  <a:schemeClr val="tx2"/>
                </a:solidFill>
                <a:latin typeface="Calibri" pitchFamily="34" charset="0"/>
                <a:ea typeface="+mn-ea"/>
                <a:cs typeface="Calibri" pitchFamily="34" charset="0"/>
              </a:defRPr>
            </a:lvl3pPr>
            <a:lvl4pPr marL="1077913" indent="-2587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rgbClr val="100F2E"/>
                </a:solidFill>
                <a:latin typeface="Calibri" pitchFamily="34" charset="0"/>
                <a:ea typeface="+mn-ea"/>
                <a:cs typeface="Calibri" pitchFamily="34" charset="0"/>
              </a:defRPr>
            </a:lvl4pPr>
            <a:lvl5pPr marL="1312863" indent="-2238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Calibri" pitchFamily="34" charset="0"/>
                <a:ea typeface="+mn-ea"/>
                <a:cs typeface="Calibri" pitchFamily="34" charset="0"/>
              </a:defRPr>
            </a:lvl5pPr>
            <a:lvl6pPr marL="1770063" indent="-223838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6pPr>
            <a:lvl7pPr marL="2227263" indent="-223838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7pPr>
            <a:lvl8pPr marL="2684463" indent="-223838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8pPr>
            <a:lvl9pPr marL="3141663" indent="-223838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9pPr>
          </a:lstStyle>
          <a:p>
            <a:r>
              <a:rPr lang="en-US" sz="2000" dirty="0" smtClean="0">
                <a:solidFill>
                  <a:schemeClr val="tx1"/>
                </a:solidFill>
              </a:rPr>
              <a:t>Time Structure of the XFEL</a:t>
            </a:r>
            <a:endParaRPr lang="en-US" sz="2000" baseline="30000" dirty="0">
              <a:solidFill>
                <a:schemeClr val="tx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841865" y="5458140"/>
            <a:ext cx="28280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200" b="1" dirty="0" smtClean="0">
                <a:solidFill>
                  <a:schemeClr val="tx2"/>
                </a:solidFill>
              </a:rPr>
              <a:t>Average 27000 pulses per  second </a:t>
            </a:r>
            <a:endParaRPr lang="en-US" sz="1200" b="1" dirty="0">
              <a:solidFill>
                <a:schemeClr val="tx2"/>
              </a:solidFill>
            </a:endParaRPr>
          </a:p>
        </p:txBody>
      </p:sp>
      <p:pic>
        <p:nvPicPr>
          <p:cNvPr id="35" name="Picture 34" descr="XFEL_BunchStructure.t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117182" y="4590249"/>
            <a:ext cx="2579386" cy="1845685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558189" y="3898960"/>
            <a:ext cx="1460656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sz="800" b="1" dirty="0" smtClean="0"/>
              <a:t>Courtesy L. Bianco, DESY</a:t>
            </a:r>
            <a:endParaRPr lang="en-US" sz="800" b="1" dirty="0"/>
          </a:p>
        </p:txBody>
      </p:sp>
    </p:spTree>
    <p:extLst>
      <p:ext uri="{BB962C8B-B14F-4D97-AF65-F5344CB8AC3E}">
        <p14:creationId xmlns:p14="http://schemas.microsoft.com/office/powerpoint/2010/main" val="604853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6583131"/>
              </p:ext>
            </p:extLst>
          </p:nvPr>
        </p:nvGraphicFramePr>
        <p:xfrm>
          <a:off x="422845" y="1392380"/>
          <a:ext cx="8440598" cy="441287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93191"/>
                <a:gridCol w="1433946"/>
                <a:gridCol w="1267351"/>
                <a:gridCol w="1321491"/>
                <a:gridCol w="1224619"/>
              </a:tblGrid>
              <a:tr h="5507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Parameter</a:t>
                      </a:r>
                      <a:endParaRPr lang="en-US" sz="20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AGIPD</a:t>
                      </a:r>
                      <a:endParaRPr lang="en-US" sz="20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DSSC</a:t>
                      </a:r>
                      <a:endParaRPr lang="en-US" sz="20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LPD</a:t>
                      </a:r>
                      <a:endParaRPr lang="en-US" sz="20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CCDs </a:t>
                      </a:r>
                      <a:endParaRPr lang="en-US" sz="20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/>
                </a:tc>
              </a:tr>
              <a:tr h="288341"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Parameters common for all detector technologies</a:t>
                      </a:r>
                      <a:endParaRPr lang="en-US" sz="16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3219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Calibri" pitchFamily="34" charset="0"/>
                          <a:cs typeface="Calibri" pitchFamily="34" charset="0"/>
                        </a:rPr>
                        <a:t>Conversion gain G(x,y)</a:t>
                      </a:r>
                      <a:endParaRPr lang="en-US" sz="160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r>
                        <a:rPr lang="en-GB" sz="2000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+</a:t>
                      </a:r>
                      <a:endParaRPr lang="en-US" sz="20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r>
                        <a:rPr lang="en-GB" sz="2000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+</a:t>
                      </a:r>
                      <a:endParaRPr lang="en-US" sz="20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r>
                        <a:rPr lang="en-GB" sz="2000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+</a:t>
                      </a:r>
                      <a:endParaRPr lang="en-US" sz="20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+</a:t>
                      </a:r>
                      <a:r>
                        <a:rPr lang="en-GB" sz="20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en-US" sz="20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/>
                </a:tc>
              </a:tr>
              <a:tr h="23219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Dark signal O(</a:t>
                      </a:r>
                      <a:r>
                        <a:rPr lang="en-GB" sz="1600" dirty="0" err="1">
                          <a:effectLst/>
                          <a:latin typeface="Calibri" pitchFamily="34" charset="0"/>
                          <a:cs typeface="Calibri" pitchFamily="34" charset="0"/>
                        </a:rPr>
                        <a:t>x,y</a:t>
                      </a:r>
                      <a:r>
                        <a:rPr lang="en-GB" sz="16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)</a:t>
                      </a:r>
                      <a:endParaRPr lang="en-US" sz="16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 +</a:t>
                      </a:r>
                      <a:r>
                        <a:rPr lang="en-GB" sz="20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en-US" sz="20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r>
                        <a:rPr lang="en-GB" sz="2000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+</a:t>
                      </a:r>
                      <a:endParaRPr lang="en-US" sz="20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r>
                        <a:rPr lang="en-GB" sz="2000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+</a:t>
                      </a:r>
                      <a:endParaRPr lang="en-US" sz="20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+</a:t>
                      </a:r>
                      <a:endParaRPr lang="en-US" sz="20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/>
                </a:tc>
              </a:tr>
              <a:tr h="23219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Calibri" pitchFamily="34" charset="0"/>
                          <a:cs typeface="Calibri" pitchFamily="34" charset="0"/>
                        </a:rPr>
                        <a:t>Noise N(x,y)</a:t>
                      </a:r>
                      <a:endParaRPr lang="en-US" sz="160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 +</a:t>
                      </a:r>
                      <a:r>
                        <a:rPr lang="en-GB" sz="20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en-US" sz="20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r>
                        <a:rPr lang="en-GB" sz="2000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+</a:t>
                      </a:r>
                      <a:endParaRPr lang="en-US" sz="20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r>
                        <a:rPr lang="en-GB" sz="2000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+</a:t>
                      </a:r>
                      <a:endParaRPr lang="en-US" sz="20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+</a:t>
                      </a:r>
                      <a:r>
                        <a:rPr lang="en-GB" sz="20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en-US" sz="20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/>
                </a:tc>
              </a:tr>
              <a:tr h="23219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Bad </a:t>
                      </a:r>
                      <a:r>
                        <a:rPr lang="en-US" sz="1600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“pixels” B(cell nr, </a:t>
                      </a:r>
                      <a:r>
                        <a:rPr lang="en-US" sz="1600" dirty="0" err="1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x,y</a:t>
                      </a:r>
                      <a:r>
                        <a:rPr lang="en-US" sz="16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)</a:t>
                      </a:r>
                      <a:endParaRPr lang="en-US" sz="16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r>
                        <a:rPr lang="en-US" sz="2000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+</a:t>
                      </a:r>
                      <a:endParaRPr lang="en-US" sz="20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r>
                        <a:rPr lang="en-US" sz="2000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+</a:t>
                      </a:r>
                      <a:endParaRPr lang="en-US" sz="20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r>
                        <a:rPr lang="en-US" sz="2000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+</a:t>
                      </a:r>
                      <a:endParaRPr lang="en-US" sz="20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+</a:t>
                      </a:r>
                      <a:r>
                        <a:rPr lang="en-US" sz="20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en-US" sz="20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/>
                </a:tc>
              </a:tr>
              <a:tr h="2767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B0F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Detective quantum efficiency DQE</a:t>
                      </a:r>
                      <a:endParaRPr lang="en-US" sz="1600" dirty="0">
                        <a:solidFill>
                          <a:srgbClr val="00B0F0"/>
                        </a:solidFill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r>
                        <a:rPr lang="en-GB" sz="2000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+</a:t>
                      </a:r>
                      <a:endParaRPr lang="en-US" sz="20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r>
                        <a:rPr lang="en-GB" sz="2000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+</a:t>
                      </a:r>
                      <a:endParaRPr lang="en-US" sz="20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r>
                        <a:rPr lang="en-GB" sz="2000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+</a:t>
                      </a:r>
                      <a:endParaRPr lang="en-US" sz="20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+</a:t>
                      </a:r>
                      <a:r>
                        <a:rPr lang="en-GB" sz="20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en-US" sz="20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/>
                </a:tc>
              </a:tr>
              <a:tr h="23219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B0F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Dynamic range DR(</a:t>
                      </a:r>
                      <a:r>
                        <a:rPr lang="en-GB" sz="1600" dirty="0" err="1">
                          <a:solidFill>
                            <a:srgbClr val="00B0F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x,y</a:t>
                      </a:r>
                      <a:r>
                        <a:rPr lang="en-GB" sz="1600" dirty="0">
                          <a:solidFill>
                            <a:srgbClr val="00B0F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)</a:t>
                      </a:r>
                      <a:endParaRPr lang="en-US" sz="1600" dirty="0">
                        <a:solidFill>
                          <a:srgbClr val="00B0F0"/>
                        </a:solidFill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+</a:t>
                      </a:r>
                      <a:r>
                        <a:rPr lang="en-GB" sz="20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en-US" sz="20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r>
                        <a:rPr lang="en-GB" sz="2000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+</a:t>
                      </a:r>
                      <a:endParaRPr lang="en-US" sz="20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r>
                        <a:rPr lang="en-GB" sz="2000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+</a:t>
                      </a:r>
                      <a:endParaRPr lang="en-US" sz="20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+</a:t>
                      </a:r>
                      <a:r>
                        <a:rPr lang="en-GB" sz="20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en-US" sz="20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/>
                </a:tc>
              </a:tr>
              <a:tr h="232198"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Detector technology specific parameters</a:t>
                      </a:r>
                      <a:endParaRPr lang="en-US" sz="16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338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Memory cell droop (signal losses) </a:t>
                      </a:r>
                      <a:endParaRPr lang="en-US" sz="1600" dirty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MD(cell nr, </a:t>
                      </a:r>
                      <a:r>
                        <a:rPr lang="en-US" sz="1600" dirty="0" err="1">
                          <a:effectLst/>
                          <a:latin typeface="Calibri" pitchFamily="34" charset="0"/>
                          <a:cs typeface="Calibri" pitchFamily="34" charset="0"/>
                        </a:rPr>
                        <a:t>x,y</a:t>
                      </a:r>
                      <a:r>
                        <a:rPr lang="en-US" sz="16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)</a:t>
                      </a:r>
                      <a:endParaRPr lang="en-US" sz="16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+</a:t>
                      </a:r>
                      <a:endParaRPr lang="en-US" sz="20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en-US" sz="20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r>
                        <a:rPr lang="en-US" sz="2000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+</a:t>
                      </a:r>
                      <a:endParaRPr lang="en-US" sz="20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en-US" sz="20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/>
                </a:tc>
              </a:tr>
              <a:tr h="2805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B0F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Charge transfer inefficiency CTI(</a:t>
                      </a:r>
                      <a:r>
                        <a:rPr lang="en-GB" sz="1600" dirty="0" err="1">
                          <a:solidFill>
                            <a:srgbClr val="00B0F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x,y</a:t>
                      </a:r>
                      <a:r>
                        <a:rPr lang="en-GB" sz="1600" dirty="0">
                          <a:solidFill>
                            <a:srgbClr val="00B0F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)</a:t>
                      </a:r>
                      <a:endParaRPr lang="en-US" sz="1600" dirty="0">
                        <a:solidFill>
                          <a:srgbClr val="00B0F0"/>
                        </a:solidFill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en-US" sz="20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en-US" sz="20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en-US" sz="20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+</a:t>
                      </a:r>
                      <a:r>
                        <a:rPr lang="en-GB" sz="20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en-US" sz="20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/>
                </a:tc>
              </a:tr>
              <a:tr h="27016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B0F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Point spread function PSF(</a:t>
                      </a:r>
                      <a:r>
                        <a:rPr lang="en-GB" sz="1600" dirty="0" err="1">
                          <a:solidFill>
                            <a:srgbClr val="00B0F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x,y</a:t>
                      </a:r>
                      <a:r>
                        <a:rPr lang="en-GB" sz="1600" dirty="0">
                          <a:solidFill>
                            <a:srgbClr val="00B0F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)</a:t>
                      </a:r>
                      <a:endParaRPr lang="en-US" sz="1600" dirty="0">
                        <a:solidFill>
                          <a:srgbClr val="00B0F0"/>
                        </a:solidFill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r>
                        <a:rPr lang="en-GB" sz="2000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+</a:t>
                      </a:r>
                      <a:endParaRPr lang="en-US" sz="20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+</a:t>
                      </a:r>
                      <a:r>
                        <a:rPr lang="en-GB" sz="20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en-US" sz="20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r>
                        <a:rPr lang="en-GB" sz="2000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+</a:t>
                      </a:r>
                      <a:endParaRPr lang="en-US" sz="20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+</a:t>
                      </a:r>
                      <a:r>
                        <a:rPr lang="en-GB" sz="20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en-US" sz="20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/>
                </a:tc>
              </a:tr>
              <a:tr h="35772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B0F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Line spread function LSF(</a:t>
                      </a:r>
                      <a:r>
                        <a:rPr lang="en-GB" sz="1600" dirty="0" err="1">
                          <a:solidFill>
                            <a:srgbClr val="00B0F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x,y</a:t>
                      </a:r>
                      <a:r>
                        <a:rPr lang="en-GB" sz="1600" dirty="0">
                          <a:solidFill>
                            <a:srgbClr val="00B0F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)</a:t>
                      </a:r>
                      <a:endParaRPr lang="en-US" sz="1600" dirty="0">
                        <a:solidFill>
                          <a:srgbClr val="00B0F0"/>
                        </a:solidFill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en-US" sz="20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en-US" sz="200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en-US" sz="20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en-US" sz="20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500" dirty="0" smtClean="0"/>
              <a:t>Detector Calibration &amp; </a:t>
            </a:r>
            <a:r>
              <a:rPr lang="en-US" sz="2500" dirty="0" smtClean="0">
                <a:solidFill>
                  <a:srgbClr val="00B0F0"/>
                </a:solidFill>
              </a:rPr>
              <a:t>Characterization</a:t>
            </a:r>
            <a:r>
              <a:rPr lang="en-US" sz="2500" dirty="0" smtClean="0"/>
              <a:t>  Parameters</a:t>
            </a:r>
            <a:endParaRPr lang="en-US" sz="25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4404834-5313-40AC-B135-E30BD596D545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en-GB" smtClean="0"/>
              <a:t> May 14th 2012, Hamburg                                                                              11</a:t>
            </a:r>
            <a:r>
              <a:rPr lang="en-GB" baseline="30000" smtClean="0"/>
              <a:t>th</a:t>
            </a:r>
            <a:r>
              <a:rPr lang="en-GB" smtClean="0"/>
              <a:t>  XDAC Meeting                                                                             J. Sztuk-Dambietz, XFEL</a:t>
            </a:r>
            <a:endParaRPr lang="en-GB" dirty="0" smtClean="0"/>
          </a:p>
        </p:txBody>
      </p:sp>
      <p:sp>
        <p:nvSpPr>
          <p:cNvPr id="9" name="Rectangle 8"/>
          <p:cNvSpPr/>
          <p:nvPr/>
        </p:nvSpPr>
        <p:spPr>
          <a:xfrm rot="20474047">
            <a:off x="4418877" y="2833897"/>
            <a:ext cx="326082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buNone/>
            </a:pPr>
            <a:r>
              <a:rPr lang="en-US" sz="4400" b="1" cap="none" spc="0" dirty="0" smtClean="0">
                <a:ln w="11430"/>
                <a:gradFill flip="none" rotWithShape="1">
                  <a:gsLst>
                    <a:gs pos="0">
                      <a:schemeClr val="accent2">
                        <a:lumMod val="60000"/>
                        <a:lumOff val="40000"/>
                        <a:tint val="66000"/>
                        <a:satMod val="160000"/>
                      </a:schemeClr>
                    </a:gs>
                    <a:gs pos="50000">
                      <a:schemeClr val="accent2">
                        <a:lumMod val="60000"/>
                        <a:lumOff val="40000"/>
                        <a:tint val="44500"/>
                        <a:satMod val="160000"/>
                      </a:schemeClr>
                    </a:gs>
                    <a:gs pos="100000">
                      <a:schemeClr val="accent2">
                        <a:lumMod val="60000"/>
                        <a:lumOff val="40000"/>
                        <a:tint val="23500"/>
                        <a:satMod val="160000"/>
                      </a:schemeClr>
                    </a:gs>
                  </a:gsLst>
                  <a:lin ang="13500000" scaled="1"/>
                  <a:tileRect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Preliminary</a:t>
            </a:r>
            <a:endParaRPr lang="en-US" sz="4400" b="1" cap="none" spc="0" dirty="0">
              <a:ln w="11430"/>
              <a:gradFill flip="none" rotWithShape="1">
                <a:gsLst>
                  <a:gs pos="0">
                    <a:schemeClr val="accent2">
                      <a:lumMod val="60000"/>
                      <a:lumOff val="40000"/>
                      <a:tint val="66000"/>
                      <a:satMod val="160000"/>
                    </a:schemeClr>
                  </a:gs>
                  <a:gs pos="50000">
                    <a:schemeClr val="accent2">
                      <a:lumMod val="60000"/>
                      <a:lumOff val="40000"/>
                      <a:tint val="44500"/>
                      <a:satMod val="160000"/>
                    </a:schemeClr>
                  </a:gs>
                  <a:gs pos="100000">
                    <a:schemeClr val="accent2">
                      <a:lumMod val="60000"/>
                      <a:lumOff val="40000"/>
                      <a:tint val="23500"/>
                      <a:satMod val="160000"/>
                    </a:schemeClr>
                  </a:gs>
                </a:gsLst>
                <a:lin ang="13500000" scaled="1"/>
                <a:tileRect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4072" y="5953991"/>
            <a:ext cx="51850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alibri" pitchFamily="34" charset="0"/>
                <a:cs typeface="Calibri" pitchFamily="34" charset="0"/>
              </a:rPr>
              <a:t> More to come: APD, SDD,…</a:t>
            </a:r>
            <a:endParaRPr lang="en-US" sz="20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1659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Calibration Status</a:t>
            </a: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4404834-5313-40AC-B135-E30BD596D545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en-GB" smtClean="0"/>
              <a:t> May 14th 2012, Hamburg                                                                              11</a:t>
            </a:r>
            <a:r>
              <a:rPr lang="en-GB" baseline="30000" smtClean="0"/>
              <a:t>th</a:t>
            </a:r>
            <a:r>
              <a:rPr lang="en-GB" smtClean="0"/>
              <a:t>  XDAC Meeting                                                                             J. Sztuk-Dambietz, XFEL</a:t>
            </a:r>
            <a:endParaRPr lang="en-GB" dirty="0" smtClean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024314"/>
              </p:ext>
            </p:extLst>
          </p:nvPr>
        </p:nvGraphicFramePr>
        <p:xfrm>
          <a:off x="287482" y="1911927"/>
          <a:ext cx="7890164" cy="40690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546763"/>
                <a:gridCol w="1485900"/>
                <a:gridCol w="1392382"/>
                <a:gridCol w="1465119"/>
              </a:tblGrid>
              <a:tr h="344285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alibri" pitchFamily="34" charset="0"/>
                          <a:cs typeface="Calibri" pitchFamily="34" charset="0"/>
                        </a:rPr>
                        <a:t>Activity</a:t>
                      </a:r>
                      <a:endParaRPr lang="en-US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alibri" pitchFamily="34" charset="0"/>
                          <a:cs typeface="Calibri" pitchFamily="34" charset="0"/>
                        </a:rPr>
                        <a:t>AGIPD</a:t>
                      </a:r>
                      <a:endParaRPr lang="en-US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alibri" pitchFamily="34" charset="0"/>
                          <a:cs typeface="Calibri" pitchFamily="34" charset="0"/>
                        </a:rPr>
                        <a:t>DSSC</a:t>
                      </a:r>
                      <a:endParaRPr lang="en-US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alibri" pitchFamily="34" charset="0"/>
                          <a:cs typeface="Calibri" pitchFamily="34" charset="0"/>
                        </a:rPr>
                        <a:t>LPD</a:t>
                      </a:r>
                      <a:endParaRPr lang="en-US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alibri" pitchFamily="34" charset="0"/>
                          <a:cs typeface="Calibri" pitchFamily="34" charset="0"/>
                        </a:rPr>
                        <a:t>Noise performance study</a:t>
                      </a:r>
                      <a:endParaRPr lang="en-US" sz="16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accent1"/>
                          </a:solidFill>
                          <a:latin typeface="Calibri" pitchFamily="34" charset="0"/>
                          <a:cs typeface="Calibri" pitchFamily="34" charset="0"/>
                        </a:rPr>
                        <a:t>ongoing</a:t>
                      </a:r>
                      <a:endParaRPr lang="en-US" sz="1600" b="1" dirty="0">
                        <a:solidFill>
                          <a:schemeClr val="accent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Calibri" pitchFamily="34" charset="0"/>
                          <a:cs typeface="Calibri" pitchFamily="34" charset="0"/>
                        </a:rPr>
                        <a:t>ongoing</a:t>
                      </a:r>
                      <a:endParaRPr lang="en-US" sz="16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Calibri" pitchFamily="34" charset="0"/>
                          <a:cs typeface="Calibri" pitchFamily="34" charset="0"/>
                        </a:rPr>
                        <a:t>ongoing</a:t>
                      </a:r>
                      <a:endParaRPr lang="en-US" sz="16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alibri" pitchFamily="34" charset="0"/>
                          <a:cs typeface="Calibri" pitchFamily="34" charset="0"/>
                        </a:rPr>
                        <a:t>Characterization of  memory cell droop after</a:t>
                      </a:r>
                      <a:r>
                        <a:rPr lang="en-US" sz="1600" b="1" baseline="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1600" b="1" dirty="0" smtClean="0">
                          <a:latin typeface="Calibri" pitchFamily="34" charset="0"/>
                          <a:cs typeface="Calibri" pitchFamily="34" charset="0"/>
                        </a:rPr>
                        <a:t> irradiation</a:t>
                      </a:r>
                      <a:r>
                        <a:rPr lang="en-US" sz="1600" b="1" baseline="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1600" b="1" dirty="0" smtClean="0">
                          <a:latin typeface="Calibri" pitchFamily="34" charset="0"/>
                          <a:cs typeface="Calibri" pitchFamily="34" charset="0"/>
                        </a:rPr>
                        <a:t> &amp;</a:t>
                      </a:r>
                      <a:r>
                        <a:rPr lang="en-US" sz="1600" b="1" baseline="0" dirty="0" smtClean="0">
                          <a:latin typeface="Calibri" pitchFamily="34" charset="0"/>
                          <a:cs typeface="Calibri" pitchFamily="34" charset="0"/>
                        </a:rPr>
                        <a:t>  at  different </a:t>
                      </a:r>
                      <a:r>
                        <a:rPr lang="en-US" sz="1600" b="1" dirty="0" smtClean="0">
                          <a:latin typeface="Calibri" pitchFamily="34" charset="0"/>
                          <a:cs typeface="Calibri" pitchFamily="34" charset="0"/>
                        </a:rPr>
                        <a:t> temperatures</a:t>
                      </a:r>
                      <a:endParaRPr lang="en-US" sz="16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accent1"/>
                          </a:solidFill>
                          <a:latin typeface="Calibri" pitchFamily="34" charset="0"/>
                          <a:cs typeface="Calibri" pitchFamily="34" charset="0"/>
                        </a:rPr>
                        <a:t>ongoing</a:t>
                      </a:r>
                      <a:endParaRPr lang="en-US" sz="1600" b="1" dirty="0">
                        <a:solidFill>
                          <a:schemeClr val="accent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itchFamily="34" charset="0"/>
                          <a:cs typeface="Calibri" pitchFamily="34" charset="0"/>
                        </a:rPr>
                        <a:t>not applicable</a:t>
                      </a:r>
                      <a:endParaRPr lang="en-US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itchFamily="34" charset="0"/>
                          <a:cs typeface="Calibri" pitchFamily="34" charset="0"/>
                        </a:rPr>
                        <a:t>not applicable</a:t>
                      </a:r>
                      <a:endParaRPr lang="en-US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alibri" pitchFamily="34" charset="0"/>
                          <a:cs typeface="Calibri" pitchFamily="34" charset="0"/>
                        </a:rPr>
                        <a:t>Develop strategy for non-linear gain response</a:t>
                      </a:r>
                      <a:endParaRPr lang="en-US" sz="16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itchFamily="34" charset="0"/>
                          <a:cs typeface="Calibri" pitchFamily="34" charset="0"/>
                        </a:rPr>
                        <a:t>not applicable</a:t>
                      </a:r>
                      <a:endParaRPr lang="en-US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Calibri" pitchFamily="34" charset="0"/>
                          <a:cs typeface="Calibri" pitchFamily="34" charset="0"/>
                        </a:rPr>
                        <a:t>ongoing</a:t>
                      </a:r>
                      <a:endParaRPr lang="en-US" sz="16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itchFamily="34" charset="0"/>
                          <a:cs typeface="Calibri" pitchFamily="34" charset="0"/>
                        </a:rPr>
                        <a:t>not applicable</a:t>
                      </a:r>
                      <a:endParaRPr lang="en-US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alibri" pitchFamily="34" charset="0"/>
                          <a:cs typeface="Calibri" pitchFamily="34" charset="0"/>
                        </a:rPr>
                        <a:t>PSF measurement</a:t>
                      </a:r>
                      <a:endParaRPr lang="en-US" sz="16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itchFamily="34" charset="0"/>
                          <a:cs typeface="Calibri" pitchFamily="34" charset="0"/>
                        </a:rPr>
                        <a:t>to be done</a:t>
                      </a:r>
                      <a:endParaRPr lang="en-US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Calibri" pitchFamily="34" charset="0"/>
                          <a:cs typeface="Calibri" pitchFamily="34" charset="0"/>
                        </a:rPr>
                        <a:t>to be done</a:t>
                      </a:r>
                      <a:endParaRPr lang="en-US" sz="1600" b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itchFamily="34" charset="0"/>
                          <a:cs typeface="Calibri" pitchFamily="34" charset="0"/>
                        </a:rPr>
                        <a:t>to be done</a:t>
                      </a:r>
                      <a:endParaRPr lang="en-US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alibri" pitchFamily="34" charset="0"/>
                          <a:cs typeface="Calibri" pitchFamily="34" charset="0"/>
                        </a:rPr>
                        <a:t>QE</a:t>
                      </a:r>
                      <a:r>
                        <a:rPr lang="en-US" sz="1600" b="1" baseline="0" dirty="0" smtClean="0">
                          <a:latin typeface="Calibri" pitchFamily="34" charset="0"/>
                          <a:cs typeface="Calibri" pitchFamily="34" charset="0"/>
                        </a:rPr>
                        <a:t> measurement</a:t>
                      </a:r>
                      <a:endParaRPr lang="en-US" sz="16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itchFamily="34" charset="0"/>
                          <a:cs typeface="Calibri" pitchFamily="34" charset="0"/>
                        </a:rPr>
                        <a:t>to be done</a:t>
                      </a:r>
                      <a:endParaRPr lang="en-US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Calibri" pitchFamily="34" charset="0"/>
                          <a:cs typeface="Calibri" pitchFamily="34" charset="0"/>
                        </a:rPr>
                        <a:t>to</a:t>
                      </a:r>
                      <a:r>
                        <a:rPr lang="en-US" sz="1600" b="0" baseline="0" dirty="0" smtClean="0">
                          <a:latin typeface="Calibri" pitchFamily="34" charset="0"/>
                          <a:cs typeface="Calibri" pitchFamily="34" charset="0"/>
                        </a:rPr>
                        <a:t> be done</a:t>
                      </a:r>
                      <a:endParaRPr lang="en-US" sz="1600" b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itchFamily="34" charset="0"/>
                          <a:cs typeface="Calibri" pitchFamily="34" charset="0"/>
                        </a:rPr>
                        <a:t>to be done</a:t>
                      </a:r>
                      <a:endParaRPr lang="en-US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alibri" pitchFamily="34" charset="0"/>
                          <a:cs typeface="Calibri" pitchFamily="34" charset="0"/>
                        </a:rPr>
                        <a:t>Optimization of calibration strategies with test structures</a:t>
                      </a:r>
                      <a:endParaRPr lang="en-US" sz="16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Calibri" pitchFamily="34" charset="0"/>
                          <a:cs typeface="Calibri" pitchFamily="34" charset="0"/>
                        </a:rPr>
                        <a:t>ongoing</a:t>
                      </a:r>
                    </a:p>
                    <a:p>
                      <a:pPr algn="ctr"/>
                      <a:r>
                        <a:rPr lang="en-US" sz="1600" dirty="0" smtClean="0">
                          <a:latin typeface="Calibri" pitchFamily="34" charset="0"/>
                          <a:cs typeface="Calibri" pitchFamily="34" charset="0"/>
                        </a:rPr>
                        <a:t>AGIPD0.1-0.4</a:t>
                      </a:r>
                      <a:endParaRPr lang="en-US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Calibri" pitchFamily="34" charset="0"/>
                          <a:cs typeface="Calibri" pitchFamily="34" charset="0"/>
                        </a:rPr>
                        <a:t>ongoing</a:t>
                      </a:r>
                    </a:p>
                    <a:p>
                      <a:pPr algn="ctr"/>
                      <a:r>
                        <a:rPr lang="en-US" sz="1600" dirty="0" smtClean="0">
                          <a:latin typeface="Calibri" pitchFamily="34" charset="0"/>
                          <a:cs typeface="Calibri" pitchFamily="34" charset="0"/>
                        </a:rPr>
                        <a:t>pxd-7</a:t>
                      </a:r>
                      <a:endParaRPr lang="en-US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itchFamily="34" charset="0"/>
                          <a:cs typeface="Calibri" pitchFamily="34" charset="0"/>
                        </a:rPr>
                        <a:t>to be done</a:t>
                      </a:r>
                      <a:endParaRPr lang="en-US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alibri" pitchFamily="34" charset="0"/>
                          <a:cs typeface="Calibri" pitchFamily="34" charset="0"/>
                        </a:rPr>
                        <a:t>Optimization of calibration strategies with simulation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itchFamily="34" charset="0"/>
                          <a:cs typeface="Calibri" pitchFamily="34" charset="0"/>
                        </a:rPr>
                        <a:t>to</a:t>
                      </a:r>
                      <a:r>
                        <a:rPr lang="en-US" sz="1600" baseline="0" dirty="0" smtClean="0">
                          <a:latin typeface="Calibri" pitchFamily="34" charset="0"/>
                          <a:cs typeface="Calibri" pitchFamily="34" charset="0"/>
                        </a:rPr>
                        <a:t> be done</a:t>
                      </a:r>
                      <a:endParaRPr lang="en-US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Calibri" pitchFamily="34" charset="0"/>
                          <a:cs typeface="Calibri" pitchFamily="34" charset="0"/>
                        </a:rPr>
                        <a:t>ongoing</a:t>
                      </a:r>
                      <a:endParaRPr lang="en-US" sz="16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itchFamily="34" charset="0"/>
                          <a:cs typeface="Calibri" pitchFamily="34" charset="0"/>
                        </a:rPr>
                        <a:t>to</a:t>
                      </a:r>
                      <a:r>
                        <a:rPr lang="en-US" sz="1600" baseline="0" dirty="0" smtClean="0">
                          <a:latin typeface="Calibri" pitchFamily="34" charset="0"/>
                          <a:cs typeface="Calibri" pitchFamily="34" charset="0"/>
                        </a:rPr>
                        <a:t> be done</a:t>
                      </a:r>
                      <a:endParaRPr lang="en-US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59773" y="1377108"/>
            <a:ext cx="86140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Performance characteristic </a:t>
            </a:r>
            <a:endParaRPr lang="en-US" sz="2400" b="1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9010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Calibration Concept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4404834-5313-40AC-B135-E30BD596D545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en-GB" smtClean="0"/>
              <a:t> May 14th 2012, Hamburg                                                                              11</a:t>
            </a:r>
            <a:r>
              <a:rPr lang="en-GB" baseline="30000" smtClean="0"/>
              <a:t>th</a:t>
            </a:r>
            <a:r>
              <a:rPr lang="en-GB" smtClean="0"/>
              <a:t>  XDAC Meeting                                                                             J. Sztuk-Dambietz, XFEL</a:t>
            </a:r>
            <a:endParaRPr lang="en-GB" dirty="0" smtClean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8491714"/>
              </p:ext>
            </p:extLst>
          </p:nvPr>
        </p:nvGraphicFramePr>
        <p:xfrm>
          <a:off x="132202" y="1161779"/>
          <a:ext cx="8637223" cy="45415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018622"/>
                <a:gridCol w="1399142"/>
                <a:gridCol w="1432193"/>
                <a:gridCol w="1443209"/>
                <a:gridCol w="1344057"/>
              </a:tblGrid>
              <a:tr h="321692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itchFamily="34" charset="0"/>
                          <a:cs typeface="Calibri" pitchFamily="34" charset="0"/>
                        </a:rPr>
                        <a:t>Activity</a:t>
                      </a:r>
                      <a:endParaRPr lang="en-US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itchFamily="34" charset="0"/>
                          <a:cs typeface="Calibri" pitchFamily="34" charset="0"/>
                        </a:rPr>
                        <a:t>AGIPD</a:t>
                      </a:r>
                      <a:endParaRPr lang="en-US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itchFamily="34" charset="0"/>
                          <a:cs typeface="Calibri" pitchFamily="34" charset="0"/>
                        </a:rPr>
                        <a:t>DSSC</a:t>
                      </a:r>
                      <a:endParaRPr lang="en-US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itchFamily="34" charset="0"/>
                          <a:cs typeface="Calibri" pitchFamily="34" charset="0"/>
                        </a:rPr>
                        <a:t>LPD</a:t>
                      </a:r>
                      <a:endParaRPr lang="en-US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itchFamily="34" charset="0"/>
                          <a:cs typeface="Calibri" pitchFamily="34" charset="0"/>
                        </a:rPr>
                        <a:t>XFEL</a:t>
                      </a:r>
                    </a:p>
                    <a:p>
                      <a:r>
                        <a:rPr lang="en-US" sz="1000" dirty="0" smtClean="0">
                          <a:latin typeface="Calibri" pitchFamily="34" charset="0"/>
                          <a:cs typeface="Calibri" pitchFamily="34" charset="0"/>
                        </a:rPr>
                        <a:t>CCDs, APD, SDD &amp; delivered prototypes of AGIPD, DSSC &amp; LPD)</a:t>
                      </a:r>
                      <a:endParaRPr lang="en-US" sz="1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itchFamily="34" charset="0"/>
                          <a:cs typeface="Calibri" pitchFamily="34" charset="0"/>
                        </a:rPr>
                        <a:t>Internal (on chip) calibration sources</a:t>
                      </a:r>
                      <a:endParaRPr lang="en-US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itchFamily="34" charset="0"/>
                          <a:cs typeface="Calibri" pitchFamily="34" charset="0"/>
                        </a:rPr>
                        <a:t>Yes </a:t>
                      </a:r>
                    </a:p>
                    <a:p>
                      <a:r>
                        <a:rPr lang="en-US" sz="1400" dirty="0" smtClean="0">
                          <a:latin typeface="Calibri" pitchFamily="34" charset="0"/>
                          <a:cs typeface="Calibri" pitchFamily="34" charset="0"/>
                        </a:rPr>
                        <a:t>Pulsed capacitor</a:t>
                      </a:r>
                    </a:p>
                    <a:p>
                      <a:r>
                        <a:rPr lang="en-US" sz="1400" dirty="0" smtClean="0">
                          <a:latin typeface="Calibri" pitchFamily="34" charset="0"/>
                          <a:cs typeface="Calibri" pitchFamily="34" charset="0"/>
                        </a:rPr>
                        <a:t>Current source</a:t>
                      </a:r>
                      <a:endParaRPr lang="en-US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itchFamily="34" charset="0"/>
                          <a:cs typeface="Calibri" pitchFamily="34" charset="0"/>
                        </a:rPr>
                        <a:t>Yes  </a:t>
                      </a:r>
                    </a:p>
                    <a:p>
                      <a:r>
                        <a:rPr lang="en-US" sz="1400" dirty="0" smtClean="0">
                          <a:latin typeface="Calibri" pitchFamily="34" charset="0"/>
                          <a:cs typeface="Calibri" pitchFamily="34" charset="0"/>
                        </a:rPr>
                        <a:t>Internally</a:t>
                      </a:r>
                      <a:r>
                        <a:rPr lang="en-US" sz="1400" baseline="0" dirty="0" smtClean="0">
                          <a:latin typeface="Calibri" pitchFamily="34" charset="0"/>
                          <a:cs typeface="Calibri" pitchFamily="34" charset="0"/>
                        </a:rPr>
                        <a:t>  </a:t>
                      </a:r>
                      <a:r>
                        <a:rPr lang="en-US" sz="1400" dirty="0" smtClean="0">
                          <a:latin typeface="Calibri" pitchFamily="34" charset="0"/>
                          <a:cs typeface="Calibri" pitchFamily="34" charset="0"/>
                        </a:rPr>
                        <a:t>generated</a:t>
                      </a:r>
                      <a:r>
                        <a:rPr lang="en-US" sz="1400" baseline="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1400" dirty="0" smtClean="0">
                          <a:latin typeface="Calibri" pitchFamily="34" charset="0"/>
                          <a:cs typeface="Calibri" pitchFamily="34" charset="0"/>
                        </a:rPr>
                        <a:t>signal charges</a:t>
                      </a:r>
                      <a:endParaRPr lang="en-US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itchFamily="34" charset="0"/>
                          <a:cs typeface="Calibri" pitchFamily="34" charset="0"/>
                        </a:rPr>
                        <a:t>Yes </a:t>
                      </a:r>
                    </a:p>
                    <a:p>
                      <a:r>
                        <a:rPr lang="en-US" sz="1400" dirty="0" smtClean="0">
                          <a:latin typeface="Calibri" pitchFamily="34" charset="0"/>
                          <a:cs typeface="Calibri" pitchFamily="34" charset="0"/>
                        </a:rPr>
                        <a:t>Injection circuit</a:t>
                      </a:r>
                      <a:endParaRPr lang="en-US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itchFamily="34" charset="0"/>
                          <a:cs typeface="Calibri" pitchFamily="34" charset="0"/>
                        </a:rPr>
                        <a:t>Not applicable</a:t>
                      </a:r>
                      <a:endParaRPr lang="en-US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itchFamily="34" charset="0"/>
                          <a:cs typeface="Calibri" pitchFamily="34" charset="0"/>
                        </a:rPr>
                        <a:t>Requirements def. for calibration sources</a:t>
                      </a:r>
                      <a:endParaRPr lang="en-US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Calibri" pitchFamily="34" charset="0"/>
                          <a:cs typeface="Calibri" pitchFamily="34" charset="0"/>
                        </a:rPr>
                        <a:t>ongoing</a:t>
                      </a:r>
                      <a:endParaRPr lang="en-US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Calibri" pitchFamily="34" charset="0"/>
                          <a:cs typeface="Calibri" pitchFamily="34" charset="0"/>
                        </a:rPr>
                        <a:t>ongoing</a:t>
                      </a:r>
                      <a:endParaRPr lang="en-US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itchFamily="34" charset="0"/>
                          <a:cs typeface="Calibri" pitchFamily="34" charset="0"/>
                        </a:rPr>
                        <a:t>to</a:t>
                      </a:r>
                      <a:r>
                        <a:rPr lang="en-US" baseline="0" dirty="0" smtClean="0">
                          <a:latin typeface="Calibri" pitchFamily="34" charset="0"/>
                          <a:cs typeface="Calibri" pitchFamily="34" charset="0"/>
                        </a:rPr>
                        <a:t> be defined</a:t>
                      </a:r>
                      <a:endParaRPr lang="en-US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b="1" dirty="0" smtClean="0">
                          <a:latin typeface="Calibri" pitchFamily="34" charset="0"/>
                          <a:cs typeface="Calibri" pitchFamily="34" charset="0"/>
                        </a:rPr>
                        <a:t>ongoing</a:t>
                      </a:r>
                      <a:endParaRPr lang="en-US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itchFamily="34" charset="0"/>
                          <a:cs typeface="Calibri" pitchFamily="34" charset="0"/>
                        </a:rPr>
                        <a:t>Calibration and characterization planning</a:t>
                      </a:r>
                      <a:endParaRPr lang="en-US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Calibri" pitchFamily="34" charset="0"/>
                          <a:cs typeface="Calibri" pitchFamily="34" charset="0"/>
                        </a:rPr>
                        <a:t>ongoing</a:t>
                      </a:r>
                      <a:endParaRPr lang="en-US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Calibri" pitchFamily="34" charset="0"/>
                          <a:cs typeface="Calibri" pitchFamily="34" charset="0"/>
                        </a:rPr>
                        <a:t>ongoing</a:t>
                      </a:r>
                      <a:endParaRPr lang="en-US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itchFamily="34" charset="0"/>
                          <a:cs typeface="Calibri" pitchFamily="34" charset="0"/>
                        </a:rPr>
                        <a:t>to</a:t>
                      </a:r>
                      <a:r>
                        <a:rPr lang="en-US" baseline="0" dirty="0" smtClean="0">
                          <a:latin typeface="Calibri" pitchFamily="34" charset="0"/>
                          <a:cs typeface="Calibri" pitchFamily="34" charset="0"/>
                        </a:rPr>
                        <a:t> be done</a:t>
                      </a:r>
                      <a:endParaRPr lang="en-US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Calibri" pitchFamily="34" charset="0"/>
                          <a:cs typeface="Calibri" pitchFamily="34" charset="0"/>
                        </a:rPr>
                        <a:t>ongoing</a:t>
                      </a:r>
                      <a:endParaRPr lang="en-US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itchFamily="34" charset="0"/>
                          <a:cs typeface="Calibri" pitchFamily="34" charset="0"/>
                        </a:rPr>
                        <a:t>Calibration stability checks concept</a:t>
                      </a:r>
                      <a:endParaRPr lang="en-US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latin typeface="Calibri" pitchFamily="34" charset="0"/>
                          <a:cs typeface="Calibri" pitchFamily="34" charset="0"/>
                        </a:rPr>
                        <a:t>to be done</a:t>
                      </a:r>
                      <a:endParaRPr lang="en-US" b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Calibri" pitchFamily="34" charset="0"/>
                          <a:cs typeface="Calibri" pitchFamily="34" charset="0"/>
                        </a:rPr>
                        <a:t>ongoing</a:t>
                      </a:r>
                      <a:endParaRPr lang="en-US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itchFamily="34" charset="0"/>
                          <a:cs typeface="Calibri" pitchFamily="34" charset="0"/>
                        </a:rPr>
                        <a:t> to be done</a:t>
                      </a:r>
                      <a:endParaRPr lang="en-US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itchFamily="34" charset="0"/>
                          <a:cs typeface="Calibri" pitchFamily="34" charset="0"/>
                        </a:rPr>
                        <a:t>to be</a:t>
                      </a:r>
                      <a:r>
                        <a:rPr lang="en-US" baseline="0" dirty="0" smtClean="0">
                          <a:latin typeface="Calibri" pitchFamily="34" charset="0"/>
                          <a:cs typeface="Calibri" pitchFamily="34" charset="0"/>
                        </a:rPr>
                        <a:t> done</a:t>
                      </a:r>
                      <a:endParaRPr lang="en-US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itchFamily="34" charset="0"/>
                          <a:cs typeface="Calibri" pitchFamily="34" charset="0"/>
                        </a:rPr>
                        <a:t> Concept for implementation</a:t>
                      </a:r>
                      <a:r>
                        <a:rPr lang="en-US" baseline="0" dirty="0" smtClean="0">
                          <a:latin typeface="Calibri" pitchFamily="34" charset="0"/>
                          <a:cs typeface="Calibri" pitchFamily="34" charset="0"/>
                        </a:rPr>
                        <a:t> of  calibration setup(s)</a:t>
                      </a:r>
                      <a:endParaRPr lang="en-US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Calibri" pitchFamily="34" charset="0"/>
                          <a:cs typeface="Calibri" pitchFamily="34" charset="0"/>
                        </a:rPr>
                        <a:t>ongoing</a:t>
                      </a:r>
                      <a:endParaRPr lang="en-US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Calibri" pitchFamily="34" charset="0"/>
                          <a:cs typeface="Calibri" pitchFamily="34" charset="0"/>
                        </a:rPr>
                        <a:t>ongoing</a:t>
                      </a:r>
                      <a:endParaRPr lang="en-US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Calibri" pitchFamily="34" charset="0"/>
                          <a:cs typeface="Calibri" pitchFamily="34" charset="0"/>
                        </a:rPr>
                        <a:t>ongoing</a:t>
                      </a:r>
                      <a:endParaRPr lang="en-US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Calibri" pitchFamily="34" charset="0"/>
                          <a:cs typeface="Calibri" pitchFamily="34" charset="0"/>
                        </a:rPr>
                        <a:t>ongoing</a:t>
                      </a:r>
                      <a:endParaRPr lang="en-US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132202" y="5703299"/>
            <a:ext cx="8747393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900" dirty="0" smtClean="0">
                <a:latin typeface="Calibri" pitchFamily="34" charset="0"/>
                <a:cs typeface="Calibri" pitchFamily="34" charset="0"/>
              </a:rPr>
              <a:t> REQUIREMENT DOCUMENT: </a:t>
            </a:r>
            <a:r>
              <a:rPr lang="en-US" sz="19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Calibration </a:t>
            </a:r>
            <a:r>
              <a:rPr lang="en-US" sz="19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Infrastructure, Calibration Software and Calibration </a:t>
            </a:r>
            <a:r>
              <a:rPr lang="en-US" sz="19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Concepts</a:t>
            </a:r>
            <a:r>
              <a:rPr lang="en-US" sz="1900" dirty="0" smtClean="0">
                <a:latin typeface="Calibri" pitchFamily="34" charset="0"/>
                <a:cs typeface="Calibri" pitchFamily="34" charset="0"/>
              </a:rPr>
              <a:t> in preparation </a:t>
            </a:r>
            <a:r>
              <a:rPr lang="en-US" sz="190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 including </a:t>
            </a:r>
            <a:r>
              <a:rPr lang="en-US" sz="1900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input from the consortia and WP76 </a:t>
            </a:r>
            <a:endParaRPr lang="en-US" sz="19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6490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SY European XFEL">
  <a:themeElements>
    <a:clrScheme name="DESY European XFEL 1">
      <a:dk1>
        <a:srgbClr val="261748"/>
      </a:dk1>
      <a:lt1>
        <a:srgbClr val="FFFFFF"/>
      </a:lt1>
      <a:dk2>
        <a:srgbClr val="000000"/>
      </a:dk2>
      <a:lt2>
        <a:srgbClr val="E0E0E0"/>
      </a:lt2>
      <a:accent1>
        <a:srgbClr val="261748"/>
      </a:accent1>
      <a:accent2>
        <a:srgbClr val="FD930A"/>
      </a:accent2>
      <a:accent3>
        <a:srgbClr val="FFFFFF"/>
      </a:accent3>
      <a:accent4>
        <a:srgbClr val="1F123C"/>
      </a:accent4>
      <a:accent5>
        <a:srgbClr val="ACABB1"/>
      </a:accent5>
      <a:accent6>
        <a:srgbClr val="E58508"/>
      </a:accent6>
      <a:hlink>
        <a:srgbClr val="261748"/>
      </a:hlink>
      <a:folHlink>
        <a:srgbClr val="FD930A"/>
      </a:folHlink>
    </a:clrScheme>
    <a:fontScheme name="DESY European XFEL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folHlink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rgbClr val="000000">
                    <a:alpha val="74998"/>
                  </a:srgb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8B323"/>
          </a:buClr>
          <a:buSzTx/>
          <a:buFont typeface="Wingdings" pitchFamily="2" charset="2"/>
          <a:buChar char="n"/>
          <a:tabLst/>
          <a:defRPr kumimoji="0" lang="de-DE" sz="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folHlink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rgbClr val="000000">
                    <a:alpha val="74998"/>
                  </a:srgb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8B323"/>
          </a:buClr>
          <a:buSzTx/>
          <a:buFont typeface="Wingdings" pitchFamily="2" charset="2"/>
          <a:buChar char="n"/>
          <a:tabLst/>
          <a:defRPr kumimoji="0" lang="de-DE" sz="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DESY European XFEL 1">
        <a:dk1>
          <a:srgbClr val="261748"/>
        </a:dk1>
        <a:lt1>
          <a:srgbClr val="FFFFFF"/>
        </a:lt1>
        <a:dk2>
          <a:srgbClr val="000000"/>
        </a:dk2>
        <a:lt2>
          <a:srgbClr val="E0E0E0"/>
        </a:lt2>
        <a:accent1>
          <a:srgbClr val="261748"/>
        </a:accent1>
        <a:accent2>
          <a:srgbClr val="FD930A"/>
        </a:accent2>
        <a:accent3>
          <a:srgbClr val="FFFFFF"/>
        </a:accent3>
        <a:accent4>
          <a:srgbClr val="1F123C"/>
        </a:accent4>
        <a:accent5>
          <a:srgbClr val="ACABB1"/>
        </a:accent5>
        <a:accent6>
          <a:srgbClr val="E58508"/>
        </a:accent6>
        <a:hlink>
          <a:srgbClr val="261748"/>
        </a:hlink>
        <a:folHlink>
          <a:srgbClr val="FD930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SY European XFEL">
  <a:themeElements>
    <a:clrScheme name="DESY European XFEL 1">
      <a:dk1>
        <a:srgbClr val="261748"/>
      </a:dk1>
      <a:lt1>
        <a:srgbClr val="FFFFFF"/>
      </a:lt1>
      <a:dk2>
        <a:srgbClr val="000000"/>
      </a:dk2>
      <a:lt2>
        <a:srgbClr val="E0E0E0"/>
      </a:lt2>
      <a:accent1>
        <a:srgbClr val="261748"/>
      </a:accent1>
      <a:accent2>
        <a:srgbClr val="FD930A"/>
      </a:accent2>
      <a:accent3>
        <a:srgbClr val="FFFFFF"/>
      </a:accent3>
      <a:accent4>
        <a:srgbClr val="1F123C"/>
      </a:accent4>
      <a:accent5>
        <a:srgbClr val="ACABB1"/>
      </a:accent5>
      <a:accent6>
        <a:srgbClr val="E58508"/>
      </a:accent6>
      <a:hlink>
        <a:srgbClr val="261748"/>
      </a:hlink>
      <a:folHlink>
        <a:srgbClr val="FD930A"/>
      </a:folHlink>
    </a:clrScheme>
    <a:fontScheme name="DESY European XFEL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folHlink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rgbClr val="000000">
                    <a:alpha val="74998"/>
                  </a:srgb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8B323"/>
          </a:buClr>
          <a:buSzTx/>
          <a:buFont typeface="Wingdings" pitchFamily="2" charset="2"/>
          <a:buChar char="n"/>
          <a:tabLst/>
          <a:defRPr kumimoji="0" lang="de-DE" sz="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folHlink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rgbClr val="000000">
                    <a:alpha val="74998"/>
                  </a:srgb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8B323"/>
          </a:buClr>
          <a:buSzTx/>
          <a:buFont typeface="Wingdings" pitchFamily="2" charset="2"/>
          <a:buChar char="n"/>
          <a:tabLst/>
          <a:defRPr kumimoji="0" lang="de-DE" sz="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DESY European XFEL 1">
        <a:dk1>
          <a:srgbClr val="261748"/>
        </a:dk1>
        <a:lt1>
          <a:srgbClr val="FFFFFF"/>
        </a:lt1>
        <a:dk2>
          <a:srgbClr val="000000"/>
        </a:dk2>
        <a:lt2>
          <a:srgbClr val="E0E0E0"/>
        </a:lt2>
        <a:accent1>
          <a:srgbClr val="261748"/>
        </a:accent1>
        <a:accent2>
          <a:srgbClr val="FD930A"/>
        </a:accent2>
        <a:accent3>
          <a:srgbClr val="FFFFFF"/>
        </a:accent3>
        <a:accent4>
          <a:srgbClr val="1F123C"/>
        </a:accent4>
        <a:accent5>
          <a:srgbClr val="ACABB1"/>
        </a:accent5>
        <a:accent6>
          <a:srgbClr val="E58508"/>
        </a:accent6>
        <a:hlink>
          <a:srgbClr val="261748"/>
        </a:hlink>
        <a:folHlink>
          <a:srgbClr val="FD930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261748"/>
      </a:dk1>
      <a:lt1>
        <a:srgbClr val="FFFFFF"/>
      </a:lt1>
      <a:dk2>
        <a:srgbClr val="000000"/>
      </a:dk2>
      <a:lt2>
        <a:srgbClr val="E0E0E0"/>
      </a:lt2>
      <a:accent1>
        <a:srgbClr val="261748"/>
      </a:accent1>
      <a:accent2>
        <a:srgbClr val="FD930A"/>
      </a:accent2>
      <a:accent3>
        <a:srgbClr val="FFFFFF"/>
      </a:accent3>
      <a:accent4>
        <a:srgbClr val="1F123C"/>
      </a:accent4>
      <a:accent5>
        <a:srgbClr val="ACABB1"/>
      </a:accent5>
      <a:accent6>
        <a:srgbClr val="E58508"/>
      </a:accent6>
      <a:hlink>
        <a:srgbClr val="261748"/>
      </a:hlink>
      <a:folHlink>
        <a:srgbClr val="FD930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2651</Words>
  <Application>Microsoft Office PowerPoint</Application>
  <PresentationFormat>On-screen Show (4:3)</PresentationFormat>
  <Paragraphs>464</Paragraphs>
  <Slides>28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0" baseType="lpstr">
      <vt:lpstr>DESY European XFEL</vt:lpstr>
      <vt:lpstr>1_DESY European XFEL</vt:lpstr>
      <vt:lpstr>Detector Calibration Concepts  and Status of the Calibration Working Group</vt:lpstr>
      <vt:lpstr>Outline</vt:lpstr>
      <vt:lpstr>The goals of the group</vt:lpstr>
      <vt:lpstr>Calibration Working Group - Organization</vt:lpstr>
      <vt:lpstr>Detectors to be calibrated &amp; characterized</vt:lpstr>
      <vt:lpstr>Calibration Challenges  - Some Examples</vt:lpstr>
      <vt:lpstr>Detector Calibration &amp; Characterization  Parameters</vt:lpstr>
      <vt:lpstr>Calibration Status </vt:lpstr>
      <vt:lpstr>Calibration Concept</vt:lpstr>
      <vt:lpstr>WP-75 Laboratory in HERA-South - Start-up Configuration</vt:lpstr>
      <vt:lpstr>Calibration Sources</vt:lpstr>
      <vt:lpstr>X-ray Generators - Requirements</vt:lpstr>
      <vt:lpstr>DAQ and Data Format</vt:lpstr>
      <vt:lpstr>Calibration Software in the XFEL Analysis Framework</vt:lpstr>
      <vt:lpstr>Calibration Software - Status</vt:lpstr>
      <vt:lpstr>Summary &amp; Outlook </vt:lpstr>
      <vt:lpstr>Calibration – next steps (Q2-Q4 2012)</vt:lpstr>
      <vt:lpstr>Thank you very much for your attention </vt:lpstr>
      <vt:lpstr>PowerPoint Presentation</vt:lpstr>
      <vt:lpstr> Calibration status &amp; next steps - AGIPD</vt:lpstr>
      <vt:lpstr> Calibration status &amp; next steps - AGIPD</vt:lpstr>
      <vt:lpstr>Calibration status &amp; next steps - DSSC</vt:lpstr>
      <vt:lpstr>Calibration status &amp; next steps - DSSC</vt:lpstr>
      <vt:lpstr>DSSC – Calibration Strategy for NLGS </vt:lpstr>
      <vt:lpstr>Calibration status &amp; next steps  - LPD</vt:lpstr>
      <vt:lpstr> WP-75 Laboratory Space in Schenefeld  </vt:lpstr>
      <vt:lpstr>WP-75 Laboratory in HERA-South   - Start up Configuration (6th floor)</vt:lpstr>
      <vt:lpstr>Requirements for the calibration software</vt:lpstr>
    </vt:vector>
  </TitlesOfParts>
  <Company>xxx xxx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xxx xxx</dc:creator>
  <cp:lastModifiedBy>Sztuk-Dambietz, Jolanta</cp:lastModifiedBy>
  <cp:revision>605</cp:revision>
  <cp:lastPrinted>2012-05-09T10:10:11Z</cp:lastPrinted>
  <dcterms:created xsi:type="dcterms:W3CDTF">2008-08-31T12:56:32Z</dcterms:created>
  <dcterms:modified xsi:type="dcterms:W3CDTF">2012-05-13T18:49:21Z</dcterms:modified>
</cp:coreProperties>
</file>