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8" r:id="rId2"/>
    <p:sldId id="290" r:id="rId3"/>
    <p:sldId id="291" r:id="rId4"/>
    <p:sldId id="292" r:id="rId5"/>
    <p:sldId id="293" r:id="rId6"/>
    <p:sldId id="302" r:id="rId7"/>
    <p:sldId id="303" r:id="rId8"/>
    <p:sldId id="294" r:id="rId9"/>
    <p:sldId id="295" r:id="rId10"/>
    <p:sldId id="296" r:id="rId11"/>
    <p:sldId id="297" r:id="rId12"/>
    <p:sldId id="298" r:id="rId13"/>
    <p:sldId id="299" r:id="rId14"/>
    <p:sldId id="319" r:id="rId15"/>
    <p:sldId id="300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01" r:id="rId24"/>
    <p:sldId id="314" r:id="rId25"/>
    <p:sldId id="315" r:id="rId26"/>
    <p:sldId id="316" r:id="rId27"/>
    <p:sldId id="317" r:id="rId28"/>
  </p:sldIdLst>
  <p:sldSz cx="9144000" cy="6858000" type="screen4x3"/>
  <p:notesSz cx="6718300" cy="9855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CCCC"/>
    <a:srgbClr val="CC0000"/>
    <a:srgbClr val="800000"/>
    <a:srgbClr val="FFFF00"/>
    <a:srgbClr val="FFCC00"/>
    <a:srgbClr val="29292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86497" autoAdjust="0"/>
  </p:normalViewPr>
  <p:slideViewPr>
    <p:cSldViewPr>
      <p:cViewPr>
        <p:scale>
          <a:sx n="80" d="100"/>
          <a:sy n="80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60" d="100"/>
        <a:sy n="6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878" y="-90"/>
      </p:cViewPr>
      <p:guideLst>
        <p:guide orient="horz" pos="3104"/>
        <p:guide pos="21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0735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t" anchorCtr="0" compatLnSpc="1">
            <a:prstTxWarp prst="textNoShape">
              <a:avLst/>
            </a:prstTxWarp>
          </a:bodyPr>
          <a:lstStyle>
            <a:lvl1pPr defTabSz="919651">
              <a:defRPr sz="1100"/>
            </a:lvl1pPr>
          </a:lstStyle>
          <a:p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7566" y="0"/>
            <a:ext cx="2910734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t" anchorCtr="0" compatLnSpc="1">
            <a:prstTxWarp prst="textNoShape">
              <a:avLst/>
            </a:prstTxWarp>
          </a:bodyPr>
          <a:lstStyle>
            <a:lvl1pPr algn="r" defTabSz="919651">
              <a:defRPr sz="1100"/>
            </a:lvl1pPr>
          </a:lstStyle>
          <a:p>
            <a:endParaRPr lang="de-DE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61567"/>
            <a:ext cx="2910735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b" anchorCtr="0" compatLnSpc="1">
            <a:prstTxWarp prst="textNoShape">
              <a:avLst/>
            </a:prstTxWarp>
          </a:bodyPr>
          <a:lstStyle>
            <a:lvl1pPr defTabSz="919651">
              <a:defRPr sz="1100"/>
            </a:lvl1pPr>
          </a:lstStyle>
          <a:p>
            <a:endParaRPr lang="de-DE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7566" y="9361567"/>
            <a:ext cx="2910734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b" anchorCtr="0" compatLnSpc="1">
            <a:prstTxWarp prst="textNoShape">
              <a:avLst/>
            </a:prstTxWarp>
          </a:bodyPr>
          <a:lstStyle>
            <a:lvl1pPr algn="r" defTabSz="919651">
              <a:defRPr sz="1100"/>
            </a:lvl1pPr>
          </a:lstStyle>
          <a:p>
            <a:fld id="{938F3BB9-B137-4BC7-8BB6-9100BD5FC6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2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722" cy="46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t" anchorCtr="0" compatLnSpc="1">
            <a:prstTxWarp prst="textNoShape">
              <a:avLst/>
            </a:prstTxWarp>
          </a:bodyPr>
          <a:lstStyle>
            <a:lvl1pPr defTabSz="919651">
              <a:defRPr sz="11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981" y="0"/>
            <a:ext cx="2891722" cy="46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t" anchorCtr="0" compatLnSpc="1">
            <a:prstTxWarp prst="textNoShape">
              <a:avLst/>
            </a:prstTxWarp>
          </a:bodyPr>
          <a:lstStyle>
            <a:lvl1pPr algn="r" defTabSz="919651">
              <a:defRPr sz="11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71525"/>
            <a:ext cx="4845050" cy="363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675" y="4715703"/>
            <a:ext cx="4946824" cy="44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3633"/>
            <a:ext cx="2891722" cy="46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b" anchorCtr="0" compatLnSpc="1">
            <a:prstTxWarp prst="textNoShape">
              <a:avLst/>
            </a:prstTxWarp>
          </a:bodyPr>
          <a:lstStyle>
            <a:lvl1pPr defTabSz="919651">
              <a:defRPr sz="11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981" y="9353633"/>
            <a:ext cx="2891722" cy="46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1" tIns="46028" rIns="92051" bIns="46028" numCol="1" anchor="b" anchorCtr="0" compatLnSpc="1">
            <a:prstTxWarp prst="textNoShape">
              <a:avLst/>
            </a:prstTxWarp>
          </a:bodyPr>
          <a:lstStyle>
            <a:lvl1pPr algn="r" defTabSz="919651">
              <a:defRPr sz="1100"/>
            </a:lvl1pPr>
          </a:lstStyle>
          <a:p>
            <a:fld id="{95E1B15C-35CF-4D11-8C18-A056F5BD60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2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10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11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12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13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14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15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16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17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18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19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20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21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22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23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24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25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26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27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3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4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5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6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7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8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F157-57F4-4B7B-B0B6-74E018CD0D69}" type="slidenum">
              <a:rPr lang="de-DE"/>
              <a:pPr/>
              <a:t>9</a:t>
            </a:fld>
            <a:endParaRPr lang="de-D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984330" cy="3222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24675" y="6535738"/>
            <a:ext cx="1895475" cy="3222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14.05.2012       </a:t>
            </a:r>
            <a:fld id="{69F5396A-4413-4AF5-813D-690C6243DC5A}" type="slidenum">
              <a:rPr lang="de-DE" smtClean="0"/>
              <a:pPr/>
              <a:t>‹Nr.›</a:t>
            </a:fld>
            <a:r>
              <a:rPr lang="de-DE" dirty="0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1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864" cy="115699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3850" y="1125538"/>
            <a:ext cx="4135438" cy="525621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137025" cy="5256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851275" y="6523038"/>
            <a:ext cx="2809875" cy="33496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Robert Klanner – Univ. Hamburg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4176713" cy="3222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24675" y="6535738"/>
            <a:ext cx="1895475" cy="3222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14.05.2012       </a:t>
            </a:r>
            <a:fld id="{69F5396A-4413-4AF5-813D-690C6243DC5A}" type="slidenum">
              <a:rPr lang="de-DE" smtClean="0"/>
              <a:pPr/>
              <a:t>‹Nr.›</a:t>
            </a:fld>
            <a:r>
              <a:rPr lang="de-DE" dirty="0" smtClean="0"/>
              <a:t>/25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8892480" y="702940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5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</a:t>
            </a:r>
            <a:br>
              <a:rPr lang="de-DE" smtClean="0"/>
            </a:br>
            <a:r>
              <a:rPr lang="de-DE" smtClean="0"/>
              <a:t>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1275" y="6523038"/>
            <a:ext cx="28098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FF"/>
                </a:solidFill>
              </a:defRPr>
            </a:lvl1pPr>
          </a:lstStyle>
          <a:p>
            <a:r>
              <a:rPr lang="de-DE" smtClean="0"/>
              <a:t>Robert Klanner – Univ. Hamburg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35738"/>
            <a:ext cx="41767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FF"/>
                </a:solidFill>
              </a:defRPr>
            </a:lvl1pPr>
          </a:lstStyle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4675" y="6535738"/>
            <a:ext cx="1895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FF"/>
                </a:solidFill>
              </a:defRPr>
            </a:lvl1pPr>
          </a:lstStyle>
          <a:p>
            <a:r>
              <a:rPr lang="de-DE" dirty="0" smtClean="0"/>
              <a:t>14.05.2012       </a:t>
            </a:r>
            <a:fld id="{69F5396A-4413-4AF5-813D-690C6243DC5A}" type="slidenum">
              <a:rPr lang="de-DE" smtClean="0"/>
              <a:pPr/>
              <a:t>‹Nr.›</a:t>
            </a:fld>
            <a:r>
              <a:rPr lang="de-DE" dirty="0" smtClean="0"/>
              <a:t>/25</a:t>
            </a:r>
          </a:p>
          <a:p>
            <a:endParaRPr lang="de-DE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66713" y="279400"/>
            <a:ext cx="8351837" cy="600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GB" sz="2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579438" y="311150"/>
            <a:ext cx="8096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24614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X-Ray Radiation Damage: Sensors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3930" y="1300821"/>
            <a:ext cx="6912446" cy="24882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Basics on X-ray</a:t>
            </a:r>
            <a:r>
              <a:rPr lang="en-US" dirty="0"/>
              <a:t> </a:t>
            </a:r>
            <a:r>
              <a:rPr lang="en-US" dirty="0" smtClean="0"/>
              <a:t>(Si-SiO</a:t>
            </a:r>
            <a:r>
              <a:rPr lang="en-US" baseline="-25000" dirty="0" smtClean="0"/>
              <a:t>2</a:t>
            </a:r>
            <a:r>
              <a:rPr lang="en-US" dirty="0" smtClean="0"/>
              <a:t>) Damage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Measurement of the relevant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Impact on Sensors and Sensor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25" y="4267919"/>
            <a:ext cx="5410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2819"/>
            <a:ext cx="5438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63913" y="3789040"/>
            <a:ext cx="1963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Work supported by: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</a:t>
            </a:fld>
            <a:r>
              <a:rPr lang="de-DE" smtClean="0"/>
              <a:t>/25</a:t>
            </a:r>
            <a:endParaRPr lang="de-DE" dirty="0"/>
          </a:p>
        </p:txBody>
      </p:sp>
      <p:pic>
        <p:nvPicPr>
          <p:cNvPr id="1026" name="Picture 2" descr="http://t0.gstatic.com/images?q=tbn:ANd9GcQyKpHQsa18vJVud0bRIEvLJqQwEuGeCP3nuNs7fO9y_-1AUuC2W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3" y="4820369"/>
            <a:ext cx="1754368" cy="12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Measurement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Techniques + Structures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1" y="899913"/>
            <a:ext cx="8424614" cy="36812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Irradiations: </a:t>
            </a:r>
            <a:r>
              <a:rPr lang="en-US" b="1" dirty="0" smtClean="0"/>
              <a:t>10 </a:t>
            </a:r>
            <a:r>
              <a:rPr lang="en-US" b="1" dirty="0" err="1" smtClean="0"/>
              <a:t>kGy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1 </a:t>
            </a:r>
            <a:r>
              <a:rPr lang="en-US" b="1" dirty="0" err="1" smtClean="0">
                <a:sym typeface="Wingdings" pitchFamily="2" charset="2"/>
              </a:rPr>
              <a:t>GGy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ym typeface="Wingdings" pitchFamily="2" charset="2"/>
              </a:rPr>
              <a:t>(immediately after irradiation not all results reproducible due to short term annealing effects  most of measurements made after 10’@80°C) 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		- MOS capacitor</a:t>
            </a:r>
            <a:r>
              <a:rPr lang="en-US" sz="1800" dirty="0" smtClean="0"/>
              <a:t>: C/G-V  vs. frequency …..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i="1" dirty="0" err="1" smtClean="0">
                <a:solidFill>
                  <a:schemeClr val="accent6"/>
                </a:solidFill>
                <a:sym typeface="Wingdings" pitchFamily="2" charset="2"/>
              </a:rPr>
              <a:t>N</a:t>
            </a:r>
            <a:r>
              <a:rPr lang="en-US" sz="1800" b="1" baseline="-25000" dirty="0" err="1" smtClean="0">
                <a:solidFill>
                  <a:schemeClr val="accent6"/>
                </a:solidFill>
                <a:sym typeface="Wingdings" pitchFamily="2" charset="2"/>
              </a:rPr>
              <a:t>ox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 + </a:t>
            </a:r>
            <a:r>
              <a:rPr lang="en-US" sz="1800" b="1" i="1" dirty="0" smtClean="0">
                <a:solidFill>
                  <a:schemeClr val="accent6"/>
                </a:solidFill>
                <a:sym typeface="Wingdings" pitchFamily="2" charset="2"/>
              </a:rPr>
              <a:t>N</a:t>
            </a:r>
            <a:r>
              <a:rPr lang="en-US" sz="1800" b="1" baseline="-25000" dirty="0" smtClean="0">
                <a:solidFill>
                  <a:schemeClr val="accent6"/>
                </a:solidFill>
                <a:sym typeface="Wingdings" pitchFamily="2" charset="2"/>
              </a:rPr>
              <a:t>it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 smtClean="0"/>
              <a:t>			     vs.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max</a:t>
            </a:r>
            <a:r>
              <a:rPr lang="en-US" sz="1800" baseline="-250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………..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b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order traps</a:t>
            </a:r>
            <a:endParaRPr lang="en-US" sz="1800" baseline="-25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aseline="-25000" dirty="0"/>
              <a:t>	</a:t>
            </a:r>
            <a:r>
              <a:rPr lang="en-US" sz="1800" baseline="-25000" dirty="0" smtClean="0"/>
              <a:t>			</a:t>
            </a:r>
            <a:r>
              <a:rPr lang="en-US" sz="1800" dirty="0" smtClean="0"/>
              <a:t>    TDRC </a:t>
            </a:r>
            <a:r>
              <a:rPr lang="en-US" sz="1800" dirty="0"/>
              <a:t> </a:t>
            </a:r>
            <a:r>
              <a:rPr lang="en-US" sz="1800" dirty="0" smtClean="0"/>
              <a:t>……………………………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i="1" dirty="0" err="1" smtClean="0">
                <a:solidFill>
                  <a:schemeClr val="accent6"/>
                </a:solidFill>
                <a:sym typeface="Wingdings" pitchFamily="2" charset="2"/>
              </a:rPr>
              <a:t>D</a:t>
            </a:r>
            <a:r>
              <a:rPr lang="en-US" sz="1800" b="1" baseline="-25000" dirty="0" err="1" smtClean="0">
                <a:solidFill>
                  <a:schemeClr val="accent6"/>
                </a:solidFill>
                <a:sym typeface="Wingdings" pitchFamily="2" charset="2"/>
              </a:rPr>
              <a:t>it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and </a:t>
            </a:r>
            <a:r>
              <a:rPr lang="en-US" sz="1800" b="1" i="1" dirty="0" smtClean="0">
                <a:solidFill>
                  <a:schemeClr val="accent6"/>
                </a:solidFill>
                <a:sym typeface="Wingdings" pitchFamily="2" charset="2"/>
              </a:rPr>
              <a:t>N</a:t>
            </a:r>
            <a:r>
              <a:rPr lang="en-US" sz="1800" b="1" baseline="-25000" dirty="0" smtClean="0">
                <a:solidFill>
                  <a:schemeClr val="accent6"/>
                </a:solidFill>
                <a:sym typeface="Wingdings" pitchFamily="2" charset="2"/>
              </a:rPr>
              <a:t>it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		 - Gate </a:t>
            </a:r>
            <a:r>
              <a:rPr lang="en-US" sz="1800" b="1" dirty="0">
                <a:solidFill>
                  <a:srgbClr val="FF0000"/>
                </a:solidFill>
              </a:rPr>
              <a:t>Controlled Diode</a:t>
            </a:r>
            <a:r>
              <a:rPr lang="en-US" sz="1800" dirty="0"/>
              <a:t>: </a:t>
            </a:r>
            <a:r>
              <a:rPr lang="en-US" sz="1800" dirty="0" smtClean="0"/>
              <a:t>C/G-V …………….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i="1" dirty="0" err="1">
                <a:solidFill>
                  <a:schemeClr val="accent6"/>
                </a:solidFill>
                <a:sym typeface="Wingdings" pitchFamily="2" charset="2"/>
              </a:rPr>
              <a:t>N</a:t>
            </a:r>
            <a:r>
              <a:rPr lang="en-US" sz="1800" b="1" baseline="-25000" dirty="0" err="1">
                <a:solidFill>
                  <a:schemeClr val="accent6"/>
                </a:solidFill>
                <a:sym typeface="Wingdings" pitchFamily="2" charset="2"/>
              </a:rPr>
              <a:t>ox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 + </a:t>
            </a:r>
            <a:r>
              <a:rPr lang="en-US" sz="1800" b="1" i="1" dirty="0" smtClean="0">
                <a:solidFill>
                  <a:schemeClr val="accent6"/>
                </a:solidFill>
                <a:sym typeface="Wingdings" pitchFamily="2" charset="2"/>
              </a:rPr>
              <a:t>N</a:t>
            </a:r>
            <a:r>
              <a:rPr lang="en-US" sz="1800" b="1" baseline="-25000" dirty="0" smtClean="0">
                <a:solidFill>
                  <a:schemeClr val="accent6"/>
                </a:solidFill>
                <a:sym typeface="Wingdings" pitchFamily="2" charset="2"/>
              </a:rPr>
              <a:t>it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		    		   I/V …………………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 err="1" smtClean="0">
                <a:solidFill>
                  <a:schemeClr val="accent6"/>
                </a:solidFill>
                <a:sym typeface="Wingdings" pitchFamily="2" charset="2"/>
              </a:rPr>
              <a:t>I</a:t>
            </a:r>
            <a:r>
              <a:rPr lang="en-US" sz="1800" b="1" baseline="-25000" dirty="0" err="1" smtClean="0">
                <a:solidFill>
                  <a:schemeClr val="accent6"/>
                </a:solidFill>
                <a:sym typeface="Wingdings" pitchFamily="2" charset="2"/>
              </a:rPr>
              <a:t>surface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 (</a:t>
            </a:r>
            <a:r>
              <a:rPr lang="en-US" sz="1800" b="1" i="1" dirty="0" err="1" smtClean="0">
                <a:solidFill>
                  <a:schemeClr val="accent6"/>
                </a:solidFill>
                <a:sym typeface="Wingdings" pitchFamily="2" charset="2"/>
              </a:rPr>
              <a:t>D</a:t>
            </a:r>
            <a:r>
              <a:rPr lang="en-US" sz="1800" b="1" baseline="-25000" dirty="0" err="1" smtClean="0">
                <a:solidFill>
                  <a:schemeClr val="accent6"/>
                </a:solidFill>
                <a:sym typeface="Wingdings" pitchFamily="2" charset="2"/>
              </a:rPr>
              <a:t>it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)</a:t>
            </a: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		- Strip sensors</a:t>
            </a:r>
            <a:r>
              <a:rPr lang="en-US" sz="1800" dirty="0" smtClean="0"/>
              <a:t>:  I/V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compare to TCAD simulations </a:t>
            </a: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	                            	 C/V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compare to TCAD simulations </a:t>
            </a:r>
            <a:endParaRPr lang="en-US" sz="1800" b="1" dirty="0" smtClean="0">
              <a:solidFill>
                <a:schemeClr val="accent6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	</a:t>
            </a:r>
            <a:r>
              <a:rPr lang="en-US" sz="1800" dirty="0" smtClean="0"/>
              <a:t>	                            TCT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charge losses + surface effects</a:t>
            </a:r>
            <a:r>
              <a:rPr lang="en-US" sz="1800" b="1" dirty="0" smtClean="0">
                <a:solidFill>
                  <a:schemeClr val="accent6"/>
                </a:solidFill>
              </a:rPr>
              <a:t>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4406"/>
            <a:ext cx="2520280" cy="254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419872" y="508518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6 mm x 6 mm test field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  -  MOS Capacitor (MOS-C)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  -  Gate Controlled Diode (GCD)</a:t>
            </a:r>
          </a:p>
          <a:p>
            <a:pPr algn="ctr"/>
            <a:r>
              <a:rPr lang="en-US" sz="1600" b="1" dirty="0" smtClean="0"/>
              <a:t>(from different vendors and crystal orientations)</a:t>
            </a:r>
            <a:endParaRPr lang="en-US" sz="16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10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MOS Capacitor: Principle of Measurement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" y="980728"/>
            <a:ext cx="5328591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980728"/>
            <a:ext cx="370790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55482" y="138806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</a:t>
            </a:r>
            <a:endParaRPr lang="en-US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959725" y="297018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</a:t>
            </a:r>
            <a:endParaRPr lang="en-US" sz="16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973116" y="468649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</a:t>
            </a:r>
            <a:endParaRPr lang="en-US" sz="16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58" y="5863652"/>
            <a:ext cx="2768449" cy="6536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542099" y="977398"/>
            <a:ext cx="630301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Ideal</a:t>
            </a:r>
            <a:endParaRPr lang="en-US" sz="1600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652120" y="3333453"/>
            <a:ext cx="3400105" cy="2543819"/>
            <a:chOff x="5652120" y="3356992"/>
            <a:chExt cx="3400105" cy="2543819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356992"/>
              <a:ext cx="3343305" cy="254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7907360" y="4500409"/>
              <a:ext cx="1144865" cy="58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</a:rPr>
                <a:t>before</a:t>
              </a:r>
            </a:p>
            <a:p>
              <a:r>
                <a:rPr lang="en-US" sz="1600" b="1" dirty="0" smtClean="0">
                  <a:solidFill>
                    <a:schemeClr val="accent6"/>
                  </a:solidFill>
                </a:rPr>
                <a:t>irradiation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803490" y="4509120"/>
              <a:ext cx="6078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after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8172400" y="5024209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J.Zhang</a:t>
            </a:r>
            <a:endParaRPr lang="en-US" sz="12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11</a:t>
            </a:fld>
            <a:r>
              <a:rPr lang="de-DE" smtClean="0"/>
              <a:t>/25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23528" y="4005064"/>
            <a:ext cx="1721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non depleted bulk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323528" y="2276872"/>
            <a:ext cx="1721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non depleted bulk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323528" y="5741444"/>
            <a:ext cx="17219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non depleted bulk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MOS Capacitor: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V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FB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-shift vs. X-ray Dose</a:t>
            </a:r>
            <a:endParaRPr lang="en-GB" sz="4000" b="1" baseline="-25000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45828" y="4077072"/>
            <a:ext cx="4257648" cy="216024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V</a:t>
            </a:r>
            <a:r>
              <a:rPr lang="en-US" sz="2000" b="1" baseline="-25000" dirty="0" smtClean="0"/>
              <a:t>FB</a:t>
            </a:r>
            <a:r>
              <a:rPr lang="en-US" sz="2000" b="1" dirty="0" smtClean="0"/>
              <a:t>-shift measures </a:t>
            </a:r>
            <a:r>
              <a:rPr lang="en-US" sz="2000" b="1" i="1" dirty="0" err="1" smtClean="0"/>
              <a:t>N</a:t>
            </a:r>
            <a:r>
              <a:rPr lang="en-US" sz="2000" b="1" baseline="-25000" dirty="0" err="1" smtClean="0"/>
              <a:t>ox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N</a:t>
            </a:r>
            <a:r>
              <a:rPr lang="en-US" sz="2000" b="1" baseline="-25000" dirty="0" smtClean="0"/>
              <a:t>it</a:t>
            </a:r>
            <a:endParaRPr lang="en-US" sz="2000" b="1" dirty="0" smtClean="0"/>
          </a:p>
          <a:p>
            <a:pPr marL="685800" lvl="1">
              <a:buFont typeface="Symbol" pitchFamily="18" charset="2"/>
              <a:buChar char="-"/>
            </a:pPr>
            <a:r>
              <a:rPr lang="en-US" sz="1800" dirty="0" smtClean="0"/>
              <a:t>Increase up to 10-100 </a:t>
            </a:r>
            <a:r>
              <a:rPr lang="en-US" sz="1800" dirty="0" err="1" smtClean="0"/>
              <a:t>MGy</a:t>
            </a:r>
            <a:endParaRPr lang="en-US" sz="1800" dirty="0" smtClean="0"/>
          </a:p>
          <a:p>
            <a:pPr marL="685800" lvl="1">
              <a:buFont typeface="Symbol" pitchFamily="18" charset="2"/>
              <a:buChar char="-"/>
            </a:pPr>
            <a:r>
              <a:rPr lang="en-US" sz="1800" dirty="0" smtClean="0"/>
              <a:t>Decrease </a:t>
            </a:r>
            <a:r>
              <a:rPr lang="en-US" sz="1800" dirty="0"/>
              <a:t>a</a:t>
            </a:r>
            <a:r>
              <a:rPr lang="en-US" sz="1800" dirty="0" smtClean="0"/>
              <a:t>bove 100 </a:t>
            </a:r>
            <a:r>
              <a:rPr lang="en-US" smtClean="0"/>
              <a:t>MGy</a:t>
            </a:r>
            <a:r>
              <a:rPr lang="en-US" dirty="0" smtClean="0"/>
              <a:t> ?</a:t>
            </a:r>
            <a:r>
              <a:rPr lang="en-US" sz="1800" dirty="0" smtClean="0"/>
              <a:t> </a:t>
            </a:r>
          </a:p>
          <a:p>
            <a:pPr marL="0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Need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dditional measurements to separate contribution from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ox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i="1" dirty="0">
                <a:solidFill>
                  <a:srgbClr val="FF0000"/>
                </a:solidFill>
              </a:rPr>
              <a:t>N</a:t>
            </a:r>
            <a:r>
              <a:rPr lang="en-US" sz="2000" b="1" baseline="-25000" dirty="0">
                <a:solidFill>
                  <a:srgbClr val="FF0000"/>
                </a:solidFill>
              </a:rPr>
              <a:t>it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12</a:t>
            </a:fld>
            <a:r>
              <a:rPr lang="de-DE" smtClean="0"/>
              <a:t>/25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3022476" cy="249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14" y="4123918"/>
            <a:ext cx="1654382" cy="245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870931" y="43651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SiO</a:t>
            </a:r>
            <a:r>
              <a:rPr lang="en-US" sz="1800" b="1" baseline="-25000" dirty="0" smtClean="0"/>
              <a:t>2</a:t>
            </a:r>
            <a:endParaRPr lang="en-US" sz="1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554177" y="495621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Si depleted</a:t>
            </a:r>
            <a:endParaRPr lang="en-US" sz="18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403476" y="586798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Si non-depleted</a:t>
            </a:r>
            <a:endParaRPr lang="en-US" sz="18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927651" y="40340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Al</a:t>
            </a:r>
            <a:endParaRPr lang="en-US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2194"/>
            <a:ext cx="4604123" cy="30618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4578" y="1266245"/>
            <a:ext cx="787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H.Perrey</a:t>
            </a:r>
            <a:endParaRPr lang="en-US" sz="1200" b="1" dirty="0"/>
          </a:p>
          <a:p>
            <a:pPr algn="ctr"/>
            <a:r>
              <a:rPr lang="en-US" sz="1200" b="1" dirty="0" err="1" smtClean="0"/>
              <a:t>J.Zhang</a:t>
            </a:r>
            <a:endParaRPr lang="en-US" sz="1200" b="1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3792545" y="3284984"/>
            <a:ext cx="5515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3432505" y="3285742"/>
            <a:ext cx="5515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2940324" y="3284984"/>
            <a:ext cx="5515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627784" y="3284984"/>
            <a:ext cx="5515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039087" y="3284984"/>
            <a:ext cx="5515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702797" y="3375040"/>
            <a:ext cx="31291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1739938" y="3284984"/>
            <a:ext cx="5515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96" y="945103"/>
            <a:ext cx="4181700" cy="30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MOS Capacitor: V</a:t>
            </a:r>
            <a:r>
              <a:rPr lang="en-US" sz="2800" b="1" baseline="-25000" dirty="0">
                <a:solidFill>
                  <a:srgbClr val="0066FF"/>
                </a:solidFill>
                <a:latin typeface="Comic Sans MS" pitchFamily="66" charset="0"/>
              </a:rPr>
              <a:t>FB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-shift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and Border Traps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8424863" cy="4986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V</a:t>
            </a:r>
            <a:r>
              <a:rPr lang="en-US" sz="2000" b="1" baseline="-25000" dirty="0" smtClean="0"/>
              <a:t>FB</a:t>
            </a:r>
            <a:r>
              <a:rPr lang="en-US" sz="2000" b="1" dirty="0" smtClean="0"/>
              <a:t>-shift shows </a:t>
            </a:r>
            <a:r>
              <a:rPr lang="en-US" sz="2000" b="1" dirty="0" smtClean="0">
                <a:solidFill>
                  <a:srgbClr val="FF0000"/>
                </a:solidFill>
              </a:rPr>
              <a:t>strong </a:t>
            </a:r>
            <a:r>
              <a:rPr lang="en-US" sz="2000" b="1" dirty="0" smtClean="0"/>
              <a:t>hysteresis effect</a:t>
            </a:r>
            <a:endParaRPr lang="en-US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6" y="1412776"/>
            <a:ext cx="48196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2128"/>
            <a:ext cx="34385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251520" y="4862698"/>
            <a:ext cx="8424863" cy="16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 smtClean="0"/>
              <a:t>Biasing in deep inversion:</a:t>
            </a:r>
          </a:p>
          <a:p>
            <a:pPr marL="685800" lvl="1">
              <a:buFont typeface="Wingdings"/>
              <a:buChar char="à"/>
            </a:pPr>
            <a:r>
              <a:rPr lang="en-US" sz="1600" b="1" dirty="0" smtClean="0"/>
              <a:t>High hole concentration at Si-SiO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interface</a:t>
            </a:r>
          </a:p>
          <a:p>
            <a:pPr marL="400050" lvl="1" indent="0">
              <a:buNone/>
            </a:pPr>
            <a:r>
              <a:rPr lang="en-US" sz="1600" b="1" dirty="0" smtClean="0"/>
              <a:t>   </a:t>
            </a:r>
            <a:r>
              <a:rPr lang="en-US" sz="1600" b="1" dirty="0" smtClean="0">
                <a:sym typeface="Wingdings" pitchFamily="2" charset="2"/>
              </a:rPr>
              <a:t> Injection of holes into border traps (~5 nm) dependent on injection time</a:t>
            </a:r>
          </a:p>
          <a:p>
            <a:pPr marL="400050" lvl="1" indent="0">
              <a:buNone/>
            </a:pPr>
            <a:r>
              <a:rPr lang="en-US" sz="1600" b="1" dirty="0">
                <a:sym typeface="Wingdings" pitchFamily="2" charset="2"/>
              </a:rPr>
              <a:t> </a:t>
            </a:r>
            <a:r>
              <a:rPr lang="en-US" sz="1600" b="1" dirty="0" smtClean="0">
                <a:sym typeface="Wingdings" pitchFamily="2" charset="2"/>
              </a:rPr>
              <a:t>       Increase of </a:t>
            </a:r>
            <a:r>
              <a:rPr lang="en-US" sz="1600" b="1" i="1" dirty="0" err="1" smtClean="0">
                <a:sym typeface="Wingdings" pitchFamily="2" charset="2"/>
              </a:rPr>
              <a:t>N</a:t>
            </a:r>
            <a:r>
              <a:rPr lang="en-US" sz="1600" b="1" baseline="-25000" dirty="0" err="1" smtClean="0">
                <a:sym typeface="Wingdings" pitchFamily="2" charset="2"/>
              </a:rPr>
              <a:t>ox</a:t>
            </a:r>
            <a:endParaRPr lang="en-US" sz="1600" b="1" baseline="-25000" dirty="0" smtClean="0">
              <a:sym typeface="Wingdings" pitchFamily="2" charset="2"/>
            </a:endParaRPr>
          </a:p>
          <a:p>
            <a:pPr marL="400050" lvl="1" indent="0">
              <a:buNone/>
            </a:pPr>
            <a:r>
              <a:rPr lang="en-US" sz="1600" b="1" baseline="-25000" dirty="0">
                <a:sym typeface="Wingdings" pitchFamily="2" charset="2"/>
              </a:rPr>
              <a:t> </a:t>
            </a:r>
            <a:r>
              <a:rPr lang="en-US" sz="1600" b="1" baseline="-25000" dirty="0" smtClean="0">
                <a:sym typeface="Wingdings" pitchFamily="2" charset="2"/>
              </a:rPr>
              <a:t>               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V</a:t>
            </a:r>
            <a:r>
              <a:rPr lang="en-US" b="1" baseline="-25000" dirty="0" smtClean="0">
                <a:solidFill>
                  <a:srgbClr val="FF0000"/>
                </a:solidFill>
                <a:sym typeface="Wingdings" pitchFamily="2" charset="2"/>
              </a:rPr>
              <a:t>FB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shift </a:t>
            </a:r>
            <a:r>
              <a:rPr lang="en-US" sz="1600" dirty="0" smtClean="0">
                <a:sym typeface="Wingdings" pitchFamily="2" charset="2"/>
              </a:rPr>
              <a:t>(depends on time in deep inversion – “waiting time”)</a:t>
            </a:r>
            <a:endParaRPr lang="en-US" sz="16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036288" y="4607827"/>
            <a:ext cx="75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I.Pintilie</a:t>
            </a:r>
            <a:endParaRPr lang="en-US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13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27770" y="6485350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Measurement of </a:t>
            </a:r>
            <a:r>
              <a:rPr lang="en-US" sz="2800" b="1" i="1" dirty="0" err="1" smtClean="0">
                <a:solidFill>
                  <a:srgbClr val="0066FF"/>
                </a:solidFill>
                <a:latin typeface="Comic Sans MS" pitchFamily="66" charset="0"/>
              </a:rPr>
              <a:t>D</a:t>
            </a:r>
            <a:r>
              <a:rPr lang="en-US" sz="2800" b="1" baseline="-25000" dirty="0" err="1" smtClean="0">
                <a:solidFill>
                  <a:srgbClr val="0066FF"/>
                </a:solidFill>
                <a:latin typeface="Comic Sans MS" pitchFamily="66" charset="0"/>
              </a:rPr>
              <a:t>it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33850" y="1005236"/>
            <a:ext cx="8424863" cy="504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TDRC on MOS </a:t>
            </a:r>
            <a:r>
              <a:rPr lang="de-DE" sz="2000" b="1" dirty="0" err="1" smtClean="0"/>
              <a:t>capacitor</a:t>
            </a:r>
            <a:r>
              <a:rPr lang="de-DE" sz="2000" dirty="0" smtClean="0"/>
              <a:t> (Thermal </a:t>
            </a:r>
            <a:r>
              <a:rPr lang="de-DE" sz="2000" dirty="0" err="1" smtClean="0"/>
              <a:t>Dielectric</a:t>
            </a:r>
            <a:r>
              <a:rPr lang="de-DE" sz="2000" dirty="0" smtClean="0"/>
              <a:t> Relaxation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2825"/>
              </p:ext>
            </p:extLst>
          </p:nvPr>
        </p:nvGraphicFramePr>
        <p:xfrm>
          <a:off x="3393554" y="4844335"/>
          <a:ext cx="56429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470"/>
                <a:gridCol w="1368152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6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</a:t>
                      </a:r>
                      <a:r>
                        <a:rPr lang="en-US" sz="16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FWHM [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de-DE" sz="16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[cm</a:t>
                      </a:r>
                      <a:r>
                        <a:rPr lang="de-DE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~5∙10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</a:t>
                      </a:r>
                      <a:r>
                        <a:rPr lang="en-US" sz="16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60276"/>
            <a:ext cx="44862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/>
              <p:cNvSpPr txBox="1">
                <a:spLocks/>
              </p:cNvSpPr>
              <p:nvPr/>
            </p:nvSpPr>
            <p:spPr bwMode="auto">
              <a:xfrm>
                <a:off x="181786" y="1391088"/>
                <a:ext cx="3526117" cy="3562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77800" indent="-1778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b="1" dirty="0" smtClean="0"/>
                  <a:t>Bias MOS capacitor in strong accumulation </a:t>
                </a:r>
                <a:r>
                  <a:rPr lang="en-US" sz="1600" b="1" dirty="0" smtClean="0">
                    <a:sym typeface="Wingdings" pitchFamily="2" charset="2"/>
                  </a:rPr>
                  <a:t> fill interface traps with electrons</a:t>
                </a:r>
              </a:p>
              <a:p>
                <a:pPr marL="177800" indent="-1778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b="1" dirty="0" smtClean="0">
                    <a:sym typeface="Wingdings" pitchFamily="2" charset="2"/>
                  </a:rPr>
                  <a:t>Cool to 10 K  freeze traps</a:t>
                </a:r>
              </a:p>
              <a:p>
                <a:pPr marL="177800" indent="-1778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600" b="1" dirty="0" smtClean="0">
                    <a:sym typeface="Wingdings" pitchFamily="2" charset="2"/>
                  </a:rPr>
                  <a:t>Bias to depletion and heat up to 290 K  measure current due to charges released from Si-SiO</a:t>
                </a:r>
                <a:r>
                  <a:rPr lang="en-US" sz="1600" b="1" baseline="-25000" dirty="0" smtClean="0">
                    <a:sym typeface="Wingdings" pitchFamily="2" charset="2"/>
                  </a:rPr>
                  <a:t>2 </a:t>
                </a:r>
                <a:r>
                  <a:rPr lang="en-US" sz="1600" b="1" dirty="0" smtClean="0">
                    <a:sym typeface="Wingdings" pitchFamily="2" charset="2"/>
                  </a:rPr>
                  <a:t>interface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  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T[K]  </a:t>
                </a:r>
                <a:r>
                  <a:rPr lang="en-US" sz="18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E</a:t>
                </a:r>
                <a:r>
                  <a:rPr lang="en-US" sz="1800" b="1" baseline="-25000" dirty="0" err="1" smtClean="0">
                    <a:solidFill>
                      <a:srgbClr val="FF0000"/>
                    </a:solidFill>
                    <a:sym typeface="Wingdings" pitchFamily="2" charset="2"/>
                  </a:rPr>
                  <a:t>c</a:t>
                </a:r>
                <a:r>
                  <a:rPr lang="en-US" sz="18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-E</a:t>
                </a:r>
                <a:r>
                  <a:rPr lang="en-US" sz="1800" b="1" baseline="-25000" dirty="0" err="1" smtClean="0">
                    <a:solidFill>
                      <a:srgbClr val="FF0000"/>
                    </a:solidFill>
                    <a:sym typeface="Wingdings" pitchFamily="2" charset="2"/>
                  </a:rPr>
                  <a:t>it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b="1" dirty="0" smtClean="0">
                    <a:sym typeface="Wingdings" pitchFamily="2" charset="2"/>
                  </a:rPr>
                  <a:t>[</a:t>
                </a:r>
                <a:r>
                  <a:rPr lang="en-US" sz="1800" b="1" dirty="0" err="1" smtClean="0">
                    <a:sym typeface="Wingdings" pitchFamily="2" charset="2"/>
                  </a:rPr>
                  <a:t>eV</a:t>
                </a:r>
                <a:r>
                  <a:rPr lang="en-US" sz="1800" b="1" dirty="0" smtClean="0">
                    <a:sym typeface="Wingdings" pitchFamily="2" charset="2"/>
                  </a:rPr>
                  <a:t>]</a:t>
                </a:r>
                <a:endParaRPr lang="en-US" sz="1800" b="1" baseline="-25000" dirty="0" smtClean="0">
                  <a:sym typeface="Wingdings" pitchFamily="2" charset="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baseline="-250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b="1" baseline="-25000" dirty="0" smtClean="0">
                    <a:solidFill>
                      <a:srgbClr val="FF0000"/>
                    </a:solidFill>
                    <a:sym typeface="Wingdings" pitchFamily="2" charset="2"/>
                  </a:rPr>
                  <a:t>     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I[</a:t>
                </a:r>
                <a:r>
                  <a:rPr lang="en-US" sz="18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pA,t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]  </a:t>
                </a:r>
                <a:r>
                  <a:rPr lang="en-US" sz="18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D</a:t>
                </a:r>
                <a:r>
                  <a:rPr lang="en-US" sz="1800" b="1" baseline="-25000" dirty="0" err="1" smtClean="0">
                    <a:solidFill>
                      <a:srgbClr val="FF0000"/>
                    </a:solidFill>
                    <a:sym typeface="Wingdings" pitchFamily="2" charset="2"/>
                  </a:rPr>
                  <a:t>it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b="1" dirty="0" smtClean="0">
                    <a:sym typeface="Wingdings" pitchFamily="2" charset="2"/>
                  </a:rPr>
                  <a:t>[(eV∙cm</a:t>
                </a:r>
                <a:r>
                  <a:rPr lang="en-US" sz="1800" b="1" baseline="30000" dirty="0" smtClean="0">
                    <a:sym typeface="Wingdings" pitchFamily="2" charset="2"/>
                  </a:rPr>
                  <a:t>2)-1</a:t>
                </a:r>
                <a:r>
                  <a:rPr lang="en-US" sz="1800" b="1" dirty="0" smtClean="0">
                    <a:sym typeface="Wingdings" pitchFamily="2" charset="2"/>
                  </a:rPr>
                  <a:t>]</a:t>
                </a:r>
                <a:endParaRPr lang="en-US" sz="1800" b="1" baseline="30000" dirty="0" smtClean="0">
                  <a:sym typeface="Wingdings" pitchFamily="2" charset="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𝑵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𝒊𝒕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chemeClr val="tx1"/>
                          </a:solidFill>
                          <a:latin typeface="Cambria Math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𝒊𝒕</m:t>
                              </m:r>
                            </m:sub>
                          </m:sSub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𝑬</m:t>
                          </m:r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)</m:t>
                          </m:r>
                          <m: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Wingdings" pitchFamily="2" charset="2"/>
                            </a:rPr>
                            <m:t>𝒅𝑬</m:t>
                          </m:r>
                        </m:e>
                      </m:nary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600" b="1" dirty="0" smtClean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86" y="1391088"/>
                <a:ext cx="3526117" cy="3562713"/>
              </a:xfrm>
              <a:prstGeom prst="rect">
                <a:avLst/>
              </a:prstGeom>
              <a:blipFill rotWithShape="1">
                <a:blip r:embed="rId5"/>
                <a:stretch>
                  <a:fillRect l="-1557" t="-1368" r="-5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8367596" y="4298072"/>
            <a:ext cx="75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I.Pintilie</a:t>
            </a:r>
            <a:endParaRPr lang="en-US" sz="1200" b="1" dirty="0" smtClean="0"/>
          </a:p>
          <a:p>
            <a:pPr algn="ctr"/>
            <a:r>
              <a:rPr lang="en-US" sz="1200" b="1" dirty="0" err="1" smtClean="0"/>
              <a:t>J.Zhang</a:t>
            </a:r>
            <a:endParaRPr lang="en-US" sz="1200" b="1" dirty="0" smtClean="0"/>
          </a:p>
        </p:txBody>
      </p:sp>
      <p:cxnSp>
        <p:nvCxnSpPr>
          <p:cNvPr id="6" name="Gerade Verbindung 5"/>
          <p:cNvCxnSpPr/>
          <p:nvPr/>
        </p:nvCxnSpPr>
        <p:spPr>
          <a:xfrm>
            <a:off x="73395" y="5528349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14</a:t>
            </a:fld>
            <a:r>
              <a:rPr lang="de-DE" smtClean="0"/>
              <a:t>/25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5589240"/>
            <a:ext cx="313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latin typeface="+mn-lt"/>
                <a:sym typeface="Wingdings" pitchFamily="2" charset="2"/>
              </a:rPr>
              <a:t>Interpretation not unambiguous </a:t>
            </a:r>
            <a:r>
              <a:rPr lang="en-US" sz="1400" b="1" dirty="0">
                <a:latin typeface="+mn-lt"/>
                <a:sym typeface="Wingdings" pitchFamily="2" charset="2"/>
              </a:rPr>
              <a:t>! </a:t>
            </a:r>
            <a:endParaRPr lang="en-US" sz="14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8" y="5927728"/>
            <a:ext cx="1573287" cy="8533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7766" y="5937075"/>
            <a:ext cx="1515950" cy="87630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6387" y="4837537"/>
            <a:ext cx="241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8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3 dominant traps: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   </a:t>
            </a:r>
            <a:r>
              <a:rPr lang="en-US" sz="1800" b="1" i="1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D</a:t>
            </a:r>
            <a:r>
              <a:rPr lang="en-US" sz="1800" b="1" baseline="-25000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it</a:t>
            </a:r>
            <a:r>
              <a:rPr lang="en-US" sz="1800" b="1" baseline="30000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i</a:t>
            </a:r>
            <a:r>
              <a:rPr lang="en-US" sz="1800" b="1" baseline="30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vs</a:t>
            </a:r>
            <a:r>
              <a:rPr lang="en-US" sz="18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dose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65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7874" y="273281"/>
            <a:ext cx="8387597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GCD</a:t>
            </a:r>
            <a:r>
              <a:rPr lang="en-US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*)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: Principle of Measurement 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251520" y="1028986"/>
            <a:ext cx="8424863" cy="57527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Measurement of surface current </a:t>
            </a:r>
            <a:r>
              <a:rPr lang="en-US" sz="2000" b="1" dirty="0" err="1" smtClean="0"/>
              <a:t>I</a:t>
            </a:r>
            <a:r>
              <a:rPr lang="en-US" sz="2000" b="1" baseline="-25000" dirty="0" err="1" smtClean="0"/>
              <a:t>surf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 </a:t>
            </a:r>
            <a:r>
              <a:rPr lang="en-US" sz="2000" b="1" i="1" dirty="0" err="1" smtClean="0">
                <a:sym typeface="Wingdings" pitchFamily="2" charset="2"/>
              </a:rPr>
              <a:t>D</a:t>
            </a:r>
            <a:r>
              <a:rPr lang="en-US" sz="2000" b="1" baseline="-25000" dirty="0" err="1" smtClean="0">
                <a:sym typeface="Wingdings" pitchFamily="2" charset="2"/>
              </a:rPr>
              <a:t>it</a:t>
            </a:r>
            <a:r>
              <a:rPr lang="en-US" sz="2000" b="1" dirty="0" smtClean="0">
                <a:sym typeface="Wingdings" pitchFamily="2" charset="2"/>
              </a:rPr>
              <a:t> (at mid gap)</a:t>
            </a:r>
            <a:endParaRPr lang="en-US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2764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536" y="170080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5" y="3299619"/>
            <a:ext cx="2381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3" y="5071269"/>
            <a:ext cx="2362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2591941" y="1641590"/>
            <a:ext cx="5364435" cy="3803634"/>
            <a:chOff x="2555776" y="1641590"/>
            <a:chExt cx="5364435" cy="3803634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41590"/>
              <a:ext cx="5364435" cy="3803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7187498" y="3280114"/>
              <a:ext cx="5132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/>
                <a:t>I</a:t>
              </a:r>
              <a:r>
                <a:rPr lang="en-US" sz="1800" baseline="-25000" dirty="0" err="1" smtClean="0"/>
                <a:t>surf</a:t>
              </a:r>
              <a:endParaRPr lang="en-US" sz="1800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5813430" y="6165304"/>
            <a:ext cx="30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30000" dirty="0" smtClean="0">
                <a:solidFill>
                  <a:srgbClr val="FF0000"/>
                </a:solidFill>
              </a:rPr>
              <a:t>*)</a:t>
            </a:r>
            <a:r>
              <a:rPr lang="en-US" sz="1600" b="1" dirty="0" smtClean="0"/>
              <a:t> GCD = Gate Controlled Diode</a:t>
            </a:r>
            <a:endParaRPr lang="en-US" sz="1600" b="1" baseline="300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916402" y="618905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15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GDC: 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Surface</a:t>
            </a: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Current</a:t>
            </a: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 vs. X-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ray</a:t>
            </a: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 Dose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" y="1627390"/>
            <a:ext cx="4952117" cy="3457794"/>
          </a:xfrm>
        </p:spPr>
      </p:pic>
      <p:grpSp>
        <p:nvGrpSpPr>
          <p:cNvPr id="5" name="Gruppieren 4"/>
          <p:cNvGrpSpPr/>
          <p:nvPr/>
        </p:nvGrpSpPr>
        <p:grpSpPr>
          <a:xfrm>
            <a:off x="4644008" y="1557338"/>
            <a:ext cx="4290315" cy="3571846"/>
            <a:chOff x="4731740" y="1557338"/>
            <a:chExt cx="4290315" cy="357184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740" y="1557338"/>
              <a:ext cx="4290315" cy="331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13" y="4881534"/>
              <a:ext cx="10191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feld 5"/>
          <p:cNvSpPr txBox="1"/>
          <p:nvPr/>
        </p:nvSpPr>
        <p:spPr>
          <a:xfrm>
            <a:off x="163529" y="1052736"/>
            <a:ext cx="5780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I-V curves for irradiated diodes: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+mn-lt"/>
              </a:rPr>
              <a:t>surface</a:t>
            </a:r>
            <a:endParaRPr lang="en-US" sz="2000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5142388"/>
            <a:ext cx="54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sz="2000" b="1" dirty="0" smtClean="0">
                <a:latin typeface="+mn-lt"/>
              </a:rPr>
              <a:t>Results not easy to interpret 	      </a:t>
            </a:r>
            <a:r>
              <a:rPr lang="en-US" sz="1800" dirty="0" smtClean="0">
                <a:latin typeface="+mn-lt"/>
              </a:rPr>
              <a:t>- Increase up to ~5 </a:t>
            </a:r>
            <a:r>
              <a:rPr lang="en-US" sz="1800" dirty="0" err="1" smtClean="0">
                <a:latin typeface="+mn-lt"/>
              </a:rPr>
              <a:t>MGy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- Decrease beyond 10 </a:t>
            </a:r>
            <a:r>
              <a:rPr lang="en-US" sz="1800" dirty="0" err="1" smtClean="0">
                <a:latin typeface="+mn-lt"/>
              </a:rPr>
              <a:t>MGy</a:t>
            </a:r>
            <a:endParaRPr lang="en-US" sz="1800" dirty="0" smtClean="0">
              <a:latin typeface="+mn-lt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  Saturation expected – Decrease ???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3359739" y="2553029"/>
            <a:ext cx="21602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131840" y="3429000"/>
            <a:ext cx="216024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004730" y="4293096"/>
            <a:ext cx="118813" cy="1938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2810299" y="4381510"/>
            <a:ext cx="218898" cy="801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2699792" y="4077072"/>
            <a:ext cx="126014" cy="2961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2555776" y="3573016"/>
            <a:ext cx="126014" cy="440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2411760" y="2780928"/>
            <a:ext cx="126014" cy="7557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16</a:t>
            </a:fld>
            <a:r>
              <a:rPr lang="de-DE" smtClean="0"/>
              <a:t>/25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995936" y="5157192"/>
            <a:ext cx="4827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no </a:t>
            </a:r>
            <a:r>
              <a:rPr lang="en-US" sz="1600" b="1" dirty="0" err="1">
                <a:solidFill>
                  <a:srgbClr val="FF0000"/>
                </a:solidFill>
              </a:rPr>
              <a:t>I</a:t>
            </a:r>
            <a:r>
              <a:rPr lang="en-US" sz="1600" b="1" baseline="-25000" dirty="0" err="1">
                <a:solidFill>
                  <a:srgbClr val="FF0000"/>
                </a:solidFill>
              </a:rPr>
              <a:t>surf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plateau @ </a:t>
            </a:r>
            <a:r>
              <a:rPr lang="en-US" sz="1600" b="1" dirty="0">
                <a:solidFill>
                  <a:srgbClr val="FF0000"/>
                </a:solidFill>
              </a:rPr>
              <a:t>high </a:t>
            </a:r>
            <a:r>
              <a:rPr lang="en-US" sz="1600" b="1" dirty="0" smtClean="0">
                <a:solidFill>
                  <a:srgbClr val="FF0000"/>
                </a:solidFill>
              </a:rPr>
              <a:t>doses, diff. values V↑ and V↓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Summary: 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Results</a:t>
            </a: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 on X-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ray</a:t>
            </a: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 Rad. 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Damage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252600" y="885728"/>
            <a:ext cx="8424863" cy="100731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Parameters used for TCAD Simulations </a:t>
            </a:r>
            <a:r>
              <a:rPr lang="en-US" sz="2000" dirty="0" smtClean="0"/>
              <a:t>(~ for CIS and Hamamatsu)</a:t>
            </a:r>
          </a:p>
          <a:p>
            <a:pPr marL="685800" lvl="1">
              <a:buFont typeface="Wingdings"/>
              <a:buChar char="à"/>
            </a:pPr>
            <a:r>
              <a:rPr lang="en-US" sz="1800" b="1" dirty="0" smtClean="0">
                <a:sym typeface="Wingdings" pitchFamily="2" charset="2"/>
              </a:rPr>
              <a:t>Compare to measurements on segmented sensors</a:t>
            </a:r>
          </a:p>
          <a:p>
            <a:pPr marL="685800" lvl="1">
              <a:buFont typeface="Wingdings"/>
              <a:buChar char="à"/>
            </a:pPr>
            <a:r>
              <a:rPr lang="en-US" sz="1800" b="1" dirty="0" smtClean="0">
                <a:sym typeface="Wingdings" pitchFamily="2" charset="2"/>
              </a:rPr>
              <a:t>Optimize AGIPD sensor design for X-ray radiation hardness</a:t>
            </a:r>
            <a:endParaRPr lang="en-US" sz="1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25541" y="5445224"/>
            <a:ext cx="24783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Typical values :</a:t>
            </a:r>
          </a:p>
          <a:p>
            <a:pPr algn="r"/>
            <a:r>
              <a:rPr lang="en-US" sz="1600" b="1" dirty="0" smtClean="0"/>
              <a:t> </a:t>
            </a:r>
          </a:p>
          <a:p>
            <a:pPr marL="285750" indent="-285750" algn="r">
              <a:buFont typeface="Wingdings"/>
              <a:buChar char="à"/>
            </a:pPr>
            <a:r>
              <a:rPr lang="en-US" sz="1800" b="1" dirty="0" smtClean="0">
                <a:solidFill>
                  <a:srgbClr val="FF3300"/>
                </a:solidFill>
                <a:sym typeface="Wingdings" pitchFamily="2" charset="2"/>
              </a:rPr>
              <a:t>Talk by J. Schwandt</a:t>
            </a:r>
          </a:p>
          <a:p>
            <a:pPr marL="285750" indent="-285750" algn="r">
              <a:buFont typeface="Wingdings"/>
              <a:buChar char="à"/>
            </a:pPr>
            <a:r>
              <a:rPr lang="en-US" sz="1400" b="1" dirty="0" smtClean="0"/>
              <a:t>TCAD </a:t>
            </a:r>
            <a:r>
              <a:rPr lang="en-US" sz="1400" b="1" dirty="0"/>
              <a:t>simulations:</a:t>
            </a:r>
          </a:p>
          <a:p>
            <a:pPr algn="r"/>
            <a:endParaRPr lang="en-US" sz="1800" b="1" dirty="0">
              <a:solidFill>
                <a:srgbClr val="FF330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6448"/>
              </p:ext>
            </p:extLst>
          </p:nvPr>
        </p:nvGraphicFramePr>
        <p:xfrm>
          <a:off x="3419872" y="5412824"/>
          <a:ext cx="55851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021"/>
                <a:gridCol w="1125275"/>
                <a:gridCol w="1080120"/>
                <a:gridCol w="976630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i="0" baseline="0" dirty="0" err="1" smtClean="0">
                          <a:solidFill>
                            <a:schemeClr val="tx1"/>
                          </a:solidFill>
                        </a:rPr>
                        <a:t>Gy</a:t>
                      </a:r>
                      <a:endParaRPr lang="en-US" sz="1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kGy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MGy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MGy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400" b="1" i="0" baseline="-25000" dirty="0" err="1" smtClean="0">
                          <a:solidFill>
                            <a:schemeClr val="tx1"/>
                          </a:solidFill>
                        </a:rPr>
                        <a:t>ox</a:t>
                      </a:r>
                      <a:r>
                        <a:rPr lang="en-US" sz="1400" b="1" i="0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</a:rPr>
                        <a:t>[cm</a:t>
                      </a:r>
                      <a:r>
                        <a:rPr lang="en-US" sz="1400" b="1" i="0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(1-5)∙10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1∙10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3∙10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3∙10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surf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l-GR" sz="1400" b="1" baseline="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</a:rPr>
                        <a:t>A/cm</a:t>
                      </a:r>
                      <a:r>
                        <a:rPr lang="de-DE" sz="1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sz="1400" b="1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-4945" y="5240233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H.Perrey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J.Zhang</a:t>
            </a:r>
            <a:endParaRPr lang="en-US" sz="1200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17</a:t>
            </a:fld>
            <a:r>
              <a:rPr lang="de-DE" smtClean="0"/>
              <a:t>/25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4" y="1952458"/>
            <a:ext cx="4448981" cy="33367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112107" y="4664169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as </a:t>
            </a:r>
            <a:r>
              <a:rPr lang="en-US" sz="1200" b="1" dirty="0" smtClean="0"/>
              <a:t>irradiated</a:t>
            </a:r>
            <a:endParaRPr lang="en-US" sz="1200" b="1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74093"/>
            <a:ext cx="4392488" cy="329436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432587" y="4675447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as irradiated</a:t>
            </a:r>
          </a:p>
        </p:txBody>
      </p: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Impact on </a:t>
            </a:r>
            <a:r>
              <a:rPr lang="en-US" sz="2800" b="1" dirty="0" err="1" smtClean="0">
                <a:solidFill>
                  <a:srgbClr val="0066FF"/>
                </a:solidFill>
                <a:latin typeface="Comic Sans MS" pitchFamily="66" charset="0"/>
              </a:rPr>
              <a:t>p</a:t>
            </a:r>
            <a:r>
              <a:rPr lang="en-US" sz="2800" b="1" baseline="30000" dirty="0" err="1" smtClean="0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en-US" sz="2800" b="1" dirty="0" err="1" smtClean="0">
                <a:solidFill>
                  <a:srgbClr val="0066FF"/>
                </a:solidFill>
                <a:latin typeface="Comic Sans MS" pitchFamily="66" charset="0"/>
              </a:rPr>
              <a:t>n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 Sensors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0" y="908720"/>
            <a:ext cx="8424863" cy="10801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Sensors irradiated:</a:t>
            </a:r>
          </a:p>
          <a:p>
            <a:pPr marL="685800" lvl="1">
              <a:buFontTx/>
              <a:buChar char="-"/>
            </a:pPr>
            <a:r>
              <a:rPr lang="en-US" sz="1800" dirty="0" smtClean="0"/>
              <a:t>AC coupled from CIS(80 </a:t>
            </a:r>
            <a:r>
              <a:rPr lang="el-GR" sz="1800" dirty="0" smtClean="0"/>
              <a:t>μ</a:t>
            </a:r>
            <a:r>
              <a:rPr lang="de-DE" sz="1800" dirty="0" smtClean="0"/>
              <a:t>m </a:t>
            </a:r>
            <a:r>
              <a:rPr lang="de-DE" sz="1800" dirty="0" err="1" smtClean="0"/>
              <a:t>pitch</a:t>
            </a:r>
            <a:r>
              <a:rPr lang="de-DE" sz="1800" dirty="0" smtClean="0"/>
              <a:t>)</a:t>
            </a:r>
          </a:p>
          <a:p>
            <a:pPr marL="685800" lvl="1">
              <a:buFontTx/>
              <a:buChar char="-"/>
            </a:pPr>
            <a:r>
              <a:rPr lang="de-DE" sz="1800" dirty="0" smtClean="0"/>
              <a:t>DC </a:t>
            </a:r>
            <a:r>
              <a:rPr lang="de-DE" sz="1800" dirty="0" err="1" smtClean="0"/>
              <a:t>coupled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en-US" sz="1800" dirty="0"/>
              <a:t>Hamamatsu(50 </a:t>
            </a:r>
            <a:r>
              <a:rPr lang="el-GR" sz="1800" dirty="0"/>
              <a:t>μ</a:t>
            </a:r>
            <a:r>
              <a:rPr lang="de-DE" sz="1800" dirty="0"/>
              <a:t>m </a:t>
            </a:r>
            <a:r>
              <a:rPr lang="de-DE" sz="1800" dirty="0" err="1"/>
              <a:t>pitch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0" y="1988841"/>
            <a:ext cx="4198378" cy="460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4" y="1791870"/>
            <a:ext cx="35433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18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Impact on </a:t>
            </a:r>
            <a:r>
              <a:rPr lang="en-US" sz="2800" b="1" dirty="0" err="1">
                <a:solidFill>
                  <a:srgbClr val="0066FF"/>
                </a:solidFill>
                <a:latin typeface="Comic Sans MS" pitchFamily="66" charset="0"/>
              </a:rPr>
              <a:t>p</a:t>
            </a:r>
            <a:r>
              <a:rPr lang="en-US" sz="2800" b="1" baseline="30000" dirty="0" err="1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en-US" sz="2800" b="1" dirty="0" err="1">
                <a:solidFill>
                  <a:srgbClr val="0066FF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Sensors: </a:t>
            </a:r>
            <a:r>
              <a:rPr lang="en-US" sz="2800" b="1" dirty="0" err="1" smtClean="0">
                <a:solidFill>
                  <a:srgbClr val="0066FF"/>
                </a:solidFill>
                <a:latin typeface="Comic Sans MS" pitchFamily="66" charset="0"/>
              </a:rPr>
              <a:t>V</a:t>
            </a:r>
            <a:r>
              <a:rPr lang="en-US" sz="2800" b="1" baseline="-25000" dirty="0" err="1" smtClean="0">
                <a:solidFill>
                  <a:srgbClr val="0066FF"/>
                </a:solidFill>
                <a:latin typeface="Comic Sans MS" pitchFamily="66" charset="0"/>
              </a:rPr>
              <a:t>depletion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6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9512" y="908720"/>
                <a:ext cx="8424614" cy="9361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FF3300"/>
                    </a:solidFill>
                  </a:rPr>
                  <a:t>AC </a:t>
                </a:r>
                <a:r>
                  <a:rPr lang="en-US" sz="2000" b="1" dirty="0" smtClean="0">
                    <a:solidFill>
                      <a:srgbClr val="FF3300"/>
                    </a:solidFill>
                  </a:rPr>
                  <a:t>coupled CIS </a:t>
                </a:r>
                <a:r>
                  <a:rPr lang="en-US" sz="2000" b="1" dirty="0">
                    <a:solidFill>
                      <a:srgbClr val="FF3300"/>
                    </a:solidFill>
                  </a:rPr>
                  <a:t>sensor :</a:t>
                </a:r>
                <a:endParaRPr lang="en-US" sz="2000" b="1" dirty="0" smtClean="0">
                  <a:solidFill>
                    <a:srgbClr val="FF33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33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sz="1800" dirty="0" smtClean="0"/>
                  <a:t>for pad sensor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</a:rPr>
                      <m:t>𝐶</m:t>
                    </m:r>
                    <m:r>
                      <a:rPr lang="de-DE" sz="1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𝑑𝑒𝑝𝑙𝑒𝑡𝑖𝑜𝑛</m:t>
                            </m:r>
                          </m:sub>
                        </m:sSub>
                      </m:den>
                    </m:f>
                    <m:r>
                      <a:rPr lang="de-DE" sz="1800" i="1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8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de-DE" sz="1800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1800" dirty="0" smtClean="0"/>
                  <a:t>up to depletion, then C  constant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9512" y="908720"/>
                <a:ext cx="8424614" cy="936104"/>
              </a:xfrm>
              <a:blipFill rotWithShape="1">
                <a:blip r:embed="rId5"/>
                <a:stretch>
                  <a:fillRect l="-724" t="-3247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66875"/>
            <a:ext cx="4680520" cy="31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31912" y="4941168"/>
            <a:ext cx="842461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/>
              <a:t> </a:t>
            </a:r>
            <a:r>
              <a:rPr lang="en-US" sz="2000" b="1" dirty="0" smtClean="0"/>
              <a:t>Effects of </a:t>
            </a:r>
            <a:r>
              <a:rPr lang="en-US" sz="2000" b="1" i="1" dirty="0" err="1" smtClean="0"/>
              <a:t>N</a:t>
            </a:r>
            <a:r>
              <a:rPr lang="en-US" sz="2000" b="1" baseline="-25000" dirty="0" err="1" smtClean="0"/>
              <a:t>ox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 increase of electrons in accumulation layer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800" dirty="0"/>
              <a:t> </a:t>
            </a:r>
            <a:r>
              <a:rPr lang="en-US" sz="1800" dirty="0" smtClean="0"/>
              <a:t>- step in 1/C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when </a:t>
            </a:r>
            <a:r>
              <a:rPr lang="en-US" sz="1800" dirty="0" err="1" smtClean="0"/>
              <a:t>undepleted</a:t>
            </a:r>
            <a:r>
              <a:rPr lang="en-US" sz="1800" dirty="0" smtClean="0"/>
              <a:t> regions below SiO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separate</a:t>
            </a:r>
          </a:p>
          <a:p>
            <a:pPr marL="0" indent="0">
              <a:buFontTx/>
              <a:buNone/>
            </a:pPr>
            <a:r>
              <a:rPr lang="en-US" sz="1800" dirty="0"/>
              <a:t> </a:t>
            </a:r>
            <a:r>
              <a:rPr lang="en-US" sz="1800" dirty="0" smtClean="0"/>
              <a:t>- voltage required to deplete entire sensor depends on </a:t>
            </a:r>
            <a:r>
              <a:rPr lang="en-US" sz="1800" i="1" dirty="0" err="1" smtClean="0"/>
              <a:t>N</a:t>
            </a:r>
            <a:r>
              <a:rPr lang="en-US" sz="1800" baseline="-25000" dirty="0" err="1" smtClean="0"/>
              <a:t>ox</a:t>
            </a:r>
            <a:endParaRPr lang="en-US" sz="1800" baseline="-25000" dirty="0" smtClean="0"/>
          </a:p>
          <a:p>
            <a:pPr marL="0" indent="0" algn="ctr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Effect not of relevance for user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459216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J.Zhang</a:t>
            </a:r>
            <a:endParaRPr lang="en-US" sz="1200" b="1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821432" y="4653136"/>
            <a:ext cx="94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J.Schwandt</a:t>
            </a:r>
            <a:endParaRPr lang="en-US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19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Introduction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0" y="980728"/>
            <a:ext cx="8424863" cy="52562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Bulk vs. surface damage in silicon sensors: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Si-bulk damage </a:t>
            </a:r>
            <a:r>
              <a:rPr lang="en-US" dirty="0" smtClean="0"/>
              <a:t>(energetic particles/hadrons)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sym typeface="Wingdings" pitchFamily="2" charset="2"/>
              </a:rPr>
              <a:t>    </a:t>
            </a:r>
            <a:r>
              <a:rPr lang="en-US" sz="2000" dirty="0" smtClean="0"/>
              <a:t>Lots of user experience + basic R&amp;D: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/>
              <a:t>R</a:t>
            </a:r>
            <a:r>
              <a:rPr lang="en-US" sz="1800" dirty="0" smtClean="0"/>
              <a:t>adiation produces point and cluster defects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>
                <a:cs typeface="Arial"/>
              </a:rPr>
              <a:t>I</a:t>
            </a:r>
            <a:r>
              <a:rPr lang="en-US" sz="1600" dirty="0" smtClean="0">
                <a:cs typeface="Arial"/>
              </a:rPr>
              <a:t>ncrease of dark current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 smtClean="0">
                <a:cs typeface="Arial"/>
              </a:rPr>
              <a:t>Change of doping (incl. sign inversion) + of shape of electric field in sensor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cs typeface="Arial"/>
              </a:rPr>
              <a:t>Charge losses due to charge trapping by defects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cs typeface="Arial"/>
              </a:rPr>
              <a:t>Many groups work on this topic – vital for particle physics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Si-SiO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surface damage </a:t>
            </a:r>
            <a:r>
              <a:rPr lang="en-US" dirty="0" smtClean="0"/>
              <a:t>(X-rays and low energy electrons)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/>
              <a:t>Little experience from sensor users + little basic R&amp;D</a:t>
            </a:r>
            <a:endParaRPr lang="en-US" sz="1800" dirty="0" smtClean="0"/>
          </a:p>
          <a:p>
            <a:pPr lvl="2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 smtClean="0"/>
              <a:t>Reports (mainly) on increase in leakage current </a:t>
            </a:r>
            <a:r>
              <a:rPr lang="en-US" sz="1600" dirty="0" smtClean="0">
                <a:sym typeface="Wingdings" pitchFamily="2" charset="2"/>
              </a:rPr>
              <a:t> problems ASICs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sym typeface="Wingdings" pitchFamily="2" charset="2"/>
              </a:rPr>
              <a:t>Lots of experience + basic R&amp;D for electronics:</a:t>
            </a:r>
            <a:r>
              <a:rPr lang="en-US" dirty="0" smtClean="0"/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 smtClean="0">
                <a:cs typeface="Arial"/>
              </a:rPr>
              <a:t>Change of transistor characteristics </a:t>
            </a:r>
            <a:endParaRPr lang="en-US" sz="1600" dirty="0">
              <a:cs typeface="Arial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cs typeface="Arial"/>
              </a:rPr>
              <a:t>Leaking capacitors, isolation break-down, and more</a:t>
            </a:r>
            <a:endParaRPr lang="en-US" sz="1600" dirty="0">
              <a:cs typeface="Arial"/>
            </a:endParaRPr>
          </a:p>
          <a:p>
            <a:pPr marL="177800" indent="0" algn="ctr" defTabSz="45085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 we have to worry at the XFEL ???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0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Impact on </a:t>
            </a:r>
            <a:r>
              <a:rPr lang="en-US" sz="2800" b="1" dirty="0" err="1">
                <a:solidFill>
                  <a:srgbClr val="0066FF"/>
                </a:solidFill>
                <a:latin typeface="Comic Sans MS" pitchFamily="66" charset="0"/>
              </a:rPr>
              <a:t>p</a:t>
            </a:r>
            <a:r>
              <a:rPr lang="en-US" sz="2800" b="1" baseline="30000" dirty="0" err="1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en-US" sz="2800" b="1" dirty="0" err="1">
                <a:solidFill>
                  <a:srgbClr val="0066FF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Sensors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: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Dark Current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3888432" cy="43271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3300"/>
                </a:solidFill>
              </a:rPr>
              <a:t>AC </a:t>
            </a:r>
            <a:r>
              <a:rPr lang="en-US" sz="2000" b="1" dirty="0" smtClean="0">
                <a:solidFill>
                  <a:srgbClr val="FF3300"/>
                </a:solidFill>
              </a:rPr>
              <a:t>coupled CIS sensor: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endParaRPr lang="en-US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1969"/>
            <a:ext cx="4464496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4" y="3704485"/>
            <a:ext cx="3562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06" y="873096"/>
            <a:ext cx="4284315" cy="283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107505" y="4148410"/>
            <a:ext cx="4968552" cy="216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 smtClean="0"/>
              <a:t>Interface current (</a:t>
            </a:r>
            <a:r>
              <a:rPr lang="en-US" sz="2000" b="1" i="1" dirty="0" err="1" smtClean="0"/>
              <a:t>D</a:t>
            </a:r>
            <a:r>
              <a:rPr lang="en-US" sz="2000" b="1" baseline="-25000" dirty="0" err="1" smtClean="0"/>
              <a:t>it</a:t>
            </a:r>
            <a:r>
              <a:rPr lang="en-US" sz="2000" b="1" dirty="0" smtClean="0"/>
              <a:t>) dominates</a:t>
            </a:r>
          </a:p>
          <a:p>
            <a:pPr marL="0" indent="0">
              <a:buFontTx/>
              <a:buNone/>
            </a:pPr>
            <a:r>
              <a:rPr lang="en-US" sz="1800" dirty="0"/>
              <a:t> </a:t>
            </a:r>
            <a:r>
              <a:rPr lang="en-US" sz="1800" dirty="0" smtClean="0"/>
              <a:t>- </a:t>
            </a:r>
            <a:r>
              <a:rPr lang="en-US" sz="1800" dirty="0"/>
              <a:t>C</a:t>
            </a:r>
            <a:r>
              <a:rPr lang="en-US" sz="1800" dirty="0" smtClean="0"/>
              <a:t>urrent from depleted interface (E-field)</a:t>
            </a:r>
          </a:p>
          <a:p>
            <a:pPr marL="0" indent="0">
              <a:buFontTx/>
              <a:buNone/>
            </a:pPr>
            <a:r>
              <a:rPr lang="en-US" sz="1800" dirty="0" smtClean="0"/>
              <a:t> - Interface area changes with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bias</a:t>
            </a:r>
            <a:r>
              <a:rPr lang="en-US" sz="1800" baseline="-25000" dirty="0" smtClean="0"/>
              <a:t> 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sym typeface="Wingdings" pitchFamily="2" charset="2"/>
              </a:rPr>
              <a:t> seen by X-ray users</a:t>
            </a:r>
          </a:p>
          <a:p>
            <a:pPr marL="0" indent="0">
              <a:buFontTx/>
              <a:buNone/>
            </a:pP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     minimize depleted interface area </a:t>
            </a:r>
          </a:p>
          <a:p>
            <a:pPr marL="0" indent="0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Important for sensor optimization</a:t>
            </a:r>
            <a:r>
              <a:rPr lang="en-US" sz="1800" b="1" dirty="0" smtClean="0"/>
              <a:t>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FF3300"/>
                </a:solidFill>
              </a:rPr>
              <a:t>  </a:t>
            </a:r>
            <a:endParaRPr lang="en-US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323528" y="3861048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J.Zhang</a:t>
            </a:r>
            <a:endParaRPr lang="en-US" sz="1200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021147" y="5924688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A.Srivastava</a:t>
            </a:r>
            <a:endParaRPr lang="en-US" sz="12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20</a:t>
            </a:fld>
            <a:r>
              <a:rPr lang="de-DE" smtClean="0"/>
              <a:t>/25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012918" y="1307483"/>
            <a:ext cx="72008" cy="50338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7870889" y="1301969"/>
            <a:ext cx="60133" cy="5089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815510" y="1844824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baseline="-25000" dirty="0" err="1" smtClean="0">
                <a:solidFill>
                  <a:schemeClr val="bg1"/>
                </a:solidFill>
              </a:rPr>
              <a:t>interface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Impact on </a:t>
            </a:r>
            <a:r>
              <a:rPr lang="en-US" sz="2800" b="1" dirty="0" err="1">
                <a:solidFill>
                  <a:srgbClr val="0066FF"/>
                </a:solidFill>
                <a:latin typeface="Comic Sans MS" pitchFamily="66" charset="0"/>
              </a:rPr>
              <a:t>p</a:t>
            </a:r>
            <a:r>
              <a:rPr lang="en-US" sz="2800" b="1" baseline="30000" dirty="0" err="1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en-US" sz="2800" b="1" dirty="0" err="1">
                <a:solidFill>
                  <a:srgbClr val="0066FF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Pixel Sensors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: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Breakdown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8640960" cy="7920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Simulation </a:t>
            </a:r>
            <a:r>
              <a:rPr lang="en-US" sz="2000" dirty="0" smtClean="0"/>
              <a:t>2-dim [</a:t>
            </a:r>
            <a:r>
              <a:rPr lang="en-US" sz="2000" dirty="0" err="1" smtClean="0"/>
              <a:t>x,z</a:t>
            </a:r>
            <a:r>
              <a:rPr lang="en-US" sz="2000" dirty="0" smtClean="0"/>
              <a:t> and </a:t>
            </a:r>
            <a:r>
              <a:rPr lang="en-US" sz="2000" dirty="0" err="1" smtClean="0"/>
              <a:t>r,z</a:t>
            </a:r>
            <a:r>
              <a:rPr lang="en-US" sz="2000" dirty="0" smtClean="0"/>
              <a:t>] and 3-dim</a:t>
            </a:r>
            <a:r>
              <a:rPr lang="en-US" sz="2000" b="1" dirty="0" smtClean="0">
                <a:solidFill>
                  <a:srgbClr val="FF330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i="1" dirty="0" err="1" smtClean="0">
                <a:solidFill>
                  <a:srgbClr val="FF3300"/>
                </a:solidFill>
              </a:rPr>
              <a:t>N</a:t>
            </a:r>
            <a:r>
              <a:rPr lang="en-US" sz="1800" b="1" baseline="-25000" dirty="0" err="1" smtClean="0">
                <a:solidFill>
                  <a:srgbClr val="FF3300"/>
                </a:solidFill>
              </a:rPr>
              <a:t>ox</a:t>
            </a:r>
            <a:r>
              <a:rPr lang="en-US" sz="1800" b="1" dirty="0" smtClean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ym typeface="Wingdings" pitchFamily="2" charset="2"/>
              </a:rPr>
              <a:t> accumulation layer  changes curvature p</a:t>
            </a:r>
            <a:r>
              <a:rPr lang="en-US" sz="1800" baseline="30000" dirty="0" smtClean="0">
                <a:sym typeface="Wingdings" pitchFamily="2" charset="2"/>
              </a:rPr>
              <a:t>+</a:t>
            </a:r>
            <a:r>
              <a:rPr lang="en-US" sz="1800" dirty="0" smtClean="0">
                <a:sym typeface="Wingdings" pitchFamily="2" charset="2"/>
              </a:rPr>
              <a:t>-depletion  changes E-field 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smtClean="0">
                <a:solidFill>
                  <a:srgbClr val="FF3300"/>
                </a:solidFill>
              </a:rPr>
              <a:t> </a:t>
            </a:r>
            <a:endParaRPr lang="en-US" sz="18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07504" y="5301208"/>
            <a:ext cx="87849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2550" indent="-82550">
              <a:buFontTx/>
              <a:buNone/>
            </a:pPr>
            <a:r>
              <a:rPr lang="en-US" sz="1800" dirty="0" smtClean="0"/>
              <a:t> </a:t>
            </a:r>
            <a:r>
              <a:rPr lang="en-US" sz="2000" b="1" dirty="0" smtClean="0"/>
              <a:t>Breakdown depends on </a:t>
            </a:r>
            <a:r>
              <a:rPr lang="en-US" sz="2000" b="1" i="1" dirty="0" err="1" smtClean="0"/>
              <a:t>N</a:t>
            </a:r>
            <a:r>
              <a:rPr lang="en-US" sz="2000" b="1" baseline="-25000" dirty="0" err="1" smtClean="0"/>
              <a:t>ox</a:t>
            </a:r>
            <a:r>
              <a:rPr lang="en-US" sz="2000" b="1" dirty="0" err="1" smtClean="0"/>
              <a:t>,</a:t>
            </a:r>
            <a:r>
              <a:rPr lang="en-US" sz="2000" b="1" i="1" dirty="0" err="1" smtClean="0"/>
              <a:t>t</a:t>
            </a:r>
            <a:r>
              <a:rPr lang="en-US" sz="2000" b="1" baseline="-25000" dirty="0" err="1" smtClean="0"/>
              <a:t>ox</a:t>
            </a:r>
            <a:r>
              <a:rPr lang="en-US" sz="2000" b="1" dirty="0" err="1" smtClean="0"/>
              <a:t>,p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-implant, Al-overhang, potential on top of sensor (passivation layer), technology, etc. </a:t>
            </a:r>
          </a:p>
          <a:p>
            <a:pPr marL="0" indent="0" algn="ctr"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Major challenge for sensor design for dose range 0–1 </a:t>
            </a:r>
            <a:r>
              <a:rPr lang="en-US" sz="1800" b="1" dirty="0" err="1" smtClean="0">
                <a:solidFill>
                  <a:srgbClr val="FF0000"/>
                </a:solidFill>
                <a:sym typeface="Wingdings" pitchFamily="2" charset="2"/>
              </a:rPr>
              <a:t>GGy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@ &gt; 500 V)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27784" y="1701566"/>
            <a:ext cx="94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J.Schwandt</a:t>
            </a:r>
            <a:endParaRPr lang="en-US" sz="12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14.05.2012       </a:t>
            </a:r>
            <a:fld id="{69F5396A-4413-4AF5-813D-690C6243DC5A}" type="slidenum">
              <a:rPr lang="de-DE" smtClean="0"/>
              <a:pPr/>
              <a:t>21</a:t>
            </a:fld>
            <a:r>
              <a:rPr lang="de-DE" dirty="0" smtClean="0"/>
              <a:t>/25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763" y="1628800"/>
            <a:ext cx="9134475" cy="3638550"/>
            <a:chOff x="4763" y="1628800"/>
            <a:chExt cx="9134475" cy="363855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1628800"/>
              <a:ext cx="9134475" cy="363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 rot="16200000">
              <a:off x="-36472" y="3290500"/>
              <a:ext cx="48122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z [</a:t>
              </a:r>
              <a:r>
                <a:rPr lang="el-GR" sz="1200" b="1" dirty="0" smtClean="0"/>
                <a:t>μ</a:t>
              </a:r>
              <a:r>
                <a:rPr lang="en-US" sz="1200" b="1" dirty="0" smtClean="0"/>
                <a:t>]</a:t>
              </a:r>
              <a:endParaRPr lang="en-US" sz="24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6581028" y="3303213"/>
              <a:ext cx="48122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z [</a:t>
              </a:r>
              <a:r>
                <a:rPr lang="el-GR" sz="1200" b="1" dirty="0" smtClean="0"/>
                <a:t>μ</a:t>
              </a:r>
              <a:r>
                <a:rPr lang="en-US" sz="1200" b="1" dirty="0" smtClean="0"/>
                <a:t>]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err="1" smtClean="0">
                <a:solidFill>
                  <a:srgbClr val="0066FF"/>
                </a:solidFill>
                <a:latin typeface="Comic Sans MS" pitchFamily="66" charset="0"/>
              </a:rPr>
              <a:t>p</a:t>
            </a:r>
            <a:r>
              <a:rPr lang="en-US" sz="2800" b="1" baseline="30000" dirty="0" err="1" smtClean="0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en-US" sz="2800" b="1" dirty="0" err="1" smtClean="0">
                <a:solidFill>
                  <a:srgbClr val="0066FF"/>
                </a:solidFill>
                <a:latin typeface="Comic Sans MS" pitchFamily="66" charset="0"/>
              </a:rPr>
              <a:t>n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 Sensors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: 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Potential on Sensor Surface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0" y="1006788"/>
            <a:ext cx="8424863" cy="15232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breakdown</a:t>
            </a:r>
            <a:r>
              <a:rPr lang="en-US" sz="2000" b="1" dirty="0" smtClean="0">
                <a:solidFill>
                  <a:srgbClr val="FF0000"/>
                </a:solidFill>
              </a:rPr>
              <a:t> also depends on potential/charge distribution on surface:</a:t>
            </a:r>
            <a:endParaRPr lang="en-US" sz="2000" b="1" dirty="0" smtClean="0"/>
          </a:p>
          <a:p>
            <a:pPr marL="273050" indent="-273050">
              <a:buNone/>
            </a:pPr>
            <a:r>
              <a:rPr lang="en-US" sz="1800" dirty="0"/>
              <a:t> </a:t>
            </a:r>
            <a:r>
              <a:rPr lang="en-US" sz="1800" dirty="0" smtClean="0"/>
              <a:t>- Change of bias voltage </a:t>
            </a:r>
            <a:r>
              <a:rPr lang="en-US" sz="1800" dirty="0" smtClean="0">
                <a:sym typeface="Wingdings" pitchFamily="2" charset="2"/>
              </a:rPr>
              <a:t> surface fields (non-equilibrium)  movement of surface charges – conductance is a strong function of humidity</a:t>
            </a:r>
          </a:p>
          <a:p>
            <a:pPr marL="273050" indent="-273050">
              <a:buNone/>
            </a:pP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- </a:t>
            </a:r>
            <a:r>
              <a:rPr lang="en-US" sz="1800" dirty="0" err="1" smtClean="0">
                <a:sym typeface="Wingdings" pitchFamily="2" charset="2"/>
              </a:rPr>
              <a:t>V</a:t>
            </a:r>
            <a:r>
              <a:rPr lang="en-US" sz="1800" baseline="-25000" dirty="0" err="1" smtClean="0">
                <a:sym typeface="Wingdings" pitchFamily="2" charset="2"/>
              </a:rPr>
              <a:t>breakdown</a:t>
            </a:r>
            <a:r>
              <a:rPr lang="en-US" sz="1800" dirty="0" smtClean="0">
                <a:sym typeface="Wingdings" pitchFamily="2" charset="2"/>
              </a:rPr>
              <a:t> depends on surface charges</a:t>
            </a:r>
          </a:p>
          <a:p>
            <a:pPr marL="273050" indent="-273050">
              <a:buNone/>
            </a:pPr>
            <a:endParaRPr lang="en-US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834290" y="6248345"/>
            <a:ext cx="2441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F.G. </a:t>
            </a:r>
            <a:r>
              <a:rPr lang="en-US" sz="1200" b="1" dirty="0" err="1" smtClean="0"/>
              <a:t>Hartjes</a:t>
            </a:r>
            <a:r>
              <a:rPr lang="en-US" sz="1200" b="1" dirty="0" smtClean="0"/>
              <a:t>, NIMA 552(2005)168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51520" y="2648787"/>
            <a:ext cx="3932513" cy="3599557"/>
            <a:chOff x="305699" y="2648787"/>
            <a:chExt cx="3932513" cy="35995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99" y="2924943"/>
              <a:ext cx="3932513" cy="3323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1462225" y="2648787"/>
              <a:ext cx="2245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ATLAS SCT Sensors</a:t>
              </a:r>
            </a:p>
            <a:p>
              <a:pPr algn="ctr"/>
              <a:r>
                <a:rPr lang="en-US" sz="1200" b="1" dirty="0" smtClean="0"/>
                <a:t>(non-irradiated/no Al overhang</a:t>
              </a:r>
            </a:p>
          </p:txBody>
        </p:sp>
      </p:grp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4255897" y="2648788"/>
            <a:ext cx="4708716" cy="76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dirty="0" smtClean="0">
                <a:sym typeface="Wingdings" pitchFamily="2" charset="2"/>
              </a:rPr>
              <a:t>Measured inter-strip capacitance vs. time: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>
                <a:sym typeface="Wingdings" pitchFamily="2" charset="2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sym typeface="Wingdings" pitchFamily="2" charset="2"/>
              </a:rPr>
              <a:t>humid: </a:t>
            </a:r>
            <a:r>
              <a:rPr lang="en-US" sz="1600" dirty="0" smtClean="0">
                <a:sym typeface="Wingdings" pitchFamily="2" charset="2"/>
              </a:rPr>
              <a:t>~ 10 min.; </a:t>
            </a:r>
            <a:r>
              <a:rPr lang="en-US" sz="1600" dirty="0" smtClean="0">
                <a:solidFill>
                  <a:srgbClr val="0070C0"/>
                </a:solidFill>
                <a:sym typeface="Wingdings" pitchFamily="2" charset="2"/>
              </a:rPr>
              <a:t>dry: </a:t>
            </a:r>
            <a:r>
              <a:rPr lang="en-US" sz="1600" dirty="0" smtClean="0">
                <a:sym typeface="Wingdings" pitchFamily="2" charset="2"/>
              </a:rPr>
              <a:t>days; </a:t>
            </a:r>
            <a:r>
              <a:rPr lang="en-US" sz="1600" dirty="0" smtClean="0">
                <a:solidFill>
                  <a:srgbClr val="0070C0"/>
                </a:solidFill>
                <a:sym typeface="Wingdings" pitchFamily="2" charset="2"/>
              </a:rPr>
              <a:t>vacuum</a:t>
            </a:r>
            <a:r>
              <a:rPr lang="en-US" sz="1600" dirty="0" smtClean="0">
                <a:sym typeface="Wingdings" pitchFamily="2" charset="2"/>
              </a:rPr>
              <a:t>: ???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4801649" y="5697031"/>
            <a:ext cx="3514767" cy="7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Effects for sensors     with X-ray damage ???</a:t>
            </a:r>
            <a:endParaRPr lang="en-US" sz="2000" b="1" dirty="0" smtClean="0"/>
          </a:p>
          <a:p>
            <a:pPr marL="273050" indent="-273050">
              <a:buFontTx/>
              <a:buNone/>
            </a:pPr>
            <a:endParaRPr lang="en-US" sz="18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170283" y="3279690"/>
            <a:ext cx="4800600" cy="2134825"/>
            <a:chOff x="4170283" y="3279690"/>
            <a:chExt cx="4800600" cy="213482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170283" y="3279690"/>
              <a:ext cx="4800600" cy="2134825"/>
              <a:chOff x="4184033" y="4390603"/>
              <a:chExt cx="4800600" cy="2134825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4184033" y="4390603"/>
                <a:ext cx="4800600" cy="1990725"/>
                <a:chOff x="4184033" y="4328556"/>
                <a:chExt cx="4800600" cy="1990725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4033" y="4328556"/>
                  <a:ext cx="4800600" cy="175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28384" y="6081156"/>
                  <a:ext cx="790575" cy="238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9" name="Textfeld 18"/>
              <p:cNvSpPr txBox="1"/>
              <p:nvPr/>
            </p:nvSpPr>
            <p:spPr>
              <a:xfrm>
                <a:off x="5182606" y="6248429"/>
                <a:ext cx="2917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 smtClean="0"/>
                  <a:t>A.Chilingarov</a:t>
                </a:r>
                <a:r>
                  <a:rPr lang="en-US" sz="1200" b="1" dirty="0" smtClean="0"/>
                  <a:t> et al., NIMA 560(2006)118 </a:t>
                </a:r>
              </a:p>
            </p:txBody>
          </p:sp>
        </p:grpSp>
        <p:sp>
          <p:nvSpPr>
            <p:cNvPr id="22" name="Textfeld 21"/>
            <p:cNvSpPr txBox="1"/>
            <p:nvPr/>
          </p:nvSpPr>
          <p:spPr>
            <a:xfrm>
              <a:off x="7222779" y="3687415"/>
              <a:ext cx="877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humidty</a:t>
              </a:r>
              <a:r>
                <a:rPr lang="en-US" sz="1200" b="1" dirty="0" smtClean="0"/>
                <a:t>:</a:t>
              </a:r>
            </a:p>
            <a:p>
              <a:pPr algn="ctr"/>
              <a:r>
                <a:rPr lang="en-US" sz="1200" b="1" dirty="0" smtClean="0"/>
                <a:t>(T = 22°C)</a:t>
              </a:r>
            </a:p>
          </p:txBody>
        </p:sp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22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600" b="1" dirty="0" err="1">
                <a:solidFill>
                  <a:srgbClr val="0066FF"/>
                </a:solidFill>
                <a:latin typeface="Comic Sans MS" pitchFamily="66" charset="0"/>
              </a:rPr>
              <a:t>p</a:t>
            </a:r>
            <a:r>
              <a:rPr lang="en-US" sz="2600" b="1" baseline="30000" dirty="0" err="1">
                <a:solidFill>
                  <a:srgbClr val="0066FF"/>
                </a:solidFill>
                <a:latin typeface="Comic Sans MS" pitchFamily="66" charset="0"/>
              </a:rPr>
              <a:t>+</a:t>
            </a:r>
            <a:r>
              <a:rPr lang="en-US" sz="2600" b="1" dirty="0" err="1">
                <a:solidFill>
                  <a:srgbClr val="0066FF"/>
                </a:solidFill>
                <a:latin typeface="Comic Sans MS" pitchFamily="66" charset="0"/>
              </a:rPr>
              <a:t>n</a:t>
            </a:r>
            <a:r>
              <a:rPr lang="en-US" sz="2600" b="1" dirty="0">
                <a:solidFill>
                  <a:srgbClr val="0066FF"/>
                </a:solidFill>
                <a:latin typeface="Comic Sans MS" pitchFamily="66" charset="0"/>
              </a:rPr>
              <a:t> Sensors: </a:t>
            </a:r>
            <a:r>
              <a:rPr lang="en-US" sz="2600" b="1" dirty="0" smtClean="0">
                <a:solidFill>
                  <a:srgbClr val="0066FF"/>
                </a:solidFill>
                <a:latin typeface="Comic Sans MS" pitchFamily="66" charset="0"/>
              </a:rPr>
              <a:t>E-field close to Si-SiO</a:t>
            </a:r>
            <a:r>
              <a:rPr lang="en-US" sz="26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n-US" sz="2600" b="1" dirty="0" smtClean="0">
                <a:solidFill>
                  <a:srgbClr val="0066FF"/>
                </a:solidFill>
                <a:latin typeface="Comic Sans MS" pitchFamily="66" charset="0"/>
              </a:rPr>
              <a:t> interface</a:t>
            </a:r>
            <a:endParaRPr lang="en-GB" sz="26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4181997" cy="525621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For low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ox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500V (equilibrium) 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 200 V:</a:t>
            </a:r>
          </a:p>
          <a:p>
            <a:pPr marL="355600" indent="-35560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>
                <a:sym typeface="Wingdings" pitchFamily="2" charset="2"/>
              </a:rPr>
              <a:t>  „surplus” of neg. charges on surface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>
                <a:sym typeface="Wingdings" pitchFamily="2" charset="2"/>
              </a:rPr>
              <a:t>    E-field will point Si  SiO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aseline="-25000" dirty="0" smtClean="0">
                <a:sym typeface="Wingdings" pitchFamily="2" charset="2"/>
              </a:rPr>
              <a:t>         </a:t>
            </a:r>
            <a:r>
              <a:rPr lang="en-US" sz="1800" dirty="0" smtClean="0">
                <a:sym typeface="Wingdings" pitchFamily="2" charset="2"/>
              </a:rPr>
              <a:t> holes will be „lost“ at surface</a:t>
            </a:r>
            <a:endParaRPr lang="en-US" sz="1800" baseline="-25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0V </a:t>
            </a:r>
            <a:r>
              <a:rPr lang="en-US" sz="1800" b="1" dirty="0">
                <a:solidFill>
                  <a:schemeClr val="accent6"/>
                </a:solidFill>
              </a:rPr>
              <a:t>(equilibrium) 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 200 V: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ym typeface="Wingdings" pitchFamily="2" charset="2"/>
              </a:rPr>
              <a:t>  </a:t>
            </a:r>
            <a:r>
              <a:rPr lang="en-US" sz="1800" dirty="0" smtClean="0">
                <a:sym typeface="Wingdings" pitchFamily="2" charset="2"/>
              </a:rPr>
              <a:t>„lack” </a:t>
            </a:r>
            <a:r>
              <a:rPr lang="en-US" sz="1800" dirty="0">
                <a:sym typeface="Wingdings" pitchFamily="2" charset="2"/>
              </a:rPr>
              <a:t>of neg. charges on surface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ym typeface="Wingdings" pitchFamily="2" charset="2"/>
              </a:rPr>
              <a:t>    E-field will point </a:t>
            </a:r>
            <a:r>
              <a:rPr lang="en-US" sz="1800" dirty="0" smtClean="0">
                <a:sym typeface="Wingdings" pitchFamily="2" charset="2"/>
              </a:rPr>
              <a:t>SiO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Si</a:t>
            </a:r>
            <a:endParaRPr lang="en-US" sz="1800" baseline="-25000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sym typeface="Wingdings" pitchFamily="2" charset="2"/>
              </a:rPr>
              <a:t>       electron </a:t>
            </a:r>
            <a:r>
              <a:rPr lang="en-US" sz="1800" dirty="0">
                <a:sym typeface="Wingdings" pitchFamily="2" charset="2"/>
              </a:rPr>
              <a:t>„</a:t>
            </a:r>
            <a:r>
              <a:rPr lang="en-US" sz="1800" dirty="0" smtClean="0">
                <a:sym typeface="Wingdings" pitchFamily="2" charset="2"/>
              </a:rPr>
              <a:t>loss“ at surface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FF0000"/>
                </a:solidFill>
              </a:rPr>
              <a:t>For </a:t>
            </a:r>
            <a:r>
              <a:rPr lang="en-US" sz="1800" b="1" dirty="0" smtClean="0">
                <a:solidFill>
                  <a:srgbClr val="FF0000"/>
                </a:solidFill>
              </a:rPr>
              <a:t>high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N</a:t>
            </a:r>
            <a:r>
              <a:rPr lang="en-US" sz="1800" b="1" i="1" baseline="-25000" dirty="0" err="1" smtClean="0">
                <a:solidFill>
                  <a:srgbClr val="FF0000"/>
                </a:solidFill>
              </a:rPr>
              <a:t>ox</a:t>
            </a:r>
            <a:r>
              <a:rPr lang="en-US" sz="18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(X-ray rad. </a:t>
            </a:r>
            <a:r>
              <a:rPr lang="en-US" sz="1800" b="1" dirty="0">
                <a:solidFill>
                  <a:srgbClr val="FF0000"/>
                </a:solidFill>
              </a:rPr>
              <a:t>d</a:t>
            </a:r>
            <a:r>
              <a:rPr lang="en-US" sz="1800" b="1" dirty="0" smtClean="0">
                <a:solidFill>
                  <a:srgbClr val="FF0000"/>
                </a:solidFill>
              </a:rPr>
              <a:t>amage)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</a:rPr>
              <a:t>0V (equilibrium) 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 200 V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90% e-loss  30% e-loss</a:t>
            </a:r>
            <a:endParaRPr lang="en-US" sz="1800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</a:rPr>
              <a:t>500V (equilibrium) </a:t>
            </a: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 200 V: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 5% </a:t>
            </a:r>
            <a:r>
              <a:rPr lang="en-US" sz="1800" dirty="0">
                <a:sym typeface="Wingdings" pitchFamily="2" charset="2"/>
              </a:rPr>
              <a:t>e-loss  30% </a:t>
            </a:r>
            <a:r>
              <a:rPr lang="en-US" sz="1800" dirty="0" smtClean="0">
                <a:sym typeface="Wingdings" pitchFamily="2" charset="2"/>
              </a:rPr>
              <a:t>e-loss</a:t>
            </a:r>
          </a:p>
          <a:p>
            <a:pPr marL="273050" indent="-273050">
              <a:spcBef>
                <a:spcPts val="0"/>
              </a:spcBef>
              <a:spcAft>
                <a:spcPts val="200"/>
              </a:spcAft>
              <a:buFont typeface="Wingdings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Way to measure time con-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stants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 to reach equilibrium</a:t>
            </a:r>
            <a:endParaRPr lang="en-US" sz="20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1169871"/>
            <a:ext cx="3960440" cy="6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1816143"/>
            <a:ext cx="3960440" cy="96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4762101" y="2764587"/>
            <a:ext cx="3950520" cy="16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83" y="1725362"/>
            <a:ext cx="857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5306498" y="78549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</a:t>
            </a:r>
            <a:endParaRPr lang="en-US" sz="20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898140" y="80983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</a:t>
            </a:r>
            <a:endParaRPr lang="en-US" sz="2000" b="1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6432333" y="1057555"/>
            <a:ext cx="758" cy="7152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205950" y="1725317"/>
            <a:ext cx="972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e-h pairs 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4289501" y="3166291"/>
            <a:ext cx="4675112" cy="3646327"/>
            <a:chOff x="4289501" y="3166291"/>
            <a:chExt cx="4675112" cy="3646327"/>
          </a:xfrm>
          <a:solidFill>
            <a:schemeClr val="bg1"/>
          </a:solidFill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501" y="3166291"/>
              <a:ext cx="4675112" cy="36463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6551380" y="3667671"/>
              <a:ext cx="1693028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</a:rPr>
                <a:t>-----</a:t>
              </a:r>
              <a:r>
                <a:rPr lang="en-US" sz="1400" b="1" dirty="0" smtClean="0">
                  <a:solidFill>
                    <a:schemeClr val="accent6"/>
                  </a:solidFill>
                </a:rPr>
                <a:t> no losses</a:t>
              </a:r>
            </a:p>
            <a:p>
              <a:r>
                <a:rPr lang="en-US" sz="1400" b="1" dirty="0" smtClean="0"/>
                <a:t>- - - - </a:t>
              </a:r>
              <a:r>
                <a:rPr lang="en-US" sz="1400" b="1" dirty="0"/>
                <a:t>electron losses</a:t>
              </a:r>
              <a:endParaRPr lang="en-US" sz="1400" b="1" dirty="0" smtClean="0"/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------- hole losses</a:t>
              </a:r>
              <a:r>
                <a:rPr lang="en-US" sz="1400" b="1" dirty="0" smtClean="0">
                  <a:solidFill>
                    <a:schemeClr val="accent6"/>
                  </a:solidFill>
                </a:rPr>
                <a:t>  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672017" y="5949280"/>
              <a:ext cx="127624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electron losses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788024" y="4849415"/>
              <a:ext cx="106952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hole losses</a:t>
              </a:r>
              <a:r>
                <a:rPr lang="en-US" sz="1400" b="1" dirty="0" smtClean="0">
                  <a:solidFill>
                    <a:schemeClr val="accent6"/>
                  </a:solidFill>
                </a:rPr>
                <a:t>  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138298" y="5113565"/>
              <a:ext cx="84991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</a:rPr>
                <a:t>no losses</a:t>
              </a:r>
              <a:endParaRPr lang="en-US" sz="1400" b="1" dirty="0" smtClean="0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7659888" y="5964668"/>
            <a:ext cx="827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T.Pöhlsen</a:t>
            </a:r>
            <a:endParaRPr lang="en-US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14.05.2012       </a:t>
            </a:r>
            <a:fld id="{69F5396A-4413-4AF5-813D-690C6243DC5A}" type="slidenum">
              <a:rPr lang="de-DE" smtClean="0"/>
              <a:pPr/>
              <a:t>23</a:t>
            </a:fld>
            <a:r>
              <a:rPr lang="de-DE" dirty="0" smtClean="0"/>
              <a:t>/25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444966" y="1994356"/>
            <a:ext cx="0" cy="6425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444208" y="221673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3300"/>
                </a:solidFill>
              </a:rPr>
              <a:t>e</a:t>
            </a:r>
            <a:endParaRPr lang="en-US" sz="1800" b="1" i="1" dirty="0">
              <a:solidFill>
                <a:srgbClr val="FF33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695324" y="861220"/>
            <a:ext cx="1964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600nm laser (</a:t>
            </a:r>
            <a:r>
              <a:rPr lang="el-GR" sz="1200" b="1" dirty="0" smtClean="0"/>
              <a:t>λ</a:t>
            </a:r>
            <a:r>
              <a:rPr lang="de-DE" sz="1200" b="1" dirty="0" smtClean="0"/>
              <a:t> </a:t>
            </a:r>
            <a:r>
              <a:rPr lang="de-DE" sz="1200" b="1" baseline="-25000" dirty="0" err="1" smtClean="0"/>
              <a:t>att</a:t>
            </a:r>
            <a:r>
              <a:rPr lang="de-DE" sz="1200" b="1" dirty="0" smtClean="0"/>
              <a:t> </a:t>
            </a:r>
            <a:r>
              <a:rPr lang="en-US" sz="1200" b="1" dirty="0" smtClean="0"/>
              <a:t>~  3</a:t>
            </a:r>
            <a:r>
              <a:rPr lang="el-GR" sz="1200" b="1" dirty="0" smtClean="0"/>
              <a:t>μ</a:t>
            </a:r>
            <a:r>
              <a:rPr lang="de-DE" sz="1200" b="1" dirty="0" smtClean="0"/>
              <a:t>m)</a:t>
            </a:r>
            <a:endParaRPr lang="en-US" sz="1200" b="1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6096043" y="1640675"/>
            <a:ext cx="290681" cy="191719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084168" y="17008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accent2"/>
                </a:solidFill>
              </a:rPr>
              <a:t>h</a:t>
            </a:r>
            <a:endParaRPr lang="en-US" sz="1800" b="1" i="1" dirty="0">
              <a:solidFill>
                <a:schemeClr val="accent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451984" y="3969544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Signal of 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5465944" y="120862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3"/>
                </a:solidFill>
              </a:rPr>
              <a:t>Al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596336" y="121129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3"/>
                </a:solidFill>
              </a:rPr>
              <a:t>Al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57950" y="1528597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 - - - - - - - -  </a:t>
            </a:r>
            <a:endParaRPr lang="en-US" sz="20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7301980" y="1533042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- - - - - - - - -  </a:t>
            </a:r>
            <a:endParaRPr lang="en-US" sz="20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4696293" y="2679117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+ +++++++++++++++++++++++++++++++++++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dirty="0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700" b="1" dirty="0" smtClean="0">
                <a:solidFill>
                  <a:srgbClr val="0066FF"/>
                </a:solidFill>
                <a:latin typeface="Comic Sans MS" pitchFamily="66" charset="0"/>
              </a:rPr>
              <a:t>Time Constants to reach “Surface Equilibrium”</a:t>
            </a:r>
            <a:endParaRPr lang="en-GB" sz="27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39782"/>
            <a:ext cx="4756212" cy="33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97848" y="1041619"/>
            <a:ext cx="4446160" cy="338437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Results for time constants</a:t>
            </a:r>
            <a:endParaRPr lang="en-US" sz="1800" b="1" dirty="0" smtClean="0"/>
          </a:p>
          <a:p>
            <a:pPr marL="0" indent="0">
              <a:buNone/>
            </a:pPr>
            <a:r>
              <a:rPr lang="de-DE" sz="1800" dirty="0" smtClean="0"/>
              <a:t> - </a:t>
            </a:r>
            <a:r>
              <a:rPr lang="en-US" sz="1800" dirty="0" smtClean="0"/>
              <a:t>humid: 10’s of minutes</a:t>
            </a:r>
          </a:p>
          <a:p>
            <a:pPr marL="0" indent="0">
              <a:buNone/>
            </a:pPr>
            <a:r>
              <a:rPr lang="en-US" sz="1800" dirty="0" smtClean="0"/>
              <a:t> - dry (RH &lt; 5 % @ RT): days</a:t>
            </a:r>
          </a:p>
          <a:p>
            <a:pPr marL="0" indent="0">
              <a:buNone/>
            </a:pPr>
            <a:r>
              <a:rPr lang="en-US" sz="1800" dirty="0" smtClean="0"/>
              <a:t> - vacuum: ???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Effect of charge losses:</a:t>
            </a:r>
          </a:p>
          <a:p>
            <a:pPr marL="355600" indent="-355600"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- only for few </a:t>
            </a:r>
            <a:r>
              <a:rPr lang="el-GR" sz="1800" dirty="0" smtClean="0">
                <a:solidFill>
                  <a:schemeClr val="tx2"/>
                </a:solidFill>
              </a:rPr>
              <a:t>μ</a:t>
            </a:r>
            <a:r>
              <a:rPr lang="de-DE" sz="1800" dirty="0" smtClean="0">
                <a:solidFill>
                  <a:schemeClr val="tx2"/>
                </a:solidFill>
              </a:rPr>
              <a:t>m </a:t>
            </a:r>
            <a:r>
              <a:rPr lang="de-DE" sz="1800" dirty="0" smtClean="0">
                <a:solidFill>
                  <a:schemeClr val="tx2"/>
                </a:solidFill>
                <a:sym typeface="Wingdings" pitchFamily="2" charset="2"/>
              </a:rPr>
              <a:t> ~irrelevant</a:t>
            </a:r>
          </a:p>
          <a:p>
            <a:pPr marL="355600" indent="-355600">
              <a:buNone/>
            </a:pPr>
            <a:r>
              <a:rPr lang="de-DE" sz="18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de-DE" sz="1800" dirty="0" smtClean="0">
                <a:solidFill>
                  <a:schemeClr val="tx2"/>
                </a:solidFill>
                <a:sym typeface="Wingdings" pitchFamily="2" charset="2"/>
              </a:rPr>
              <a:t>- 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charge storage  no pile-up effects as accumulation layers of entire sensor connected</a:t>
            </a:r>
            <a:r>
              <a:rPr lang="de-DE" sz="1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107504" y="4866427"/>
            <a:ext cx="8892480" cy="115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Break-down at high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ox</a:t>
            </a:r>
            <a:r>
              <a:rPr lang="en-US" sz="2000" b="1" dirty="0" smtClean="0">
                <a:solidFill>
                  <a:srgbClr val="FF0000"/>
                </a:solidFill>
              </a:rPr>
              <a:t> for non-equilibrium: More studies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needed !</a:t>
            </a:r>
          </a:p>
          <a:p>
            <a:pPr marL="0" indent="0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(in particular for guard ring breakdown in </a:t>
            </a:r>
            <a:r>
              <a:rPr lang="en-US" sz="1800" b="1" dirty="0" err="1" smtClean="0">
                <a:solidFill>
                  <a:srgbClr val="FF0000"/>
                </a:solidFill>
              </a:rPr>
              <a:t>vacuo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Efforts needed to optimize properties of “SiO</a:t>
            </a:r>
            <a:r>
              <a:rPr lang="en-US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” and/or passivation layer!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31138" y="4311013"/>
            <a:ext cx="827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T.Pöhlsen</a:t>
            </a:r>
            <a:endParaRPr lang="en-US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24</a:t>
            </a:fld>
            <a:r>
              <a:rPr lang="de-DE" smtClean="0"/>
              <a:t>/25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77014" y="242088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~ 40 min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12160" y="304921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~ 80 h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721123" y="2728665"/>
            <a:ext cx="1" cy="113238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6732998" y="1396851"/>
            <a:ext cx="0" cy="13066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Summary – Personal </a:t>
            </a: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Conclusions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8129" y="982244"/>
            <a:ext cx="9036496" cy="52562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X-ray damage is complex: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b="1" i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ox</a:t>
            </a:r>
            <a:r>
              <a:rPr lang="en-US" b="1" dirty="0" smtClean="0">
                <a:solidFill>
                  <a:schemeClr val="accent2"/>
                </a:solidFill>
              </a:rPr>
              <a:t> and </a:t>
            </a:r>
            <a:r>
              <a:rPr lang="en-US" b="1" i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it</a:t>
            </a:r>
            <a:r>
              <a:rPr lang="en-US" b="1" dirty="0" smtClean="0">
                <a:solidFill>
                  <a:schemeClr val="accent2"/>
                </a:solidFill>
              </a:rPr>
              <a:t> saturate (decrease) for &gt; 10- 100 </a:t>
            </a:r>
            <a:r>
              <a:rPr lang="en-US" b="1" dirty="0" err="1" smtClean="0">
                <a:solidFill>
                  <a:schemeClr val="accent2"/>
                </a:solidFill>
              </a:rPr>
              <a:t>MGy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 smtClean="0">
                <a:sym typeface="Wingdings" pitchFamily="2" charset="2"/>
              </a:rPr>
              <a:t>	 Main parameters measured (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understanding? technology !</a:t>
            </a:r>
            <a:r>
              <a:rPr lang="en-US" b="1" dirty="0" smtClean="0">
                <a:sym typeface="Wingdings" pitchFamily="2" charset="2"/>
              </a:rPr>
              <a:t>)    	 Dark current and capacitance not a problem for pixels        	 Charge losses and pile-up no problem (</a:t>
            </a:r>
            <a:r>
              <a:rPr lang="en-US" b="1" dirty="0" smtClean="0">
                <a:solidFill>
                  <a:schemeClr val="accent6"/>
                </a:solidFill>
                <a:sym typeface="Wingdings" pitchFamily="2" charset="2"/>
              </a:rPr>
              <a:t>plasma effect!</a:t>
            </a:r>
            <a:r>
              <a:rPr lang="en-US" b="1" dirty="0" smtClean="0">
                <a:sym typeface="Wingdings" pitchFamily="2" charset="2"/>
              </a:rPr>
              <a:t>)</a:t>
            </a:r>
            <a:endParaRPr lang="en-US" b="1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Main challenge: High breakdown voltage and stable operation</a:t>
            </a:r>
          </a:p>
          <a:p>
            <a:pPr marL="903288" lvl="1" indent="-446088"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>
                <a:sym typeface="Wingdings" pitchFamily="2" charset="2"/>
              </a:rPr>
              <a:t>	</a:t>
            </a:r>
            <a:r>
              <a:rPr lang="en-US" b="1" dirty="0" smtClean="0">
                <a:sym typeface="Wingdings" pitchFamily="2" charset="2"/>
              </a:rPr>
              <a:t> Proper implementation of parameters into TCAD simulation  Verification simulations with results from segmented sensors  Strategy of sensor optimization					 Effects of sensor surface (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passivation</a:t>
            </a:r>
            <a:r>
              <a:rPr lang="en-US" b="1" dirty="0" smtClean="0">
                <a:sym typeface="Wingdings" pitchFamily="2" charset="2"/>
              </a:rPr>
              <a:t>) 				 Effects of technology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b="1" dirty="0" smtClean="0">
                <a:sym typeface="Wingdings" pitchFamily="2" charset="2"/>
              </a:rPr>
              <a:t>What surprises ???</a:t>
            </a:r>
          </a:p>
          <a:p>
            <a:pPr marL="5715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Should XFEL afford building-up expertise in X-ray radiation damage for sensors and electronics ???</a:t>
            </a:r>
          </a:p>
          <a:p>
            <a:pPr marL="903288" lvl="1" indent="-446088">
              <a:spcBef>
                <a:spcPts val="0"/>
              </a:spcBef>
              <a:spcAft>
                <a:spcPts val="900"/>
              </a:spcAft>
              <a:buNone/>
            </a:pPr>
            <a:endParaRPr lang="en-US" b="1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b="1" dirty="0">
                <a:sym typeface="Wingdings" pitchFamily="2" charset="2"/>
              </a:rPr>
              <a:t>	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endParaRPr lang="en-US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25</a:t>
            </a:fld>
            <a:r>
              <a:rPr lang="de-DE" smtClean="0"/>
              <a:t>/25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6520" y="5390661"/>
            <a:ext cx="3357009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dirty="0" smtClean="0">
                <a:latin typeface="+mn-lt"/>
              </a:rPr>
              <a:t>an XFEL afford not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36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Thanks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0" y="1125538"/>
            <a:ext cx="8424863" cy="525621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Thanks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chemeClr val="accent2"/>
                </a:solidFill>
              </a:rPr>
              <a:t>Group @ UHH:</a:t>
            </a:r>
          </a:p>
          <a:p>
            <a:pPr marL="857250" lvl="2" indent="0">
              <a:buNone/>
            </a:pPr>
            <a:r>
              <a:rPr lang="de-DE" dirty="0" err="1" smtClean="0"/>
              <a:t>E.Fretwurst</a:t>
            </a:r>
            <a:endParaRPr lang="de-DE" dirty="0" smtClean="0"/>
          </a:p>
          <a:p>
            <a:pPr marL="857250" lvl="2" indent="0">
              <a:buNone/>
            </a:pPr>
            <a:r>
              <a:rPr lang="de-DE" dirty="0" err="1" smtClean="0"/>
              <a:t>I.Pintilie</a:t>
            </a:r>
            <a:r>
              <a:rPr lang="de-DE" dirty="0" smtClean="0"/>
              <a:t> (Bukarest + UHH)</a:t>
            </a:r>
          </a:p>
          <a:p>
            <a:pPr marL="857250" lvl="2" indent="0">
              <a:buNone/>
            </a:pPr>
            <a:r>
              <a:rPr lang="de-DE" dirty="0" err="1" smtClean="0"/>
              <a:t>M.Matysek</a:t>
            </a:r>
            <a:endParaRPr lang="de-DE" dirty="0" smtClean="0"/>
          </a:p>
          <a:p>
            <a:pPr marL="857250" lvl="2" indent="0">
              <a:buNone/>
            </a:pPr>
            <a:r>
              <a:rPr lang="de-DE" dirty="0" err="1" smtClean="0"/>
              <a:t>T.Pöhlsen</a:t>
            </a:r>
            <a:endParaRPr lang="de-DE" dirty="0" smtClean="0"/>
          </a:p>
          <a:p>
            <a:pPr marL="857250" lvl="2" indent="0">
              <a:buNone/>
            </a:pPr>
            <a:r>
              <a:rPr lang="de-DE" dirty="0" err="1" smtClean="0"/>
              <a:t>J.Schwandt</a:t>
            </a:r>
            <a:endParaRPr lang="de-DE" dirty="0" smtClean="0"/>
          </a:p>
          <a:p>
            <a:pPr marL="857250" lvl="2" indent="0">
              <a:buNone/>
            </a:pPr>
            <a:r>
              <a:rPr lang="de-DE" dirty="0" err="1" smtClean="0"/>
              <a:t>J.Zhang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chemeClr val="accent2"/>
                </a:solidFill>
              </a:rPr>
              <a:t>AGIPD @ DESY + PSI + Uni-BN</a:t>
            </a:r>
          </a:p>
          <a:p>
            <a:pPr marL="857250" lvl="2" indent="0">
              <a:buNone/>
            </a:pPr>
            <a:r>
              <a:rPr lang="de-DE" dirty="0" smtClean="0"/>
              <a:t>+ Inspiration </a:t>
            </a:r>
            <a:r>
              <a:rPr lang="de-DE" dirty="0" err="1" smtClean="0"/>
              <a:t>from</a:t>
            </a:r>
            <a:r>
              <a:rPr lang="de-DE" dirty="0" smtClean="0"/>
              <a:t> Rainer Richter HLL-München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26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6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de-DE" sz="2800" b="1" dirty="0" smtClean="0">
                <a:solidFill>
                  <a:srgbClr val="0066FF"/>
                </a:solidFill>
                <a:latin typeface="Comic Sans MS" pitchFamily="66" charset="0"/>
              </a:rPr>
              <a:t>Master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0" y="1125538"/>
            <a:ext cx="8424863" cy="52562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27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3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de-DE" sz="2800" b="1" dirty="0" err="1" smtClean="0">
                <a:solidFill>
                  <a:srgbClr val="0066FF"/>
                </a:solidFill>
                <a:latin typeface="Comic Sans MS" pitchFamily="66" charset="0"/>
              </a:rPr>
              <a:t>Introduction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850" y="1125538"/>
            <a:ext cx="8424863" cy="52562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What are the worries ?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en-US" b="1" dirty="0"/>
              <a:t> </a:t>
            </a:r>
            <a:r>
              <a:rPr lang="en-US" b="1" dirty="0" smtClean="0"/>
              <a:t>XFEL: </a:t>
            </a:r>
            <a:r>
              <a:rPr lang="en-US" dirty="0" smtClean="0"/>
              <a:t>a new regime for X-ray science:</a:t>
            </a:r>
          </a:p>
          <a:p>
            <a:pPr lvl="2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Dose up to 1 </a:t>
            </a:r>
            <a:r>
              <a:rPr lang="en-US" dirty="0" err="1" smtClean="0"/>
              <a:t>GGy</a:t>
            </a:r>
            <a:r>
              <a:rPr lang="en-US" dirty="0" smtClean="0"/>
              <a:t> non-uniformly over sensor                                    [ </a:t>
            </a:r>
            <a:r>
              <a:rPr lang="en-US" sz="1400" dirty="0"/>
              <a:t>= 1 GJ/kg ! </a:t>
            </a:r>
            <a:r>
              <a:rPr lang="en-US" sz="1400" dirty="0">
                <a:sym typeface="Wingdings" pitchFamily="2" charset="2"/>
              </a:rPr>
              <a:t> ~ 5 MJ in sensor of AGIPD </a:t>
            </a:r>
            <a:r>
              <a:rPr lang="en-US" sz="1400" dirty="0" smtClean="0">
                <a:sym typeface="Wingdings" pitchFamily="2" charset="2"/>
              </a:rPr>
              <a:t>type</a:t>
            </a:r>
            <a:r>
              <a:rPr lang="en-US" dirty="0">
                <a:sym typeface="Wingdings" pitchFamily="2" charset="2"/>
              </a:rPr>
              <a:t>]</a:t>
            </a:r>
            <a:endParaRPr lang="en-US" dirty="0" smtClean="0"/>
          </a:p>
          <a:p>
            <a:pPr lvl="2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0, 1 ... 10</a:t>
            </a:r>
            <a:r>
              <a:rPr lang="en-US" baseline="30000" dirty="0" smtClean="0"/>
              <a:t>5</a:t>
            </a:r>
            <a:r>
              <a:rPr lang="en-US" dirty="0" smtClean="0"/>
              <a:t> photons/( &lt; 100 </a:t>
            </a:r>
            <a:r>
              <a:rPr lang="en-US" dirty="0" err="1" smtClean="0"/>
              <a:t>fs</a:t>
            </a:r>
            <a:r>
              <a:rPr lang="en-US" dirty="0" smtClean="0"/>
              <a:t> pulse)</a:t>
            </a:r>
          </a:p>
          <a:p>
            <a:pPr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Time between bunches: 220 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en-US" b="1" dirty="0" smtClean="0"/>
              <a:t>The worries:</a:t>
            </a:r>
          </a:p>
          <a:p>
            <a:pPr marL="1085850" lvl="2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Breakdown</a:t>
            </a:r>
          </a:p>
          <a:p>
            <a:pPr marL="1085850" lvl="2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Dark current</a:t>
            </a:r>
          </a:p>
          <a:p>
            <a:pPr marL="1085850" lvl="2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Increase of inter-pixel capacitances</a:t>
            </a:r>
          </a:p>
          <a:p>
            <a:pPr marL="1085850" lvl="2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Charge losses</a:t>
            </a:r>
          </a:p>
          <a:p>
            <a:pPr marL="1085850" lvl="2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Slow pulses due to plasma effects (high eh</a:t>
            </a:r>
            <a:r>
              <a:rPr lang="en-US" dirty="0"/>
              <a:t>-</a:t>
            </a:r>
            <a:r>
              <a:rPr lang="en-US" dirty="0" smtClean="0"/>
              <a:t>densities)</a:t>
            </a:r>
          </a:p>
          <a:p>
            <a:pPr marL="1085850" lvl="2" indent="-285750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Pile-up</a:t>
            </a:r>
          </a:p>
          <a:p>
            <a:pPr marL="1085850" lvl="2" indent="-2857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dirty="0" smtClean="0"/>
              <a:t>Change of performance (with time, over sensor area)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I will attempt to address some of these worries</a:t>
            </a:r>
          </a:p>
          <a:p>
            <a:pPr marL="1085850" lvl="2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55600" algn="l"/>
              </a:tabLst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3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Basics of Surface (X-ray) Damage 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07504" y="3573016"/>
            <a:ext cx="8928992" cy="272057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Effects of radiation as function of </a:t>
            </a:r>
            <a:r>
              <a:rPr lang="el-GR" sz="2000" b="1" dirty="0" smtClean="0"/>
              <a:t>γ</a:t>
            </a:r>
            <a:r>
              <a:rPr lang="en-US" sz="2000" b="1" dirty="0" smtClean="0"/>
              <a:t> energy</a:t>
            </a:r>
            <a:r>
              <a:rPr lang="en-US" sz="2000" b="1" dirty="0" smtClean="0"/>
              <a:t>:</a:t>
            </a:r>
          </a:p>
          <a:p>
            <a:pPr marL="1436688" indent="-14366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&gt;1.12 </a:t>
            </a:r>
            <a:r>
              <a:rPr lang="en-US" sz="1800" b="1" dirty="0" err="1" smtClean="0">
                <a:solidFill>
                  <a:srgbClr val="FF0000"/>
                </a:solidFill>
              </a:rPr>
              <a:t>eV</a:t>
            </a:r>
            <a:r>
              <a:rPr lang="en-US" sz="1800" b="1" dirty="0" smtClean="0">
                <a:solidFill>
                  <a:srgbClr val="FF0000"/>
                </a:solidFill>
              </a:rPr>
              <a:t>:  </a:t>
            </a:r>
            <a:r>
              <a:rPr lang="en-US" sz="1800" dirty="0" smtClean="0"/>
              <a:t>eh-pairs in Si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signal</a:t>
            </a:r>
            <a:r>
              <a:rPr lang="en-US" sz="1800" dirty="0" smtClean="0"/>
              <a:t> [on average ~ 3.6 </a:t>
            </a:r>
            <a:r>
              <a:rPr lang="en-US" sz="1800" dirty="0" err="1" smtClean="0"/>
              <a:t>eV</a:t>
            </a:r>
            <a:r>
              <a:rPr lang="en-US" sz="1800" dirty="0" smtClean="0"/>
              <a:t>/(eh-pair)]</a:t>
            </a:r>
          </a:p>
          <a:p>
            <a:pPr marL="1436688" indent="-14366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&gt; 8.8 </a:t>
            </a:r>
            <a:r>
              <a:rPr lang="en-US" sz="1800" b="1" dirty="0" err="1" smtClean="0">
                <a:solidFill>
                  <a:srgbClr val="FF0000"/>
                </a:solidFill>
              </a:rPr>
              <a:t>eV</a:t>
            </a:r>
            <a:r>
              <a:rPr lang="en-US" sz="1800" b="1" dirty="0" smtClean="0">
                <a:solidFill>
                  <a:srgbClr val="FF0000"/>
                </a:solidFill>
              </a:rPr>
              <a:t>:   </a:t>
            </a:r>
            <a:r>
              <a:rPr lang="en-US" sz="1800" dirty="0" smtClean="0"/>
              <a:t>eh-pair in SiO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[on average ~ 18 </a:t>
            </a:r>
            <a:r>
              <a:rPr lang="en-US" sz="1800" dirty="0" err="1" smtClean="0"/>
              <a:t>eV</a:t>
            </a:r>
            <a:r>
              <a:rPr lang="en-US" sz="1800" dirty="0" smtClean="0"/>
              <a:t>/eh-pair] </a:t>
            </a:r>
            <a:r>
              <a:rPr lang="en-US" sz="1800" dirty="0" smtClean="0">
                <a:sym typeface="Wingdings" pitchFamily="2" charset="2"/>
              </a:rPr>
              <a:t> positive charges due to low mobility of holes</a:t>
            </a:r>
            <a:r>
              <a:rPr lang="en-US" sz="1800" b="1" dirty="0" smtClean="0"/>
              <a:t> </a:t>
            </a:r>
            <a:r>
              <a:rPr lang="en-US" sz="1800" dirty="0" smtClean="0">
                <a:sym typeface="Wingdings" pitchFamily="2" charset="2"/>
              </a:rPr>
              <a:t> “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surface” radiation effects </a:t>
            </a:r>
          </a:p>
          <a:p>
            <a:pPr marL="1436688" indent="-1436688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 smtClean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de-DE" sz="1800" b="1" dirty="0" smtClean="0">
                <a:solidFill>
                  <a:srgbClr val="FF0000"/>
                </a:solidFill>
                <a:sym typeface="Wingdings" pitchFamily="2" charset="2"/>
              </a:rPr>
              <a:t>&gt;300 </a:t>
            </a:r>
            <a:r>
              <a:rPr lang="de-DE" sz="1800" b="1" dirty="0" err="1" smtClean="0">
                <a:solidFill>
                  <a:srgbClr val="FF0000"/>
                </a:solidFill>
                <a:sym typeface="Wingdings" pitchFamily="2" charset="2"/>
              </a:rPr>
              <a:t>keV</a:t>
            </a:r>
            <a:r>
              <a:rPr lang="de-DE" sz="1800" b="1" dirty="0" smtClean="0">
                <a:solidFill>
                  <a:srgbClr val="FF0000"/>
                </a:solidFill>
                <a:sym typeface="Wingdings" pitchFamily="2" charset="2"/>
              </a:rPr>
              <a:t>:  </a:t>
            </a:r>
            <a:r>
              <a:rPr lang="en-US" sz="1800" dirty="0" smtClean="0">
                <a:sym typeface="Wingdings" pitchFamily="2" charset="2"/>
              </a:rPr>
              <a:t>crystal </a:t>
            </a:r>
            <a:r>
              <a:rPr lang="en-US" sz="1800" dirty="0" smtClean="0">
                <a:sym typeface="Wingdings" pitchFamily="2" charset="2"/>
              </a:rPr>
              <a:t>damage: point defects (vacancies + interstitials  kinetics)</a:t>
            </a:r>
          </a:p>
          <a:p>
            <a:pPr marL="1436688" indent="-14366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&gt;  3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MeV:  </a:t>
            </a:r>
            <a:r>
              <a:rPr lang="en-US" sz="1800" dirty="0" smtClean="0"/>
              <a:t>crystal </a:t>
            </a:r>
            <a:r>
              <a:rPr lang="en-US" sz="1800" dirty="0" smtClean="0"/>
              <a:t>damage: cluster defects  </a:t>
            </a:r>
          </a:p>
          <a:p>
            <a:pPr marL="1436688" indent="-1436688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sym typeface="Wingdings" pitchFamily="2" charset="2"/>
              </a:rPr>
              <a:t> for 12 </a:t>
            </a:r>
            <a:r>
              <a:rPr lang="en-US" sz="2000" b="1" dirty="0" err="1" smtClean="0">
                <a:solidFill>
                  <a:srgbClr val="FF3300"/>
                </a:solidFill>
                <a:sym typeface="Wingdings" pitchFamily="2" charset="2"/>
              </a:rPr>
              <a:t>keV</a:t>
            </a:r>
            <a:r>
              <a:rPr lang="en-US" sz="2000" b="1" dirty="0" smtClean="0">
                <a:solidFill>
                  <a:srgbClr val="FF3300"/>
                </a:solidFill>
                <a:sym typeface="Wingdings" pitchFamily="2" charset="2"/>
              </a:rPr>
              <a:t> X-rays only “surface – SiO</a:t>
            </a:r>
            <a:r>
              <a:rPr lang="en-US" sz="2000" b="1" baseline="-25000" dirty="0" smtClean="0">
                <a:solidFill>
                  <a:srgbClr val="FF3300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rgbClr val="FF3300"/>
                </a:solidFill>
                <a:sym typeface="Wingdings" pitchFamily="2" charset="2"/>
              </a:rPr>
              <a:t>” damage </a:t>
            </a:r>
            <a:endParaRPr lang="en-US" sz="2000" b="1" dirty="0">
              <a:solidFill>
                <a:srgbClr val="FF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2020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1852554" y="1112111"/>
            <a:ext cx="0" cy="2028857"/>
          </a:xfrm>
          <a:prstGeom prst="straightConnector1">
            <a:avLst/>
          </a:prstGeom>
          <a:ln w="38100" cmpd="sng"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389779" y="918746"/>
            <a:ext cx="9492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radiation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93026"/>
              </p:ext>
            </p:extLst>
          </p:nvPr>
        </p:nvGraphicFramePr>
        <p:xfrm>
          <a:off x="4211960" y="1124744"/>
          <a:ext cx="3888432" cy="2159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2448272"/>
              </a:tblGrid>
              <a:tr h="3599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Properties of thermally grown SiO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density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2.27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g/cm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diel</a:t>
                      </a:r>
                      <a:r>
                        <a:rPr lang="en-US" sz="1400" b="1" dirty="0" smtClean="0"/>
                        <a:t>. constant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~ 3.8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diel</a:t>
                      </a:r>
                      <a:r>
                        <a:rPr lang="en-US" sz="1400" b="1" dirty="0" smtClean="0"/>
                        <a:t>. strength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(5 – 10)∙10</a:t>
                      </a:r>
                      <a:r>
                        <a:rPr lang="en-US" sz="1400" b="1" baseline="30000" dirty="0" smtClean="0"/>
                        <a:t>6</a:t>
                      </a:r>
                      <a:r>
                        <a:rPr lang="en-US" sz="1400" b="1" baseline="0" dirty="0" smtClean="0"/>
                        <a:t> V/cm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energy gap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8.8 </a:t>
                      </a:r>
                      <a:r>
                        <a:rPr lang="en-US" sz="1400" b="1" dirty="0" err="1" smtClean="0"/>
                        <a:t>eV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spec. heat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r>
                        <a:rPr lang="en-US" sz="1400" b="1" baseline="30000" dirty="0" smtClean="0"/>
                        <a:t>-3</a:t>
                      </a:r>
                      <a:r>
                        <a:rPr lang="en-US" sz="1400" b="1" baseline="0" dirty="0" smtClean="0"/>
                        <a:t> J/(</a:t>
                      </a:r>
                      <a:r>
                        <a:rPr lang="en-US" sz="1400" b="1" baseline="0" dirty="0" err="1" smtClean="0"/>
                        <a:t>kg∙K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4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Damage of SiO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 and at Si-SiO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 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nterface</a:t>
            </a:r>
            <a:endParaRPr lang="en-GB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66626" y="1089744"/>
            <a:ext cx="2289150" cy="6830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800" b="1" dirty="0" smtClean="0">
                <a:latin typeface="Comic Sans MS" pitchFamily="66" charset="0"/>
              </a:rPr>
              <a:t>Generation of </a:t>
            </a:r>
          </a:p>
          <a:p>
            <a:pPr algn="ctr">
              <a:spcBef>
                <a:spcPts val="0"/>
              </a:spcBef>
            </a:pPr>
            <a:r>
              <a:rPr lang="en-GB" sz="1800" b="1" dirty="0" smtClean="0">
                <a:latin typeface="Comic Sans MS" pitchFamily="66" charset="0"/>
              </a:rPr>
              <a:t>eh-pairs in SiO</a:t>
            </a:r>
            <a:r>
              <a:rPr lang="en-GB" sz="1800" b="1" baseline="-25000" dirty="0" smtClean="0">
                <a:latin typeface="Comic Sans MS" pitchFamily="66" charset="0"/>
              </a:rPr>
              <a:t>2</a:t>
            </a:r>
            <a:endParaRPr lang="en-GB" sz="1800" b="1" dirty="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2843808" y="1233760"/>
            <a:ext cx="5904905" cy="53905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f</a:t>
            </a:r>
            <a:r>
              <a:rPr lang="de-DE" sz="1800" dirty="0" smtClean="0"/>
              <a:t>or 500 </a:t>
            </a:r>
            <a:r>
              <a:rPr lang="de-DE" sz="1800" dirty="0" err="1" smtClean="0"/>
              <a:t>nm</a:t>
            </a:r>
            <a:r>
              <a:rPr lang="de-DE" sz="1800" dirty="0" smtClean="0"/>
              <a:t> SiO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: </a:t>
            </a:r>
            <a:r>
              <a:rPr lang="de-DE" sz="1800" b="1" dirty="0" smtClean="0">
                <a:solidFill>
                  <a:srgbClr val="FF3300"/>
                </a:solidFill>
              </a:rPr>
              <a:t>4∙10</a:t>
            </a:r>
            <a:r>
              <a:rPr lang="de-DE" sz="1800" b="1" baseline="30000" dirty="0" smtClean="0">
                <a:solidFill>
                  <a:srgbClr val="FF3300"/>
                </a:solidFill>
              </a:rPr>
              <a:t>16</a:t>
            </a:r>
            <a:r>
              <a:rPr lang="de-DE" sz="1800" b="1" dirty="0" smtClean="0">
                <a:solidFill>
                  <a:srgbClr val="FF3300"/>
                </a:solidFill>
              </a:rPr>
              <a:t> cm</a:t>
            </a:r>
            <a:r>
              <a:rPr lang="de-DE" sz="1800" b="1" baseline="30000" dirty="0" smtClean="0">
                <a:solidFill>
                  <a:srgbClr val="FF3300"/>
                </a:solidFill>
              </a:rPr>
              <a:t>-2</a:t>
            </a:r>
            <a:r>
              <a:rPr lang="de-DE" sz="1800" b="1" dirty="0" smtClean="0">
                <a:solidFill>
                  <a:srgbClr val="FF3300"/>
                </a:solidFill>
              </a:rPr>
              <a:t> for dose </a:t>
            </a:r>
            <a:r>
              <a:rPr lang="de-DE" sz="1800" b="1" dirty="0" err="1" smtClean="0">
                <a:solidFill>
                  <a:srgbClr val="FF3300"/>
                </a:solidFill>
              </a:rPr>
              <a:t>of</a:t>
            </a:r>
            <a:r>
              <a:rPr lang="de-DE" sz="1800" b="1" dirty="0" smtClean="0">
                <a:solidFill>
                  <a:srgbClr val="FF3300"/>
                </a:solidFill>
              </a:rPr>
              <a:t> 1 </a:t>
            </a:r>
            <a:r>
              <a:rPr lang="de-DE" sz="1800" b="1" dirty="0" err="1" smtClean="0">
                <a:solidFill>
                  <a:srgbClr val="FF3300"/>
                </a:solidFill>
              </a:rPr>
              <a:t>MGy</a:t>
            </a:r>
            <a:endParaRPr lang="de-DE" sz="1800" dirty="0">
              <a:solidFill>
                <a:srgbClr val="FF33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548664" y="11663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63395" y="2708920"/>
            <a:ext cx="2289150" cy="6830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800" b="1" dirty="0">
                <a:latin typeface="Comic Sans MS" pitchFamily="66" charset="0"/>
              </a:rPr>
              <a:t>Prompt </a:t>
            </a:r>
            <a:r>
              <a:rPr lang="en-GB" sz="1800" b="1" dirty="0" err="1">
                <a:latin typeface="Comic Sans MS" pitchFamily="66" charset="0"/>
              </a:rPr>
              <a:t>recombi</a:t>
            </a:r>
            <a:r>
              <a:rPr lang="en-GB" sz="1800" b="1" dirty="0">
                <a:latin typeface="Comic Sans MS" pitchFamily="66" charset="0"/>
              </a:rPr>
              <a:t>-nation of eh-pairs 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4751" y="5013176"/>
            <a:ext cx="2289150" cy="6830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800" b="1" dirty="0">
                <a:latin typeface="Comic Sans MS" pitchFamily="66" charset="0"/>
              </a:rPr>
              <a:t>Transport of</a:t>
            </a:r>
          </a:p>
          <a:p>
            <a:pPr algn="ctr">
              <a:spcBef>
                <a:spcPts val="0"/>
              </a:spcBef>
            </a:pPr>
            <a:r>
              <a:rPr lang="en-GB" sz="1800" b="1" dirty="0">
                <a:latin typeface="Comic Sans MS" pitchFamily="66" charset="0"/>
              </a:rPr>
              <a:t>free carriers 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2915816" y="1881832"/>
            <a:ext cx="5904905" cy="53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/>
              <a:t>depends on ionization density and E-field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4018799" cy="40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1411201" y="1916832"/>
            <a:ext cx="0" cy="576064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1384518" y="3645024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31371310" y="3405251"/>
            <a:ext cx="0" cy="1122431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feld 2048"/>
          <p:cNvSpPr txBox="1"/>
          <p:nvPr/>
        </p:nvSpPr>
        <p:spPr>
          <a:xfrm>
            <a:off x="7248827" y="5661248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M.R. </a:t>
            </a:r>
            <a:r>
              <a:rPr lang="en-US" sz="1200" b="1" dirty="0" err="1" smtClean="0"/>
              <a:t>Shanefield</a:t>
            </a:r>
            <a:r>
              <a:rPr lang="en-US" sz="1200" b="1" dirty="0" smtClean="0"/>
              <a:t> et al., </a:t>
            </a:r>
          </a:p>
          <a:p>
            <a:pPr algn="ctr"/>
            <a:r>
              <a:rPr lang="en-US" sz="1200" b="1" dirty="0" smtClean="0"/>
              <a:t>IEEE TNS 38(1991)1187</a:t>
            </a:r>
            <a:endParaRPr lang="en-US" sz="1200" b="1" dirty="0"/>
          </a:p>
        </p:txBody>
      </p:sp>
      <p:cxnSp>
        <p:nvCxnSpPr>
          <p:cNvPr id="39" name="Gerade Verbindung 38"/>
          <p:cNvCxnSpPr/>
          <p:nvPr/>
        </p:nvCxnSpPr>
        <p:spPr>
          <a:xfrm>
            <a:off x="1403648" y="5877272"/>
            <a:ext cx="0" cy="576064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5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Damage of SiO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 and at Si-SiO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 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nterface</a:t>
            </a:r>
            <a:endParaRPr lang="en-GB" sz="4000" b="1" dirty="0"/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0548664" y="11663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66626" y="5482232"/>
            <a:ext cx="2289150" cy="6830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800" b="1" dirty="0" smtClean="0">
                <a:latin typeface="Comic Sans MS" pitchFamily="66" charset="0"/>
              </a:rPr>
              <a:t>Effects </a:t>
            </a:r>
          </a:p>
          <a:p>
            <a:pPr algn="ctr">
              <a:spcBef>
                <a:spcPts val="0"/>
              </a:spcBef>
            </a:pPr>
            <a:r>
              <a:rPr lang="en-GB" sz="1800" b="1" dirty="0" smtClean="0">
                <a:latin typeface="Comic Sans MS" pitchFamily="66" charset="0"/>
              </a:rPr>
              <a:t>on sensor</a:t>
            </a:r>
            <a:endParaRPr lang="en-GB" sz="1800" b="1" dirty="0">
              <a:latin typeface="Comic Sans MS" pitchFamily="66" charset="0"/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31371310" y="3405251"/>
            <a:ext cx="0" cy="1122431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41" y="2626196"/>
            <a:ext cx="52863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Textfeld 2048"/>
          <p:cNvSpPr txBox="1"/>
          <p:nvPr/>
        </p:nvSpPr>
        <p:spPr>
          <a:xfrm>
            <a:off x="7812360" y="4283505"/>
            <a:ext cx="1108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F.B. McLean, </a:t>
            </a:r>
          </a:p>
          <a:p>
            <a:pPr algn="ctr"/>
            <a:r>
              <a:rPr lang="en-US" sz="1200" b="1" dirty="0" err="1" smtClean="0"/>
              <a:t>T.R.Oldham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(1987) 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251520" y="1377776"/>
            <a:ext cx="2664296" cy="3995440"/>
            <a:chOff x="251520" y="1089744"/>
            <a:chExt cx="2664296" cy="3995440"/>
          </a:xfrm>
        </p:grpSpPr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266626" y="1089744"/>
              <a:ext cx="2289150" cy="683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</a:pPr>
              <a:r>
                <a:rPr lang="en-GB" sz="1800" b="1" dirty="0">
                  <a:latin typeface="Comic Sans MS" pitchFamily="66" charset="0"/>
                </a:rPr>
                <a:t>Transport of</a:t>
              </a:r>
            </a:p>
            <a:p>
              <a:pPr algn="ctr">
                <a:spcBef>
                  <a:spcPts val="0"/>
                </a:spcBef>
              </a:pPr>
              <a:r>
                <a:rPr lang="en-GB" sz="1800" b="1" dirty="0">
                  <a:latin typeface="Comic Sans MS" pitchFamily="66" charset="0"/>
                </a:rPr>
                <a:t>free carriers 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00164" y="2708920"/>
              <a:ext cx="1415652" cy="11163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</a:pPr>
              <a:r>
                <a:rPr lang="en-GB" sz="1800" b="1" dirty="0" smtClean="0">
                  <a:latin typeface="Comic Sans MS" pitchFamily="66" charset="0"/>
                </a:rPr>
                <a:t>Trapping</a:t>
              </a:r>
            </a:p>
            <a:p>
              <a:pPr algn="ctr">
                <a:spcBef>
                  <a:spcPts val="0"/>
                </a:spcBef>
              </a:pPr>
              <a:r>
                <a:rPr lang="en-GB" sz="1800" b="1" dirty="0" smtClean="0">
                  <a:latin typeface="Comic Sans MS" pitchFamily="66" charset="0"/>
                </a:rPr>
                <a:t>at Si-SiO</a:t>
              </a:r>
              <a:r>
                <a:rPr lang="en-GB" sz="1800" b="1" baseline="-25000" dirty="0" smtClean="0">
                  <a:latin typeface="Comic Sans MS" pitchFamily="66" charset="0"/>
                </a:rPr>
                <a:t>2</a:t>
              </a:r>
              <a:endParaRPr lang="en-GB" sz="1800" b="1" dirty="0" smtClean="0">
                <a:latin typeface="Comic Sans MS" pitchFamily="66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GB" sz="1800" b="1" dirty="0" smtClean="0">
                  <a:latin typeface="Comic Sans MS" pitchFamily="66" charset="0"/>
                </a:rPr>
                <a:t>interface</a:t>
              </a:r>
              <a:endParaRPr lang="en-GB" sz="1800" b="1" dirty="0">
                <a:latin typeface="Comic Sans MS" pitchFamily="66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1800" b="1" dirty="0">
                <a:latin typeface="Comic Sans MS" pitchFamily="66" charset="0"/>
              </a:endParaRPr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683568" y="2253122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731826" y="3789040"/>
              <a:ext cx="0" cy="1296144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51520" y="2937576"/>
              <a:ext cx="1147806" cy="707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</a:pPr>
              <a:r>
                <a:rPr lang="en-GB" sz="1800" b="1" dirty="0" smtClean="0">
                  <a:latin typeface="Comic Sans MS" pitchFamily="66" charset="0"/>
                </a:rPr>
                <a:t>Trapping</a:t>
              </a:r>
            </a:p>
            <a:p>
              <a:pPr algn="ctr">
                <a:spcBef>
                  <a:spcPts val="0"/>
                </a:spcBef>
              </a:pPr>
              <a:r>
                <a:rPr lang="en-GB" sz="1800" b="1" dirty="0" smtClean="0">
                  <a:latin typeface="Comic Sans MS" pitchFamily="66" charset="0"/>
                </a:rPr>
                <a:t>in SiO</a:t>
              </a:r>
              <a:r>
                <a:rPr lang="en-GB" sz="1800" b="1" baseline="-25000" dirty="0" smtClean="0">
                  <a:latin typeface="Comic Sans MS" pitchFamily="66" charset="0"/>
                </a:rPr>
                <a:t>2</a:t>
              </a:r>
              <a:endParaRPr lang="en-GB" sz="1800" b="1" dirty="0">
                <a:latin typeface="Comic Sans MS" pitchFamily="66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2123728" y="2276872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683568" y="2253122"/>
              <a:ext cx="14401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384518" y="1881207"/>
              <a:ext cx="0" cy="371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2123728" y="3966466"/>
              <a:ext cx="0" cy="1118718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Gerade Verbindung 20"/>
          <p:cNvCxnSpPr/>
          <p:nvPr/>
        </p:nvCxnSpPr>
        <p:spPr>
          <a:xfrm>
            <a:off x="1399326" y="1040861"/>
            <a:ext cx="0" cy="325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987824" y="1203381"/>
            <a:ext cx="5740674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l-GR" sz="1600" b="1" dirty="0" smtClean="0"/>
              <a:t>μ</a:t>
            </a:r>
            <a:r>
              <a:rPr lang="de-DE" sz="1600" b="1" baseline="-25000" dirty="0" err="1" smtClean="0"/>
              <a:t>electrons</a:t>
            </a:r>
            <a:r>
              <a:rPr lang="de-DE" sz="1600" b="1" baseline="-25000" dirty="0" smtClean="0"/>
              <a:t>     </a:t>
            </a:r>
            <a:r>
              <a:rPr lang="de-DE" sz="1600" b="1" dirty="0" smtClean="0"/>
              <a:t>~ 20 cm</a:t>
            </a:r>
            <a:r>
              <a:rPr lang="de-DE" sz="1600" b="1" baseline="30000" dirty="0" smtClean="0"/>
              <a:t>2</a:t>
            </a:r>
            <a:r>
              <a:rPr lang="de-DE" sz="1600" b="1" dirty="0" smtClean="0"/>
              <a:t>/V∙s   </a:t>
            </a:r>
            <a:r>
              <a:rPr lang="de-DE" sz="1600" b="1" dirty="0" smtClean="0">
                <a:sym typeface="Wingdings" pitchFamily="2" charset="2"/>
              </a:rPr>
              <a:t> </a:t>
            </a:r>
            <a:r>
              <a:rPr lang="en-US" sz="1600" b="1" dirty="0" smtClean="0">
                <a:latin typeface="+mn-lt"/>
                <a:sym typeface="Wingdings" pitchFamily="2" charset="2"/>
              </a:rPr>
              <a:t>electrons escape</a:t>
            </a:r>
            <a:endParaRPr lang="en-US" sz="1600" b="1" dirty="0" smtClean="0">
              <a:latin typeface="+mn-lt"/>
            </a:endParaRPr>
          </a:p>
          <a:p>
            <a:pPr>
              <a:spcAft>
                <a:spcPts val="300"/>
              </a:spcAft>
            </a:pPr>
            <a:r>
              <a:rPr lang="de-DE" sz="1600" b="1" dirty="0" smtClean="0"/>
              <a:t>„</a:t>
            </a:r>
            <a:r>
              <a:rPr lang="el-GR" sz="1600" b="1" dirty="0" smtClean="0"/>
              <a:t>μ</a:t>
            </a:r>
            <a:r>
              <a:rPr lang="de-DE" sz="1600" b="1" baseline="-25000" dirty="0" err="1" smtClean="0"/>
              <a:t>holes</a:t>
            </a:r>
            <a:r>
              <a:rPr lang="de-DE" sz="1600" b="1" dirty="0" smtClean="0"/>
              <a:t>“</a:t>
            </a:r>
            <a:r>
              <a:rPr lang="de-DE" sz="1600" b="1" baseline="-25000" dirty="0" smtClean="0"/>
              <a:t>  </a:t>
            </a:r>
            <a:r>
              <a:rPr lang="de-DE" sz="1600" b="1" dirty="0" smtClean="0"/>
              <a:t>&lt; 10</a:t>
            </a:r>
            <a:r>
              <a:rPr lang="de-DE" sz="1600" b="1" baseline="30000" dirty="0" smtClean="0"/>
              <a:t>-5</a:t>
            </a:r>
            <a:r>
              <a:rPr lang="de-DE" sz="1600" b="1" dirty="0" smtClean="0"/>
              <a:t> </a:t>
            </a:r>
            <a:r>
              <a:rPr lang="de-DE" sz="1600" b="1" dirty="0"/>
              <a:t>cm</a:t>
            </a:r>
            <a:r>
              <a:rPr lang="de-DE" sz="1600" b="1" baseline="30000" dirty="0"/>
              <a:t>2</a:t>
            </a:r>
            <a:r>
              <a:rPr lang="de-DE" sz="1600" b="1" dirty="0"/>
              <a:t>/V∙</a:t>
            </a:r>
            <a:r>
              <a:rPr lang="de-DE" sz="1600" b="1" dirty="0" smtClean="0"/>
              <a:t>s  </a:t>
            </a:r>
            <a:r>
              <a:rPr lang="de-DE" sz="1600" b="1" dirty="0" smtClean="0">
                <a:sym typeface="Wingdings" pitchFamily="2" charset="2"/>
              </a:rPr>
              <a:t>  </a:t>
            </a:r>
            <a:r>
              <a:rPr lang="en-US" sz="1600" b="1" dirty="0" smtClean="0">
                <a:latin typeface="+mn-lt"/>
                <a:sym typeface="Wingdings" pitchFamily="2" charset="2"/>
              </a:rPr>
              <a:t>holes trapped in SiO</a:t>
            </a:r>
            <a:r>
              <a:rPr lang="en-US" sz="1600" b="1" baseline="-25000" dirty="0" smtClean="0">
                <a:latin typeface="+mn-lt"/>
                <a:sym typeface="Wingdings" pitchFamily="2" charset="2"/>
              </a:rPr>
              <a:t>2</a:t>
            </a:r>
            <a:endParaRPr lang="en-US" sz="1600" b="1" dirty="0" smtClean="0">
              <a:latin typeface="+mn-lt"/>
              <a:sym typeface="Wingdings" pitchFamily="2" charset="2"/>
            </a:endParaRPr>
          </a:p>
          <a:p>
            <a:pPr>
              <a:spcAft>
                <a:spcPts val="300"/>
              </a:spcAft>
            </a:pPr>
            <a:r>
              <a:rPr lang="en-US" sz="1600" b="1" dirty="0" smtClean="0">
                <a:latin typeface="+mn-lt"/>
                <a:sym typeface="Wingdings" pitchFamily="2" charset="2"/>
              </a:rPr>
              <a:t>                 or (mainly) at Si-SiO</a:t>
            </a:r>
            <a:r>
              <a:rPr lang="en-US" sz="1600" b="1" baseline="-25000" dirty="0" smtClean="0">
                <a:latin typeface="+mn-lt"/>
                <a:sym typeface="Wingdings" pitchFamily="2" charset="2"/>
              </a:rPr>
              <a:t>2</a:t>
            </a:r>
            <a:r>
              <a:rPr lang="en-US" sz="1600" b="1" dirty="0" smtClean="0">
                <a:latin typeface="+mn-lt"/>
                <a:sym typeface="Wingdings" pitchFamily="2" charset="2"/>
              </a:rPr>
              <a:t> interface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latin typeface="+mn-lt"/>
                <a:sym typeface="Wingdings" pitchFamily="2" charset="2"/>
              </a:rPr>
              <a:t>	 </a:t>
            </a:r>
            <a:r>
              <a:rPr lang="en-US" sz="1600" b="1" dirty="0" smtClean="0">
                <a:latin typeface="+mn-lt"/>
                <a:sym typeface="Wingdings" pitchFamily="2" charset="2"/>
              </a:rPr>
              <a:t>      [there are O(10</a:t>
            </a:r>
            <a:r>
              <a:rPr lang="en-US" sz="1600" b="1" baseline="30000" dirty="0" smtClean="0">
                <a:latin typeface="+mn-lt"/>
                <a:sym typeface="Wingdings" pitchFamily="2" charset="2"/>
              </a:rPr>
              <a:t>15</a:t>
            </a:r>
            <a:r>
              <a:rPr lang="en-US" sz="1600" b="1" dirty="0" smtClean="0">
                <a:latin typeface="+mn-lt"/>
                <a:sym typeface="Wingdings" pitchFamily="2" charset="2"/>
              </a:rPr>
              <a:t> cm</a:t>
            </a:r>
            <a:r>
              <a:rPr lang="en-US" sz="1600" b="1" baseline="30000" dirty="0" smtClean="0">
                <a:latin typeface="+mn-lt"/>
                <a:sym typeface="Wingdings" pitchFamily="2" charset="2"/>
              </a:rPr>
              <a:t>-2</a:t>
            </a:r>
            <a:r>
              <a:rPr lang="en-US" sz="1600" b="1" dirty="0" smtClean="0">
                <a:latin typeface="+mn-lt"/>
                <a:sym typeface="Wingdings" pitchFamily="2" charset="2"/>
              </a:rPr>
              <a:t>) surface states]</a:t>
            </a:r>
            <a:endParaRPr lang="en-US" sz="1600" b="1" dirty="0"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6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9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Damage of SiO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 and at Si-SiO</a:t>
            </a:r>
            <a:r>
              <a:rPr lang="en-US" sz="2800" b="1" baseline="-25000" dirty="0" smtClean="0">
                <a:solidFill>
                  <a:srgbClr val="0066FF"/>
                </a:solidFill>
                <a:latin typeface="Comic Sans MS" pitchFamily="66" charset="0"/>
              </a:rPr>
              <a:t>2 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nterface</a:t>
            </a:r>
            <a:endParaRPr lang="en-GB" sz="4000" b="1" dirty="0"/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0548664" y="11663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31371310" y="3405251"/>
            <a:ext cx="0" cy="1122431"/>
          </a:xfrm>
          <a:prstGeom prst="line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4572000" y="1916832"/>
            <a:ext cx="4290276" cy="2880320"/>
            <a:chOff x="4572000" y="1916832"/>
            <a:chExt cx="4290276" cy="2880320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572000" y="1916832"/>
              <a:ext cx="3600400" cy="2610850"/>
              <a:chOff x="4572000" y="1916832"/>
              <a:chExt cx="3600400" cy="2610850"/>
            </a:xfrm>
          </p:grpSpPr>
          <p:sp>
            <p:nvSpPr>
              <p:cNvPr id="3" name="Rechteck 2"/>
              <p:cNvSpPr/>
              <p:nvPr/>
            </p:nvSpPr>
            <p:spPr>
              <a:xfrm>
                <a:off x="4572000" y="1916832"/>
                <a:ext cx="3600400" cy="194421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Gerade Verbindung 6"/>
              <p:cNvCxnSpPr/>
              <p:nvPr/>
            </p:nvCxnSpPr>
            <p:spPr>
              <a:xfrm>
                <a:off x="4572000" y="3429000"/>
                <a:ext cx="3600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4572000" y="3861048"/>
                <a:ext cx="0" cy="666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>
                <a:off x="8172400" y="3847198"/>
                <a:ext cx="0" cy="666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feld 30"/>
            <p:cNvSpPr txBox="1"/>
            <p:nvPr/>
          </p:nvSpPr>
          <p:spPr>
            <a:xfrm>
              <a:off x="8367218" y="4489375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Si</a:t>
              </a:r>
              <a:endParaRPr lang="en-US" sz="1400" b="1" baseline="-25000" dirty="0" smtClean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8201518" y="3397961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~3 nm</a:t>
              </a:r>
            </a:p>
            <a:p>
              <a:pPr algn="ctr"/>
              <a:r>
                <a:rPr lang="en-US" sz="1400" b="1" dirty="0" err="1" smtClean="0"/>
                <a:t>SiO</a:t>
              </a:r>
              <a:r>
                <a:rPr lang="en-US" sz="1400" b="1" baseline="-25000" dirty="0" err="1" smtClean="0"/>
                <a:t>X</a:t>
              </a:r>
              <a:endParaRPr lang="en-US" sz="1400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280791" y="2410849"/>
              <a:ext cx="5325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SiO</a:t>
              </a:r>
              <a:r>
                <a:rPr lang="en-US" sz="1400" b="1" baseline="-25000" dirty="0" smtClean="0"/>
                <a:t>2</a:t>
              </a:r>
              <a:endParaRPr lang="en-US" sz="1400" b="1" dirty="0"/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8495881" y="2810715"/>
              <a:ext cx="0" cy="576064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H="1" flipV="1">
              <a:off x="8495881" y="1916832"/>
              <a:ext cx="176" cy="432048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 flipV="1">
              <a:off x="8508514" y="3945689"/>
              <a:ext cx="176" cy="432048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/>
          <p:nvPr/>
        </p:nvSpPr>
        <p:spPr>
          <a:xfrm>
            <a:off x="4775154" y="235394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940424" y="284128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423364" y="286613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207918" y="212404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887696" y="281303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28164" y="2885971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284220" y="2505767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5854824" y="221079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566970" y="299368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732240" y="221079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7318583" y="268888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524328" y="2164627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329635" y="252415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+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174954" y="208145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55" name="Textfeld 54"/>
          <p:cNvSpPr txBox="1"/>
          <p:nvPr/>
        </p:nvSpPr>
        <p:spPr>
          <a:xfrm>
            <a:off x="4675648" y="277809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6182116" y="285816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2048" name="Textfeld 2047"/>
          <p:cNvSpPr txBox="1"/>
          <p:nvPr/>
        </p:nvSpPr>
        <p:spPr>
          <a:xfrm>
            <a:off x="251520" y="1124744"/>
            <a:ext cx="412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+ </a:t>
            </a:r>
            <a:r>
              <a:rPr lang="en-US" sz="1600" b="1" dirty="0" smtClean="0">
                <a:latin typeface="+mn-lt"/>
              </a:rPr>
              <a:t>Oxide trapped charges (</a:t>
            </a:r>
            <a:r>
              <a:rPr lang="en-US" sz="1600" b="1" i="1" dirty="0" err="1" smtClean="0">
                <a:latin typeface="+mn-lt"/>
              </a:rPr>
              <a:t>N</a:t>
            </a:r>
            <a:r>
              <a:rPr lang="en-US" sz="1600" b="1" baseline="-25000" dirty="0" err="1" smtClean="0">
                <a:latin typeface="+mn-lt"/>
              </a:rPr>
              <a:t>ox</a:t>
            </a:r>
            <a:r>
              <a:rPr lang="en-US" sz="1600" b="1" dirty="0" smtClean="0">
                <a:latin typeface="+mn-lt"/>
              </a:rPr>
              <a:t>):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- mainly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positive</a:t>
            </a:r>
            <a:r>
              <a:rPr lang="en-US" sz="1600" dirty="0" smtClean="0">
                <a:latin typeface="+mn-lt"/>
              </a:rPr>
              <a:t> oxygen-vacancy defects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(one shallow trap </a:t>
            </a:r>
            <a:r>
              <a:rPr lang="en-US" sz="1600" dirty="0" smtClean="0">
                <a:latin typeface="+mn-lt"/>
                <a:sym typeface="Wingdings" pitchFamily="2" charset="2"/>
              </a:rPr>
              <a:t> hole transport,</a:t>
            </a:r>
          </a:p>
          <a:p>
            <a:r>
              <a:rPr lang="en-US" sz="1600" dirty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  <a:sym typeface="Wingdings" pitchFamily="2" charset="2"/>
              </a:rPr>
              <a:t>   + one deep trap E’</a:t>
            </a:r>
            <a:r>
              <a:rPr lang="el-GR" sz="1600" baseline="-25000" dirty="0" smtClean="0">
                <a:latin typeface="+mn-lt"/>
                <a:sym typeface="Wingdings" pitchFamily="2" charset="2"/>
              </a:rPr>
              <a:t>γ</a:t>
            </a:r>
            <a:r>
              <a:rPr lang="de-DE" sz="1600" baseline="-25000" dirty="0" smtClean="0">
                <a:latin typeface="+mn-lt"/>
                <a:sym typeface="Wingdings" pitchFamily="2" charset="2"/>
              </a:rPr>
              <a:t> </a:t>
            </a:r>
            <a:r>
              <a:rPr lang="de-DE" sz="1600" dirty="0" smtClean="0">
                <a:latin typeface="+mn-lt"/>
                <a:sym typeface="Wingdings" pitchFamily="2" charset="2"/>
              </a:rPr>
              <a:t> @~3 eV)   </a:t>
            </a:r>
            <a:r>
              <a:rPr lang="de-DE" sz="1600" dirty="0" err="1" smtClean="0">
                <a:latin typeface="+mn-lt"/>
                <a:sym typeface="Wingdings" pitchFamily="2" charset="2"/>
              </a:rPr>
              <a:t>saturation</a:t>
            </a:r>
            <a:r>
              <a:rPr lang="de-DE" sz="1600" dirty="0" smtClean="0">
                <a:latin typeface="+mn-lt"/>
                <a:sym typeface="Wingdings" pitchFamily="2" charset="2"/>
              </a:rPr>
              <a:t>: </a:t>
            </a:r>
            <a:r>
              <a:rPr lang="de-DE" sz="1600" i="1" dirty="0" smtClean="0">
                <a:latin typeface="+mn-lt"/>
                <a:sym typeface="Wingdings" pitchFamily="2" charset="2"/>
              </a:rPr>
              <a:t>h</a:t>
            </a:r>
            <a:r>
              <a:rPr lang="de-DE" sz="1600" dirty="0" smtClean="0">
                <a:latin typeface="+mn-lt"/>
                <a:sym typeface="Wingdings" pitchFamily="2" charset="2"/>
              </a:rPr>
              <a:t>-</a:t>
            </a:r>
            <a:r>
              <a:rPr lang="de-DE" sz="1600" dirty="0" err="1" smtClean="0">
                <a:latin typeface="+mn-lt"/>
                <a:sym typeface="Wingdings" pitchFamily="2" charset="2"/>
              </a:rPr>
              <a:t>trapping</a:t>
            </a:r>
            <a:r>
              <a:rPr lang="de-DE" sz="1600" dirty="0" smtClean="0">
                <a:latin typeface="+mn-lt"/>
                <a:sym typeface="Wingdings" pitchFamily="2" charset="2"/>
              </a:rPr>
              <a:t> = </a:t>
            </a:r>
            <a:r>
              <a:rPr lang="de-DE" sz="1600" i="1" dirty="0" smtClean="0">
                <a:latin typeface="+mn-lt"/>
                <a:sym typeface="Wingdings" pitchFamily="2" charset="2"/>
              </a:rPr>
              <a:t>e- </a:t>
            </a:r>
            <a:r>
              <a:rPr lang="de-DE" sz="1600" dirty="0" err="1" smtClean="0">
                <a:latin typeface="+mn-lt"/>
                <a:sym typeface="Wingdings" pitchFamily="2" charset="2"/>
              </a:rPr>
              <a:t>recombination</a:t>
            </a:r>
            <a:endParaRPr lang="en-US" sz="1600" dirty="0">
              <a:latin typeface="+mn-lt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572758" y="3441633"/>
            <a:ext cx="369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b="1" dirty="0" smtClean="0">
                <a:solidFill>
                  <a:srgbClr val="FF3300"/>
                </a:solidFill>
              </a:rPr>
              <a:t>+ + + + + + + + + + + + + + + + +</a:t>
            </a: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</a:rPr>
              <a:t>+ + + + + + + + + + + + + + + + 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51520" y="2495798"/>
            <a:ext cx="3839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+ </a:t>
            </a:r>
            <a:r>
              <a:rPr lang="en-US" sz="1600" b="1" dirty="0" smtClean="0">
                <a:latin typeface="+mn-lt"/>
              </a:rPr>
              <a:t>Border </a:t>
            </a:r>
            <a:r>
              <a:rPr lang="en-US" sz="1600" b="1" dirty="0" smtClean="0">
                <a:latin typeface="+mn-lt"/>
              </a:rPr>
              <a:t>oxide traps (“add” to </a:t>
            </a:r>
            <a:r>
              <a:rPr lang="en-US" sz="1600" b="1" i="1" dirty="0" err="1" smtClean="0">
                <a:latin typeface="+mn-lt"/>
              </a:rPr>
              <a:t>N</a:t>
            </a:r>
            <a:r>
              <a:rPr lang="en-US" sz="1600" b="1" baseline="-25000" dirty="0" err="1" smtClean="0">
                <a:latin typeface="+mn-lt"/>
              </a:rPr>
              <a:t>ox</a:t>
            </a:r>
            <a:r>
              <a:rPr lang="en-US" sz="1600" b="1" dirty="0" smtClean="0">
                <a:latin typeface="+mn-lt"/>
              </a:rPr>
              <a:t>):</a:t>
            </a:r>
          </a:p>
          <a:p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positive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  <a:sym typeface="Wingdings" pitchFamily="2" charset="2"/>
              </a:rPr>
              <a:t>E</a:t>
            </a:r>
            <a:r>
              <a:rPr lang="en-US" sz="1600" b="1" dirty="0">
                <a:sym typeface="Wingdings" pitchFamily="2" charset="2"/>
              </a:rPr>
              <a:t>’</a:t>
            </a:r>
            <a:r>
              <a:rPr lang="el-GR" sz="1600" b="1" baseline="-25000" dirty="0">
                <a:sym typeface="Wingdings" pitchFamily="2" charset="2"/>
              </a:rPr>
              <a:t>γ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defect can exchange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charge with Si depending on Fermi-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level on time scales 0.01 s - seconds   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4595750" y="3749109"/>
            <a:ext cx="3583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dirty="0" smtClean="0"/>
              <a:t>x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endParaRPr lang="en-US" sz="2000" dirty="0" smtClean="0"/>
          </a:p>
        </p:txBody>
      </p:sp>
      <p:sp>
        <p:nvSpPr>
          <p:cNvPr id="62" name="Textfeld 61"/>
          <p:cNvSpPr txBox="1"/>
          <p:nvPr/>
        </p:nvSpPr>
        <p:spPr>
          <a:xfrm>
            <a:off x="251521" y="364502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X Interface traps (</a:t>
            </a:r>
            <a:r>
              <a:rPr lang="en-US" sz="1600" b="1" i="1" dirty="0" err="1" smtClean="0">
                <a:latin typeface="+mn-lt"/>
              </a:rPr>
              <a:t>D</a:t>
            </a:r>
            <a:r>
              <a:rPr lang="en-US" sz="1600" b="1" baseline="-25000" dirty="0" err="1" smtClean="0">
                <a:latin typeface="+mn-lt"/>
              </a:rPr>
              <a:t>it</a:t>
            </a:r>
            <a:r>
              <a:rPr lang="en-US" sz="1600" b="1" baseline="30000" dirty="0" smtClean="0">
                <a:solidFill>
                  <a:srgbClr val="FF0000"/>
                </a:solidFill>
                <a:latin typeface="+mn-lt"/>
              </a:rPr>
              <a:t>*)</a:t>
            </a:r>
            <a:r>
              <a:rPr lang="en-US" sz="1600" b="1" dirty="0" smtClean="0">
                <a:latin typeface="+mn-lt"/>
              </a:rPr>
              <a:t>):</a:t>
            </a:r>
          </a:p>
          <a:p>
            <a:r>
              <a:rPr lang="en-US" sz="1600" dirty="0" smtClean="0">
                <a:latin typeface="+mn-lt"/>
              </a:rPr>
              <a:t> traps at interface (no barrier !)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dangling bond defects (</a:t>
            </a:r>
            <a:r>
              <a:rPr lang="en-US" sz="1600" dirty="0" err="1" smtClean="0">
                <a:latin typeface="+mn-lt"/>
              </a:rPr>
              <a:t>P</a:t>
            </a:r>
            <a:r>
              <a:rPr lang="en-US" sz="1600" baseline="-25000" dirty="0" err="1" smtClean="0">
                <a:latin typeface="+mn-lt"/>
              </a:rPr>
              <a:t>b</a:t>
            </a:r>
            <a:r>
              <a:rPr lang="en-US" sz="1600" dirty="0" smtClean="0">
                <a:latin typeface="+mn-lt"/>
              </a:rPr>
              <a:t>) –        H</a:t>
            </a:r>
            <a:r>
              <a:rPr lang="en-US" sz="1600" baseline="30000" dirty="0" smtClean="0">
                <a:latin typeface="+mn-lt"/>
              </a:rPr>
              <a:t>+</a:t>
            </a:r>
            <a:r>
              <a:rPr lang="en-US" sz="1600" dirty="0" smtClean="0">
                <a:latin typeface="+mn-lt"/>
              </a:rPr>
              <a:t> released</a:t>
            </a:r>
            <a:r>
              <a:rPr lang="en-US" sz="1600" dirty="0" smtClean="0">
                <a:latin typeface="+mn-lt"/>
              </a:rPr>
              <a:t> when </a:t>
            </a:r>
            <a:r>
              <a:rPr lang="en-US" sz="1600" i="1" dirty="0" smtClean="0">
                <a:latin typeface="+mn-lt"/>
              </a:rPr>
              <a:t>h</a:t>
            </a:r>
            <a:r>
              <a:rPr lang="en-US" sz="1600" dirty="0" smtClean="0">
                <a:latin typeface="+mn-lt"/>
              </a:rPr>
              <a:t> captured:</a:t>
            </a:r>
            <a:endParaRPr lang="en-US" sz="1600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i="1" dirty="0" err="1" smtClean="0">
                <a:latin typeface="+mj-lt"/>
              </a:rPr>
              <a:t>SiH</a:t>
            </a:r>
            <a:r>
              <a:rPr lang="en-US" sz="1600" i="1" dirty="0" smtClean="0">
                <a:latin typeface="+mj-lt"/>
              </a:rPr>
              <a:t> + H</a:t>
            </a:r>
            <a:r>
              <a:rPr lang="en-US" sz="1600" baseline="30000" dirty="0" smtClean="0">
                <a:latin typeface="+mj-lt"/>
              </a:rPr>
              <a:t>+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  (</a:t>
            </a:r>
            <a:r>
              <a:rPr lang="en-US" sz="1600" i="1" dirty="0">
                <a:latin typeface="+mj-lt"/>
                <a:sym typeface="Wingdings" pitchFamily="2" charset="2"/>
              </a:rPr>
              <a:t>I</a:t>
            </a:r>
            <a:r>
              <a:rPr lang="en-US" sz="1600" i="1" dirty="0" smtClean="0">
                <a:latin typeface="+mj-lt"/>
                <a:sym typeface="Wingdings" pitchFamily="2" charset="2"/>
              </a:rPr>
              <a:t>nterface Trap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  <a:r>
              <a:rPr lang="en-US" sz="1600" baseline="30000" dirty="0" smtClean="0">
                <a:latin typeface="+mj-lt"/>
                <a:sym typeface="Wingdings" pitchFamily="2" charset="2"/>
              </a:rPr>
              <a:t>+</a:t>
            </a:r>
            <a:r>
              <a:rPr lang="en-US" sz="1600" dirty="0" smtClean="0">
                <a:latin typeface="+mj-lt"/>
                <a:sym typeface="Wingdings" pitchFamily="2" charset="2"/>
              </a:rPr>
              <a:t> + </a:t>
            </a:r>
            <a:r>
              <a:rPr lang="en-US" sz="1600" i="1" dirty="0" smtClean="0">
                <a:latin typeface="+mj-lt"/>
                <a:sym typeface="Wingdings" pitchFamily="2" charset="2"/>
              </a:rPr>
              <a:t>H</a:t>
            </a:r>
            <a:r>
              <a:rPr lang="en-US" sz="1600" baseline="-25000" dirty="0" smtClean="0">
                <a:latin typeface="+mj-lt"/>
                <a:sym typeface="Wingdings" pitchFamily="2" charset="2"/>
              </a:rPr>
              <a:t>2</a:t>
            </a:r>
            <a:r>
              <a:rPr lang="en-US" sz="1600" dirty="0" smtClean="0">
                <a:latin typeface="+mj-lt"/>
              </a:rPr>
              <a:t> </a:t>
            </a:r>
          </a:p>
          <a:p>
            <a:r>
              <a:rPr lang="en-US" sz="1600" dirty="0" smtClean="0">
                <a:latin typeface="+mn-lt"/>
              </a:rPr>
              <a:t>no. </a:t>
            </a:r>
            <a:r>
              <a:rPr lang="en-US" sz="1600" dirty="0">
                <a:latin typeface="+mn-lt"/>
              </a:rPr>
              <a:t>limited by </a:t>
            </a:r>
            <a:r>
              <a:rPr lang="en-US" sz="1600" dirty="0" smtClean="0">
                <a:latin typeface="+mn-lt"/>
              </a:rPr>
              <a:t>no. </a:t>
            </a:r>
            <a:r>
              <a:rPr lang="en-US" sz="1600" dirty="0">
                <a:latin typeface="+mn-lt"/>
              </a:rPr>
              <a:t>of dangling bonds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5040309" cy="135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1" name="Gerade Verbindung mit Pfeil 2050"/>
          <p:cNvCxnSpPr/>
          <p:nvPr/>
        </p:nvCxnSpPr>
        <p:spPr>
          <a:xfrm flipV="1">
            <a:off x="3629240" y="3932650"/>
            <a:ext cx="902005" cy="2884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3923928" y="3193740"/>
            <a:ext cx="574366" cy="3763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3997634" y="1988840"/>
            <a:ext cx="574366" cy="3763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4732816" y="1124744"/>
            <a:ext cx="340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Mobile ions:</a:t>
            </a:r>
            <a:r>
              <a:rPr lang="de-DE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not an issue anymore</a:t>
            </a:r>
            <a:endParaRPr lang="en-US" sz="1600" dirty="0">
              <a:latin typeface="+mn-lt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580112" y="191683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28528" y="5535646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800" baseline="30000" dirty="0" smtClean="0">
                <a:solidFill>
                  <a:srgbClr val="FF0000"/>
                </a:solidFill>
                <a:latin typeface="+mn-lt"/>
              </a:rPr>
              <a:t>*)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Distribution of traps in the Si bandgap</a:t>
            </a:r>
          </a:p>
          <a:p>
            <a:pPr marL="177800" indent="-177800"/>
            <a:r>
              <a:rPr lang="en-US" sz="1400" b="1" dirty="0" smtClean="0">
                <a:latin typeface="+mn-lt"/>
              </a:rPr>
              <a:t>  </a:t>
            </a:r>
            <a:r>
              <a:rPr lang="en-US" sz="1400" b="1" i="1" dirty="0" err="1" smtClean="0">
                <a:latin typeface="+mn-lt"/>
              </a:rPr>
              <a:t>D</a:t>
            </a:r>
            <a:r>
              <a:rPr lang="en-US" sz="1400" b="1" baseline="-25000" dirty="0" err="1" smtClean="0">
                <a:latin typeface="+mn-lt"/>
              </a:rPr>
              <a:t>it</a:t>
            </a:r>
            <a:r>
              <a:rPr lang="en-US" sz="1400" b="1" dirty="0" smtClean="0">
                <a:latin typeface="+mn-lt"/>
              </a:rPr>
              <a:t> [1/(eV∙cm</a:t>
            </a:r>
            <a:r>
              <a:rPr lang="en-US" sz="1400" b="1" baseline="30000" dirty="0">
                <a:latin typeface="+mn-lt"/>
              </a:rPr>
              <a:t>2</a:t>
            </a:r>
            <a:r>
              <a:rPr lang="en-US" sz="1400" b="1" dirty="0" smtClean="0">
                <a:latin typeface="+mn-lt"/>
              </a:rPr>
              <a:t>)]</a:t>
            </a:r>
            <a:endParaRPr lang="en-US" sz="1400" b="1" dirty="0">
              <a:latin typeface="+mn-lt"/>
            </a:endParaRPr>
          </a:p>
        </p:txBody>
      </p:sp>
      <p:cxnSp>
        <p:nvCxnSpPr>
          <p:cNvPr id="2058" name="Gerade Verbindung 2057"/>
          <p:cNvCxnSpPr/>
          <p:nvPr/>
        </p:nvCxnSpPr>
        <p:spPr>
          <a:xfrm>
            <a:off x="251520" y="5517232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7</a:t>
            </a:fld>
            <a:r>
              <a:rPr lang="de-DE" smtClean="0"/>
              <a:t>/25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8227040" y="3426098"/>
            <a:ext cx="5862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8221416" y="3861048"/>
            <a:ext cx="5862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99778" y="1183361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297803" y="256338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lipse 62"/>
          <p:cNvSpPr/>
          <p:nvPr/>
        </p:nvSpPr>
        <p:spPr>
          <a:xfrm>
            <a:off x="311653" y="3705157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700" b="1" dirty="0" smtClean="0">
                <a:solidFill>
                  <a:srgbClr val="0066FF"/>
                </a:solidFill>
                <a:latin typeface="Comic Sans MS" pitchFamily="66" charset="0"/>
              </a:rPr>
              <a:t>Impact of Oxide + Surface </a:t>
            </a:r>
            <a:r>
              <a:rPr lang="en-US" sz="2700" b="1" dirty="0">
                <a:solidFill>
                  <a:srgbClr val="0066FF"/>
                </a:solidFill>
                <a:latin typeface="Comic Sans MS" pitchFamily="66" charset="0"/>
              </a:rPr>
              <a:t>D</a:t>
            </a:r>
            <a:r>
              <a:rPr lang="en-US" sz="2700" b="1" dirty="0" smtClean="0">
                <a:solidFill>
                  <a:srgbClr val="0066FF"/>
                </a:solidFill>
                <a:latin typeface="Comic Sans MS" pitchFamily="66" charset="0"/>
              </a:rPr>
              <a:t>amage on Sensors</a:t>
            </a:r>
            <a:endParaRPr lang="en-US" sz="27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252600" y="850102"/>
            <a:ext cx="8424863" cy="1977567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Effects on </a:t>
            </a:r>
            <a:r>
              <a:rPr lang="en-US" dirty="0" err="1" smtClean="0"/>
              <a:t>p</a:t>
            </a:r>
            <a:r>
              <a:rPr lang="en-US" baseline="30000" dirty="0" err="1" smtClean="0"/>
              <a:t>+</a:t>
            </a:r>
            <a:r>
              <a:rPr lang="en-US" dirty="0" err="1" smtClean="0"/>
              <a:t>n</a:t>
            </a:r>
            <a:r>
              <a:rPr lang="en-US" dirty="0" smtClean="0"/>
              <a:t> sensors:</a:t>
            </a:r>
          </a:p>
          <a:p>
            <a:pPr lvl="1" indent="-342900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sym typeface="Wingdings" pitchFamily="2" charset="2"/>
              </a:rPr>
              <a:t>Accumulation layer</a:t>
            </a:r>
          </a:p>
          <a:p>
            <a:pPr lvl="1" indent="-342900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sym typeface="Wingdings" pitchFamily="2" charset="2"/>
              </a:rPr>
              <a:t>Lower breakdown voltage</a:t>
            </a:r>
          </a:p>
          <a:p>
            <a:pPr lvl="1" indent="-342900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sym typeface="Wingdings" pitchFamily="2" charset="2"/>
              </a:rPr>
              <a:t>Increase of inter-pixel capacitance</a:t>
            </a:r>
          </a:p>
          <a:p>
            <a:pPr lvl="1" indent="-342900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sym typeface="Wingdings" pitchFamily="2" charset="2"/>
              </a:rPr>
              <a:t>Increase of leakage current</a:t>
            </a:r>
          </a:p>
          <a:p>
            <a:pPr lvl="1" indent="-342900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>
                <a:sym typeface="Wingdings" pitchFamily="2" charset="2"/>
              </a:rPr>
              <a:t>Charge losses close to Si-SiO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endParaRPr lang="en-US" sz="1800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800" dirty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0" y="2827670"/>
            <a:ext cx="44225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54" y="897825"/>
            <a:ext cx="3458204" cy="23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79512" y="4941168"/>
            <a:ext cx="8424863" cy="163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300"/>
              </a:spcAft>
              <a:buFontTx/>
              <a:buNone/>
            </a:pPr>
            <a:r>
              <a:rPr lang="de-DE" dirty="0" smtClean="0">
                <a:solidFill>
                  <a:srgbClr val="FF3300"/>
                </a:solidFill>
                <a:sym typeface="Wingdings" pitchFamily="2" charset="2"/>
              </a:rPr>
              <a:t>Tasks:</a:t>
            </a: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 smtClean="0">
                <a:sym typeface="Wingdings" pitchFamily="2" charset="2"/>
              </a:rPr>
              <a:t>Measure </a:t>
            </a:r>
            <a:r>
              <a:rPr lang="en-US" sz="1800" b="1" i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ox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and </a:t>
            </a:r>
            <a:r>
              <a:rPr lang="en-US" sz="1800" i="1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itchFamily="2" charset="2"/>
              </a:rPr>
              <a:t>it</a:t>
            </a:r>
            <a:r>
              <a:rPr lang="en-US" sz="1800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vs. dose for different technologies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 smtClean="0">
                <a:sym typeface="Wingdings" pitchFamily="2" charset="2"/>
              </a:rPr>
              <a:t>       </a:t>
            </a:r>
            <a:r>
              <a:rPr lang="en-US" sz="1800" dirty="0" smtClean="0"/>
              <a:t>Implement results in TCAD </a:t>
            </a:r>
            <a:r>
              <a:rPr lang="en-US" sz="1800" b="1" dirty="0" smtClean="0">
                <a:solidFill>
                  <a:srgbClr val="FF0000"/>
                </a:solidFill>
              </a:rPr>
              <a:t>sensor simulations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        </a:t>
            </a:r>
            <a:r>
              <a:rPr lang="en-US" sz="1800" b="1" dirty="0" smtClean="0">
                <a:solidFill>
                  <a:srgbClr val="FF0000"/>
                </a:solidFill>
              </a:rPr>
              <a:t>Optimize sensor design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               Verify by experiment</a:t>
            </a:r>
            <a:r>
              <a:rPr lang="de-DE" sz="1800" dirty="0" smtClean="0">
                <a:solidFill>
                  <a:schemeClr val="accent2"/>
                </a:solidFill>
              </a:rPr>
              <a:t>	</a:t>
            </a:r>
            <a:endParaRPr lang="de-DE" sz="1800" dirty="0">
              <a:solidFill>
                <a:schemeClr val="accent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33" y="3140968"/>
            <a:ext cx="32763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740352" y="5361257"/>
            <a:ext cx="94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J.Schwandt</a:t>
            </a:r>
            <a:endParaRPr lang="en-US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8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7950" y="6535738"/>
            <a:ext cx="6840314" cy="322262"/>
          </a:xfrm>
        </p:spPr>
        <p:txBody>
          <a:bodyPr/>
          <a:lstStyle/>
          <a:p>
            <a:r>
              <a:rPr lang="en-GB" smtClean="0"/>
              <a:t>X-Ray Radiation Damage: Si Sensors                  Robert Klanner Univ. Hamburg</a:t>
            </a: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2875" y="273281"/>
            <a:ext cx="8229600" cy="63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</a:pPr>
            <a:r>
              <a:rPr lang="en-US" sz="2800" b="1" dirty="0" smtClean="0">
                <a:solidFill>
                  <a:srgbClr val="0066FF"/>
                </a:solidFill>
                <a:latin typeface="Comic Sans MS" pitchFamily="66" charset="0"/>
              </a:rPr>
              <a:t>Irradiation Set-up at F4 (DORIS)</a:t>
            </a:r>
            <a:endParaRPr lang="en-US" sz="4000" b="1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39750" y="1341438"/>
            <a:ext cx="84248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19138" y="15573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59568" y="5978897"/>
            <a:ext cx="8424863" cy="54644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DORIS will have stopped operation by end 2012 !!! 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81045" cy="50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260527" y="5445224"/>
            <a:ext cx="78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H.Perrey</a:t>
            </a:r>
            <a:endParaRPr lang="en-US" sz="1200" b="1" dirty="0" smtClean="0"/>
          </a:p>
          <a:p>
            <a:pPr algn="ctr"/>
            <a:r>
              <a:rPr lang="en-US" sz="1200" b="1" dirty="0" err="1" smtClean="0"/>
              <a:t>J.Zhang</a:t>
            </a:r>
            <a:endParaRPr lang="en-US" sz="12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14.05.2012       </a:t>
            </a:r>
            <a:fld id="{69F5396A-4413-4AF5-813D-690C6243DC5A}" type="slidenum">
              <a:rPr lang="de-DE" smtClean="0"/>
              <a:pPr/>
              <a:t>9</a:t>
            </a:fld>
            <a:r>
              <a:rPr lang="de-DE" smtClean="0"/>
              <a:t>/25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2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2391</Words>
  <Application>Microsoft Office PowerPoint</Application>
  <PresentationFormat>Bildschirmpräsentation (4:3)</PresentationFormat>
  <Paragraphs>454</Paragraphs>
  <Slides>27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Standarddesign</vt:lpstr>
      <vt:lpstr>X-Ray Radiation Damage: Sensors</vt:lpstr>
      <vt:lpstr>Introduction</vt:lpstr>
      <vt:lpstr>Introduction</vt:lpstr>
      <vt:lpstr>Basics of Surface (X-ray) Damage </vt:lpstr>
      <vt:lpstr>Damage of SiO2 and at Si-SiO2 Interface</vt:lpstr>
      <vt:lpstr>Damage of SiO2 and at Si-SiO2 Interface</vt:lpstr>
      <vt:lpstr>Damage of SiO2 and at Si-SiO2 Interface</vt:lpstr>
      <vt:lpstr>Impact of Oxide + Surface Damage on Sensors</vt:lpstr>
      <vt:lpstr>Irradiation Set-up at F4 (DORIS)</vt:lpstr>
      <vt:lpstr>Measurement Techniques + Structures</vt:lpstr>
      <vt:lpstr>MOS Capacitor: Principle of Measurement</vt:lpstr>
      <vt:lpstr>MOS Capacitor: VFB-shift vs. X-ray Dose</vt:lpstr>
      <vt:lpstr>MOS Capacitor: VFB-shift and Border Traps</vt:lpstr>
      <vt:lpstr>Measurement of Dit </vt:lpstr>
      <vt:lpstr>GCD*): Principle of Measurement </vt:lpstr>
      <vt:lpstr>GDC: Surface Current vs. X-ray Dose</vt:lpstr>
      <vt:lpstr>Summary: Results on X-ray Rad. Damage</vt:lpstr>
      <vt:lpstr>Impact on p+n Sensors</vt:lpstr>
      <vt:lpstr>Impact on p+n Sensors: Vdepletion</vt:lpstr>
      <vt:lpstr>Impact on p+n Sensors: Dark Current</vt:lpstr>
      <vt:lpstr>Impact on p+n Pixel Sensors: Breakdown</vt:lpstr>
      <vt:lpstr>p+n Sensors: Potential on Sensor Surface</vt:lpstr>
      <vt:lpstr>p+n Sensors: E-field close to Si-SiO2 interface</vt:lpstr>
      <vt:lpstr>Time Constants to reach “Surface Equilibrium”</vt:lpstr>
      <vt:lpstr>Summary – Personal Conclusions</vt:lpstr>
      <vt:lpstr>Thanks</vt:lpstr>
      <vt:lpstr>Master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XFEL SLAC Detector Review</dc:title>
  <dc:creator>R Klanner</dc:creator>
  <cp:lastModifiedBy>Klanner, Robert</cp:lastModifiedBy>
  <cp:revision>382</cp:revision>
  <cp:lastPrinted>2012-05-14T06:23:26Z</cp:lastPrinted>
  <dcterms:created xsi:type="dcterms:W3CDTF">2002-02-19T09:01:15Z</dcterms:created>
  <dcterms:modified xsi:type="dcterms:W3CDTF">2012-05-14T06:25:15Z</dcterms:modified>
</cp:coreProperties>
</file>