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3" r:id="rId2"/>
    <p:sldId id="307" r:id="rId3"/>
    <p:sldId id="308" r:id="rId4"/>
    <p:sldId id="310" r:id="rId5"/>
    <p:sldId id="311" r:id="rId6"/>
    <p:sldId id="312" r:id="rId7"/>
    <p:sldId id="314" r:id="rId8"/>
    <p:sldId id="315" r:id="rId9"/>
  </p:sldIdLst>
  <p:sldSz cx="9144000" cy="6858000" type="screen4x3"/>
  <p:notesSz cx="7099300" cy="10234613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9E9F"/>
    <a:srgbClr val="FFFFFF"/>
    <a:srgbClr val="DDDDDD"/>
    <a:srgbClr val="00A5EB"/>
    <a:srgbClr val="FFCC00"/>
    <a:srgbClr val="FF00FF"/>
    <a:srgbClr val="FFFF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0126" autoAdjust="0"/>
    <p:restoredTop sz="94822" autoAdjust="0"/>
  </p:normalViewPr>
  <p:slideViewPr>
    <p:cSldViewPr snapToGrid="0">
      <p:cViewPr>
        <p:scale>
          <a:sx n="136" d="100"/>
          <a:sy n="136" d="100"/>
        </p:scale>
        <p:origin x="660" y="2460"/>
      </p:cViewPr>
      <p:guideLst>
        <p:guide orient="horz" pos="3816"/>
        <p:guide orient="horz" pos="167"/>
        <p:guide orient="horz" pos="616"/>
        <p:guide orient="horz" pos="2672"/>
        <p:guide orient="horz" pos="1165"/>
        <p:guide pos="5551"/>
        <p:guide pos="1551"/>
        <p:guide pos="4178"/>
        <p:guide pos="2927"/>
        <p:guide pos="2809"/>
        <p:guide pos="178"/>
        <p:guide pos="4299"/>
        <p:guide pos="14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2130" y="-96"/>
      </p:cViewPr>
      <p:guideLst>
        <p:guide orient="horz" pos="3224"/>
        <p:guide pos="223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patrick:Desktop:Jahresbericht:ldap-data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patrick:Desktop:Jahresbericht:ldap-data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94560091172813898"/>
          <c:h val="1"/>
        </c:manualLayout>
      </c:layout>
      <c:pie3DChart>
        <c:varyColors val="1"/>
        <c:ser>
          <c:idx val="1"/>
          <c:order val="0"/>
          <c:dPt>
            <c:idx val="4"/>
            <c:bubble3D val="0"/>
            <c:explosion val="22"/>
          </c:dPt>
          <c:cat>
            <c:strRef>
              <c:f>Sheet1!$G$2:$G$6</c:f>
              <c:strCache>
                <c:ptCount val="5"/>
                <c:pt idx="0">
                  <c:v>USA</c:v>
                </c:pt>
                <c:pt idx="1">
                  <c:v>East</c:v>
                </c:pt>
                <c:pt idx="2">
                  <c:v>Europe</c:v>
                </c:pt>
                <c:pt idx="3">
                  <c:v>Canada</c:v>
                </c:pt>
                <c:pt idx="4">
                  <c:v>Germany</c:v>
                </c:pt>
              </c:strCache>
            </c:strRef>
          </c:cat>
          <c:val>
            <c:numRef>
              <c:f>Sheet1!$I$2:$I$6</c:f>
              <c:numCache>
                <c:formatCode>0.00</c:formatCode>
                <c:ptCount val="5"/>
                <c:pt idx="0">
                  <c:v>28.045580000000001</c:v>
                </c:pt>
                <c:pt idx="1">
                  <c:v>1.1829670000000001</c:v>
                </c:pt>
                <c:pt idx="2">
                  <c:v>44.230917000000012</c:v>
                </c:pt>
                <c:pt idx="3">
                  <c:v>3.8543940000000001</c:v>
                </c:pt>
                <c:pt idx="4">
                  <c:v>16.166962999999999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cat>
            <c:strRef>
              <c:f>Sheet1!$G$14:$G$19</c:f>
              <c:strCache>
                <c:ptCount val="6"/>
                <c:pt idx="0">
                  <c:v>DPM</c:v>
                </c:pt>
                <c:pt idx="1">
                  <c:v>xrootd</c:v>
                </c:pt>
                <c:pt idx="2">
                  <c:v>StoRM</c:v>
                </c:pt>
                <c:pt idx="3">
                  <c:v>CASTOR</c:v>
                </c:pt>
                <c:pt idx="4">
                  <c:v>BeStMAN</c:v>
                </c:pt>
                <c:pt idx="5">
                  <c:v>dCache</c:v>
                </c:pt>
              </c:strCache>
            </c:strRef>
          </c:cat>
          <c:val>
            <c:numRef>
              <c:f>Sheet1!$H$14:$H$19</c:f>
              <c:numCache>
                <c:formatCode>0.00</c:formatCode>
                <c:ptCount val="6"/>
                <c:pt idx="0">
                  <c:v>13</c:v>
                </c:pt>
                <c:pt idx="1">
                  <c:v>2</c:v>
                </c:pt>
                <c:pt idx="2">
                  <c:v>5</c:v>
                </c:pt>
                <c:pt idx="3">
                  <c:v>25</c:v>
                </c:pt>
                <c:pt idx="4">
                  <c:v>8</c:v>
                </c:pt>
                <c:pt idx="5">
                  <c:v>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693" cy="51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9946" y="0"/>
            <a:ext cx="3077693" cy="51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599" y="4861769"/>
            <a:ext cx="5680105" cy="4604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Textmasterformate durch Klicken bearbeiten</a:t>
            </a:r>
          </a:p>
          <a:p>
            <a:pPr lvl="1"/>
            <a:r>
              <a:rPr lang="en-GB" noProof="0" smtClean="0"/>
              <a:t>Zweite Ebene</a:t>
            </a:r>
          </a:p>
          <a:p>
            <a:pPr lvl="2"/>
            <a:r>
              <a:rPr lang="en-GB" noProof="0" smtClean="0"/>
              <a:t>Dritte Ebene</a:t>
            </a:r>
          </a:p>
          <a:p>
            <a:pPr lvl="3"/>
            <a:r>
              <a:rPr lang="en-GB" noProof="0" smtClean="0"/>
              <a:t>Vierte Ebene</a:t>
            </a:r>
          </a:p>
          <a:p>
            <a:pPr lvl="4"/>
            <a:r>
              <a:rPr lang="en-GB" noProof="0" smtClean="0"/>
              <a:t>Fünfte Ebene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900"/>
            <a:ext cx="3077693" cy="51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9946" y="9721900"/>
            <a:ext cx="3077693" cy="51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9E3F1D5F-3C8F-4CE1-877E-14186C7CF986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080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411F387-C63F-4CF3-A2B1-202E5A135671}" type="slidenum">
              <a:rPr lang="en-GB"/>
              <a:pPr/>
              <a:t>5</a:t>
            </a:fld>
            <a:endParaRPr lang="en-GB"/>
          </a:p>
        </p:txBody>
      </p:sp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4021665" y="9719684"/>
            <a:ext cx="3077636" cy="511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411" tIns="48574" rIns="93411" bIns="48574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4709CF8-8FB0-400C-8ED1-6FFA2E3BC5D7}" type="slidenum">
              <a:rPr lang="en-GB" sz="1200"/>
              <a:pPr algn="r" eaLnBrk="1" hangingPunct="1">
                <a:buClrTx/>
                <a:buFontTx/>
                <a:buNone/>
              </a:pPr>
              <a:t>5</a:t>
            </a:fld>
            <a:endParaRPr lang="en-GB" sz="1200"/>
          </a:p>
        </p:txBody>
      </p:sp>
      <p:sp>
        <p:nvSpPr>
          <p:cNvPr id="44034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62279" y="767473"/>
            <a:ext cx="5176400" cy="383736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5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10096" y="4860662"/>
            <a:ext cx="5680767" cy="46048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>
              <a:spcBef>
                <a:spcPts val="467"/>
              </a:spcBef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DF17401-5A90-45E6-AD96-CEC811BC84A9}" type="slidenum">
              <a:rPr lang="en-GB"/>
              <a:pPr/>
              <a:t>6</a:t>
            </a:fld>
            <a:endParaRPr lang="en-GB"/>
          </a:p>
        </p:txBody>
      </p:sp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4021665" y="9719684"/>
            <a:ext cx="3077636" cy="511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411" tIns="48574" rIns="93411" bIns="48574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AF77257-025A-4F4B-A5DD-2BF9A3176BA3}" type="slidenum">
              <a:rPr lang="en-GB" sz="1200"/>
              <a:pPr algn="r" eaLnBrk="1" hangingPunct="1">
                <a:buClrTx/>
                <a:buFontTx/>
                <a:buNone/>
              </a:pPr>
              <a:t>6</a:t>
            </a:fld>
            <a:endParaRPr lang="en-GB" sz="1200"/>
          </a:p>
        </p:txBody>
      </p:sp>
      <p:sp>
        <p:nvSpPr>
          <p:cNvPr id="55298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62279" y="767473"/>
            <a:ext cx="5176400" cy="383736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9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47348" y="4860662"/>
            <a:ext cx="5206264" cy="46048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>
              <a:spcBef>
                <a:spcPts val="467"/>
              </a:spcBef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1254125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5" name="Picture 9" descr="DESY-Logo-cyan-RGB_g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7794625" y="5684838"/>
            <a:ext cx="1149350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6"/>
          <p:cNvSpPr txBox="1">
            <a:spLocks noChangeArrowheads="1"/>
          </p:cNvSpPr>
          <p:nvPr userDrawn="1"/>
        </p:nvSpPr>
        <p:spPr bwMode="auto">
          <a:xfrm>
            <a:off x="2003425" y="2481263"/>
            <a:ext cx="2855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de-DE" smtClean="0"/>
          </a:p>
        </p:txBody>
      </p:sp>
      <p:pic>
        <p:nvPicPr>
          <p:cNvPr id="7" name="Picture 21" descr="HG_LOGO_70_ENG_K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5949950"/>
            <a:ext cx="14732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100" y="1363663"/>
            <a:ext cx="8520113" cy="485775"/>
          </a:xfrm>
        </p:spPr>
        <p:txBody>
          <a:bodyPr/>
          <a:lstStyle>
            <a:lvl1pPr marL="0" indent="0">
              <a:buFont typeface="Arial Black" pitchFamily="34" charset="0"/>
              <a:buNone/>
              <a:defRPr b="1">
                <a:solidFill>
                  <a:srgbClr val="F28E00"/>
                </a:solidFill>
              </a:defRPr>
            </a:lvl1pPr>
          </a:lstStyle>
          <a:p>
            <a:pPr lvl="0"/>
            <a:r>
              <a:rPr lang="en-GB" noProof="0" smtClean="0"/>
              <a:t>Untertitel durch Klicken bearbeiten</a:t>
            </a:r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82575" y="0"/>
            <a:ext cx="8520113" cy="1266825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en-GB" noProof="0" smtClean="0"/>
              <a:t>TITELMASTER</a:t>
            </a:r>
            <a:br>
              <a:rPr lang="en-GB" noProof="0" smtClean="0"/>
            </a:br>
            <a:r>
              <a:rPr lang="en-GB" noProof="0" smtClean="0"/>
              <a:t>FORMAT </a:t>
            </a:r>
          </a:p>
        </p:txBody>
      </p:sp>
    </p:spTree>
    <p:extLst>
      <p:ext uri="{BB962C8B-B14F-4D97-AF65-F5344CB8AC3E}">
        <p14:creationId xmlns:p14="http://schemas.microsoft.com/office/powerpoint/2010/main" val="1264682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5626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0200" y="103188"/>
            <a:ext cx="2132013" cy="56673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2575" y="103188"/>
            <a:ext cx="6245225" cy="56673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3621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0524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5196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2575" y="977900"/>
            <a:ext cx="4183063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8038" y="977900"/>
            <a:ext cx="4184650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9098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464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9833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4325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67862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77698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744538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977900"/>
            <a:ext cx="8520113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103188"/>
            <a:ext cx="8520113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82575" y="6280150"/>
            <a:ext cx="75930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 algn="r" eaLnBrk="1" hangingPunct="1"/>
            <a:r>
              <a:rPr lang="en-GB" sz="900" b="1" dirty="0">
                <a:solidFill>
                  <a:schemeClr val="bg2"/>
                </a:solidFill>
              </a:rPr>
              <a:t>Volker Guelzow </a:t>
            </a:r>
            <a:r>
              <a:rPr lang="en-GB" sz="900" dirty="0">
                <a:solidFill>
                  <a:schemeClr val="bg2"/>
                </a:solidFill>
              </a:rPr>
              <a:t> | </a:t>
            </a:r>
            <a:r>
              <a:rPr lang="en-GB" sz="900" dirty="0" smtClean="0">
                <a:solidFill>
                  <a:schemeClr val="bg2"/>
                </a:solidFill>
              </a:rPr>
              <a:t>LSDMA  </a:t>
            </a:r>
            <a:r>
              <a:rPr lang="en-GB" sz="900" dirty="0">
                <a:solidFill>
                  <a:schemeClr val="bg2"/>
                </a:solidFill>
              </a:rPr>
              <a:t>|  </a:t>
            </a:r>
            <a:r>
              <a:rPr lang="en-GB" sz="900" dirty="0" smtClean="0">
                <a:solidFill>
                  <a:schemeClr val="bg2"/>
                </a:solidFill>
              </a:rPr>
              <a:t>22.3.2012  </a:t>
            </a:r>
            <a:r>
              <a:rPr lang="en-GB" sz="900" dirty="0">
                <a:solidFill>
                  <a:schemeClr val="bg2"/>
                </a:solidFill>
              </a:rPr>
              <a:t>|  </a:t>
            </a:r>
            <a:r>
              <a:rPr lang="en-GB" sz="900" b="1" dirty="0">
                <a:solidFill>
                  <a:schemeClr val="bg2"/>
                </a:solidFill>
              </a:rPr>
              <a:t>Page </a:t>
            </a:r>
            <a:fld id="{74C58347-D49E-40F4-A298-E1D11BCA4BDC}" type="slidenum">
              <a:rPr lang="en-GB" sz="900" b="1">
                <a:solidFill>
                  <a:schemeClr val="bg2"/>
                </a:solidFill>
              </a:rPr>
              <a:pPr algn="r" eaLnBrk="1" hangingPunct="1"/>
              <a:t>‹Nr.›</a:t>
            </a:fld>
            <a:endParaRPr lang="en-GB" sz="900" b="1" dirty="0">
              <a:solidFill>
                <a:schemeClr val="bg2"/>
              </a:solidFill>
            </a:endParaRPr>
          </a:p>
        </p:txBody>
      </p:sp>
      <p:pic>
        <p:nvPicPr>
          <p:cNvPr id="1030" name="Picture 10" descr="DESY-Logo-cyan-RGB_ge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8035925" y="6099175"/>
            <a:ext cx="77628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65113" indent="-265113" algn="l" rtl="0" eaLnBrk="0" fontAlgn="base" hangingPunct="0">
        <a:spcBef>
          <a:spcPct val="0"/>
        </a:spcBef>
        <a:spcAft>
          <a:spcPct val="50000"/>
        </a:spcAft>
        <a:buClr>
          <a:srgbClr val="F28E00"/>
        </a:buClr>
        <a:buFont typeface="Arial Black" pitchFamily="34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eaLnBrk="0" fontAlgn="base" hangingPunct="0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236663" indent="-228600" algn="l" rtl="0" eaLnBrk="0" fontAlgn="base" hangingPunct="0">
        <a:spcBef>
          <a:spcPct val="0"/>
        </a:spcBef>
        <a:spcAft>
          <a:spcPct val="0"/>
        </a:spcAft>
        <a:buClr>
          <a:srgbClr val="FF9900"/>
        </a:buClr>
        <a:buFont typeface="Arial Black" pitchFamily="34" charset="0"/>
        <a:defRPr sz="1200">
          <a:solidFill>
            <a:schemeClr val="tx1"/>
          </a:solidFill>
          <a:latin typeface="+mn-lt"/>
        </a:defRPr>
      </a:lvl3pPr>
      <a:lvl4pPr marL="1644650" indent="-228600" algn="l" rtl="0" eaLnBrk="0" fontAlgn="base" hangingPunct="0"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20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24" Type="http://schemas.openxmlformats.org/officeDocument/2006/relationships/image" Target="../media/image25.jpeg"/><Relationship Id="rId5" Type="http://schemas.openxmlformats.org/officeDocument/2006/relationships/image" Target="../media/image6.jpeg"/><Relationship Id="rId15" Type="http://schemas.openxmlformats.org/officeDocument/2006/relationships/image" Target="../media/image16.png"/><Relationship Id="rId23" Type="http://schemas.openxmlformats.org/officeDocument/2006/relationships/image" Target="../media/image24.jpe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jpeg"/><Relationship Id="rId22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LSDMA </a:t>
            </a:r>
            <a:r>
              <a:rPr lang="de-DE" dirty="0" err="1" smtClean="0"/>
              <a:t>kickoff</a:t>
            </a:r>
            <a:endParaRPr lang="de-DE" dirty="0" smtClean="0"/>
          </a:p>
        </p:txBody>
      </p:sp>
      <p:sp>
        <p:nvSpPr>
          <p:cNvPr id="10243" name="Rectangle 30"/>
          <p:cNvSpPr>
            <a:spLocks noGrp="1" noChangeArrowheads="1"/>
          </p:cNvSpPr>
          <p:nvPr>
            <p:ph type="subTitle" idx="1"/>
          </p:nvPr>
        </p:nvSpPr>
        <p:spPr>
          <a:xfrm>
            <a:off x="282575" y="1363663"/>
            <a:ext cx="8529638" cy="485775"/>
          </a:xfrm>
        </p:spPr>
        <p:txBody>
          <a:bodyPr/>
          <a:lstStyle/>
          <a:p>
            <a:pPr eaLnBrk="1" hangingPunct="1"/>
            <a:r>
              <a:rPr lang="de-DE" dirty="0" smtClean="0"/>
              <a:t>Kompetenzen und Pläne </a:t>
            </a:r>
            <a:r>
              <a:rPr lang="de-DE" dirty="0" smtClean="0"/>
              <a:t>für das erste Jahr von </a:t>
            </a:r>
            <a:r>
              <a:rPr lang="de-DE" dirty="0" smtClean="0"/>
              <a:t>DESY</a:t>
            </a:r>
          </a:p>
        </p:txBody>
      </p:sp>
      <p:sp>
        <p:nvSpPr>
          <p:cNvPr id="10244" name="Text Box 35"/>
          <p:cNvSpPr txBox="1">
            <a:spLocks noChangeArrowheads="1"/>
          </p:cNvSpPr>
          <p:nvPr/>
        </p:nvSpPr>
        <p:spPr bwMode="auto">
          <a:xfrm>
            <a:off x="4646613" y="4356100"/>
            <a:ext cx="4165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dirty="0">
                <a:solidFill>
                  <a:srgbClr val="00A5EB"/>
                </a:solidFill>
              </a:rPr>
              <a:t>Volker </a:t>
            </a:r>
            <a:r>
              <a:rPr lang="de-DE" dirty="0" err="1" smtClean="0">
                <a:solidFill>
                  <a:srgbClr val="00A5EB"/>
                </a:solidFill>
              </a:rPr>
              <a:t>Guelzow</a:t>
            </a:r>
            <a:r>
              <a:rPr lang="de-DE" dirty="0" smtClean="0">
                <a:solidFill>
                  <a:srgbClr val="00A5EB"/>
                </a:solidFill>
              </a:rPr>
              <a:t>, Martin </a:t>
            </a:r>
            <a:r>
              <a:rPr lang="de-DE" dirty="0" err="1" smtClean="0">
                <a:solidFill>
                  <a:srgbClr val="00A5EB"/>
                </a:solidFill>
              </a:rPr>
              <a:t>Gasthuber</a:t>
            </a:r>
            <a:r>
              <a:rPr lang="de-DE" dirty="0" smtClean="0">
                <a:solidFill>
                  <a:srgbClr val="00A5EB"/>
                </a:solidFill>
              </a:rPr>
              <a:t>, </a:t>
            </a:r>
          </a:p>
          <a:p>
            <a:r>
              <a:rPr lang="de-DE" dirty="0" smtClean="0">
                <a:solidFill>
                  <a:srgbClr val="00A5EB"/>
                </a:solidFill>
              </a:rPr>
              <a:t>Birgit Lewendel</a:t>
            </a:r>
            <a:endParaRPr lang="de-DE" dirty="0">
              <a:solidFill>
                <a:srgbClr val="00A5EB"/>
              </a:solidFill>
            </a:endParaRPr>
          </a:p>
          <a:p>
            <a:r>
              <a:rPr lang="de-DE" dirty="0"/>
              <a:t>DESY IT</a:t>
            </a:r>
          </a:p>
          <a:p>
            <a:r>
              <a:rPr lang="de-DE" dirty="0" smtClean="0"/>
              <a:t>Karlsruhe, 22. März, 2012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Storage System design</a:t>
            </a:r>
          </a:p>
        </p:txBody>
      </p:sp>
      <p:sp>
        <p:nvSpPr>
          <p:cNvPr id="40963" name="Inhaltsplatzhalter 2"/>
          <p:cNvSpPr>
            <a:spLocks noGrp="1"/>
          </p:cNvSpPr>
          <p:nvPr>
            <p:ph idx="1"/>
          </p:nvPr>
        </p:nvSpPr>
        <p:spPr>
          <a:xfrm>
            <a:off x="282575" y="977900"/>
            <a:ext cx="8520113" cy="5340116"/>
          </a:xfrm>
        </p:spPr>
        <p:txBody>
          <a:bodyPr/>
          <a:lstStyle/>
          <a:p>
            <a:r>
              <a:rPr lang="de-DE" dirty="0" smtClean="0"/>
              <a:t>DESY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running</a:t>
            </a:r>
            <a:r>
              <a:rPr lang="de-DE" dirty="0" smtClean="0"/>
              <a:t> large </a:t>
            </a:r>
            <a:r>
              <a:rPr lang="de-DE" dirty="0" err="1" smtClean="0"/>
              <a:t>experiments</a:t>
            </a:r>
            <a:r>
              <a:rPr lang="de-DE" dirty="0" smtClean="0"/>
              <a:t> in HEP &amp; Photon Science</a:t>
            </a:r>
          </a:p>
          <a:p>
            <a:r>
              <a:rPr lang="de-DE" dirty="0" smtClean="0"/>
              <a:t>The DESY </a:t>
            </a:r>
            <a:r>
              <a:rPr lang="de-DE" dirty="0" err="1" smtClean="0"/>
              <a:t>experiments</a:t>
            </a:r>
            <a:r>
              <a:rPr lang="de-DE" dirty="0" smtClean="0"/>
              <a:t> do </a:t>
            </a:r>
            <a:r>
              <a:rPr lang="de-DE" dirty="0" err="1" smtClean="0"/>
              <a:t>require</a:t>
            </a:r>
            <a:r>
              <a:rPr lang="de-DE" dirty="0" smtClean="0"/>
              <a:t> </a:t>
            </a:r>
            <a:r>
              <a:rPr lang="de-DE" dirty="0" err="1" smtClean="0"/>
              <a:t>very</a:t>
            </a:r>
            <a:r>
              <a:rPr lang="de-DE" dirty="0" smtClean="0"/>
              <a:t> high I/O </a:t>
            </a:r>
            <a:r>
              <a:rPr lang="de-DE" dirty="0" err="1" smtClean="0"/>
              <a:t>rates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DAQ</a:t>
            </a:r>
          </a:p>
          <a:p>
            <a:r>
              <a:rPr lang="de-DE" dirty="0" smtClean="0"/>
              <a:t>The offline </a:t>
            </a:r>
            <a:r>
              <a:rPr lang="de-DE" dirty="0" err="1" smtClean="0"/>
              <a:t>system</a:t>
            </a:r>
            <a:r>
              <a:rPr lang="de-DE" dirty="0" smtClean="0"/>
              <a:t> </a:t>
            </a:r>
            <a:r>
              <a:rPr lang="de-DE" dirty="0" err="1" smtClean="0"/>
              <a:t>requires</a:t>
            </a:r>
            <a:r>
              <a:rPr lang="de-DE" dirty="0" smtClean="0"/>
              <a:t> high </a:t>
            </a:r>
            <a:r>
              <a:rPr lang="de-DE" dirty="0" err="1" smtClean="0"/>
              <a:t>capacities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high </a:t>
            </a:r>
            <a:r>
              <a:rPr lang="de-DE" dirty="0" err="1" smtClean="0"/>
              <a:t>bandwidth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analysis</a:t>
            </a:r>
            <a:endParaRPr lang="de-DE" dirty="0" smtClean="0"/>
          </a:p>
          <a:p>
            <a:r>
              <a:rPr lang="de-DE" dirty="0" smtClean="0"/>
              <a:t>The </a:t>
            </a:r>
            <a:r>
              <a:rPr lang="de-DE" dirty="0" err="1" smtClean="0"/>
              <a:t>whole</a:t>
            </a:r>
            <a:r>
              <a:rPr lang="de-DE" dirty="0" smtClean="0"/>
              <a:t> </a:t>
            </a:r>
            <a:r>
              <a:rPr lang="de-DE" dirty="0" err="1" smtClean="0"/>
              <a:t>chain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design must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well</a:t>
            </a:r>
            <a:r>
              <a:rPr lang="de-DE" dirty="0" smtClean="0"/>
              <a:t> </a:t>
            </a:r>
            <a:r>
              <a:rPr lang="de-DE" dirty="0" err="1" smtClean="0"/>
              <a:t>balanced</a:t>
            </a:r>
            <a:endParaRPr lang="de-DE" dirty="0" smtClean="0"/>
          </a:p>
          <a:p>
            <a:r>
              <a:rPr lang="de-DE" dirty="0" err="1" smtClean="0"/>
              <a:t>Appropriate</a:t>
            </a:r>
            <a:r>
              <a:rPr lang="de-DE" dirty="0" smtClean="0"/>
              <a:t>  </a:t>
            </a:r>
            <a:r>
              <a:rPr lang="de-DE" dirty="0" err="1" smtClean="0"/>
              <a:t>datamanagament</a:t>
            </a:r>
            <a:r>
              <a:rPr lang="de-DE" dirty="0" smtClean="0"/>
              <a:t> </a:t>
            </a:r>
            <a:r>
              <a:rPr lang="de-DE" dirty="0" err="1" smtClean="0"/>
              <a:t>software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required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filesystems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dCache</a:t>
            </a:r>
            <a:r>
              <a:rPr lang="de-DE" dirty="0" smtClean="0"/>
              <a:t>-type</a:t>
            </a:r>
          </a:p>
          <a:p>
            <a:r>
              <a:rPr lang="de-DE" dirty="0" err="1" smtClean="0"/>
              <a:t>dCache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major</a:t>
            </a:r>
            <a:r>
              <a:rPr lang="de-DE" dirty="0" smtClean="0"/>
              <a:t> </a:t>
            </a:r>
            <a:r>
              <a:rPr lang="de-DE" dirty="0" err="1" smtClean="0"/>
              <a:t>working</a:t>
            </a:r>
            <a:r>
              <a:rPr lang="de-DE" dirty="0" smtClean="0"/>
              <a:t> </a:t>
            </a:r>
            <a:r>
              <a:rPr lang="de-DE" dirty="0" err="1" smtClean="0"/>
              <a:t>horse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LHC datamanagement </a:t>
            </a:r>
            <a:r>
              <a:rPr lang="de-DE" dirty="0" err="1" smtClean="0"/>
              <a:t>and</a:t>
            </a:r>
            <a:r>
              <a:rPr lang="de-DE" dirty="0" smtClean="0"/>
              <a:t> DESY </a:t>
            </a:r>
            <a:r>
              <a:rPr lang="de-DE" dirty="0" err="1" smtClean="0"/>
              <a:t>has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lead</a:t>
            </a:r>
            <a:endParaRPr lang="de-DE" dirty="0" smtClean="0"/>
          </a:p>
          <a:p>
            <a:pPr lvl="1"/>
            <a:r>
              <a:rPr lang="de-DE" dirty="0" err="1" smtClean="0"/>
              <a:t>started</a:t>
            </a:r>
            <a:r>
              <a:rPr lang="de-DE" dirty="0" smtClean="0"/>
              <a:t> </a:t>
            </a:r>
            <a:r>
              <a:rPr lang="de-DE" dirty="0" err="1" smtClean="0"/>
              <a:t>before</a:t>
            </a:r>
            <a:r>
              <a:rPr lang="de-DE" dirty="0" smtClean="0"/>
              <a:t> 1999 </a:t>
            </a:r>
            <a:r>
              <a:rPr lang="de-DE" dirty="0" err="1" smtClean="0"/>
              <a:t>from</a:t>
            </a:r>
            <a:r>
              <a:rPr lang="de-DE" dirty="0" smtClean="0"/>
              <a:t> DESY </a:t>
            </a:r>
            <a:r>
              <a:rPr lang="de-DE" dirty="0" err="1" smtClean="0"/>
              <a:t>and</a:t>
            </a:r>
            <a:r>
              <a:rPr lang="de-DE" dirty="0" smtClean="0"/>
              <a:t> FNAL in </a:t>
            </a:r>
            <a:r>
              <a:rPr lang="de-DE" dirty="0" err="1" smtClean="0"/>
              <a:t>collaboration</a:t>
            </a:r>
            <a:endParaRPr lang="de-DE" dirty="0" smtClean="0"/>
          </a:p>
          <a:p>
            <a:pPr lvl="1"/>
            <a:r>
              <a:rPr lang="de-DE" dirty="0" err="1" smtClean="0"/>
              <a:t>very</a:t>
            </a:r>
            <a:r>
              <a:rPr lang="de-DE" dirty="0" smtClean="0"/>
              <a:t> strong </a:t>
            </a:r>
            <a:r>
              <a:rPr lang="de-DE" dirty="0" err="1" smtClean="0"/>
              <a:t>local</a:t>
            </a:r>
            <a:r>
              <a:rPr lang="de-DE" dirty="0" smtClean="0"/>
              <a:t> </a:t>
            </a:r>
            <a:r>
              <a:rPr lang="de-DE" dirty="0" err="1" smtClean="0"/>
              <a:t>storage</a:t>
            </a:r>
            <a:r>
              <a:rPr lang="de-DE" dirty="0" smtClean="0"/>
              <a:t> </a:t>
            </a:r>
            <a:r>
              <a:rPr lang="de-DE" dirty="0" err="1" smtClean="0"/>
              <a:t>development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project</a:t>
            </a:r>
            <a:r>
              <a:rPr lang="de-DE" dirty="0" smtClean="0"/>
              <a:t> </a:t>
            </a:r>
            <a:r>
              <a:rPr lang="de-DE" dirty="0" err="1" smtClean="0"/>
              <a:t>management</a:t>
            </a:r>
            <a:r>
              <a:rPr lang="de-DE" dirty="0" smtClean="0"/>
              <a:t> </a:t>
            </a:r>
            <a:r>
              <a:rPr lang="de-DE" dirty="0" err="1" smtClean="0"/>
              <a:t>expertise</a:t>
            </a:r>
            <a:endParaRPr lang="de-DE" dirty="0" smtClean="0"/>
          </a:p>
          <a:p>
            <a:pPr lvl="1"/>
            <a:r>
              <a:rPr lang="de-DE" dirty="0" err="1" smtClean="0"/>
              <a:t>accompanied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many</a:t>
            </a:r>
            <a:r>
              <a:rPr lang="de-DE" dirty="0" smtClean="0"/>
              <a:t> </a:t>
            </a:r>
            <a:r>
              <a:rPr lang="de-DE" dirty="0" err="1" smtClean="0"/>
              <a:t>local</a:t>
            </a:r>
            <a:r>
              <a:rPr lang="de-DE" dirty="0" smtClean="0"/>
              <a:t> </a:t>
            </a:r>
            <a:r>
              <a:rPr lang="de-DE" dirty="0" err="1" smtClean="0"/>
              <a:t>storage</a:t>
            </a:r>
            <a:r>
              <a:rPr lang="de-DE" dirty="0" smtClean="0"/>
              <a:t>/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management</a:t>
            </a:r>
            <a:r>
              <a:rPr lang="de-DE" dirty="0" smtClean="0"/>
              <a:t> </a:t>
            </a:r>
            <a:r>
              <a:rPr lang="de-DE" dirty="0" err="1" smtClean="0"/>
              <a:t>projects</a:t>
            </a:r>
            <a:r>
              <a:rPr lang="de-DE" dirty="0" smtClean="0"/>
              <a:t> (i.e. NFSv4.1 Tests)</a:t>
            </a:r>
          </a:p>
          <a:p>
            <a:pPr lvl="1"/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6200000">
            <a:off x="-2840038" y="3302001"/>
            <a:ext cx="6303963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BlairMdITC TT Medium"/>
              </a:rPr>
              <a:t>dCache.org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BlairMdITC TT Medium"/>
              </a:rPr>
              <a:t>         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BlairMdITC TT Medium"/>
              </a:rPr>
              <a:t>dCache.org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  <a:latin typeface="BlairMdITC TT Medium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8375" y="76200"/>
            <a:ext cx="2643188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BlairMdITC TT Medium"/>
              </a:rPr>
              <a:t>dCache, Status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6477000"/>
            <a:ext cx="478790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BlairMdITC TT Medium"/>
              </a:rPr>
              <a:t>Contact : Patrick Fuhrmann @ DESY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735013"/>
            <a:ext cx="8153400" cy="5692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Century Gothic"/>
              </a:rPr>
              <a:t>dCache : a world wide recognized storage technology</a:t>
            </a:r>
          </a:p>
          <a:p>
            <a:pPr marL="342900" indent="-342900">
              <a:lnSpc>
                <a:spcPct val="200000"/>
              </a:lnSpc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entury Gothic"/>
              </a:rPr>
              <a:t>DESY provides the project infrastructure (headquarters)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Development : </a:t>
            </a:r>
          </a:p>
          <a:p>
            <a:pPr marL="1257300" lvl="2" indent="-342900">
              <a:buFont typeface="Arial"/>
              <a:buChar char="•"/>
              <a:defRPr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Web Pages,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Wikis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 and Documentation.</a:t>
            </a:r>
          </a:p>
          <a:p>
            <a:pPr marL="1257300" lvl="2" indent="-342900">
              <a:buFont typeface="Arial"/>
              <a:buChar char="•"/>
              <a:defRPr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Central Code Repositories</a:t>
            </a:r>
          </a:p>
          <a:p>
            <a:pPr marL="1257300" lvl="2" indent="-342900">
              <a:buFont typeface="Arial"/>
              <a:buChar char="•"/>
              <a:defRPr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Organization of developers meetings and workshops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Services activities: </a:t>
            </a:r>
          </a:p>
          <a:p>
            <a:pPr marL="1257300" lvl="2" indent="-342900">
              <a:buFont typeface="Arial"/>
              <a:buChar char="•"/>
              <a:defRPr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Test infrastructure &amp; performance (Grid-Lab)</a:t>
            </a:r>
          </a:p>
          <a:p>
            <a:pPr marL="1257300" lvl="2" indent="-342900">
              <a:buFont typeface="Arial"/>
              <a:buChar char="•"/>
              <a:defRPr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Quality Management</a:t>
            </a:r>
          </a:p>
          <a:p>
            <a:pPr marL="1257300" lvl="2" indent="-342900">
              <a:buFont typeface="Arial"/>
              <a:buChar char="•"/>
              <a:defRPr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Release Management</a:t>
            </a:r>
          </a:p>
          <a:p>
            <a:pPr marL="1257300" lvl="2" indent="-342900">
              <a:buFont typeface="Arial"/>
              <a:buChar char="•"/>
              <a:defRPr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Customer support : Tier I conferences,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support@dcache.org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</a:endParaRPr>
          </a:p>
          <a:p>
            <a:pPr marL="800100" lvl="1" indent="-342900"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Network Activities :</a:t>
            </a:r>
          </a:p>
          <a:p>
            <a:pPr marL="1257300" lvl="2" indent="-342900">
              <a:buFont typeface="Arial"/>
              <a:buChar char="•"/>
              <a:defRPr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DESY : dCache operations (DOT) and Grid-Lab</a:t>
            </a:r>
          </a:p>
          <a:p>
            <a:pPr marL="1257300" lvl="2" indent="-342900">
              <a:buFont typeface="Arial"/>
              <a:buChar char="•"/>
              <a:defRPr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Germany : HGF, DGI, German Support</a:t>
            </a:r>
          </a:p>
          <a:p>
            <a:pPr marL="1257300" lvl="2" indent="-342900">
              <a:buFont typeface="Arial"/>
              <a:buChar char="•"/>
              <a:defRPr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Europe : EMI, NDGF, Swedish National Infrastructure</a:t>
            </a:r>
          </a:p>
          <a:p>
            <a:pPr marL="1257300" lvl="2" indent="-342900">
              <a:buFont typeface="Arial"/>
              <a:buChar char="•"/>
              <a:defRPr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Worldwide : WLCG, Open Science Grid, Open Grid Forum</a:t>
            </a:r>
          </a:p>
          <a:p>
            <a:pPr marL="342900" indent="-342900"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entury Gothic"/>
              </a:rPr>
              <a:t>Main communities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WLCG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HERA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Photon Science (@ DESY)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LOFAR (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LOw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 Frequency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ARray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) : Amsterdam &amp;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Jülich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</a:endParaRPr>
          </a:p>
          <a:p>
            <a:pPr marL="800100" lvl="1" indent="-342900"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Swedish academic storage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-infrastructure (SNIC)</a:t>
            </a:r>
          </a:p>
        </p:txBody>
      </p:sp>
    </p:spTree>
    <p:extLst>
      <p:ext uri="{BB962C8B-B14F-4D97-AF65-F5344CB8AC3E}">
        <p14:creationId xmlns:p14="http://schemas.microsoft.com/office/powerpoint/2010/main" val="27990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/>
        </p:nvSpPr>
        <p:spPr>
          <a:xfrm>
            <a:off x="968375" y="76200"/>
            <a:ext cx="657542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BlairMdITC TT Medium"/>
              </a:rPr>
              <a:t>dCache, The Deployment</a:t>
            </a:r>
          </a:p>
        </p:txBody>
      </p:sp>
      <p:sp>
        <p:nvSpPr>
          <p:cNvPr id="5" name="TextBox 7"/>
          <p:cNvSpPr txBox="1"/>
          <p:nvPr/>
        </p:nvSpPr>
        <p:spPr>
          <a:xfrm>
            <a:off x="762000" y="6324600"/>
            <a:ext cx="478790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BlairMdITC TT Medium"/>
              </a:rPr>
              <a:t>Contact : Patrick Fuhrmann @ DESY</a:t>
            </a:r>
          </a:p>
        </p:txBody>
      </p:sp>
      <p:sp>
        <p:nvSpPr>
          <p:cNvPr id="6" name="TextBox 11"/>
          <p:cNvSpPr txBox="1"/>
          <p:nvPr/>
        </p:nvSpPr>
        <p:spPr>
          <a:xfrm>
            <a:off x="666750" y="714375"/>
            <a:ext cx="3992563" cy="12303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457200" indent="-457200">
              <a:buFont typeface="Courier New"/>
              <a:buChar char="o"/>
              <a:defRPr/>
            </a:pPr>
            <a:r>
              <a:rPr lang="en-US" sz="3000" dirty="0">
                <a:solidFill>
                  <a:srgbClr val="FF0000"/>
                </a:solidFill>
                <a:latin typeface="Times New Roman"/>
              </a:rPr>
              <a:t>94 PB in total WLCG</a:t>
            </a:r>
          </a:p>
          <a:p>
            <a:pPr marL="457200" indent="-457200">
              <a:buFont typeface="Courier New"/>
              <a:buChar char="o"/>
              <a:defRPr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</a:rPr>
              <a:t>8 Tier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</a:rPr>
              <a:t>I’s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</a:rPr>
              <a:t> </a:t>
            </a:r>
          </a:p>
          <a:p>
            <a:pPr marL="457200" indent="-457200">
              <a:buFont typeface="Courier New"/>
              <a:buChar char="o"/>
              <a:defRPr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</a:rPr>
              <a:t>60 Tier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</a:rPr>
              <a:t>II’s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</a:rPr>
              <a:t> </a:t>
            </a:r>
          </a:p>
        </p:txBody>
      </p:sp>
      <p:grpSp>
        <p:nvGrpSpPr>
          <p:cNvPr id="32773" name="Group 12"/>
          <p:cNvGrpSpPr>
            <a:grpSpLocks/>
          </p:cNvGrpSpPr>
          <p:nvPr/>
        </p:nvGrpSpPr>
        <p:grpSpPr bwMode="auto">
          <a:xfrm>
            <a:off x="623888" y="2378075"/>
            <a:ext cx="7300912" cy="3951288"/>
            <a:chOff x="609600" y="2148244"/>
            <a:chExt cx="7300257" cy="3950732"/>
          </a:xfrm>
        </p:grpSpPr>
        <p:graphicFrame>
          <p:nvGraphicFramePr>
            <p:cNvPr id="8" name="Chart 13"/>
            <p:cNvGraphicFramePr/>
            <p:nvPr/>
          </p:nvGraphicFramePr>
          <p:xfrm>
            <a:off x="1170010" y="2362200"/>
            <a:ext cx="5976094" cy="3733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2785" name="TextBox 14"/>
            <p:cNvSpPr txBox="1">
              <a:spLocks noChangeArrowheads="1"/>
            </p:cNvSpPr>
            <p:nvPr/>
          </p:nvSpPr>
          <p:spPr bwMode="auto">
            <a:xfrm>
              <a:off x="4644485" y="3008530"/>
              <a:ext cx="75554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>
                  <a:solidFill>
                    <a:srgbClr val="FF6600"/>
                  </a:solidFill>
                  <a:latin typeface="Times New Roman" pitchFamily="18" charset="0"/>
                </a:rPr>
                <a:t>USA</a:t>
              </a:r>
            </a:p>
            <a:p>
              <a:r>
                <a:rPr lang="en-US">
                  <a:solidFill>
                    <a:srgbClr val="FF6600"/>
                  </a:solidFill>
                  <a:latin typeface="Times New Roman" pitchFamily="18" charset="0"/>
                </a:rPr>
                <a:t>28 PB</a:t>
              </a:r>
            </a:p>
          </p:txBody>
        </p:sp>
        <p:sp>
          <p:nvSpPr>
            <p:cNvPr id="32786" name="TextBox 15"/>
            <p:cNvSpPr txBox="1">
              <a:spLocks noChangeArrowheads="1"/>
            </p:cNvSpPr>
            <p:nvPr/>
          </p:nvSpPr>
          <p:spPr bwMode="auto">
            <a:xfrm>
              <a:off x="3316925" y="3905934"/>
              <a:ext cx="85151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>
                  <a:solidFill>
                    <a:srgbClr val="FF6600"/>
                  </a:solidFill>
                  <a:latin typeface="Times New Roman" pitchFamily="18" charset="0"/>
                </a:rPr>
                <a:t>Europe </a:t>
              </a:r>
            </a:p>
            <a:p>
              <a:pPr algn="ctr"/>
              <a:r>
                <a:rPr lang="en-US">
                  <a:solidFill>
                    <a:srgbClr val="FF6600"/>
                  </a:solidFill>
                  <a:latin typeface="Times New Roman" pitchFamily="18" charset="0"/>
                </a:rPr>
                <a:t>44 PB</a:t>
              </a:r>
            </a:p>
          </p:txBody>
        </p:sp>
        <p:sp>
          <p:nvSpPr>
            <p:cNvPr id="32787" name="TextBox 16"/>
            <p:cNvSpPr txBox="1">
              <a:spLocks noChangeArrowheads="1"/>
            </p:cNvSpPr>
            <p:nvPr/>
          </p:nvSpPr>
          <p:spPr bwMode="auto">
            <a:xfrm>
              <a:off x="2655354" y="2685365"/>
              <a:ext cx="10567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>
                  <a:solidFill>
                    <a:srgbClr val="FF6600"/>
                  </a:solidFill>
                  <a:latin typeface="Times New Roman" pitchFamily="18" charset="0"/>
                </a:rPr>
                <a:t>Germany</a:t>
              </a:r>
            </a:p>
            <a:p>
              <a:pPr algn="ctr"/>
              <a:r>
                <a:rPr lang="en-US">
                  <a:solidFill>
                    <a:srgbClr val="FF6600"/>
                  </a:solidFill>
                  <a:latin typeface="Times New Roman" pitchFamily="18" charset="0"/>
                </a:rPr>
                <a:t>16 PB</a:t>
              </a:r>
            </a:p>
          </p:txBody>
        </p:sp>
        <p:sp>
          <p:nvSpPr>
            <p:cNvPr id="32788" name="TextBox 17"/>
            <p:cNvSpPr txBox="1">
              <a:spLocks noChangeArrowheads="1"/>
            </p:cNvSpPr>
            <p:nvPr/>
          </p:nvSpPr>
          <p:spPr bwMode="auto">
            <a:xfrm>
              <a:off x="6073915" y="3905934"/>
              <a:ext cx="12171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>
                  <a:solidFill>
                    <a:srgbClr val="FF6600"/>
                  </a:solidFill>
                  <a:latin typeface="Times New Roman" pitchFamily="18" charset="0"/>
                </a:rPr>
                <a:t>East : 1 PB</a:t>
              </a:r>
            </a:p>
          </p:txBody>
        </p:sp>
        <p:sp>
          <p:nvSpPr>
            <p:cNvPr id="13" name="TextBox 18"/>
            <p:cNvSpPr txBox="1"/>
            <p:nvPr/>
          </p:nvSpPr>
          <p:spPr>
            <a:xfrm>
              <a:off x="609600" y="3773615"/>
              <a:ext cx="1328618" cy="43173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/>
                </a:rPr>
                <a:t>Barcelona</a:t>
              </a:r>
            </a:p>
          </p:txBody>
        </p:sp>
        <p:sp>
          <p:nvSpPr>
            <p:cNvPr id="14" name="TextBox 19"/>
            <p:cNvSpPr txBox="1"/>
            <p:nvPr/>
          </p:nvSpPr>
          <p:spPr>
            <a:xfrm>
              <a:off x="1071521" y="4229164"/>
              <a:ext cx="765106" cy="43015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/>
                </a:rPr>
                <a:t>Lyon</a:t>
              </a:r>
            </a:p>
          </p:txBody>
        </p:sp>
        <p:sp>
          <p:nvSpPr>
            <p:cNvPr id="15" name="TextBox 20"/>
            <p:cNvSpPr txBox="1"/>
            <p:nvPr/>
          </p:nvSpPr>
          <p:spPr>
            <a:xfrm>
              <a:off x="1279465" y="4683125"/>
              <a:ext cx="838125" cy="36983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/>
                </a:rPr>
                <a:t>Athens</a:t>
              </a:r>
            </a:p>
          </p:txBody>
        </p:sp>
        <p:sp>
          <p:nvSpPr>
            <p:cNvPr id="16" name="TextBox 21"/>
            <p:cNvSpPr txBox="1"/>
            <p:nvPr/>
          </p:nvSpPr>
          <p:spPr>
            <a:xfrm>
              <a:off x="1812817" y="5049786"/>
              <a:ext cx="568274" cy="36983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/>
                </a:rPr>
                <a:t>Pisa</a:t>
              </a:r>
            </a:p>
          </p:txBody>
        </p:sp>
        <p:sp>
          <p:nvSpPr>
            <p:cNvPr id="17" name="TextBox 22"/>
            <p:cNvSpPr txBox="1"/>
            <p:nvPr/>
          </p:nvSpPr>
          <p:spPr>
            <a:xfrm>
              <a:off x="2338232" y="5243433"/>
              <a:ext cx="736534" cy="36983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/>
                </a:rPr>
                <a:t>Roma</a:t>
              </a:r>
            </a:p>
          </p:txBody>
        </p:sp>
        <p:sp>
          <p:nvSpPr>
            <p:cNvPr id="18" name="TextBox 23"/>
            <p:cNvSpPr txBox="1"/>
            <p:nvPr/>
          </p:nvSpPr>
          <p:spPr>
            <a:xfrm>
              <a:off x="2977938" y="5541841"/>
              <a:ext cx="954001" cy="43173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/>
                </a:rPr>
                <a:t>NDGF</a:t>
              </a:r>
            </a:p>
          </p:txBody>
        </p:sp>
        <p:sp>
          <p:nvSpPr>
            <p:cNvPr id="19" name="TextBox 24"/>
            <p:cNvSpPr txBox="1"/>
            <p:nvPr/>
          </p:nvSpPr>
          <p:spPr>
            <a:xfrm>
              <a:off x="5700255" y="4873598"/>
              <a:ext cx="915906" cy="36983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/>
                </a:rPr>
                <a:t>Sweden</a:t>
              </a:r>
            </a:p>
          </p:txBody>
        </p:sp>
        <p:sp>
          <p:nvSpPr>
            <p:cNvPr id="20" name="TextBox 25"/>
            <p:cNvSpPr txBox="1"/>
            <p:nvPr/>
          </p:nvSpPr>
          <p:spPr>
            <a:xfrm>
              <a:off x="5509772" y="5729140"/>
              <a:ext cx="901619" cy="36983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/>
                </a:rPr>
                <a:t>London</a:t>
              </a:r>
            </a:p>
          </p:txBody>
        </p:sp>
        <p:sp>
          <p:nvSpPr>
            <p:cNvPr id="21" name="TextBox 26"/>
            <p:cNvSpPr txBox="1"/>
            <p:nvPr/>
          </p:nvSpPr>
          <p:spPr>
            <a:xfrm>
              <a:off x="5000231" y="5243433"/>
              <a:ext cx="1017496" cy="43015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/>
                </a:rPr>
                <a:t>Madrid</a:t>
              </a:r>
            </a:p>
          </p:txBody>
        </p:sp>
        <p:sp>
          <p:nvSpPr>
            <p:cNvPr id="22" name="TextBox 27"/>
            <p:cNvSpPr txBox="1"/>
            <p:nvPr/>
          </p:nvSpPr>
          <p:spPr>
            <a:xfrm>
              <a:off x="3893842" y="5483113"/>
              <a:ext cx="1501640" cy="43173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/>
                </a:rPr>
                <a:t>Amsterdam</a:t>
              </a:r>
            </a:p>
          </p:txBody>
        </p:sp>
        <p:sp>
          <p:nvSpPr>
            <p:cNvPr id="23" name="TextBox 28"/>
            <p:cNvSpPr txBox="1"/>
            <p:nvPr/>
          </p:nvSpPr>
          <p:spPr>
            <a:xfrm>
              <a:off x="1279465" y="2622840"/>
              <a:ext cx="649229" cy="43173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/>
                </a:rPr>
                <a:t>KIT</a:t>
              </a:r>
            </a:p>
          </p:txBody>
        </p:sp>
        <p:sp>
          <p:nvSpPr>
            <p:cNvPr id="24" name="TextBox 29"/>
            <p:cNvSpPr txBox="1"/>
            <p:nvPr/>
          </p:nvSpPr>
          <p:spPr>
            <a:xfrm>
              <a:off x="1939806" y="2438716"/>
              <a:ext cx="927017" cy="43015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/>
                </a:rPr>
                <a:t>DESY</a:t>
              </a:r>
            </a:p>
          </p:txBody>
        </p:sp>
        <p:sp>
          <p:nvSpPr>
            <p:cNvPr id="25" name="TextBox 30"/>
            <p:cNvSpPr txBox="1"/>
            <p:nvPr/>
          </p:nvSpPr>
          <p:spPr>
            <a:xfrm>
              <a:off x="2825551" y="2176815"/>
              <a:ext cx="890507" cy="36983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/>
                </a:rPr>
                <a:t>Aachen</a:t>
              </a:r>
            </a:p>
          </p:txBody>
        </p:sp>
        <p:sp>
          <p:nvSpPr>
            <p:cNvPr id="26" name="TextBox 31"/>
            <p:cNvSpPr txBox="1"/>
            <p:nvPr/>
          </p:nvSpPr>
          <p:spPr>
            <a:xfrm>
              <a:off x="1812817" y="2148244"/>
              <a:ext cx="1149247" cy="36983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/>
                </a:rPr>
                <a:t>Wuppertal</a:t>
              </a:r>
            </a:p>
          </p:txBody>
        </p:sp>
        <p:sp>
          <p:nvSpPr>
            <p:cNvPr id="27" name="TextBox 32"/>
            <p:cNvSpPr txBox="1"/>
            <p:nvPr/>
          </p:nvSpPr>
          <p:spPr>
            <a:xfrm>
              <a:off x="1036599" y="2335543"/>
              <a:ext cx="903207" cy="36824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/>
                </a:rPr>
                <a:t>Munich</a:t>
              </a:r>
            </a:p>
          </p:txBody>
        </p:sp>
        <p:sp>
          <p:nvSpPr>
            <p:cNvPr id="28" name="TextBox 33"/>
            <p:cNvSpPr txBox="1"/>
            <p:nvPr/>
          </p:nvSpPr>
          <p:spPr>
            <a:xfrm>
              <a:off x="4168456" y="2286338"/>
              <a:ext cx="1392112" cy="43015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/>
                </a:rPr>
                <a:t>FERMIlab</a:t>
              </a:r>
            </a:p>
          </p:txBody>
        </p:sp>
        <p:sp>
          <p:nvSpPr>
            <p:cNvPr id="29" name="TextBox 34"/>
            <p:cNvSpPr txBox="1"/>
            <p:nvPr/>
          </p:nvSpPr>
          <p:spPr>
            <a:xfrm>
              <a:off x="5165316" y="2602205"/>
              <a:ext cx="738121" cy="43173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/>
                </a:rPr>
                <a:t>BNL</a:t>
              </a:r>
            </a:p>
          </p:txBody>
        </p:sp>
        <p:sp>
          <p:nvSpPr>
            <p:cNvPr id="30" name="TextBox 35"/>
            <p:cNvSpPr txBox="1"/>
            <p:nvPr/>
          </p:nvSpPr>
          <p:spPr>
            <a:xfrm>
              <a:off x="5509772" y="2286338"/>
              <a:ext cx="850824" cy="36824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/>
                </a:rPr>
                <a:t>Florida</a:t>
              </a:r>
            </a:p>
          </p:txBody>
        </p:sp>
        <p:sp>
          <p:nvSpPr>
            <p:cNvPr id="31" name="TextBox 36"/>
            <p:cNvSpPr txBox="1"/>
            <p:nvPr/>
          </p:nvSpPr>
          <p:spPr>
            <a:xfrm>
              <a:off x="5843117" y="2654586"/>
              <a:ext cx="839713" cy="36983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/>
                </a:rPr>
                <a:t>Purdue</a:t>
              </a:r>
            </a:p>
          </p:txBody>
        </p:sp>
        <p:sp>
          <p:nvSpPr>
            <p:cNvPr id="32" name="TextBox 37"/>
            <p:cNvSpPr txBox="1"/>
            <p:nvPr/>
          </p:nvSpPr>
          <p:spPr>
            <a:xfrm>
              <a:off x="6241545" y="3364098"/>
              <a:ext cx="1149247" cy="36983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/>
                </a:rPr>
                <a:t>Wisconsin</a:t>
              </a:r>
            </a:p>
          </p:txBody>
        </p:sp>
        <p:sp>
          <p:nvSpPr>
            <p:cNvPr id="33" name="TextBox 38"/>
            <p:cNvSpPr txBox="1"/>
            <p:nvPr/>
          </p:nvSpPr>
          <p:spPr>
            <a:xfrm>
              <a:off x="6224083" y="3668855"/>
              <a:ext cx="1685774" cy="36983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/>
                </a:rPr>
                <a:t>Cambridge, MA</a:t>
              </a:r>
            </a:p>
          </p:txBody>
        </p:sp>
        <p:sp>
          <p:nvSpPr>
            <p:cNvPr id="34" name="TextBox 39"/>
            <p:cNvSpPr txBox="1"/>
            <p:nvPr/>
          </p:nvSpPr>
          <p:spPr>
            <a:xfrm>
              <a:off x="6171701" y="2972041"/>
              <a:ext cx="993686" cy="36983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/>
                </a:rPr>
                <a:t>Madison</a:t>
              </a:r>
            </a:p>
          </p:txBody>
        </p:sp>
      </p:grpSp>
      <p:grpSp>
        <p:nvGrpSpPr>
          <p:cNvPr id="32774" name="Group 41"/>
          <p:cNvGrpSpPr>
            <a:grpSpLocks/>
          </p:cNvGrpSpPr>
          <p:nvPr/>
        </p:nvGrpSpPr>
        <p:grpSpPr bwMode="auto">
          <a:xfrm>
            <a:off x="5410200" y="996950"/>
            <a:ext cx="3579813" cy="2071688"/>
            <a:chOff x="5700575" y="797243"/>
            <a:chExt cx="3580883" cy="2072044"/>
          </a:xfrm>
        </p:grpSpPr>
        <p:graphicFrame>
          <p:nvGraphicFramePr>
            <p:cNvPr id="37" name="Chart 42"/>
            <p:cNvGraphicFramePr/>
            <p:nvPr/>
          </p:nvGraphicFramePr>
          <p:xfrm>
            <a:off x="5700575" y="797243"/>
            <a:ext cx="3580883" cy="207204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8" name="TextBox 43"/>
            <p:cNvSpPr txBox="1"/>
            <p:nvPr/>
          </p:nvSpPr>
          <p:spPr>
            <a:xfrm>
              <a:off x="6115037" y="1300567"/>
              <a:ext cx="1030595" cy="4302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200" dirty="0">
                  <a:solidFill>
                    <a:schemeClr val="tx2">
                      <a:lumMod val="75000"/>
                    </a:schemeClr>
                  </a:solidFill>
                  <a:latin typeface="Times New Roman"/>
                </a:rPr>
                <a:t>dCache</a:t>
              </a:r>
            </a:p>
          </p:txBody>
        </p:sp>
        <p:sp>
          <p:nvSpPr>
            <p:cNvPr id="39" name="Rectangle 44"/>
            <p:cNvSpPr/>
            <p:nvPr/>
          </p:nvSpPr>
          <p:spPr>
            <a:xfrm>
              <a:off x="7490223" y="1106859"/>
              <a:ext cx="1224328" cy="1220997"/>
            </a:xfrm>
            <a:prstGeom prst="rect">
              <a:avLst/>
            </a:prstGeom>
            <a:solidFill>
              <a:schemeClr val="bg1">
                <a:lumMod val="75000"/>
                <a:alpha val="37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783" name="TextBox 45"/>
            <p:cNvSpPr txBox="1">
              <a:spLocks noChangeArrowheads="1"/>
            </p:cNvSpPr>
            <p:nvPr/>
          </p:nvSpPr>
          <p:spPr bwMode="auto">
            <a:xfrm>
              <a:off x="7584348" y="1241822"/>
              <a:ext cx="1039768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sz="2000">
                  <a:solidFill>
                    <a:schemeClr val="bg1"/>
                  </a:solidFill>
                  <a:latin typeface="Times New Roman" pitchFamily="18" charset="0"/>
                </a:rPr>
                <a:t>Other </a:t>
              </a:r>
            </a:p>
            <a:p>
              <a:pPr algn="ctr"/>
              <a:r>
                <a:rPr lang="en-US" sz="2000">
                  <a:solidFill>
                    <a:schemeClr val="bg1"/>
                  </a:solidFill>
                  <a:latin typeface="Times New Roman" pitchFamily="18" charset="0"/>
                </a:rPr>
                <a:t>Storage</a:t>
              </a:r>
            </a:p>
            <a:p>
              <a:pPr algn="ctr"/>
              <a:r>
                <a:rPr lang="en-US" sz="2000">
                  <a:solidFill>
                    <a:schemeClr val="bg1"/>
                  </a:solidFill>
                  <a:latin typeface="Times New Roman" pitchFamily="18" charset="0"/>
                </a:rPr>
                <a:t>Systems</a:t>
              </a:r>
            </a:p>
          </p:txBody>
        </p:sp>
      </p:grpSp>
      <p:sp>
        <p:nvSpPr>
          <p:cNvPr id="41" name="TextBox 46"/>
          <p:cNvSpPr txBox="1"/>
          <p:nvPr/>
        </p:nvSpPr>
        <p:spPr>
          <a:xfrm>
            <a:off x="5116513" y="714375"/>
            <a:ext cx="3932237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pperplate Gothic Light"/>
              </a:rPr>
              <a:t>WLCG Storage per SE type</a:t>
            </a:r>
          </a:p>
        </p:txBody>
      </p:sp>
      <p:sp>
        <p:nvSpPr>
          <p:cNvPr id="42" name="TextBox 47"/>
          <p:cNvSpPr txBox="1"/>
          <p:nvPr/>
        </p:nvSpPr>
        <p:spPr>
          <a:xfrm>
            <a:off x="806450" y="2305050"/>
            <a:ext cx="11080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</a:rPr>
              <a:t>Göttingen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Times New Roman"/>
            </a:endParaRPr>
          </a:p>
        </p:txBody>
      </p:sp>
      <p:sp>
        <p:nvSpPr>
          <p:cNvPr id="43" name="TextBox 48"/>
          <p:cNvSpPr txBox="1"/>
          <p:nvPr/>
        </p:nvSpPr>
        <p:spPr>
          <a:xfrm>
            <a:off x="1865313" y="2093913"/>
            <a:ext cx="974725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</a:rPr>
              <a:t>Freiburg</a:t>
            </a:r>
          </a:p>
        </p:txBody>
      </p:sp>
      <p:sp>
        <p:nvSpPr>
          <p:cNvPr id="44" name="TextBox 49"/>
          <p:cNvSpPr txBox="1"/>
          <p:nvPr/>
        </p:nvSpPr>
        <p:spPr>
          <a:xfrm>
            <a:off x="2811463" y="2089150"/>
            <a:ext cx="7747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</a:rPr>
              <a:t>Mainz</a:t>
            </a:r>
          </a:p>
        </p:txBody>
      </p:sp>
      <p:sp>
        <p:nvSpPr>
          <p:cNvPr id="45" name="TextBox 47"/>
          <p:cNvSpPr txBox="1"/>
          <p:nvPr/>
        </p:nvSpPr>
        <p:spPr>
          <a:xfrm>
            <a:off x="1068388" y="2117725"/>
            <a:ext cx="868362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</a:rPr>
              <a:t>Dresden</a:t>
            </a:r>
          </a:p>
        </p:txBody>
      </p:sp>
    </p:spTree>
    <p:extLst>
      <p:ext uri="{BB962C8B-B14F-4D97-AF65-F5344CB8AC3E}">
        <p14:creationId xmlns:p14="http://schemas.microsoft.com/office/powerpoint/2010/main" val="89537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962400" y="993775"/>
            <a:ext cx="5118100" cy="501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Aft>
                <a:spcPts val="1125"/>
              </a:spcAft>
              <a:buClr>
                <a:srgbClr val="F28E00"/>
              </a:buClr>
              <a:buFont typeface="Arial Black" charset="0"/>
              <a:buChar char="&gt;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18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Chair: </a:t>
            </a:r>
            <a:r>
              <a:rPr lang="en-US" sz="1800">
                <a:solidFill>
                  <a:srgbClr val="0000CD"/>
                </a:solidFill>
                <a:ea typeface="ＭＳ Ｐゴシック" charset="0"/>
                <a:cs typeface="ＭＳ Ｐゴシック" charset="0"/>
              </a:rPr>
              <a:t>Cristinel Diaconu (DESY/CPPM)</a:t>
            </a:r>
          </a:p>
          <a:p>
            <a:pPr lvl="2" indent="-225425" eaLnBrk="1" hangingPunct="1">
              <a:buClrTx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endParaRPr lang="en-US" sz="90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marL="342900" indent="-342900" eaLnBrk="1" hangingPunct="1">
              <a:spcAft>
                <a:spcPts val="1125"/>
              </a:spcAft>
              <a:buClr>
                <a:srgbClr val="F28E00"/>
              </a:buClr>
              <a:buFont typeface="Arial Black" charset="0"/>
              <a:buChar char="&gt;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18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Working Groups</a:t>
            </a:r>
          </a:p>
          <a:p>
            <a:pPr marL="741363" lvl="1" indent="-284163" eaLnBrk="1" hangingPunct="1">
              <a:spcAft>
                <a:spcPts val="750"/>
              </a:spcAft>
              <a:buClr>
                <a:srgbClr val="808080"/>
              </a:buClr>
              <a:buFont typeface="Wingdings" charset="2"/>
              <a:buChar char="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12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Physics Cases: </a:t>
            </a:r>
            <a:r>
              <a:rPr lang="en-US" sz="1200">
                <a:solidFill>
                  <a:srgbClr val="0000CD"/>
                </a:solidFill>
                <a:ea typeface="ＭＳ Ｐゴシック" charset="0"/>
                <a:cs typeface="ＭＳ Ｐゴシック" charset="0"/>
              </a:rPr>
              <a:t>François Le Diberder (SLAC/LAL)</a:t>
            </a:r>
          </a:p>
          <a:p>
            <a:pPr marL="741363" lvl="1" indent="-284163" eaLnBrk="1" hangingPunct="1">
              <a:spcAft>
                <a:spcPts val="750"/>
              </a:spcAft>
              <a:buClr>
                <a:srgbClr val="808080"/>
              </a:buClr>
              <a:buFont typeface="Wingdings" charset="2"/>
              <a:buChar char="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12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Preservation Models: </a:t>
            </a:r>
            <a:r>
              <a:rPr lang="en-US" sz="1200">
                <a:solidFill>
                  <a:srgbClr val="0000CD"/>
                </a:solidFill>
                <a:ea typeface="ＭＳ Ｐゴシック" charset="0"/>
                <a:cs typeface="ＭＳ Ｐゴシック" charset="0"/>
              </a:rPr>
              <a:t>D. South (DESY), Homer Neal (SLAC)</a:t>
            </a:r>
          </a:p>
          <a:p>
            <a:pPr marL="741363" lvl="1" indent="-284163" eaLnBrk="1" hangingPunct="1">
              <a:spcAft>
                <a:spcPts val="750"/>
              </a:spcAft>
              <a:buClr>
                <a:srgbClr val="808080"/>
              </a:buClr>
              <a:buFont typeface="Wingdings" charset="2"/>
              <a:buChar char="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12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Technologies: </a:t>
            </a:r>
            <a:r>
              <a:rPr lang="en-US" sz="1200">
                <a:solidFill>
                  <a:srgbClr val="0000CD"/>
                </a:solidFill>
                <a:ea typeface="ＭＳ Ｐゴシック" charset="0"/>
                <a:cs typeface="ＭＳ Ｐゴシック" charset="0"/>
              </a:rPr>
              <a:t>Stephen Wolbers (FNAL), Yves Kemp (DESY)</a:t>
            </a:r>
          </a:p>
          <a:p>
            <a:pPr marL="741363" lvl="1" indent="-284163" eaLnBrk="1" hangingPunct="1">
              <a:spcAft>
                <a:spcPts val="750"/>
              </a:spcAft>
              <a:buClr>
                <a:srgbClr val="808080"/>
              </a:buClr>
              <a:buFont typeface="Wingdings" charset="2"/>
              <a:buChar char="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12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Governance: </a:t>
            </a:r>
            <a:r>
              <a:rPr lang="en-US" sz="1200">
                <a:solidFill>
                  <a:srgbClr val="0000CD"/>
                </a:solidFill>
                <a:ea typeface="ＭＳ Ｐゴシック" charset="0"/>
                <a:cs typeface="ＭＳ Ｐゴシック" charset="0"/>
              </a:rPr>
              <a:t>Salvatore Mele (CERN)</a:t>
            </a:r>
          </a:p>
          <a:p>
            <a:pPr lvl="2" indent="-225425" eaLnBrk="1" hangingPunct="1">
              <a:buClrTx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9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	</a:t>
            </a:r>
          </a:p>
          <a:p>
            <a:pPr marL="342900" indent="-342900" eaLnBrk="1" hangingPunct="1">
              <a:spcAft>
                <a:spcPts val="1125"/>
              </a:spcAft>
              <a:buClr>
                <a:srgbClr val="F28E00"/>
              </a:buClr>
              <a:buFont typeface="Arial Black" charset="0"/>
              <a:buChar char="&gt;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18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International Steering Committee</a:t>
            </a:r>
          </a:p>
          <a:p>
            <a:pPr marL="741363" lvl="1" indent="-284163" eaLnBrk="1" hangingPunct="1">
              <a:spcAft>
                <a:spcPts val="875"/>
              </a:spcAft>
              <a:buClr>
                <a:srgbClr val="808080"/>
              </a:buClr>
              <a:buFont typeface="Wingdings" charset="2"/>
              <a:buChar char="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14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Participants from ee, ep and pp collider experiments</a:t>
            </a:r>
          </a:p>
          <a:p>
            <a:pPr marL="741363" lvl="1" indent="-284163" eaLnBrk="1" hangingPunct="1">
              <a:spcAft>
                <a:spcPts val="875"/>
              </a:spcAft>
              <a:buClr>
                <a:srgbClr val="808080"/>
              </a:buClr>
              <a:buFont typeface="Wingdings" charset="2"/>
              <a:buChar char="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14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Associated computing centres at the labs</a:t>
            </a:r>
          </a:p>
          <a:p>
            <a:pPr marL="741363" lvl="1" indent="-284163" eaLnBrk="1" hangingPunct="1">
              <a:spcAft>
                <a:spcPts val="875"/>
              </a:spcAft>
              <a:buClr>
                <a:srgbClr val="808080"/>
              </a:buClr>
              <a:buFont typeface="Wingdings" charset="2"/>
              <a:buChar char="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14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Some funding agencies</a:t>
            </a:r>
          </a:p>
          <a:p>
            <a:pPr lvl="2" indent="-225425" eaLnBrk="1" hangingPunct="1">
              <a:buClrTx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endParaRPr lang="en-US" sz="100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marL="342900" indent="-342900" eaLnBrk="1" hangingPunct="1">
              <a:spcAft>
                <a:spcPts val="1125"/>
              </a:spcAft>
              <a:buClr>
                <a:srgbClr val="F28E00"/>
              </a:buClr>
              <a:buFont typeface="Arial Black" charset="0"/>
              <a:buChar char="&gt;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18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International Advisory Committee</a:t>
            </a:r>
          </a:p>
          <a:p>
            <a:pPr marL="741363" lvl="1" indent="-284163" eaLnBrk="1" hangingPunct="1">
              <a:spcAft>
                <a:spcPts val="750"/>
              </a:spcAft>
              <a:buClr>
                <a:srgbClr val="808080"/>
              </a:buClr>
              <a:buFont typeface="Wingdings" charset="2"/>
              <a:buChar char="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12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Chairs: </a:t>
            </a:r>
            <a:r>
              <a:rPr lang="en-US" sz="1200">
                <a:solidFill>
                  <a:srgbClr val="0000CD"/>
                </a:solidFill>
                <a:ea typeface="ＭＳ Ｐゴシック" charset="0"/>
                <a:cs typeface="ＭＳ Ｐゴシック" charset="0"/>
              </a:rPr>
              <a:t>Jonathan Dorfan (SLAC), Siegfried Bethke (MPIM)</a:t>
            </a:r>
            <a:r>
              <a:rPr lang="en-US" sz="12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</a:p>
          <a:p>
            <a:pPr marL="741363" lvl="1" indent="-284163" eaLnBrk="1" hangingPunct="1">
              <a:spcAft>
                <a:spcPts val="1000"/>
              </a:spcAft>
              <a:buClr>
                <a:srgbClr val="808080"/>
              </a:buClr>
              <a:buFont typeface="Wingdings" charset="2"/>
              <a:buChar char="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12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Advisers: </a:t>
            </a:r>
            <a:r>
              <a:rPr lang="en-US" sz="1200">
                <a:solidFill>
                  <a:srgbClr val="0000CD"/>
                </a:solidFill>
                <a:ea typeface="ＭＳ Ｐゴシック" charset="0"/>
                <a:cs typeface="ＭＳ Ｐゴシック" charset="0"/>
              </a:rPr>
              <a:t>Gigi Rolandi (CERN), Michael Peskin (SLAC), Dominique Boutigny (IN2P3), Young-Kee Kim (FNAL),      Hiroaki Aihara (IPMU/Tokyo), Alex Szalay (JHU)</a:t>
            </a:r>
            <a:r>
              <a:rPr lang="en-GB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292100" y="103188"/>
            <a:ext cx="8520113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GB" sz="2400" b="0">
                <a:solidFill>
                  <a:srgbClr val="FFFFFF"/>
                </a:solidFill>
              </a:rPr>
              <a:t>DPHEP: International Study Group on Data Preservation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85725" y="5205413"/>
            <a:ext cx="3890963" cy="75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Aft>
                <a:spcPts val="875"/>
              </a:spcAft>
              <a:buClr>
                <a:srgbClr val="F28E00"/>
              </a:buClr>
              <a:buFont typeface="Arial Black" charset="0"/>
              <a:buChar char="&gt;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14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Group has grown since 2008 to over 100 contact persons</a:t>
            </a:r>
          </a:p>
          <a:p>
            <a:pPr marL="342900" indent="-342900" eaLnBrk="1" hangingPunct="1">
              <a:spcAft>
                <a:spcPts val="875"/>
              </a:spcAft>
              <a:buClr>
                <a:srgbClr val="F28E00"/>
              </a:buClr>
              <a:buFont typeface="Arial Black" charset="0"/>
              <a:buChar char="&gt;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14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Endorsed by ICFA summer 2009</a:t>
            </a:r>
          </a:p>
          <a:p>
            <a:pPr marL="342900" indent="-342900" eaLnBrk="1" hangingPunct="1">
              <a:spcAft>
                <a:spcPts val="875"/>
              </a:spcAft>
              <a:buClr>
                <a:srgbClr val="F28E00"/>
              </a:buClr>
              <a:buFont typeface="Arial Black" charset="0"/>
              <a:buChar char="&gt;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b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LHC</a:t>
            </a:r>
            <a:r>
              <a:rPr lang="en-US" sz="14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experiments joined in 2011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2152650"/>
            <a:ext cx="3802063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4645025"/>
            <a:ext cx="36195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6390" name="Group 6"/>
          <p:cNvGrpSpPr>
            <a:grpSpLocks/>
          </p:cNvGrpSpPr>
          <p:nvPr/>
        </p:nvGrpSpPr>
        <p:grpSpPr bwMode="auto">
          <a:xfrm>
            <a:off x="71438" y="877888"/>
            <a:ext cx="3816350" cy="1216025"/>
            <a:chOff x="45" y="553"/>
            <a:chExt cx="2404" cy="766"/>
          </a:xfrm>
        </p:grpSpPr>
        <p:pic>
          <p:nvPicPr>
            <p:cNvPr id="16391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" y="868"/>
              <a:ext cx="3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392" name="Picture 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2" y="553"/>
              <a:ext cx="280" cy="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393" name="Picture 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0" y="1089"/>
              <a:ext cx="226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394" name="Picture 10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9" y="847"/>
              <a:ext cx="226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395" name="Picture 11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3" y="579"/>
              <a:ext cx="226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396" name="Picture 1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9" y="859"/>
              <a:ext cx="312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397" name="Picture 13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607" r="54652" b="9607"/>
            <a:stretch>
              <a:fillRect/>
            </a:stretch>
          </p:blipFill>
          <p:spPr bwMode="auto">
            <a:xfrm>
              <a:off x="121" y="1154"/>
              <a:ext cx="577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t="9607" r="54652" b="9607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398" name="Picture 14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5" y="614"/>
              <a:ext cx="295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399" name="Picture 15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7" y="837"/>
              <a:ext cx="223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400" name="Picture 16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" y="613"/>
              <a:ext cx="357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6401" name="Rectangle 17"/>
            <p:cNvSpPr>
              <a:spLocks noChangeArrowheads="1"/>
            </p:cNvSpPr>
            <p:nvPr/>
          </p:nvSpPr>
          <p:spPr bwMode="auto">
            <a:xfrm>
              <a:off x="106" y="759"/>
              <a:ext cx="37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0">
                  <a:solidFill>
                    <a:srgbClr val="000000"/>
                  </a:solidFill>
                  <a:ea typeface="ＭＳ Ｐゴシック" charset="0"/>
                  <a:cs typeface="ＭＳ Ｐゴシック" charset="0"/>
                </a:rPr>
                <a:t>IHEP</a:t>
              </a:r>
            </a:p>
          </p:txBody>
        </p:sp>
        <p:pic>
          <p:nvPicPr>
            <p:cNvPr id="16402" name="Picture 18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6" y="616"/>
              <a:ext cx="230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403" name="Picture 19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3" y="1087"/>
              <a:ext cx="178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404" name="Picture 20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" y="650"/>
              <a:ext cx="486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405" name="Picture 21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4" y="1127"/>
              <a:ext cx="441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406" name="Picture 22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8" y="605"/>
              <a:ext cx="252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407" name="Picture 23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389" r="7874" b="22389"/>
            <a:stretch>
              <a:fillRect/>
            </a:stretch>
          </p:blipFill>
          <p:spPr bwMode="auto">
            <a:xfrm>
              <a:off x="45" y="951"/>
              <a:ext cx="910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t="22389" r="7874" b="22389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408" name="Picture 24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" y="861"/>
              <a:ext cx="488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409" name="Picture 25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1" t="5553" r="2161" b="5553"/>
            <a:stretch>
              <a:fillRect/>
            </a:stretch>
          </p:blipFill>
          <p:spPr bwMode="auto">
            <a:xfrm>
              <a:off x="784" y="1108"/>
              <a:ext cx="581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l="2161" t="5553" r="2161" b="5553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6410" name="Picture 26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6337300"/>
            <a:ext cx="34925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11" name="Picture 27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152"/>
          <a:stretch>
            <a:fillRect/>
          </a:stretch>
        </p:blipFill>
        <p:spPr bwMode="auto">
          <a:xfrm>
            <a:off x="38100" y="6350000"/>
            <a:ext cx="4349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8215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12" name="Picture 28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6375400"/>
            <a:ext cx="496887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13" name="Picture 29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3" y="6383338"/>
            <a:ext cx="363537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29834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52400" y="838200"/>
            <a:ext cx="88392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263525" indent="-263525" eaLnBrk="1" hangingPunct="1">
              <a:spcAft>
                <a:spcPts val="1125"/>
              </a:spcAft>
              <a:buClr>
                <a:srgbClr val="F28E00"/>
              </a:buClr>
              <a:buFont typeface="Arial Black" charset="0"/>
              <a:buChar char="&gt;"/>
              <a:tabLst>
                <a:tab pos="263525" algn="l"/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GB" sz="18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Validation of experimental software using a virtual environment</a:t>
            </a:r>
          </a:p>
          <a:p>
            <a:pPr marL="628650" lvl="1" indent="-185738" eaLnBrk="1" hangingPunct="1">
              <a:spcAft>
                <a:spcPts val="813"/>
              </a:spcAft>
              <a:buClr>
                <a:srgbClr val="808080"/>
              </a:buClr>
              <a:buFont typeface="Wingdings" charset="2"/>
              <a:buNone/>
              <a:tabLst>
                <a:tab pos="263525" algn="l"/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endParaRPr lang="en-GB" sz="1300">
              <a:solidFill>
                <a:srgbClr val="000080"/>
              </a:solidFill>
              <a:ea typeface="ＭＳ Ｐゴシック" charset="0"/>
              <a:cs typeface="ＭＳ Ｐゴシック" charset="0"/>
            </a:endParaRPr>
          </a:p>
          <a:p>
            <a:pPr marL="628650" lvl="1" indent="-185738" eaLnBrk="1" hangingPunct="1">
              <a:spcAft>
                <a:spcPts val="813"/>
              </a:spcAft>
              <a:buClr>
                <a:srgbClr val="808080"/>
              </a:buClr>
              <a:buFont typeface="Wingdings" charset="2"/>
              <a:buNone/>
              <a:tabLst>
                <a:tab pos="263525" algn="l"/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endParaRPr lang="en-GB" sz="1300">
              <a:solidFill>
                <a:srgbClr val="000080"/>
              </a:solidFill>
              <a:ea typeface="ＭＳ Ｐゴシック" charset="0"/>
              <a:cs typeface="ＭＳ Ｐゴシック" charset="0"/>
            </a:endParaRPr>
          </a:p>
          <a:p>
            <a:pPr marL="628650" lvl="1" indent="-185738" eaLnBrk="1" hangingPunct="1">
              <a:spcAft>
                <a:spcPts val="813"/>
              </a:spcAft>
              <a:buClr>
                <a:srgbClr val="808080"/>
              </a:buClr>
              <a:buFont typeface="Wingdings" charset="2"/>
              <a:buNone/>
              <a:tabLst>
                <a:tab pos="263525" algn="l"/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endParaRPr lang="en-GB" sz="1300">
              <a:solidFill>
                <a:srgbClr val="000080"/>
              </a:solidFill>
              <a:ea typeface="ＭＳ Ｐゴシック" charset="0"/>
              <a:cs typeface="ＭＳ Ｐゴシック" charset="0"/>
            </a:endParaRPr>
          </a:p>
          <a:p>
            <a:pPr marL="628650" lvl="1" indent="-185738" eaLnBrk="1" hangingPunct="1">
              <a:spcAft>
                <a:spcPts val="813"/>
              </a:spcAft>
              <a:buClr>
                <a:srgbClr val="808080"/>
              </a:buClr>
              <a:buFont typeface="Wingdings" charset="2"/>
              <a:buNone/>
              <a:tabLst>
                <a:tab pos="263525" algn="l"/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endParaRPr lang="en-GB" sz="1300">
              <a:solidFill>
                <a:srgbClr val="000080"/>
              </a:solidFill>
              <a:ea typeface="ＭＳ Ｐゴシック" charset="0"/>
              <a:cs typeface="ＭＳ Ｐゴシック" charset="0"/>
            </a:endParaRPr>
          </a:p>
          <a:p>
            <a:pPr marL="628650" lvl="1" indent="-185738" eaLnBrk="1" hangingPunct="1">
              <a:spcAft>
                <a:spcPts val="813"/>
              </a:spcAft>
              <a:buClr>
                <a:srgbClr val="808080"/>
              </a:buClr>
              <a:buFont typeface="Wingdings" charset="2"/>
              <a:buNone/>
              <a:tabLst>
                <a:tab pos="263525" algn="l"/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endParaRPr lang="en-GB" sz="1300">
              <a:solidFill>
                <a:srgbClr val="000080"/>
              </a:solidFill>
              <a:ea typeface="ＭＳ Ｐゴシック" charset="0"/>
              <a:cs typeface="ＭＳ Ｐゴシック" charset="0"/>
            </a:endParaRPr>
          </a:p>
          <a:p>
            <a:pPr marL="628650" lvl="1" indent="-185738" eaLnBrk="1" hangingPunct="1">
              <a:spcAft>
                <a:spcPts val="813"/>
              </a:spcAft>
              <a:buClr>
                <a:srgbClr val="808080"/>
              </a:buClr>
              <a:buFont typeface="Wingdings" charset="2"/>
              <a:buNone/>
              <a:tabLst>
                <a:tab pos="263525" algn="l"/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endParaRPr lang="en-GB" sz="1300">
              <a:solidFill>
                <a:srgbClr val="000080"/>
              </a:solidFill>
              <a:ea typeface="ＭＳ Ｐゴシック" charset="0"/>
              <a:cs typeface="ＭＳ Ｐゴシック" charset="0"/>
            </a:endParaRPr>
          </a:p>
          <a:p>
            <a:pPr lvl="4" indent="-227013" eaLnBrk="1" hangingPunct="1">
              <a:spcBef>
                <a:spcPts val="400"/>
              </a:spcBef>
              <a:buClrTx/>
              <a:buFontTx/>
              <a:buNone/>
              <a:tabLst>
                <a:tab pos="263525" algn="l"/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endParaRPr lang="en-GB">
              <a:solidFill>
                <a:srgbClr val="000080"/>
              </a:solidFill>
              <a:ea typeface="ＭＳ Ｐゴシック" charset="0"/>
              <a:cs typeface="ＭＳ Ｐゴシック" charset="0"/>
            </a:endParaRPr>
          </a:p>
          <a:p>
            <a:pPr lvl="4" indent="-227013" eaLnBrk="1" hangingPunct="1">
              <a:spcBef>
                <a:spcPts val="400"/>
              </a:spcBef>
              <a:buClrTx/>
              <a:buFontTx/>
              <a:buNone/>
              <a:tabLst>
                <a:tab pos="263525" algn="l"/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endParaRPr lang="en-GB">
              <a:solidFill>
                <a:srgbClr val="000080"/>
              </a:solidFill>
              <a:ea typeface="ＭＳ Ｐゴシック" charset="0"/>
              <a:cs typeface="ＭＳ Ｐゴシック" charset="0"/>
            </a:endParaRPr>
          </a:p>
          <a:p>
            <a:pPr marL="628650" lvl="1" indent="-185738" eaLnBrk="1" hangingPunct="1">
              <a:spcAft>
                <a:spcPts val="813"/>
              </a:spcAft>
              <a:buClr>
                <a:srgbClr val="808080"/>
              </a:buClr>
              <a:buFont typeface="Wingdings" charset="2"/>
              <a:buNone/>
              <a:tabLst>
                <a:tab pos="263525" algn="l"/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endParaRPr lang="en-GB" sz="1300">
              <a:solidFill>
                <a:srgbClr val="000080"/>
              </a:solidFill>
              <a:ea typeface="ＭＳ Ｐゴシック" charset="0"/>
              <a:cs typeface="ＭＳ Ｐゴシック" charset="0"/>
            </a:endParaRPr>
          </a:p>
          <a:p>
            <a:pPr marL="628650" lvl="1" indent="-185738" eaLnBrk="1" hangingPunct="1">
              <a:spcAft>
                <a:spcPts val="813"/>
              </a:spcAft>
              <a:buClr>
                <a:srgbClr val="808080"/>
              </a:buClr>
              <a:buFont typeface="Wingdings" charset="2"/>
              <a:buNone/>
              <a:tabLst>
                <a:tab pos="263525" algn="l"/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endParaRPr lang="en-GB" sz="1300">
              <a:solidFill>
                <a:srgbClr val="000080"/>
              </a:solidFill>
              <a:ea typeface="ＭＳ Ｐゴシック" charset="0"/>
              <a:cs typeface="ＭＳ Ｐゴシック" charset="0"/>
            </a:endParaRPr>
          </a:p>
          <a:p>
            <a:pPr marL="628650" lvl="1" indent="-185738" eaLnBrk="1" hangingPunct="1">
              <a:spcAft>
                <a:spcPts val="688"/>
              </a:spcAft>
              <a:buClr>
                <a:srgbClr val="808080"/>
              </a:buClr>
              <a:buFont typeface="Wingdings" charset="2"/>
              <a:buNone/>
              <a:tabLst>
                <a:tab pos="263525" algn="l"/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endParaRPr lang="en-GB" sz="1100">
              <a:solidFill>
                <a:srgbClr val="000080"/>
              </a:solidFill>
              <a:ea typeface="ＭＳ Ｐゴシック" charset="0"/>
              <a:cs typeface="ＭＳ Ｐゴシック" charset="0"/>
            </a:endParaRPr>
          </a:p>
          <a:p>
            <a:pPr marL="628650" lvl="1" indent="-185738" eaLnBrk="1" hangingPunct="1">
              <a:spcAft>
                <a:spcPts val="875"/>
              </a:spcAft>
              <a:buClr>
                <a:srgbClr val="808080"/>
              </a:buClr>
              <a:buFont typeface="Wingdings" charset="2"/>
              <a:buNone/>
              <a:tabLst>
                <a:tab pos="263525" algn="l"/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endParaRPr lang="en-GB" sz="140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marL="628650" lvl="1" indent="-185738" eaLnBrk="1" hangingPunct="1">
              <a:spcAft>
                <a:spcPts val="875"/>
              </a:spcAft>
              <a:buClrTx/>
              <a:buFontTx/>
              <a:buNone/>
              <a:tabLst>
                <a:tab pos="263525" algn="l"/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endParaRPr lang="en-GB" sz="140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marL="263525" indent="-263525" eaLnBrk="1" hangingPunct="1">
              <a:spcAft>
                <a:spcPts val="1125"/>
              </a:spcAft>
              <a:buClr>
                <a:srgbClr val="F28E00"/>
              </a:buClr>
              <a:buFont typeface="Arial Black" charset="0"/>
              <a:buChar char="&gt;"/>
              <a:tabLst>
                <a:tab pos="263525" algn="l"/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GB" sz="18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Generic solution, for all HERA experiments: </a:t>
            </a:r>
            <a:r>
              <a:rPr lang="en-GB" sz="1800" b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validate the whole analysis chain</a:t>
            </a:r>
          </a:p>
          <a:p>
            <a:pPr marL="628650" lvl="1" indent="-185738" eaLnBrk="1" hangingPunct="1">
              <a:spcAft>
                <a:spcPts val="1000"/>
              </a:spcAft>
              <a:buClr>
                <a:srgbClr val="808080"/>
              </a:buClr>
              <a:buFont typeface="Wingdings" charset="2"/>
              <a:buChar char=""/>
              <a:tabLst>
                <a:tab pos="263525" algn="l"/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GB">
                <a:solidFill>
                  <a:srgbClr val="000080"/>
                </a:solidFill>
                <a:ea typeface="ＭＳ Ｐゴシック" charset="0"/>
                <a:cs typeface="ＭＳ Ｐゴシック" charset="0"/>
              </a:rPr>
              <a:t>Useful collaboration for future OS, external software transitions</a:t>
            </a:r>
          </a:p>
          <a:p>
            <a:pPr marL="628650" lvl="1" indent="-185738" eaLnBrk="1" hangingPunct="1">
              <a:spcAft>
                <a:spcPts val="1000"/>
              </a:spcAft>
              <a:buClr>
                <a:srgbClr val="808080"/>
              </a:buClr>
              <a:buFont typeface="Wingdings" charset="2"/>
              <a:buChar char=""/>
              <a:tabLst>
                <a:tab pos="263525" algn="l"/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US">
                <a:solidFill>
                  <a:srgbClr val="000080"/>
                </a:solidFill>
                <a:ea typeface="ＭＳ Ｐゴシック" charset="0"/>
                <a:cs typeface="ＭＳ Ｐゴシック" charset="0"/>
              </a:rPr>
              <a:t>Successful pilot project implemented, full project (people and $) now secured</a:t>
            </a:r>
          </a:p>
          <a:p>
            <a:pPr marL="628650" lvl="1" indent="-185738" eaLnBrk="1" hangingPunct="1">
              <a:spcAft>
                <a:spcPts val="938"/>
              </a:spcAft>
              <a:buClr>
                <a:srgbClr val="808080"/>
              </a:buClr>
              <a:buFont typeface="Wingdings" charset="2"/>
              <a:buChar char=""/>
              <a:tabLst>
                <a:tab pos="263525" algn="l"/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US" sz="1500">
                <a:solidFill>
                  <a:srgbClr val="000080"/>
                </a:solidFill>
                <a:ea typeface="ＭＳ Ｐゴシック" charset="0"/>
                <a:cs typeface="ＭＳ Ｐゴシック" charset="0"/>
              </a:rPr>
              <a:t>Should be useful for other experiments </a:t>
            </a:r>
          </a:p>
        </p:txBody>
      </p:sp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292100" y="103188"/>
            <a:ext cx="8520113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2400" b="0">
                <a:solidFill>
                  <a:srgbClr val="FFFFFF"/>
                </a:solidFill>
              </a:rPr>
              <a:t>Towards a Generic Solution at DESY-IT</a:t>
            </a:r>
          </a:p>
        </p:txBody>
      </p:sp>
      <p:grpSp>
        <p:nvGrpSpPr>
          <p:cNvPr id="27651" name="Group 3"/>
          <p:cNvGrpSpPr>
            <a:grpSpLocks/>
          </p:cNvGrpSpPr>
          <p:nvPr/>
        </p:nvGrpSpPr>
        <p:grpSpPr bwMode="auto">
          <a:xfrm>
            <a:off x="196850" y="1423988"/>
            <a:ext cx="5718175" cy="3417887"/>
            <a:chOff x="124" y="897"/>
            <a:chExt cx="3602" cy="2153"/>
          </a:xfrm>
        </p:grpSpPr>
        <p:pic>
          <p:nvPicPr>
            <p:cNvPr id="2765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" y="897"/>
              <a:ext cx="3602" cy="2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27653" name="Group 5"/>
            <p:cNvGrpSpPr>
              <a:grpSpLocks/>
            </p:cNvGrpSpPr>
            <p:nvPr/>
          </p:nvGrpSpPr>
          <p:grpSpPr bwMode="auto">
            <a:xfrm>
              <a:off x="1639" y="1447"/>
              <a:ext cx="428" cy="234"/>
              <a:chOff x="1639" y="1447"/>
              <a:chExt cx="428" cy="234"/>
            </a:xfrm>
          </p:grpSpPr>
          <p:sp>
            <p:nvSpPr>
              <p:cNvPr id="27654" name="Rectangle 6"/>
              <p:cNvSpPr>
                <a:spLocks noChangeArrowheads="1"/>
              </p:cNvSpPr>
              <p:nvPr/>
            </p:nvSpPr>
            <p:spPr bwMode="auto">
              <a:xfrm rot="21420000">
                <a:off x="1644" y="1458"/>
                <a:ext cx="415" cy="213"/>
              </a:xfrm>
              <a:prstGeom prst="rect">
                <a:avLst/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pic>
            <p:nvPicPr>
              <p:cNvPr id="27655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4" y="1461"/>
                <a:ext cx="417" cy="2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1711325"/>
            <a:ext cx="3214687" cy="229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43528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Pläne DSIT</a:t>
            </a:r>
          </a:p>
        </p:txBody>
      </p:sp>
      <p:sp>
        <p:nvSpPr>
          <p:cNvPr id="4096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Data intensive </a:t>
            </a:r>
            <a:r>
              <a:rPr lang="de-DE" dirty="0" err="1" smtClean="0"/>
              <a:t>computing</a:t>
            </a:r>
            <a:r>
              <a:rPr lang="de-DE" dirty="0" smtClean="0"/>
              <a:t>…</a:t>
            </a:r>
          </a:p>
          <a:p>
            <a:pPr lvl="1"/>
            <a:r>
              <a:rPr lang="de-DE" dirty="0" smtClean="0"/>
              <a:t>Zusammenarbeit mit HDRI</a:t>
            </a:r>
            <a:r>
              <a:rPr lang="de-DE" dirty="0" smtClean="0"/>
              <a:t>, </a:t>
            </a:r>
            <a:r>
              <a:rPr lang="de-DE" dirty="0" err="1"/>
              <a:t>e</a:t>
            </a:r>
            <a:r>
              <a:rPr lang="de-DE" dirty="0" err="1" smtClean="0"/>
              <a:t>urop</a:t>
            </a:r>
            <a:r>
              <a:rPr lang="de-DE" dirty="0" smtClean="0"/>
              <a:t>. Projekten,  </a:t>
            </a:r>
            <a:r>
              <a:rPr lang="de-DE" dirty="0" smtClean="0"/>
              <a:t>lokale HEP </a:t>
            </a:r>
            <a:r>
              <a:rPr lang="de-DE" dirty="0" err="1" smtClean="0"/>
              <a:t>Exp</a:t>
            </a:r>
            <a:r>
              <a:rPr lang="de-DE" dirty="0" smtClean="0"/>
              <a:t>. und LHC Gruppen, CFEL/XFEL/Petra3/Flash</a:t>
            </a:r>
          </a:p>
          <a:p>
            <a:r>
              <a:rPr lang="de-DE" dirty="0" smtClean="0"/>
              <a:t>Migration, </a:t>
            </a:r>
            <a:r>
              <a:rPr lang="de-DE" dirty="0" err="1"/>
              <a:t>P</a:t>
            </a:r>
            <a:r>
              <a:rPr lang="de-DE" dirty="0" err="1" smtClean="0"/>
              <a:t>reservation</a:t>
            </a:r>
            <a:r>
              <a:rPr lang="de-DE" dirty="0" smtClean="0"/>
              <a:t> &amp; </a:t>
            </a:r>
            <a:r>
              <a:rPr lang="de-DE" dirty="0" err="1" smtClean="0"/>
              <a:t>Curation</a:t>
            </a:r>
            <a:endParaRPr lang="de-DE" dirty="0"/>
          </a:p>
          <a:p>
            <a:pPr lvl="1"/>
            <a:r>
              <a:rPr lang="de-DE" dirty="0" smtClean="0"/>
              <a:t>DPHEP Ausbau und Verbreiterung – auch für ´nicht HEP´</a:t>
            </a:r>
          </a:p>
          <a:p>
            <a:r>
              <a:rPr lang="de-DE" dirty="0" smtClean="0"/>
              <a:t>Universal Data Access</a:t>
            </a:r>
          </a:p>
          <a:p>
            <a:pPr lvl="1"/>
            <a:r>
              <a:rPr lang="de-DE" dirty="0" err="1" smtClean="0"/>
              <a:t>dCache</a:t>
            </a:r>
            <a:r>
              <a:rPr lang="de-DE" dirty="0" smtClean="0"/>
              <a:t>-Solution, Ultra-Fast Storage für HEP und PS Analyse, </a:t>
            </a:r>
            <a:r>
              <a:rPr lang="de-DE" dirty="0" err="1" smtClean="0"/>
              <a:t>Physicist</a:t>
            </a:r>
            <a:r>
              <a:rPr lang="de-DE" dirty="0" smtClean="0"/>
              <a:t> @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beach</a:t>
            </a:r>
            <a:r>
              <a:rPr lang="de-DE" dirty="0" smtClean="0"/>
              <a:t> </a:t>
            </a:r>
            <a:r>
              <a:rPr lang="de-DE" dirty="0" err="1" smtClean="0"/>
              <a:t>work</a:t>
            </a:r>
            <a:r>
              <a:rPr lang="de-DE" dirty="0" smtClean="0"/>
              <a:t> </a:t>
            </a:r>
            <a:r>
              <a:rPr lang="de-DE" dirty="0" err="1" smtClean="0"/>
              <a:t>model</a:t>
            </a:r>
            <a:endParaRPr lang="de-DE" dirty="0" smtClean="0"/>
          </a:p>
          <a:p>
            <a:r>
              <a:rPr lang="de-DE" dirty="0" smtClean="0"/>
              <a:t>System Storage Design</a:t>
            </a:r>
          </a:p>
          <a:p>
            <a:pPr lvl="1"/>
            <a:r>
              <a:rPr lang="de-DE" dirty="0" smtClean="0"/>
              <a:t>Design-</a:t>
            </a:r>
            <a:r>
              <a:rPr lang="de-DE" dirty="0" err="1" smtClean="0"/>
              <a:t>Strategies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Data Chain, </a:t>
            </a:r>
            <a:r>
              <a:rPr lang="de-DE" dirty="0" err="1" smtClean="0"/>
              <a:t>Cloud</a:t>
            </a:r>
            <a:r>
              <a:rPr lang="de-DE" dirty="0" smtClean="0"/>
              <a:t> </a:t>
            </a:r>
            <a:r>
              <a:rPr lang="de-DE" dirty="0" err="1" smtClean="0"/>
              <a:t>awareness</a:t>
            </a:r>
            <a:r>
              <a:rPr lang="de-DE" dirty="0" smtClean="0"/>
              <a:t>, </a:t>
            </a:r>
            <a:r>
              <a:rPr lang="de-DE" dirty="0" err="1" smtClean="0"/>
              <a:t>automated</a:t>
            </a:r>
            <a:r>
              <a:rPr lang="de-DE" dirty="0" smtClean="0"/>
              <a:t> </a:t>
            </a:r>
            <a:r>
              <a:rPr lang="de-DE" dirty="0" err="1" smtClean="0"/>
              <a:t>tiering</a:t>
            </a:r>
            <a:r>
              <a:rPr lang="de-DE" dirty="0" smtClean="0"/>
              <a:t>, Group </a:t>
            </a:r>
            <a:r>
              <a:rPr lang="de-DE" dirty="0" err="1" smtClean="0"/>
              <a:t>support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54612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Pläne DLCL</a:t>
            </a:r>
          </a:p>
        </p:txBody>
      </p:sp>
      <p:sp>
        <p:nvSpPr>
          <p:cNvPr id="4096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Erfassen der Bedarfe (gemeinsam mit GSI) von zunächst „Matter“ Communities</a:t>
            </a:r>
          </a:p>
          <a:p>
            <a:r>
              <a:rPr lang="de-DE" dirty="0" smtClean="0"/>
              <a:t>Aufbau von einer Support-Struktur für die „Matter“-Communities</a:t>
            </a:r>
          </a:p>
          <a:p>
            <a:r>
              <a:rPr lang="de-DE" dirty="0" smtClean="0"/>
              <a:t>Mitwirkung am Aufbau einer allgemeinen „DLCL“-Struktur</a:t>
            </a:r>
          </a:p>
          <a:p>
            <a:r>
              <a:rPr lang="de-DE" dirty="0" smtClean="0"/>
              <a:t>Zusammenarbeit mit der </a:t>
            </a:r>
            <a:r>
              <a:rPr lang="de-DE" dirty="0" smtClean="0"/>
              <a:t>HDRI-Initiative, </a:t>
            </a:r>
            <a:r>
              <a:rPr lang="de-DE" dirty="0" err="1" smtClean="0"/>
              <a:t>Pandata</a:t>
            </a:r>
            <a:r>
              <a:rPr lang="de-DE" dirty="0" smtClean="0"/>
              <a:t>, </a:t>
            </a:r>
            <a:r>
              <a:rPr lang="de-DE" smtClean="0"/>
              <a:t>Crisp </a:t>
            </a:r>
            <a:endParaRPr lang="de-DE" dirty="0" smtClean="0"/>
          </a:p>
          <a:p>
            <a:r>
              <a:rPr lang="de-DE" dirty="0" smtClean="0"/>
              <a:t>Mitarbeit in CFEL/XFEL Data Analysis Development Project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86" y="3550672"/>
            <a:ext cx="3750064" cy="3307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6787" y="3484067"/>
            <a:ext cx="4727214" cy="337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12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ESY_Vortrag_3-1">
  <a:themeElements>
    <a:clrScheme name="2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2_DESY_Vortrag_3-1 14">
    <a:dk1>
      <a:srgbClr val="000000"/>
    </a:dk1>
    <a:lt1>
      <a:srgbClr val="FFFFFF"/>
    </a:lt1>
    <a:dk2>
      <a:srgbClr val="FFFFFF"/>
    </a:dk2>
    <a:lt2>
      <a:srgbClr val="808080"/>
    </a:lt2>
    <a:accent1>
      <a:srgbClr val="00A5EB"/>
    </a:accent1>
    <a:accent2>
      <a:srgbClr val="F28E00"/>
    </a:accent2>
    <a:accent3>
      <a:srgbClr val="FFFFFF"/>
    </a:accent3>
    <a:accent4>
      <a:srgbClr val="000000"/>
    </a:accent4>
    <a:accent5>
      <a:srgbClr val="AACFF3"/>
    </a:accent5>
    <a:accent6>
      <a:srgbClr val="DB8000"/>
    </a:accent6>
    <a:hlink>
      <a:srgbClr val="00A5EB"/>
    </a:hlink>
    <a:folHlink>
      <a:srgbClr val="808080"/>
    </a:folHlink>
  </a:clrScheme>
  <a:fontScheme name="2_DESY_Vortrag_3-1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2_DESY_Vortrag_3-1 14">
    <a:dk1>
      <a:srgbClr val="000000"/>
    </a:dk1>
    <a:lt1>
      <a:srgbClr val="FFFFFF"/>
    </a:lt1>
    <a:dk2>
      <a:srgbClr val="FFFFFF"/>
    </a:dk2>
    <a:lt2>
      <a:srgbClr val="808080"/>
    </a:lt2>
    <a:accent1>
      <a:srgbClr val="00A5EB"/>
    </a:accent1>
    <a:accent2>
      <a:srgbClr val="F28E00"/>
    </a:accent2>
    <a:accent3>
      <a:srgbClr val="FFFFFF"/>
    </a:accent3>
    <a:accent4>
      <a:srgbClr val="000000"/>
    </a:accent4>
    <a:accent5>
      <a:srgbClr val="AACFF3"/>
    </a:accent5>
    <a:accent6>
      <a:srgbClr val="DB8000"/>
    </a:accent6>
    <a:hlink>
      <a:srgbClr val="00A5EB"/>
    </a:hlink>
    <a:folHlink>
      <a:srgbClr val="808080"/>
    </a:folHlink>
  </a:clrScheme>
  <a:fontScheme name="2_DESY_Vortrag_3-1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0</TotalTime>
  <Words>595</Words>
  <Application>Microsoft Office PowerPoint</Application>
  <PresentationFormat>Bildschirmpräsentation (4:3)</PresentationFormat>
  <Paragraphs>143</Paragraphs>
  <Slides>8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2_DESY_Vortrag_3-1</vt:lpstr>
      <vt:lpstr>LSDMA kickoff</vt:lpstr>
      <vt:lpstr>Storage System design</vt:lpstr>
      <vt:lpstr>PowerPoint-Präsentation</vt:lpstr>
      <vt:lpstr>PowerPoint-Präsentation</vt:lpstr>
      <vt:lpstr>PowerPoint-Präsentation</vt:lpstr>
      <vt:lpstr>PowerPoint-Präsentation</vt:lpstr>
      <vt:lpstr>Pläne DSIT</vt:lpstr>
      <vt:lpstr>Pläne DLCL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sommera</dc:creator>
  <cp:lastModifiedBy>Guelzow, Volker</cp:lastModifiedBy>
  <cp:revision>358</cp:revision>
  <cp:lastPrinted>2011-10-24T15:19:02Z</cp:lastPrinted>
  <dcterms:created xsi:type="dcterms:W3CDTF">2008-04-14T12:45:38Z</dcterms:created>
  <dcterms:modified xsi:type="dcterms:W3CDTF">2012-03-22T08:09:00Z</dcterms:modified>
</cp:coreProperties>
</file>