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7" r:id="rId3"/>
    <p:sldId id="339" r:id="rId4"/>
    <p:sldId id="336" r:id="rId5"/>
    <p:sldId id="345" r:id="rId6"/>
    <p:sldId id="337" r:id="rId7"/>
    <p:sldId id="340" r:id="rId8"/>
    <p:sldId id="341" r:id="rId9"/>
    <p:sldId id="343" r:id="rId10"/>
    <p:sldId id="344" r:id="rId11"/>
    <p:sldId id="342" r:id="rId12"/>
    <p:sldId id="346" r:id="rId13"/>
    <p:sldId id="347" r:id="rId14"/>
    <p:sldId id="348" r:id="rId15"/>
  </p:sldIdLst>
  <p:sldSz cx="9906000" cy="6858000" type="A4"/>
  <p:notesSz cx="6662738" cy="9926638"/>
  <p:defaultTextStyle>
    <a:defPPr>
      <a:defRPr lang="en-GB"/>
    </a:defPPr>
    <a:lvl1pPr algn="l" rtl="0" fontAlgn="base">
      <a:spcBef>
        <a:spcPct val="0"/>
      </a:spcBef>
      <a:spcAft>
        <a:spcPct val="50000"/>
      </a:spcAft>
      <a:buClr>
        <a:srgbClr val="F28E00"/>
      </a:buClr>
      <a:buFont typeface="Arial Black" pitchFamily="34" charset="0"/>
      <a:defRPr sz="2000" b="1" kern="1200">
        <a:solidFill>
          <a:srgbClr val="F28E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50000"/>
      </a:spcAft>
      <a:buClr>
        <a:srgbClr val="F28E00"/>
      </a:buClr>
      <a:buFont typeface="Arial Black" pitchFamily="34" charset="0"/>
      <a:defRPr sz="2000" b="1" kern="1200">
        <a:solidFill>
          <a:srgbClr val="F28E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50000"/>
      </a:spcAft>
      <a:buClr>
        <a:srgbClr val="F28E00"/>
      </a:buClr>
      <a:buFont typeface="Arial Black" pitchFamily="34" charset="0"/>
      <a:defRPr sz="2000" b="1" kern="1200">
        <a:solidFill>
          <a:srgbClr val="F28E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50000"/>
      </a:spcAft>
      <a:buClr>
        <a:srgbClr val="F28E00"/>
      </a:buClr>
      <a:buFont typeface="Arial Black" pitchFamily="34" charset="0"/>
      <a:defRPr sz="2000" b="1" kern="1200">
        <a:solidFill>
          <a:srgbClr val="F28E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50000"/>
      </a:spcAft>
      <a:buClr>
        <a:srgbClr val="F28E00"/>
      </a:buClr>
      <a:buFont typeface="Arial Black" pitchFamily="34" charset="0"/>
      <a:defRPr sz="2000" b="1" kern="1200">
        <a:solidFill>
          <a:srgbClr val="F28E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F28E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F28E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F28E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F28E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5" autoAdjust="0"/>
    <p:restoredTop sz="95471" autoAdjust="0"/>
  </p:normalViewPr>
  <p:slideViewPr>
    <p:cSldViewPr snapToGrid="0" snapToObjects="1" showGuides="1">
      <p:cViewPr>
        <p:scale>
          <a:sx n="100" d="100"/>
          <a:sy n="100" d="100"/>
        </p:scale>
        <p:origin x="-246" y="-18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6014"/>
        <p:guide pos="1680"/>
        <p:guide pos="4526"/>
        <p:guide pos="3171"/>
        <p:guide pos="3043"/>
        <p:guide pos="193"/>
        <p:guide pos="4657"/>
        <p:guide pos="15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2130" y="-96"/>
      </p:cViewPr>
      <p:guideLst>
        <p:guide orient="horz" pos="3127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155B6-32C5-4D73-9824-647C079B0E32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59EF11A-F5B8-47F9-B1BD-C55EB6E5E37E}">
      <dgm:prSet phldrT="[Text]"/>
      <dgm:spPr/>
      <dgm:t>
        <a:bodyPr/>
        <a:lstStyle/>
        <a:p>
          <a:r>
            <a:rPr lang="de-DE" dirty="0" smtClean="0"/>
            <a:t>Voranmeldung der Arbeiten</a:t>
          </a:r>
          <a:endParaRPr lang="de-DE" dirty="0"/>
        </a:p>
      </dgm:t>
    </dgm:pt>
    <dgm:pt modelId="{DE741D6E-23EE-489B-AB03-49CF84E88071}" type="parTrans" cxnId="{9860D02B-8F6E-4400-A80F-6118CBA6B1ED}">
      <dgm:prSet/>
      <dgm:spPr/>
      <dgm:t>
        <a:bodyPr/>
        <a:lstStyle/>
        <a:p>
          <a:endParaRPr lang="de-DE"/>
        </a:p>
      </dgm:t>
    </dgm:pt>
    <dgm:pt modelId="{F7661B3C-2D7B-402D-8185-525FDAE85F91}" type="sibTrans" cxnId="{9860D02B-8F6E-4400-A80F-6118CBA6B1ED}">
      <dgm:prSet/>
      <dgm:spPr/>
      <dgm:t>
        <a:bodyPr/>
        <a:lstStyle/>
        <a:p>
          <a:endParaRPr lang="de-DE"/>
        </a:p>
      </dgm:t>
    </dgm:pt>
    <dgm:pt modelId="{A3789A98-1933-46EF-BABD-8D0E118532C6}">
      <dgm:prSet phldrT="[Text]"/>
      <dgm:spPr/>
      <dgm:t>
        <a:bodyPr/>
        <a:lstStyle/>
        <a:p>
          <a:r>
            <a:rPr lang="de-DE" dirty="0" smtClean="0"/>
            <a:t>Unterweisungsnachweis</a:t>
          </a:r>
          <a:endParaRPr lang="de-DE" dirty="0"/>
        </a:p>
      </dgm:t>
    </dgm:pt>
    <dgm:pt modelId="{2CB59E01-6DBF-4B77-92CF-EF45BE9BA7D0}" type="parTrans" cxnId="{02483ED8-2D83-4DEA-B4FF-951B05BC86DE}">
      <dgm:prSet/>
      <dgm:spPr/>
      <dgm:t>
        <a:bodyPr/>
        <a:lstStyle/>
        <a:p>
          <a:endParaRPr lang="de-DE"/>
        </a:p>
      </dgm:t>
    </dgm:pt>
    <dgm:pt modelId="{93816909-FE1F-4A00-B0AE-F4CBCF8060ED}" type="sibTrans" cxnId="{02483ED8-2D83-4DEA-B4FF-951B05BC86DE}">
      <dgm:prSet/>
      <dgm:spPr/>
      <dgm:t>
        <a:bodyPr/>
        <a:lstStyle/>
        <a:p>
          <a:endParaRPr lang="de-DE"/>
        </a:p>
      </dgm:t>
    </dgm:pt>
    <dgm:pt modelId="{A3356F26-A5C1-45F4-8198-740AB86695A4}">
      <dgm:prSet phldrT="[Text]"/>
      <dgm:spPr/>
      <dgm:t>
        <a:bodyPr/>
        <a:lstStyle/>
        <a:p>
          <a:r>
            <a:rPr lang="de-DE" dirty="0" smtClean="0"/>
            <a:t>PSA</a:t>
          </a:r>
          <a:endParaRPr lang="de-DE" dirty="0"/>
        </a:p>
      </dgm:t>
    </dgm:pt>
    <dgm:pt modelId="{30718F24-19DB-4B9E-87EA-DDCA9EDCD46A}" type="parTrans" cxnId="{2C5A17BF-5AD9-4448-AED2-54B306C11DAC}">
      <dgm:prSet/>
      <dgm:spPr/>
      <dgm:t>
        <a:bodyPr/>
        <a:lstStyle/>
        <a:p>
          <a:endParaRPr lang="de-DE"/>
        </a:p>
      </dgm:t>
    </dgm:pt>
    <dgm:pt modelId="{AD8DEFBF-FF9D-42E2-BF59-69B8F77CC0A9}" type="sibTrans" cxnId="{2C5A17BF-5AD9-4448-AED2-54B306C11DAC}">
      <dgm:prSet/>
      <dgm:spPr/>
      <dgm:t>
        <a:bodyPr/>
        <a:lstStyle/>
        <a:p>
          <a:endParaRPr lang="de-DE"/>
        </a:p>
      </dgm:t>
    </dgm:pt>
    <dgm:pt modelId="{A1D30BA9-67B5-48FA-A87D-F7F8830BCB30}">
      <dgm:prSet phldrT="[Text]"/>
      <dgm:spPr/>
      <dgm:t>
        <a:bodyPr/>
        <a:lstStyle/>
        <a:p>
          <a:r>
            <a:rPr lang="de-DE" dirty="0" smtClean="0"/>
            <a:t>Ggf. Schweißerlaubnisschein</a:t>
          </a:r>
          <a:endParaRPr lang="de-DE" dirty="0"/>
        </a:p>
      </dgm:t>
    </dgm:pt>
    <dgm:pt modelId="{AA3DE8E4-D934-45C8-9F81-73ACEF058987}" type="parTrans" cxnId="{1F3CDF32-9C28-4DD8-9A6E-35BF0524E8EA}">
      <dgm:prSet/>
      <dgm:spPr/>
      <dgm:t>
        <a:bodyPr/>
        <a:lstStyle/>
        <a:p>
          <a:endParaRPr lang="de-DE"/>
        </a:p>
      </dgm:t>
    </dgm:pt>
    <dgm:pt modelId="{EA39F31F-ED9C-4C4A-A240-E97B0C2357CB}" type="sibTrans" cxnId="{1F3CDF32-9C28-4DD8-9A6E-35BF0524E8EA}">
      <dgm:prSet/>
      <dgm:spPr/>
      <dgm:t>
        <a:bodyPr/>
        <a:lstStyle/>
        <a:p>
          <a:endParaRPr lang="de-DE"/>
        </a:p>
      </dgm:t>
    </dgm:pt>
    <dgm:pt modelId="{577A1435-2FD7-4004-A485-826637C210EB}">
      <dgm:prSet phldrT="[Text]"/>
      <dgm:spPr/>
      <dgm:t>
        <a:bodyPr/>
        <a:lstStyle/>
        <a:p>
          <a:r>
            <a:rPr lang="de-DE" dirty="0" smtClean="0"/>
            <a:t>Zugang XTL</a:t>
          </a:r>
          <a:endParaRPr lang="de-DE" dirty="0"/>
        </a:p>
      </dgm:t>
    </dgm:pt>
    <dgm:pt modelId="{5C280615-7290-4866-B4EB-9BF361E7CF5D}" type="parTrans" cxnId="{63A46A8B-5FD6-4094-BFA6-FBAB1C861BA5}">
      <dgm:prSet/>
      <dgm:spPr/>
      <dgm:t>
        <a:bodyPr/>
        <a:lstStyle/>
        <a:p>
          <a:endParaRPr lang="de-DE"/>
        </a:p>
      </dgm:t>
    </dgm:pt>
    <dgm:pt modelId="{F1707BA8-CC7D-4A0B-A0C5-5122E47ACE18}" type="sibTrans" cxnId="{63A46A8B-5FD6-4094-BFA6-FBAB1C861BA5}">
      <dgm:prSet/>
      <dgm:spPr/>
      <dgm:t>
        <a:bodyPr/>
        <a:lstStyle/>
        <a:p>
          <a:endParaRPr lang="de-DE"/>
        </a:p>
      </dgm:t>
    </dgm:pt>
    <dgm:pt modelId="{A4C8A21A-94F5-485C-B892-57D97E28A32F}" type="pres">
      <dgm:prSet presAssocID="{20B155B6-32C5-4D73-9824-647C079B0E32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de-DE"/>
        </a:p>
      </dgm:t>
    </dgm:pt>
    <dgm:pt modelId="{D87774F4-1ABA-4C4D-ADFC-99DF6FF83A8E}" type="pres">
      <dgm:prSet presAssocID="{20B155B6-32C5-4D73-9824-647C079B0E32}" presName="arrowNode" presStyleLbl="node1" presStyleIdx="0" presStyleCnt="1"/>
      <dgm:spPr/>
    </dgm:pt>
    <dgm:pt modelId="{93F9445F-5CC3-411D-A2F0-99C71D8B7569}" type="pres">
      <dgm:prSet presAssocID="{A59EF11A-F5B8-47F9-B1BD-C55EB6E5E37E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35BA0B-3676-419A-B43B-AC8B69CA47B9}" type="pres">
      <dgm:prSet presAssocID="{A3789A98-1933-46EF-BABD-8D0E118532C6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C437E6-51E9-4F3C-B500-F6257E697D13}" type="pres">
      <dgm:prSet presAssocID="{93816909-FE1F-4A00-B0AE-F4CBCF8060ED}" presName="dotNode2" presStyleCnt="0"/>
      <dgm:spPr/>
    </dgm:pt>
    <dgm:pt modelId="{77382ED3-212C-4F5D-9543-FD7D378A6476}" type="pres">
      <dgm:prSet presAssocID="{93816909-FE1F-4A00-B0AE-F4CBCF8060ED}" presName="dotRepeatNode" presStyleLbl="fgShp" presStyleIdx="0" presStyleCnt="3"/>
      <dgm:spPr/>
      <dgm:t>
        <a:bodyPr/>
        <a:lstStyle/>
        <a:p>
          <a:endParaRPr lang="de-DE"/>
        </a:p>
      </dgm:t>
    </dgm:pt>
    <dgm:pt modelId="{64DB8B4E-0127-4917-A4CE-2BD898FF85A4}" type="pres">
      <dgm:prSet presAssocID="{A3356F26-A5C1-45F4-8198-740AB86695A4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A8ED63-2C12-4403-8744-1EFF693AEC88}" type="pres">
      <dgm:prSet presAssocID="{AD8DEFBF-FF9D-42E2-BF59-69B8F77CC0A9}" presName="dotNode3" presStyleCnt="0"/>
      <dgm:spPr/>
    </dgm:pt>
    <dgm:pt modelId="{88F7D073-9B68-417B-BE01-D05C81CE7DE2}" type="pres">
      <dgm:prSet presAssocID="{AD8DEFBF-FF9D-42E2-BF59-69B8F77CC0A9}" presName="dotRepeatNode" presStyleLbl="fgShp" presStyleIdx="1" presStyleCnt="3"/>
      <dgm:spPr/>
      <dgm:t>
        <a:bodyPr/>
        <a:lstStyle/>
        <a:p>
          <a:endParaRPr lang="de-DE"/>
        </a:p>
      </dgm:t>
    </dgm:pt>
    <dgm:pt modelId="{61FF6A0E-5DF2-4A10-A470-8726068084C4}" type="pres">
      <dgm:prSet presAssocID="{A1D30BA9-67B5-48FA-A87D-F7F8830BCB30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15CA3F-5D9B-4DFC-80F7-C7DAA4081792}" type="pres">
      <dgm:prSet presAssocID="{EA39F31F-ED9C-4C4A-A240-E97B0C2357CB}" presName="dotNode4" presStyleCnt="0"/>
      <dgm:spPr/>
    </dgm:pt>
    <dgm:pt modelId="{780DF1AF-FF8C-4E6B-A62A-E3C4436211CD}" type="pres">
      <dgm:prSet presAssocID="{EA39F31F-ED9C-4C4A-A240-E97B0C2357CB}" presName="dotRepeatNode" presStyleLbl="fgShp" presStyleIdx="2" presStyleCnt="3"/>
      <dgm:spPr/>
      <dgm:t>
        <a:bodyPr/>
        <a:lstStyle/>
        <a:p>
          <a:endParaRPr lang="de-DE"/>
        </a:p>
      </dgm:t>
    </dgm:pt>
    <dgm:pt modelId="{65DE93E2-E210-4ABD-B31B-53E2D0F187CC}" type="pres">
      <dgm:prSet presAssocID="{577A1435-2FD7-4004-A485-826637C210EB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854C6A5-CD34-4385-B42C-FACF6638457C}" type="presOf" srcId="{A3356F26-A5C1-45F4-8198-740AB86695A4}" destId="{64DB8B4E-0127-4917-A4CE-2BD898FF85A4}" srcOrd="0" destOrd="0" presId="urn:microsoft.com/office/officeart/2009/3/layout/DescendingProcess"/>
    <dgm:cxn modelId="{27A1BD04-8578-4F6C-93B6-03032423E5DD}" type="presOf" srcId="{577A1435-2FD7-4004-A485-826637C210EB}" destId="{65DE93E2-E210-4ABD-B31B-53E2D0F187CC}" srcOrd="0" destOrd="0" presId="urn:microsoft.com/office/officeart/2009/3/layout/DescendingProcess"/>
    <dgm:cxn modelId="{63A46A8B-5FD6-4094-BFA6-FBAB1C861BA5}" srcId="{20B155B6-32C5-4D73-9824-647C079B0E32}" destId="{577A1435-2FD7-4004-A485-826637C210EB}" srcOrd="4" destOrd="0" parTransId="{5C280615-7290-4866-B4EB-9BF361E7CF5D}" sibTransId="{F1707BA8-CC7D-4A0B-A0C5-5122E47ACE18}"/>
    <dgm:cxn modelId="{DC322CC2-F520-4623-8A67-C72D30BE44E5}" type="presOf" srcId="{EA39F31F-ED9C-4C4A-A240-E97B0C2357CB}" destId="{780DF1AF-FF8C-4E6B-A62A-E3C4436211CD}" srcOrd="0" destOrd="0" presId="urn:microsoft.com/office/officeart/2009/3/layout/DescendingProcess"/>
    <dgm:cxn modelId="{80B7A7D1-E501-420D-9743-7A0C405E7E03}" type="presOf" srcId="{A3789A98-1933-46EF-BABD-8D0E118532C6}" destId="{7C35BA0B-3676-419A-B43B-AC8B69CA47B9}" srcOrd="0" destOrd="0" presId="urn:microsoft.com/office/officeart/2009/3/layout/DescendingProcess"/>
    <dgm:cxn modelId="{02483ED8-2D83-4DEA-B4FF-951B05BC86DE}" srcId="{20B155B6-32C5-4D73-9824-647C079B0E32}" destId="{A3789A98-1933-46EF-BABD-8D0E118532C6}" srcOrd="1" destOrd="0" parTransId="{2CB59E01-6DBF-4B77-92CF-EF45BE9BA7D0}" sibTransId="{93816909-FE1F-4A00-B0AE-F4CBCF8060ED}"/>
    <dgm:cxn modelId="{6728957D-1BDF-44F4-85CA-C46C3042E282}" type="presOf" srcId="{20B155B6-32C5-4D73-9824-647C079B0E32}" destId="{A4C8A21A-94F5-485C-B892-57D97E28A32F}" srcOrd="0" destOrd="0" presId="urn:microsoft.com/office/officeart/2009/3/layout/DescendingProcess"/>
    <dgm:cxn modelId="{2C5A17BF-5AD9-4448-AED2-54B306C11DAC}" srcId="{20B155B6-32C5-4D73-9824-647C079B0E32}" destId="{A3356F26-A5C1-45F4-8198-740AB86695A4}" srcOrd="2" destOrd="0" parTransId="{30718F24-19DB-4B9E-87EA-DDCA9EDCD46A}" sibTransId="{AD8DEFBF-FF9D-42E2-BF59-69B8F77CC0A9}"/>
    <dgm:cxn modelId="{A048D1BB-5324-4B7F-A0BF-F0730B0B5BF8}" type="presOf" srcId="{93816909-FE1F-4A00-B0AE-F4CBCF8060ED}" destId="{77382ED3-212C-4F5D-9543-FD7D378A6476}" srcOrd="0" destOrd="0" presId="urn:microsoft.com/office/officeart/2009/3/layout/DescendingProcess"/>
    <dgm:cxn modelId="{1F3CDF32-9C28-4DD8-9A6E-35BF0524E8EA}" srcId="{20B155B6-32C5-4D73-9824-647C079B0E32}" destId="{A1D30BA9-67B5-48FA-A87D-F7F8830BCB30}" srcOrd="3" destOrd="0" parTransId="{AA3DE8E4-D934-45C8-9F81-73ACEF058987}" sibTransId="{EA39F31F-ED9C-4C4A-A240-E97B0C2357CB}"/>
    <dgm:cxn modelId="{C6DED172-C9A1-4023-9EE9-1F6D7280CC2B}" type="presOf" srcId="{A1D30BA9-67B5-48FA-A87D-F7F8830BCB30}" destId="{61FF6A0E-5DF2-4A10-A470-8726068084C4}" srcOrd="0" destOrd="0" presId="urn:microsoft.com/office/officeart/2009/3/layout/DescendingProcess"/>
    <dgm:cxn modelId="{8428FE17-B2A9-42C1-BCF1-2D52EDE3791F}" type="presOf" srcId="{A59EF11A-F5B8-47F9-B1BD-C55EB6E5E37E}" destId="{93F9445F-5CC3-411D-A2F0-99C71D8B7569}" srcOrd="0" destOrd="0" presId="urn:microsoft.com/office/officeart/2009/3/layout/DescendingProcess"/>
    <dgm:cxn modelId="{E6A6A176-F522-4FEF-8C42-D973FEF0AE29}" type="presOf" srcId="{AD8DEFBF-FF9D-42E2-BF59-69B8F77CC0A9}" destId="{88F7D073-9B68-417B-BE01-D05C81CE7DE2}" srcOrd="0" destOrd="0" presId="urn:microsoft.com/office/officeart/2009/3/layout/DescendingProcess"/>
    <dgm:cxn modelId="{9860D02B-8F6E-4400-A80F-6118CBA6B1ED}" srcId="{20B155B6-32C5-4D73-9824-647C079B0E32}" destId="{A59EF11A-F5B8-47F9-B1BD-C55EB6E5E37E}" srcOrd="0" destOrd="0" parTransId="{DE741D6E-23EE-489B-AB03-49CF84E88071}" sibTransId="{F7661B3C-2D7B-402D-8185-525FDAE85F91}"/>
    <dgm:cxn modelId="{06CD4B05-D7D1-41F7-A5A4-E6A1978151B1}" type="presParOf" srcId="{A4C8A21A-94F5-485C-B892-57D97E28A32F}" destId="{D87774F4-1ABA-4C4D-ADFC-99DF6FF83A8E}" srcOrd="0" destOrd="0" presId="urn:microsoft.com/office/officeart/2009/3/layout/DescendingProcess"/>
    <dgm:cxn modelId="{4BA68A88-F692-4E93-B4C5-5B31387F8832}" type="presParOf" srcId="{A4C8A21A-94F5-485C-B892-57D97E28A32F}" destId="{93F9445F-5CC3-411D-A2F0-99C71D8B7569}" srcOrd="1" destOrd="0" presId="urn:microsoft.com/office/officeart/2009/3/layout/DescendingProcess"/>
    <dgm:cxn modelId="{04675043-583F-44FF-9AE8-9BBB1241C5EA}" type="presParOf" srcId="{A4C8A21A-94F5-485C-B892-57D97E28A32F}" destId="{7C35BA0B-3676-419A-B43B-AC8B69CA47B9}" srcOrd="2" destOrd="0" presId="urn:microsoft.com/office/officeart/2009/3/layout/DescendingProcess"/>
    <dgm:cxn modelId="{BFF774E6-91F8-4EB1-8F2E-461A3F90C890}" type="presParOf" srcId="{A4C8A21A-94F5-485C-B892-57D97E28A32F}" destId="{61C437E6-51E9-4F3C-B500-F6257E697D13}" srcOrd="3" destOrd="0" presId="urn:microsoft.com/office/officeart/2009/3/layout/DescendingProcess"/>
    <dgm:cxn modelId="{B7ACBDEB-DC54-4D98-B55D-EF4DF9F7BADE}" type="presParOf" srcId="{61C437E6-51E9-4F3C-B500-F6257E697D13}" destId="{77382ED3-212C-4F5D-9543-FD7D378A6476}" srcOrd="0" destOrd="0" presId="urn:microsoft.com/office/officeart/2009/3/layout/DescendingProcess"/>
    <dgm:cxn modelId="{C16DC7E6-50BA-4588-B8A6-62D702D90996}" type="presParOf" srcId="{A4C8A21A-94F5-485C-B892-57D97E28A32F}" destId="{64DB8B4E-0127-4917-A4CE-2BD898FF85A4}" srcOrd="4" destOrd="0" presId="urn:microsoft.com/office/officeart/2009/3/layout/DescendingProcess"/>
    <dgm:cxn modelId="{C14716F9-F6C6-49BB-A38A-F7B74993EAC2}" type="presParOf" srcId="{A4C8A21A-94F5-485C-B892-57D97E28A32F}" destId="{C1A8ED63-2C12-4403-8744-1EFF693AEC88}" srcOrd="5" destOrd="0" presId="urn:microsoft.com/office/officeart/2009/3/layout/DescendingProcess"/>
    <dgm:cxn modelId="{07069E62-23D8-4DCF-8822-AA4406CE0AAD}" type="presParOf" srcId="{C1A8ED63-2C12-4403-8744-1EFF693AEC88}" destId="{88F7D073-9B68-417B-BE01-D05C81CE7DE2}" srcOrd="0" destOrd="0" presId="urn:microsoft.com/office/officeart/2009/3/layout/DescendingProcess"/>
    <dgm:cxn modelId="{37541337-57F3-48EA-94E9-39980013784A}" type="presParOf" srcId="{A4C8A21A-94F5-485C-B892-57D97E28A32F}" destId="{61FF6A0E-5DF2-4A10-A470-8726068084C4}" srcOrd="6" destOrd="0" presId="urn:microsoft.com/office/officeart/2009/3/layout/DescendingProcess"/>
    <dgm:cxn modelId="{F911FBE0-A05F-4EA2-8564-A27AAF9B0E76}" type="presParOf" srcId="{A4C8A21A-94F5-485C-B892-57D97E28A32F}" destId="{DB15CA3F-5D9B-4DFC-80F7-C7DAA4081792}" srcOrd="7" destOrd="0" presId="urn:microsoft.com/office/officeart/2009/3/layout/DescendingProcess"/>
    <dgm:cxn modelId="{772C4332-C7C4-451D-A031-303F9E70989A}" type="presParOf" srcId="{DB15CA3F-5D9B-4DFC-80F7-C7DAA4081792}" destId="{780DF1AF-FF8C-4E6B-A62A-E3C4436211CD}" srcOrd="0" destOrd="0" presId="urn:microsoft.com/office/officeart/2009/3/layout/DescendingProcess"/>
    <dgm:cxn modelId="{1938AFAB-B510-4954-81EE-BC5053669FB2}" type="presParOf" srcId="{A4C8A21A-94F5-485C-B892-57D97E28A32F}" destId="{65DE93E2-E210-4ABD-B31B-53E2D0F187CC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774F4-1ABA-4C4D-ADFC-99DF6FF83A8E}">
      <dsp:nvSpPr>
        <dsp:cNvPr id="0" name=""/>
        <dsp:cNvSpPr/>
      </dsp:nvSpPr>
      <dsp:spPr>
        <a:xfrm rot="4396374">
          <a:off x="1271419" y="959072"/>
          <a:ext cx="4160607" cy="2901505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82ED3-212C-4F5D-9543-FD7D378A6476}">
      <dsp:nvSpPr>
        <dsp:cNvPr id="0" name=""/>
        <dsp:cNvSpPr/>
      </dsp:nvSpPr>
      <dsp:spPr>
        <a:xfrm>
          <a:off x="2829996" y="1337934"/>
          <a:ext cx="105068" cy="10506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7D073-9B68-417B-BE01-D05C81CE7DE2}">
      <dsp:nvSpPr>
        <dsp:cNvPr id="0" name=""/>
        <dsp:cNvSpPr/>
      </dsp:nvSpPr>
      <dsp:spPr>
        <a:xfrm>
          <a:off x="3549425" y="1918220"/>
          <a:ext cx="105068" cy="10506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DF1AF-FF8C-4E6B-A62A-E3C4436211CD}">
      <dsp:nvSpPr>
        <dsp:cNvPr id="0" name=""/>
        <dsp:cNvSpPr/>
      </dsp:nvSpPr>
      <dsp:spPr>
        <a:xfrm>
          <a:off x="4088599" y="2596827"/>
          <a:ext cx="105068" cy="10506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9445F-5CC3-411D-A2F0-99C71D8B7569}">
      <dsp:nvSpPr>
        <dsp:cNvPr id="0" name=""/>
        <dsp:cNvSpPr/>
      </dsp:nvSpPr>
      <dsp:spPr>
        <a:xfrm>
          <a:off x="992504" y="0"/>
          <a:ext cx="1961597" cy="77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Voranmeldung der Arbeiten</a:t>
          </a:r>
          <a:endParaRPr lang="de-DE" sz="1200" kern="1200" dirty="0"/>
        </a:p>
      </dsp:txBody>
      <dsp:txXfrm>
        <a:off x="992504" y="0"/>
        <a:ext cx="1961597" cy="771144"/>
      </dsp:txXfrm>
    </dsp:sp>
    <dsp:sp modelId="{7C35BA0B-3676-419A-B43B-AC8B69CA47B9}">
      <dsp:nvSpPr>
        <dsp:cNvPr id="0" name=""/>
        <dsp:cNvSpPr/>
      </dsp:nvSpPr>
      <dsp:spPr>
        <a:xfrm>
          <a:off x="3431247" y="1004897"/>
          <a:ext cx="2862872" cy="77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Unterweisungsnachweis</a:t>
          </a:r>
          <a:endParaRPr lang="de-DE" sz="1200" kern="1200" dirty="0"/>
        </a:p>
      </dsp:txBody>
      <dsp:txXfrm>
        <a:off x="3431247" y="1004897"/>
        <a:ext cx="2862872" cy="771144"/>
      </dsp:txXfrm>
    </dsp:sp>
    <dsp:sp modelId="{64DB8B4E-0127-4917-A4CE-2BD898FF85A4}">
      <dsp:nvSpPr>
        <dsp:cNvPr id="0" name=""/>
        <dsp:cNvSpPr/>
      </dsp:nvSpPr>
      <dsp:spPr>
        <a:xfrm>
          <a:off x="992504" y="1585182"/>
          <a:ext cx="2279694" cy="77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PSA</a:t>
          </a:r>
          <a:endParaRPr lang="de-DE" sz="1200" kern="1200" dirty="0"/>
        </a:p>
      </dsp:txBody>
      <dsp:txXfrm>
        <a:off x="992504" y="1585182"/>
        <a:ext cx="2279694" cy="771144"/>
      </dsp:txXfrm>
    </dsp:sp>
    <dsp:sp modelId="{61FF6A0E-5DF2-4A10-A470-8726068084C4}">
      <dsp:nvSpPr>
        <dsp:cNvPr id="0" name=""/>
        <dsp:cNvSpPr/>
      </dsp:nvSpPr>
      <dsp:spPr>
        <a:xfrm>
          <a:off x="4544586" y="2263789"/>
          <a:ext cx="1749532" cy="77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Ggf. Schweißerlaubnisschein</a:t>
          </a:r>
          <a:endParaRPr lang="de-DE" sz="1200" kern="1200" dirty="0"/>
        </a:p>
      </dsp:txBody>
      <dsp:txXfrm>
        <a:off x="4544586" y="2263789"/>
        <a:ext cx="1749532" cy="771144"/>
      </dsp:txXfrm>
    </dsp:sp>
    <dsp:sp modelId="{65DE93E2-E210-4ABD-B31B-53E2D0F187CC}">
      <dsp:nvSpPr>
        <dsp:cNvPr id="0" name=""/>
        <dsp:cNvSpPr/>
      </dsp:nvSpPr>
      <dsp:spPr>
        <a:xfrm>
          <a:off x="3643312" y="4048505"/>
          <a:ext cx="2650807" cy="77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Zugang XTL</a:t>
          </a:r>
          <a:endParaRPr lang="de-DE" sz="1200" kern="1200" dirty="0"/>
        </a:p>
      </dsp:txBody>
      <dsp:txXfrm>
        <a:off x="3643312" y="4048505"/>
        <a:ext cx="2650807" cy="771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70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79" y="1"/>
            <a:ext cx="288770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CEF-EDB4-4F10-8137-F9C3BB0BDD59}" type="datetimeFigureOut">
              <a:rPr lang="de-DE" smtClean="0"/>
              <a:t>15.02.2012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6"/>
            <a:ext cx="288770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79" y="9428716"/>
            <a:ext cx="288770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32A56-5871-4549-93E3-A1D2B5913C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27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770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79" y="1"/>
            <a:ext cx="288770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4525" y="742950"/>
            <a:ext cx="537686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716"/>
            <a:ext cx="288770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79" y="9428716"/>
            <a:ext cx="288770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00EDB4-0B55-47BD-8378-C190CDA0F98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61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83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44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7100" y="274638"/>
            <a:ext cx="2322513" cy="577215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819900" cy="57721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42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04800" y="274638"/>
            <a:ext cx="9294813" cy="5772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725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4800" y="1849438"/>
            <a:ext cx="4570413" cy="41973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849438"/>
            <a:ext cx="4572000" cy="41973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80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20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063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849438"/>
            <a:ext cx="4570413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849438"/>
            <a:ext cx="4572000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5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49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80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07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5298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463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0" y="0"/>
            <a:ext cx="9906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5113" indent="-265113" algn="ctr"/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49438"/>
            <a:ext cx="9294813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pic>
        <p:nvPicPr>
          <p:cNvPr id="1028" name="Picture 19" descr="DESY-Logo-cyan-RGB_mitVorscha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62103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21"/>
          <p:cNvSpPr>
            <a:spLocks noChangeShapeType="1"/>
          </p:cNvSpPr>
          <p:nvPr/>
        </p:nvSpPr>
        <p:spPr bwMode="auto">
          <a:xfrm>
            <a:off x="306388" y="6553200"/>
            <a:ext cx="833913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0" name="Picture 24" descr="Mit-Sicherhei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5425"/>
            <a:ext cx="26098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6"/>
          <p:cNvSpPr>
            <a:spLocks noChangeArrowheads="1"/>
          </p:cNvSpPr>
          <p:nvPr/>
        </p:nvSpPr>
        <p:spPr bwMode="auto">
          <a:xfrm>
            <a:off x="306388" y="6577013"/>
            <a:ext cx="827722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b"/>
          <a:lstStyle/>
          <a:p>
            <a:pPr>
              <a:spcAft>
                <a:spcPct val="0"/>
              </a:spcAft>
              <a:buClrTx/>
              <a:buFontTx/>
              <a:buNone/>
            </a:pPr>
            <a:r>
              <a:rPr lang="en-GB" sz="900" b="0">
                <a:solidFill>
                  <a:schemeClr val="bg2"/>
                </a:solidFill>
              </a:rPr>
              <a:t>D5 Abteilung für Arbeitssicherheit und Umweltschutz  </a:t>
            </a:r>
            <a:endParaRPr lang="en-GB" sz="90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fel.eu/e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s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1" y="1408113"/>
            <a:ext cx="1174750" cy="10840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46163" y="3287028"/>
            <a:ext cx="78422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28E00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F28E00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F28E00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F28E00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F28E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defRPr sz="2000" b="1">
                <a:solidFill>
                  <a:srgbClr val="F28E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defRPr sz="2000" b="1">
                <a:solidFill>
                  <a:srgbClr val="F28E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defRPr sz="2000" b="1">
                <a:solidFill>
                  <a:srgbClr val="F28E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defRPr sz="2000" b="1">
                <a:solidFill>
                  <a:srgbClr val="F28E00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Ablauf Zugang XTL Tunnel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 Tag 1</a:t>
            </a:r>
            <a:endParaRPr lang="de-DE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Logo: European XFE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408113"/>
            <a:ext cx="1084044" cy="108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err="1" smtClean="0">
                <a:solidFill>
                  <a:schemeClr val="accent2"/>
                </a:solidFill>
              </a:rPr>
              <a:t>Allgemeine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Hinweise</a:t>
            </a:r>
            <a:r>
              <a:rPr lang="en-GB" dirty="0" smtClean="0">
                <a:solidFill>
                  <a:schemeClr val="accent2"/>
                </a:solidFill>
              </a:rPr>
              <a:t>: </a:t>
            </a:r>
            <a:r>
              <a:rPr lang="en-GB" dirty="0" err="1">
                <a:solidFill>
                  <a:schemeClr val="accent2"/>
                </a:solidFill>
              </a:rPr>
              <a:t>SiGe-Koordination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8673" y="1990725"/>
            <a:ext cx="87074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Bestellter Sicherheits- und Gesundheitsschutz-Koordinator gemäß </a:t>
            </a:r>
            <a:r>
              <a:rPr lang="de-DE" b="0" dirty="0" err="1" smtClean="0">
                <a:solidFill>
                  <a:schemeClr val="tx1"/>
                </a:solidFill>
              </a:rPr>
              <a:t>BaustellV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i.V.m</a:t>
            </a:r>
            <a:r>
              <a:rPr lang="de-DE" b="0" dirty="0" smtClean="0">
                <a:solidFill>
                  <a:schemeClr val="tx1"/>
                </a:solidFill>
              </a:rPr>
              <a:t>. RAB30:</a:t>
            </a:r>
            <a:endParaRPr lang="de-DE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de-DE" b="0" dirty="0" smtClean="0">
                <a:solidFill>
                  <a:schemeClr val="tx1"/>
                </a:solidFill>
              </a:rPr>
              <a:t>		Bau-Ingenieurgesellschaft </a:t>
            </a:r>
            <a:r>
              <a:rPr lang="de-DE" b="0" dirty="0" err="1" smtClean="0">
                <a:solidFill>
                  <a:schemeClr val="tx1"/>
                </a:solidFill>
              </a:rPr>
              <a:t>Schierenbeck</a:t>
            </a:r>
            <a:r>
              <a:rPr lang="de-DE" b="0" dirty="0" smtClean="0">
                <a:solidFill>
                  <a:schemeClr val="tx1"/>
                </a:solidFill>
              </a:rPr>
              <a:t> mbH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endParaRPr lang="de-DE" b="0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b="0" dirty="0">
                <a:solidFill>
                  <a:schemeClr val="tx1"/>
                </a:solidFill>
              </a:rPr>
              <a:t>Fachkräfte für Arbeitssicherheit gemäß </a:t>
            </a:r>
            <a:r>
              <a:rPr lang="de-DE" b="0" dirty="0" smtClean="0">
                <a:solidFill>
                  <a:schemeClr val="tx1"/>
                </a:solidFill>
              </a:rPr>
              <a:t>ASiG / beratende Sicherheitsorganisation:</a:t>
            </a:r>
          </a:p>
          <a:p>
            <a:pPr>
              <a:buClrTx/>
            </a:pPr>
            <a:r>
              <a:rPr lang="de-DE" b="0" dirty="0" smtClean="0">
                <a:solidFill>
                  <a:schemeClr val="tx1"/>
                </a:solidFill>
              </a:rPr>
              <a:t>		D5 / WP-36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endParaRPr lang="de-DE" b="0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Notfallmanagement (für XTL):</a:t>
            </a:r>
          </a:p>
          <a:p>
            <a:pPr>
              <a:buClrTx/>
            </a:pPr>
            <a:r>
              <a:rPr lang="de-DE" b="0" dirty="0" smtClean="0">
                <a:solidFill>
                  <a:schemeClr val="tx1"/>
                </a:solidFill>
              </a:rPr>
              <a:t>		SAVE</a:t>
            </a:r>
            <a:endParaRPr lang="de-DE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err="1" smtClean="0">
                <a:solidFill>
                  <a:schemeClr val="accent2"/>
                </a:solidFill>
              </a:rPr>
              <a:t>Allgemeine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Hinweise</a:t>
            </a:r>
            <a:r>
              <a:rPr lang="en-GB" dirty="0" smtClean="0">
                <a:solidFill>
                  <a:schemeClr val="accent2"/>
                </a:solidFill>
              </a:rPr>
              <a:t>: </a:t>
            </a:r>
            <a:r>
              <a:rPr lang="en-GB" dirty="0" err="1" smtClean="0">
                <a:solidFill>
                  <a:schemeClr val="accent2"/>
                </a:solidFill>
              </a:rPr>
              <a:t>SiGe-Pläne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8674" y="1990725"/>
            <a:ext cx="49625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Formeller und behördlich genehmigter </a:t>
            </a:r>
            <a:r>
              <a:rPr lang="de-DE" b="0" dirty="0" err="1" smtClean="0">
                <a:solidFill>
                  <a:schemeClr val="tx1"/>
                </a:solidFill>
              </a:rPr>
              <a:t>SiGe</a:t>
            </a:r>
            <a:r>
              <a:rPr lang="de-DE" b="0" dirty="0" smtClean="0">
                <a:solidFill>
                  <a:schemeClr val="tx1"/>
                </a:solidFill>
              </a:rPr>
              <a:t>-Plan für </a:t>
            </a:r>
            <a:r>
              <a:rPr lang="de-DE" b="0" i="1" dirty="0" smtClean="0">
                <a:solidFill>
                  <a:schemeClr val="tx1"/>
                </a:solidFill>
              </a:rPr>
              <a:t>Hochbau und Ausbaumaßnahmen </a:t>
            </a:r>
            <a:r>
              <a:rPr lang="de-DE" b="0" dirty="0" smtClean="0">
                <a:solidFill>
                  <a:schemeClr val="tx1"/>
                </a:solidFill>
              </a:rPr>
              <a:t>liegt vor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Gilt uneingeschränkt auch für XHM und zunächst XTL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Möglicherweise gebäudespezifische Anpassung im Verlauf des Bauvorhabens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Aushang am jeweiligen Teilvorhaben der Installation Infrastruktur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endParaRPr lang="de-DE" b="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1074" r="24532" b="5762"/>
          <a:stretch/>
        </p:blipFill>
        <p:spPr bwMode="auto">
          <a:xfrm>
            <a:off x="5881718" y="1228725"/>
            <a:ext cx="4024282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0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err="1" smtClean="0">
                <a:solidFill>
                  <a:schemeClr val="accent2"/>
                </a:solidFill>
              </a:rPr>
              <a:t>Allgemeine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Hinweise</a:t>
            </a:r>
            <a:r>
              <a:rPr lang="en-GB" dirty="0" smtClean="0">
                <a:solidFill>
                  <a:schemeClr val="accent2"/>
                </a:solidFill>
              </a:rPr>
              <a:t>: </a:t>
            </a:r>
            <a:r>
              <a:rPr lang="en-GB" dirty="0" err="1" smtClean="0">
                <a:solidFill>
                  <a:schemeClr val="accent2"/>
                </a:solidFill>
              </a:rPr>
              <a:t>Persönliche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Schutzausrüstung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6" y="2085976"/>
            <a:ext cx="2857500" cy="3571875"/>
          </a:xfrm>
          <a:prstGeom prst="rect">
            <a:avLst/>
          </a:prstGeom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912255" y="1820864"/>
            <a:ext cx="1620838" cy="2051050"/>
            <a:chOff x="3020" y="997"/>
            <a:chExt cx="943" cy="1292"/>
          </a:xfrm>
        </p:grpSpPr>
        <p:sp>
          <p:nvSpPr>
            <p:cNvPr id="7" name="AutoShape 21"/>
            <p:cNvSpPr>
              <a:spLocks noChangeAspect="1" noChangeArrowheads="1" noTextEdit="1"/>
            </p:cNvSpPr>
            <p:nvPr/>
          </p:nvSpPr>
          <p:spPr bwMode="auto">
            <a:xfrm>
              <a:off x="3102" y="997"/>
              <a:ext cx="861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3065" y="1981"/>
              <a:ext cx="714" cy="258"/>
              <a:chOff x="3065" y="2061"/>
              <a:chExt cx="714" cy="258"/>
            </a:xfrm>
          </p:grpSpPr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3065" y="2061"/>
                <a:ext cx="71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ct val="0"/>
                  </a:spcAft>
                  <a:buClrTx/>
                  <a:buFont typeface="Symbol" pitchFamily="18" charset="2"/>
                  <a:buNone/>
                </a:pPr>
                <a:r>
                  <a:rPr lang="de-DE" sz="1400">
                    <a:solidFill>
                      <a:schemeClr val="tx1"/>
                    </a:solidFill>
                    <a:latin typeface="Verdana" pitchFamily="34" charset="0"/>
                  </a:rPr>
                  <a:t>Schutzhelm </a:t>
                </a:r>
                <a:endParaRPr lang="de-DE" b="0" i="1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3065" y="2185"/>
                <a:ext cx="53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ct val="0"/>
                  </a:spcAft>
                  <a:buClrTx/>
                  <a:buFont typeface="Symbol" pitchFamily="18" charset="2"/>
                  <a:buNone/>
                </a:pPr>
                <a:r>
                  <a:rPr lang="de-DE" sz="1400" dirty="0">
                    <a:solidFill>
                      <a:schemeClr val="tx1"/>
                    </a:solidFill>
                    <a:latin typeface="Verdana" pitchFamily="34" charset="0"/>
                  </a:rPr>
                  <a:t>benutzen</a:t>
                </a:r>
                <a:endParaRPr lang="de-DE" b="0" i="1" dirty="0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</p:grpSp>
        <p:pic>
          <p:nvPicPr>
            <p:cNvPr id="9" name="Picture 25" descr="5600020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F"/>
                </a:clrFrom>
                <a:clrTo>
                  <a:srgbClr val="FE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" y="1020"/>
              <a:ext cx="88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3867826" y="3919538"/>
            <a:ext cx="2065337" cy="2049463"/>
            <a:chOff x="1844" y="2565"/>
            <a:chExt cx="1202" cy="1291"/>
          </a:xfrm>
        </p:grpSpPr>
        <p:sp>
          <p:nvSpPr>
            <p:cNvPr id="13" name="AutoShape 40"/>
            <p:cNvSpPr>
              <a:spLocks noChangeAspect="1" noChangeArrowheads="1" noTextEdit="1"/>
            </p:cNvSpPr>
            <p:nvPr/>
          </p:nvSpPr>
          <p:spPr bwMode="auto">
            <a:xfrm>
              <a:off x="1875" y="2565"/>
              <a:ext cx="845" cy="1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950" y="3540"/>
              <a:ext cx="1096" cy="260"/>
              <a:chOff x="1886" y="3620"/>
              <a:chExt cx="1096" cy="260"/>
            </a:xfrm>
          </p:grpSpPr>
          <p:sp>
            <p:nvSpPr>
              <p:cNvPr id="16" name="Rectangle 42"/>
              <p:cNvSpPr>
                <a:spLocks noChangeArrowheads="1"/>
              </p:cNvSpPr>
              <p:nvPr/>
            </p:nvSpPr>
            <p:spPr bwMode="auto">
              <a:xfrm>
                <a:off x="1886" y="3620"/>
                <a:ext cx="109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ct val="0"/>
                  </a:spcAft>
                  <a:buClrTx/>
                  <a:buFont typeface="Symbol" pitchFamily="18" charset="2"/>
                  <a:buNone/>
                </a:pPr>
                <a:r>
                  <a:rPr lang="de-DE" sz="1400" dirty="0">
                    <a:solidFill>
                      <a:schemeClr val="tx1"/>
                    </a:solidFill>
                    <a:latin typeface="Verdana" pitchFamily="34" charset="0"/>
                  </a:rPr>
                  <a:t>Sicherheitsschuhe </a:t>
                </a:r>
                <a:endParaRPr lang="de-DE" b="0" i="1" dirty="0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  <p:sp>
            <p:nvSpPr>
              <p:cNvPr id="17" name="Rectangle 43"/>
              <p:cNvSpPr>
                <a:spLocks noChangeArrowheads="1"/>
              </p:cNvSpPr>
              <p:nvPr/>
            </p:nvSpPr>
            <p:spPr bwMode="auto">
              <a:xfrm>
                <a:off x="1886" y="3744"/>
                <a:ext cx="84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ct val="0"/>
                  </a:spcAft>
                  <a:buClrTx/>
                  <a:buFont typeface="Symbol" pitchFamily="18" charset="2"/>
                  <a:buNone/>
                </a:pPr>
                <a:r>
                  <a:rPr lang="de-DE" sz="1400" dirty="0" smtClean="0">
                    <a:solidFill>
                      <a:schemeClr val="tx1"/>
                    </a:solidFill>
                    <a:latin typeface="Verdana" pitchFamily="34" charset="0"/>
                  </a:rPr>
                  <a:t>benutzen (S3)</a:t>
                </a:r>
                <a:endParaRPr lang="de-DE" b="0" i="1" dirty="0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</p:grpSp>
        <p:pic>
          <p:nvPicPr>
            <p:cNvPr id="15" name="Picture 44" descr="5600020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F"/>
                </a:clrFrom>
                <a:clrTo>
                  <a:srgbClr val="FDFD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" y="2580"/>
              <a:ext cx="88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5533093" y="2846389"/>
            <a:ext cx="1586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+</a:t>
            </a:r>
            <a:endParaRPr lang="de-DE" sz="9600" dirty="0"/>
          </a:p>
        </p:txBody>
      </p:sp>
      <p:sp>
        <p:nvSpPr>
          <p:cNvPr id="19" name="TextBox 18"/>
          <p:cNvSpPr txBox="1"/>
          <p:nvPr/>
        </p:nvSpPr>
        <p:spPr>
          <a:xfrm>
            <a:off x="6572250" y="3178344"/>
            <a:ext cx="2763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Für die Tätigkeit angemessene Schutzkleidung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t="19726" r="8281" b="4687"/>
          <a:stretch/>
        </p:blipFill>
        <p:spPr bwMode="auto">
          <a:xfrm>
            <a:off x="6500425" y="4161180"/>
            <a:ext cx="3405576" cy="269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4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err="1" smtClean="0">
                <a:solidFill>
                  <a:schemeClr val="accent2"/>
                </a:solidFill>
              </a:rPr>
              <a:t>Allgemeine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Hinweise</a:t>
            </a:r>
            <a:r>
              <a:rPr lang="en-GB" dirty="0" smtClean="0">
                <a:solidFill>
                  <a:schemeClr val="accent2"/>
                </a:solidFill>
              </a:rPr>
              <a:t>: </a:t>
            </a:r>
            <a:r>
              <a:rPr lang="en-GB" dirty="0" err="1" smtClean="0">
                <a:solidFill>
                  <a:schemeClr val="accent2"/>
                </a:solidFill>
              </a:rPr>
              <a:t>Kommunikation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8673" y="1990725"/>
            <a:ext cx="870743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Zwei unabhängige Kommunikationssysteme:</a:t>
            </a:r>
          </a:p>
          <a:p>
            <a:pPr marL="800100" lvl="1" indent="-342900">
              <a:buClrTx/>
              <a:buFont typeface="Wingdings" pitchFamily="2" charset="2"/>
              <a:buChar char="Ø"/>
            </a:pPr>
            <a:endParaRPr lang="de-DE" b="0" dirty="0" smtClean="0">
              <a:solidFill>
                <a:schemeClr val="tx1"/>
              </a:solidFill>
            </a:endParaRP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Nottelefone:</a:t>
            </a:r>
          </a:p>
          <a:p>
            <a:pPr lvl="1">
              <a:buClrTx/>
            </a:pPr>
            <a:r>
              <a:rPr lang="de-DE" b="0" dirty="0" smtClean="0">
                <a:solidFill>
                  <a:schemeClr val="tx1"/>
                </a:solidFill>
              </a:rPr>
              <a:t>bei Abnahme automatische Weiterleitung an Technischen Notdienst (SAVE)</a:t>
            </a: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Funk:</a:t>
            </a:r>
          </a:p>
          <a:p>
            <a:pPr lvl="1">
              <a:buClrTx/>
            </a:pPr>
            <a:r>
              <a:rPr lang="de-DE" b="0" dirty="0" smtClean="0">
                <a:solidFill>
                  <a:schemeClr val="tx1"/>
                </a:solidFill>
              </a:rPr>
              <a:t>Funkgeräte (DESY-Standard, Aus- und Rückgabe am Tunnelmund) sind funktionsbereit, Notrufe werden über Pförtner an Technischen Notdienst weitergeleitet</a:t>
            </a:r>
            <a:endParaRPr lang="de-DE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err="1" smtClean="0">
                <a:solidFill>
                  <a:schemeClr val="accent2"/>
                </a:solidFill>
              </a:rPr>
              <a:t>Allgemeine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Hinweise</a:t>
            </a:r>
            <a:r>
              <a:rPr lang="en-GB" dirty="0" smtClean="0">
                <a:solidFill>
                  <a:schemeClr val="accent2"/>
                </a:solidFill>
              </a:rPr>
              <a:t>: </a:t>
            </a:r>
            <a:r>
              <a:rPr lang="en-GB" dirty="0" err="1" smtClean="0">
                <a:solidFill>
                  <a:schemeClr val="accent2"/>
                </a:solidFill>
              </a:rPr>
              <a:t>Behördliche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Abstimmung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8673" y="1990725"/>
            <a:ext cx="870743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b="0" dirty="0" err="1" smtClean="0">
                <a:solidFill>
                  <a:schemeClr val="tx1"/>
                </a:solidFill>
              </a:rPr>
              <a:t>Baubeginnanzeige</a:t>
            </a:r>
            <a:endParaRPr lang="de-DE" b="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de-DE" b="0" dirty="0" smtClean="0">
                <a:solidFill>
                  <a:schemeClr val="tx1"/>
                </a:solidFill>
              </a:rPr>
              <a:t>	Bezirksamt Altona</a:t>
            </a:r>
          </a:p>
          <a:p>
            <a:pPr>
              <a:buClrTx/>
            </a:pPr>
            <a:r>
              <a:rPr lang="de-DE" b="0" dirty="0" smtClean="0">
                <a:solidFill>
                  <a:schemeClr val="tx1"/>
                </a:solidFill>
              </a:rPr>
              <a:t>	Zentrum für Wirtschaftsförderung, Bau und Umwelt</a:t>
            </a:r>
          </a:p>
          <a:p>
            <a:pPr>
              <a:buClrTx/>
            </a:pPr>
            <a:r>
              <a:rPr lang="de-DE" b="0" dirty="0">
                <a:solidFill>
                  <a:schemeClr val="tx1"/>
                </a:solidFill>
              </a:rPr>
              <a:t>	</a:t>
            </a:r>
            <a:r>
              <a:rPr lang="de-DE" b="0" dirty="0" smtClean="0">
                <a:solidFill>
                  <a:schemeClr val="tx1"/>
                </a:solidFill>
              </a:rPr>
              <a:t>Abt. Bauprüfung</a:t>
            </a:r>
          </a:p>
          <a:p>
            <a:pPr>
              <a:buClrTx/>
            </a:pPr>
            <a:endParaRPr lang="de-DE" sz="800" b="0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Vorankündigung</a:t>
            </a:r>
          </a:p>
          <a:p>
            <a:pPr>
              <a:buClrTx/>
            </a:pPr>
            <a:r>
              <a:rPr lang="de-DE" b="0" dirty="0">
                <a:solidFill>
                  <a:schemeClr val="tx1"/>
                </a:solidFill>
              </a:rPr>
              <a:t>	</a:t>
            </a:r>
            <a:r>
              <a:rPr lang="de-DE" b="0" dirty="0" smtClean="0">
                <a:solidFill>
                  <a:schemeClr val="tx1"/>
                </a:solidFill>
              </a:rPr>
              <a:t>Behörde für Stadtentwicklung und Umwelt</a:t>
            </a:r>
          </a:p>
          <a:p>
            <a:pPr>
              <a:buClrTx/>
            </a:pPr>
            <a:r>
              <a:rPr lang="de-DE" b="0" dirty="0">
                <a:solidFill>
                  <a:schemeClr val="tx1"/>
                </a:solidFill>
              </a:rPr>
              <a:t>	</a:t>
            </a:r>
            <a:r>
              <a:rPr lang="de-DE" b="0" dirty="0" smtClean="0">
                <a:solidFill>
                  <a:schemeClr val="tx1"/>
                </a:solidFill>
              </a:rPr>
              <a:t>Amt für Bauordnung und Hochbau</a:t>
            </a:r>
          </a:p>
          <a:p>
            <a:pPr>
              <a:buClrTx/>
            </a:pPr>
            <a:endParaRPr lang="de-DE" b="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de-DE" b="0" dirty="0" smtClean="0">
                <a:solidFill>
                  <a:schemeClr val="tx1"/>
                </a:solidFill>
                <a:latin typeface="Arial"/>
                <a:cs typeface="Arial"/>
              </a:rPr>
              <a:t>→ ca. 14 Tage vorher</a:t>
            </a:r>
            <a:endParaRPr lang="de-DE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u="sng" dirty="0" err="1" smtClean="0">
                <a:solidFill>
                  <a:schemeClr val="accent2"/>
                </a:solidFill>
              </a:rPr>
              <a:t>Anmeldung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für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Tunnelarbeiten</a:t>
            </a:r>
            <a:r>
              <a:rPr lang="en-GB" dirty="0" smtClean="0">
                <a:solidFill>
                  <a:schemeClr val="accent2"/>
                </a:solidFill>
              </a:rPr>
              <a:t> XTL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8672" y="1973263"/>
            <a:ext cx="87074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dirty="0" smtClean="0">
                <a:solidFill>
                  <a:schemeClr val="tx1"/>
                </a:solidFill>
              </a:rPr>
              <a:t>Anmeldung </a:t>
            </a:r>
            <a:r>
              <a:rPr lang="de-DE" u="sng" dirty="0" smtClean="0">
                <a:solidFill>
                  <a:schemeClr val="tx1"/>
                </a:solidFill>
              </a:rPr>
              <a:t>rechtzeitig</a:t>
            </a:r>
            <a:r>
              <a:rPr lang="de-DE" dirty="0" smtClean="0">
                <a:solidFill>
                  <a:schemeClr val="tx1"/>
                </a:solidFill>
              </a:rPr>
              <a:t> (mind. 1 Tag vorher) beim TC M. Huening</a:t>
            </a: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Namen / Anzahl Personen</a:t>
            </a: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Firma / beauftragendes </a:t>
            </a:r>
            <a:r>
              <a:rPr lang="de-DE" b="0" dirty="0" err="1">
                <a:solidFill>
                  <a:schemeClr val="tx1"/>
                </a:solidFill>
              </a:rPr>
              <a:t>W</a:t>
            </a:r>
            <a:r>
              <a:rPr lang="de-DE" b="0" dirty="0" err="1" smtClean="0">
                <a:solidFill>
                  <a:schemeClr val="tx1"/>
                </a:solidFill>
              </a:rPr>
              <a:t>orkpackage</a:t>
            </a:r>
            <a:endParaRPr lang="de-DE" b="0" dirty="0" smtClean="0">
              <a:solidFill>
                <a:schemeClr val="tx1"/>
              </a:solidFill>
            </a:endParaRP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Dauer und Ort der Arbeiten</a:t>
            </a: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Art der Arbeiten</a:t>
            </a: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Ggf. nach Absprache mit </a:t>
            </a:r>
            <a:r>
              <a:rPr lang="de-DE" b="0" dirty="0" err="1" smtClean="0">
                <a:solidFill>
                  <a:schemeClr val="tx1"/>
                </a:solidFill>
              </a:rPr>
              <a:t>SiGe</a:t>
            </a:r>
            <a:r>
              <a:rPr lang="de-DE" b="0" dirty="0" smtClean="0">
                <a:solidFill>
                  <a:schemeClr val="tx1"/>
                </a:solidFill>
              </a:rPr>
              <a:t>-Koordination (WP36) Gefährdungsbeurteilung schriftlich vorlegen</a:t>
            </a: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Arbeitsmittel mit Gefährdungspotential </a:t>
            </a: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Ggf. Erlaubnisschein </a:t>
            </a:r>
            <a:r>
              <a:rPr lang="de-DE" b="0" dirty="0" smtClean="0">
                <a:solidFill>
                  <a:schemeClr val="tx1"/>
                </a:solidFill>
              </a:rPr>
              <a:t>bei </a:t>
            </a:r>
            <a:r>
              <a:rPr lang="de-DE" b="0" dirty="0" smtClean="0">
                <a:solidFill>
                  <a:schemeClr val="tx1"/>
                </a:solidFill>
              </a:rPr>
              <a:t>feuergefährlichen </a:t>
            </a:r>
            <a:r>
              <a:rPr lang="de-DE" b="0" dirty="0" smtClean="0">
                <a:solidFill>
                  <a:schemeClr val="tx1"/>
                </a:solidFill>
              </a:rPr>
              <a:t>Arbeiten </a:t>
            </a:r>
            <a:r>
              <a:rPr lang="de-DE" sz="1200" b="0" dirty="0" smtClean="0">
                <a:solidFill>
                  <a:schemeClr val="tx1"/>
                </a:solidFill>
              </a:rPr>
              <a:t>(bei Gruppe SAVE, Geb. 35 ausgefüllt abgegeben!)</a:t>
            </a:r>
            <a:endParaRPr lang="de-DE" sz="12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u="sng" dirty="0" err="1" smtClean="0">
                <a:solidFill>
                  <a:schemeClr val="accent2"/>
                </a:solidFill>
              </a:rPr>
              <a:t>Anmeldung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für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Tunnelarbeiten</a:t>
            </a:r>
            <a:r>
              <a:rPr lang="en-GB" dirty="0" smtClean="0">
                <a:solidFill>
                  <a:schemeClr val="accent2"/>
                </a:solidFill>
              </a:rPr>
              <a:t> XTL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8672" y="1973263"/>
            <a:ext cx="87074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TC / Fachbauleitung Installation Infrastruktur M. Huening informiert:</a:t>
            </a:r>
          </a:p>
          <a:p>
            <a:pPr marL="800100" lvl="1" indent="-342900">
              <a:buClrTx/>
              <a:buFont typeface="Wingdings" pitchFamily="2" charset="2"/>
              <a:buChar char="Ø"/>
            </a:pPr>
            <a:endParaRPr lang="de-DE" b="0" dirty="0">
              <a:solidFill>
                <a:schemeClr val="tx1"/>
              </a:solidFill>
            </a:endParaRP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Bauleitung:		H.-J. Christ</a:t>
            </a: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err="1" smtClean="0">
                <a:solidFill>
                  <a:schemeClr val="tx1"/>
                </a:solidFill>
              </a:rPr>
              <a:t>SiGe</a:t>
            </a:r>
            <a:r>
              <a:rPr lang="de-DE" b="0" dirty="0" smtClean="0">
                <a:solidFill>
                  <a:schemeClr val="tx1"/>
                </a:solidFill>
              </a:rPr>
              <a:t>-Koordination:	BIG </a:t>
            </a:r>
            <a:r>
              <a:rPr lang="de-DE" b="0" dirty="0" err="1" smtClean="0">
                <a:solidFill>
                  <a:schemeClr val="tx1"/>
                </a:solidFill>
              </a:rPr>
              <a:t>Schierenbeck</a:t>
            </a:r>
            <a:r>
              <a:rPr lang="de-DE" b="0" dirty="0" smtClean="0">
                <a:solidFill>
                  <a:schemeClr val="tx1"/>
                </a:solidFill>
              </a:rPr>
              <a:t> mbH, WP-36, SAVE</a:t>
            </a: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Vor Installation der Zugangskontrolle den Pförtner im Tunnelmund</a:t>
            </a:r>
          </a:p>
        </p:txBody>
      </p:sp>
    </p:spTree>
    <p:extLst>
      <p:ext uri="{BB962C8B-B14F-4D97-AF65-F5344CB8AC3E}">
        <p14:creationId xmlns:p14="http://schemas.microsoft.com/office/powerpoint/2010/main" val="5753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u="sng" dirty="0" err="1" smtClean="0">
                <a:solidFill>
                  <a:schemeClr val="accent2"/>
                </a:solidFill>
              </a:rPr>
              <a:t>Unterweisungen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für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Tunnelarbeiten</a:t>
            </a:r>
            <a:r>
              <a:rPr lang="en-GB" dirty="0" smtClean="0">
                <a:solidFill>
                  <a:schemeClr val="accent2"/>
                </a:solidFill>
              </a:rPr>
              <a:t> XTL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8673" y="1990725"/>
            <a:ext cx="870743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Unterweisung ist für den Zugang </a:t>
            </a:r>
            <a:r>
              <a:rPr lang="de-DE" b="0" u="sng" dirty="0" smtClean="0">
                <a:solidFill>
                  <a:schemeClr val="tx1"/>
                </a:solidFill>
              </a:rPr>
              <a:t>zwingend erforderlich!</a:t>
            </a: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Unterweisung inkl. Dokumentation </a:t>
            </a:r>
            <a:r>
              <a:rPr lang="de-DE" dirty="0" smtClean="0">
                <a:solidFill>
                  <a:schemeClr val="tx1"/>
                </a:solidFill>
              </a:rPr>
              <a:t>vor</a:t>
            </a:r>
            <a:r>
              <a:rPr lang="de-DE" b="0" dirty="0" smtClean="0">
                <a:solidFill>
                  <a:schemeClr val="tx1"/>
                </a:solidFill>
              </a:rPr>
              <a:t> dem ersten Einstieg</a:t>
            </a: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de-DE" sz="1600" b="0" dirty="0" smtClean="0">
                <a:solidFill>
                  <a:schemeClr val="tx1"/>
                </a:solidFill>
              </a:rPr>
              <a:t>durch D5 (WP 36): nur nach vorherige Terminvereinbarung oder</a:t>
            </a: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de-DE" sz="1600" b="0" dirty="0" smtClean="0">
                <a:solidFill>
                  <a:schemeClr val="tx1"/>
                </a:solidFill>
              </a:rPr>
              <a:t>rechnergestützt im Sicherheitscontainer auf der Baustelle oder</a:t>
            </a: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de-DE" sz="1600" b="0" dirty="0" smtClean="0">
                <a:solidFill>
                  <a:schemeClr val="tx1"/>
                </a:solidFill>
              </a:rPr>
              <a:t>online durch Foliensatz mit schriftlicher Bestätigung des Verantwortlichen (z.B. für Fremdfirmen) </a:t>
            </a:r>
            <a:r>
              <a:rPr lang="de-DE" sz="1600" b="0" dirty="0" smtClean="0">
                <a:solidFill>
                  <a:schemeClr val="tx1"/>
                </a:solidFill>
              </a:rPr>
              <a:t>-&gt; DESY Homepage</a:t>
            </a: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de-DE" dirty="0" smtClean="0">
                <a:solidFill>
                  <a:srgbClr val="FF0000"/>
                </a:solidFill>
              </a:rPr>
              <a:t>Nur </a:t>
            </a:r>
            <a:r>
              <a:rPr lang="de-DE" dirty="0" smtClean="0">
                <a:solidFill>
                  <a:srgbClr val="FF0000"/>
                </a:solidFill>
              </a:rPr>
              <a:t>mit einer schriftlichen Bestätigung der Unterweisung ist der Zugang zum XTL erlaubt !</a:t>
            </a: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Unterweisungslisten werden durch Pförtner am Tunnelmund geprüft</a:t>
            </a:r>
          </a:p>
        </p:txBody>
      </p:sp>
    </p:spTree>
    <p:extLst>
      <p:ext uri="{BB962C8B-B14F-4D97-AF65-F5344CB8AC3E}">
        <p14:creationId xmlns:p14="http://schemas.microsoft.com/office/powerpoint/2010/main" val="6497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err="1" smtClean="0">
                <a:solidFill>
                  <a:schemeClr val="accent2"/>
                </a:solidFill>
              </a:rPr>
              <a:t>Zugangsschema</a:t>
            </a:r>
            <a:r>
              <a:rPr lang="en-GB" dirty="0" smtClean="0">
                <a:solidFill>
                  <a:schemeClr val="accent2"/>
                </a:solidFill>
              </a:rPr>
              <a:t> XTL </a:t>
            </a:r>
            <a:r>
              <a:rPr lang="en-GB" dirty="0" err="1" smtClean="0">
                <a:solidFill>
                  <a:schemeClr val="accent2"/>
                </a:solidFill>
              </a:rPr>
              <a:t>ab</a:t>
            </a:r>
            <a:r>
              <a:rPr lang="en-GB" dirty="0" smtClean="0">
                <a:solidFill>
                  <a:schemeClr val="accent2"/>
                </a:solidFill>
              </a:rPr>
              <a:t> 27.02.2012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42012695"/>
              </p:ext>
            </p:extLst>
          </p:nvPr>
        </p:nvGraphicFramePr>
        <p:xfrm>
          <a:off x="1295401" y="1714500"/>
          <a:ext cx="7286624" cy="481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1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u="sng" dirty="0" err="1" smtClean="0">
                <a:solidFill>
                  <a:schemeClr val="accent2"/>
                </a:solidFill>
              </a:rPr>
              <a:t>Anmeldung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für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Tunnelarbeiten</a:t>
            </a:r>
            <a:r>
              <a:rPr lang="en-GB" dirty="0" smtClean="0">
                <a:solidFill>
                  <a:schemeClr val="accent2"/>
                </a:solidFill>
              </a:rPr>
              <a:t> XTDs &amp; </a:t>
            </a:r>
            <a:r>
              <a:rPr lang="en-GB" dirty="0" err="1" smtClean="0">
                <a:solidFill>
                  <a:schemeClr val="accent2"/>
                </a:solidFill>
              </a:rPr>
              <a:t>Schächte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vor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deren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Abnahme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47696" y="2257425"/>
            <a:ext cx="870743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dirty="0" smtClean="0">
                <a:solidFill>
                  <a:schemeClr val="tx1"/>
                </a:solidFill>
              </a:rPr>
              <a:t>Anfrage </a:t>
            </a:r>
            <a:r>
              <a:rPr lang="de-DE" u="sng" dirty="0" smtClean="0">
                <a:solidFill>
                  <a:schemeClr val="tx1"/>
                </a:solidFill>
              </a:rPr>
              <a:t>rechtzeitig</a:t>
            </a:r>
            <a:r>
              <a:rPr lang="de-DE" dirty="0" smtClean="0">
                <a:solidFill>
                  <a:schemeClr val="tx1"/>
                </a:solidFill>
              </a:rPr>
              <a:t> (mind. 1 </a:t>
            </a:r>
            <a:r>
              <a:rPr lang="de-DE" smtClean="0">
                <a:solidFill>
                  <a:schemeClr val="tx1"/>
                </a:solidFill>
              </a:rPr>
              <a:t>Woche vorher) </a:t>
            </a:r>
            <a:r>
              <a:rPr lang="de-DE" dirty="0" smtClean="0">
                <a:solidFill>
                  <a:schemeClr val="tx1"/>
                </a:solidFill>
              </a:rPr>
              <a:t>beim TC M. Huening</a:t>
            </a: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TC stellt Kontakt zu ARGE / </a:t>
            </a:r>
            <a:r>
              <a:rPr lang="de-DE" b="0" dirty="0" err="1" smtClean="0">
                <a:solidFill>
                  <a:schemeClr val="tx1"/>
                </a:solidFill>
              </a:rPr>
              <a:t>Züblin</a:t>
            </a:r>
            <a:r>
              <a:rPr lang="de-DE" b="0" dirty="0" smtClean="0">
                <a:solidFill>
                  <a:schemeClr val="tx1"/>
                </a:solidFill>
              </a:rPr>
              <a:t> her</a:t>
            </a: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Mögliche Freigabe erst nach Abstimmung mit ARGE/ </a:t>
            </a:r>
            <a:r>
              <a:rPr lang="de-DE" b="0" dirty="0" err="1" smtClean="0">
                <a:solidFill>
                  <a:schemeClr val="tx1"/>
                </a:solidFill>
              </a:rPr>
              <a:t>Züblin</a:t>
            </a:r>
            <a:endParaRPr lang="de-DE" b="0" dirty="0" smtClean="0">
              <a:solidFill>
                <a:schemeClr val="tx1"/>
              </a:solidFill>
            </a:endParaRP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Sicherheitsverantwortung auf der Baustelle liegt beim Unternehmer</a:t>
            </a:r>
          </a:p>
          <a:p>
            <a:pPr lvl="1">
              <a:buClrTx/>
            </a:pPr>
            <a:r>
              <a:rPr lang="de-DE" b="0" dirty="0" smtClean="0">
                <a:solidFill>
                  <a:srgbClr val="C00000"/>
                </a:solidFill>
                <a:latin typeface="Arial"/>
                <a:cs typeface="Arial"/>
              </a:rPr>
              <a:t>►die Zugangsentscheidung ebenso</a:t>
            </a:r>
            <a:endParaRPr lang="de-DE" b="0" dirty="0" smtClean="0">
              <a:solidFill>
                <a:srgbClr val="C00000"/>
              </a:solidFill>
            </a:endParaRPr>
          </a:p>
          <a:p>
            <a:pPr marL="800100" lvl="1" indent="-342900">
              <a:buClrTx/>
              <a:buFont typeface="Wingdings" pitchFamily="2" charset="2"/>
              <a:buChar char="Ø"/>
            </a:pPr>
            <a:endParaRPr lang="de-DE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u="sng" dirty="0" err="1" smtClean="0">
                <a:solidFill>
                  <a:schemeClr val="accent2"/>
                </a:solidFill>
              </a:rPr>
              <a:t>Unterweisungen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für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Tunnelarbeiten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chemeClr val="accent2"/>
                </a:solidFill>
              </a:rPr>
              <a:t>XTDs &amp; </a:t>
            </a:r>
            <a:r>
              <a:rPr lang="en-GB" dirty="0" err="1">
                <a:solidFill>
                  <a:schemeClr val="accent2"/>
                </a:solidFill>
              </a:rPr>
              <a:t>Schächte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vor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deren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Abnahme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8673" y="1990725"/>
            <a:ext cx="870743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Unterweisung ist für den Zugang </a:t>
            </a:r>
            <a:r>
              <a:rPr lang="de-DE" b="0" u="sng" dirty="0" smtClean="0">
                <a:solidFill>
                  <a:schemeClr val="tx1"/>
                </a:solidFill>
              </a:rPr>
              <a:t>zwingend erforderlich!</a:t>
            </a: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Unterweisung inkl. Dokumentation </a:t>
            </a:r>
            <a:r>
              <a:rPr lang="de-DE" dirty="0" smtClean="0">
                <a:solidFill>
                  <a:schemeClr val="tx1"/>
                </a:solidFill>
              </a:rPr>
              <a:t>vor</a:t>
            </a:r>
            <a:r>
              <a:rPr lang="de-DE" b="0" dirty="0" smtClean="0">
                <a:solidFill>
                  <a:schemeClr val="tx1"/>
                </a:solidFill>
              </a:rPr>
              <a:t> dem ersten Einstieg</a:t>
            </a: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de-DE" sz="1600" b="0" dirty="0" smtClean="0">
                <a:solidFill>
                  <a:schemeClr val="tx1"/>
                </a:solidFill>
              </a:rPr>
              <a:t>Vorab durch D5 (WP 36) nach Terminvereinbarung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chemeClr val="tx1"/>
                </a:solidFill>
              </a:rPr>
              <a:t>UND</a:t>
            </a: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de-DE" sz="1600" b="0" dirty="0" smtClean="0">
                <a:solidFill>
                  <a:schemeClr val="tx1"/>
                </a:solidFill>
              </a:rPr>
              <a:t>Vor Ort durch das Sicherheitspersonal des Unternehmers</a:t>
            </a:r>
            <a:endParaRPr lang="de-DE" dirty="0" smtClean="0">
              <a:solidFill>
                <a:schemeClr val="tx1"/>
              </a:solidFill>
            </a:endParaRPr>
          </a:p>
          <a:p>
            <a:pPr marL="800100" lvl="1" indent="-342900">
              <a:buClrTx/>
              <a:buFont typeface="Wingdings" pitchFamily="2" charset="2"/>
              <a:buChar char="Ø"/>
            </a:pPr>
            <a:r>
              <a:rPr lang="de-DE" dirty="0" smtClean="0">
                <a:solidFill>
                  <a:schemeClr val="tx1"/>
                </a:solidFill>
              </a:rPr>
              <a:t>Ausgabe der Zugangskarte ist an die Unterweisungen gebunden</a:t>
            </a:r>
          </a:p>
        </p:txBody>
      </p:sp>
    </p:spTree>
    <p:extLst>
      <p:ext uri="{BB962C8B-B14F-4D97-AF65-F5344CB8AC3E}">
        <p14:creationId xmlns:p14="http://schemas.microsoft.com/office/powerpoint/2010/main" val="20887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3345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err="1" smtClean="0">
                <a:solidFill>
                  <a:schemeClr val="accent2"/>
                </a:solidFill>
              </a:rPr>
              <a:t>Allgemeine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Hinweise</a:t>
            </a:r>
            <a:r>
              <a:rPr lang="en-GB" dirty="0" smtClean="0">
                <a:solidFill>
                  <a:schemeClr val="accent2"/>
                </a:solidFill>
              </a:rPr>
              <a:t>: </a:t>
            </a:r>
            <a:r>
              <a:rPr lang="en-GB" dirty="0" err="1" smtClean="0">
                <a:solidFill>
                  <a:schemeClr val="accent2"/>
                </a:solidFill>
              </a:rPr>
              <a:t>Sicherheitsorganigramm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für</a:t>
            </a:r>
            <a:r>
              <a:rPr lang="en-GB" dirty="0" smtClean="0">
                <a:solidFill>
                  <a:schemeClr val="accent2"/>
                </a:solidFill>
              </a:rPr>
              <a:t> Installation </a:t>
            </a:r>
            <a:r>
              <a:rPr lang="en-GB" dirty="0" err="1" smtClean="0">
                <a:solidFill>
                  <a:schemeClr val="accent2"/>
                </a:solidFill>
              </a:rPr>
              <a:t>Infrastruktur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14942" r="4062" b="14258"/>
          <a:stretch/>
        </p:blipFill>
        <p:spPr bwMode="auto">
          <a:xfrm>
            <a:off x="1581149" y="1695791"/>
            <a:ext cx="6505576" cy="485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6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363663"/>
            <a:ext cx="92313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/>
            <a:r>
              <a:rPr lang="en-GB" dirty="0" err="1" smtClean="0">
                <a:solidFill>
                  <a:schemeClr val="accent2"/>
                </a:solidFill>
              </a:rPr>
              <a:t>Allgemeine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Hinweise</a:t>
            </a:r>
            <a:r>
              <a:rPr lang="en-GB" dirty="0" smtClean="0">
                <a:solidFill>
                  <a:schemeClr val="accent2"/>
                </a:solidFill>
              </a:rPr>
              <a:t>: </a:t>
            </a:r>
            <a:r>
              <a:rPr lang="en-GB" dirty="0" err="1" smtClean="0">
                <a:solidFill>
                  <a:schemeClr val="accent2"/>
                </a:solidFill>
              </a:rPr>
              <a:t>Fachbauleitungen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8673" y="1990725"/>
            <a:ext cx="870743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Aktuell:		Fachbauleitung für Infrastrukturinstallation XHM</a:t>
            </a:r>
            <a:endParaRPr lang="de-DE" b="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de-DE" b="0" dirty="0" smtClean="0">
                <a:solidFill>
                  <a:schemeClr val="tx1"/>
                </a:solidFill>
              </a:rPr>
              <a:t>			Jens-Peter Jensen / Jörg Eckoldt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endParaRPr lang="de-DE" sz="800" b="0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de-DE" b="0" dirty="0" smtClean="0">
                <a:solidFill>
                  <a:schemeClr val="tx1"/>
                </a:solidFill>
              </a:rPr>
              <a:t>Ab 27.02.2012:	Fachbauleitung für Infrastrukturinstallationen</a:t>
            </a:r>
            <a:endParaRPr lang="de-DE" b="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de-DE" b="0" dirty="0" smtClean="0">
                <a:solidFill>
                  <a:schemeClr val="tx1"/>
                </a:solidFill>
              </a:rPr>
              <a:t>			Markus Huening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endParaRPr lang="de-DE" sz="800" b="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de-DE" b="0" dirty="0" smtClean="0">
                <a:solidFill>
                  <a:schemeClr val="tx1"/>
                </a:solidFill>
              </a:rPr>
              <a:t>			Sektionsbauleitungen</a:t>
            </a:r>
          </a:p>
          <a:p>
            <a:pPr>
              <a:buClrTx/>
            </a:pPr>
            <a:r>
              <a:rPr lang="de-DE" b="0" dirty="0" smtClean="0">
                <a:solidFill>
                  <a:schemeClr val="tx1"/>
                </a:solidFill>
              </a:rPr>
              <a:t>			M. Huening, T. Haas, J. Hauschildt, M. Hoffmann, 			J.-P. Jensen</a:t>
            </a:r>
          </a:p>
          <a:p>
            <a:pPr>
              <a:buClrTx/>
            </a:pPr>
            <a:endParaRPr lang="de-DE" b="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de-DE" sz="1800" b="0" dirty="0" smtClean="0">
                <a:solidFill>
                  <a:schemeClr val="tx1"/>
                </a:solidFill>
              </a:rPr>
              <a:t>Fachbauleitererklärungen sind unterzeichnet bzw. zur Unterschrift bei WP 36 bereit</a:t>
            </a:r>
          </a:p>
        </p:txBody>
      </p:sp>
    </p:spTree>
    <p:extLst>
      <p:ext uri="{BB962C8B-B14F-4D97-AF65-F5344CB8AC3E}">
        <p14:creationId xmlns:p14="http://schemas.microsoft.com/office/powerpoint/2010/main" val="20005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5113" marR="0" indent="-26511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F28E00"/>
          </a:buClr>
          <a:buSzTx/>
          <a:buFont typeface="Arial Black" pitchFamily="34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F28E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5113" marR="0" indent="-26511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>
            <a:srgbClr val="F28E00"/>
          </a:buClr>
          <a:buSzTx/>
          <a:buFont typeface="Arial Black" pitchFamily="34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F28E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411</Words>
  <Application>Microsoft Office PowerPoint</Application>
  <PresentationFormat>A4-Papier (210x297 mm)</PresentationFormat>
  <Paragraphs>94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2_DESY_Vortrag_3-1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ahoppe</cp:lastModifiedBy>
  <cp:revision>467</cp:revision>
  <cp:lastPrinted>2012-02-06T10:59:56Z</cp:lastPrinted>
  <dcterms:created xsi:type="dcterms:W3CDTF">2008-04-14T12:45:38Z</dcterms:created>
  <dcterms:modified xsi:type="dcterms:W3CDTF">2012-02-15T07:54:56Z</dcterms:modified>
</cp:coreProperties>
</file>