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256" r:id="rId2"/>
    <p:sldId id="257" r:id="rId3"/>
    <p:sldId id="367" r:id="rId4"/>
    <p:sldId id="381" r:id="rId5"/>
    <p:sldId id="382" r:id="rId6"/>
    <p:sldId id="383" r:id="rId7"/>
    <p:sldId id="385" r:id="rId8"/>
    <p:sldId id="380" r:id="rId9"/>
    <p:sldId id="259" r:id="rId10"/>
    <p:sldId id="274" r:id="rId11"/>
    <p:sldId id="370" r:id="rId12"/>
    <p:sldId id="391" r:id="rId13"/>
    <p:sldId id="265" r:id="rId14"/>
    <p:sldId id="406" r:id="rId15"/>
    <p:sldId id="275" r:id="rId16"/>
    <p:sldId id="364" r:id="rId17"/>
    <p:sldId id="365" r:id="rId18"/>
    <p:sldId id="395" r:id="rId19"/>
    <p:sldId id="371" r:id="rId20"/>
    <p:sldId id="377" r:id="rId21"/>
    <p:sldId id="378" r:id="rId22"/>
    <p:sldId id="399" r:id="rId23"/>
    <p:sldId id="404" r:id="rId24"/>
    <p:sldId id="400" r:id="rId25"/>
    <p:sldId id="401" r:id="rId26"/>
    <p:sldId id="402" r:id="rId27"/>
    <p:sldId id="403" r:id="rId28"/>
    <p:sldId id="305" r:id="rId29"/>
    <p:sldId id="306" r:id="rId30"/>
    <p:sldId id="308" r:id="rId31"/>
    <p:sldId id="307" r:id="rId32"/>
    <p:sldId id="310" r:id="rId33"/>
    <p:sldId id="397" r:id="rId34"/>
    <p:sldId id="311" r:id="rId35"/>
    <p:sldId id="359" r:id="rId36"/>
    <p:sldId id="337" r:id="rId37"/>
    <p:sldId id="336" r:id="rId38"/>
    <p:sldId id="322" r:id="rId39"/>
    <p:sldId id="342" r:id="rId40"/>
    <p:sldId id="321" r:id="rId41"/>
    <p:sldId id="405" r:id="rId42"/>
    <p:sldId id="335" r:id="rId43"/>
    <p:sldId id="334" r:id="rId44"/>
    <p:sldId id="319" r:id="rId45"/>
    <p:sldId id="325" r:id="rId46"/>
    <p:sldId id="324" r:id="rId47"/>
    <p:sldId id="362" r:id="rId48"/>
    <p:sldId id="346" r:id="rId49"/>
    <p:sldId id="343" r:id="rId50"/>
    <p:sldId id="349" r:id="rId51"/>
    <p:sldId id="328" r:id="rId52"/>
    <p:sldId id="353" r:id="rId53"/>
    <p:sldId id="352" r:id="rId54"/>
    <p:sldId id="354" r:id="rId55"/>
    <p:sldId id="356" r:id="rId56"/>
    <p:sldId id="344" r:id="rId57"/>
    <p:sldId id="392" r:id="rId58"/>
    <p:sldId id="393" r:id="rId59"/>
    <p:sldId id="389" r:id="rId60"/>
    <p:sldId id="390" r:id="rId61"/>
    <p:sldId id="384" r:id="rId62"/>
    <p:sldId id="357" r:id="rId63"/>
    <p:sldId id="358" r:id="rId64"/>
    <p:sldId id="350" r:id="rId65"/>
    <p:sldId id="361" r:id="rId66"/>
    <p:sldId id="323" r:id="rId67"/>
    <p:sldId id="315" r:id="rId68"/>
    <p:sldId id="292" r:id="rId69"/>
    <p:sldId id="339" r:id="rId70"/>
    <p:sldId id="341" r:id="rId7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mn-cs"/>
      </a:defRPr>
    </a:lvl2pPr>
    <a:lvl3pPr marL="914400" algn="l" rtl="0" fontAlgn="base">
      <a:spcBef>
        <a:spcPct val="0"/>
      </a:spcBef>
      <a:spcAft>
        <a:spcPct val="0"/>
      </a:spcAft>
      <a:defRPr kern="1200">
        <a:solidFill>
          <a:schemeClr val="tx1"/>
        </a:solidFill>
        <a:latin typeface="Calibri" pitchFamily="34" charset="0"/>
        <a:ea typeface="+mn-ea"/>
        <a:cs typeface="+mn-cs"/>
      </a:defRPr>
    </a:lvl3pPr>
    <a:lvl4pPr marL="1371600" algn="l" rtl="0" fontAlgn="base">
      <a:spcBef>
        <a:spcPct val="0"/>
      </a:spcBef>
      <a:spcAft>
        <a:spcPct val="0"/>
      </a:spcAft>
      <a:defRPr kern="1200">
        <a:solidFill>
          <a:schemeClr val="tx1"/>
        </a:solidFill>
        <a:latin typeface="Calibri" pitchFamily="34" charset="0"/>
        <a:ea typeface="+mn-ea"/>
        <a:cs typeface="+mn-cs"/>
      </a:defRPr>
    </a:lvl4pPr>
    <a:lvl5pPr marL="1828800" algn="l" rtl="0" fontAlgn="base">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B800"/>
    <a:srgbClr val="002060"/>
    <a:srgbClr val="FF0000"/>
    <a:srgbClr val="FFFFCC"/>
    <a:srgbClr val="006600"/>
    <a:srgbClr val="FFFF00"/>
    <a:srgbClr val="FF9900"/>
    <a:srgbClr val="E46C0A"/>
    <a:srgbClr val="000066"/>
    <a:srgbClr val="0099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49" autoAdjust="0"/>
    <p:restoredTop sz="94579" autoAdjust="0"/>
  </p:normalViewPr>
  <p:slideViewPr>
    <p:cSldViewPr>
      <p:cViewPr>
        <p:scale>
          <a:sx n="75" d="100"/>
          <a:sy n="75" d="100"/>
        </p:scale>
        <p:origin x="-504" y="1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image" Target="../media/image15.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image" Target="../media/image46.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image" Target="../media/image5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4.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15.wmf"/><Relationship Id="rId2" Type="http://schemas.openxmlformats.org/officeDocument/2006/relationships/image" Target="../media/image114.wmf"/><Relationship Id="rId1" Type="http://schemas.openxmlformats.org/officeDocument/2006/relationships/image" Target="../media/image113.wmf"/><Relationship Id="rId4" Type="http://schemas.openxmlformats.org/officeDocument/2006/relationships/image" Target="../media/image11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BAC2D75A-1D96-4445-A960-8D32CEBF2E68}" type="datetimeFigureOut">
              <a:rPr lang="en-US"/>
              <a:pPr>
                <a:defRPr/>
              </a:pPr>
              <a:t>4/4/2012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4BE03D23-452E-488F-BAE8-88207D3D3904}" type="slidenum">
              <a:rPr lang="en-US"/>
              <a:pPr>
                <a:defRPr/>
              </a:pPr>
              <a:t>‹#›</a:t>
            </a:fld>
            <a:endParaRPr lang="en-US"/>
          </a:p>
        </p:txBody>
      </p:sp>
    </p:spTree>
    <p:extLst>
      <p:ext uri="{BB962C8B-B14F-4D97-AF65-F5344CB8AC3E}">
        <p14:creationId xmlns:p14="http://schemas.microsoft.com/office/powerpoint/2010/main" xmlns="" val="11949080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e/h&lt;1, hence to compensate</a:t>
            </a:r>
            <a:r>
              <a:rPr lang="en-US" baseline="0" dirty="0" smtClean="0"/>
              <a:t> for lower </a:t>
            </a:r>
            <a:r>
              <a:rPr lang="en-US" baseline="0" dirty="0" err="1" smtClean="0"/>
              <a:t>hadronic</a:t>
            </a:r>
            <a:r>
              <a:rPr lang="en-US" baseline="0" dirty="0" smtClean="0"/>
              <a:t> response weights proportional to energy density are introduced. Silicon photomultiplier detectors (</a:t>
            </a:r>
            <a:r>
              <a:rPr lang="en-US" baseline="0" dirty="0" err="1" smtClean="0"/>
              <a:t>SiPM</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4BE03D23-452E-488F-BAE8-88207D3D3904}" type="slidenum">
              <a:rPr lang="en-US" smtClean="0"/>
              <a:pPr>
                <a:defRPr/>
              </a:pPr>
              <a:t>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Number Placeholder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5988" fontAlgn="base">
              <a:spcBef>
                <a:spcPct val="0"/>
              </a:spcBef>
              <a:spcAft>
                <a:spcPct val="0"/>
              </a:spcAft>
            </a:pPr>
            <a:fld id="{D608507C-D1CB-411D-A86C-3949DC099FE5}" type="slidenum">
              <a:rPr lang="en-US" sz="1300" smtClean="0">
                <a:latin typeface="Times New Roman" pitchFamily="18" charset="0"/>
                <a:ea typeface="ＭＳ Ｐゴシック"/>
                <a:cs typeface="ＭＳ Ｐゴシック"/>
              </a:rPr>
              <a:pPr defTabSz="915988" fontAlgn="base">
                <a:spcBef>
                  <a:spcPct val="0"/>
                </a:spcBef>
                <a:spcAft>
                  <a:spcPct val="0"/>
                </a:spcAft>
              </a:pPr>
              <a:t>9</a:t>
            </a:fld>
            <a:endParaRPr lang="en-US" sz="1300" smtClean="0">
              <a:latin typeface="Times New Roman" pitchFamily="18" charset="0"/>
              <a:ea typeface="ＭＳ Ｐゴシック"/>
              <a:cs typeface="ＭＳ Ｐゴシック"/>
            </a:endParaRPr>
          </a:p>
        </p:txBody>
      </p:sp>
      <p:sp>
        <p:nvSpPr>
          <p:cNvPr id="25602" name="Slide Image Placeholder 1"/>
          <p:cNvSpPr>
            <a:spLocks noGrp="1" noRot="1" noChangeAspect="1" noTextEdit="1"/>
          </p:cNvSpPr>
          <p:nvPr>
            <p:ph type="sldImg"/>
          </p:nvPr>
        </p:nvSpPr>
        <p:spPr bwMode="auto">
          <a:xfrm>
            <a:off x="1144588" y="687388"/>
            <a:ext cx="4568825" cy="3425825"/>
          </a:xfrm>
          <a:noFill/>
          <a:ln>
            <a:solidFill>
              <a:srgbClr val="000000"/>
            </a:solidFill>
            <a:miter lim="800000"/>
            <a:headEnd/>
            <a:tailEnd/>
          </a:ln>
        </p:spPr>
      </p:sp>
      <p:sp>
        <p:nvSpPr>
          <p:cNvPr id="25603" name="Notes Placeholder 2"/>
          <p:cNvSpPr>
            <a:spLocks noGrp="1"/>
          </p:cNvSpPr>
          <p:nvPr>
            <p:ph type="body" idx="1"/>
          </p:nvPr>
        </p:nvSpPr>
        <p:spPr bwMode="auto">
          <a:xfrm>
            <a:off x="685800" y="4344988"/>
            <a:ext cx="5486400" cy="4113212"/>
          </a:xfrm>
          <a:noFill/>
          <a:ln>
            <a:solidFill>
              <a:srgbClr val="000000"/>
            </a:solidFill>
            <a:miter lim="800000"/>
            <a:headEnd/>
            <a:tailEnd/>
          </a:ln>
        </p:spPr>
        <p:txBody>
          <a:bodyPr wrap="square" lIns="91374" tIns="45687" rIns="91374" bIns="45687" numCol="1" anchor="t" anchorCtr="0" compatLnSpc="1">
            <a:prstTxWarp prst="textNoShape">
              <a:avLst/>
            </a:prstTxWarp>
          </a:bodyPr>
          <a:lstStyle/>
          <a:p>
            <a:pPr eaLnBrk="1" hangingPunct="1">
              <a:spcBef>
                <a:spcPct val="0"/>
              </a:spcBef>
            </a:pPr>
            <a:endParaRPr lang="en-US" smtClean="0">
              <a:latin typeface="Times New Roman" pitchFamily="18" charset="0"/>
              <a:ea typeface="ＭＳ Ｐゴシック"/>
              <a:cs typeface="ＭＳ Ｐゴシック"/>
            </a:endParaRPr>
          </a:p>
        </p:txBody>
      </p:sp>
      <p:sp>
        <p:nvSpPr>
          <p:cNvPr id="24581" name="Slide Number Placeholder 3"/>
          <p:cNvSpPr txBox="1">
            <a:spLocks noGrp="1"/>
          </p:cNvSpPr>
          <p:nvPr/>
        </p:nvSpPr>
        <p:spPr bwMode="auto">
          <a:xfrm>
            <a:off x="3884613" y="8683625"/>
            <a:ext cx="2971800" cy="458788"/>
          </a:xfrm>
          <a:prstGeom prst="rect">
            <a:avLst/>
          </a:prstGeom>
          <a:noFill/>
          <a:ln w="9525">
            <a:noFill/>
            <a:miter lim="800000"/>
            <a:headEnd/>
            <a:tailEnd/>
          </a:ln>
        </p:spPr>
        <p:txBody>
          <a:bodyPr lIns="91374" tIns="45687" rIns="91374" bIns="45687" anchor="b"/>
          <a:lstStyle>
            <a:lvl1pPr defTabSz="912813">
              <a:defRPr sz="1600">
                <a:solidFill>
                  <a:schemeClr val="tx1"/>
                </a:solidFill>
                <a:latin typeface="Comic Sans MS" charset="0"/>
                <a:ea typeface="ＭＳ Ｐゴシック" charset="0"/>
                <a:cs typeface="ＭＳ Ｐゴシック" charset="0"/>
              </a:defRPr>
            </a:lvl1pPr>
            <a:lvl2pPr marL="37931725" indent="-37474525" defTabSz="912813">
              <a:defRPr sz="1600">
                <a:solidFill>
                  <a:schemeClr val="tx1"/>
                </a:solidFill>
                <a:latin typeface="Comic Sans MS" charset="0"/>
                <a:ea typeface="ＭＳ Ｐゴシック" charset="0"/>
              </a:defRPr>
            </a:lvl2pPr>
            <a:lvl3pPr>
              <a:defRPr sz="1600">
                <a:solidFill>
                  <a:schemeClr val="tx1"/>
                </a:solidFill>
                <a:latin typeface="Comic Sans MS" charset="0"/>
                <a:ea typeface="ＭＳ Ｐゴシック" charset="0"/>
              </a:defRPr>
            </a:lvl3pPr>
            <a:lvl4pPr>
              <a:defRPr sz="1600">
                <a:solidFill>
                  <a:schemeClr val="tx1"/>
                </a:solidFill>
                <a:latin typeface="Comic Sans MS" charset="0"/>
                <a:ea typeface="ＭＳ Ｐゴシック" charset="0"/>
              </a:defRPr>
            </a:lvl4pPr>
            <a:lvl5pPr>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pPr algn="r" fontAlgn="auto">
              <a:spcBef>
                <a:spcPts val="0"/>
              </a:spcBef>
              <a:spcAft>
                <a:spcPts val="0"/>
              </a:spcAft>
              <a:defRPr/>
            </a:pPr>
            <a:fld id="{40D257A9-1346-408C-A0D1-0D28FAC6FA7E}" type="slidenum">
              <a:rPr lang="en-US" sz="1200" smtClean="0">
                <a:effectLst>
                  <a:outerShdw blurRad="38100" dist="38100" dir="2700000" algn="tl">
                    <a:srgbClr val="DDDDDD"/>
                  </a:outerShdw>
                </a:effectLst>
                <a:latin typeface="Calibri" charset="0"/>
              </a:rPr>
              <a:pPr algn="r" fontAlgn="auto">
                <a:spcBef>
                  <a:spcPts val="0"/>
                </a:spcBef>
                <a:spcAft>
                  <a:spcPts val="0"/>
                </a:spcAft>
                <a:defRPr/>
              </a:pPr>
              <a:t>9</a:t>
            </a:fld>
            <a:endParaRPr lang="en-US" sz="1200" smtClean="0">
              <a:effectLst>
                <a:outerShdw blurRad="38100" dist="38100" dir="2700000" algn="tl">
                  <a:srgbClr val="DDDDDD"/>
                </a:outerShdw>
              </a:effectLst>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27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C77EFD3-DFC3-414F-9AF6-8545566FB23A}" type="slidenum">
              <a:rPr lang="en-US"/>
              <a:pPr fontAlgn="base">
                <a:spcBef>
                  <a:spcPct val="0"/>
                </a:spcBef>
                <a:spcAft>
                  <a:spcPct val="0"/>
                </a:spcAft>
                <a:defRPr/>
              </a:pPr>
              <a:t>23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aseline="0">
                <a:solidFill>
                  <a:schemeClr val="bg1"/>
                </a:solidFill>
                <a:effectLst>
                  <a:outerShdw blurRad="50800" dist="38100" algn="l" rotWithShape="0">
                    <a:prstClr val="black">
                      <a:alpha val="40000"/>
                    </a:prst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effectLst>
            <a:outerShdw blurRad="50800" dist="38100" dir="2700000" algn="tl" rotWithShape="0">
              <a:prstClr val="black">
                <a:alpha val="40000"/>
              </a:prstClr>
            </a:outerShdw>
          </a:effectLst>
        </p:spPr>
        <p:txBody>
          <a:bodyPr/>
          <a:lstStyle>
            <a:lvl1pPr marL="0" indent="0" algn="ctr">
              <a:buNone/>
              <a:defRPr>
                <a:solidFill>
                  <a:schemeClr val="tx1">
                    <a:tint val="75000"/>
                  </a:schemeClr>
                </a:solidFill>
                <a:effectLst>
                  <a:outerShdw blurRad="50800" dist="38100" algn="l"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8E2C6AD3-4AAA-45C9-973A-04EE5F847772}" type="datetime1">
              <a:rPr lang="en-US"/>
              <a:pPr>
                <a:defRPr/>
              </a:pPr>
              <a:t>4/4/2012</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Ashfaq Ahmad</a:t>
            </a:r>
          </a:p>
        </p:txBody>
      </p:sp>
      <p:sp>
        <p:nvSpPr>
          <p:cNvPr id="6" name="Slide Number Placeholder 5"/>
          <p:cNvSpPr>
            <a:spLocks noGrp="1"/>
          </p:cNvSpPr>
          <p:nvPr>
            <p:ph type="sldNum" sz="quarter" idx="12"/>
          </p:nvPr>
        </p:nvSpPr>
        <p:spPr/>
        <p:txBody>
          <a:bodyPr/>
          <a:lstStyle>
            <a:lvl1pPr>
              <a:defRPr/>
            </a:lvl1pPr>
          </a:lstStyle>
          <a:p>
            <a:pPr>
              <a:defRPr/>
            </a:pPr>
            <a:fld id="{32DA81F0-2EFB-4089-A23F-5DDBFAEE5925}"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3256B6E-BC34-475E-92EB-0005C42469BE}" type="datetime1">
              <a:rPr lang="en-US"/>
              <a:pPr>
                <a:defRPr/>
              </a:pPr>
              <a:t>4/4/2012</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Ashfaq Ahmad</a:t>
            </a:r>
          </a:p>
        </p:txBody>
      </p:sp>
      <p:sp>
        <p:nvSpPr>
          <p:cNvPr id="6" name="Slide Number Placeholder 5"/>
          <p:cNvSpPr>
            <a:spLocks noGrp="1"/>
          </p:cNvSpPr>
          <p:nvPr>
            <p:ph type="sldNum" sz="quarter" idx="12"/>
          </p:nvPr>
        </p:nvSpPr>
        <p:spPr/>
        <p:txBody>
          <a:bodyPr/>
          <a:lstStyle>
            <a:lvl1pPr>
              <a:defRPr/>
            </a:lvl1pPr>
          </a:lstStyle>
          <a:p>
            <a:pPr>
              <a:defRPr/>
            </a:pPr>
            <a:fld id="{173B9C33-5947-491D-A749-882A8BD8AF0D}"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9B53068-24AA-48C8-AC1D-4F13C750ACE8}" type="datetime1">
              <a:rPr lang="en-US"/>
              <a:pPr>
                <a:defRPr/>
              </a:pPr>
              <a:t>4/4/2012</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Ashfaq Ahmad</a:t>
            </a:r>
          </a:p>
        </p:txBody>
      </p:sp>
      <p:sp>
        <p:nvSpPr>
          <p:cNvPr id="6" name="Slide Number Placeholder 5"/>
          <p:cNvSpPr>
            <a:spLocks noGrp="1"/>
          </p:cNvSpPr>
          <p:nvPr>
            <p:ph type="sldNum" sz="quarter" idx="12"/>
          </p:nvPr>
        </p:nvSpPr>
        <p:spPr/>
        <p:txBody>
          <a:bodyPr/>
          <a:lstStyle>
            <a:lvl1pPr>
              <a:defRPr/>
            </a:lvl1pPr>
          </a:lstStyle>
          <a:p>
            <a:pPr>
              <a:defRPr/>
            </a:pPr>
            <a:fld id="{362E590A-8672-4489-9A53-AE217213AD28}"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980728"/>
            <a:ext cx="8229600" cy="5616624"/>
          </a:xfrm>
          <a:solidFill>
            <a:schemeClr val="bg1"/>
          </a:solidFill>
          <a:ln w="25400">
            <a:solidFill>
              <a:schemeClr val="accent6">
                <a:lumMod val="75000"/>
              </a:schemeClr>
            </a:solidFill>
          </a:ln>
          <a:effectLst>
            <a:outerShdw blurRad="50800" dist="38100" dir="2700000" algn="tl" rotWithShape="0">
              <a:prstClr val="black">
                <a:alpha val="40000"/>
              </a:prstClr>
            </a:outerShdw>
          </a:effectLst>
        </p:spPr>
        <p:txBody>
          <a:bodyPr/>
          <a:lstStyle>
            <a:lvl1pPr>
              <a:defRPr>
                <a:effectLst/>
              </a:defRPr>
            </a:lvl1pPr>
            <a:lvl2pPr>
              <a:defRPr>
                <a:effectLst/>
              </a:defRPr>
            </a:lvl2pPr>
            <a:lvl3pPr>
              <a:defRPr>
                <a:effectLst/>
              </a:defRPr>
            </a:lvl3pPr>
            <a:lvl4pPr>
              <a:defRPr>
                <a:effectLst/>
              </a:defRPr>
            </a:lvl4pPr>
            <a:lvl5pPr>
              <a:defRPr>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C1A19C3-60BE-477C-9DA2-31647DF132E5}" type="datetime1">
              <a:rPr lang="en-US"/>
              <a:pPr>
                <a:defRPr/>
              </a:pPr>
              <a:t>4/4/2012</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Ashfaq Ahmad</a:t>
            </a:r>
          </a:p>
        </p:txBody>
      </p:sp>
      <p:sp>
        <p:nvSpPr>
          <p:cNvPr id="6" name="Slide Number Placeholder 5"/>
          <p:cNvSpPr>
            <a:spLocks noGrp="1"/>
          </p:cNvSpPr>
          <p:nvPr>
            <p:ph type="sldNum" sz="quarter" idx="12"/>
          </p:nvPr>
        </p:nvSpPr>
        <p:spPr/>
        <p:txBody>
          <a:bodyPr/>
          <a:lstStyle>
            <a:lvl1pPr>
              <a:defRPr/>
            </a:lvl1pPr>
          </a:lstStyle>
          <a:p>
            <a:pPr>
              <a:defRPr/>
            </a:pPr>
            <a:fld id="{B19B6CF7-AFEE-4653-B4EC-FC3999BA7FC2}"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FC58CB0-E088-4A3C-BED8-5B870E87F242}" type="datetime1">
              <a:rPr lang="en-US"/>
              <a:pPr>
                <a:defRPr/>
              </a:pPr>
              <a:t>4/4/2012</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Ashfaq Ahmad</a:t>
            </a:r>
          </a:p>
        </p:txBody>
      </p:sp>
      <p:sp>
        <p:nvSpPr>
          <p:cNvPr id="6" name="Slide Number Placeholder 5"/>
          <p:cNvSpPr>
            <a:spLocks noGrp="1"/>
          </p:cNvSpPr>
          <p:nvPr>
            <p:ph type="sldNum" sz="quarter" idx="12"/>
          </p:nvPr>
        </p:nvSpPr>
        <p:spPr/>
        <p:txBody>
          <a:bodyPr/>
          <a:lstStyle>
            <a:lvl1pPr>
              <a:defRPr/>
            </a:lvl1pPr>
          </a:lstStyle>
          <a:p>
            <a:pPr>
              <a:defRPr/>
            </a:pPr>
            <a:fld id="{BB3A2E8C-09CD-45B4-A38F-7BCFD5D2F30B}"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solidFill>
            <a:schemeClr val="bg1"/>
          </a:solidFill>
          <a:effectLst>
            <a:outerShdw blurRad="50800" dist="38100" dir="2700000" algn="tl" rotWithShape="0">
              <a:srgbClr val="FF9900">
                <a:alpha val="40000"/>
              </a:srgbClr>
            </a:outerShdw>
          </a:effectLst>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solidFill>
            <a:schemeClr val="bg1"/>
          </a:solidFill>
          <a:effectLst>
            <a:outerShdw blurRad="50800" dist="38100" dir="2700000" algn="tl" rotWithShape="0">
              <a:srgbClr val="FF9900">
                <a:alpha val="40000"/>
              </a:srgbClr>
            </a:outerShdw>
          </a:effectLst>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A7052AD1-310C-464F-A93D-B6E396EA2E4F}" type="datetime1">
              <a:rPr lang="en-US"/>
              <a:pPr>
                <a:defRPr/>
              </a:pPr>
              <a:t>4/4/2012</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Ashfaq Ahmad</a:t>
            </a:r>
          </a:p>
        </p:txBody>
      </p:sp>
      <p:sp>
        <p:nvSpPr>
          <p:cNvPr id="7" name="Slide Number Placeholder 5"/>
          <p:cNvSpPr>
            <a:spLocks noGrp="1"/>
          </p:cNvSpPr>
          <p:nvPr>
            <p:ph type="sldNum" sz="quarter" idx="12"/>
          </p:nvPr>
        </p:nvSpPr>
        <p:spPr/>
        <p:txBody>
          <a:bodyPr/>
          <a:lstStyle>
            <a:lvl1pPr>
              <a:defRPr/>
            </a:lvl1pPr>
          </a:lstStyle>
          <a:p>
            <a:pPr>
              <a:defRPr/>
            </a:pPr>
            <a:fld id="{C8D7A6D0-2E4F-4078-8ABE-74FB5D569CF9}"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4323E2C-EAB5-4E93-8C61-F92C10A2000D}" type="datetime1">
              <a:rPr lang="en-US"/>
              <a:pPr>
                <a:defRPr/>
              </a:pPr>
              <a:t>4/4/2012</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Ashfaq Ahmad</a:t>
            </a:r>
          </a:p>
        </p:txBody>
      </p:sp>
      <p:sp>
        <p:nvSpPr>
          <p:cNvPr id="9" name="Slide Number Placeholder 5"/>
          <p:cNvSpPr>
            <a:spLocks noGrp="1"/>
          </p:cNvSpPr>
          <p:nvPr>
            <p:ph type="sldNum" sz="quarter" idx="12"/>
          </p:nvPr>
        </p:nvSpPr>
        <p:spPr/>
        <p:txBody>
          <a:bodyPr/>
          <a:lstStyle>
            <a:lvl1pPr>
              <a:defRPr/>
            </a:lvl1pPr>
          </a:lstStyle>
          <a:p>
            <a:pPr>
              <a:defRPr/>
            </a:pPr>
            <a:fld id="{E0DD7E95-4A5B-4F96-9F13-8204477A477C}"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645E1B4-AE78-43AC-BDD4-060021624061}" type="datetime1">
              <a:rPr lang="en-US"/>
              <a:pPr>
                <a:defRPr/>
              </a:pPr>
              <a:t>4/4/2012</a:t>
            </a:fld>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a:t>Ashfaq Ahmad</a:t>
            </a:r>
          </a:p>
        </p:txBody>
      </p:sp>
      <p:sp>
        <p:nvSpPr>
          <p:cNvPr id="5" name="Slide Number Placeholder 5"/>
          <p:cNvSpPr>
            <a:spLocks noGrp="1"/>
          </p:cNvSpPr>
          <p:nvPr>
            <p:ph type="sldNum" sz="quarter" idx="12"/>
          </p:nvPr>
        </p:nvSpPr>
        <p:spPr/>
        <p:txBody>
          <a:bodyPr/>
          <a:lstStyle>
            <a:lvl1pPr>
              <a:defRPr/>
            </a:lvl1pPr>
          </a:lstStyle>
          <a:p>
            <a:pPr>
              <a:defRPr/>
            </a:pPr>
            <a:fld id="{06F90BCB-E90D-481E-B7E7-ABCA70349E40}"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09ACC0D-3BAB-41E1-B8E2-CFEDF6EEBE17}" type="datetime1">
              <a:rPr lang="en-US"/>
              <a:pPr>
                <a:defRPr/>
              </a:pPr>
              <a:t>4/4/2012</a:t>
            </a:fld>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a:t>Ashfaq Ahmad</a:t>
            </a:r>
          </a:p>
        </p:txBody>
      </p:sp>
      <p:sp>
        <p:nvSpPr>
          <p:cNvPr id="4" name="Slide Number Placeholder 5"/>
          <p:cNvSpPr>
            <a:spLocks noGrp="1"/>
          </p:cNvSpPr>
          <p:nvPr>
            <p:ph type="sldNum" sz="quarter" idx="12"/>
          </p:nvPr>
        </p:nvSpPr>
        <p:spPr/>
        <p:txBody>
          <a:bodyPr/>
          <a:lstStyle>
            <a:lvl1pPr>
              <a:defRPr/>
            </a:lvl1pPr>
          </a:lstStyle>
          <a:p>
            <a:pPr>
              <a:defRPr/>
            </a:pPr>
            <a:fld id="{FA774D12-9346-428C-AD78-27DECD331F10}"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76C06F5-9641-4C08-A973-55EA565D9D63}" type="datetime1">
              <a:rPr lang="en-US"/>
              <a:pPr>
                <a:defRPr/>
              </a:pPr>
              <a:t>4/4/2012</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Ashfaq Ahmad</a:t>
            </a:r>
          </a:p>
        </p:txBody>
      </p:sp>
      <p:sp>
        <p:nvSpPr>
          <p:cNvPr id="7" name="Slide Number Placeholder 5"/>
          <p:cNvSpPr>
            <a:spLocks noGrp="1"/>
          </p:cNvSpPr>
          <p:nvPr>
            <p:ph type="sldNum" sz="quarter" idx="12"/>
          </p:nvPr>
        </p:nvSpPr>
        <p:spPr/>
        <p:txBody>
          <a:bodyPr/>
          <a:lstStyle>
            <a:lvl1pPr>
              <a:defRPr/>
            </a:lvl1pPr>
          </a:lstStyle>
          <a:p>
            <a:pPr>
              <a:defRPr/>
            </a:pPr>
            <a:fld id="{EA3054A4-AFC8-4410-B582-5CFFD4E360BA}"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7C9F393-AEA7-4013-985B-49B7135E657E}" type="datetime1">
              <a:rPr lang="en-US"/>
              <a:pPr>
                <a:defRPr/>
              </a:pPr>
              <a:t>4/4/2012</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Ashfaq Ahmad</a:t>
            </a:r>
          </a:p>
        </p:txBody>
      </p:sp>
      <p:sp>
        <p:nvSpPr>
          <p:cNvPr id="7" name="Slide Number Placeholder 5"/>
          <p:cNvSpPr>
            <a:spLocks noGrp="1"/>
          </p:cNvSpPr>
          <p:nvPr>
            <p:ph type="sldNum" sz="quarter" idx="12"/>
          </p:nvPr>
        </p:nvSpPr>
        <p:spPr/>
        <p:txBody>
          <a:bodyPr/>
          <a:lstStyle>
            <a:lvl1pPr>
              <a:defRPr/>
            </a:lvl1pPr>
          </a:lstStyle>
          <a:p>
            <a:pPr>
              <a:defRPr/>
            </a:pPr>
            <a:fld id="{4D1F0315-5237-4CB6-8F01-13617641AE18}"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17999">
              <a:srgbClr val="FEE7F2"/>
            </a:gs>
            <a:gs pos="36000">
              <a:srgbClr val="FAC77D"/>
            </a:gs>
            <a:gs pos="61000">
              <a:srgbClr val="FBA97D"/>
            </a:gs>
            <a:gs pos="82001">
              <a:srgbClr val="FBD49C"/>
            </a:gs>
            <a:gs pos="100000">
              <a:srgbClr val="FEE7F2"/>
            </a:gs>
          </a:gsLst>
          <a:lin ang="16200000" scaled="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08050"/>
          </a:xfrm>
          <a:prstGeom prst="rect">
            <a:avLst/>
          </a:prstGeom>
          <a:gradFill flip="none" rotWithShape="1">
            <a:gsLst>
              <a:gs pos="0">
                <a:srgbClr val="D6B19C"/>
              </a:gs>
              <a:gs pos="30000">
                <a:srgbClr val="D49E6C"/>
              </a:gs>
              <a:gs pos="70000">
                <a:srgbClr val="A65528"/>
              </a:gs>
              <a:gs pos="100000">
                <a:srgbClr val="663012"/>
              </a:gs>
            </a:gsLst>
            <a:lin ang="16200000" scaled="1"/>
            <a:tileRect/>
          </a:gradFill>
          <a:effectLst>
            <a:outerShdw blurRad="50800" dist="38100" dir="5400000" algn="t" rotWithShape="0">
              <a:prstClr val="black">
                <a:alpha val="40000"/>
              </a:prstClr>
            </a:outerShdw>
          </a:effectLst>
        </p:spPr>
        <p:txBody>
          <a:bodyPr vert="horz" lIns="91440" tIns="45720" rIns="91440" bIns="45720" rtlCol="0" anchor="ctr">
            <a:normAutofit/>
          </a:bodyPr>
          <a:lstStyle/>
          <a:p>
            <a:r>
              <a:rPr lang="en-US" dirty="0" smtClean="0"/>
              <a:t>Click to edit Master title style</a:t>
            </a:r>
            <a:endParaRPr lang="en-US" dirty="0"/>
          </a:p>
        </p:txBody>
      </p:sp>
      <p:sp>
        <p:nvSpPr>
          <p:cNvPr id="1027" name="Text Placeholder 2"/>
          <p:cNvSpPr>
            <a:spLocks noGrp="1"/>
          </p:cNvSpPr>
          <p:nvPr>
            <p:ph type="body" idx="1"/>
          </p:nvPr>
        </p:nvSpPr>
        <p:spPr bwMode="auto">
          <a:xfrm>
            <a:off x="457200" y="981075"/>
            <a:ext cx="8229600" cy="5145088"/>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0" y="6669088"/>
            <a:ext cx="3132138" cy="215900"/>
          </a:xfrm>
          <a:prstGeom prst="rect">
            <a:avLst/>
          </a:prstGeom>
          <a:gradFill flip="none" rotWithShape="1">
            <a:gsLst>
              <a:gs pos="0">
                <a:srgbClr val="D6B19C"/>
              </a:gs>
              <a:gs pos="30000">
                <a:srgbClr val="D49E6C"/>
              </a:gs>
              <a:gs pos="70000">
                <a:srgbClr val="A65528"/>
              </a:gs>
              <a:gs pos="100000">
                <a:srgbClr val="663012"/>
              </a:gs>
            </a:gsLst>
            <a:lin ang="5400000" scaled="0"/>
            <a:tileRect/>
          </a:gradFill>
        </p:spPr>
        <p:txBody>
          <a:bodyPr vert="horz" lIns="91440" tIns="45720" rIns="91440" bIns="45720" rtlCol="0" anchor="ctr"/>
          <a:lstStyle>
            <a:lvl1pPr algn="l" fontAlgn="auto">
              <a:spcBef>
                <a:spcPts val="0"/>
              </a:spcBef>
              <a:spcAft>
                <a:spcPts val="0"/>
              </a:spcAft>
              <a:defRPr sz="1200">
                <a:solidFill>
                  <a:schemeClr val="bg1"/>
                </a:solidFill>
                <a:latin typeface="+mn-lt"/>
              </a:defRPr>
            </a:lvl1pPr>
          </a:lstStyle>
          <a:p>
            <a:pPr>
              <a:defRPr/>
            </a:pPr>
            <a:fld id="{0BF20258-3F5A-4B59-8B68-F631C487E908}" type="datetime1">
              <a:rPr lang="en-US"/>
              <a:pPr>
                <a:defRPr/>
              </a:pPr>
              <a:t>4/4/2012</a:t>
            </a:fld>
            <a:endParaRPr lang="en-US" dirty="0"/>
          </a:p>
        </p:txBody>
      </p:sp>
      <p:sp>
        <p:nvSpPr>
          <p:cNvPr id="5" name="Footer Placeholder 4"/>
          <p:cNvSpPr>
            <a:spLocks noGrp="1"/>
          </p:cNvSpPr>
          <p:nvPr>
            <p:ph type="ftr" sz="quarter" idx="3"/>
          </p:nvPr>
        </p:nvSpPr>
        <p:spPr>
          <a:xfrm>
            <a:off x="3124200" y="6669088"/>
            <a:ext cx="2960688" cy="215900"/>
          </a:xfrm>
          <a:prstGeom prst="rect">
            <a:avLst/>
          </a:prstGeom>
          <a:gradFill flip="none" rotWithShape="1">
            <a:gsLst>
              <a:gs pos="0">
                <a:srgbClr val="D6B19C"/>
              </a:gs>
              <a:gs pos="30000">
                <a:srgbClr val="D49E6C"/>
              </a:gs>
              <a:gs pos="70000">
                <a:srgbClr val="A65528"/>
              </a:gs>
              <a:gs pos="100000">
                <a:srgbClr val="663012"/>
              </a:gs>
            </a:gsLst>
            <a:lin ang="5400000" scaled="0"/>
            <a:tileRect/>
          </a:gradFill>
        </p:spPr>
        <p:txBody>
          <a:bodyPr vert="horz" lIns="91440" tIns="45720" rIns="91440" bIns="45720" rtlCol="0" anchor="ctr"/>
          <a:lstStyle>
            <a:lvl1pPr algn="ctr" fontAlgn="auto">
              <a:spcBef>
                <a:spcPts val="0"/>
              </a:spcBef>
              <a:spcAft>
                <a:spcPts val="0"/>
              </a:spcAft>
              <a:defRPr sz="1200">
                <a:solidFill>
                  <a:schemeClr val="bg1"/>
                </a:solidFill>
                <a:latin typeface="+mn-lt"/>
              </a:defRPr>
            </a:lvl1pPr>
          </a:lstStyle>
          <a:p>
            <a:pPr>
              <a:defRPr/>
            </a:pPr>
            <a:r>
              <a:rPr lang="en-US"/>
              <a:t>Ashfaq Ahmad</a:t>
            </a:r>
          </a:p>
        </p:txBody>
      </p:sp>
      <p:sp>
        <p:nvSpPr>
          <p:cNvPr id="6" name="Slide Number Placeholder 5"/>
          <p:cNvSpPr>
            <a:spLocks noGrp="1"/>
          </p:cNvSpPr>
          <p:nvPr>
            <p:ph type="sldNum" sz="quarter" idx="4"/>
          </p:nvPr>
        </p:nvSpPr>
        <p:spPr>
          <a:xfrm>
            <a:off x="6011863" y="6669088"/>
            <a:ext cx="3132137" cy="215900"/>
          </a:xfrm>
          <a:prstGeom prst="rect">
            <a:avLst/>
          </a:prstGeom>
          <a:gradFill flip="none" rotWithShape="1">
            <a:gsLst>
              <a:gs pos="0">
                <a:srgbClr val="D6B19C"/>
              </a:gs>
              <a:gs pos="30000">
                <a:srgbClr val="D49E6C"/>
              </a:gs>
              <a:gs pos="70000">
                <a:srgbClr val="A65528"/>
              </a:gs>
              <a:gs pos="100000">
                <a:srgbClr val="663012"/>
              </a:gs>
            </a:gsLst>
            <a:lin ang="5400000" scaled="0"/>
            <a:tileRect/>
          </a:gradFill>
        </p:spPr>
        <p:txBody>
          <a:bodyPr vert="horz" lIns="91440" tIns="45720" rIns="91440" bIns="45720" rtlCol="0" anchor="ctr"/>
          <a:lstStyle>
            <a:lvl1pPr algn="r" fontAlgn="auto">
              <a:spcBef>
                <a:spcPts val="0"/>
              </a:spcBef>
              <a:spcAft>
                <a:spcPts val="0"/>
              </a:spcAft>
              <a:defRPr sz="1200">
                <a:solidFill>
                  <a:schemeClr val="bg1"/>
                </a:solidFill>
                <a:latin typeface="+mn-lt"/>
              </a:defRPr>
            </a:lvl1pPr>
          </a:lstStyle>
          <a:p>
            <a:pPr>
              <a:defRPr/>
            </a:pPr>
            <a:fld id="{9D96E4FD-16BF-4702-A1A5-AA96135C73CE}"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rtl="0" eaLnBrk="0" fontAlgn="base" hangingPunct="0">
        <a:spcBef>
          <a:spcPct val="0"/>
        </a:spcBef>
        <a:spcAft>
          <a:spcPct val="0"/>
        </a:spcAft>
        <a:defRPr sz="4400" kern="1200">
          <a:solidFill>
            <a:schemeClr val="bg1"/>
          </a:solidFill>
          <a:effectLst>
            <a:outerShdw blurRad="50800" dist="38100" algn="l" rotWithShape="0">
              <a:prstClr val="black">
                <a:alpha val="40000"/>
              </a:prstClr>
            </a:outerShdw>
          </a:effectLst>
          <a:latin typeface="+mj-lt"/>
          <a:ea typeface="+mj-ea"/>
          <a:cs typeface="+mj-cs"/>
        </a:defRPr>
      </a:lvl1pPr>
      <a:lvl2pPr algn="ctr" rtl="0" eaLnBrk="0" fontAlgn="base" hangingPunct="0">
        <a:spcBef>
          <a:spcPct val="0"/>
        </a:spcBef>
        <a:spcAft>
          <a:spcPct val="0"/>
        </a:spcAft>
        <a:defRPr sz="4400">
          <a:solidFill>
            <a:schemeClr val="bg1"/>
          </a:solidFill>
          <a:latin typeface="Calibri" pitchFamily="34" charset="0"/>
        </a:defRPr>
      </a:lvl2pPr>
      <a:lvl3pPr algn="ctr" rtl="0" eaLnBrk="0" fontAlgn="base" hangingPunct="0">
        <a:spcBef>
          <a:spcPct val="0"/>
        </a:spcBef>
        <a:spcAft>
          <a:spcPct val="0"/>
        </a:spcAft>
        <a:defRPr sz="4400">
          <a:solidFill>
            <a:schemeClr val="bg1"/>
          </a:solidFill>
          <a:latin typeface="Calibri" pitchFamily="34" charset="0"/>
        </a:defRPr>
      </a:lvl3pPr>
      <a:lvl4pPr algn="ctr" rtl="0" eaLnBrk="0" fontAlgn="base" hangingPunct="0">
        <a:spcBef>
          <a:spcPct val="0"/>
        </a:spcBef>
        <a:spcAft>
          <a:spcPct val="0"/>
        </a:spcAft>
        <a:defRPr sz="4400">
          <a:solidFill>
            <a:schemeClr val="bg1"/>
          </a:solidFill>
          <a:latin typeface="Calibri" pitchFamily="34" charset="0"/>
        </a:defRPr>
      </a:lvl4pPr>
      <a:lvl5pPr algn="ctr" rtl="0" eaLnBrk="0" fontAlgn="base" hangingPunct="0">
        <a:spcBef>
          <a:spcPct val="0"/>
        </a:spcBef>
        <a:spcAft>
          <a:spcPct val="0"/>
        </a:spcAft>
        <a:defRPr sz="4400">
          <a:solidFill>
            <a:schemeClr val="bg1"/>
          </a:solidFill>
          <a:latin typeface="Calibri" pitchFamily="34" charset="0"/>
        </a:defRPr>
      </a:lvl5pPr>
      <a:lvl6pPr marL="457200" algn="ctr" rtl="0" fontAlgn="base">
        <a:spcBef>
          <a:spcPct val="0"/>
        </a:spcBef>
        <a:spcAft>
          <a:spcPct val="0"/>
        </a:spcAft>
        <a:defRPr sz="4400">
          <a:solidFill>
            <a:schemeClr val="bg1"/>
          </a:solidFill>
          <a:latin typeface="Calibri" pitchFamily="34" charset="0"/>
        </a:defRPr>
      </a:lvl6pPr>
      <a:lvl7pPr marL="914400" algn="ctr" rtl="0" fontAlgn="base">
        <a:spcBef>
          <a:spcPct val="0"/>
        </a:spcBef>
        <a:spcAft>
          <a:spcPct val="0"/>
        </a:spcAft>
        <a:defRPr sz="4400">
          <a:solidFill>
            <a:schemeClr val="bg1"/>
          </a:solidFill>
          <a:latin typeface="Calibri" pitchFamily="34" charset="0"/>
        </a:defRPr>
      </a:lvl7pPr>
      <a:lvl8pPr marL="1371600" algn="ctr" rtl="0" fontAlgn="base">
        <a:spcBef>
          <a:spcPct val="0"/>
        </a:spcBef>
        <a:spcAft>
          <a:spcPct val="0"/>
        </a:spcAft>
        <a:defRPr sz="4400">
          <a:solidFill>
            <a:schemeClr val="bg1"/>
          </a:solidFill>
          <a:latin typeface="Calibri" pitchFamily="34" charset="0"/>
        </a:defRPr>
      </a:lvl8pPr>
      <a:lvl9pPr marL="1828800" algn="ctr" rtl="0" fontAlgn="base">
        <a:spcBef>
          <a:spcPct val="0"/>
        </a:spcBef>
        <a:spcAft>
          <a:spcPct val="0"/>
        </a:spcAft>
        <a:defRPr sz="4400">
          <a:solidFill>
            <a:schemeClr val="bg1"/>
          </a:solidFill>
          <a:latin typeface="Calibri" pitchFamily="34" charset="0"/>
        </a:defRPr>
      </a:lvl9pPr>
    </p:titleStyle>
    <p:bodyStyle>
      <a:lvl1pPr marL="342900" indent="-342900" algn="l" rtl="0" eaLnBrk="0" fontAlgn="base" hangingPunct="0">
        <a:spcBef>
          <a:spcPct val="20000"/>
        </a:spcBef>
        <a:spcAft>
          <a:spcPct val="0"/>
        </a:spcAft>
        <a:buFont typeface="Wingdings" pitchFamily="2" charset="2"/>
        <a:buChar char="q"/>
        <a:defRPr sz="3200" kern="1200">
          <a:solidFill>
            <a:srgbClr val="002060"/>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Ø"/>
        <a:defRPr sz="2800" kern="1200">
          <a:solidFill>
            <a:srgbClr val="E46C0A"/>
          </a:solidFill>
          <a:latin typeface="+mn-lt"/>
          <a:ea typeface="+mn-ea"/>
          <a:cs typeface="+mn-cs"/>
        </a:defRPr>
      </a:lvl2pPr>
      <a:lvl3pPr marL="1143000" indent="-228600" algn="l" rtl="0" eaLnBrk="0" fontAlgn="base" hangingPunct="0">
        <a:spcBef>
          <a:spcPct val="20000"/>
        </a:spcBef>
        <a:spcAft>
          <a:spcPct val="0"/>
        </a:spcAft>
        <a:buFont typeface="Wingdings" pitchFamily="2" charset="2"/>
        <a:buChar char="v"/>
        <a:defRPr sz="2400" kern="1200">
          <a:solidFill>
            <a:srgbClr val="FF0000"/>
          </a:solidFill>
          <a:latin typeface="+mn-lt"/>
          <a:ea typeface="+mn-ea"/>
          <a:cs typeface="+mn-cs"/>
        </a:defRPr>
      </a:lvl3pPr>
      <a:lvl4pPr marL="1600200" indent="-228600" algn="l" rtl="0" eaLnBrk="0" fontAlgn="base" hangingPunct="0">
        <a:spcBef>
          <a:spcPct val="20000"/>
        </a:spcBef>
        <a:spcAft>
          <a:spcPct val="0"/>
        </a:spcAft>
        <a:buFont typeface="Wingdings" pitchFamily="2" charset="2"/>
        <a:buChar char="§"/>
        <a:defRPr sz="2000" kern="1200">
          <a:solidFill>
            <a:srgbClr val="FF33CC"/>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18.wmf"/><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0.wmf"/><Relationship Id="rId4" Type="http://schemas.openxmlformats.org/officeDocument/2006/relationships/image" Target="../media/image19.wmf"/></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image" Target="../media/image25.png"/><Relationship Id="rId16"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19" Type="http://schemas.openxmlformats.org/officeDocument/2006/relationships/image" Target="../media/image42.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oleObject" Target="../embeddings/oleObject5.bin"/></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w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oleObject" Target="../embeddings/oleObject7.bin"/></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72.png"/><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3.w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oleObject" Target="../embeddings/oleObject11.bin"/><Relationship Id="rId5" Type="http://schemas.openxmlformats.org/officeDocument/2006/relationships/image" Target="../media/image76.png"/><Relationship Id="rId4" Type="http://schemas.openxmlformats.org/officeDocument/2006/relationships/oleObject" Target="../embeddings/oleObject10.bin"/></Relationships>
</file>

<file path=ppt/slides/_rels/slide38.x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9.w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image" Target="../media/image80.w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3.wmf"/><Relationship Id="rId7" Type="http://schemas.openxmlformats.org/officeDocument/2006/relationships/image" Target="../media/image87.png"/><Relationship Id="rId2" Type="http://schemas.openxmlformats.org/officeDocument/2006/relationships/image" Target="../media/image82.wmf"/><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wmf"/></Relationships>
</file>

<file path=ppt/slides/_rels/slide4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image" Target="../media/image90.w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2.w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w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09.wmf"/><Relationship Id="rId2" Type="http://schemas.openxmlformats.org/officeDocument/2006/relationships/image" Target="../media/image108.png"/><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6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12.w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15.bin"/><Relationship Id="rId5" Type="http://schemas.openxmlformats.org/officeDocument/2006/relationships/oleObject" Target="../embeddings/oleObject14.bin"/><Relationship Id="rId4" Type="http://schemas.openxmlformats.org/officeDocument/2006/relationships/oleObject" Target="../embeddings/oleObject13.bin"/></Relationships>
</file>

<file path=ppt/slides/_rels/slide6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xml"/><Relationship Id="rId5" Type="http://schemas.openxmlformats.org/officeDocument/2006/relationships/image" Target="../media/image122.wmf"/><Relationship Id="rId4" Type="http://schemas.openxmlformats.org/officeDocument/2006/relationships/image" Target="../media/image121.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44675"/>
            <a:ext cx="7772400" cy="2016125"/>
          </a:xfrm>
          <a:effectLst>
            <a:outerShdw blurRad="63500" sx="102000" sy="102000" algn="ctr" rotWithShape="0">
              <a:prstClr val="black">
                <a:alpha val="40000"/>
              </a:prstClr>
            </a:outerShdw>
          </a:effectLst>
        </p:spPr>
        <p:txBody>
          <a:bodyPr wrap="square" numCol="1" anchorCtr="0" compatLnSpc="1">
            <a:prstTxWarp prst="textNoShape">
              <a:avLst/>
            </a:prstTxWarp>
            <a:normAutofit/>
          </a:bodyPr>
          <a:lstStyle/>
          <a:p>
            <a:pPr eaLnBrk="1" hangingPunct="1">
              <a:defRPr/>
            </a:pPr>
            <a:r>
              <a:rPr lang="en-US" sz="4000" dirty="0" smtClean="0">
                <a:effectLst>
                  <a:outerShdw blurRad="38100" dist="38100" dir="2700000" algn="tl">
                    <a:srgbClr val="000000"/>
                  </a:outerShdw>
                </a:effectLst>
              </a:rPr>
              <a:t/>
            </a:r>
            <a:br>
              <a:rPr lang="en-US" sz="4000" dirty="0" smtClean="0">
                <a:effectLst>
                  <a:outerShdw blurRad="38100" dist="38100" dir="2700000" algn="tl">
                    <a:srgbClr val="000000"/>
                  </a:outerShdw>
                </a:effectLst>
              </a:rPr>
            </a:br>
            <a:r>
              <a:rPr lang="en-US" sz="4000" dirty="0" smtClean="0"/>
              <a:t>Directions in </a:t>
            </a:r>
            <a:r>
              <a:rPr lang="en-US" sz="4000" dirty="0" smtClean="0"/>
              <a:t>High-Resolution </a:t>
            </a:r>
            <a:r>
              <a:rPr lang="en-US" sz="4000" dirty="0" smtClean="0"/>
              <a:t>P</a:t>
            </a:r>
            <a:r>
              <a:rPr lang="en-US" sz="4000" dirty="0" smtClean="0"/>
              <a:t>article </a:t>
            </a:r>
            <a:r>
              <a:rPr lang="en-US" sz="4000" dirty="0" smtClean="0"/>
              <a:t>M</a:t>
            </a:r>
            <a:r>
              <a:rPr lang="en-US" sz="4000" dirty="0" smtClean="0"/>
              <a:t>easurement</a:t>
            </a:r>
            <a:endParaRPr lang="en-US" sz="3200" dirty="0" smtClean="0">
              <a:effectLst>
                <a:outerShdw blurRad="38100" dist="38100" dir="2700000" algn="tl">
                  <a:srgbClr val="000000"/>
                </a:outerShdw>
              </a:effectLst>
            </a:endParaRPr>
          </a:p>
        </p:txBody>
      </p:sp>
      <p:sp>
        <p:nvSpPr>
          <p:cNvPr id="3" name="Subtitle 2"/>
          <p:cNvSpPr>
            <a:spLocks noGrp="1"/>
          </p:cNvSpPr>
          <p:nvPr>
            <p:ph type="subTitle" idx="1"/>
          </p:nvPr>
        </p:nvSpPr>
        <p:spPr>
          <a:xfrm>
            <a:off x="1403648" y="3861048"/>
            <a:ext cx="6400800" cy="1752600"/>
          </a:xfrm>
          <a:effectLst>
            <a:outerShdw blurRad="63500" sx="102000" sy="102000" algn="ctr" rotWithShape="0">
              <a:prstClr val="black">
                <a:alpha val="40000"/>
              </a:prstClr>
            </a:outerShdw>
          </a:effectLst>
        </p:spPr>
        <p:txBody>
          <a:bodyPr>
            <a:normAutofit/>
          </a:bodyPr>
          <a:lstStyle/>
          <a:p>
            <a:pPr eaLnBrk="1" hangingPunct="1"/>
            <a:r>
              <a:rPr lang="en-US" dirty="0" err="1" smtClean="0">
                <a:solidFill>
                  <a:schemeClr val="tx1"/>
                </a:solidFill>
                <a:effectLst>
                  <a:outerShdw blurRad="38100" dist="38100" dir="2700000" algn="tl">
                    <a:srgbClr val="C0C0C0"/>
                  </a:outerShdw>
                </a:effectLst>
              </a:rPr>
              <a:t>Ashfaq</a:t>
            </a:r>
            <a:r>
              <a:rPr lang="en-US" dirty="0" smtClean="0">
                <a:solidFill>
                  <a:schemeClr val="tx1"/>
                </a:solidFill>
                <a:effectLst>
                  <a:outerShdw blurRad="38100" dist="38100" dir="2700000" algn="tl">
                    <a:srgbClr val="C0C0C0"/>
                  </a:outerShdw>
                </a:effectLst>
              </a:rPr>
              <a:t> Ahmad</a:t>
            </a:r>
          </a:p>
          <a:p>
            <a:pPr eaLnBrk="1" hangingPunct="1"/>
            <a:r>
              <a:rPr lang="en-US" dirty="0" smtClean="0">
                <a:solidFill>
                  <a:schemeClr val="tx1"/>
                </a:solidFill>
                <a:effectLst>
                  <a:outerShdw blurRad="38100" dist="38100" dir="2700000" algn="tl">
                    <a:srgbClr val="C0C0C0"/>
                  </a:outerShdw>
                </a:effectLst>
              </a:rPr>
              <a:t>Stony Brook University</a:t>
            </a:r>
          </a:p>
        </p:txBody>
      </p:sp>
      <p:sp>
        <p:nvSpPr>
          <p:cNvPr id="14339" name="Date Placeholder 4"/>
          <p:cNvSpPr>
            <a:spLocks noGrp="1"/>
          </p:cNvSpPr>
          <p:nvPr>
            <p:ph type="dt" sz="quarter" idx="10"/>
          </p:nvPr>
        </p:nvSpPr>
        <p:spPr bwMode="auto">
          <a:xfrm>
            <a:off x="0" y="6642100"/>
            <a:ext cx="3132138" cy="215900"/>
          </a:xfrm>
          <a:ln>
            <a:miter lim="800000"/>
            <a:headEnd/>
            <a:tailEnd/>
          </a:ln>
        </p:spPr>
        <p:txBody>
          <a:bodyPr wrap="square" numCol="1" anchorCtr="0" compatLnSpc="1">
            <a:prstTxWarp prst="textNoShape">
              <a:avLst/>
            </a:prstTxWarp>
          </a:bodyPr>
          <a:lstStyle/>
          <a:p>
            <a:pPr fontAlgn="base">
              <a:spcBef>
                <a:spcPct val="0"/>
              </a:spcBef>
              <a:spcAft>
                <a:spcPct val="0"/>
              </a:spcAft>
              <a:defRPr/>
            </a:pPr>
            <a:fld id="{D773F874-E783-42C2-9134-D6541C3DAB30}" type="datetime1">
              <a:rPr lang="en-US"/>
              <a:pPr fontAlgn="base">
                <a:spcBef>
                  <a:spcPct val="0"/>
                </a:spcBef>
                <a:spcAft>
                  <a:spcPct val="0"/>
                </a:spcAft>
                <a:defRPr/>
              </a:pPr>
              <a:t>4/5/2012</a:t>
            </a:fld>
            <a:endParaRPr lang="en-US"/>
          </a:p>
        </p:txBody>
      </p:sp>
      <p:sp>
        <p:nvSpPr>
          <p:cNvPr id="14340" name="Slide Number Placeholder 5"/>
          <p:cNvSpPr>
            <a:spLocks noGrp="1"/>
          </p:cNvSpPr>
          <p:nvPr>
            <p:ph type="sldNum" sz="quarter" idx="12"/>
          </p:nvPr>
        </p:nvSpPr>
        <p:spPr bwMode="auto">
          <a:xfrm>
            <a:off x="6588125" y="6642100"/>
            <a:ext cx="2555875" cy="215900"/>
          </a:xfrm>
          <a:ln>
            <a:miter lim="800000"/>
            <a:headEnd/>
            <a:tailEnd/>
          </a:ln>
        </p:spPr>
        <p:txBody>
          <a:bodyPr wrap="square" numCol="1" anchorCtr="0" compatLnSpc="1">
            <a:prstTxWarp prst="textNoShape">
              <a:avLst/>
            </a:prstTxWarp>
          </a:bodyPr>
          <a:lstStyle/>
          <a:p>
            <a:pPr fontAlgn="base">
              <a:spcBef>
                <a:spcPct val="0"/>
              </a:spcBef>
              <a:spcAft>
                <a:spcPct val="0"/>
              </a:spcAft>
              <a:defRPr/>
            </a:pPr>
            <a:fld id="{75E79B67-41D9-4284-99FA-E56DD91AC8B8}" type="slidenum">
              <a:rPr lang="en-US"/>
              <a:pPr fontAlgn="base">
                <a:spcBef>
                  <a:spcPct val="0"/>
                </a:spcBef>
                <a:spcAft>
                  <a:spcPct val="0"/>
                </a:spcAft>
                <a:defRPr/>
              </a:pPr>
              <a:t>1</a:t>
            </a:fld>
            <a:endParaRPr lang="en-US"/>
          </a:p>
        </p:txBody>
      </p:sp>
      <p:sp>
        <p:nvSpPr>
          <p:cNvPr id="14341" name="Date Placeholder 4"/>
          <p:cNvSpPr txBox="1">
            <a:spLocks/>
          </p:cNvSpPr>
          <p:nvPr/>
        </p:nvSpPr>
        <p:spPr bwMode="auto">
          <a:xfrm>
            <a:off x="3132138" y="6642100"/>
            <a:ext cx="3455987" cy="215900"/>
          </a:xfrm>
          <a:prstGeom prst="rect">
            <a:avLst/>
          </a:prstGeom>
          <a:gradFill rotWithShape="1">
            <a:gsLst>
              <a:gs pos="0">
                <a:srgbClr val="D6B19C"/>
              </a:gs>
              <a:gs pos="30000">
                <a:srgbClr val="D49E6C"/>
              </a:gs>
              <a:gs pos="70000">
                <a:srgbClr val="A65528"/>
              </a:gs>
              <a:gs pos="100000">
                <a:srgbClr val="663012"/>
              </a:gs>
            </a:gsLst>
            <a:lin ang="5400000"/>
          </a:gradFill>
          <a:ln w="9525">
            <a:noFill/>
            <a:miter lim="800000"/>
            <a:headEnd/>
            <a:tailEnd/>
          </a:ln>
        </p:spPr>
        <p:txBody>
          <a:bodyPr anchor="ctr"/>
          <a:lstStyle/>
          <a:p>
            <a:pPr algn="ctr"/>
            <a:r>
              <a:rPr lang="en-US" sz="1200">
                <a:solidFill>
                  <a:schemeClr val="bg1"/>
                </a:solidFill>
              </a:rPr>
              <a:t>Ashfaq Ahmad</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ATLAS: A Huge Detector </a:t>
            </a:r>
            <a:endParaRPr lang="en-US" dirty="0"/>
          </a:p>
        </p:txBody>
      </p:sp>
      <p:sp>
        <p:nvSpPr>
          <p:cNvPr id="3" name="Content Placeholder 2"/>
          <p:cNvSpPr>
            <a:spLocks noGrp="1"/>
          </p:cNvSpPr>
          <p:nvPr>
            <p:ph idx="1"/>
          </p:nvPr>
        </p:nvSpPr>
        <p:spPr>
          <a:xfrm>
            <a:off x="250825" y="981075"/>
            <a:ext cx="8569325" cy="5616575"/>
          </a:xfrm>
        </p:spPr>
        <p:txBody>
          <a:bodyPr>
            <a:normAutofit/>
          </a:bodyPr>
          <a:lstStyle/>
          <a:p>
            <a:pPr eaLnBrk="1" hangingPunct="1">
              <a:lnSpc>
                <a:spcPct val="80000"/>
              </a:lnSpc>
              <a:defRPr/>
            </a:pPr>
            <a:r>
              <a:rPr lang="en-US" sz="2000" dirty="0" smtClean="0"/>
              <a:t>Building </a:t>
            </a:r>
            <a:r>
              <a:rPr lang="en-US" sz="2000" dirty="0" smtClean="0"/>
              <a:t>such a huge apparatus which involves millions of channels and sophisticated technology is not a trivial task</a:t>
            </a:r>
          </a:p>
          <a:p>
            <a:pPr eaLnBrk="1" hangingPunct="1">
              <a:lnSpc>
                <a:spcPct val="80000"/>
              </a:lnSpc>
              <a:defRPr/>
            </a:pPr>
            <a:r>
              <a:rPr lang="en-US" sz="2000" dirty="0" smtClean="0"/>
              <a:t>Need decades of R&amp;D, thousands of people and a lot of money</a:t>
            </a:r>
          </a:p>
          <a:p>
            <a:pPr eaLnBrk="1" hangingPunct="1">
              <a:lnSpc>
                <a:spcPct val="80000"/>
              </a:lnSpc>
              <a:defRPr/>
            </a:pPr>
            <a:r>
              <a:rPr lang="en-US" sz="2000" dirty="0" smtClean="0"/>
              <a:t>Once components are built, the next step is the assembly</a:t>
            </a:r>
          </a:p>
          <a:p>
            <a:pPr lvl="1" eaLnBrk="1" hangingPunct="1">
              <a:lnSpc>
                <a:spcPct val="80000"/>
              </a:lnSpc>
              <a:defRPr/>
            </a:pPr>
            <a:r>
              <a:rPr lang="en-US" sz="1600" dirty="0" smtClean="0"/>
              <a:t>Need to weigh all components and assemble them precisely </a:t>
            </a:r>
          </a:p>
          <a:p>
            <a:pPr lvl="1" eaLnBrk="1" hangingPunct="1">
              <a:lnSpc>
                <a:spcPct val="80000"/>
              </a:lnSpc>
              <a:defRPr/>
            </a:pPr>
            <a:r>
              <a:rPr lang="en-US" sz="1600" dirty="0" smtClean="0"/>
              <a:t>A small distortion or misplacement could affect position and momentum resolution</a:t>
            </a:r>
          </a:p>
          <a:p>
            <a:pPr lvl="2" eaLnBrk="1" hangingPunct="1">
              <a:lnSpc>
                <a:spcPct val="80000"/>
              </a:lnSpc>
              <a:defRPr/>
            </a:pPr>
            <a:r>
              <a:rPr lang="en-US" sz="1400" dirty="0" smtClean="0"/>
              <a:t>After careful assembly particle tracks have to be used in-situ to correct for distortions/misalignments</a:t>
            </a:r>
          </a:p>
          <a:p>
            <a:pPr lvl="2" eaLnBrk="1" hangingPunct="1">
              <a:lnSpc>
                <a:spcPct val="80000"/>
              </a:lnSpc>
              <a:defRPr/>
            </a:pPr>
            <a:r>
              <a:rPr lang="en-US" sz="1400" dirty="0" smtClean="0"/>
              <a:t>The so called CSC book(~2000 page book about ATLAS and it’s performance is based on my alignment related work that I did a few years back)</a:t>
            </a:r>
          </a:p>
          <a:p>
            <a:pPr lvl="2" eaLnBrk="1" hangingPunct="1">
              <a:lnSpc>
                <a:spcPct val="80000"/>
              </a:lnSpc>
              <a:buFont typeface="Wingdings" pitchFamily="2" charset="2"/>
              <a:buNone/>
              <a:defRPr/>
            </a:pPr>
            <a:endParaRPr lang="en-US" sz="1400" dirty="0" smtClean="0"/>
          </a:p>
          <a:p>
            <a:pPr eaLnBrk="1" hangingPunct="1">
              <a:lnSpc>
                <a:spcPct val="80000"/>
              </a:lnSpc>
              <a:defRPr/>
            </a:pPr>
            <a:r>
              <a:rPr lang="en-US" sz="2000" dirty="0" smtClean="0"/>
              <a:t>Also involve a lot of passive material</a:t>
            </a:r>
          </a:p>
          <a:p>
            <a:pPr lvl="1" eaLnBrk="1" hangingPunct="1">
              <a:lnSpc>
                <a:spcPct val="80000"/>
              </a:lnSpc>
              <a:defRPr/>
            </a:pPr>
            <a:r>
              <a:rPr lang="en-US" sz="1600" dirty="0" smtClean="0"/>
              <a:t>Power cables, cooling pipe, solenoid </a:t>
            </a:r>
            <a:r>
              <a:rPr lang="en-US" sz="1600" dirty="0" err="1" smtClean="0"/>
              <a:t>etc</a:t>
            </a:r>
            <a:endParaRPr lang="en-US" sz="1600" dirty="0" smtClean="0"/>
          </a:p>
          <a:p>
            <a:pPr lvl="1" eaLnBrk="1" hangingPunct="1">
              <a:lnSpc>
                <a:spcPct val="80000"/>
              </a:lnSpc>
              <a:defRPr/>
            </a:pPr>
            <a:r>
              <a:rPr lang="en-US" sz="1600" dirty="0" smtClean="0"/>
              <a:t>As a result: </a:t>
            </a:r>
          </a:p>
          <a:p>
            <a:pPr lvl="2" eaLnBrk="1" hangingPunct="1">
              <a:lnSpc>
                <a:spcPct val="80000"/>
              </a:lnSpc>
              <a:defRPr/>
            </a:pPr>
            <a:r>
              <a:rPr lang="en-US" sz="1400" dirty="0" smtClean="0"/>
              <a:t>Electrons initiate showers , hence  Identification, </a:t>
            </a:r>
          </a:p>
          <a:p>
            <a:pPr lvl="2" eaLnBrk="1" hangingPunct="1">
              <a:lnSpc>
                <a:spcPct val="80000"/>
              </a:lnSpc>
              <a:buFont typeface="Wingdings" pitchFamily="2" charset="2"/>
              <a:buNone/>
              <a:defRPr/>
            </a:pPr>
            <a:r>
              <a:rPr lang="en-US" sz="1400" dirty="0" smtClean="0"/>
              <a:t>efficiency  Problems, charge </a:t>
            </a:r>
            <a:r>
              <a:rPr lang="en-US" sz="1400" dirty="0" err="1" smtClean="0"/>
              <a:t>misID</a:t>
            </a:r>
            <a:r>
              <a:rPr lang="en-US" sz="1400" dirty="0" smtClean="0"/>
              <a:t>, jet fakes </a:t>
            </a:r>
            <a:r>
              <a:rPr lang="en-US" sz="1400" dirty="0" err="1" smtClean="0"/>
              <a:t>etc</a:t>
            </a:r>
            <a:endParaRPr lang="en-US" sz="1400" dirty="0" smtClean="0"/>
          </a:p>
          <a:p>
            <a:pPr lvl="2" eaLnBrk="1" hangingPunct="1">
              <a:lnSpc>
                <a:spcPct val="80000"/>
              </a:lnSpc>
              <a:defRPr/>
            </a:pPr>
            <a:r>
              <a:rPr lang="en-US" sz="1400" dirty="0" smtClean="0"/>
              <a:t>Photons converts to e+ e- pairs before reaching EM </a:t>
            </a:r>
          </a:p>
          <a:p>
            <a:pPr lvl="2" eaLnBrk="1" hangingPunct="1">
              <a:lnSpc>
                <a:spcPct val="80000"/>
              </a:lnSpc>
              <a:buFont typeface="Wingdings" pitchFamily="2" charset="2"/>
              <a:buNone/>
              <a:defRPr/>
            </a:pPr>
            <a:r>
              <a:rPr lang="en-US" sz="1400" dirty="0" smtClean="0"/>
              <a:t>	Calorimeter</a:t>
            </a:r>
            <a:endParaRPr lang="en-US" sz="1200" dirty="0" smtClean="0"/>
          </a:p>
          <a:p>
            <a:pPr lvl="1" eaLnBrk="1" hangingPunct="1">
              <a:lnSpc>
                <a:spcPct val="80000"/>
              </a:lnSpc>
              <a:defRPr/>
            </a:pPr>
            <a:r>
              <a:rPr lang="en-US" sz="1600" dirty="0" smtClean="0"/>
              <a:t>All material has to be properly mapped and it’s effects</a:t>
            </a:r>
          </a:p>
          <a:p>
            <a:pPr lvl="1" eaLnBrk="1" hangingPunct="1">
              <a:lnSpc>
                <a:spcPct val="80000"/>
              </a:lnSpc>
              <a:buFont typeface="Wingdings" pitchFamily="2" charset="2"/>
              <a:buNone/>
              <a:defRPr/>
            </a:pPr>
            <a:r>
              <a:rPr lang="en-US" sz="1600" dirty="0" smtClean="0"/>
              <a:t>      has to be understood</a:t>
            </a:r>
          </a:p>
          <a:p>
            <a:pPr lvl="1" eaLnBrk="1" hangingPunct="1">
              <a:lnSpc>
                <a:spcPct val="80000"/>
              </a:lnSpc>
              <a:buFont typeface="Wingdings" pitchFamily="2" charset="2"/>
              <a:buNone/>
              <a:defRPr/>
            </a:pPr>
            <a:endParaRPr lang="en-US" sz="1500" dirty="0" smtClean="0"/>
          </a:p>
          <a:p>
            <a:pPr lvl="1" eaLnBrk="1" hangingPunct="1">
              <a:lnSpc>
                <a:spcPct val="80000"/>
              </a:lnSpc>
              <a:defRPr/>
            </a:pPr>
            <a:endParaRPr lang="en-US" sz="1500" dirty="0" smtClean="0"/>
          </a:p>
        </p:txBody>
      </p:sp>
      <p:sp>
        <p:nvSpPr>
          <p:cNvPr id="26627" name="Date Placeholder 3"/>
          <p:cNvSpPr>
            <a:spLocks noGrp="1"/>
          </p:cNvSpPr>
          <p:nvPr>
            <p:ph type="dt" sz="quarter" idx="10"/>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8A8F280-0FB9-4ECC-8584-6B94A7B84C30}" type="datetime1">
              <a:rPr lang="en-US"/>
              <a:pPr fontAlgn="base">
                <a:spcBef>
                  <a:spcPct val="0"/>
                </a:spcBef>
                <a:spcAft>
                  <a:spcPct val="0"/>
                </a:spcAft>
                <a:defRPr/>
              </a:pPr>
              <a:t>4/5/2012</a:t>
            </a:fld>
            <a:endParaRPr lang="en-US"/>
          </a:p>
        </p:txBody>
      </p:sp>
      <p:sp>
        <p:nvSpPr>
          <p:cNvPr id="26628" name="Footer Placeholder 4"/>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a:t>Ashfaq Ahmad</a:t>
            </a:r>
          </a:p>
        </p:txBody>
      </p:sp>
      <p:sp>
        <p:nvSpPr>
          <p:cNvPr id="26629" name="Slide Number Placeholder 5"/>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DE86FBC-C65F-422F-8019-BBCF1FA6DCE8}" type="slidenum">
              <a:rPr lang="en-US"/>
              <a:pPr fontAlgn="base">
                <a:spcBef>
                  <a:spcPct val="0"/>
                </a:spcBef>
                <a:spcAft>
                  <a:spcPct val="0"/>
                </a:spcAft>
                <a:defRPr/>
              </a:pPr>
              <a:t>10</a:t>
            </a:fld>
            <a:endParaRPr lang="en-US"/>
          </a:p>
        </p:txBody>
      </p:sp>
      <p:pic>
        <p:nvPicPr>
          <p:cNvPr id="7" name="Content Placeholder 8" descr="material.png"/>
          <p:cNvPicPr>
            <a:picLocks noChangeAspect="1"/>
          </p:cNvPicPr>
          <p:nvPr/>
        </p:nvPicPr>
        <p:blipFill>
          <a:blip r:embed="rId2" cstate="print"/>
          <a:stretch>
            <a:fillRect/>
          </a:stretch>
        </p:blipFill>
        <p:spPr>
          <a:xfrm>
            <a:off x="5580063" y="3894138"/>
            <a:ext cx="3384550" cy="2703512"/>
          </a:xfrm>
          <a:prstGeom prst="rect">
            <a:avLst/>
          </a:prstGeom>
          <a:solidFill>
            <a:srgbClr val="FEFDD2"/>
          </a:solidFill>
          <a:ln w="25400">
            <a:solidFill>
              <a:schemeClr val="accent6">
                <a:lumMod val="75000"/>
              </a:schemeClr>
            </a:solidFill>
          </a:ln>
          <a:effectLst>
            <a:outerShdw blurRad="50800" dist="38100" dir="8100000" algn="tr" rotWithShape="0">
              <a:prstClr val="black">
                <a:alpha val="40000"/>
              </a:prstClr>
            </a:outerShdw>
          </a:effectLst>
        </p:spPr>
      </p:pic>
      <p:sp>
        <p:nvSpPr>
          <p:cNvPr id="8" name="TextBox 7"/>
          <p:cNvSpPr txBox="1"/>
          <p:nvPr/>
        </p:nvSpPr>
        <p:spPr>
          <a:xfrm>
            <a:off x="6013450" y="3644900"/>
            <a:ext cx="2374900" cy="338138"/>
          </a:xfrm>
          <a:prstGeom prst="rect">
            <a:avLst/>
          </a:prstGeom>
          <a:solidFill>
            <a:srgbClr val="FEFDD2"/>
          </a:solidFill>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en-US" sz="1600" b="1" dirty="0">
                <a:solidFill>
                  <a:srgbClr val="002060"/>
                </a:solidFill>
                <a:latin typeface="+mn-lt"/>
              </a:rPr>
              <a:t>Material budget within ID</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ATLAS Calorimeters</a:t>
            </a:r>
            <a:endParaRPr lang="en-US" dirty="0"/>
          </a:p>
        </p:txBody>
      </p:sp>
      <p:sp>
        <p:nvSpPr>
          <p:cNvPr id="3" name="Content Placeholder 2"/>
          <p:cNvSpPr>
            <a:spLocks noGrp="1"/>
          </p:cNvSpPr>
          <p:nvPr>
            <p:ph idx="1"/>
          </p:nvPr>
        </p:nvSpPr>
        <p:spPr>
          <a:xfrm>
            <a:off x="228600" y="980728"/>
            <a:ext cx="8686800" cy="5616624"/>
          </a:xfrm>
        </p:spPr>
        <p:txBody>
          <a:bodyPr/>
          <a:lstStyle/>
          <a:p>
            <a:pPr marL="342900" lvl="1" indent="-342900">
              <a:buFont typeface="Wingdings" pitchFamily="2" charset="2"/>
              <a:buChar char="q"/>
            </a:pPr>
            <a:endParaRPr lang="en-US" sz="1800" dirty="0" smtClean="0"/>
          </a:p>
          <a:p>
            <a:pPr marL="342900" lvl="1" indent="-342900">
              <a:buFont typeface="Wingdings" pitchFamily="2" charset="2"/>
              <a:buChar char="q"/>
            </a:pPr>
            <a:endParaRPr lang="en-US" sz="1800" dirty="0" smtClean="0"/>
          </a:p>
          <a:p>
            <a:pPr marL="342900" lvl="1" indent="-342900">
              <a:buFont typeface="Wingdings" pitchFamily="2" charset="2"/>
              <a:buChar char="q"/>
            </a:pPr>
            <a:endParaRPr lang="en-US" sz="1800" dirty="0" smtClean="0"/>
          </a:p>
          <a:p>
            <a:pPr marL="342900" lvl="1" indent="-342900">
              <a:buFont typeface="Wingdings" pitchFamily="2" charset="2"/>
              <a:buChar char="q"/>
            </a:pPr>
            <a:endParaRPr lang="en-US" sz="1800" dirty="0" smtClean="0"/>
          </a:p>
          <a:p>
            <a:pPr marL="342900" lvl="1" indent="-342900">
              <a:buFont typeface="Wingdings" pitchFamily="2" charset="2"/>
              <a:buChar char="q"/>
            </a:pPr>
            <a:endParaRPr lang="en-US" sz="1800" dirty="0" smtClean="0"/>
          </a:p>
          <a:p>
            <a:pPr marL="342900" lvl="1" indent="-342900">
              <a:buFont typeface="Wingdings" pitchFamily="2" charset="2"/>
              <a:buChar char="q"/>
            </a:pPr>
            <a:endParaRPr lang="en-US" sz="1800" dirty="0" smtClean="0"/>
          </a:p>
          <a:p>
            <a:pPr marL="342900" lvl="1" indent="-342900">
              <a:buFont typeface="Wingdings" pitchFamily="2" charset="2"/>
              <a:buChar char="q"/>
            </a:pPr>
            <a:endParaRPr lang="en-US" sz="1800" dirty="0" smtClean="0"/>
          </a:p>
          <a:p>
            <a:pPr marL="342900" lvl="1" indent="-342900">
              <a:buFont typeface="Wingdings" pitchFamily="2" charset="2"/>
              <a:buChar char="q"/>
            </a:pPr>
            <a:endParaRPr lang="en-US" sz="1800" dirty="0" smtClean="0"/>
          </a:p>
          <a:p>
            <a:pPr marL="342900" lvl="1" indent="-342900">
              <a:buFont typeface="Wingdings" pitchFamily="2" charset="2"/>
              <a:buChar char="q"/>
            </a:pPr>
            <a:endParaRPr lang="en-US" sz="1800" dirty="0" smtClean="0"/>
          </a:p>
          <a:p>
            <a:pPr marL="342900" lvl="1" indent="-342900">
              <a:buFont typeface="Wingdings" pitchFamily="2" charset="2"/>
              <a:buChar char="q"/>
            </a:pPr>
            <a:r>
              <a:rPr lang="en-US" sz="2000" dirty="0" smtClean="0"/>
              <a:t>Identify and measure energies </a:t>
            </a:r>
            <a:r>
              <a:rPr lang="en-US" sz="2000" dirty="0" smtClean="0"/>
              <a:t>of  electrons, photons, </a:t>
            </a:r>
            <a:r>
              <a:rPr lang="en-US" sz="2000" dirty="0" err="1" smtClean="0"/>
              <a:t>taus</a:t>
            </a:r>
            <a:r>
              <a:rPr lang="en-US" sz="2000" dirty="0" smtClean="0"/>
              <a:t>, </a:t>
            </a:r>
            <a:r>
              <a:rPr lang="en-US" sz="2000" dirty="0" err="1" smtClean="0"/>
              <a:t>hadronic</a:t>
            </a:r>
            <a:r>
              <a:rPr lang="en-US" sz="2000" dirty="0" smtClean="0"/>
              <a:t> jets </a:t>
            </a:r>
          </a:p>
          <a:p>
            <a:pPr marL="342900" lvl="1" indent="-342900">
              <a:buFont typeface="Wingdings" pitchFamily="2" charset="2"/>
              <a:buChar char="q"/>
            </a:pPr>
            <a:r>
              <a:rPr lang="en-US" sz="2000" dirty="0" smtClean="0"/>
              <a:t>Measure </a:t>
            </a:r>
            <a:r>
              <a:rPr lang="en-US" sz="2000" dirty="0" smtClean="0"/>
              <a:t>missing </a:t>
            </a:r>
            <a:r>
              <a:rPr lang="en-US" sz="2000" dirty="0" smtClean="0"/>
              <a:t>energy signatures to spy for weakly interacting particles </a:t>
            </a:r>
          </a:p>
          <a:p>
            <a:pPr marL="342900" lvl="1" indent="-342900">
              <a:buFont typeface="Wingdings" pitchFamily="2" charset="2"/>
              <a:buChar char="q"/>
            </a:pPr>
            <a:r>
              <a:rPr lang="en-US" sz="2000" dirty="0" smtClean="0"/>
              <a:t>Need high granularity and hermitic detector</a:t>
            </a:r>
          </a:p>
          <a:p>
            <a:r>
              <a:rPr lang="en-US" sz="2000" dirty="0" smtClean="0"/>
              <a:t>The ATLAS </a:t>
            </a:r>
            <a:r>
              <a:rPr lang="en-US" sz="2000" dirty="0" err="1" smtClean="0"/>
              <a:t>LAr</a:t>
            </a:r>
            <a:r>
              <a:rPr lang="en-US" sz="2000" dirty="0" smtClean="0"/>
              <a:t> Calorimeter consists of</a:t>
            </a:r>
          </a:p>
          <a:p>
            <a:pPr lvl="1"/>
            <a:r>
              <a:rPr lang="en-US" sz="1600" dirty="0" smtClean="0"/>
              <a:t>Electromagnetic calorimeter Barrel (EMB)</a:t>
            </a:r>
          </a:p>
          <a:p>
            <a:pPr lvl="1"/>
            <a:r>
              <a:rPr lang="en-US" sz="1600" dirty="0" smtClean="0"/>
              <a:t>Electromagnetic calorimeter End-Cap (EMEC)</a:t>
            </a:r>
            <a:endParaRPr lang="en-US" sz="2000" dirty="0" smtClean="0"/>
          </a:p>
          <a:p>
            <a:pPr lvl="1"/>
            <a:r>
              <a:rPr lang="en-US" sz="1600" dirty="0" err="1" smtClean="0"/>
              <a:t>Hadronic</a:t>
            </a:r>
            <a:r>
              <a:rPr lang="en-US" sz="1600" dirty="0" smtClean="0"/>
              <a:t> end-cap calorimeter (HEC)</a:t>
            </a:r>
          </a:p>
          <a:p>
            <a:pPr lvl="1"/>
            <a:r>
              <a:rPr lang="en-US" sz="1600" dirty="0" smtClean="0"/>
              <a:t>Forward calorimeter (FCAL)</a:t>
            </a:r>
          </a:p>
          <a:p>
            <a:endParaRPr lang="en-US" dirty="0"/>
          </a:p>
        </p:txBody>
      </p:sp>
      <p:sp>
        <p:nvSpPr>
          <p:cNvPr id="4" name="Date Placeholder 3"/>
          <p:cNvSpPr>
            <a:spLocks noGrp="1"/>
          </p:cNvSpPr>
          <p:nvPr>
            <p:ph type="dt" sz="half" idx="10"/>
          </p:nvPr>
        </p:nvSpPr>
        <p:spPr/>
        <p:txBody>
          <a:bodyPr/>
          <a:lstStyle/>
          <a:p>
            <a:pPr>
              <a:defRPr/>
            </a:pPr>
            <a:fld id="{DC1A19C3-60BE-477C-9DA2-31647DF132E5}" type="datetime1">
              <a:rPr lang="en-US" smtClean="0"/>
              <a:pPr>
                <a:defRPr/>
              </a:pPr>
              <a:t>4/5/2012</a:t>
            </a:fld>
            <a:endParaRPr lang="en-US" dirty="0"/>
          </a:p>
        </p:txBody>
      </p:sp>
      <p:sp>
        <p:nvSpPr>
          <p:cNvPr id="5" name="Footer Placeholder 4"/>
          <p:cNvSpPr>
            <a:spLocks noGrp="1"/>
          </p:cNvSpPr>
          <p:nvPr>
            <p:ph type="ftr" sz="quarter" idx="11"/>
          </p:nvPr>
        </p:nvSpPr>
        <p:spPr/>
        <p:txBody>
          <a:bodyPr/>
          <a:lstStyle/>
          <a:p>
            <a:pPr>
              <a:defRPr/>
            </a:pPr>
            <a:r>
              <a:rPr lang="en-US" smtClean="0"/>
              <a:t>Ashfaq Ahmad</a:t>
            </a:r>
            <a:endParaRPr lang="en-US"/>
          </a:p>
        </p:txBody>
      </p:sp>
      <p:sp>
        <p:nvSpPr>
          <p:cNvPr id="6" name="Slide Number Placeholder 5"/>
          <p:cNvSpPr>
            <a:spLocks noGrp="1"/>
          </p:cNvSpPr>
          <p:nvPr>
            <p:ph type="sldNum" sz="quarter" idx="12"/>
          </p:nvPr>
        </p:nvSpPr>
        <p:spPr/>
        <p:txBody>
          <a:bodyPr/>
          <a:lstStyle/>
          <a:p>
            <a:pPr>
              <a:defRPr/>
            </a:pPr>
            <a:fld id="{B19B6CF7-AFEE-4653-B4EC-FC3999BA7FC2}" type="slidenum">
              <a:rPr lang="en-US" smtClean="0"/>
              <a:pPr>
                <a:defRPr/>
              </a:pPr>
              <a:t>11</a:t>
            </a:fld>
            <a:endParaRPr lang="en-US" dirty="0"/>
          </a:p>
        </p:txBody>
      </p:sp>
      <p:pic>
        <p:nvPicPr>
          <p:cNvPr id="123906" name="Picture 2"/>
          <p:cNvPicPr>
            <a:picLocks noChangeAspect="1" noChangeArrowheads="1"/>
          </p:cNvPicPr>
          <p:nvPr/>
        </p:nvPicPr>
        <p:blipFill>
          <a:blip r:embed="rId2" cstate="print"/>
          <a:srcRect/>
          <a:stretch>
            <a:fillRect/>
          </a:stretch>
        </p:blipFill>
        <p:spPr bwMode="auto">
          <a:xfrm>
            <a:off x="2286000" y="990600"/>
            <a:ext cx="4495800" cy="3025966"/>
          </a:xfrm>
          <a:prstGeom prst="rect">
            <a:avLst/>
          </a:prstGeom>
          <a:noFill/>
          <a:ln w="9525">
            <a:noFill/>
            <a:miter lim="800000"/>
            <a:headEnd/>
            <a:tailEnd/>
          </a:ln>
          <a:effectLst>
            <a:outerShdw blurRad="63500" sx="102000" sy="102000" algn="ctr" rotWithShape="0">
              <a:prstClr val="black">
                <a:alpha val="41000"/>
              </a:prstClr>
            </a:outerShdw>
          </a:effectLst>
        </p:spPr>
      </p:pic>
      <p:sp>
        <p:nvSpPr>
          <p:cNvPr id="8" name="TextBox 7"/>
          <p:cNvSpPr txBox="1"/>
          <p:nvPr/>
        </p:nvSpPr>
        <p:spPr>
          <a:xfrm>
            <a:off x="5181600" y="5181600"/>
            <a:ext cx="3628133" cy="1200329"/>
          </a:xfrm>
          <a:prstGeom prst="rect">
            <a:avLst/>
          </a:prstGeom>
          <a:solidFill>
            <a:schemeClr val="bg1"/>
          </a:solidFill>
          <a:ln>
            <a:solidFill>
              <a:schemeClr val="tx1"/>
            </a:solidFill>
          </a:ln>
          <a:effectLst>
            <a:outerShdw blurRad="63500" sx="102000" sy="102000" algn="ctr" rotWithShape="0">
              <a:prstClr val="black">
                <a:alpha val="40000"/>
              </a:prstClr>
            </a:outerShdw>
          </a:effectLst>
        </p:spPr>
        <p:txBody>
          <a:bodyPr wrap="square" rtlCol="0">
            <a:spAutoFit/>
          </a:bodyPr>
          <a:lstStyle/>
          <a:p>
            <a:r>
              <a:rPr lang="en-US" dirty="0" smtClean="0"/>
              <a:t>Optimization of parameters like </a:t>
            </a:r>
          </a:p>
          <a:p>
            <a:r>
              <a:rPr lang="en-US" dirty="0" smtClean="0"/>
              <a:t>sampling, thickness, transverse and </a:t>
            </a:r>
          </a:p>
          <a:p>
            <a:r>
              <a:rPr lang="en-US" dirty="0" smtClean="0"/>
              <a:t>longitudinal granularity done with detail  simulation and beam tests</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Sampling Calorimeters</a:t>
            </a:r>
            <a:endParaRPr lang="en-US" dirty="0"/>
          </a:p>
        </p:txBody>
      </p:sp>
      <p:sp>
        <p:nvSpPr>
          <p:cNvPr id="3" name="Content Placeholder 2"/>
          <p:cNvSpPr>
            <a:spLocks noGrp="1"/>
          </p:cNvSpPr>
          <p:nvPr>
            <p:ph idx="1"/>
          </p:nvPr>
        </p:nvSpPr>
        <p:spPr>
          <a:xfrm>
            <a:off x="228600" y="980728"/>
            <a:ext cx="8686800" cy="5616624"/>
          </a:xfrm>
        </p:spPr>
        <p:txBody>
          <a:bodyPr/>
          <a:lstStyle/>
          <a:p>
            <a:pPr eaLnBrk="1" hangingPunct="1"/>
            <a:endParaRPr lang="en-US" b="1" dirty="0" smtClean="0">
              <a:solidFill>
                <a:srgbClr val="000099"/>
              </a:solidFill>
            </a:endParaRPr>
          </a:p>
          <a:p>
            <a:pPr eaLnBrk="1" hangingPunct="1"/>
            <a:endParaRPr lang="en-US" b="1" dirty="0" smtClean="0">
              <a:solidFill>
                <a:srgbClr val="000099"/>
              </a:solidFill>
            </a:endParaRPr>
          </a:p>
          <a:p>
            <a:pPr eaLnBrk="1" hangingPunct="1"/>
            <a:endParaRPr lang="en-US" b="1" dirty="0" smtClean="0">
              <a:solidFill>
                <a:srgbClr val="000099"/>
              </a:solidFill>
            </a:endParaRPr>
          </a:p>
          <a:p>
            <a:pPr eaLnBrk="1" hangingPunct="1"/>
            <a:endParaRPr lang="en-US" sz="2400" dirty="0" smtClean="0">
              <a:solidFill>
                <a:srgbClr val="000099"/>
              </a:solidFill>
            </a:endParaRPr>
          </a:p>
          <a:p>
            <a:pPr eaLnBrk="1" hangingPunct="1"/>
            <a:endParaRPr lang="en-US" sz="2400" dirty="0" smtClean="0">
              <a:solidFill>
                <a:srgbClr val="000099"/>
              </a:solidFill>
            </a:endParaRPr>
          </a:p>
          <a:p>
            <a:pPr eaLnBrk="1" hangingPunct="1"/>
            <a:endParaRPr lang="en-US" sz="2400" dirty="0" smtClean="0">
              <a:solidFill>
                <a:srgbClr val="000099"/>
              </a:solidFill>
            </a:endParaRPr>
          </a:p>
          <a:p>
            <a:pPr eaLnBrk="1" hangingPunct="1"/>
            <a:endParaRPr lang="en-US" sz="2400" dirty="0" smtClean="0">
              <a:solidFill>
                <a:srgbClr val="000099"/>
              </a:solidFill>
            </a:endParaRPr>
          </a:p>
          <a:p>
            <a:pPr eaLnBrk="1" hangingPunct="1"/>
            <a:r>
              <a:rPr lang="en-US" sz="2000" dirty="0" smtClean="0">
                <a:solidFill>
                  <a:srgbClr val="000099"/>
                </a:solidFill>
              </a:rPr>
              <a:t>A </a:t>
            </a:r>
            <a:r>
              <a:rPr lang="en-US" sz="2000" dirty="0" smtClean="0">
                <a:solidFill>
                  <a:srgbClr val="000099"/>
                </a:solidFill>
              </a:rPr>
              <a:t>SAMPLING calorimeter is a calorimeter in which the medium in which the particle energy is deposited is interleaved with additional layers to periodically sample the </a:t>
            </a:r>
            <a:r>
              <a:rPr lang="en-US" sz="2000" dirty="0" smtClean="0">
                <a:solidFill>
                  <a:srgbClr val="000099"/>
                </a:solidFill>
              </a:rPr>
              <a:t>energy</a:t>
            </a:r>
          </a:p>
          <a:p>
            <a:pPr eaLnBrk="1" hangingPunct="1">
              <a:buNone/>
            </a:pPr>
            <a:r>
              <a:rPr lang="en-US" sz="2000" dirty="0" smtClean="0"/>
              <a:t> </a:t>
            </a:r>
          </a:p>
          <a:p>
            <a:pPr eaLnBrk="1" hangingPunct="1"/>
            <a:r>
              <a:rPr lang="en-US" sz="2000" dirty="0" smtClean="0">
                <a:solidFill>
                  <a:srgbClr val="C00000"/>
                </a:solidFill>
              </a:rPr>
              <a:t>We </a:t>
            </a:r>
            <a:r>
              <a:rPr lang="en-US" sz="2000" dirty="0" smtClean="0">
                <a:solidFill>
                  <a:srgbClr val="C00000"/>
                </a:solidFill>
              </a:rPr>
              <a:t>infer the total energy deposited from the ionization deposited in the sampling layers - by converting it to an electrical signal and </a:t>
            </a:r>
            <a:r>
              <a:rPr lang="en-US" sz="2000" dirty="0" smtClean="0">
                <a:solidFill>
                  <a:srgbClr val="C00000"/>
                </a:solidFill>
              </a:rPr>
              <a:t>digitizing it</a:t>
            </a:r>
            <a:endParaRPr lang="en-US" sz="2000" dirty="0" smtClean="0">
              <a:solidFill>
                <a:srgbClr val="C00000"/>
              </a:solidFill>
            </a:endParaRPr>
          </a:p>
          <a:p>
            <a:endParaRPr lang="en-US" dirty="0"/>
          </a:p>
        </p:txBody>
      </p:sp>
      <p:sp>
        <p:nvSpPr>
          <p:cNvPr id="4" name="Date Placeholder 3"/>
          <p:cNvSpPr>
            <a:spLocks noGrp="1"/>
          </p:cNvSpPr>
          <p:nvPr>
            <p:ph type="dt" sz="half" idx="10"/>
          </p:nvPr>
        </p:nvSpPr>
        <p:spPr/>
        <p:txBody>
          <a:bodyPr/>
          <a:lstStyle/>
          <a:p>
            <a:pPr>
              <a:defRPr/>
            </a:pPr>
            <a:fld id="{DC1A19C3-60BE-477C-9DA2-31647DF132E5}" type="datetime1">
              <a:rPr lang="en-US" smtClean="0"/>
              <a:pPr>
                <a:defRPr/>
              </a:pPr>
              <a:t>4/5/2012</a:t>
            </a:fld>
            <a:endParaRPr lang="en-US" dirty="0"/>
          </a:p>
        </p:txBody>
      </p:sp>
      <p:sp>
        <p:nvSpPr>
          <p:cNvPr id="5" name="Footer Placeholder 4"/>
          <p:cNvSpPr>
            <a:spLocks noGrp="1"/>
          </p:cNvSpPr>
          <p:nvPr>
            <p:ph type="ftr" sz="quarter" idx="11"/>
          </p:nvPr>
        </p:nvSpPr>
        <p:spPr/>
        <p:txBody>
          <a:bodyPr/>
          <a:lstStyle/>
          <a:p>
            <a:pPr>
              <a:defRPr/>
            </a:pPr>
            <a:r>
              <a:rPr lang="en-US" smtClean="0"/>
              <a:t>Ashfaq Ahmad</a:t>
            </a:r>
            <a:endParaRPr lang="en-US"/>
          </a:p>
        </p:txBody>
      </p:sp>
      <p:sp>
        <p:nvSpPr>
          <p:cNvPr id="6" name="Slide Number Placeholder 5"/>
          <p:cNvSpPr>
            <a:spLocks noGrp="1"/>
          </p:cNvSpPr>
          <p:nvPr>
            <p:ph type="sldNum" sz="quarter" idx="12"/>
          </p:nvPr>
        </p:nvSpPr>
        <p:spPr/>
        <p:txBody>
          <a:bodyPr/>
          <a:lstStyle/>
          <a:p>
            <a:pPr>
              <a:defRPr/>
            </a:pPr>
            <a:fld id="{B19B6CF7-AFEE-4653-B4EC-FC3999BA7FC2}" type="slidenum">
              <a:rPr lang="en-US" smtClean="0"/>
              <a:pPr>
                <a:defRPr/>
              </a:pPr>
              <a:t>12</a:t>
            </a:fld>
            <a:endParaRPr lang="en-US" dirty="0"/>
          </a:p>
        </p:txBody>
      </p:sp>
      <p:pic>
        <p:nvPicPr>
          <p:cNvPr id="177154" name="Picture 2"/>
          <p:cNvPicPr>
            <a:picLocks noChangeAspect="1" noChangeArrowheads="1"/>
          </p:cNvPicPr>
          <p:nvPr/>
        </p:nvPicPr>
        <p:blipFill>
          <a:blip r:embed="rId2" cstate="print"/>
          <a:srcRect l="25000" t="20833" r="16406" b="15625"/>
          <a:stretch>
            <a:fillRect/>
          </a:stretch>
        </p:blipFill>
        <p:spPr bwMode="auto">
          <a:xfrm>
            <a:off x="2743200" y="990600"/>
            <a:ext cx="3733800" cy="3036824"/>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8" name="TextBox 7"/>
          <p:cNvSpPr txBox="1"/>
          <p:nvPr/>
        </p:nvSpPr>
        <p:spPr>
          <a:xfrm>
            <a:off x="457200" y="1752600"/>
            <a:ext cx="2130327" cy="646331"/>
          </a:xfrm>
          <a:prstGeom prst="rect">
            <a:avLst/>
          </a:prstGeom>
          <a:noFill/>
        </p:spPr>
        <p:txBody>
          <a:bodyPr wrap="none" rtlCol="0">
            <a:spAutoFit/>
          </a:bodyPr>
          <a:lstStyle/>
          <a:p>
            <a:r>
              <a:rPr lang="en-US" dirty="0" smtClean="0"/>
              <a:t>ATLAS uses Sampling</a:t>
            </a:r>
          </a:p>
          <a:p>
            <a:r>
              <a:rPr lang="en-US" dirty="0" smtClean="0"/>
              <a:t> calorimeters</a:t>
            </a:r>
            <a:endParaRPr lang="en-US" dirty="0"/>
          </a:p>
        </p:txBody>
      </p:sp>
      <p:sp>
        <p:nvSpPr>
          <p:cNvPr id="9" name="TextBox 8"/>
          <p:cNvSpPr txBox="1"/>
          <p:nvPr/>
        </p:nvSpPr>
        <p:spPr>
          <a:xfrm>
            <a:off x="2419571" y="3352800"/>
            <a:ext cx="857029" cy="523220"/>
          </a:xfrm>
          <a:prstGeom prst="rect">
            <a:avLst/>
          </a:prstGeom>
          <a:solidFill>
            <a:schemeClr val="bg1"/>
          </a:solidFill>
        </p:spPr>
        <p:txBody>
          <a:bodyPr wrap="square" rtlCol="0">
            <a:spAutoFit/>
          </a:bodyPr>
          <a:lstStyle/>
          <a:p>
            <a:r>
              <a:rPr lang="en-US" sz="1400" dirty="0" smtClean="0"/>
              <a:t>Absorber</a:t>
            </a:r>
          </a:p>
          <a:p>
            <a:endParaRPr lang="en-US" sz="1400" dirty="0"/>
          </a:p>
        </p:txBody>
      </p:sp>
      <p:cxnSp>
        <p:nvCxnSpPr>
          <p:cNvPr id="15" name="Straight Arrow Connector 14"/>
          <p:cNvCxnSpPr/>
          <p:nvPr/>
        </p:nvCxnSpPr>
        <p:spPr>
          <a:xfrm rot="5400000">
            <a:off x="3227832" y="4037806"/>
            <a:ext cx="3048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048000" y="4188023"/>
            <a:ext cx="3886200" cy="307777"/>
          </a:xfrm>
          <a:prstGeom prst="rect">
            <a:avLst/>
          </a:prstGeom>
          <a:solidFill>
            <a:schemeClr val="bg1"/>
          </a:solidFill>
        </p:spPr>
        <p:txBody>
          <a:bodyPr wrap="square" rtlCol="0">
            <a:spAutoFit/>
          </a:bodyPr>
          <a:lstStyle/>
          <a:p>
            <a:r>
              <a:rPr lang="en-US" sz="1400" dirty="0" smtClean="0"/>
              <a:t>Active medium : Ionization or scintillation</a:t>
            </a:r>
            <a:endParaRPr lang="en-US" sz="1400" dirty="0"/>
          </a:p>
        </p:txBody>
      </p:sp>
      <p:sp>
        <p:nvSpPr>
          <p:cNvPr id="17" name="TextBox 16"/>
          <p:cNvSpPr txBox="1"/>
          <p:nvPr/>
        </p:nvSpPr>
        <p:spPr>
          <a:xfrm>
            <a:off x="2133600" y="2435423"/>
            <a:ext cx="548640" cy="274320"/>
          </a:xfrm>
          <a:prstGeom prst="rect">
            <a:avLst/>
          </a:prstGeom>
          <a:solidFill>
            <a:schemeClr val="bg1"/>
          </a:solidFill>
        </p:spPr>
        <p:txBody>
          <a:bodyPr wrap="square" rtlCol="0">
            <a:spAutoFit/>
          </a:bodyPr>
          <a:lstStyle/>
          <a:p>
            <a:r>
              <a:rPr lang="en-US" sz="1400" i="1" dirty="0" smtClean="0"/>
              <a:t>      e</a:t>
            </a:r>
            <a:r>
              <a:rPr lang="en-US" sz="1400" i="1" baseline="30000" dirty="0" smtClean="0"/>
              <a:t>-</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388" y="981075"/>
            <a:ext cx="8785225" cy="5688013"/>
          </a:xfrm>
        </p:spPr>
        <p:txBody>
          <a:bodyPr>
            <a:normAutofit/>
          </a:bodyPr>
          <a:lstStyle/>
          <a:p>
            <a:pPr eaLnBrk="1" hangingPunct="1">
              <a:defRPr/>
            </a:pPr>
            <a:r>
              <a:rPr lang="en-US" sz="2000" dirty="0" err="1" smtClean="0"/>
              <a:t>LAr</a:t>
            </a:r>
            <a:r>
              <a:rPr lang="en-US" sz="2000" dirty="0" smtClean="0"/>
              <a:t> calorimeters play a central role in ATLAS detector</a:t>
            </a:r>
          </a:p>
          <a:p>
            <a:pPr lvl="1" eaLnBrk="1" hangingPunct="1">
              <a:defRPr/>
            </a:pPr>
            <a:r>
              <a:rPr lang="en-US" sz="1800" dirty="0" err="1" smtClean="0"/>
              <a:t>Pb-LAr</a:t>
            </a:r>
            <a:r>
              <a:rPr lang="en-US" sz="1800" dirty="0" smtClean="0"/>
              <a:t> sampling calorimeter with </a:t>
            </a:r>
            <a:r>
              <a:rPr lang="en-US" sz="1800" dirty="0" err="1" smtClean="0"/>
              <a:t>Pb</a:t>
            </a:r>
            <a:r>
              <a:rPr lang="en-US" sz="1800" dirty="0" smtClean="0"/>
              <a:t> as a passive (absorber) and </a:t>
            </a:r>
            <a:r>
              <a:rPr lang="en-US" sz="1800" dirty="0" err="1" smtClean="0"/>
              <a:t>LAr</a:t>
            </a:r>
            <a:r>
              <a:rPr lang="en-US" sz="1800" dirty="0" smtClean="0"/>
              <a:t> as active medium </a:t>
            </a:r>
          </a:p>
          <a:p>
            <a:pPr lvl="2" eaLnBrk="1" hangingPunct="1">
              <a:defRPr/>
            </a:pPr>
            <a:r>
              <a:rPr lang="en-US" sz="1600" dirty="0" smtClean="0"/>
              <a:t>Energy is measured through ionization</a:t>
            </a:r>
          </a:p>
          <a:p>
            <a:pPr lvl="1" eaLnBrk="1" hangingPunct="1">
              <a:defRPr/>
            </a:pPr>
            <a:r>
              <a:rPr lang="en-US" sz="1800" dirty="0" smtClean="0"/>
              <a:t>Measure energies of  electrons and photons with high resolution and detect </a:t>
            </a:r>
            <a:r>
              <a:rPr lang="en-US" sz="1800" dirty="0" err="1" smtClean="0"/>
              <a:t>hadronic</a:t>
            </a:r>
            <a:r>
              <a:rPr lang="en-US" sz="1800" dirty="0" smtClean="0"/>
              <a:t>  jets and missing energy signatures</a:t>
            </a:r>
          </a:p>
          <a:p>
            <a:pPr eaLnBrk="1" hangingPunct="1">
              <a:defRPr/>
            </a:pPr>
            <a:endParaRPr lang="en-US" sz="2000" dirty="0" smtClean="0"/>
          </a:p>
          <a:p>
            <a:pPr eaLnBrk="1" hangingPunct="1">
              <a:defRPr/>
            </a:pPr>
            <a:r>
              <a:rPr lang="en-US" sz="2000" dirty="0" smtClean="0"/>
              <a:t>Excellent </a:t>
            </a:r>
            <a:r>
              <a:rPr lang="en-US" sz="2000" dirty="0" smtClean="0"/>
              <a:t>γ/π</a:t>
            </a:r>
            <a:r>
              <a:rPr lang="en-US" sz="2000" baseline="30000" dirty="0" smtClean="0"/>
              <a:t>0 </a:t>
            </a:r>
            <a:r>
              <a:rPr lang="en-US" sz="2000" dirty="0" smtClean="0"/>
              <a:t> ,</a:t>
            </a:r>
            <a:r>
              <a:rPr lang="en-US" sz="2000" baseline="30000" dirty="0" smtClean="0"/>
              <a:t> </a:t>
            </a:r>
            <a:r>
              <a:rPr lang="en-US" sz="2000" dirty="0" smtClean="0"/>
              <a:t>γ/jet and e/jet separation power</a:t>
            </a:r>
          </a:p>
          <a:p>
            <a:pPr lvl="1" eaLnBrk="1" hangingPunct="1">
              <a:defRPr/>
            </a:pPr>
            <a:r>
              <a:rPr lang="en-US" sz="1600" dirty="0" smtClean="0"/>
              <a:t>Rejection factor of </a:t>
            </a:r>
            <a:r>
              <a:rPr lang="en-US" sz="1600" dirty="0" smtClean="0">
                <a:sym typeface="Symbol" pitchFamily="18" charset="2"/>
              </a:rPr>
              <a:t></a:t>
            </a:r>
            <a:r>
              <a:rPr lang="en-US" sz="1600" dirty="0" smtClean="0"/>
              <a:t>10</a:t>
            </a:r>
            <a:r>
              <a:rPr lang="en-US" sz="1600" baseline="30000" dirty="0" smtClean="0"/>
              <a:t>5  </a:t>
            </a:r>
            <a:r>
              <a:rPr lang="en-US" sz="1600" dirty="0" smtClean="0"/>
              <a:t> for e and </a:t>
            </a:r>
            <a:r>
              <a:rPr lang="en-US" sz="1600" dirty="0" smtClean="0">
                <a:sym typeface="Symbol" pitchFamily="18" charset="2"/>
              </a:rPr>
              <a:t></a:t>
            </a:r>
            <a:r>
              <a:rPr lang="en-US" sz="1600" dirty="0" smtClean="0"/>
              <a:t>10</a:t>
            </a:r>
            <a:r>
              <a:rPr lang="en-US" sz="1600" baseline="30000" dirty="0" smtClean="0"/>
              <a:t>4  </a:t>
            </a:r>
            <a:r>
              <a:rPr lang="en-US" sz="1600" dirty="0" smtClean="0"/>
              <a:t> for </a:t>
            </a:r>
            <a:r>
              <a:rPr lang="en-US" sz="1600" dirty="0" smtClean="0"/>
              <a:t>photon</a:t>
            </a:r>
          </a:p>
          <a:p>
            <a:pPr lvl="1" eaLnBrk="1" hangingPunct="1">
              <a:buNone/>
              <a:defRPr/>
            </a:pPr>
            <a:endParaRPr lang="en-US" sz="1600" baseline="30000" dirty="0" smtClean="0"/>
          </a:p>
          <a:p>
            <a:pPr eaLnBrk="1" hangingPunct="1">
              <a:defRPr/>
            </a:pPr>
            <a:r>
              <a:rPr lang="en-US" sz="2000" dirty="0" smtClean="0"/>
              <a:t> To cope with pile-up, detector is designed to have </a:t>
            </a:r>
          </a:p>
          <a:p>
            <a:pPr eaLnBrk="1" hangingPunct="1">
              <a:buFont typeface="Wingdings" pitchFamily="2" charset="2"/>
              <a:buNone/>
              <a:defRPr/>
            </a:pPr>
            <a:r>
              <a:rPr lang="en-US" sz="2000" dirty="0" smtClean="0">
                <a:solidFill>
                  <a:srgbClr val="FF0000"/>
                </a:solidFill>
              </a:rPr>
              <a:t>	fast response </a:t>
            </a:r>
            <a:r>
              <a:rPr lang="en-US" sz="2000" dirty="0" smtClean="0"/>
              <a:t>(40MHz, against pile-up) and</a:t>
            </a:r>
            <a:r>
              <a:rPr lang="en-US" sz="2000" dirty="0" smtClean="0">
                <a:solidFill>
                  <a:srgbClr val="FF0000"/>
                </a:solidFill>
              </a:rPr>
              <a:t> fine granularity </a:t>
            </a:r>
            <a:r>
              <a:rPr lang="en-US" sz="2000" dirty="0" smtClean="0"/>
              <a:t>to </a:t>
            </a:r>
          </a:p>
          <a:p>
            <a:pPr eaLnBrk="1" hangingPunct="1">
              <a:buFont typeface="Wingdings" pitchFamily="2" charset="2"/>
              <a:buNone/>
              <a:defRPr/>
            </a:pPr>
            <a:r>
              <a:rPr lang="en-US" sz="2000" dirty="0" smtClean="0"/>
              <a:t>	separate  overlapping  	photon from single photon (see later)</a:t>
            </a:r>
          </a:p>
          <a:p>
            <a:pPr eaLnBrk="1" hangingPunct="1">
              <a:defRPr/>
            </a:pPr>
            <a:endParaRPr lang="en-US" sz="2000" dirty="0" smtClean="0"/>
          </a:p>
          <a:p>
            <a:pPr lvl="1" eaLnBrk="1" hangingPunct="1">
              <a:defRPr/>
            </a:pPr>
            <a:endParaRPr lang="en-US" dirty="0" smtClean="0"/>
          </a:p>
          <a:p>
            <a:pPr lvl="1" eaLnBrk="1" hangingPunct="1">
              <a:defRPr/>
            </a:pPr>
            <a:endParaRPr lang="en-US" dirty="0" smtClean="0"/>
          </a:p>
          <a:p>
            <a:pPr lvl="1" eaLnBrk="1" hangingPunct="1">
              <a:buFont typeface="Wingdings" pitchFamily="2" charset="2"/>
              <a:buNone/>
              <a:defRPr/>
            </a:pPr>
            <a:endParaRPr lang="en-US" dirty="0" smtClean="0"/>
          </a:p>
          <a:p>
            <a:pPr lvl="1" eaLnBrk="1" hangingPunct="1">
              <a:defRPr/>
            </a:pPr>
            <a:endParaRPr lang="en-US" b="1" dirty="0" smtClean="0"/>
          </a:p>
          <a:p>
            <a:pPr eaLnBrk="1" hangingPunct="1">
              <a:defRPr/>
            </a:pPr>
            <a:endParaRPr lang="en-US" dirty="0" smtClean="0"/>
          </a:p>
        </p:txBody>
      </p:sp>
      <p:sp>
        <p:nvSpPr>
          <p:cNvPr id="2" name="Title 1"/>
          <p:cNvSpPr>
            <a:spLocks noGrp="1"/>
          </p:cNvSpPr>
          <p:nvPr>
            <p:ph type="title"/>
          </p:nvPr>
        </p:nvSpPr>
        <p:spPr/>
        <p:txBody>
          <a:bodyPr>
            <a:normAutofit/>
          </a:bodyPr>
          <a:lstStyle/>
          <a:p>
            <a:pPr eaLnBrk="1" fontAlgn="auto" hangingPunct="1">
              <a:spcAft>
                <a:spcPts val="0"/>
              </a:spcAft>
              <a:defRPr/>
            </a:pPr>
            <a:r>
              <a:rPr lang="en-US" sz="3600" dirty="0" smtClean="0"/>
              <a:t>ATLAS </a:t>
            </a:r>
            <a:r>
              <a:rPr lang="en-US" sz="3600" dirty="0" err="1" smtClean="0"/>
              <a:t>LAr</a:t>
            </a:r>
            <a:r>
              <a:rPr lang="en-US" sz="3600" dirty="0" smtClean="0"/>
              <a:t> Electromagnetic Calorimeter</a:t>
            </a:r>
            <a:endParaRPr lang="en-US" sz="3600" dirty="0"/>
          </a:p>
        </p:txBody>
      </p:sp>
      <p:sp>
        <p:nvSpPr>
          <p:cNvPr id="29699" name="Date Placeholder 3"/>
          <p:cNvSpPr>
            <a:spLocks noGrp="1"/>
          </p:cNvSpPr>
          <p:nvPr>
            <p:ph type="dt" sz="quarter" idx="10"/>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E4B6E59-65F0-4377-86B9-5160C3EA7795}" type="datetime1">
              <a:rPr lang="en-US"/>
              <a:pPr fontAlgn="base">
                <a:spcBef>
                  <a:spcPct val="0"/>
                </a:spcBef>
                <a:spcAft>
                  <a:spcPct val="0"/>
                </a:spcAft>
                <a:defRPr/>
              </a:pPr>
              <a:t>4/5/2012</a:t>
            </a:fld>
            <a:endParaRPr lang="en-US"/>
          </a:p>
        </p:txBody>
      </p:sp>
      <p:sp>
        <p:nvSpPr>
          <p:cNvPr id="29700" name="Footer Placeholder 4"/>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a:t>Ashfaq Ahmad</a:t>
            </a:r>
          </a:p>
        </p:txBody>
      </p:sp>
      <p:sp>
        <p:nvSpPr>
          <p:cNvPr id="29701" name="Slide Number Placeholder 5"/>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7B2676F-517E-4C4A-A5A7-B16CA229138D}" type="slidenum">
              <a:rPr lang="en-US"/>
              <a:pPr fontAlgn="base">
                <a:spcBef>
                  <a:spcPct val="0"/>
                </a:spcBef>
                <a:spcAft>
                  <a:spcPct val="0"/>
                </a:spcAft>
                <a:defRPr/>
              </a:pPr>
              <a:t>13</a:t>
            </a:fld>
            <a:endParaRPr lang="en-US"/>
          </a:p>
        </p:txBody>
      </p:sp>
      <p:pic>
        <p:nvPicPr>
          <p:cNvPr id="10" name="Picture 5" descr="C:\Gil Documents\Presentations\Scanned items\PhysicsFigures\shower.jpg"/>
          <p:cNvPicPr>
            <a:picLocks noChangeAspect="1" noChangeArrowheads="1"/>
          </p:cNvPicPr>
          <p:nvPr/>
        </p:nvPicPr>
        <p:blipFill>
          <a:blip r:embed="rId2" cstate="print"/>
          <a:srcRect/>
          <a:stretch>
            <a:fillRect/>
          </a:stretch>
        </p:blipFill>
        <p:spPr bwMode="auto">
          <a:xfrm>
            <a:off x="7164388" y="4076700"/>
            <a:ext cx="1776412" cy="2524125"/>
          </a:xfrm>
          <a:prstGeom prst="rect">
            <a:avLst/>
          </a:prstGeom>
          <a:noFill/>
          <a:ln w="9525">
            <a:noFill/>
            <a:miter lim="800000"/>
            <a:headEnd/>
            <a:tailEnd/>
          </a:ln>
          <a:effectLst>
            <a:outerShdw blurRad="63500" sx="102000" sy="102000" algn="ctr" rotWithShape="0">
              <a:prstClr val="black">
                <a:alpha val="40000"/>
              </a:prstClr>
            </a:outerShdw>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How does photon look?</a:t>
            </a:r>
            <a:endParaRPr lang="en-US" dirty="0"/>
          </a:p>
        </p:txBody>
      </p:sp>
      <p:sp>
        <p:nvSpPr>
          <p:cNvPr id="30722" name="Date Placeholder 3"/>
          <p:cNvSpPr>
            <a:spLocks noGrp="1"/>
          </p:cNvSpPr>
          <p:nvPr>
            <p:ph type="dt" sz="quarter" idx="10"/>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410A293-F6F6-49A1-8FE5-817D363B8AB0}" type="datetime1">
              <a:rPr lang="en-US"/>
              <a:pPr fontAlgn="base">
                <a:spcBef>
                  <a:spcPct val="0"/>
                </a:spcBef>
                <a:spcAft>
                  <a:spcPct val="0"/>
                </a:spcAft>
                <a:defRPr/>
              </a:pPr>
              <a:t>4/5/2012</a:t>
            </a:fld>
            <a:endParaRPr lang="en-US"/>
          </a:p>
        </p:txBody>
      </p:sp>
      <p:sp>
        <p:nvSpPr>
          <p:cNvPr id="30723" name="Footer Placeholder 4"/>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a:t>Ashfaq Ahmad</a:t>
            </a:r>
          </a:p>
        </p:txBody>
      </p:sp>
      <p:sp>
        <p:nvSpPr>
          <p:cNvPr id="30724" name="Slide Number Placeholder 5"/>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8BD34E9-39CF-4500-9F83-7EBB062C1711}" type="slidenum">
              <a:rPr lang="en-US"/>
              <a:pPr fontAlgn="base">
                <a:spcBef>
                  <a:spcPct val="0"/>
                </a:spcBef>
                <a:spcAft>
                  <a:spcPct val="0"/>
                </a:spcAft>
                <a:defRPr/>
              </a:pPr>
              <a:t>14</a:t>
            </a:fld>
            <a:endParaRPr lang="en-US"/>
          </a:p>
        </p:txBody>
      </p:sp>
      <p:pic>
        <p:nvPicPr>
          <p:cNvPr id="36866" name="Picture 2"/>
          <p:cNvPicPr>
            <a:picLocks noChangeAspect="1" noChangeArrowheads="1"/>
          </p:cNvPicPr>
          <p:nvPr/>
        </p:nvPicPr>
        <p:blipFill>
          <a:blip r:embed="rId2" cstate="print"/>
          <a:srcRect/>
          <a:stretch>
            <a:fillRect/>
          </a:stretch>
        </p:blipFill>
        <p:spPr bwMode="auto">
          <a:xfrm>
            <a:off x="179388" y="908050"/>
            <a:ext cx="5162550" cy="4672013"/>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8" name="TextBox 7"/>
          <p:cNvSpPr txBox="1"/>
          <p:nvPr/>
        </p:nvSpPr>
        <p:spPr>
          <a:xfrm>
            <a:off x="1619250" y="5516563"/>
            <a:ext cx="1641475" cy="381000"/>
          </a:xfrm>
          <a:prstGeom prst="rect">
            <a:avLst/>
          </a:prstGeom>
          <a:solidFill>
            <a:schemeClr val="bg1"/>
          </a:solidFill>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en-US" dirty="0">
                <a:solidFill>
                  <a:srgbClr val="FF0000"/>
                </a:solidFill>
                <a:latin typeface="+mn-lt"/>
              </a:rPr>
              <a:t>Photon shower</a:t>
            </a:r>
          </a:p>
        </p:txBody>
      </p:sp>
      <p:cxnSp>
        <p:nvCxnSpPr>
          <p:cNvPr id="10" name="Straight Arrow Connector 9"/>
          <p:cNvCxnSpPr/>
          <p:nvPr/>
        </p:nvCxnSpPr>
        <p:spPr>
          <a:xfrm rot="5400000" flipH="1" flipV="1">
            <a:off x="1939131" y="5117307"/>
            <a:ext cx="657225" cy="287338"/>
          </a:xfrm>
          <a:prstGeom prst="straightConnector1">
            <a:avLst/>
          </a:prstGeom>
          <a:ln>
            <a:solidFill>
              <a:srgbClr val="FF0000"/>
            </a:solidFill>
            <a:tailEnd type="arrow"/>
          </a:ln>
        </p:spPr>
        <p:style>
          <a:lnRef idx="2">
            <a:schemeClr val="dk1"/>
          </a:lnRef>
          <a:fillRef idx="0">
            <a:schemeClr val="dk1"/>
          </a:fillRef>
          <a:effectRef idx="1">
            <a:schemeClr val="dk1"/>
          </a:effectRef>
          <a:fontRef idx="minor">
            <a:schemeClr val="tx1"/>
          </a:fontRef>
        </p:style>
      </p:cxnSp>
      <p:pic>
        <p:nvPicPr>
          <p:cNvPr id="36867" name="Picture 3"/>
          <p:cNvPicPr>
            <a:picLocks noChangeAspect="1" noChangeArrowheads="1"/>
          </p:cNvPicPr>
          <p:nvPr/>
        </p:nvPicPr>
        <p:blipFill>
          <a:blip r:embed="rId3" cstate="print"/>
          <a:srcRect/>
          <a:stretch>
            <a:fillRect/>
          </a:stretch>
        </p:blipFill>
        <p:spPr bwMode="auto">
          <a:xfrm>
            <a:off x="6675438" y="836613"/>
            <a:ext cx="2289175" cy="230505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36868" name="Picture 4"/>
          <p:cNvPicPr>
            <a:picLocks noChangeAspect="1" noChangeArrowheads="1"/>
          </p:cNvPicPr>
          <p:nvPr/>
        </p:nvPicPr>
        <p:blipFill>
          <a:blip r:embed="rId4" cstate="print"/>
          <a:srcRect/>
          <a:stretch>
            <a:fillRect/>
          </a:stretch>
        </p:blipFill>
        <p:spPr bwMode="auto">
          <a:xfrm>
            <a:off x="6689725" y="3213100"/>
            <a:ext cx="2274888" cy="2303463"/>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4" name="TextBox 13"/>
          <p:cNvSpPr txBox="1"/>
          <p:nvPr/>
        </p:nvSpPr>
        <p:spPr>
          <a:xfrm>
            <a:off x="5364163" y="2420938"/>
            <a:ext cx="1295400" cy="338137"/>
          </a:xfrm>
          <a:prstGeom prst="rect">
            <a:avLst/>
          </a:prstGeom>
          <a:solidFill>
            <a:schemeClr val="bg1"/>
          </a:solidFill>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en-US" sz="1600" dirty="0">
                <a:solidFill>
                  <a:srgbClr val="FF0000"/>
                </a:solidFill>
                <a:latin typeface="+mn-lt"/>
              </a:rPr>
              <a:t>Strip layer</a:t>
            </a:r>
          </a:p>
        </p:txBody>
      </p:sp>
      <p:cxnSp>
        <p:nvCxnSpPr>
          <p:cNvPr id="16" name="Straight Arrow Connector 15"/>
          <p:cNvCxnSpPr/>
          <p:nvPr/>
        </p:nvCxnSpPr>
        <p:spPr>
          <a:xfrm>
            <a:off x="6732588" y="5589588"/>
            <a:ext cx="2232025" cy="1587"/>
          </a:xfrm>
          <a:prstGeom prst="straightConnector1">
            <a:avLst/>
          </a:prstGeom>
          <a:ln>
            <a:solidFill>
              <a:srgbClr val="FF0000"/>
            </a:solidFill>
            <a:tailEnd type="arrow"/>
          </a:ln>
        </p:spPr>
        <p:style>
          <a:lnRef idx="2">
            <a:schemeClr val="dk1"/>
          </a:lnRef>
          <a:fillRef idx="0">
            <a:schemeClr val="dk1"/>
          </a:fillRef>
          <a:effectRef idx="1">
            <a:schemeClr val="dk1"/>
          </a:effectRef>
          <a:fontRef idx="minor">
            <a:schemeClr val="tx1"/>
          </a:fontRef>
        </p:style>
      </p:cxnSp>
      <p:sp>
        <p:nvSpPr>
          <p:cNvPr id="17" name="TextBox 16"/>
          <p:cNvSpPr txBox="1"/>
          <p:nvPr/>
        </p:nvSpPr>
        <p:spPr>
          <a:xfrm>
            <a:off x="7596188" y="5661025"/>
            <a:ext cx="360362" cy="369888"/>
          </a:xfrm>
          <a:prstGeom prst="rect">
            <a:avLst/>
          </a:prstGeom>
          <a:solidFill>
            <a:schemeClr val="bg1"/>
          </a:solidFill>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en-US" dirty="0">
                <a:solidFill>
                  <a:srgbClr val="FF0000"/>
                </a:solidFill>
                <a:latin typeface="+mn-lt"/>
                <a:sym typeface="Symbol"/>
              </a:rPr>
              <a:t></a:t>
            </a:r>
            <a:endParaRPr lang="en-US" dirty="0">
              <a:solidFill>
                <a:srgbClr val="FF0000"/>
              </a:solidFill>
              <a:latin typeface="+mn-lt"/>
            </a:endParaRPr>
          </a:p>
        </p:txBody>
      </p:sp>
      <p:sp>
        <p:nvSpPr>
          <p:cNvPr id="18" name="TextBox 17"/>
          <p:cNvSpPr txBox="1"/>
          <p:nvPr/>
        </p:nvSpPr>
        <p:spPr>
          <a:xfrm>
            <a:off x="1042988" y="755650"/>
            <a:ext cx="2319337" cy="369888"/>
          </a:xfrm>
          <a:prstGeom prst="rect">
            <a:avLst/>
          </a:prstGeom>
          <a:solidFill>
            <a:schemeClr val="bg1"/>
          </a:solidFill>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en-US" dirty="0">
                <a:latin typeface="+mn-lt"/>
              </a:rPr>
              <a:t>Event display for X</a:t>
            </a:r>
            <a:r>
              <a:rPr lang="en-US" dirty="0">
                <a:latin typeface="+mn-lt"/>
                <a:sym typeface="Symbol"/>
              </a:rPr>
              <a:t></a:t>
            </a:r>
            <a:r>
              <a:rPr lang="en-US" dirty="0">
                <a:latin typeface="+mn-lt"/>
                <a:sym typeface="Symbol" pitchFamily="18" charset="2"/>
              </a:rPr>
              <a:t></a:t>
            </a:r>
            <a:endParaRPr lang="en-US" dirty="0">
              <a:latin typeface="+mn-lt"/>
            </a:endParaRPr>
          </a:p>
        </p:txBody>
      </p:sp>
      <p:sp>
        <p:nvSpPr>
          <p:cNvPr id="19" name="TextBox 18"/>
          <p:cNvSpPr txBox="1"/>
          <p:nvPr/>
        </p:nvSpPr>
        <p:spPr>
          <a:xfrm>
            <a:off x="5364163" y="2781300"/>
            <a:ext cx="1295400" cy="338138"/>
          </a:xfrm>
          <a:prstGeom prst="rect">
            <a:avLst/>
          </a:prstGeom>
          <a:solidFill>
            <a:schemeClr val="bg1"/>
          </a:solidFill>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en-US" sz="1600" dirty="0">
                <a:solidFill>
                  <a:srgbClr val="FF0000"/>
                </a:solidFill>
                <a:latin typeface="+mn-lt"/>
              </a:rPr>
              <a:t>Pre-Sampler</a:t>
            </a:r>
          </a:p>
        </p:txBody>
      </p:sp>
      <p:sp>
        <p:nvSpPr>
          <p:cNvPr id="20" name="TextBox 19"/>
          <p:cNvSpPr txBox="1"/>
          <p:nvPr/>
        </p:nvSpPr>
        <p:spPr>
          <a:xfrm>
            <a:off x="5364163" y="1916113"/>
            <a:ext cx="1295400" cy="339725"/>
          </a:xfrm>
          <a:prstGeom prst="rect">
            <a:avLst/>
          </a:prstGeom>
          <a:solidFill>
            <a:schemeClr val="bg1"/>
          </a:solidFill>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en-US" sz="1600" dirty="0">
                <a:solidFill>
                  <a:srgbClr val="FF0000"/>
                </a:solidFill>
                <a:latin typeface="+mn-lt"/>
              </a:rPr>
              <a:t>middle layer</a:t>
            </a:r>
          </a:p>
        </p:txBody>
      </p:sp>
      <p:sp>
        <p:nvSpPr>
          <p:cNvPr id="21" name="TextBox 20"/>
          <p:cNvSpPr txBox="1"/>
          <p:nvPr/>
        </p:nvSpPr>
        <p:spPr>
          <a:xfrm>
            <a:off x="5364163" y="1052513"/>
            <a:ext cx="1295400" cy="338137"/>
          </a:xfrm>
          <a:prstGeom prst="rect">
            <a:avLst/>
          </a:prstGeom>
          <a:solidFill>
            <a:schemeClr val="bg1"/>
          </a:solidFill>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en-US" sz="1600" dirty="0">
                <a:solidFill>
                  <a:srgbClr val="FF0000"/>
                </a:solidFill>
                <a:latin typeface="+mn-lt"/>
              </a:rPr>
              <a:t>Back layer</a:t>
            </a:r>
          </a:p>
        </p:txBody>
      </p:sp>
      <p:cxnSp>
        <p:nvCxnSpPr>
          <p:cNvPr id="26" name="Straight Arrow Connector 25"/>
          <p:cNvCxnSpPr/>
          <p:nvPr/>
        </p:nvCxnSpPr>
        <p:spPr>
          <a:xfrm>
            <a:off x="6516688" y="2636838"/>
            <a:ext cx="503237" cy="1587"/>
          </a:xfrm>
          <a:prstGeom prst="straightConnector1">
            <a:avLst/>
          </a:prstGeom>
          <a:ln>
            <a:solidFill>
              <a:srgbClr val="FF0000"/>
            </a:solidFill>
            <a:tailEnd type="arrow"/>
          </a:ln>
        </p:spPr>
        <p:style>
          <a:lnRef idx="2">
            <a:schemeClr val="dk1"/>
          </a:lnRef>
          <a:fillRef idx="0">
            <a:schemeClr val="dk1"/>
          </a:fillRef>
          <a:effectRef idx="1">
            <a:schemeClr val="dk1"/>
          </a:effectRef>
          <a:fontRef idx="minor">
            <a:schemeClr val="tx1"/>
          </a:fontRef>
        </p:style>
      </p:cxnSp>
      <p:cxnSp>
        <p:nvCxnSpPr>
          <p:cNvPr id="27" name="Straight Arrow Connector 26"/>
          <p:cNvCxnSpPr/>
          <p:nvPr/>
        </p:nvCxnSpPr>
        <p:spPr>
          <a:xfrm>
            <a:off x="6516688" y="2995613"/>
            <a:ext cx="503237" cy="1587"/>
          </a:xfrm>
          <a:prstGeom prst="straightConnector1">
            <a:avLst/>
          </a:prstGeom>
          <a:ln>
            <a:solidFill>
              <a:srgbClr val="FF0000"/>
            </a:solidFill>
            <a:tailEnd type="arrow"/>
          </a:ln>
        </p:spPr>
        <p:style>
          <a:lnRef idx="2">
            <a:schemeClr val="dk1"/>
          </a:lnRef>
          <a:fillRef idx="0">
            <a:schemeClr val="dk1"/>
          </a:fillRef>
          <a:effectRef idx="1">
            <a:schemeClr val="dk1"/>
          </a:effectRef>
          <a:fontRef idx="minor">
            <a:schemeClr val="tx1"/>
          </a:fontRef>
        </p:style>
      </p:cxnSp>
      <p:cxnSp>
        <p:nvCxnSpPr>
          <p:cNvPr id="28" name="Straight Arrow Connector 27"/>
          <p:cNvCxnSpPr/>
          <p:nvPr/>
        </p:nvCxnSpPr>
        <p:spPr>
          <a:xfrm>
            <a:off x="6516688" y="2133600"/>
            <a:ext cx="503237" cy="1588"/>
          </a:xfrm>
          <a:prstGeom prst="straightConnector1">
            <a:avLst/>
          </a:prstGeom>
          <a:ln>
            <a:solidFill>
              <a:srgbClr val="FF0000"/>
            </a:solidFill>
            <a:tailEnd type="arrow"/>
          </a:ln>
        </p:spPr>
        <p:style>
          <a:lnRef idx="2">
            <a:schemeClr val="dk1"/>
          </a:lnRef>
          <a:fillRef idx="0">
            <a:schemeClr val="dk1"/>
          </a:fillRef>
          <a:effectRef idx="1">
            <a:schemeClr val="dk1"/>
          </a:effectRef>
          <a:fontRef idx="minor">
            <a:schemeClr val="tx1"/>
          </a:fontRef>
        </p:style>
      </p:cxnSp>
      <p:cxnSp>
        <p:nvCxnSpPr>
          <p:cNvPr id="29" name="Straight Arrow Connector 28"/>
          <p:cNvCxnSpPr/>
          <p:nvPr/>
        </p:nvCxnSpPr>
        <p:spPr>
          <a:xfrm>
            <a:off x="6516688" y="1268413"/>
            <a:ext cx="503237" cy="1587"/>
          </a:xfrm>
          <a:prstGeom prst="straightConnector1">
            <a:avLst/>
          </a:prstGeom>
          <a:ln>
            <a:solidFill>
              <a:srgbClr val="FF0000"/>
            </a:solidFill>
            <a:tailEnd type="arrow"/>
          </a:ln>
        </p:spPr>
        <p:style>
          <a:lnRef idx="2">
            <a:schemeClr val="dk1"/>
          </a:lnRef>
          <a:fillRef idx="0">
            <a:schemeClr val="dk1"/>
          </a:fillRef>
          <a:effectRef idx="1">
            <a:schemeClr val="dk1"/>
          </a:effectRef>
          <a:fontRef idx="minor">
            <a:schemeClr val="tx1"/>
          </a:fontRef>
        </p:style>
      </p:cxnSp>
      <p:sp>
        <p:nvSpPr>
          <p:cNvPr id="30" name="Oval 29"/>
          <p:cNvSpPr/>
          <p:nvPr/>
        </p:nvSpPr>
        <p:spPr>
          <a:xfrm>
            <a:off x="4716463" y="2852738"/>
            <a:ext cx="792162" cy="7921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TextBox 30"/>
          <p:cNvSpPr txBox="1"/>
          <p:nvPr/>
        </p:nvSpPr>
        <p:spPr>
          <a:xfrm>
            <a:off x="5364163" y="3667125"/>
            <a:ext cx="1295400" cy="338138"/>
          </a:xfrm>
          <a:prstGeom prst="rect">
            <a:avLst/>
          </a:prstGeom>
          <a:solidFill>
            <a:schemeClr val="bg1"/>
          </a:solidFill>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en-US" sz="1600" dirty="0">
                <a:solidFill>
                  <a:srgbClr val="FF0000"/>
                </a:solidFill>
                <a:latin typeface="+mn-lt"/>
              </a:rPr>
              <a:t>Conversion</a:t>
            </a:r>
          </a:p>
        </p:txBody>
      </p:sp>
      <p:cxnSp>
        <p:nvCxnSpPr>
          <p:cNvPr id="33" name="Straight Arrow Connector 32"/>
          <p:cNvCxnSpPr/>
          <p:nvPr/>
        </p:nvCxnSpPr>
        <p:spPr>
          <a:xfrm rot="16200000" flipV="1">
            <a:off x="5472906" y="3393282"/>
            <a:ext cx="287337" cy="215900"/>
          </a:xfrm>
          <a:prstGeom prst="straightConnector1">
            <a:avLst/>
          </a:prstGeom>
          <a:ln>
            <a:solidFill>
              <a:srgbClr val="FF0000"/>
            </a:solidFill>
            <a:tailEnd type="arrow"/>
          </a:ln>
        </p:spPr>
        <p:style>
          <a:lnRef idx="2">
            <a:schemeClr val="dk1"/>
          </a:lnRef>
          <a:fillRef idx="0">
            <a:schemeClr val="dk1"/>
          </a:fillRef>
          <a:effectRef idx="1">
            <a:schemeClr val="dk1"/>
          </a:effectRef>
          <a:fontRef idx="minor">
            <a:schemeClr val="tx1"/>
          </a:fontRef>
        </p:style>
      </p:cxnSp>
      <p:sp>
        <p:nvSpPr>
          <p:cNvPr id="35" name="Oval 34"/>
          <p:cNvSpPr/>
          <p:nvPr/>
        </p:nvSpPr>
        <p:spPr>
          <a:xfrm>
            <a:off x="7740650" y="2276475"/>
            <a:ext cx="935038" cy="9366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 name="Oval 35"/>
          <p:cNvSpPr/>
          <p:nvPr/>
        </p:nvSpPr>
        <p:spPr>
          <a:xfrm>
            <a:off x="7451725" y="4724400"/>
            <a:ext cx="649288" cy="5048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z="3600" dirty="0" smtClean="0"/>
              <a:t>Liquid Argon (</a:t>
            </a:r>
            <a:r>
              <a:rPr lang="en-US" sz="3600" dirty="0" err="1" smtClean="0"/>
              <a:t>LAr</a:t>
            </a:r>
            <a:r>
              <a:rPr lang="en-US" sz="3600" dirty="0" smtClean="0"/>
              <a:t>) Electromagnetic Calorimeter</a:t>
            </a:r>
            <a:endParaRPr lang="en-US" sz="3600" dirty="0"/>
          </a:p>
        </p:txBody>
      </p:sp>
      <p:sp>
        <p:nvSpPr>
          <p:cNvPr id="28" name="Content Placeholder 27"/>
          <p:cNvSpPr>
            <a:spLocks noGrp="1"/>
          </p:cNvSpPr>
          <p:nvPr>
            <p:ph idx="1"/>
          </p:nvPr>
        </p:nvSpPr>
        <p:spPr>
          <a:xfrm>
            <a:off x="179388" y="981075"/>
            <a:ext cx="8785225" cy="5616575"/>
          </a:xfrm>
        </p:spPr>
        <p:txBody>
          <a:bodyPr rtlCol="0">
            <a:normAutofit/>
          </a:bodyPr>
          <a:lstStyle/>
          <a:p>
            <a:pPr eaLnBrk="1" fontAlgn="auto" hangingPunct="1">
              <a:spcAft>
                <a:spcPts val="0"/>
              </a:spcAft>
              <a:defRPr/>
            </a:pPr>
            <a:endParaRPr lang="en-US" dirty="0"/>
          </a:p>
        </p:txBody>
      </p:sp>
      <p:sp>
        <p:nvSpPr>
          <p:cNvPr id="6153" name="Date Placeholder 3"/>
          <p:cNvSpPr>
            <a:spLocks noGrp="1"/>
          </p:cNvSpPr>
          <p:nvPr>
            <p:ph type="dt" sz="quarter" idx="10"/>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5B2D574-16EF-4A1B-9FC0-804F54D304CA}" type="datetime1">
              <a:rPr lang="en-US"/>
              <a:pPr fontAlgn="base">
                <a:spcBef>
                  <a:spcPct val="0"/>
                </a:spcBef>
                <a:spcAft>
                  <a:spcPct val="0"/>
                </a:spcAft>
                <a:defRPr/>
              </a:pPr>
              <a:t>4/5/2012</a:t>
            </a:fld>
            <a:endParaRPr lang="en-US"/>
          </a:p>
        </p:txBody>
      </p:sp>
      <p:sp>
        <p:nvSpPr>
          <p:cNvPr id="6154" name="Footer Placeholder 4"/>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a:t>Ashfaq Ahmad</a:t>
            </a:r>
          </a:p>
        </p:txBody>
      </p:sp>
      <p:sp>
        <p:nvSpPr>
          <p:cNvPr id="6155" name="Slide Number Placeholder 5"/>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F02BC33-9A2D-496E-8D32-A6D230C2C6E8}" type="slidenum">
              <a:rPr lang="en-US"/>
              <a:pPr fontAlgn="base">
                <a:spcBef>
                  <a:spcPct val="0"/>
                </a:spcBef>
                <a:spcAft>
                  <a:spcPct val="0"/>
                </a:spcAft>
                <a:defRPr/>
              </a:pPr>
              <a:t>15</a:t>
            </a:fld>
            <a:endParaRPr lang="en-US"/>
          </a:p>
        </p:txBody>
      </p:sp>
      <p:pic>
        <p:nvPicPr>
          <p:cNvPr id="11" name="Picture 4"/>
          <p:cNvPicPr>
            <a:picLocks noChangeAspect="1" noChangeArrowheads="1"/>
          </p:cNvPicPr>
          <p:nvPr/>
        </p:nvPicPr>
        <p:blipFill>
          <a:blip r:embed="rId3" cstate="print"/>
          <a:srcRect t="5388"/>
          <a:stretch>
            <a:fillRect/>
          </a:stretch>
        </p:blipFill>
        <p:spPr>
          <a:xfrm>
            <a:off x="209550" y="981075"/>
            <a:ext cx="4591050" cy="2676525"/>
          </a:xfrm>
          <a:prstGeom prst="rect">
            <a:avLst/>
          </a:prstGeom>
          <a:noFill/>
          <a:ln/>
          <a:effectLst>
            <a:outerShdw blurRad="50800" dist="38100" dir="8100000" algn="tr" rotWithShape="0">
              <a:prstClr val="black">
                <a:alpha val="40000"/>
              </a:prstClr>
            </a:outerShdw>
          </a:effectLst>
        </p:spPr>
      </p:pic>
      <p:pic>
        <p:nvPicPr>
          <p:cNvPr id="12" name="Picture 7"/>
          <p:cNvPicPr>
            <a:picLocks noChangeAspect="1" noChangeArrowheads="1"/>
          </p:cNvPicPr>
          <p:nvPr/>
        </p:nvPicPr>
        <p:blipFill>
          <a:blip r:embed="rId4" cstate="print"/>
          <a:srcRect l="7509" t="8601" r="9355" b="10396"/>
          <a:stretch>
            <a:fillRect/>
          </a:stretch>
        </p:blipFill>
        <p:spPr>
          <a:xfrm>
            <a:off x="4876800" y="963613"/>
            <a:ext cx="4087813" cy="2536825"/>
          </a:xfrm>
          <a:prstGeom prst="rect">
            <a:avLst/>
          </a:prstGeom>
          <a:noFill/>
          <a:ln/>
          <a:effectLst>
            <a:outerShdw blurRad="50800" dist="38100" dir="2700000" algn="tl" rotWithShape="0">
              <a:prstClr val="black">
                <a:alpha val="40000"/>
              </a:prstClr>
            </a:outerShdw>
          </a:effectLst>
        </p:spPr>
      </p:pic>
      <p:sp>
        <p:nvSpPr>
          <p:cNvPr id="6158" name="Line 10"/>
          <p:cNvSpPr>
            <a:spLocks noChangeShapeType="1"/>
          </p:cNvSpPr>
          <p:nvPr/>
        </p:nvSpPr>
        <p:spPr bwMode="auto">
          <a:xfrm>
            <a:off x="3059113" y="2205038"/>
            <a:ext cx="3600450" cy="215900"/>
          </a:xfrm>
          <a:prstGeom prst="line">
            <a:avLst/>
          </a:prstGeom>
          <a:noFill/>
          <a:ln w="31750">
            <a:solidFill>
              <a:srgbClr val="FF0000"/>
            </a:solidFill>
            <a:round/>
            <a:headEnd type="oval" w="med" len="med"/>
            <a:tailEnd type="arrow" w="lg" len="lg"/>
          </a:ln>
        </p:spPr>
        <p:txBody>
          <a:bodyPr/>
          <a:lstStyle/>
          <a:p>
            <a:endParaRPr lang="en-US"/>
          </a:p>
        </p:txBody>
      </p:sp>
      <p:sp>
        <p:nvSpPr>
          <p:cNvPr id="6159" name="Line 11"/>
          <p:cNvSpPr>
            <a:spLocks noChangeShapeType="1"/>
          </p:cNvSpPr>
          <p:nvPr/>
        </p:nvSpPr>
        <p:spPr bwMode="auto">
          <a:xfrm flipV="1">
            <a:off x="3059113" y="1844675"/>
            <a:ext cx="3744912" cy="215900"/>
          </a:xfrm>
          <a:prstGeom prst="line">
            <a:avLst/>
          </a:prstGeom>
          <a:noFill/>
          <a:ln w="31750">
            <a:solidFill>
              <a:srgbClr val="FF0000"/>
            </a:solidFill>
            <a:round/>
            <a:headEnd type="oval" w="med" len="med"/>
            <a:tailEnd type="arrow" w="lg" len="lg"/>
          </a:ln>
        </p:spPr>
        <p:txBody>
          <a:bodyPr/>
          <a:lstStyle/>
          <a:p>
            <a:endParaRPr lang="en-US"/>
          </a:p>
        </p:txBody>
      </p:sp>
      <p:pic>
        <p:nvPicPr>
          <p:cNvPr id="15" name="Picture 19"/>
          <p:cNvPicPr>
            <a:picLocks noChangeAspect="1" noChangeArrowheads="1"/>
          </p:cNvPicPr>
          <p:nvPr/>
        </p:nvPicPr>
        <p:blipFill>
          <a:blip r:embed="rId5" cstate="print"/>
          <a:srcRect/>
          <a:stretch>
            <a:fillRect/>
          </a:stretch>
        </p:blipFill>
        <p:spPr>
          <a:xfrm>
            <a:off x="4267200" y="3657600"/>
            <a:ext cx="4697413" cy="2867025"/>
          </a:xfrm>
          <a:prstGeom prst="rect">
            <a:avLst/>
          </a:prstGeom>
          <a:noFill/>
          <a:ln/>
          <a:effectLst>
            <a:outerShdw blurRad="63500" sx="102000" sy="102000" algn="ctr" rotWithShape="0">
              <a:prstClr val="black">
                <a:alpha val="40000"/>
              </a:prstClr>
            </a:outerShdw>
          </a:effectLst>
        </p:spPr>
      </p:pic>
      <p:graphicFrame>
        <p:nvGraphicFramePr>
          <p:cNvPr id="6148" name="Object 4"/>
          <p:cNvGraphicFramePr>
            <a:graphicFrameLocks noChangeAspect="1"/>
          </p:cNvGraphicFramePr>
          <p:nvPr/>
        </p:nvGraphicFramePr>
        <p:xfrm>
          <a:off x="4362450" y="3581400"/>
          <a:ext cx="1484313" cy="533400"/>
        </p:xfrm>
        <a:graphic>
          <a:graphicData uri="http://schemas.openxmlformats.org/presentationml/2006/ole">
            <p:oleObj spid="_x0000_s6187" name="Equation" r:id="rId6" imgW="952087" imgH="431613" progId="Equation.3">
              <p:embed/>
            </p:oleObj>
          </a:graphicData>
        </a:graphic>
      </p:graphicFrame>
      <p:sp>
        <p:nvSpPr>
          <p:cNvPr id="6161" name="Text Box 23"/>
          <p:cNvSpPr txBox="1">
            <a:spLocks noChangeArrowheads="1"/>
          </p:cNvSpPr>
          <p:nvPr/>
        </p:nvSpPr>
        <p:spPr bwMode="auto">
          <a:xfrm>
            <a:off x="479425" y="5097463"/>
            <a:ext cx="184150" cy="366712"/>
          </a:xfrm>
          <a:prstGeom prst="rect">
            <a:avLst/>
          </a:prstGeom>
          <a:noFill/>
          <a:ln w="9525">
            <a:noFill/>
            <a:miter lim="800000"/>
            <a:headEnd/>
            <a:tailEnd/>
          </a:ln>
        </p:spPr>
        <p:txBody>
          <a:bodyPr>
            <a:spAutoFit/>
          </a:bodyPr>
          <a:lstStyle/>
          <a:p>
            <a:pPr>
              <a:spcBef>
                <a:spcPct val="50000"/>
              </a:spcBef>
            </a:pPr>
            <a:endParaRPr lang="en-US"/>
          </a:p>
        </p:txBody>
      </p:sp>
      <p:graphicFrame>
        <p:nvGraphicFramePr>
          <p:cNvPr id="18" name="Group 349"/>
          <p:cNvGraphicFramePr>
            <a:graphicFrameLocks noGrp="1"/>
          </p:cNvGraphicFramePr>
          <p:nvPr>
            <p:extLst>
              <p:ext uri="{D42A27DB-BD31-4B8C-83A1-F6EECF244321}">
                <p14:modId xmlns:p14="http://schemas.microsoft.com/office/powerpoint/2010/main" xmlns="" val="725481144"/>
              </p:ext>
            </p:extLst>
          </p:nvPr>
        </p:nvGraphicFramePr>
        <p:xfrm>
          <a:off x="179512" y="3735388"/>
          <a:ext cx="4104456" cy="1853850"/>
        </p:xfrm>
        <a:graphic>
          <a:graphicData uri="http://schemas.openxmlformats.org/drawingml/2006/table">
            <a:tbl>
              <a:tblPr>
                <a:effectLst>
                  <a:outerShdw blurRad="63500" sx="102000" sy="102000" algn="ctr" rotWithShape="0">
                    <a:prstClr val="black">
                      <a:alpha val="40000"/>
                    </a:prstClr>
                  </a:outerShdw>
                </a:effectLst>
              </a:tblPr>
              <a:tblGrid>
                <a:gridCol w="2052228"/>
                <a:gridCol w="2052228"/>
              </a:tblGrid>
              <a:tr h="370770">
                <a:tc>
                  <a:txBody>
                    <a:bodyPr/>
                    <a:lstStyle/>
                    <a:p>
                      <a:pPr marL="0" marR="0" lvl="0" indent="0" algn="ctr" defTabSz="914400" rtl="0" eaLnBrk="0" fontAlgn="base" latinLnBrk="0" hangingPunct="0">
                        <a:lnSpc>
                          <a:spcPct val="100000"/>
                        </a:lnSpc>
                        <a:spcBef>
                          <a:spcPct val="20000"/>
                        </a:spcBef>
                        <a:spcAft>
                          <a:spcPct val="0"/>
                        </a:spcAft>
                        <a:buClr>
                          <a:srgbClr val="603000"/>
                        </a:buClr>
                        <a:buSzTx/>
                        <a:buFont typeface="Wingdings" charset="2"/>
                        <a:buNone/>
                        <a:tabLst/>
                      </a:pPr>
                      <a:r>
                        <a:rPr kumimoji="0" lang="en-US" sz="1600" b="0" i="0" u="none" strike="noStrike" cap="none" normalizeH="0" baseline="0" dirty="0" smtClean="0">
                          <a:ln>
                            <a:noFill/>
                          </a:ln>
                          <a:solidFill>
                            <a:schemeClr val="bg1"/>
                          </a:solidFill>
                          <a:effectLst/>
                          <a:latin typeface="Verdana" pitchFamily="34" charset="0"/>
                        </a:rPr>
                        <a:t>Layer</a:t>
                      </a:r>
                    </a:p>
                  </a:txBody>
                  <a:tcPr horzOverflow="overflow">
                    <a:lnL cap="flat">
                      <a:noFill/>
                    </a:lnL>
                    <a:lnR w="28575" cap="flat" cmpd="sng" algn="ctr">
                      <a:solidFill>
                        <a:schemeClr val="bg1"/>
                      </a:solidFill>
                      <a:prstDash val="solid"/>
                      <a:round/>
                      <a:headEnd type="none" w="med" len="med"/>
                      <a:tailEnd type="none" w="med" len="med"/>
                    </a:lnR>
                    <a:lnT cap="flat">
                      <a:noFill/>
                    </a:lnT>
                    <a:lnB w="28575" cap="flat" cmpd="sng" algn="ctr">
                      <a:solidFill>
                        <a:schemeClr val="bg1"/>
                      </a:solidFill>
                      <a:prstDash val="solid"/>
                      <a:round/>
                      <a:headEnd type="none" w="med" len="med"/>
                      <a:tailEnd type="none" w="med" len="med"/>
                    </a:lnB>
                    <a:lnTlToBr>
                      <a:noFill/>
                    </a:lnTlToBr>
                    <a:lnBlToTr>
                      <a:noFill/>
                    </a:lnBlToTr>
                    <a:solidFill>
                      <a:srgbClr val="0066FF"/>
                    </a:solidFill>
                  </a:tcPr>
                </a:tc>
                <a:tc>
                  <a:txBody>
                    <a:bodyPr/>
                    <a:lstStyle/>
                    <a:p>
                      <a:pPr marL="0" marR="0" lvl="0" indent="0" algn="ctr" defTabSz="914400" rtl="0" eaLnBrk="0" fontAlgn="base" latinLnBrk="0" hangingPunct="0">
                        <a:lnSpc>
                          <a:spcPct val="100000"/>
                        </a:lnSpc>
                        <a:spcBef>
                          <a:spcPct val="20000"/>
                        </a:spcBef>
                        <a:spcAft>
                          <a:spcPct val="0"/>
                        </a:spcAft>
                        <a:buClr>
                          <a:srgbClr val="603000"/>
                        </a:buClr>
                        <a:buSzTx/>
                        <a:buFont typeface="Wingdings" charset="2"/>
                        <a:buNone/>
                        <a:tabLst/>
                      </a:pPr>
                      <a:r>
                        <a:rPr kumimoji="0" lang="en-US" sz="1600" b="0" i="0" u="none" strike="noStrike" cap="none" normalizeH="0" baseline="0" smtClean="0">
                          <a:ln>
                            <a:noFill/>
                          </a:ln>
                          <a:solidFill>
                            <a:schemeClr val="bg1"/>
                          </a:solidFill>
                          <a:effectLst/>
                          <a:latin typeface="Verdana" pitchFamily="34" charset="0"/>
                          <a:sym typeface="Symbol" pitchFamily="18" charset="2"/>
                        </a:rPr>
                        <a:t> x </a:t>
                      </a:r>
                    </a:p>
                  </a:txBody>
                  <a:tcPr horzOverflow="overflow">
                    <a:lnL w="28575" cap="flat" cmpd="sng" algn="ctr">
                      <a:solidFill>
                        <a:schemeClr val="bg1"/>
                      </a:solidFill>
                      <a:prstDash val="solid"/>
                      <a:round/>
                      <a:headEnd type="none" w="med" len="med"/>
                      <a:tailEnd type="none" w="med" len="med"/>
                    </a:lnL>
                    <a:lnR cap="flat">
                      <a:noFill/>
                    </a:lnR>
                    <a:lnT cap="flat">
                      <a:noFill/>
                    </a:lnT>
                    <a:lnB w="28575" cap="flat" cmpd="sng" algn="ctr">
                      <a:solidFill>
                        <a:schemeClr val="bg1"/>
                      </a:solidFill>
                      <a:prstDash val="solid"/>
                      <a:round/>
                      <a:headEnd type="none" w="med" len="med"/>
                      <a:tailEnd type="none" w="med" len="med"/>
                    </a:lnB>
                    <a:lnTlToBr>
                      <a:noFill/>
                    </a:lnTlToBr>
                    <a:lnBlToTr>
                      <a:noFill/>
                    </a:lnBlToTr>
                    <a:solidFill>
                      <a:srgbClr val="0066FF"/>
                    </a:solidFill>
                  </a:tcPr>
                </a:tc>
              </a:tr>
              <a:tr h="370770">
                <a:tc>
                  <a:txBody>
                    <a:bodyPr/>
                    <a:lstStyle/>
                    <a:p>
                      <a:pPr marL="0" marR="0" lvl="0" indent="0" algn="ctr" defTabSz="914400" rtl="0" eaLnBrk="0" fontAlgn="base" latinLnBrk="0" hangingPunct="0">
                        <a:lnSpc>
                          <a:spcPct val="100000"/>
                        </a:lnSpc>
                        <a:spcBef>
                          <a:spcPct val="20000"/>
                        </a:spcBef>
                        <a:spcAft>
                          <a:spcPct val="0"/>
                        </a:spcAft>
                        <a:buClr>
                          <a:srgbClr val="603000"/>
                        </a:buClr>
                        <a:buSzTx/>
                        <a:buFont typeface="Wingdings" charset="2"/>
                        <a:buNone/>
                        <a:tabLst/>
                      </a:pPr>
                      <a:r>
                        <a:rPr kumimoji="0" lang="en-US" sz="1600" b="0" i="0" u="none" strike="noStrike" cap="none" normalizeH="0" baseline="0" dirty="0" err="1" smtClean="0">
                          <a:ln>
                            <a:noFill/>
                          </a:ln>
                          <a:solidFill>
                            <a:schemeClr val="bg1"/>
                          </a:solidFill>
                          <a:effectLst/>
                          <a:latin typeface="Verdana" pitchFamily="34" charset="0"/>
                        </a:rPr>
                        <a:t>preSampler</a:t>
                      </a:r>
                      <a:endParaRPr kumimoji="0" lang="en-US" sz="1600" b="0" i="0" u="none" strike="noStrike" cap="none" normalizeH="0" baseline="0" dirty="0" smtClean="0">
                        <a:ln>
                          <a:noFill/>
                        </a:ln>
                        <a:solidFill>
                          <a:schemeClr val="bg1"/>
                        </a:solidFill>
                        <a:effectLst/>
                        <a:latin typeface="Verdana" pitchFamily="34" charset="0"/>
                      </a:endParaRPr>
                    </a:p>
                  </a:txBody>
                  <a:tcPr horzOverflow="overflow">
                    <a:lnL cap="flat">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00099"/>
                    </a:solidFill>
                  </a:tcPr>
                </a:tc>
                <a:tc>
                  <a:txBody>
                    <a:bodyPr/>
                    <a:lstStyle/>
                    <a:p>
                      <a:pPr marL="0" marR="0" lvl="0" indent="0" algn="ctr" defTabSz="914400" rtl="0" eaLnBrk="0" fontAlgn="base" latinLnBrk="0" hangingPunct="0">
                        <a:lnSpc>
                          <a:spcPct val="100000"/>
                        </a:lnSpc>
                        <a:spcBef>
                          <a:spcPct val="20000"/>
                        </a:spcBef>
                        <a:spcAft>
                          <a:spcPct val="0"/>
                        </a:spcAft>
                        <a:buClr>
                          <a:srgbClr val="603000"/>
                        </a:buClr>
                        <a:buSzTx/>
                        <a:buFont typeface="Wingdings" charset="2"/>
                        <a:buNone/>
                        <a:tabLst/>
                      </a:pPr>
                      <a:r>
                        <a:rPr kumimoji="0" lang="en-US" sz="1600" b="0" i="0" u="none" strike="noStrike" cap="none" normalizeH="0" baseline="0" smtClean="0">
                          <a:ln>
                            <a:noFill/>
                          </a:ln>
                          <a:solidFill>
                            <a:schemeClr val="bg1"/>
                          </a:solidFill>
                          <a:effectLst/>
                          <a:latin typeface="Verdana" pitchFamily="34" charset="0"/>
                        </a:rPr>
                        <a:t>0.025 x 0.1</a:t>
                      </a:r>
                    </a:p>
                  </a:txBody>
                  <a:tcPr horzOverflow="overflow">
                    <a:lnL w="28575" cap="flat" cmpd="sng" algn="ctr">
                      <a:solidFill>
                        <a:schemeClr val="bg1"/>
                      </a:solidFill>
                      <a:prstDash val="solid"/>
                      <a:round/>
                      <a:headEnd type="none" w="med" len="med"/>
                      <a:tailEnd type="none" w="med" len="med"/>
                    </a:lnL>
                    <a:lnR cap="flat">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00099"/>
                    </a:solidFill>
                  </a:tcPr>
                </a:tc>
              </a:tr>
              <a:tr h="370770">
                <a:tc>
                  <a:txBody>
                    <a:bodyPr/>
                    <a:lstStyle/>
                    <a:p>
                      <a:pPr marL="0" marR="0" lvl="0" indent="0" algn="ctr" defTabSz="914400" rtl="0" eaLnBrk="0" fontAlgn="base" latinLnBrk="0" hangingPunct="0">
                        <a:lnSpc>
                          <a:spcPct val="100000"/>
                        </a:lnSpc>
                        <a:spcBef>
                          <a:spcPct val="20000"/>
                        </a:spcBef>
                        <a:spcAft>
                          <a:spcPct val="0"/>
                        </a:spcAft>
                        <a:buClr>
                          <a:srgbClr val="603000"/>
                        </a:buClr>
                        <a:buSzTx/>
                        <a:buFont typeface="Wingdings" charset="2"/>
                        <a:buNone/>
                        <a:tabLst/>
                      </a:pPr>
                      <a:r>
                        <a:rPr kumimoji="0" lang="en-US" sz="1600" b="0" i="0" u="none" strike="noStrike" cap="none" normalizeH="0" baseline="0" smtClean="0">
                          <a:ln>
                            <a:noFill/>
                          </a:ln>
                          <a:solidFill>
                            <a:schemeClr val="bg1"/>
                          </a:solidFill>
                          <a:effectLst/>
                          <a:latin typeface="Verdana" pitchFamily="34" charset="0"/>
                        </a:rPr>
                        <a:t>Strip</a:t>
                      </a:r>
                    </a:p>
                  </a:txBody>
                  <a:tcPr horzOverflow="overflow">
                    <a:lnL cap="flat">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066FF"/>
                    </a:solidFill>
                  </a:tcPr>
                </a:tc>
                <a:tc>
                  <a:txBody>
                    <a:bodyPr/>
                    <a:lstStyle/>
                    <a:p>
                      <a:pPr marL="0" marR="0" lvl="0" indent="0" algn="ctr" defTabSz="914400" rtl="0" eaLnBrk="0" fontAlgn="base" latinLnBrk="0" hangingPunct="0">
                        <a:lnSpc>
                          <a:spcPct val="100000"/>
                        </a:lnSpc>
                        <a:spcBef>
                          <a:spcPct val="20000"/>
                        </a:spcBef>
                        <a:spcAft>
                          <a:spcPct val="0"/>
                        </a:spcAft>
                        <a:buClr>
                          <a:srgbClr val="603000"/>
                        </a:buClr>
                        <a:buSzTx/>
                        <a:buFont typeface="Wingdings" charset="2"/>
                        <a:buNone/>
                        <a:tabLst/>
                      </a:pPr>
                      <a:r>
                        <a:rPr kumimoji="0" lang="en-US" sz="1600" b="0" i="0" u="none" strike="noStrike" cap="none" normalizeH="0" baseline="0" dirty="0" smtClean="0">
                          <a:ln>
                            <a:noFill/>
                          </a:ln>
                          <a:solidFill>
                            <a:schemeClr val="bg1"/>
                          </a:solidFill>
                          <a:effectLst/>
                          <a:latin typeface="Verdana" pitchFamily="34" charset="0"/>
                        </a:rPr>
                        <a:t>0.003 x 0.1</a:t>
                      </a:r>
                    </a:p>
                  </a:txBody>
                  <a:tcPr horzOverflow="overflow">
                    <a:lnL w="28575" cap="flat" cmpd="sng" algn="ctr">
                      <a:solidFill>
                        <a:schemeClr val="bg1"/>
                      </a:solidFill>
                      <a:prstDash val="solid"/>
                      <a:round/>
                      <a:headEnd type="none" w="med" len="med"/>
                      <a:tailEnd type="none" w="med" len="med"/>
                    </a:lnL>
                    <a:lnR cap="flat">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066FF"/>
                    </a:solidFill>
                  </a:tcPr>
                </a:tc>
              </a:tr>
              <a:tr h="370770">
                <a:tc>
                  <a:txBody>
                    <a:bodyPr/>
                    <a:lstStyle/>
                    <a:p>
                      <a:pPr marL="0" marR="0" lvl="0" indent="0" algn="ctr" defTabSz="914400" rtl="0" eaLnBrk="0" fontAlgn="base" latinLnBrk="0" hangingPunct="0">
                        <a:lnSpc>
                          <a:spcPct val="100000"/>
                        </a:lnSpc>
                        <a:spcBef>
                          <a:spcPct val="20000"/>
                        </a:spcBef>
                        <a:spcAft>
                          <a:spcPct val="0"/>
                        </a:spcAft>
                        <a:buClr>
                          <a:srgbClr val="603000"/>
                        </a:buClr>
                        <a:buSzTx/>
                        <a:buFont typeface="Wingdings" charset="2"/>
                        <a:buNone/>
                        <a:tabLst/>
                      </a:pPr>
                      <a:r>
                        <a:rPr kumimoji="0" lang="en-US" sz="1600" b="0" i="0" u="none" strike="noStrike" cap="none" normalizeH="0" baseline="0" smtClean="0">
                          <a:ln>
                            <a:noFill/>
                          </a:ln>
                          <a:solidFill>
                            <a:schemeClr val="bg1"/>
                          </a:solidFill>
                          <a:effectLst/>
                          <a:latin typeface="Verdana" pitchFamily="34" charset="0"/>
                        </a:rPr>
                        <a:t>middle</a:t>
                      </a:r>
                    </a:p>
                  </a:txBody>
                  <a:tcPr horzOverflow="overflow">
                    <a:lnL cap="flat">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00099"/>
                    </a:solidFill>
                  </a:tcPr>
                </a:tc>
                <a:tc>
                  <a:txBody>
                    <a:bodyPr/>
                    <a:lstStyle/>
                    <a:p>
                      <a:pPr marL="0" marR="0" lvl="0" indent="0" algn="ctr" defTabSz="914400" rtl="0" eaLnBrk="0" fontAlgn="base" latinLnBrk="0" hangingPunct="0">
                        <a:lnSpc>
                          <a:spcPct val="100000"/>
                        </a:lnSpc>
                        <a:spcBef>
                          <a:spcPct val="20000"/>
                        </a:spcBef>
                        <a:spcAft>
                          <a:spcPct val="0"/>
                        </a:spcAft>
                        <a:buClr>
                          <a:srgbClr val="603000"/>
                        </a:buClr>
                        <a:buSzTx/>
                        <a:buFont typeface="Wingdings" charset="2"/>
                        <a:buNone/>
                        <a:tabLst/>
                      </a:pPr>
                      <a:r>
                        <a:rPr kumimoji="0" lang="en-US" sz="1600" b="0" i="0" u="none" strike="noStrike" cap="none" normalizeH="0" baseline="0" dirty="0" smtClean="0">
                          <a:ln>
                            <a:noFill/>
                          </a:ln>
                          <a:solidFill>
                            <a:schemeClr val="bg1"/>
                          </a:solidFill>
                          <a:effectLst/>
                          <a:latin typeface="Verdana" pitchFamily="34" charset="0"/>
                        </a:rPr>
                        <a:t>0.025 x 0.025</a:t>
                      </a:r>
                    </a:p>
                  </a:txBody>
                  <a:tcPr horzOverflow="overflow">
                    <a:lnL w="28575" cap="flat" cmpd="sng" algn="ctr">
                      <a:solidFill>
                        <a:schemeClr val="bg1"/>
                      </a:solidFill>
                      <a:prstDash val="solid"/>
                      <a:round/>
                      <a:headEnd type="none" w="med" len="med"/>
                      <a:tailEnd type="none" w="med" len="med"/>
                    </a:lnL>
                    <a:lnR cap="flat">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00099"/>
                    </a:solidFill>
                  </a:tcPr>
                </a:tc>
              </a:tr>
              <a:tr h="370770">
                <a:tc>
                  <a:txBody>
                    <a:bodyPr/>
                    <a:lstStyle/>
                    <a:p>
                      <a:pPr marL="0" marR="0" lvl="0" indent="0" algn="ctr" defTabSz="914400" rtl="0" eaLnBrk="0" fontAlgn="base" latinLnBrk="0" hangingPunct="0">
                        <a:lnSpc>
                          <a:spcPct val="100000"/>
                        </a:lnSpc>
                        <a:spcBef>
                          <a:spcPct val="20000"/>
                        </a:spcBef>
                        <a:spcAft>
                          <a:spcPct val="0"/>
                        </a:spcAft>
                        <a:buClr>
                          <a:srgbClr val="603000"/>
                        </a:buClr>
                        <a:buSzTx/>
                        <a:buFont typeface="Wingdings" charset="2"/>
                        <a:buNone/>
                        <a:tabLst/>
                      </a:pPr>
                      <a:r>
                        <a:rPr kumimoji="0" lang="en-US" sz="1600" b="0" i="0" u="none" strike="noStrike" cap="none" normalizeH="0" baseline="0" smtClean="0">
                          <a:ln>
                            <a:noFill/>
                          </a:ln>
                          <a:solidFill>
                            <a:schemeClr val="bg1"/>
                          </a:solidFill>
                          <a:effectLst/>
                          <a:latin typeface="Verdana" pitchFamily="34" charset="0"/>
                        </a:rPr>
                        <a:t>back</a:t>
                      </a:r>
                    </a:p>
                  </a:txBody>
                  <a:tcPr horzOverflow="overflow">
                    <a:lnL cap="flat">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cap="flat">
                      <a:noFill/>
                    </a:lnB>
                    <a:lnTlToBr>
                      <a:noFill/>
                    </a:lnTlToBr>
                    <a:lnBlToTr>
                      <a:noFill/>
                    </a:lnBlToTr>
                    <a:solidFill>
                      <a:srgbClr val="0066FF"/>
                    </a:solidFill>
                  </a:tcPr>
                </a:tc>
                <a:tc>
                  <a:txBody>
                    <a:bodyPr/>
                    <a:lstStyle/>
                    <a:p>
                      <a:pPr marL="0" marR="0" lvl="0" indent="0" algn="ctr" defTabSz="914400" rtl="0" eaLnBrk="0" fontAlgn="base" latinLnBrk="0" hangingPunct="0">
                        <a:lnSpc>
                          <a:spcPct val="100000"/>
                        </a:lnSpc>
                        <a:spcBef>
                          <a:spcPct val="20000"/>
                        </a:spcBef>
                        <a:spcAft>
                          <a:spcPct val="0"/>
                        </a:spcAft>
                        <a:buClr>
                          <a:srgbClr val="603000"/>
                        </a:buClr>
                        <a:buSzTx/>
                        <a:buFont typeface="Wingdings" charset="2"/>
                        <a:buNone/>
                        <a:tabLst/>
                      </a:pPr>
                      <a:r>
                        <a:rPr kumimoji="0" lang="en-US" sz="1600" b="0" i="0" u="none" strike="noStrike" cap="none" normalizeH="0" baseline="0" dirty="0" smtClean="0">
                          <a:ln>
                            <a:noFill/>
                          </a:ln>
                          <a:solidFill>
                            <a:schemeClr val="bg1"/>
                          </a:solidFill>
                          <a:effectLst/>
                          <a:latin typeface="Verdana" pitchFamily="34" charset="0"/>
                        </a:rPr>
                        <a:t>0.05 x 0.025</a:t>
                      </a:r>
                    </a:p>
                  </a:txBody>
                  <a:tcPr horzOverflow="overflow">
                    <a:lnL w="28575" cap="flat" cmpd="sng" algn="ctr">
                      <a:solidFill>
                        <a:schemeClr val="bg1"/>
                      </a:solidFill>
                      <a:prstDash val="solid"/>
                      <a:round/>
                      <a:headEnd type="none" w="med" len="med"/>
                      <a:tailEnd type="none" w="med" len="med"/>
                    </a:lnL>
                    <a:lnR cap="flat">
                      <a:noFill/>
                    </a:lnR>
                    <a:lnT w="28575" cap="flat" cmpd="sng" algn="ctr">
                      <a:solidFill>
                        <a:schemeClr val="bg1"/>
                      </a:solidFill>
                      <a:prstDash val="solid"/>
                      <a:round/>
                      <a:headEnd type="none" w="med" len="med"/>
                      <a:tailEnd type="none" w="med" len="med"/>
                    </a:lnT>
                    <a:lnB cap="flat">
                      <a:noFill/>
                    </a:lnB>
                    <a:lnTlToBr>
                      <a:noFill/>
                    </a:lnTlToBr>
                    <a:lnBlToTr>
                      <a:noFill/>
                    </a:lnBlToTr>
                    <a:solidFill>
                      <a:srgbClr val="0066FF"/>
                    </a:solidFill>
                  </a:tcPr>
                </a:tc>
              </a:tr>
            </a:tbl>
          </a:graphicData>
        </a:graphic>
      </p:graphicFrame>
      <p:sp>
        <p:nvSpPr>
          <p:cNvPr id="6163" name="Rectangle 332"/>
          <p:cNvSpPr>
            <a:spLocks noChangeArrowheads="1"/>
          </p:cNvSpPr>
          <p:nvPr/>
        </p:nvSpPr>
        <p:spPr bwMode="auto">
          <a:xfrm>
            <a:off x="5867400" y="4267200"/>
            <a:ext cx="228600" cy="152400"/>
          </a:xfrm>
          <a:prstGeom prst="rect">
            <a:avLst/>
          </a:prstGeom>
          <a:solidFill>
            <a:schemeClr val="bg1"/>
          </a:solidFill>
          <a:ln w="9525">
            <a:noFill/>
            <a:miter lim="800000"/>
            <a:headEnd/>
            <a:tailEnd/>
          </a:ln>
        </p:spPr>
        <p:txBody>
          <a:bodyPr wrap="none" anchor="ctr"/>
          <a:lstStyle/>
          <a:p>
            <a:endParaRPr lang="en-US"/>
          </a:p>
        </p:txBody>
      </p:sp>
      <p:sp>
        <p:nvSpPr>
          <p:cNvPr id="6164" name="Text Box 331"/>
          <p:cNvSpPr txBox="1">
            <a:spLocks noChangeArrowheads="1"/>
          </p:cNvSpPr>
          <p:nvPr/>
        </p:nvSpPr>
        <p:spPr bwMode="auto">
          <a:xfrm>
            <a:off x="5791200" y="4251325"/>
            <a:ext cx="492125" cy="244475"/>
          </a:xfrm>
          <a:prstGeom prst="rect">
            <a:avLst/>
          </a:prstGeom>
          <a:noFill/>
          <a:ln w="9525">
            <a:noFill/>
            <a:miter lim="800000"/>
            <a:headEnd/>
            <a:tailEnd/>
          </a:ln>
        </p:spPr>
        <p:txBody>
          <a:bodyPr>
            <a:spAutoFit/>
          </a:bodyPr>
          <a:lstStyle/>
          <a:p>
            <a:r>
              <a:rPr lang="en-US" sz="1000" b="1"/>
              <a:t>16 X</a:t>
            </a:r>
            <a:r>
              <a:rPr lang="en-US" sz="1000" b="1" baseline="-25000"/>
              <a:t>0</a:t>
            </a:r>
          </a:p>
        </p:txBody>
      </p:sp>
      <p:sp>
        <p:nvSpPr>
          <p:cNvPr id="6165" name="Rectangle 333"/>
          <p:cNvSpPr>
            <a:spLocks noChangeArrowheads="1"/>
          </p:cNvSpPr>
          <p:nvPr/>
        </p:nvSpPr>
        <p:spPr bwMode="auto">
          <a:xfrm>
            <a:off x="6400800" y="3962400"/>
            <a:ext cx="152400" cy="76200"/>
          </a:xfrm>
          <a:prstGeom prst="rect">
            <a:avLst/>
          </a:prstGeom>
          <a:solidFill>
            <a:schemeClr val="bg1"/>
          </a:solidFill>
          <a:ln w="9525">
            <a:noFill/>
            <a:miter lim="800000"/>
            <a:headEnd/>
            <a:tailEnd/>
          </a:ln>
        </p:spPr>
        <p:txBody>
          <a:bodyPr wrap="none" anchor="ctr"/>
          <a:lstStyle/>
          <a:p>
            <a:endParaRPr lang="en-US"/>
          </a:p>
        </p:txBody>
      </p:sp>
      <p:sp>
        <p:nvSpPr>
          <p:cNvPr id="6166" name="Text Box 334"/>
          <p:cNvSpPr txBox="1">
            <a:spLocks noChangeArrowheads="1"/>
          </p:cNvSpPr>
          <p:nvPr/>
        </p:nvSpPr>
        <p:spPr bwMode="auto">
          <a:xfrm>
            <a:off x="6248400" y="3870325"/>
            <a:ext cx="492125" cy="244475"/>
          </a:xfrm>
          <a:prstGeom prst="rect">
            <a:avLst/>
          </a:prstGeom>
          <a:noFill/>
          <a:ln w="9525">
            <a:noFill/>
            <a:miter lim="800000"/>
            <a:headEnd/>
            <a:tailEnd/>
          </a:ln>
        </p:spPr>
        <p:txBody>
          <a:bodyPr>
            <a:spAutoFit/>
          </a:bodyPr>
          <a:lstStyle/>
          <a:p>
            <a:r>
              <a:rPr lang="en-US" sz="1000" b="1" dirty="0"/>
              <a:t>2 X</a:t>
            </a:r>
            <a:r>
              <a:rPr lang="en-US" sz="1000" b="1" baseline="-25000" dirty="0"/>
              <a:t>0</a:t>
            </a:r>
          </a:p>
        </p:txBody>
      </p:sp>
      <p:sp>
        <p:nvSpPr>
          <p:cNvPr id="6167" name="Rectangle 335"/>
          <p:cNvSpPr>
            <a:spLocks noChangeArrowheads="1"/>
          </p:cNvSpPr>
          <p:nvPr/>
        </p:nvSpPr>
        <p:spPr bwMode="auto">
          <a:xfrm>
            <a:off x="5410200" y="4724400"/>
            <a:ext cx="228600" cy="76200"/>
          </a:xfrm>
          <a:prstGeom prst="rect">
            <a:avLst/>
          </a:prstGeom>
          <a:solidFill>
            <a:schemeClr val="bg1"/>
          </a:solidFill>
          <a:ln w="9525">
            <a:noFill/>
            <a:miter lim="800000"/>
            <a:headEnd/>
            <a:tailEnd/>
          </a:ln>
        </p:spPr>
        <p:txBody>
          <a:bodyPr wrap="none" anchor="ctr"/>
          <a:lstStyle/>
          <a:p>
            <a:endParaRPr lang="en-US"/>
          </a:p>
        </p:txBody>
      </p:sp>
      <p:sp>
        <p:nvSpPr>
          <p:cNvPr id="6168" name="Text Box 336"/>
          <p:cNvSpPr txBox="1">
            <a:spLocks noChangeArrowheads="1"/>
          </p:cNvSpPr>
          <p:nvPr/>
        </p:nvSpPr>
        <p:spPr bwMode="auto">
          <a:xfrm>
            <a:off x="5299075" y="4632325"/>
            <a:ext cx="644525" cy="244475"/>
          </a:xfrm>
          <a:prstGeom prst="rect">
            <a:avLst/>
          </a:prstGeom>
          <a:noFill/>
          <a:ln w="9525">
            <a:noFill/>
            <a:miter lim="800000"/>
            <a:headEnd/>
            <a:tailEnd/>
          </a:ln>
        </p:spPr>
        <p:txBody>
          <a:bodyPr>
            <a:spAutoFit/>
          </a:bodyPr>
          <a:lstStyle/>
          <a:p>
            <a:r>
              <a:rPr lang="en-US" sz="1000" b="1"/>
              <a:t>4.3 X</a:t>
            </a:r>
            <a:r>
              <a:rPr lang="en-US" sz="1000" b="1" baseline="-25000"/>
              <a:t>0</a:t>
            </a:r>
          </a:p>
        </p:txBody>
      </p:sp>
      <p:graphicFrame>
        <p:nvGraphicFramePr>
          <p:cNvPr id="6149" name="Object 5"/>
          <p:cNvGraphicFramePr>
            <a:graphicFrameLocks noChangeAspect="1"/>
          </p:cNvGraphicFramePr>
          <p:nvPr/>
        </p:nvGraphicFramePr>
        <p:xfrm>
          <a:off x="228601" y="6096000"/>
          <a:ext cx="1905000" cy="536020"/>
        </p:xfrm>
        <a:graphic>
          <a:graphicData uri="http://schemas.openxmlformats.org/presentationml/2006/ole">
            <p:oleObj spid="_x0000_s6188" name="Equation" r:id="rId7" imgW="1422400" imgH="469900" progId="Equation.3">
              <p:embed/>
            </p:oleObj>
          </a:graphicData>
        </a:graphic>
      </p:graphicFrame>
      <p:sp>
        <p:nvSpPr>
          <p:cNvPr id="27" name="Text Box 351"/>
          <p:cNvSpPr txBox="1">
            <a:spLocks noChangeArrowheads="1"/>
          </p:cNvSpPr>
          <p:nvPr/>
        </p:nvSpPr>
        <p:spPr bwMode="auto">
          <a:xfrm>
            <a:off x="7019925" y="6219825"/>
            <a:ext cx="1908175" cy="304800"/>
          </a:xfrm>
          <a:prstGeom prst="rect">
            <a:avLst/>
          </a:prstGeom>
          <a:solidFill>
            <a:srgbClr val="000099"/>
          </a:solidFill>
          <a:ln w="9525">
            <a:noFill/>
            <a:miter lim="800000"/>
            <a:headEnd/>
            <a:tailEnd/>
          </a:ln>
          <a:effectLst>
            <a:outerShdw blurRad="50800" dist="38100" dir="13500000" algn="br" rotWithShape="0">
              <a:prstClr val="black">
                <a:alpha val="40000"/>
              </a:prstClr>
            </a:outerShdw>
          </a:effectLst>
        </p:spPr>
        <p:txBody>
          <a:bodyPr>
            <a:spAutoFit/>
          </a:bodyPr>
          <a:lstStyle/>
          <a:p>
            <a:pPr fontAlgn="auto">
              <a:spcBef>
                <a:spcPts val="0"/>
              </a:spcBef>
              <a:spcAft>
                <a:spcPts val="0"/>
              </a:spcAft>
              <a:defRPr/>
            </a:pPr>
            <a:r>
              <a:rPr lang="en-US" sz="1400" dirty="0">
                <a:solidFill>
                  <a:schemeClr val="bg1"/>
                </a:solidFill>
                <a:latin typeface="Verdana" pitchFamily="34" charset="0"/>
              </a:rPr>
              <a:t>Coverage |</a:t>
            </a:r>
            <a:r>
              <a:rPr lang="en-US" sz="1400" dirty="0">
                <a:solidFill>
                  <a:schemeClr val="bg1"/>
                </a:solidFill>
                <a:latin typeface="Verdana" pitchFamily="34" charset="0"/>
                <a:sym typeface="Symbol" pitchFamily="18" charset="2"/>
              </a:rPr>
              <a:t>|&lt;3.2 </a:t>
            </a:r>
            <a:r>
              <a:rPr lang="en-US" sz="1400" dirty="0">
                <a:solidFill>
                  <a:schemeClr val="bg1"/>
                </a:solidFill>
                <a:latin typeface="Verdana" pitchFamily="34" charset="0"/>
              </a:rPr>
              <a:t> </a:t>
            </a:r>
          </a:p>
        </p:txBody>
      </p:sp>
      <p:graphicFrame>
        <p:nvGraphicFramePr>
          <p:cNvPr id="6150" name="Object 6"/>
          <p:cNvGraphicFramePr>
            <a:graphicFrameLocks noChangeAspect="1"/>
          </p:cNvGraphicFramePr>
          <p:nvPr/>
        </p:nvGraphicFramePr>
        <p:xfrm>
          <a:off x="2362200" y="6248400"/>
          <a:ext cx="1371600" cy="283946"/>
        </p:xfrm>
        <a:graphic>
          <a:graphicData uri="http://schemas.openxmlformats.org/presentationml/2006/ole">
            <p:oleObj spid="_x0000_s6189" name="Equation" r:id="rId8" imgW="1219200" imgH="228600" progId="Equation.3">
              <p:embed/>
            </p:oleObj>
          </a:graphicData>
        </a:graphic>
      </p:graphicFrame>
      <p:sp>
        <p:nvSpPr>
          <p:cNvPr id="24" name="Rectangle 23"/>
          <p:cNvSpPr/>
          <p:nvPr/>
        </p:nvSpPr>
        <p:spPr>
          <a:xfrm>
            <a:off x="228600" y="5638800"/>
            <a:ext cx="3962400" cy="523220"/>
          </a:xfrm>
          <a:prstGeom prst="rect">
            <a:avLst/>
          </a:prstGeom>
        </p:spPr>
        <p:txBody>
          <a:bodyPr wrap="square">
            <a:spAutoFit/>
          </a:bodyPr>
          <a:lstStyle/>
          <a:p>
            <a:r>
              <a:rPr lang="en-US" sz="1400" dirty="0" smtClean="0"/>
              <a:t>Good angular resolution : </a:t>
            </a:r>
            <a:r>
              <a:rPr lang="el-GR" sz="1400" dirty="0" smtClean="0"/>
              <a:t>σ(Φ) ~ 10</a:t>
            </a:r>
            <a:r>
              <a:rPr lang="el-GR" sz="1400" baseline="30000" dirty="0" smtClean="0"/>
              <a:t>-3</a:t>
            </a:r>
            <a:r>
              <a:rPr lang="el-GR" sz="1400" dirty="0" smtClean="0"/>
              <a:t> </a:t>
            </a:r>
            <a:r>
              <a:rPr lang="en-US" sz="1400" dirty="0" err="1" smtClean="0"/>
              <a:t>rad</a:t>
            </a:r>
            <a:endParaRPr lang="en-US" sz="1400" dirty="0" smtClean="0"/>
          </a:p>
          <a:p>
            <a:r>
              <a:rPr lang="en-US" sz="1400" dirty="0" smtClean="0"/>
              <a:t>		 </a:t>
            </a:r>
            <a:r>
              <a:rPr lang="el-GR" sz="1400" dirty="0" smtClean="0"/>
              <a:t>σ(η) ~ 5.10</a:t>
            </a:r>
            <a:r>
              <a:rPr lang="el-GR" sz="1400" baseline="30000" dirty="0" smtClean="0"/>
              <a:t>-4</a:t>
            </a:r>
            <a:r>
              <a:rPr lang="el-GR" sz="1400" dirty="0" smtClean="0"/>
              <a:t> </a:t>
            </a:r>
            <a:r>
              <a:rPr lang="en-US" sz="1400" dirty="0" err="1" smtClean="0"/>
              <a:t>rad</a:t>
            </a:r>
            <a:endParaRPr lang="en-US" sz="14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Detector Design</a:t>
            </a:r>
            <a:endParaRPr lang="en-US" dirty="0"/>
          </a:p>
        </p:txBody>
      </p:sp>
      <p:sp>
        <p:nvSpPr>
          <p:cNvPr id="3" name="Content Placeholder 2"/>
          <p:cNvSpPr>
            <a:spLocks noGrp="1"/>
          </p:cNvSpPr>
          <p:nvPr>
            <p:ph idx="1"/>
          </p:nvPr>
        </p:nvSpPr>
        <p:spPr>
          <a:xfrm>
            <a:off x="152400" y="990600"/>
            <a:ext cx="8839200" cy="5692824"/>
          </a:xfrm>
        </p:spPr>
        <p:txBody>
          <a:bodyPr/>
          <a:lstStyle/>
          <a:p>
            <a:endParaRPr lang="en-US" dirty="0" smtClean="0"/>
          </a:p>
          <a:p>
            <a:endParaRPr lang="en-US" dirty="0" smtClean="0"/>
          </a:p>
          <a:p>
            <a:endParaRPr lang="en-US" dirty="0" smtClean="0"/>
          </a:p>
          <a:p>
            <a:endParaRPr lang="en-US" dirty="0" smtClean="0"/>
          </a:p>
          <a:p>
            <a:endParaRPr lang="en-US" dirty="0" smtClean="0"/>
          </a:p>
          <a:p>
            <a:endParaRPr lang="en-US" sz="2000" dirty="0" smtClean="0"/>
          </a:p>
          <a:p>
            <a:r>
              <a:rPr lang="en-US" sz="1800" dirty="0" smtClean="0"/>
              <a:t>Accordion geometry  to design a hermetic detector and to minimize signal deterioration due to </a:t>
            </a:r>
            <a:r>
              <a:rPr lang="en-US" sz="1800" dirty="0" err="1" smtClean="0"/>
              <a:t>calo</a:t>
            </a:r>
            <a:r>
              <a:rPr lang="en-US" sz="1800" dirty="0" smtClean="0"/>
              <a:t>. cell capacitance and connections to preamplifier</a:t>
            </a:r>
          </a:p>
          <a:p>
            <a:r>
              <a:rPr lang="en-US" sz="1800" dirty="0" smtClean="0"/>
              <a:t>Longitudinal depth should be enough to contain the full shower, typically </a:t>
            </a:r>
            <a:r>
              <a:rPr lang="en-US" sz="1800" dirty="0" smtClean="0">
                <a:sym typeface="Symbol"/>
              </a:rPr>
              <a:t></a:t>
            </a:r>
            <a:r>
              <a:rPr lang="en-US" sz="1800" dirty="0" smtClean="0"/>
              <a:t>25X</a:t>
            </a:r>
            <a:r>
              <a:rPr lang="en-US" sz="1800" baseline="-25000" dirty="0" smtClean="0"/>
              <a:t>0</a:t>
            </a:r>
            <a:endParaRPr lang="en-US" sz="1800" dirty="0" smtClean="0"/>
          </a:p>
          <a:p>
            <a:pPr lvl="1"/>
            <a:r>
              <a:rPr lang="en-US" sz="1600" dirty="0" smtClean="0"/>
              <a:t>Divided into three compartments/sampling plus a pre-sampler for measurement of energy loss upstream</a:t>
            </a:r>
          </a:p>
          <a:p>
            <a:r>
              <a:rPr lang="en-US" sz="1800" dirty="0" smtClean="0"/>
              <a:t>Lateral segmentation to fully contain the shower, 95% of the shower energy contained in a cylinder of radius = 2xMoliere radius </a:t>
            </a:r>
            <a:r>
              <a:rPr lang="en-US" sz="1800" dirty="0" smtClean="0">
                <a:sym typeface="Symbol"/>
              </a:rPr>
              <a:t>9.5cm (layout with 2mm Lead and 4mm </a:t>
            </a:r>
            <a:r>
              <a:rPr lang="en-US" sz="1800" dirty="0" err="1" smtClean="0">
                <a:sym typeface="Symbol"/>
              </a:rPr>
              <a:t>LAr</a:t>
            </a:r>
            <a:r>
              <a:rPr lang="en-US" sz="1800" dirty="0" smtClean="0">
                <a:sym typeface="Symbol"/>
              </a:rPr>
              <a:t>)</a:t>
            </a:r>
          </a:p>
          <a:p>
            <a:pPr lvl="1"/>
            <a:r>
              <a:rPr lang="en-US" sz="1400" dirty="0" smtClean="0">
                <a:sym typeface="Symbol"/>
              </a:rPr>
              <a:t>Lateral segmentation 1/3 of the above to separate electron/photon from hadrons(0.025 in the middle layer) </a:t>
            </a:r>
            <a:endParaRPr lang="en-US" sz="1400" dirty="0" smtClean="0"/>
          </a:p>
          <a:p>
            <a:pPr lvl="1"/>
            <a:endParaRPr lang="en-US" dirty="0" smtClean="0"/>
          </a:p>
          <a:p>
            <a:pPr>
              <a:buNone/>
            </a:pPr>
            <a:endParaRPr lang="en-US" dirty="0"/>
          </a:p>
        </p:txBody>
      </p:sp>
      <p:sp>
        <p:nvSpPr>
          <p:cNvPr id="4" name="Date Placeholder 3"/>
          <p:cNvSpPr>
            <a:spLocks noGrp="1"/>
          </p:cNvSpPr>
          <p:nvPr>
            <p:ph type="dt" sz="half" idx="10"/>
          </p:nvPr>
        </p:nvSpPr>
        <p:spPr/>
        <p:txBody>
          <a:bodyPr/>
          <a:lstStyle/>
          <a:p>
            <a:pPr>
              <a:defRPr/>
            </a:pPr>
            <a:fld id="{DC1A19C3-60BE-477C-9DA2-31647DF132E5}" type="datetime1">
              <a:rPr lang="en-US" smtClean="0"/>
              <a:pPr>
                <a:defRPr/>
              </a:pPr>
              <a:t>4/5/2012</a:t>
            </a:fld>
            <a:endParaRPr lang="en-US" dirty="0"/>
          </a:p>
        </p:txBody>
      </p:sp>
      <p:sp>
        <p:nvSpPr>
          <p:cNvPr id="5" name="Footer Placeholder 4"/>
          <p:cNvSpPr>
            <a:spLocks noGrp="1"/>
          </p:cNvSpPr>
          <p:nvPr>
            <p:ph type="ftr" sz="quarter" idx="11"/>
          </p:nvPr>
        </p:nvSpPr>
        <p:spPr/>
        <p:txBody>
          <a:bodyPr/>
          <a:lstStyle/>
          <a:p>
            <a:pPr>
              <a:defRPr/>
            </a:pPr>
            <a:r>
              <a:rPr lang="en-US" smtClean="0"/>
              <a:t>Ashfaq Ahmad</a:t>
            </a:r>
            <a:endParaRPr lang="en-US"/>
          </a:p>
        </p:txBody>
      </p:sp>
      <p:sp>
        <p:nvSpPr>
          <p:cNvPr id="6" name="Slide Number Placeholder 5"/>
          <p:cNvSpPr>
            <a:spLocks noGrp="1"/>
          </p:cNvSpPr>
          <p:nvPr>
            <p:ph type="sldNum" sz="quarter" idx="12"/>
          </p:nvPr>
        </p:nvSpPr>
        <p:spPr/>
        <p:txBody>
          <a:bodyPr/>
          <a:lstStyle/>
          <a:p>
            <a:pPr>
              <a:defRPr/>
            </a:pPr>
            <a:fld id="{B19B6CF7-AFEE-4653-B4EC-FC3999BA7FC2}" type="slidenum">
              <a:rPr lang="en-US" smtClean="0"/>
              <a:pPr>
                <a:defRPr/>
              </a:pPr>
              <a:t>16</a:t>
            </a:fld>
            <a:endParaRPr lang="en-US" dirty="0"/>
          </a:p>
        </p:txBody>
      </p:sp>
      <p:pic>
        <p:nvPicPr>
          <p:cNvPr id="120834" name="Picture 2"/>
          <p:cNvPicPr>
            <a:picLocks noChangeAspect="1" noChangeArrowheads="1"/>
          </p:cNvPicPr>
          <p:nvPr/>
        </p:nvPicPr>
        <p:blipFill>
          <a:blip r:embed="rId2" cstate="print"/>
          <a:srcRect/>
          <a:stretch>
            <a:fillRect/>
          </a:stretch>
        </p:blipFill>
        <p:spPr bwMode="auto">
          <a:xfrm>
            <a:off x="5181600" y="990600"/>
            <a:ext cx="3733800" cy="3144356"/>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9" name="Picture 1"/>
          <p:cNvPicPr>
            <a:picLocks noChangeAspect="1" noChangeArrowheads="1"/>
          </p:cNvPicPr>
          <p:nvPr/>
        </p:nvPicPr>
        <p:blipFill>
          <a:blip r:embed="rId3" cstate="print"/>
          <a:srcRect/>
          <a:stretch>
            <a:fillRect/>
          </a:stretch>
        </p:blipFill>
        <p:spPr bwMode="auto">
          <a:xfrm>
            <a:off x="228600" y="990600"/>
            <a:ext cx="4267200" cy="3115218"/>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8" name="TextBox 7"/>
          <p:cNvSpPr txBox="1"/>
          <p:nvPr/>
        </p:nvSpPr>
        <p:spPr>
          <a:xfrm>
            <a:off x="4414415" y="3581400"/>
            <a:ext cx="995785" cy="461665"/>
          </a:xfrm>
          <a:prstGeom prst="rect">
            <a:avLst/>
          </a:prstGeom>
          <a:solidFill>
            <a:schemeClr val="bg1"/>
          </a:solidFill>
          <a:effectLst>
            <a:outerShdw blurRad="63500" sx="102000" sy="102000" algn="ctr" rotWithShape="0">
              <a:prstClr val="black">
                <a:alpha val="40000"/>
              </a:prstClr>
            </a:outerShdw>
          </a:effectLst>
        </p:spPr>
        <p:txBody>
          <a:bodyPr wrap="none" rtlCol="0">
            <a:spAutoFit/>
          </a:bodyPr>
          <a:lstStyle/>
          <a:p>
            <a:r>
              <a:rPr lang="en-US" sz="1200" dirty="0" smtClean="0"/>
              <a:t>Lead</a:t>
            </a:r>
            <a:r>
              <a:rPr lang="en-US" sz="1200" dirty="0" smtClean="0">
                <a:sym typeface="Symbol"/>
              </a:rPr>
              <a:t>  2mm </a:t>
            </a:r>
          </a:p>
          <a:p>
            <a:r>
              <a:rPr lang="en-US" sz="1200" dirty="0" err="1" smtClean="0">
                <a:sym typeface="Symbol"/>
              </a:rPr>
              <a:t>LAr</a:t>
            </a:r>
            <a:r>
              <a:rPr lang="en-US" sz="1200" dirty="0" smtClean="0">
                <a:sym typeface="Symbol"/>
              </a:rPr>
              <a:t> 4mm</a:t>
            </a:r>
            <a:endParaRPr lang="en-US" sz="12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LAr</a:t>
            </a:r>
            <a:r>
              <a:rPr lang="en-US" dirty="0" smtClean="0"/>
              <a:t> Temperature and Purity</a:t>
            </a:r>
            <a:endParaRPr lang="en-US" dirty="0"/>
          </a:p>
        </p:txBody>
      </p:sp>
      <p:sp>
        <p:nvSpPr>
          <p:cNvPr id="3" name="Content Placeholder 2"/>
          <p:cNvSpPr>
            <a:spLocks noGrp="1"/>
          </p:cNvSpPr>
          <p:nvPr>
            <p:ph idx="1"/>
          </p:nvPr>
        </p:nvSpPr>
        <p:spPr>
          <a:xfrm>
            <a:off x="152400" y="980728"/>
            <a:ext cx="8839200" cy="5724872"/>
          </a:xfrm>
        </p:spPr>
        <p:txBody>
          <a:bodyPr/>
          <a:lstStyle/>
          <a:p>
            <a:r>
              <a:rPr lang="en-US" sz="1800" dirty="0" err="1" smtClean="0"/>
              <a:t>LAr</a:t>
            </a:r>
            <a:r>
              <a:rPr lang="en-US" sz="1800" dirty="0" smtClean="0"/>
              <a:t> temperature stability</a:t>
            </a:r>
          </a:p>
          <a:p>
            <a:pPr lvl="1"/>
            <a:r>
              <a:rPr lang="en-US" sz="1400" dirty="0" smtClean="0"/>
              <a:t>59 </a:t>
            </a:r>
            <a:r>
              <a:rPr lang="en-US" sz="1400" dirty="0" err="1" smtClean="0"/>
              <a:t>mK</a:t>
            </a:r>
            <a:r>
              <a:rPr lang="en-US" sz="1400" dirty="0" smtClean="0"/>
              <a:t> RMS</a:t>
            </a:r>
          </a:p>
          <a:p>
            <a:r>
              <a:rPr lang="en-US" sz="1800" dirty="0" smtClean="0"/>
              <a:t>Excellent homogeneity and stability for </a:t>
            </a:r>
            <a:r>
              <a:rPr lang="en-US" sz="1800" dirty="0" err="1" smtClean="0"/>
              <a:t>LAr</a:t>
            </a:r>
            <a:r>
              <a:rPr lang="en-US" sz="1800" dirty="0" smtClean="0"/>
              <a:t> </a:t>
            </a:r>
          </a:p>
          <a:p>
            <a:pPr>
              <a:buNone/>
            </a:pPr>
            <a:r>
              <a:rPr lang="en-US" sz="1800" dirty="0" smtClean="0"/>
              <a:t>	temperature</a:t>
            </a:r>
          </a:p>
          <a:p>
            <a:pPr lvl="1"/>
            <a:r>
              <a:rPr lang="en-US" sz="1400" dirty="0" smtClean="0"/>
              <a:t>Each cryostat: ~ 88 K</a:t>
            </a:r>
          </a:p>
          <a:p>
            <a:pPr lvl="1"/>
            <a:r>
              <a:rPr lang="en-US" sz="1400" dirty="0" smtClean="0"/>
              <a:t>Designed value of &lt; 100 </a:t>
            </a:r>
            <a:r>
              <a:rPr lang="en-US" sz="1400" dirty="0" err="1" smtClean="0"/>
              <a:t>mK</a:t>
            </a:r>
            <a:r>
              <a:rPr lang="en-US" sz="1400" dirty="0" smtClean="0"/>
              <a:t> for stability</a:t>
            </a:r>
          </a:p>
          <a:p>
            <a:pPr lvl="1"/>
            <a:r>
              <a:rPr lang="en-US" sz="1400" dirty="0" smtClean="0"/>
              <a:t>Signal sensitivity to temperature change: 2% / K</a:t>
            </a:r>
          </a:p>
          <a:p>
            <a:endParaRPr lang="en-US" sz="1800" dirty="0" smtClean="0"/>
          </a:p>
          <a:p>
            <a:r>
              <a:rPr lang="en-US" sz="1800" dirty="0" err="1" smtClean="0"/>
              <a:t>LAr</a:t>
            </a:r>
            <a:r>
              <a:rPr lang="en-US" sz="1800" dirty="0" smtClean="0"/>
              <a:t> purity in each cryostat is well within</a:t>
            </a:r>
          </a:p>
          <a:p>
            <a:pPr>
              <a:buNone/>
            </a:pPr>
            <a:r>
              <a:rPr lang="en-US" sz="1800" dirty="0" smtClean="0"/>
              <a:t>	required limits</a:t>
            </a:r>
          </a:p>
          <a:p>
            <a:r>
              <a:rPr lang="en-US" sz="1800" dirty="0" smtClean="0"/>
              <a:t>Measured signal reduced by electronegative</a:t>
            </a:r>
          </a:p>
          <a:p>
            <a:pPr>
              <a:buNone/>
            </a:pPr>
            <a:r>
              <a:rPr lang="en-US" sz="1800" dirty="0" smtClean="0"/>
              <a:t>	</a:t>
            </a:r>
            <a:r>
              <a:rPr lang="en-US" sz="1400" dirty="0" smtClean="0"/>
              <a:t> </a:t>
            </a:r>
            <a:r>
              <a:rPr lang="en-US" sz="1800" dirty="0" smtClean="0"/>
              <a:t>impurities</a:t>
            </a:r>
            <a:endParaRPr lang="en-US" sz="1400" dirty="0" smtClean="0"/>
          </a:p>
          <a:p>
            <a:r>
              <a:rPr lang="pt-BR" sz="1800" dirty="0" smtClean="0"/>
              <a:t>Requirement: &lt; 1000 ppb O2 equivalent</a:t>
            </a:r>
          </a:p>
          <a:p>
            <a:r>
              <a:rPr lang="en-US" sz="1800" dirty="0" smtClean="0"/>
              <a:t>Measured with purity monitors:</a:t>
            </a:r>
          </a:p>
          <a:p>
            <a:pPr lvl="1"/>
            <a:r>
              <a:rPr lang="en-US" sz="1400" dirty="0" smtClean="0"/>
              <a:t>Barrel ~ 200 ppb, </a:t>
            </a:r>
            <a:r>
              <a:rPr lang="en-US" sz="1400" dirty="0" err="1" smtClean="0"/>
              <a:t>EndCap</a:t>
            </a:r>
            <a:r>
              <a:rPr lang="en-US" sz="1400" dirty="0" smtClean="0"/>
              <a:t> ~ 140 ppb</a:t>
            </a:r>
          </a:p>
          <a:p>
            <a:pPr lvl="1"/>
            <a:r>
              <a:rPr lang="en-US" sz="1400" dirty="0" smtClean="0"/>
              <a:t>Impurity level in </a:t>
            </a:r>
            <a:r>
              <a:rPr lang="en-US" sz="1400" dirty="0" err="1" smtClean="0"/>
              <a:t>LAr</a:t>
            </a:r>
            <a:r>
              <a:rPr lang="en-US" sz="1400" dirty="0" smtClean="0"/>
              <a:t> is in the range of </a:t>
            </a:r>
          </a:p>
          <a:p>
            <a:pPr lvl="1">
              <a:buNone/>
            </a:pPr>
            <a:r>
              <a:rPr lang="en-US" sz="1400" dirty="0" smtClean="0"/>
              <a:t>	200±100 ppb</a:t>
            </a:r>
          </a:p>
          <a:p>
            <a:r>
              <a:rPr lang="en-US" sz="1800" dirty="0" smtClean="0"/>
              <a:t>Temperature stability and </a:t>
            </a:r>
            <a:r>
              <a:rPr lang="en-US" sz="1800" dirty="0" smtClean="0"/>
              <a:t>purity </a:t>
            </a:r>
            <a:r>
              <a:rPr lang="en-US" sz="1800" dirty="0" smtClean="0"/>
              <a:t>within limits</a:t>
            </a:r>
          </a:p>
          <a:p>
            <a:pPr lvl="1"/>
            <a:r>
              <a:rPr lang="en-US" sz="1400" dirty="0" smtClean="0"/>
              <a:t>Negligible impact on constant term of energy resolution</a:t>
            </a:r>
            <a:endParaRPr lang="en-US" sz="1400" dirty="0"/>
          </a:p>
        </p:txBody>
      </p:sp>
      <p:sp>
        <p:nvSpPr>
          <p:cNvPr id="4" name="Date Placeholder 3"/>
          <p:cNvSpPr>
            <a:spLocks noGrp="1"/>
          </p:cNvSpPr>
          <p:nvPr>
            <p:ph type="dt" sz="half" idx="10"/>
          </p:nvPr>
        </p:nvSpPr>
        <p:spPr/>
        <p:txBody>
          <a:bodyPr/>
          <a:lstStyle/>
          <a:p>
            <a:pPr>
              <a:defRPr/>
            </a:pPr>
            <a:fld id="{DC1A19C3-60BE-477C-9DA2-31647DF132E5}" type="datetime1">
              <a:rPr lang="en-US" smtClean="0"/>
              <a:pPr>
                <a:defRPr/>
              </a:pPr>
              <a:t>4/5/2012</a:t>
            </a:fld>
            <a:endParaRPr lang="en-US" dirty="0"/>
          </a:p>
        </p:txBody>
      </p:sp>
      <p:sp>
        <p:nvSpPr>
          <p:cNvPr id="5" name="Footer Placeholder 4"/>
          <p:cNvSpPr>
            <a:spLocks noGrp="1"/>
          </p:cNvSpPr>
          <p:nvPr>
            <p:ph type="ftr" sz="quarter" idx="11"/>
          </p:nvPr>
        </p:nvSpPr>
        <p:spPr/>
        <p:txBody>
          <a:bodyPr/>
          <a:lstStyle/>
          <a:p>
            <a:pPr>
              <a:defRPr/>
            </a:pPr>
            <a:r>
              <a:rPr lang="en-US" smtClean="0"/>
              <a:t>Ashfaq Ahmad</a:t>
            </a:r>
            <a:endParaRPr lang="en-US"/>
          </a:p>
        </p:txBody>
      </p:sp>
      <p:sp>
        <p:nvSpPr>
          <p:cNvPr id="6" name="Slide Number Placeholder 5"/>
          <p:cNvSpPr>
            <a:spLocks noGrp="1"/>
          </p:cNvSpPr>
          <p:nvPr>
            <p:ph type="sldNum" sz="quarter" idx="12"/>
          </p:nvPr>
        </p:nvSpPr>
        <p:spPr/>
        <p:txBody>
          <a:bodyPr/>
          <a:lstStyle/>
          <a:p>
            <a:pPr>
              <a:defRPr/>
            </a:pPr>
            <a:fld id="{B19B6CF7-AFEE-4653-B4EC-FC3999BA7FC2}" type="slidenum">
              <a:rPr lang="en-US" smtClean="0"/>
              <a:pPr>
                <a:defRPr/>
              </a:pPr>
              <a:t>17</a:t>
            </a:fld>
            <a:endParaRPr lang="en-US" dirty="0"/>
          </a:p>
        </p:txBody>
      </p:sp>
      <p:pic>
        <p:nvPicPr>
          <p:cNvPr id="10" name="Picture 2"/>
          <p:cNvPicPr>
            <a:picLocks noChangeAspect="1" noChangeArrowheads="1"/>
          </p:cNvPicPr>
          <p:nvPr/>
        </p:nvPicPr>
        <p:blipFill>
          <a:blip r:embed="rId2" cstate="print"/>
          <a:srcRect/>
          <a:stretch>
            <a:fillRect/>
          </a:stretch>
        </p:blipFill>
        <p:spPr bwMode="auto">
          <a:xfrm>
            <a:off x="5142017" y="990600"/>
            <a:ext cx="3828247" cy="2743200"/>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11" name="Picture 3"/>
          <p:cNvPicPr>
            <a:picLocks noChangeAspect="1" noChangeArrowheads="1"/>
          </p:cNvPicPr>
          <p:nvPr/>
        </p:nvPicPr>
        <p:blipFill>
          <a:blip r:embed="rId3" cstate="print"/>
          <a:srcRect/>
          <a:stretch>
            <a:fillRect/>
          </a:stretch>
        </p:blipFill>
        <p:spPr bwMode="auto">
          <a:xfrm>
            <a:off x="5160264" y="3890363"/>
            <a:ext cx="3831336" cy="2586637"/>
          </a:xfrm>
          <a:prstGeom prst="rect">
            <a:avLst/>
          </a:prstGeom>
          <a:noFill/>
          <a:ln w="9525">
            <a:noFill/>
            <a:miter lim="800000"/>
            <a:headEnd/>
            <a:tailEnd/>
          </a:ln>
          <a:effectLst>
            <a:outerShdw blurRad="63500" sx="102000" sy="102000" algn="ctr" rotWithShape="0">
              <a:prstClr val="black">
                <a:alpha val="40000"/>
              </a:prstClr>
            </a:outerShdw>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LAr</a:t>
            </a:r>
            <a:r>
              <a:rPr lang="en-US" dirty="0" smtClean="0"/>
              <a:t> Pulse </a:t>
            </a:r>
            <a:r>
              <a:rPr lang="en-US" dirty="0" smtClean="0"/>
              <a:t>Shaping</a:t>
            </a:r>
            <a:endParaRPr lang="en-US" dirty="0"/>
          </a:p>
        </p:txBody>
      </p:sp>
      <p:sp>
        <p:nvSpPr>
          <p:cNvPr id="3" name="Content Placeholder 2"/>
          <p:cNvSpPr>
            <a:spLocks noGrp="1"/>
          </p:cNvSpPr>
          <p:nvPr>
            <p:ph idx="1"/>
          </p:nvPr>
        </p:nvSpPr>
        <p:spPr>
          <a:xfrm>
            <a:off x="228600" y="914400"/>
            <a:ext cx="8686800" cy="5715000"/>
          </a:xfrm>
        </p:spPr>
        <p:txBody>
          <a:bodyPr/>
          <a:lstStyle/>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r>
              <a:rPr lang="en-US" sz="2000" dirty="0" smtClean="0"/>
              <a:t>Slow </a:t>
            </a:r>
            <a:r>
              <a:rPr lang="en-US" sz="2000" dirty="0" smtClean="0"/>
              <a:t>signal collection in </a:t>
            </a:r>
            <a:r>
              <a:rPr lang="en-US" sz="2000" dirty="0" err="1" smtClean="0"/>
              <a:t>LAr</a:t>
            </a:r>
            <a:r>
              <a:rPr lang="en-US" sz="2000" dirty="0" smtClean="0"/>
              <a:t> via </a:t>
            </a:r>
            <a:r>
              <a:rPr lang="en-US" sz="2000" dirty="0" smtClean="0"/>
              <a:t>ionization </a:t>
            </a:r>
            <a:r>
              <a:rPr lang="en-US" sz="2000" dirty="0" smtClean="0"/>
              <a:t> as compared </a:t>
            </a:r>
            <a:r>
              <a:rPr lang="en-US" sz="2000" dirty="0" smtClean="0"/>
              <a:t>to LHC bunch crossing of 25ns </a:t>
            </a:r>
            <a:endParaRPr lang="en-US" sz="2000" dirty="0" smtClean="0"/>
          </a:p>
          <a:p>
            <a:pPr lvl="1"/>
            <a:r>
              <a:rPr lang="en-US" sz="1600" dirty="0" smtClean="0"/>
              <a:t>Drift time of electrons in </a:t>
            </a:r>
            <a:r>
              <a:rPr lang="en-US" sz="1600" dirty="0" smtClean="0">
                <a:sym typeface="Symbol"/>
              </a:rPr>
              <a:t>2mm gap is 400ns </a:t>
            </a:r>
          </a:p>
          <a:p>
            <a:r>
              <a:rPr lang="en-US" sz="2000" dirty="0" smtClean="0">
                <a:sym typeface="Symbol"/>
              </a:rPr>
              <a:t>Solve the problem by shaping the triangular current signal with preamplifier-shaper system which has a bipolar shape</a:t>
            </a:r>
          </a:p>
          <a:p>
            <a:pPr lvl="1"/>
            <a:r>
              <a:rPr lang="en-US" sz="1600" dirty="0" smtClean="0">
                <a:sym typeface="Symbol"/>
              </a:rPr>
              <a:t>Shaped signal sampled  at 40MHz</a:t>
            </a:r>
            <a:endParaRPr lang="en-US" sz="1600" b="1" dirty="0" smtClean="0"/>
          </a:p>
          <a:p>
            <a:r>
              <a:rPr lang="en-US" sz="2000" dirty="0" smtClean="0"/>
              <a:t>Energy deposited can be measured from the amplitude(current) of the measured pulse </a:t>
            </a:r>
          </a:p>
          <a:p>
            <a:pPr>
              <a:buNone/>
            </a:pPr>
            <a:endParaRPr lang="en-US" sz="2000" dirty="0"/>
          </a:p>
        </p:txBody>
      </p:sp>
      <p:sp>
        <p:nvSpPr>
          <p:cNvPr id="4" name="Date Placeholder 3"/>
          <p:cNvSpPr>
            <a:spLocks noGrp="1"/>
          </p:cNvSpPr>
          <p:nvPr>
            <p:ph type="dt" sz="half" idx="10"/>
          </p:nvPr>
        </p:nvSpPr>
        <p:spPr/>
        <p:txBody>
          <a:bodyPr/>
          <a:lstStyle/>
          <a:p>
            <a:pPr>
              <a:defRPr/>
            </a:pPr>
            <a:fld id="{DC1A19C3-60BE-477C-9DA2-31647DF132E5}" type="datetime1">
              <a:rPr lang="en-US" smtClean="0"/>
              <a:pPr>
                <a:defRPr/>
              </a:pPr>
              <a:t>4/5/2012</a:t>
            </a:fld>
            <a:endParaRPr lang="en-US" dirty="0"/>
          </a:p>
        </p:txBody>
      </p:sp>
      <p:sp>
        <p:nvSpPr>
          <p:cNvPr id="5" name="Footer Placeholder 4"/>
          <p:cNvSpPr>
            <a:spLocks noGrp="1"/>
          </p:cNvSpPr>
          <p:nvPr>
            <p:ph type="ftr" sz="quarter" idx="11"/>
          </p:nvPr>
        </p:nvSpPr>
        <p:spPr/>
        <p:txBody>
          <a:bodyPr/>
          <a:lstStyle/>
          <a:p>
            <a:pPr>
              <a:defRPr/>
            </a:pPr>
            <a:r>
              <a:rPr lang="en-US" smtClean="0"/>
              <a:t>Ashfaq Ahmad</a:t>
            </a:r>
            <a:endParaRPr lang="en-US"/>
          </a:p>
        </p:txBody>
      </p:sp>
      <p:sp>
        <p:nvSpPr>
          <p:cNvPr id="6" name="Slide Number Placeholder 5"/>
          <p:cNvSpPr>
            <a:spLocks noGrp="1"/>
          </p:cNvSpPr>
          <p:nvPr>
            <p:ph type="sldNum" sz="quarter" idx="12"/>
          </p:nvPr>
        </p:nvSpPr>
        <p:spPr/>
        <p:txBody>
          <a:bodyPr/>
          <a:lstStyle/>
          <a:p>
            <a:pPr>
              <a:defRPr/>
            </a:pPr>
            <a:fld id="{B19B6CF7-AFEE-4653-B4EC-FC3999BA7FC2}" type="slidenum">
              <a:rPr lang="en-US" smtClean="0"/>
              <a:pPr>
                <a:defRPr/>
              </a:pPr>
              <a:t>18</a:t>
            </a:fld>
            <a:endParaRPr lang="en-US" dirty="0"/>
          </a:p>
        </p:txBody>
      </p:sp>
      <p:pic>
        <p:nvPicPr>
          <p:cNvPr id="7" name="Picture 6"/>
          <p:cNvPicPr>
            <a:picLocks noChangeAspect="1" noChangeArrowheads="1"/>
          </p:cNvPicPr>
          <p:nvPr/>
        </p:nvPicPr>
        <p:blipFill>
          <a:blip r:embed="rId2" cstate="print"/>
          <a:srcRect/>
          <a:stretch>
            <a:fillRect/>
          </a:stretch>
        </p:blipFill>
        <p:spPr bwMode="auto">
          <a:xfrm>
            <a:off x="5579507" y="990600"/>
            <a:ext cx="2954893" cy="2743200"/>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9" name="TextBox 33"/>
          <p:cNvSpPr txBox="1">
            <a:spLocks noChangeArrowheads="1"/>
          </p:cNvSpPr>
          <p:nvPr/>
        </p:nvSpPr>
        <p:spPr bwMode="auto">
          <a:xfrm>
            <a:off x="3810000" y="1066800"/>
            <a:ext cx="990600" cy="379137"/>
          </a:xfrm>
          <a:prstGeom prst="rect">
            <a:avLst/>
          </a:prstGeom>
          <a:noFill/>
          <a:ln w="9525">
            <a:noFill/>
            <a:miter lim="800000"/>
            <a:headEnd/>
            <a:tailEnd/>
          </a:ln>
        </p:spPr>
        <p:txBody>
          <a:bodyPr wrap="square">
            <a:spAutoFit/>
          </a:bodyPr>
          <a:lstStyle/>
          <a:p>
            <a:r>
              <a:rPr lang="en-US" dirty="0">
                <a:latin typeface="Calibri" pitchFamily="34" charset="0"/>
              </a:rPr>
              <a:t>CR-(RC)</a:t>
            </a:r>
            <a:r>
              <a:rPr lang="en-US" baseline="30000" dirty="0">
                <a:latin typeface="Calibri" pitchFamily="34" charset="0"/>
              </a:rPr>
              <a:t>2</a:t>
            </a:r>
          </a:p>
        </p:txBody>
      </p:sp>
      <p:grpSp>
        <p:nvGrpSpPr>
          <p:cNvPr id="10" name="Group 46"/>
          <p:cNvGrpSpPr>
            <a:grpSpLocks/>
          </p:cNvGrpSpPr>
          <p:nvPr/>
        </p:nvGrpSpPr>
        <p:grpSpPr bwMode="auto">
          <a:xfrm>
            <a:off x="304800" y="1016000"/>
            <a:ext cx="4800600" cy="2946400"/>
            <a:chOff x="152400" y="1168400"/>
            <a:chExt cx="4650581" cy="3022600"/>
          </a:xfrm>
        </p:grpSpPr>
        <p:grpSp>
          <p:nvGrpSpPr>
            <p:cNvPr id="11" name="Group 7"/>
            <p:cNvGrpSpPr>
              <a:grpSpLocks/>
            </p:cNvGrpSpPr>
            <p:nvPr/>
          </p:nvGrpSpPr>
          <p:grpSpPr bwMode="auto">
            <a:xfrm>
              <a:off x="152400" y="1168400"/>
              <a:ext cx="2819400" cy="3022600"/>
              <a:chOff x="48" y="768"/>
              <a:chExt cx="2640" cy="2806"/>
            </a:xfrm>
          </p:grpSpPr>
          <p:grpSp>
            <p:nvGrpSpPr>
              <p:cNvPr id="17" name="Group 8"/>
              <p:cNvGrpSpPr>
                <a:grpSpLocks/>
              </p:cNvGrpSpPr>
              <p:nvPr/>
            </p:nvGrpSpPr>
            <p:grpSpPr bwMode="auto">
              <a:xfrm>
                <a:off x="48" y="768"/>
                <a:ext cx="2640" cy="2640"/>
                <a:chOff x="240" y="816"/>
                <a:chExt cx="2640" cy="2640"/>
              </a:xfrm>
            </p:grpSpPr>
            <p:grpSp>
              <p:nvGrpSpPr>
                <p:cNvPr id="21" name="Group 9"/>
                <p:cNvGrpSpPr>
                  <a:grpSpLocks/>
                </p:cNvGrpSpPr>
                <p:nvPr/>
              </p:nvGrpSpPr>
              <p:grpSpPr bwMode="auto">
                <a:xfrm>
                  <a:off x="240" y="816"/>
                  <a:ext cx="2598" cy="2640"/>
                  <a:chOff x="192" y="1104"/>
                  <a:chExt cx="2598" cy="2640"/>
                </a:xfrm>
              </p:grpSpPr>
              <p:sp>
                <p:nvSpPr>
                  <p:cNvPr id="23" name="Rectangle 10"/>
                  <p:cNvSpPr>
                    <a:spLocks noChangeArrowheads="1"/>
                  </p:cNvSpPr>
                  <p:nvPr/>
                </p:nvSpPr>
                <p:spPr bwMode="auto">
                  <a:xfrm>
                    <a:off x="192" y="1104"/>
                    <a:ext cx="2598" cy="2640"/>
                  </a:xfrm>
                  <a:prstGeom prst="rect">
                    <a:avLst/>
                  </a:prstGeom>
                  <a:solidFill>
                    <a:srgbClr val="FFFFFF"/>
                  </a:solidFill>
                  <a:ln w="9525">
                    <a:noFill/>
                    <a:miter lim="800000"/>
                    <a:headEnd/>
                    <a:tailEnd/>
                  </a:ln>
                </p:spPr>
                <p:txBody>
                  <a:bodyPr/>
                  <a:lstStyle/>
                  <a:p>
                    <a:endParaRPr lang="en-US">
                      <a:latin typeface="Calibri" pitchFamily="34" charset="0"/>
                    </a:endParaRPr>
                  </a:p>
                </p:txBody>
              </p:sp>
              <p:pic>
                <p:nvPicPr>
                  <p:cNvPr id="24" name="Picture 11"/>
                  <p:cNvPicPr>
                    <a:picLocks noChangeAspect="1" noChangeArrowheads="1"/>
                  </p:cNvPicPr>
                  <p:nvPr/>
                </p:nvPicPr>
                <p:blipFill>
                  <a:blip r:embed="rId3" cstate="print"/>
                  <a:srcRect/>
                  <a:stretch>
                    <a:fillRect/>
                  </a:stretch>
                </p:blipFill>
                <p:spPr bwMode="auto">
                  <a:xfrm>
                    <a:off x="192" y="3576"/>
                    <a:ext cx="2598" cy="168"/>
                  </a:xfrm>
                  <a:prstGeom prst="rect">
                    <a:avLst/>
                  </a:prstGeom>
                  <a:noFill/>
                  <a:ln w="9525">
                    <a:noFill/>
                    <a:miter lim="800000"/>
                    <a:headEnd/>
                    <a:tailEnd/>
                  </a:ln>
                </p:spPr>
              </p:pic>
              <p:pic>
                <p:nvPicPr>
                  <p:cNvPr id="25" name="Picture 12"/>
                  <p:cNvPicPr>
                    <a:picLocks noChangeAspect="1" noChangeArrowheads="1"/>
                  </p:cNvPicPr>
                  <p:nvPr/>
                </p:nvPicPr>
                <p:blipFill>
                  <a:blip r:embed="rId4" cstate="print"/>
                  <a:srcRect/>
                  <a:stretch>
                    <a:fillRect/>
                  </a:stretch>
                </p:blipFill>
                <p:spPr bwMode="auto">
                  <a:xfrm>
                    <a:off x="192" y="3408"/>
                    <a:ext cx="2598" cy="168"/>
                  </a:xfrm>
                  <a:prstGeom prst="rect">
                    <a:avLst/>
                  </a:prstGeom>
                  <a:noFill/>
                  <a:ln w="9525">
                    <a:noFill/>
                    <a:miter lim="800000"/>
                    <a:headEnd/>
                    <a:tailEnd/>
                  </a:ln>
                </p:spPr>
              </p:pic>
              <p:pic>
                <p:nvPicPr>
                  <p:cNvPr id="26" name="Picture 13"/>
                  <p:cNvPicPr>
                    <a:picLocks noChangeAspect="1" noChangeArrowheads="1"/>
                  </p:cNvPicPr>
                  <p:nvPr/>
                </p:nvPicPr>
                <p:blipFill>
                  <a:blip r:embed="rId5" cstate="print"/>
                  <a:srcRect/>
                  <a:stretch>
                    <a:fillRect/>
                  </a:stretch>
                </p:blipFill>
                <p:spPr bwMode="auto">
                  <a:xfrm>
                    <a:off x="192" y="3240"/>
                    <a:ext cx="2598" cy="168"/>
                  </a:xfrm>
                  <a:prstGeom prst="rect">
                    <a:avLst/>
                  </a:prstGeom>
                  <a:noFill/>
                  <a:ln w="9525">
                    <a:noFill/>
                    <a:miter lim="800000"/>
                    <a:headEnd/>
                    <a:tailEnd/>
                  </a:ln>
                </p:spPr>
              </p:pic>
              <p:pic>
                <p:nvPicPr>
                  <p:cNvPr id="27" name="Picture 14"/>
                  <p:cNvPicPr>
                    <a:picLocks noChangeAspect="1" noChangeArrowheads="1"/>
                  </p:cNvPicPr>
                  <p:nvPr/>
                </p:nvPicPr>
                <p:blipFill>
                  <a:blip r:embed="rId6" cstate="print"/>
                  <a:srcRect/>
                  <a:stretch>
                    <a:fillRect/>
                  </a:stretch>
                </p:blipFill>
                <p:spPr bwMode="auto">
                  <a:xfrm>
                    <a:off x="192" y="3072"/>
                    <a:ext cx="2598" cy="168"/>
                  </a:xfrm>
                  <a:prstGeom prst="rect">
                    <a:avLst/>
                  </a:prstGeom>
                  <a:noFill/>
                  <a:ln w="9525">
                    <a:noFill/>
                    <a:miter lim="800000"/>
                    <a:headEnd/>
                    <a:tailEnd/>
                  </a:ln>
                </p:spPr>
              </p:pic>
              <p:pic>
                <p:nvPicPr>
                  <p:cNvPr id="28" name="Picture 15"/>
                  <p:cNvPicPr>
                    <a:picLocks noChangeAspect="1" noChangeArrowheads="1"/>
                  </p:cNvPicPr>
                  <p:nvPr/>
                </p:nvPicPr>
                <p:blipFill>
                  <a:blip r:embed="rId7" cstate="print"/>
                  <a:srcRect/>
                  <a:stretch>
                    <a:fillRect/>
                  </a:stretch>
                </p:blipFill>
                <p:spPr bwMode="auto">
                  <a:xfrm>
                    <a:off x="192" y="2903"/>
                    <a:ext cx="2598" cy="169"/>
                  </a:xfrm>
                  <a:prstGeom prst="rect">
                    <a:avLst/>
                  </a:prstGeom>
                  <a:noFill/>
                  <a:ln w="9525">
                    <a:noFill/>
                    <a:miter lim="800000"/>
                    <a:headEnd/>
                    <a:tailEnd/>
                  </a:ln>
                </p:spPr>
              </p:pic>
              <p:pic>
                <p:nvPicPr>
                  <p:cNvPr id="29" name="Picture 16"/>
                  <p:cNvPicPr>
                    <a:picLocks noChangeAspect="1" noChangeArrowheads="1"/>
                  </p:cNvPicPr>
                  <p:nvPr/>
                </p:nvPicPr>
                <p:blipFill>
                  <a:blip r:embed="rId8" cstate="print"/>
                  <a:srcRect/>
                  <a:stretch>
                    <a:fillRect/>
                  </a:stretch>
                </p:blipFill>
                <p:spPr bwMode="auto">
                  <a:xfrm>
                    <a:off x="192" y="2735"/>
                    <a:ext cx="2598" cy="168"/>
                  </a:xfrm>
                  <a:prstGeom prst="rect">
                    <a:avLst/>
                  </a:prstGeom>
                  <a:noFill/>
                  <a:ln w="9525">
                    <a:noFill/>
                    <a:miter lim="800000"/>
                    <a:headEnd/>
                    <a:tailEnd/>
                  </a:ln>
                </p:spPr>
              </p:pic>
              <p:pic>
                <p:nvPicPr>
                  <p:cNvPr id="30" name="Picture 17"/>
                  <p:cNvPicPr>
                    <a:picLocks noChangeAspect="1" noChangeArrowheads="1"/>
                  </p:cNvPicPr>
                  <p:nvPr/>
                </p:nvPicPr>
                <p:blipFill>
                  <a:blip r:embed="rId9" cstate="print"/>
                  <a:srcRect/>
                  <a:stretch>
                    <a:fillRect/>
                  </a:stretch>
                </p:blipFill>
                <p:spPr bwMode="auto">
                  <a:xfrm>
                    <a:off x="192" y="2567"/>
                    <a:ext cx="2598" cy="168"/>
                  </a:xfrm>
                  <a:prstGeom prst="rect">
                    <a:avLst/>
                  </a:prstGeom>
                  <a:noFill/>
                  <a:ln w="9525">
                    <a:noFill/>
                    <a:miter lim="800000"/>
                    <a:headEnd/>
                    <a:tailEnd/>
                  </a:ln>
                </p:spPr>
              </p:pic>
              <p:pic>
                <p:nvPicPr>
                  <p:cNvPr id="31" name="Picture 18"/>
                  <p:cNvPicPr>
                    <a:picLocks noChangeAspect="1" noChangeArrowheads="1"/>
                  </p:cNvPicPr>
                  <p:nvPr/>
                </p:nvPicPr>
                <p:blipFill>
                  <a:blip r:embed="rId10" cstate="print"/>
                  <a:srcRect/>
                  <a:stretch>
                    <a:fillRect/>
                  </a:stretch>
                </p:blipFill>
                <p:spPr bwMode="auto">
                  <a:xfrm>
                    <a:off x="192" y="2399"/>
                    <a:ext cx="2598" cy="168"/>
                  </a:xfrm>
                  <a:prstGeom prst="rect">
                    <a:avLst/>
                  </a:prstGeom>
                  <a:noFill/>
                  <a:ln w="9525">
                    <a:noFill/>
                    <a:miter lim="800000"/>
                    <a:headEnd/>
                    <a:tailEnd/>
                  </a:ln>
                </p:spPr>
              </p:pic>
              <p:pic>
                <p:nvPicPr>
                  <p:cNvPr id="32" name="Picture 19"/>
                  <p:cNvPicPr>
                    <a:picLocks noChangeAspect="1" noChangeArrowheads="1"/>
                  </p:cNvPicPr>
                  <p:nvPr/>
                </p:nvPicPr>
                <p:blipFill>
                  <a:blip r:embed="rId11" cstate="print"/>
                  <a:srcRect/>
                  <a:stretch>
                    <a:fillRect/>
                  </a:stretch>
                </p:blipFill>
                <p:spPr bwMode="auto">
                  <a:xfrm>
                    <a:off x="192" y="2231"/>
                    <a:ext cx="2598" cy="168"/>
                  </a:xfrm>
                  <a:prstGeom prst="rect">
                    <a:avLst/>
                  </a:prstGeom>
                  <a:noFill/>
                  <a:ln w="9525">
                    <a:noFill/>
                    <a:miter lim="800000"/>
                    <a:headEnd/>
                    <a:tailEnd/>
                  </a:ln>
                </p:spPr>
              </p:pic>
              <p:pic>
                <p:nvPicPr>
                  <p:cNvPr id="33" name="Picture 20"/>
                  <p:cNvPicPr>
                    <a:picLocks noChangeAspect="1" noChangeArrowheads="1"/>
                  </p:cNvPicPr>
                  <p:nvPr/>
                </p:nvPicPr>
                <p:blipFill>
                  <a:blip r:embed="rId12" cstate="print"/>
                  <a:srcRect/>
                  <a:stretch>
                    <a:fillRect/>
                  </a:stretch>
                </p:blipFill>
                <p:spPr bwMode="auto">
                  <a:xfrm>
                    <a:off x="192" y="2063"/>
                    <a:ext cx="2598" cy="168"/>
                  </a:xfrm>
                  <a:prstGeom prst="rect">
                    <a:avLst/>
                  </a:prstGeom>
                  <a:noFill/>
                  <a:ln w="9525">
                    <a:noFill/>
                    <a:miter lim="800000"/>
                    <a:headEnd/>
                    <a:tailEnd/>
                  </a:ln>
                </p:spPr>
              </p:pic>
              <p:pic>
                <p:nvPicPr>
                  <p:cNvPr id="34" name="Picture 21"/>
                  <p:cNvPicPr>
                    <a:picLocks noChangeAspect="1" noChangeArrowheads="1"/>
                  </p:cNvPicPr>
                  <p:nvPr/>
                </p:nvPicPr>
                <p:blipFill>
                  <a:blip r:embed="rId13" cstate="print"/>
                  <a:srcRect/>
                  <a:stretch>
                    <a:fillRect/>
                  </a:stretch>
                </p:blipFill>
                <p:spPr bwMode="auto">
                  <a:xfrm>
                    <a:off x="192" y="1895"/>
                    <a:ext cx="2598" cy="168"/>
                  </a:xfrm>
                  <a:prstGeom prst="rect">
                    <a:avLst/>
                  </a:prstGeom>
                  <a:noFill/>
                  <a:ln w="9525">
                    <a:noFill/>
                    <a:miter lim="800000"/>
                    <a:headEnd/>
                    <a:tailEnd/>
                  </a:ln>
                </p:spPr>
              </p:pic>
              <p:pic>
                <p:nvPicPr>
                  <p:cNvPr id="35" name="Picture 22"/>
                  <p:cNvPicPr>
                    <a:picLocks noChangeAspect="1" noChangeArrowheads="1"/>
                  </p:cNvPicPr>
                  <p:nvPr/>
                </p:nvPicPr>
                <p:blipFill>
                  <a:blip r:embed="rId14" cstate="print"/>
                  <a:srcRect/>
                  <a:stretch>
                    <a:fillRect/>
                  </a:stretch>
                </p:blipFill>
                <p:spPr bwMode="auto">
                  <a:xfrm>
                    <a:off x="192" y="1727"/>
                    <a:ext cx="2598" cy="168"/>
                  </a:xfrm>
                  <a:prstGeom prst="rect">
                    <a:avLst/>
                  </a:prstGeom>
                  <a:noFill/>
                  <a:ln w="9525">
                    <a:noFill/>
                    <a:miter lim="800000"/>
                    <a:headEnd/>
                    <a:tailEnd/>
                  </a:ln>
                </p:spPr>
              </p:pic>
              <p:pic>
                <p:nvPicPr>
                  <p:cNvPr id="36" name="Picture 23"/>
                  <p:cNvPicPr>
                    <a:picLocks noChangeAspect="1" noChangeArrowheads="1"/>
                  </p:cNvPicPr>
                  <p:nvPr/>
                </p:nvPicPr>
                <p:blipFill>
                  <a:blip r:embed="rId15" cstate="print"/>
                  <a:srcRect/>
                  <a:stretch>
                    <a:fillRect/>
                  </a:stretch>
                </p:blipFill>
                <p:spPr bwMode="auto">
                  <a:xfrm>
                    <a:off x="192" y="1558"/>
                    <a:ext cx="2598" cy="169"/>
                  </a:xfrm>
                  <a:prstGeom prst="rect">
                    <a:avLst/>
                  </a:prstGeom>
                  <a:noFill/>
                  <a:ln w="9525">
                    <a:noFill/>
                    <a:miter lim="800000"/>
                    <a:headEnd/>
                    <a:tailEnd/>
                  </a:ln>
                </p:spPr>
              </p:pic>
              <p:pic>
                <p:nvPicPr>
                  <p:cNvPr id="37" name="Picture 24"/>
                  <p:cNvPicPr>
                    <a:picLocks noChangeAspect="1" noChangeArrowheads="1"/>
                  </p:cNvPicPr>
                  <p:nvPr/>
                </p:nvPicPr>
                <p:blipFill>
                  <a:blip r:embed="rId16" cstate="print"/>
                  <a:srcRect/>
                  <a:stretch>
                    <a:fillRect/>
                  </a:stretch>
                </p:blipFill>
                <p:spPr bwMode="auto">
                  <a:xfrm>
                    <a:off x="192" y="1390"/>
                    <a:ext cx="2598" cy="168"/>
                  </a:xfrm>
                  <a:prstGeom prst="rect">
                    <a:avLst/>
                  </a:prstGeom>
                  <a:noFill/>
                  <a:ln w="9525">
                    <a:noFill/>
                    <a:miter lim="800000"/>
                    <a:headEnd/>
                    <a:tailEnd/>
                  </a:ln>
                </p:spPr>
              </p:pic>
              <p:pic>
                <p:nvPicPr>
                  <p:cNvPr id="38" name="Picture 25"/>
                  <p:cNvPicPr>
                    <a:picLocks noChangeAspect="1" noChangeArrowheads="1"/>
                  </p:cNvPicPr>
                  <p:nvPr/>
                </p:nvPicPr>
                <p:blipFill>
                  <a:blip r:embed="rId17" cstate="print"/>
                  <a:srcRect/>
                  <a:stretch>
                    <a:fillRect/>
                  </a:stretch>
                </p:blipFill>
                <p:spPr bwMode="auto">
                  <a:xfrm>
                    <a:off x="192" y="1222"/>
                    <a:ext cx="2598" cy="168"/>
                  </a:xfrm>
                  <a:prstGeom prst="rect">
                    <a:avLst/>
                  </a:prstGeom>
                  <a:noFill/>
                  <a:ln w="9525">
                    <a:noFill/>
                    <a:miter lim="800000"/>
                    <a:headEnd/>
                    <a:tailEnd/>
                  </a:ln>
                </p:spPr>
              </p:pic>
              <p:pic>
                <p:nvPicPr>
                  <p:cNvPr id="39" name="Picture 26"/>
                  <p:cNvPicPr>
                    <a:picLocks noChangeAspect="1" noChangeArrowheads="1"/>
                  </p:cNvPicPr>
                  <p:nvPr/>
                </p:nvPicPr>
                <p:blipFill>
                  <a:blip r:embed="rId18" cstate="print"/>
                  <a:srcRect/>
                  <a:stretch>
                    <a:fillRect/>
                  </a:stretch>
                </p:blipFill>
                <p:spPr bwMode="auto">
                  <a:xfrm>
                    <a:off x="192" y="1104"/>
                    <a:ext cx="2598" cy="118"/>
                  </a:xfrm>
                  <a:prstGeom prst="rect">
                    <a:avLst/>
                  </a:prstGeom>
                  <a:noFill/>
                  <a:ln w="9525">
                    <a:noFill/>
                    <a:miter lim="800000"/>
                    <a:headEnd/>
                    <a:tailEnd/>
                  </a:ln>
                </p:spPr>
              </p:pic>
            </p:grpSp>
            <p:sp>
              <p:nvSpPr>
                <p:cNvPr id="22" name="Rectangle 27"/>
                <p:cNvSpPr>
                  <a:spLocks noChangeArrowheads="1"/>
                </p:cNvSpPr>
                <p:nvPr/>
              </p:nvSpPr>
              <p:spPr bwMode="auto">
                <a:xfrm>
                  <a:off x="1920" y="816"/>
                  <a:ext cx="960" cy="144"/>
                </a:xfrm>
                <a:prstGeom prst="rect">
                  <a:avLst/>
                </a:prstGeom>
                <a:solidFill>
                  <a:schemeClr val="bg1"/>
                </a:solidFill>
                <a:ln w="9525">
                  <a:solidFill>
                    <a:schemeClr val="bg1"/>
                  </a:solidFill>
                  <a:miter lim="800000"/>
                  <a:headEnd/>
                  <a:tailEnd/>
                </a:ln>
              </p:spPr>
              <p:txBody>
                <a:bodyPr wrap="none" anchor="ctr"/>
                <a:lstStyle/>
                <a:p>
                  <a:endParaRPr lang="en-US">
                    <a:latin typeface="Calibri" pitchFamily="34" charset="0"/>
                  </a:endParaRPr>
                </a:p>
              </p:txBody>
            </p:sp>
          </p:grpSp>
          <p:sp>
            <p:nvSpPr>
              <p:cNvPr id="18" name="Rectangle 28"/>
              <p:cNvSpPr>
                <a:spLocks noChangeArrowheads="1"/>
              </p:cNvSpPr>
              <p:nvPr/>
            </p:nvSpPr>
            <p:spPr bwMode="auto">
              <a:xfrm>
                <a:off x="960" y="3264"/>
                <a:ext cx="816" cy="144"/>
              </a:xfrm>
              <a:prstGeom prst="rect">
                <a:avLst/>
              </a:prstGeom>
              <a:solidFill>
                <a:schemeClr val="bg1"/>
              </a:solidFill>
              <a:ln w="9525">
                <a:solidFill>
                  <a:schemeClr val="bg1"/>
                </a:solidFill>
                <a:miter lim="800000"/>
                <a:headEnd/>
                <a:tailEnd/>
              </a:ln>
            </p:spPr>
            <p:txBody>
              <a:bodyPr wrap="none" anchor="ctr"/>
              <a:lstStyle/>
              <a:p>
                <a:endParaRPr lang="en-US">
                  <a:latin typeface="Calibri" pitchFamily="34" charset="0"/>
                </a:endParaRPr>
              </a:p>
            </p:txBody>
          </p:sp>
          <p:sp>
            <p:nvSpPr>
              <p:cNvPr id="19" name="Text Box 29"/>
              <p:cNvSpPr txBox="1">
                <a:spLocks noChangeArrowheads="1"/>
              </p:cNvSpPr>
              <p:nvPr/>
            </p:nvSpPr>
            <p:spPr bwMode="auto">
              <a:xfrm>
                <a:off x="1215" y="3205"/>
                <a:ext cx="334" cy="369"/>
              </a:xfrm>
              <a:prstGeom prst="rect">
                <a:avLst/>
              </a:prstGeom>
              <a:noFill/>
              <a:ln w="9525">
                <a:noFill/>
                <a:miter lim="800000"/>
                <a:headEnd/>
                <a:tailEnd/>
              </a:ln>
            </p:spPr>
            <p:txBody>
              <a:bodyPr wrap="none">
                <a:spAutoFit/>
              </a:bodyPr>
              <a:lstStyle/>
              <a:p>
                <a:r>
                  <a:rPr lang="it-IT" sz="2000" b="1">
                    <a:latin typeface="Verdana" pitchFamily="34" charset="0"/>
                  </a:rPr>
                  <a:t>E</a:t>
                </a:r>
                <a:endParaRPr lang="en-US" sz="2000" b="1">
                  <a:latin typeface="Verdana" pitchFamily="34" charset="0"/>
                </a:endParaRPr>
              </a:p>
            </p:txBody>
          </p:sp>
          <p:sp>
            <p:nvSpPr>
              <p:cNvPr id="20" name="Rectangle 30"/>
              <p:cNvSpPr>
                <a:spLocks noChangeArrowheads="1"/>
              </p:cNvSpPr>
              <p:nvPr/>
            </p:nvSpPr>
            <p:spPr bwMode="auto">
              <a:xfrm>
                <a:off x="1104" y="1392"/>
                <a:ext cx="384" cy="96"/>
              </a:xfrm>
              <a:prstGeom prst="rect">
                <a:avLst/>
              </a:prstGeom>
              <a:solidFill>
                <a:schemeClr val="bg1"/>
              </a:solidFill>
              <a:ln w="9525">
                <a:solidFill>
                  <a:schemeClr val="bg1"/>
                </a:solidFill>
                <a:miter lim="800000"/>
                <a:headEnd/>
                <a:tailEnd/>
              </a:ln>
            </p:spPr>
            <p:txBody>
              <a:bodyPr wrap="none" anchor="ctr"/>
              <a:lstStyle/>
              <a:p>
                <a:endParaRPr lang="en-US">
                  <a:latin typeface="Calibri" pitchFamily="34" charset="0"/>
                </a:endParaRPr>
              </a:p>
            </p:txBody>
          </p:sp>
        </p:grpSp>
        <p:pic>
          <p:nvPicPr>
            <p:cNvPr id="12" name="Picture 31"/>
            <p:cNvPicPr>
              <a:picLocks noChangeAspect="1" noChangeArrowheads="1"/>
            </p:cNvPicPr>
            <p:nvPr/>
          </p:nvPicPr>
          <p:blipFill>
            <a:blip r:embed="rId19" cstate="print"/>
            <a:srcRect t="11361" r="7320"/>
            <a:stretch>
              <a:fillRect/>
            </a:stretch>
          </p:blipFill>
          <p:spPr bwMode="auto">
            <a:xfrm>
              <a:off x="2514600" y="1689538"/>
              <a:ext cx="2288381" cy="2353825"/>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14" name="Straight Connector 13"/>
            <p:cNvCxnSpPr/>
            <p:nvPr/>
          </p:nvCxnSpPr>
          <p:spPr>
            <a:xfrm>
              <a:off x="2040929" y="1298684"/>
              <a:ext cx="990402" cy="1587"/>
            </a:xfrm>
            <a:prstGeom prst="line">
              <a:avLst/>
            </a:prstGeom>
            <a:ln w="22225">
              <a:solidFill>
                <a:srgbClr val="1E03BD"/>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6200000" flipH="1">
              <a:off x="2796821" y="1533197"/>
              <a:ext cx="469021" cy="0"/>
            </a:xfrm>
            <a:prstGeom prst="straightConnector1">
              <a:avLst/>
            </a:prstGeom>
            <a:ln w="22225">
              <a:solidFill>
                <a:srgbClr val="1E03BD"/>
              </a:solidFill>
              <a:tailEnd type="arrow"/>
            </a:ln>
          </p:spPr>
          <p:style>
            <a:lnRef idx="1">
              <a:schemeClr val="accent1"/>
            </a:lnRef>
            <a:fillRef idx="0">
              <a:schemeClr val="accent1"/>
            </a:fillRef>
            <a:effectRef idx="0">
              <a:schemeClr val="accent1"/>
            </a:effectRef>
            <a:fontRef idx="minor">
              <a:schemeClr val="tx1"/>
            </a:fontRef>
          </p:style>
        </p:cxnSp>
      </p:grpSp>
      <p:cxnSp>
        <p:nvCxnSpPr>
          <p:cNvPr id="56" name="Straight Connector 55"/>
          <p:cNvCxnSpPr/>
          <p:nvPr/>
        </p:nvCxnSpPr>
        <p:spPr bwMode="auto">
          <a:xfrm>
            <a:off x="3810000" y="1143000"/>
            <a:ext cx="1752600" cy="0"/>
          </a:xfrm>
          <a:prstGeom prst="line">
            <a:avLst/>
          </a:prstGeom>
          <a:ln w="22225">
            <a:solidFill>
              <a:srgbClr val="1E03BD"/>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bwMode="auto">
          <a:xfrm rot="16200000" flipH="1">
            <a:off x="3581401" y="1371599"/>
            <a:ext cx="457197" cy="0"/>
          </a:xfrm>
          <a:prstGeom prst="straightConnector1">
            <a:avLst/>
          </a:prstGeom>
          <a:ln w="22225">
            <a:solidFill>
              <a:srgbClr val="1E03BD"/>
            </a:solidFill>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CMS Electromagnetic Calorimeter</a:t>
            </a:r>
            <a:endParaRPr lang="en-US" dirty="0"/>
          </a:p>
        </p:txBody>
      </p:sp>
      <p:sp>
        <p:nvSpPr>
          <p:cNvPr id="3" name="Content Placeholder 2"/>
          <p:cNvSpPr>
            <a:spLocks noGrp="1"/>
          </p:cNvSpPr>
          <p:nvPr>
            <p:ph idx="1"/>
          </p:nvPr>
        </p:nvSpPr>
        <p:spPr>
          <a:xfrm>
            <a:off x="228600" y="980728"/>
            <a:ext cx="8686800" cy="5616624"/>
          </a:xfrm>
        </p:spPr>
        <p:txBody>
          <a:bodyPr/>
          <a:lstStyle/>
          <a:p>
            <a:endParaRPr lang="en-US" sz="2400" dirty="0" smtClean="0"/>
          </a:p>
          <a:p>
            <a:endParaRPr lang="en-US" sz="2400" dirty="0" smtClean="0"/>
          </a:p>
          <a:p>
            <a:endParaRPr lang="en-US" sz="2400" dirty="0" smtClean="0"/>
          </a:p>
          <a:p>
            <a:endParaRPr lang="en-US" sz="2400" dirty="0" smtClean="0"/>
          </a:p>
          <a:p>
            <a:endParaRPr lang="en-US" sz="2400" dirty="0" smtClean="0"/>
          </a:p>
          <a:p>
            <a:endParaRPr lang="en-US" sz="2400" dirty="0" smtClean="0"/>
          </a:p>
          <a:p>
            <a:endParaRPr lang="en-US" sz="2400" dirty="0" smtClean="0"/>
          </a:p>
          <a:p>
            <a:endParaRPr lang="en-US" sz="2400" dirty="0" smtClean="0"/>
          </a:p>
          <a:p>
            <a:r>
              <a:rPr lang="en-US" sz="2000" dirty="0" smtClean="0"/>
              <a:t>Homogeneous </a:t>
            </a:r>
            <a:r>
              <a:rPr lang="en-US" sz="2000" dirty="0" smtClean="0"/>
              <a:t>calorimeter</a:t>
            </a:r>
          </a:p>
          <a:p>
            <a:pPr>
              <a:buNone/>
            </a:pPr>
            <a:endParaRPr lang="en-US" sz="2000" dirty="0" smtClean="0"/>
          </a:p>
          <a:p>
            <a:r>
              <a:rPr lang="en-US" sz="2000" dirty="0" smtClean="0"/>
              <a:t>One of the CMS EM barrel calorimeter PbWO4 crystals (230x22x22 mm</a:t>
            </a:r>
            <a:r>
              <a:rPr lang="en-US" sz="2000" baseline="30000" dirty="0" smtClean="0"/>
              <a:t>3</a:t>
            </a:r>
            <a:r>
              <a:rPr lang="en-US" sz="2000" dirty="0" smtClean="0"/>
              <a:t>)</a:t>
            </a:r>
          </a:p>
          <a:p>
            <a:pPr>
              <a:buNone/>
            </a:pPr>
            <a:endParaRPr lang="en-US" sz="2000" dirty="0" smtClean="0"/>
          </a:p>
          <a:p>
            <a:r>
              <a:rPr lang="en-US" sz="2000" dirty="0" smtClean="0"/>
              <a:t>Read by APD (Avalanche </a:t>
            </a:r>
            <a:r>
              <a:rPr lang="en-US" sz="2000" dirty="0" err="1" smtClean="0"/>
              <a:t>PhotoDiodes</a:t>
            </a:r>
            <a:r>
              <a:rPr lang="en-US" sz="2000" dirty="0" smtClean="0"/>
              <a:t>)</a:t>
            </a:r>
            <a:endParaRPr lang="en-US" sz="2400" dirty="0" smtClean="0"/>
          </a:p>
        </p:txBody>
      </p:sp>
      <p:sp>
        <p:nvSpPr>
          <p:cNvPr id="4" name="Date Placeholder 3"/>
          <p:cNvSpPr>
            <a:spLocks noGrp="1"/>
          </p:cNvSpPr>
          <p:nvPr>
            <p:ph type="dt" sz="half" idx="10"/>
          </p:nvPr>
        </p:nvSpPr>
        <p:spPr/>
        <p:txBody>
          <a:bodyPr/>
          <a:lstStyle/>
          <a:p>
            <a:pPr>
              <a:defRPr/>
            </a:pPr>
            <a:fld id="{DC1A19C3-60BE-477C-9DA2-31647DF132E5}" type="datetime1">
              <a:rPr lang="en-US" smtClean="0"/>
              <a:pPr>
                <a:defRPr/>
              </a:pPr>
              <a:t>4/5/2012</a:t>
            </a:fld>
            <a:endParaRPr lang="en-US" dirty="0"/>
          </a:p>
        </p:txBody>
      </p:sp>
      <p:sp>
        <p:nvSpPr>
          <p:cNvPr id="5" name="Footer Placeholder 4"/>
          <p:cNvSpPr>
            <a:spLocks noGrp="1"/>
          </p:cNvSpPr>
          <p:nvPr>
            <p:ph type="ftr" sz="quarter" idx="11"/>
          </p:nvPr>
        </p:nvSpPr>
        <p:spPr/>
        <p:txBody>
          <a:bodyPr/>
          <a:lstStyle/>
          <a:p>
            <a:pPr>
              <a:defRPr/>
            </a:pPr>
            <a:r>
              <a:rPr lang="en-US" smtClean="0"/>
              <a:t>Ashfaq Ahmad</a:t>
            </a:r>
            <a:endParaRPr lang="en-US"/>
          </a:p>
        </p:txBody>
      </p:sp>
      <p:sp>
        <p:nvSpPr>
          <p:cNvPr id="6" name="Slide Number Placeholder 5"/>
          <p:cNvSpPr>
            <a:spLocks noGrp="1"/>
          </p:cNvSpPr>
          <p:nvPr>
            <p:ph type="sldNum" sz="quarter" idx="12"/>
          </p:nvPr>
        </p:nvSpPr>
        <p:spPr/>
        <p:txBody>
          <a:bodyPr/>
          <a:lstStyle/>
          <a:p>
            <a:pPr>
              <a:defRPr/>
            </a:pPr>
            <a:fld id="{B19B6CF7-AFEE-4653-B4EC-FC3999BA7FC2}" type="slidenum">
              <a:rPr lang="en-US" smtClean="0"/>
              <a:pPr>
                <a:defRPr/>
              </a:pPr>
              <a:t>19</a:t>
            </a:fld>
            <a:endParaRPr lang="en-US" dirty="0"/>
          </a:p>
        </p:txBody>
      </p:sp>
      <p:pic>
        <p:nvPicPr>
          <p:cNvPr id="128002" name="Picture 2"/>
          <p:cNvPicPr>
            <a:picLocks noChangeAspect="1" noChangeArrowheads="1"/>
          </p:cNvPicPr>
          <p:nvPr/>
        </p:nvPicPr>
        <p:blipFill>
          <a:blip r:embed="rId2" cstate="print"/>
          <a:srcRect/>
          <a:stretch>
            <a:fillRect/>
          </a:stretch>
        </p:blipFill>
        <p:spPr bwMode="auto">
          <a:xfrm>
            <a:off x="304800" y="990600"/>
            <a:ext cx="4343400" cy="2282116"/>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128003" name="Picture 3"/>
          <p:cNvPicPr>
            <a:picLocks noChangeAspect="1" noChangeArrowheads="1"/>
          </p:cNvPicPr>
          <p:nvPr/>
        </p:nvPicPr>
        <p:blipFill>
          <a:blip r:embed="rId3" cstate="print"/>
          <a:srcRect/>
          <a:stretch>
            <a:fillRect/>
          </a:stretch>
        </p:blipFill>
        <p:spPr bwMode="auto">
          <a:xfrm>
            <a:off x="685799" y="3352800"/>
            <a:ext cx="3169745" cy="838200"/>
          </a:xfrm>
          <a:prstGeom prst="rect">
            <a:avLst/>
          </a:prstGeom>
          <a:noFill/>
          <a:ln w="9525">
            <a:noFill/>
            <a:miter lim="800000"/>
            <a:headEnd/>
            <a:tailEnd/>
          </a:ln>
          <a:effectLst/>
        </p:spPr>
      </p:pic>
      <p:pic>
        <p:nvPicPr>
          <p:cNvPr id="128004" name="Picture 4"/>
          <p:cNvPicPr>
            <a:picLocks noChangeAspect="1" noChangeArrowheads="1"/>
          </p:cNvPicPr>
          <p:nvPr/>
        </p:nvPicPr>
        <p:blipFill>
          <a:blip r:embed="rId4" cstate="print"/>
          <a:srcRect/>
          <a:stretch>
            <a:fillRect/>
          </a:stretch>
        </p:blipFill>
        <p:spPr bwMode="auto">
          <a:xfrm>
            <a:off x="5610225" y="1019175"/>
            <a:ext cx="3152775" cy="2333625"/>
          </a:xfrm>
          <a:prstGeom prst="rect">
            <a:avLst/>
          </a:prstGeom>
          <a:noFill/>
          <a:ln w="9525">
            <a:noFill/>
            <a:miter lim="800000"/>
            <a:headEnd/>
            <a:tailEnd/>
          </a:ln>
          <a:effectLst>
            <a:outerShdw blurRad="63500" sx="102000" sy="102000" algn="ctr" rotWithShape="0">
              <a:prstClr val="black">
                <a:alpha val="40000"/>
              </a:prstClr>
            </a:outerShdw>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Outline</a:t>
            </a:r>
            <a:endParaRPr lang="en-US" dirty="0"/>
          </a:p>
        </p:txBody>
      </p:sp>
      <p:sp>
        <p:nvSpPr>
          <p:cNvPr id="3" name="Content Placeholder 2"/>
          <p:cNvSpPr>
            <a:spLocks noGrp="1"/>
          </p:cNvSpPr>
          <p:nvPr>
            <p:ph idx="1"/>
          </p:nvPr>
        </p:nvSpPr>
        <p:spPr>
          <a:xfrm>
            <a:off x="457200" y="981075"/>
            <a:ext cx="8229600" cy="5616575"/>
          </a:xfrm>
        </p:spPr>
        <p:txBody>
          <a:bodyPr>
            <a:normAutofit/>
          </a:bodyPr>
          <a:lstStyle/>
          <a:p>
            <a:pPr eaLnBrk="1" hangingPunct="1">
              <a:defRPr/>
            </a:pPr>
            <a:r>
              <a:rPr lang="en-US" sz="2400" dirty="0" err="1" smtClean="0"/>
              <a:t>Calorimetry</a:t>
            </a:r>
            <a:endParaRPr lang="en-US" sz="2400" dirty="0" smtClean="0"/>
          </a:p>
          <a:p>
            <a:pPr lvl="1" eaLnBrk="1" hangingPunct="1">
              <a:defRPr/>
            </a:pPr>
            <a:r>
              <a:rPr lang="en-US" sz="2000" dirty="0" smtClean="0"/>
              <a:t>Ongoing R&amp;D and the future Calorimeters</a:t>
            </a:r>
          </a:p>
          <a:p>
            <a:pPr lvl="1" eaLnBrk="1" hangingPunct="1">
              <a:defRPr/>
            </a:pPr>
            <a:r>
              <a:rPr lang="en-US" sz="2000" dirty="0" smtClean="0"/>
              <a:t>Current </a:t>
            </a:r>
            <a:r>
              <a:rPr lang="en-US" sz="2000" dirty="0" smtClean="0"/>
              <a:t>Electromagnetic Calorimeters in ATLAS and </a:t>
            </a:r>
            <a:r>
              <a:rPr lang="en-US" sz="2000" dirty="0" smtClean="0"/>
              <a:t>CMS</a:t>
            </a:r>
          </a:p>
          <a:p>
            <a:pPr lvl="1" eaLnBrk="1" hangingPunct="1">
              <a:buNone/>
              <a:defRPr/>
            </a:pPr>
            <a:endParaRPr lang="en-US" sz="2000" dirty="0" smtClean="0"/>
          </a:p>
          <a:p>
            <a:pPr eaLnBrk="1" hangingPunct="1">
              <a:defRPr/>
            </a:pPr>
            <a:r>
              <a:rPr lang="en-US" sz="2400" dirty="0" smtClean="0"/>
              <a:t>Calibration of the Atlas Electromagnetic Calorimeter</a:t>
            </a:r>
          </a:p>
          <a:p>
            <a:pPr lvl="1" eaLnBrk="1" hangingPunct="1">
              <a:defRPr/>
            </a:pPr>
            <a:r>
              <a:rPr lang="en-US" sz="2400" dirty="0" smtClean="0"/>
              <a:t>Impact on Higgs searches</a:t>
            </a:r>
          </a:p>
          <a:p>
            <a:pPr lvl="2" eaLnBrk="1" hangingPunct="1">
              <a:defRPr/>
            </a:pPr>
            <a:r>
              <a:rPr lang="en-US" dirty="0" smtClean="0"/>
              <a:t>Brief status </a:t>
            </a:r>
            <a:r>
              <a:rPr lang="en-US" dirty="0" smtClean="0"/>
              <a:t>of the </a:t>
            </a:r>
            <a:r>
              <a:rPr lang="en-US" dirty="0" smtClean="0"/>
              <a:t>H</a:t>
            </a:r>
            <a:r>
              <a:rPr lang="en-US" dirty="0" smtClean="0">
                <a:sym typeface="Symbol" pitchFamily="18" charset="2"/>
              </a:rPr>
              <a:t> </a:t>
            </a:r>
            <a:r>
              <a:rPr lang="en-US" dirty="0" smtClean="0">
                <a:sym typeface="Symbol" pitchFamily="18" charset="2"/>
              </a:rPr>
              <a:t>search in ATLAS</a:t>
            </a:r>
            <a:endParaRPr lang="en-US" dirty="0" smtClean="0"/>
          </a:p>
          <a:p>
            <a:pPr eaLnBrk="1" hangingPunct="1">
              <a:buFont typeface="Wingdings" pitchFamily="2" charset="2"/>
              <a:buNone/>
              <a:defRPr/>
            </a:pPr>
            <a:endParaRPr lang="en-US" sz="2400" dirty="0" smtClean="0"/>
          </a:p>
          <a:p>
            <a:pPr eaLnBrk="1" hangingPunct="1">
              <a:defRPr/>
            </a:pPr>
            <a:r>
              <a:rPr lang="en-US" sz="2400" dirty="0" smtClean="0"/>
              <a:t>Searches </a:t>
            </a:r>
            <a:r>
              <a:rPr lang="en-US" sz="2400" dirty="0" smtClean="0"/>
              <a:t>for SUSY in </a:t>
            </a:r>
            <a:r>
              <a:rPr lang="en-US" sz="2400" dirty="0" err="1" smtClean="0"/>
              <a:t>multilepton</a:t>
            </a:r>
            <a:r>
              <a:rPr lang="en-US" sz="2400" dirty="0" smtClean="0"/>
              <a:t> </a:t>
            </a:r>
            <a:r>
              <a:rPr lang="en-US" sz="2400" dirty="0" smtClean="0"/>
              <a:t>events (in backup slides)</a:t>
            </a:r>
          </a:p>
          <a:p>
            <a:pPr eaLnBrk="1" hangingPunct="1">
              <a:buNone/>
              <a:defRPr/>
            </a:pPr>
            <a:endParaRPr lang="en-US" sz="2400" dirty="0" smtClean="0"/>
          </a:p>
          <a:p>
            <a:pPr eaLnBrk="1" hangingPunct="1">
              <a:defRPr/>
            </a:pPr>
            <a:r>
              <a:rPr lang="en-US" sz="2400" dirty="0" smtClean="0"/>
              <a:t>Summary</a:t>
            </a:r>
            <a:endParaRPr lang="en-US" sz="2800" dirty="0" smtClean="0"/>
          </a:p>
        </p:txBody>
      </p:sp>
      <p:sp>
        <p:nvSpPr>
          <p:cNvPr id="15363" name="Date Placeholder 3"/>
          <p:cNvSpPr>
            <a:spLocks noGrp="1"/>
          </p:cNvSpPr>
          <p:nvPr>
            <p:ph type="dt" sz="quarter" idx="10"/>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CFD1B00-F7DE-42A7-8923-56AA8A6ACE52}" type="datetime1">
              <a:rPr lang="en-US"/>
              <a:pPr fontAlgn="base">
                <a:spcBef>
                  <a:spcPct val="0"/>
                </a:spcBef>
                <a:spcAft>
                  <a:spcPct val="0"/>
                </a:spcAft>
                <a:defRPr/>
              </a:pPr>
              <a:t>4/5/2012</a:t>
            </a:fld>
            <a:endParaRPr lang="en-US"/>
          </a:p>
        </p:txBody>
      </p:sp>
      <p:sp>
        <p:nvSpPr>
          <p:cNvPr id="15364" name="Footer Placeholder 4"/>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a:t>Ashfaq Ahmad</a:t>
            </a:r>
          </a:p>
        </p:txBody>
      </p:sp>
      <p:sp>
        <p:nvSpPr>
          <p:cNvPr id="15365" name="Slide Number Placeholder 5"/>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E4553A5-B1AC-4807-92E0-0269BF265566}" type="slidenum">
              <a:rPr lang="en-US"/>
              <a:pPr fontAlgn="base">
                <a:spcBef>
                  <a:spcPct val="0"/>
                </a:spcBef>
                <a:spcAft>
                  <a:spcPct val="0"/>
                </a:spcAft>
                <a:defRPr/>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sz="3600" dirty="0" smtClean="0"/>
              <a:t>ATLAS and CMS </a:t>
            </a:r>
            <a:r>
              <a:rPr lang="en-US" sz="3600" dirty="0" smtClean="0"/>
              <a:t>Electromagnetic </a:t>
            </a:r>
            <a:r>
              <a:rPr lang="en-US" sz="3600" dirty="0" err="1" smtClean="0"/>
              <a:t>Calo</a:t>
            </a:r>
            <a:r>
              <a:rPr lang="en-US" sz="3600" dirty="0" smtClean="0"/>
              <a:t>. Comparison</a:t>
            </a:r>
            <a:r>
              <a:rPr lang="en-US" dirty="0" smtClean="0"/>
              <a:t> </a:t>
            </a:r>
            <a:endParaRPr lang="en-US" dirty="0"/>
          </a:p>
        </p:txBody>
      </p:sp>
      <p:sp>
        <p:nvSpPr>
          <p:cNvPr id="4" name="Date Placeholder 3"/>
          <p:cNvSpPr>
            <a:spLocks noGrp="1"/>
          </p:cNvSpPr>
          <p:nvPr>
            <p:ph type="dt" sz="half" idx="10"/>
          </p:nvPr>
        </p:nvSpPr>
        <p:spPr/>
        <p:txBody>
          <a:bodyPr/>
          <a:lstStyle/>
          <a:p>
            <a:pPr>
              <a:defRPr/>
            </a:pPr>
            <a:fld id="{DC1A19C3-60BE-477C-9DA2-31647DF132E5}" type="datetime1">
              <a:rPr lang="en-US" smtClean="0"/>
              <a:pPr>
                <a:defRPr/>
              </a:pPr>
              <a:t>4/5/2012</a:t>
            </a:fld>
            <a:endParaRPr lang="en-US" dirty="0"/>
          </a:p>
        </p:txBody>
      </p:sp>
      <p:sp>
        <p:nvSpPr>
          <p:cNvPr id="5" name="Footer Placeholder 4"/>
          <p:cNvSpPr>
            <a:spLocks noGrp="1"/>
          </p:cNvSpPr>
          <p:nvPr>
            <p:ph type="ftr" sz="quarter" idx="11"/>
          </p:nvPr>
        </p:nvSpPr>
        <p:spPr/>
        <p:txBody>
          <a:bodyPr/>
          <a:lstStyle/>
          <a:p>
            <a:pPr>
              <a:defRPr/>
            </a:pPr>
            <a:r>
              <a:rPr lang="en-US" smtClean="0"/>
              <a:t>Ashfaq Ahmad</a:t>
            </a:r>
            <a:endParaRPr lang="en-US"/>
          </a:p>
        </p:txBody>
      </p:sp>
      <p:sp>
        <p:nvSpPr>
          <p:cNvPr id="6" name="Slide Number Placeholder 5"/>
          <p:cNvSpPr>
            <a:spLocks noGrp="1"/>
          </p:cNvSpPr>
          <p:nvPr>
            <p:ph type="sldNum" sz="quarter" idx="12"/>
          </p:nvPr>
        </p:nvSpPr>
        <p:spPr/>
        <p:txBody>
          <a:bodyPr/>
          <a:lstStyle/>
          <a:p>
            <a:pPr>
              <a:defRPr/>
            </a:pPr>
            <a:fld id="{B19B6CF7-AFEE-4653-B4EC-FC3999BA7FC2}" type="slidenum">
              <a:rPr lang="en-US" smtClean="0"/>
              <a:pPr>
                <a:defRPr/>
              </a:pPr>
              <a:t>20</a:t>
            </a:fld>
            <a:endParaRPr lang="en-US" dirty="0"/>
          </a:p>
        </p:txBody>
      </p:sp>
      <p:graphicFrame>
        <p:nvGraphicFramePr>
          <p:cNvPr id="8" name="Group 2"/>
          <p:cNvGraphicFramePr>
            <a:graphicFrameLocks/>
          </p:cNvGraphicFramePr>
          <p:nvPr/>
        </p:nvGraphicFramePr>
        <p:xfrm>
          <a:off x="152401" y="990603"/>
          <a:ext cx="8839198" cy="4860226"/>
        </p:xfrm>
        <a:graphic>
          <a:graphicData uri="http://schemas.openxmlformats.org/drawingml/2006/table">
            <a:tbl>
              <a:tblPr>
                <a:effectLst>
                  <a:outerShdw blurRad="63500" sx="102000" sy="102000" algn="ctr" rotWithShape="0">
                    <a:schemeClr val="tx1">
                      <a:alpha val="40000"/>
                    </a:schemeClr>
                  </a:outerShdw>
                </a:effectLst>
              </a:tblPr>
              <a:tblGrid>
                <a:gridCol w="2087615"/>
                <a:gridCol w="1134514"/>
                <a:gridCol w="1134514"/>
                <a:gridCol w="1472975"/>
                <a:gridCol w="1504790"/>
                <a:gridCol w="1504790"/>
              </a:tblGrid>
              <a:tr h="24040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1600" b="0" i="0" u="none" strike="noStrike" cap="none" normalizeH="0" baseline="0" dirty="0" smtClean="0">
                        <a:ln>
                          <a:noFill/>
                        </a:ln>
                        <a:solidFill>
                          <a:schemeClr val="tx1"/>
                        </a:solidFill>
                        <a:effectLst/>
                        <a:latin typeface="Arial" pitchFamily="34" charset="0"/>
                        <a:cs typeface="Arial" pitchFamily="34" charset="0"/>
                      </a:endParaRP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gridSpan="3">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600" b="1" i="0" u="none" strike="noStrike" cap="none" normalizeH="0" baseline="0" dirty="0" smtClean="0">
                          <a:ln>
                            <a:noFill/>
                          </a:ln>
                          <a:solidFill>
                            <a:schemeClr val="tx1"/>
                          </a:solidFill>
                          <a:effectLst/>
                          <a:latin typeface="Arial" pitchFamily="34" charset="0"/>
                          <a:cs typeface="Arial" pitchFamily="34" charset="0"/>
                        </a:rPr>
                        <a:t>Atlas</a:t>
                      </a: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hMerge="1">
                  <a:txBody>
                    <a:bodyPr/>
                    <a:lstStyle/>
                    <a:p>
                      <a:endParaRPr lang="en-US"/>
                    </a:p>
                  </a:txBody>
                  <a:tcPr/>
                </a:tc>
                <a:tc hMerge="1">
                  <a:txBody>
                    <a:bodyPr/>
                    <a:lstStyle/>
                    <a:p>
                      <a:endParaRPr lang="en-US"/>
                    </a:p>
                  </a:txBody>
                  <a:tcPr/>
                </a:tc>
                <a:tc gridSpan="2">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600" b="1" i="0" u="none" strike="noStrike" cap="none" normalizeH="0" baseline="0" dirty="0" smtClean="0">
                          <a:ln>
                            <a:noFill/>
                          </a:ln>
                          <a:solidFill>
                            <a:schemeClr val="tx1"/>
                          </a:solidFill>
                          <a:effectLst/>
                          <a:latin typeface="Arial" pitchFamily="34" charset="0"/>
                          <a:cs typeface="Arial" pitchFamily="34" charset="0"/>
                        </a:rPr>
                        <a:t>CMS</a:t>
                      </a: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hMerge="1">
                  <a:txBody>
                    <a:bodyPr/>
                    <a:lstStyle/>
                    <a:p>
                      <a:endParaRPr lang="en-US"/>
                    </a:p>
                  </a:txBody>
                  <a:tcPr/>
                </a:tc>
              </a:tr>
              <a:tr h="180306">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Arial" pitchFamily="34" charset="0"/>
                          <a:cs typeface="Arial" pitchFamily="34" charset="0"/>
                        </a:rPr>
                        <a:t>Technology</a:t>
                      </a: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cs typeface="Arial" pitchFamily="34" charset="0"/>
                        </a:rPr>
                        <a:t>Lead/</a:t>
                      </a:r>
                      <a:r>
                        <a:rPr kumimoji="0" lang="en-GB" sz="1200" b="0" i="0" u="none" strike="noStrike" cap="none" normalizeH="0" baseline="0" dirty="0" err="1" smtClean="0">
                          <a:ln>
                            <a:noFill/>
                          </a:ln>
                          <a:solidFill>
                            <a:schemeClr val="tx1"/>
                          </a:solidFill>
                          <a:effectLst/>
                          <a:latin typeface="Arial" pitchFamily="34" charset="0"/>
                          <a:cs typeface="Arial" pitchFamily="34" charset="0"/>
                        </a:rPr>
                        <a:t>LAr</a:t>
                      </a:r>
                      <a:r>
                        <a:rPr kumimoji="0" lang="en-GB" sz="1200" b="0" i="0" u="none" strike="noStrike" cap="none" normalizeH="0" baseline="0" dirty="0" smtClean="0">
                          <a:ln>
                            <a:noFill/>
                          </a:ln>
                          <a:solidFill>
                            <a:schemeClr val="tx1"/>
                          </a:solidFill>
                          <a:effectLst/>
                          <a:latin typeface="Arial" pitchFamily="34" charset="0"/>
                          <a:cs typeface="Arial" pitchFamily="34" charset="0"/>
                        </a:rPr>
                        <a:t> accordion</a:t>
                      </a: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hMerge="1">
                  <a:txBody>
                    <a:bodyPr/>
                    <a:lstStyle/>
                    <a:p>
                      <a:endParaRPr lang="en-US"/>
                    </a:p>
                  </a:txBody>
                  <a:tcPr/>
                </a:tc>
                <a:tc hMerge="1">
                  <a:txBody>
                    <a:bodyPr/>
                    <a:lstStyle/>
                    <a:p>
                      <a:endParaRPr lang="en-US"/>
                    </a:p>
                  </a:txBody>
                  <a:tcPr/>
                </a:tc>
                <a:tc gridSpan="2">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cs typeface="Arial" pitchFamily="34" charset="0"/>
                        </a:rPr>
                        <a:t>PbWO4 scintillating crystals</a:t>
                      </a: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hMerge="1">
                  <a:txBody>
                    <a:bodyPr/>
                    <a:lstStyle/>
                    <a:p>
                      <a:endParaRPr lang="en-US"/>
                    </a:p>
                  </a:txBody>
                  <a:tcPr/>
                </a:tc>
              </a:tr>
              <a:tr h="18030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1200" b="0" i="0" u="none" strike="noStrike" cap="none" normalizeH="0" baseline="0" dirty="0" smtClean="0">
                        <a:ln>
                          <a:noFill/>
                        </a:ln>
                        <a:solidFill>
                          <a:schemeClr val="tx1"/>
                        </a:solidFill>
                        <a:effectLst/>
                        <a:latin typeface="Arial" pitchFamily="34" charset="0"/>
                        <a:cs typeface="Arial" pitchFamily="34" charset="0"/>
                      </a:endParaRP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FF0000"/>
                          </a:solidFill>
                          <a:effectLst/>
                          <a:latin typeface="Arial" pitchFamily="34" charset="0"/>
                          <a:cs typeface="Arial" pitchFamily="34" charset="0"/>
                        </a:rPr>
                        <a:t>Sampling Calorimeter</a:t>
                      </a: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hMerge="1">
                  <a:txBody>
                    <a:bodyPr/>
                    <a:lstStyle/>
                    <a:p>
                      <a:endParaRPr lang="en-US"/>
                    </a:p>
                  </a:txBody>
                  <a:tcPr/>
                </a:tc>
                <a:tc hMerge="1">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rgbClr val="006600"/>
                        </a:solidFill>
                        <a:effectLst/>
                        <a:latin typeface="Arial" pitchFamily="34" charset="0"/>
                        <a:cs typeface="Arial" pitchFamily="34" charset="0"/>
                      </a:endParaRP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2">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FF0000"/>
                          </a:solidFill>
                          <a:effectLst/>
                          <a:latin typeface="Arial" pitchFamily="34" charset="0"/>
                          <a:cs typeface="Arial" pitchFamily="34" charset="0"/>
                        </a:rPr>
                        <a:t>Homogenous Calorimeter</a:t>
                      </a: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hMerge="1">
                  <a:txBody>
                    <a:bodyPr/>
                    <a:lstStyle/>
                    <a:p>
                      <a:endParaRPr lang="en-US"/>
                    </a:p>
                  </a:txBody>
                  <a:tcPr/>
                </a:tc>
              </a:tr>
              <a:tr h="18030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200" b="0" i="0" u="none" strike="noStrike" cap="none" normalizeH="0" baseline="0" dirty="0" smtClean="0">
                          <a:ln>
                            <a:noFill/>
                          </a:ln>
                          <a:solidFill>
                            <a:schemeClr val="tx1"/>
                          </a:solidFill>
                          <a:effectLst/>
                          <a:latin typeface="Arial" pitchFamily="34" charset="0"/>
                          <a:cs typeface="Arial" pitchFamily="34" charset="0"/>
                        </a:rPr>
                        <a:t>Radiation hardness</a:t>
                      </a: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FF0000"/>
                          </a:solidFill>
                          <a:effectLst/>
                          <a:latin typeface="Arial" pitchFamily="34" charset="0"/>
                          <a:cs typeface="Arial" pitchFamily="34" charset="0"/>
                        </a:rPr>
                        <a:t>Radiation resistant</a:t>
                      </a: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hMerge="1">
                  <a:txBody>
                    <a:bodyPr/>
                    <a:lstStyle/>
                    <a:p>
                      <a:endParaRPr lang="en-US"/>
                    </a:p>
                  </a:txBody>
                  <a:tcPr/>
                </a:tc>
                <a:tc hMerge="1">
                  <a:txBody>
                    <a:bodyPr/>
                    <a:lstStyle/>
                    <a:p>
                      <a:endParaRPr lang="en-US"/>
                    </a:p>
                  </a:txBody>
                  <a:tcPr/>
                </a:tc>
                <a:tc gridSpan="2">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FF0000"/>
                          </a:solidFill>
                          <a:effectLst/>
                          <a:latin typeface="Arial" pitchFamily="34" charset="0"/>
                          <a:cs typeface="Arial" pitchFamily="34" charset="0"/>
                        </a:rPr>
                        <a:t>Radiation damage, stability</a:t>
                      </a:r>
                      <a:r>
                        <a:rPr kumimoji="0" lang="en-GB" sz="1200" b="0" i="0" u="none" strike="noStrike" cap="none" normalizeH="0" baseline="0" dirty="0" smtClean="0">
                          <a:ln>
                            <a:noFill/>
                          </a:ln>
                          <a:solidFill>
                            <a:srgbClr val="FF0000"/>
                          </a:solidFill>
                          <a:effectLst/>
                          <a:latin typeface="Arial" pitchFamily="34" charset="0"/>
                          <a:cs typeface="Arial" pitchFamily="34" charset="0"/>
                          <a:sym typeface="Symbol"/>
                        </a:rPr>
                        <a:t>0.2%</a:t>
                      </a:r>
                      <a:r>
                        <a:rPr kumimoji="0" lang="en-GB" sz="1200" b="0" i="0" u="none" strike="noStrike" cap="none" normalizeH="0" baseline="0" dirty="0" smtClean="0">
                          <a:ln>
                            <a:noFill/>
                          </a:ln>
                          <a:solidFill>
                            <a:srgbClr val="FF0000"/>
                          </a:solidFill>
                          <a:effectLst/>
                          <a:latin typeface="Arial" pitchFamily="34" charset="0"/>
                          <a:cs typeface="Arial" pitchFamily="34" charset="0"/>
                        </a:rPr>
                        <a:t> </a:t>
                      </a: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hMerge="1">
                  <a:txBody>
                    <a:bodyPr/>
                    <a:lstStyle/>
                    <a:p>
                      <a:endParaRPr lang="en-US"/>
                    </a:p>
                  </a:txBody>
                  <a:tcPr/>
                </a:tc>
              </a:tr>
              <a:tr h="18030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1200" b="0" i="0" u="none" strike="noStrike" cap="none" normalizeH="0" baseline="0" dirty="0" smtClean="0">
                        <a:ln>
                          <a:noFill/>
                        </a:ln>
                        <a:solidFill>
                          <a:schemeClr val="tx1"/>
                        </a:solidFill>
                        <a:effectLst/>
                        <a:latin typeface="Arial" pitchFamily="34" charset="0"/>
                        <a:cs typeface="Arial" pitchFamily="34" charset="0"/>
                      </a:endParaRP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accent2"/>
                          </a:solidFill>
                          <a:effectLst/>
                          <a:latin typeface="Arial" pitchFamily="34" charset="0"/>
                          <a:cs typeface="Arial" pitchFamily="34" charset="0"/>
                        </a:rPr>
                        <a:t>Barrel</a:t>
                      </a:r>
                      <a:endParaRPr kumimoji="0" lang="en-GB" sz="1200" b="0" i="0" u="none" strike="noStrike" cap="none" normalizeH="0" baseline="0" dirty="0" smtClean="0">
                        <a:ln>
                          <a:noFill/>
                        </a:ln>
                        <a:solidFill>
                          <a:schemeClr val="accent2"/>
                        </a:solidFill>
                        <a:effectLst/>
                        <a:latin typeface="Arial" pitchFamily="34" charset="0"/>
                        <a:cs typeface="Arial" pitchFamily="34" charset="0"/>
                      </a:endParaRP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chemeClr val="accent2"/>
                        </a:solidFill>
                        <a:effectLst/>
                        <a:latin typeface="Arial" pitchFamily="34" charset="0"/>
                        <a:cs typeface="Arial" pitchFamily="34" charset="0"/>
                      </a:endParaRP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200" b="1" i="0" u="none" strike="noStrike" cap="none" normalizeH="0" baseline="0" dirty="0" err="1" smtClean="0">
                          <a:ln>
                            <a:noFill/>
                          </a:ln>
                          <a:solidFill>
                            <a:srgbClr val="006600"/>
                          </a:solidFill>
                          <a:effectLst/>
                          <a:latin typeface="Arial" pitchFamily="34" charset="0"/>
                          <a:cs typeface="Arial" pitchFamily="34" charset="0"/>
                        </a:rPr>
                        <a:t>Endcaps</a:t>
                      </a:r>
                      <a:endParaRPr kumimoji="0" lang="en-GB" sz="1200" b="0" i="0" u="none" strike="noStrike" cap="none" normalizeH="0" baseline="0" dirty="0" smtClean="0">
                        <a:ln>
                          <a:noFill/>
                        </a:ln>
                        <a:solidFill>
                          <a:srgbClr val="006600"/>
                        </a:solidFill>
                        <a:effectLst/>
                        <a:latin typeface="Arial" pitchFamily="34" charset="0"/>
                        <a:cs typeface="Arial" pitchFamily="34" charset="0"/>
                      </a:endParaRP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accent2"/>
                          </a:solidFill>
                          <a:effectLst/>
                          <a:latin typeface="Arial" pitchFamily="34" charset="0"/>
                          <a:cs typeface="Arial" pitchFamily="34" charset="0"/>
                        </a:rPr>
                        <a:t>Barrel</a:t>
                      </a:r>
                      <a:endParaRPr kumimoji="0" lang="en-GB" sz="1200" b="0" i="0" u="none" strike="noStrike" cap="none" normalizeH="0" baseline="0" dirty="0" smtClean="0">
                        <a:ln>
                          <a:noFill/>
                        </a:ln>
                        <a:solidFill>
                          <a:schemeClr val="accent2"/>
                        </a:solidFill>
                        <a:effectLst/>
                        <a:latin typeface="Arial" pitchFamily="34" charset="0"/>
                        <a:cs typeface="Arial" pitchFamily="34" charset="0"/>
                      </a:endParaRP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200" b="1" i="0" u="none" strike="noStrike" cap="none" normalizeH="0" baseline="0" dirty="0" err="1" smtClean="0">
                          <a:ln>
                            <a:noFill/>
                          </a:ln>
                          <a:solidFill>
                            <a:srgbClr val="006600"/>
                          </a:solidFill>
                          <a:effectLst/>
                          <a:latin typeface="Arial" pitchFamily="34" charset="0"/>
                          <a:cs typeface="Arial" pitchFamily="34" charset="0"/>
                        </a:rPr>
                        <a:t>Endcaps</a:t>
                      </a:r>
                      <a:endParaRPr kumimoji="0" lang="en-GB" sz="1200" b="0" i="0" u="none" strike="noStrike" cap="none" normalizeH="0" baseline="0" dirty="0" smtClean="0">
                        <a:ln>
                          <a:noFill/>
                        </a:ln>
                        <a:solidFill>
                          <a:srgbClr val="006600"/>
                        </a:solidFill>
                        <a:effectLst/>
                        <a:latin typeface="Arial" pitchFamily="34" charset="0"/>
                        <a:cs typeface="Arial" pitchFamily="34" charset="0"/>
                      </a:endParaRP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180306">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l-GR" sz="1200" b="1" i="0" u="none" strike="noStrike" cap="none" normalizeH="0" baseline="0" dirty="0" smtClean="0">
                          <a:ln>
                            <a:noFill/>
                          </a:ln>
                          <a:solidFill>
                            <a:schemeClr val="tx1"/>
                          </a:solidFill>
                          <a:effectLst/>
                          <a:latin typeface="Arial" pitchFamily="34" charset="0"/>
                          <a:cs typeface="Arial" pitchFamily="34" charset="0"/>
                        </a:rPr>
                        <a:t>η</a:t>
                      </a:r>
                      <a:r>
                        <a:rPr kumimoji="0" lang="fr-CH" sz="1200" b="1" i="0" u="none" strike="noStrike" cap="none" normalizeH="0" baseline="0" dirty="0" smtClean="0">
                          <a:ln>
                            <a:noFill/>
                          </a:ln>
                          <a:solidFill>
                            <a:schemeClr val="tx1"/>
                          </a:solidFill>
                          <a:effectLst/>
                          <a:latin typeface="Arial" pitchFamily="34" charset="0"/>
                          <a:cs typeface="Arial" pitchFamily="34" charset="0"/>
                        </a:rPr>
                        <a:t> </a:t>
                      </a:r>
                      <a:r>
                        <a:rPr kumimoji="0" lang="en-GB" sz="1200" b="1" i="0" u="none" strike="noStrike" cap="none" normalizeH="0" baseline="0" dirty="0" smtClean="0">
                          <a:ln>
                            <a:noFill/>
                          </a:ln>
                          <a:solidFill>
                            <a:schemeClr val="tx1"/>
                          </a:solidFill>
                          <a:effectLst/>
                          <a:latin typeface="Arial" pitchFamily="34" charset="0"/>
                          <a:cs typeface="Arial" pitchFamily="34" charset="0"/>
                        </a:rPr>
                        <a:t>coverage</a:t>
                      </a: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accent2"/>
                          </a:solidFill>
                          <a:effectLst/>
                          <a:latin typeface="Arial" pitchFamily="34" charset="0"/>
                          <a:cs typeface="Arial" pitchFamily="34" charset="0"/>
                        </a:rPr>
                        <a:t>0-1.475</a:t>
                      </a: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chemeClr val="accent2"/>
                        </a:solidFill>
                        <a:effectLst/>
                        <a:latin typeface="Arial" pitchFamily="34" charset="0"/>
                        <a:cs typeface="Arial" pitchFamily="34" charset="0"/>
                      </a:endParaRP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6600"/>
                          </a:solidFill>
                          <a:effectLst/>
                          <a:latin typeface="Arial" pitchFamily="34" charset="0"/>
                          <a:cs typeface="Arial" pitchFamily="34" charset="0"/>
                        </a:rPr>
                        <a:t>1.4-3.2</a:t>
                      </a: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accent2"/>
                          </a:solidFill>
                          <a:effectLst/>
                          <a:latin typeface="Arial" pitchFamily="34" charset="0"/>
                          <a:cs typeface="Arial" pitchFamily="34" charset="0"/>
                        </a:rPr>
                        <a:t>0-1.48</a:t>
                      </a: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rgbClr val="006600"/>
                          </a:solidFill>
                          <a:effectLst/>
                          <a:latin typeface="Arial" pitchFamily="34" charset="0"/>
                          <a:cs typeface="Arial" pitchFamily="34" charset="0"/>
                        </a:rPr>
                        <a:t>1.48-3</a:t>
                      </a: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180306">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Arial" pitchFamily="34" charset="0"/>
                          <a:cs typeface="Arial" pitchFamily="34" charset="0"/>
                        </a:rPr>
                        <a:t>channels</a:t>
                      </a: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accent2"/>
                          </a:solidFill>
                          <a:effectLst/>
                          <a:latin typeface="Arial" pitchFamily="34" charset="0"/>
                          <a:cs typeface="Arial" pitchFamily="34" charset="0"/>
                        </a:rPr>
                        <a:t>110208</a:t>
                      </a: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chemeClr val="accent2"/>
                        </a:solidFill>
                        <a:effectLst/>
                        <a:latin typeface="Arial" pitchFamily="34" charset="0"/>
                        <a:cs typeface="Arial" pitchFamily="34" charset="0"/>
                      </a:endParaRP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rgbClr val="006600"/>
                          </a:solidFill>
                          <a:effectLst/>
                          <a:latin typeface="Arial" pitchFamily="34" charset="0"/>
                          <a:cs typeface="Arial" pitchFamily="34" charset="0"/>
                        </a:rPr>
                        <a:t>63744</a:t>
                      </a: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accent2"/>
                          </a:solidFill>
                          <a:effectLst/>
                          <a:latin typeface="Arial" pitchFamily="34" charset="0"/>
                          <a:cs typeface="Arial" pitchFamily="34" charset="0"/>
                        </a:rPr>
                        <a:t>61200</a:t>
                      </a: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rgbClr val="006600"/>
                          </a:solidFill>
                          <a:effectLst/>
                          <a:latin typeface="Arial" pitchFamily="34" charset="0"/>
                          <a:cs typeface="Arial" pitchFamily="34" charset="0"/>
                        </a:rPr>
                        <a:t>14648</a:t>
                      </a: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180306">
                <a:tc>
                  <a:txBody>
                    <a:bodyPr/>
                    <a:lstStyle/>
                    <a:p>
                      <a:pPr marL="342900" marR="0" lvl="0" indent="-342900" algn="l" defTabSz="914400" rtl="0" eaLnBrk="1" fontAlgn="b" latinLnBrk="0" hangingPunct="1">
                        <a:lnSpc>
                          <a:spcPct val="100000"/>
                        </a:lnSpc>
                        <a:spcBef>
                          <a:spcPct val="0"/>
                        </a:spcBef>
                        <a:spcAft>
                          <a:spcPct val="0"/>
                        </a:spcAft>
                        <a:buClrTx/>
                        <a:buSzTx/>
                        <a:buFontTx/>
                        <a:buNone/>
                        <a:tabLst/>
                        <a:defRPr/>
                      </a:pPr>
                      <a:r>
                        <a:rPr kumimoji="0" lang="en-GB" sz="1200" b="1" i="0" u="none" strike="noStrike" cap="none" normalizeH="0" baseline="0" dirty="0" smtClean="0">
                          <a:ln>
                            <a:noFill/>
                          </a:ln>
                          <a:solidFill>
                            <a:schemeClr val="tx1"/>
                          </a:solidFill>
                          <a:effectLst/>
                          <a:latin typeface="Arial" pitchFamily="34" charset="0"/>
                          <a:cs typeface="Arial" pitchFamily="34" charset="0"/>
                        </a:rPr>
                        <a:t>Granularity</a:t>
                      </a: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FF0000"/>
                          </a:solidFill>
                          <a:effectLst/>
                          <a:latin typeface="Arial" pitchFamily="34" charset="0"/>
                          <a:cs typeface="Arial" pitchFamily="34" charset="0"/>
                        </a:rPr>
                        <a:t>longitudinal segmentation</a:t>
                      </a: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hMerge="1">
                  <a:txBody>
                    <a:bodyPr/>
                    <a:lstStyle/>
                    <a:p>
                      <a:endParaRPr lang="en-US"/>
                    </a:p>
                  </a:txBody>
                  <a:tcPr/>
                </a:tc>
                <a:tc hMerge="1">
                  <a:txBody>
                    <a:bodyPr/>
                    <a:lstStyle/>
                    <a:p>
                      <a:endParaRPr lang="en-US"/>
                    </a:p>
                  </a:txBody>
                  <a:tcPr/>
                </a:tc>
                <a:tc gridSpan="2">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FF0000"/>
                          </a:solidFill>
                          <a:effectLst/>
                          <a:latin typeface="Arial" pitchFamily="34" charset="0"/>
                          <a:cs typeface="Arial" pitchFamily="34" charset="0"/>
                        </a:rPr>
                        <a:t>no longitudinal  segmentation</a:t>
                      </a: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hMerge="1">
                  <a:txBody>
                    <a:bodyPr/>
                    <a:lstStyle/>
                    <a:p>
                      <a:endParaRPr lang="en-US"/>
                    </a:p>
                  </a:txBody>
                  <a:tcPr/>
                </a:tc>
              </a:tr>
              <a:tr h="180306">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endParaRPr kumimoji="0" lang="en-GB" sz="1200" b="1" i="0" u="none" strike="noStrike" cap="none" normalizeH="0" baseline="0" dirty="0" smtClean="0">
                        <a:ln>
                          <a:noFill/>
                        </a:ln>
                        <a:solidFill>
                          <a:schemeClr val="tx1"/>
                        </a:solidFill>
                        <a:effectLst/>
                        <a:latin typeface="Arial" pitchFamily="34" charset="0"/>
                        <a:cs typeface="Arial" pitchFamily="34" charset="0"/>
                      </a:endParaRP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200" b="0" i="0" u="none" strike="noStrike" cap="none" normalizeH="0" baseline="0" dirty="0" err="1" smtClean="0">
                          <a:ln>
                            <a:noFill/>
                          </a:ln>
                          <a:solidFill>
                            <a:schemeClr val="tx1"/>
                          </a:solidFill>
                          <a:effectLst/>
                          <a:latin typeface="Arial" pitchFamily="34" charset="0"/>
                          <a:cs typeface="Arial" pitchFamily="34" charset="0"/>
                        </a:rPr>
                        <a:t>ΔηxΔΦ</a:t>
                      </a:r>
                      <a:endParaRPr kumimoji="0" lang="en-GB" sz="1200" b="0" i="0" u="none" strike="noStrike" cap="none" normalizeH="0" baseline="0" dirty="0" smtClean="0">
                        <a:ln>
                          <a:noFill/>
                        </a:ln>
                        <a:solidFill>
                          <a:schemeClr val="tx1"/>
                        </a:solidFill>
                        <a:effectLst/>
                        <a:latin typeface="Arial" pitchFamily="34" charset="0"/>
                        <a:cs typeface="Arial" pitchFamily="34" charset="0"/>
                      </a:endParaRP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hMerge="1">
                  <a:txBody>
                    <a:bodyPr/>
                    <a:lstStyle/>
                    <a:p>
                      <a:endParaRPr lang="en-US"/>
                    </a:p>
                  </a:txBody>
                  <a:tcPr/>
                </a:tc>
                <a:tc hMerge="1">
                  <a:txBody>
                    <a:bodyPr/>
                    <a:lstStyle/>
                    <a:p>
                      <a:endParaRPr lang="en-US"/>
                    </a:p>
                  </a:txBody>
                  <a:tcPr/>
                </a:tc>
                <a:tc gridSpan="2">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200" b="0" i="0" u="none" strike="noStrike" cap="none" normalizeH="0" baseline="0" dirty="0" err="1" smtClean="0">
                          <a:ln>
                            <a:noFill/>
                          </a:ln>
                          <a:solidFill>
                            <a:schemeClr val="tx1"/>
                          </a:solidFill>
                          <a:effectLst/>
                          <a:latin typeface="Arial" pitchFamily="34" charset="0"/>
                          <a:cs typeface="Arial" pitchFamily="34" charset="0"/>
                        </a:rPr>
                        <a:t>ΔηxΔΦ</a:t>
                      </a:r>
                      <a:endParaRPr kumimoji="0" lang="en-GB" sz="1200" b="0" i="0" u="none" strike="noStrike" cap="none" normalizeH="0" baseline="0" dirty="0" smtClean="0">
                        <a:ln>
                          <a:noFill/>
                        </a:ln>
                        <a:solidFill>
                          <a:schemeClr val="tx1"/>
                        </a:solidFill>
                        <a:effectLst/>
                        <a:latin typeface="Arial" pitchFamily="34" charset="0"/>
                        <a:cs typeface="Arial" pitchFamily="34" charset="0"/>
                      </a:endParaRP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hMerge="1">
                  <a:txBody>
                    <a:bodyPr/>
                    <a:lstStyle/>
                    <a:p>
                      <a:endParaRPr lang="en-US"/>
                    </a:p>
                  </a:txBody>
                  <a:tcPr/>
                </a:tc>
              </a:tr>
              <a:tr h="356289">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cs typeface="Arial" pitchFamily="34" charset="0"/>
                        </a:rPr>
                        <a:t>pre-sampler</a:t>
                      </a: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accent2"/>
                          </a:solidFill>
                          <a:effectLst/>
                          <a:latin typeface="Arial" pitchFamily="34" charset="0"/>
                          <a:cs typeface="Arial" pitchFamily="34" charset="0"/>
                        </a:rPr>
                        <a:t>0.025x0.1</a:t>
                      </a: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accent2"/>
                        </a:solidFill>
                        <a:effectLst/>
                        <a:latin typeface="Arial" pitchFamily="34" charset="0"/>
                        <a:cs typeface="Arial" pitchFamily="34" charset="0"/>
                      </a:endParaRP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6600"/>
                          </a:solidFill>
                          <a:effectLst/>
                          <a:latin typeface="Arial" pitchFamily="34" charset="0"/>
                          <a:cs typeface="Arial" pitchFamily="34" charset="0"/>
                        </a:rPr>
                        <a:t>0.025x0.1</a:t>
                      </a: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defRPr/>
                      </a:pPr>
                      <a:endParaRPr kumimoji="0" lang="en-GB" sz="1200" b="0" i="0" u="none" strike="noStrike" cap="none" normalizeH="0" baseline="0" dirty="0" smtClean="0">
                        <a:ln>
                          <a:noFill/>
                        </a:ln>
                        <a:solidFill>
                          <a:srgbClr val="006600"/>
                        </a:solidFill>
                        <a:effectLst/>
                        <a:latin typeface="Arial" pitchFamily="34" charset="0"/>
                        <a:cs typeface="Arial" pitchFamily="34" charset="0"/>
                      </a:endParaRP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defRPr/>
                      </a:pPr>
                      <a:endParaRPr kumimoji="0" lang="en-GB" sz="1200" b="0" i="0" u="none" strike="noStrike" cap="none" normalizeH="0" baseline="0" dirty="0" smtClean="0">
                        <a:ln>
                          <a:noFill/>
                        </a:ln>
                        <a:solidFill>
                          <a:srgbClr val="006600"/>
                        </a:solidFill>
                        <a:effectLst/>
                        <a:latin typeface="Arial" pitchFamily="34" charset="0"/>
                        <a:cs typeface="Arial" pitchFamily="34" charset="0"/>
                      </a:endParaRP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267217">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cs typeface="Arial" pitchFamily="34" charset="0"/>
                        </a:rPr>
                        <a:t>Strips</a:t>
                      </a: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accent2"/>
                          </a:solidFill>
                          <a:effectLst/>
                          <a:latin typeface="Arial" pitchFamily="34" charset="0"/>
                          <a:cs typeface="Arial" pitchFamily="34" charset="0"/>
                        </a:rPr>
                        <a:t>0.003x0.1</a:t>
                      </a: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accent2"/>
                        </a:solidFill>
                        <a:effectLst/>
                        <a:latin typeface="Arial" pitchFamily="34" charset="0"/>
                        <a:cs typeface="Arial" pitchFamily="34" charset="0"/>
                      </a:endParaRP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6600"/>
                          </a:solidFill>
                          <a:effectLst/>
                          <a:latin typeface="Arial" pitchFamily="34" charset="0"/>
                          <a:cs typeface="Arial" pitchFamily="34" charset="0"/>
                        </a:rPr>
                        <a:t>0.003-0.006x0.1</a:t>
                      </a: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chemeClr val="accent2"/>
                        </a:solidFill>
                        <a:effectLst/>
                        <a:latin typeface="Arial" pitchFamily="34" charset="0"/>
                        <a:cs typeface="Arial" pitchFamily="34" charset="0"/>
                      </a:endParaRP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defRPr/>
                      </a:pPr>
                      <a:r>
                        <a:rPr lang="en-US" sz="1200" dirty="0" err="1" smtClean="0">
                          <a:solidFill>
                            <a:srgbClr val="006600"/>
                          </a:solidFill>
                          <a:effectLst>
                            <a:outerShdw blurRad="38100" dist="38100" dir="2700000" algn="tl">
                              <a:srgbClr val="FFFFFF"/>
                            </a:outerShdw>
                          </a:effectLst>
                        </a:rPr>
                        <a:t>Pb</a:t>
                      </a:r>
                      <a:r>
                        <a:rPr lang="en-US" sz="1200" dirty="0" smtClean="0">
                          <a:solidFill>
                            <a:srgbClr val="006600"/>
                          </a:solidFill>
                          <a:effectLst>
                            <a:outerShdw blurRad="38100" dist="38100" dir="2700000" algn="tl">
                              <a:srgbClr val="FFFFFF"/>
                            </a:outerShdw>
                          </a:effectLst>
                        </a:rPr>
                        <a:t>/Si </a:t>
                      </a:r>
                      <a:r>
                        <a:rPr lang="en-US" sz="1200" dirty="0" err="1" smtClean="0">
                          <a:solidFill>
                            <a:srgbClr val="006600"/>
                          </a:solidFill>
                          <a:effectLst>
                            <a:outerShdw blurRad="38100" dist="38100" dir="2700000" algn="tl">
                              <a:srgbClr val="FFFFFF"/>
                            </a:outerShdw>
                          </a:effectLst>
                        </a:rPr>
                        <a:t>preshower</a:t>
                      </a:r>
                      <a:endParaRPr kumimoji="0" lang="en-GB" sz="1200" b="0" i="0" u="none" strike="noStrike" cap="none" normalizeH="0" baseline="0" dirty="0" smtClean="0">
                        <a:ln>
                          <a:noFill/>
                        </a:ln>
                        <a:solidFill>
                          <a:srgbClr val="006600"/>
                        </a:solidFill>
                        <a:effectLst/>
                        <a:latin typeface="Arial" pitchFamily="34" charset="0"/>
                        <a:cs typeface="Arial" pitchFamily="34" charset="0"/>
                      </a:endParaRP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540918">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cs typeface="Arial" pitchFamily="34" charset="0"/>
                        </a:rPr>
                        <a:t>Main sampling</a:t>
                      </a: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accent2"/>
                          </a:solidFill>
                          <a:effectLst/>
                          <a:latin typeface="Arial" pitchFamily="34" charset="0"/>
                          <a:cs typeface="Arial" pitchFamily="34" charset="0"/>
                        </a:rPr>
                        <a:t>0.025x0.025</a:t>
                      </a: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endParaRPr lang="en-US"/>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6600"/>
                          </a:solidFill>
                          <a:effectLst/>
                          <a:latin typeface="Arial" pitchFamily="34" charset="0"/>
                          <a:cs typeface="Arial" pitchFamily="34" charset="0"/>
                        </a:rPr>
                        <a:t>0.025x0.025</a:t>
                      </a: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defRPr/>
                      </a:pPr>
                      <a:r>
                        <a:rPr kumimoji="0" lang="en-GB" sz="1200" b="0" i="0" u="none" strike="noStrike" cap="none" normalizeH="0" baseline="0" dirty="0" smtClean="0">
                          <a:ln>
                            <a:noFill/>
                          </a:ln>
                          <a:solidFill>
                            <a:schemeClr val="accent2"/>
                          </a:solidFill>
                          <a:effectLst/>
                          <a:latin typeface="Arial" pitchFamily="34" charset="0"/>
                          <a:cs typeface="Arial" pitchFamily="34" charset="0"/>
                        </a:rPr>
                        <a:t>0.017x0.017</a:t>
                      </a:r>
                      <a:endParaRPr kumimoji="0" lang="en-GB" sz="1200" b="0" i="0" u="none" strike="noStrike" cap="none" normalizeH="0" baseline="0" dirty="0" smtClean="0">
                        <a:ln>
                          <a:noFill/>
                        </a:ln>
                        <a:solidFill>
                          <a:schemeClr val="accent2"/>
                        </a:solidFill>
                        <a:effectLst/>
                        <a:latin typeface="Arial" pitchFamily="34" charset="0"/>
                        <a:cs typeface="Arial" pitchFamily="34" charset="0"/>
                      </a:endParaRP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6600"/>
                          </a:solidFill>
                          <a:effectLst/>
                          <a:latin typeface="Arial" pitchFamily="34" charset="0"/>
                          <a:cs typeface="Arial" pitchFamily="34" charset="0"/>
                        </a:rPr>
                        <a:t>0.018x0.003 </a:t>
                      </a: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6600"/>
                          </a:solidFill>
                          <a:effectLst/>
                          <a:latin typeface="Arial" pitchFamily="34" charset="0"/>
                          <a:cs typeface="Arial" pitchFamily="34" charset="0"/>
                        </a:rPr>
                        <a:t>to 0.088x0.015</a:t>
                      </a:r>
                    </a:p>
                    <a:p>
                      <a:pPr marL="342900" marR="0" lvl="0" indent="-342900" algn="ctr" defTabSz="914400" rtl="0" eaLnBrk="1" fontAlgn="b" latinLnBrk="0" hangingPunct="1">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rgbClr val="006600"/>
                        </a:solidFill>
                        <a:effectLst/>
                        <a:latin typeface="Arial" pitchFamily="34" charset="0"/>
                        <a:cs typeface="Arial" pitchFamily="34" charset="0"/>
                      </a:endParaRP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180306">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cs typeface="Arial" pitchFamily="34" charset="0"/>
                        </a:rPr>
                        <a:t>Back</a:t>
                      </a: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accent2"/>
                          </a:solidFill>
                          <a:effectLst/>
                          <a:latin typeface="Arial" pitchFamily="34" charset="0"/>
                          <a:cs typeface="Arial" pitchFamily="34" charset="0"/>
                        </a:rPr>
                        <a:t>0.05x0.025</a:t>
                      </a: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accent2"/>
                        </a:solidFill>
                        <a:effectLst/>
                        <a:latin typeface="Arial" pitchFamily="34" charset="0"/>
                        <a:cs typeface="Arial" pitchFamily="34" charset="0"/>
                      </a:endParaRP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6600"/>
                          </a:solidFill>
                          <a:effectLst/>
                          <a:latin typeface="Arial" pitchFamily="34" charset="0"/>
                          <a:cs typeface="Arial" pitchFamily="34" charset="0"/>
                        </a:rPr>
                        <a:t>0.05x0.025</a:t>
                      </a: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rgbClr val="006600"/>
                        </a:solidFill>
                        <a:effectLst/>
                        <a:latin typeface="Arial" pitchFamily="34" charset="0"/>
                        <a:cs typeface="Arial" pitchFamily="34" charset="0"/>
                      </a:endParaRP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rgbClr val="006600"/>
                        </a:solidFill>
                        <a:effectLst/>
                        <a:latin typeface="Arial" pitchFamily="34" charset="0"/>
                        <a:cs typeface="Arial" pitchFamily="34" charset="0"/>
                      </a:endParaRP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270459">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Arial" pitchFamily="34" charset="0"/>
                          <a:cs typeface="Arial" pitchFamily="34" charset="0"/>
                        </a:rPr>
                        <a:t>Depth</a:t>
                      </a: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1200" b="0" i="0" u="none" strike="noStrike" cap="none" normalizeH="0" baseline="0" smtClean="0">
                        <a:ln>
                          <a:noFill/>
                        </a:ln>
                        <a:solidFill>
                          <a:schemeClr val="accent2"/>
                        </a:solidFill>
                        <a:effectLst/>
                        <a:latin typeface="Arial" pitchFamily="34" charset="0"/>
                        <a:cs typeface="Arial" pitchFamily="34" charset="0"/>
                      </a:endParaRP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1200" b="0" i="0" u="none" strike="noStrike" cap="none" normalizeH="0" baseline="0" smtClean="0">
                        <a:ln>
                          <a:noFill/>
                        </a:ln>
                        <a:solidFill>
                          <a:schemeClr val="accent2"/>
                        </a:solidFill>
                        <a:effectLst/>
                        <a:latin typeface="Arial" pitchFamily="34" charset="0"/>
                        <a:cs typeface="Arial" pitchFamily="34" charset="0"/>
                      </a:endParaRP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1200" b="0" i="0" u="none" strike="noStrike" cap="none" normalizeH="0" baseline="0" smtClean="0">
                        <a:ln>
                          <a:noFill/>
                        </a:ln>
                        <a:solidFill>
                          <a:srgbClr val="006600"/>
                        </a:solidFill>
                        <a:effectLst/>
                        <a:latin typeface="Arial" pitchFamily="34" charset="0"/>
                        <a:cs typeface="Arial" pitchFamily="34" charset="0"/>
                      </a:endParaRP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1200" b="0" i="0" u="none" strike="noStrike" cap="none" normalizeH="0" baseline="0" dirty="0" smtClean="0">
                        <a:ln>
                          <a:noFill/>
                        </a:ln>
                        <a:solidFill>
                          <a:schemeClr val="accent2"/>
                        </a:solidFill>
                        <a:effectLst/>
                        <a:latin typeface="Arial" pitchFamily="34" charset="0"/>
                        <a:cs typeface="Arial" pitchFamily="34" charset="0"/>
                      </a:endParaRP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endParaRPr lang="en-US"/>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180306">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cs typeface="Arial" pitchFamily="34" charset="0"/>
                        </a:rPr>
                        <a:t>pre-sampler</a:t>
                      </a: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accent2"/>
                          </a:solidFill>
                          <a:effectLst/>
                          <a:latin typeface="Arial" pitchFamily="34" charset="0"/>
                          <a:cs typeface="Arial" pitchFamily="34" charset="0"/>
                        </a:rPr>
                        <a:t>10 mm</a:t>
                      </a: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accent2"/>
                        </a:solidFill>
                        <a:effectLst/>
                        <a:latin typeface="Arial" pitchFamily="34" charset="0"/>
                        <a:cs typeface="Arial" pitchFamily="34" charset="0"/>
                      </a:endParaRP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rgbClr val="006600"/>
                          </a:solidFill>
                          <a:effectLst/>
                          <a:latin typeface="Arial" pitchFamily="34" charset="0"/>
                          <a:cs typeface="Arial" pitchFamily="34" charset="0"/>
                        </a:rPr>
                        <a:t>2x2mm</a:t>
                      </a: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accent2"/>
                          </a:solidFill>
                          <a:effectLst/>
                          <a:latin typeface="Arial" pitchFamily="34" charset="0"/>
                          <a:cs typeface="Arial" pitchFamily="34" charset="0"/>
                        </a:rPr>
                        <a:t>-</a:t>
                      </a: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6600"/>
                          </a:solidFill>
                          <a:effectLst/>
                          <a:latin typeface="Arial" pitchFamily="34" charset="0"/>
                          <a:cs typeface="Arial" pitchFamily="34" charset="0"/>
                        </a:rPr>
                        <a:t>-</a:t>
                      </a: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180306">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cs typeface="Arial" pitchFamily="34" charset="0"/>
                        </a:rPr>
                        <a:t>Strips/Si-</a:t>
                      </a:r>
                      <a:r>
                        <a:rPr kumimoji="0" lang="en-GB" sz="1200" b="0" i="0" u="none" strike="noStrike" cap="none" normalizeH="0" baseline="0" dirty="0" err="1" smtClean="0">
                          <a:ln>
                            <a:noFill/>
                          </a:ln>
                          <a:solidFill>
                            <a:schemeClr val="tx1"/>
                          </a:solidFill>
                          <a:effectLst/>
                          <a:latin typeface="Arial" pitchFamily="34" charset="0"/>
                          <a:cs typeface="Arial" pitchFamily="34" charset="0"/>
                        </a:rPr>
                        <a:t>preshower</a:t>
                      </a:r>
                      <a:endParaRPr kumimoji="0" lang="en-GB" sz="1200" b="0" i="0" u="none" strike="noStrike" cap="none" normalizeH="0" baseline="0" dirty="0" smtClean="0">
                        <a:ln>
                          <a:noFill/>
                        </a:ln>
                        <a:solidFill>
                          <a:schemeClr val="tx1"/>
                        </a:solidFill>
                        <a:effectLst/>
                        <a:latin typeface="Arial" pitchFamily="34" charset="0"/>
                        <a:cs typeface="Arial" pitchFamily="34" charset="0"/>
                      </a:endParaRP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accent2"/>
                          </a:solidFill>
                          <a:effectLst/>
                          <a:latin typeface="Arial" pitchFamily="34" charset="0"/>
                          <a:cs typeface="Arial" pitchFamily="34" charset="0"/>
                        </a:rPr>
                        <a:t>~4.3 Xo</a:t>
                      </a: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accent2"/>
                        </a:solidFill>
                        <a:effectLst/>
                        <a:latin typeface="Arial" pitchFamily="34" charset="0"/>
                        <a:cs typeface="Arial" pitchFamily="34" charset="0"/>
                      </a:endParaRP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rgbClr val="006600"/>
                          </a:solidFill>
                          <a:effectLst/>
                          <a:latin typeface="Arial" pitchFamily="34" charset="0"/>
                          <a:cs typeface="Arial" pitchFamily="34" charset="0"/>
                        </a:rPr>
                        <a:t>~4.0 Xo</a:t>
                      </a: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accent2"/>
                          </a:solidFill>
                          <a:effectLst/>
                          <a:latin typeface="Arial" pitchFamily="34" charset="0"/>
                          <a:cs typeface="Arial" pitchFamily="34" charset="0"/>
                        </a:rPr>
                        <a:t>-</a:t>
                      </a: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6600"/>
                          </a:solidFill>
                          <a:effectLst/>
                          <a:latin typeface="Arial" pitchFamily="34" charset="0"/>
                          <a:cs typeface="Arial" pitchFamily="34" charset="0"/>
                        </a:rPr>
                        <a:t>~3 Xo</a:t>
                      </a: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180306">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cs typeface="Arial" pitchFamily="34" charset="0"/>
                        </a:rPr>
                        <a:t>Main sampling</a:t>
                      </a: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accent2"/>
                          </a:solidFill>
                          <a:effectLst/>
                          <a:latin typeface="Arial" pitchFamily="34" charset="0"/>
                          <a:cs typeface="Arial" pitchFamily="34" charset="0"/>
                        </a:rPr>
                        <a:t>~16 Xo</a:t>
                      </a: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accent2"/>
                        </a:solidFill>
                        <a:effectLst/>
                        <a:latin typeface="Arial" pitchFamily="34" charset="0"/>
                        <a:cs typeface="Arial" pitchFamily="34" charset="0"/>
                      </a:endParaRP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rgbClr val="006600"/>
                          </a:solidFill>
                          <a:effectLst/>
                          <a:latin typeface="Arial" pitchFamily="34" charset="0"/>
                          <a:cs typeface="Arial" pitchFamily="34" charset="0"/>
                        </a:rPr>
                        <a:t>~20 Xo</a:t>
                      </a: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accent2"/>
                          </a:solidFill>
                          <a:effectLst/>
                          <a:latin typeface="Arial" pitchFamily="34" charset="0"/>
                          <a:cs typeface="Arial" pitchFamily="34" charset="0"/>
                        </a:rPr>
                        <a:t>26 Xo</a:t>
                      </a: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6600"/>
                          </a:solidFill>
                          <a:effectLst/>
                          <a:latin typeface="Arial" pitchFamily="34" charset="0"/>
                          <a:cs typeface="Arial" pitchFamily="34" charset="0"/>
                        </a:rPr>
                        <a:t>25 Xo</a:t>
                      </a: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180306">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cs typeface="Arial" pitchFamily="34" charset="0"/>
                        </a:rPr>
                        <a:t>Back</a:t>
                      </a: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accent2"/>
                          </a:solidFill>
                          <a:effectLst/>
                          <a:latin typeface="Arial" pitchFamily="34" charset="0"/>
                          <a:cs typeface="Arial" pitchFamily="34" charset="0"/>
                        </a:rPr>
                        <a:t>~2 Xo</a:t>
                      </a: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accent2"/>
                        </a:solidFill>
                        <a:effectLst/>
                        <a:latin typeface="Arial" pitchFamily="34" charset="0"/>
                        <a:cs typeface="Arial" pitchFamily="34" charset="0"/>
                      </a:endParaRP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rgbClr val="006600"/>
                          </a:solidFill>
                          <a:effectLst/>
                          <a:latin typeface="Arial" pitchFamily="34" charset="0"/>
                          <a:cs typeface="Arial" pitchFamily="34" charset="0"/>
                        </a:rPr>
                        <a:t>~2 Xo</a:t>
                      </a: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accent2"/>
                          </a:solidFill>
                          <a:effectLst/>
                          <a:latin typeface="Arial" pitchFamily="34" charset="0"/>
                          <a:cs typeface="Arial" pitchFamily="34" charset="0"/>
                        </a:rPr>
                        <a:t>-</a:t>
                      </a: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6600"/>
                          </a:solidFill>
                          <a:effectLst/>
                          <a:latin typeface="Arial" pitchFamily="34" charset="0"/>
                          <a:cs typeface="Arial" pitchFamily="34" charset="0"/>
                        </a:rPr>
                        <a:t>-</a:t>
                      </a: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240408">
                <a:tc>
                  <a:txBody>
                    <a:bodyPr/>
                    <a:lstStyle/>
                    <a:p>
                      <a:r>
                        <a:rPr lang="en-US" sz="1600" dirty="0" smtClean="0"/>
                        <a:t>Design resolution</a:t>
                      </a:r>
                      <a:endParaRPr lang="en-US" sz="1600" dirty="0"/>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endParaRPr lang="en-US" sz="1600" dirty="0"/>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hMerge="1">
                  <a:txBody>
                    <a:bodyPr/>
                    <a:lstStyle/>
                    <a:p>
                      <a:endParaRPr lang="en-US" dirty="0"/>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hMerge="1">
                  <a:txBody>
                    <a:bodyPr/>
                    <a:lstStyle/>
                    <a:p>
                      <a:endParaRPr lang="en-US" dirty="0"/>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2">
                  <a:txBody>
                    <a:bodyPr/>
                    <a:lstStyle/>
                    <a:p>
                      <a:endParaRPr lang="en-US" sz="1600" dirty="0"/>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hMerge="1">
                  <a:txBody>
                    <a:bodyPr/>
                    <a:lstStyle/>
                    <a:p>
                      <a:endParaRPr lang="en-US"/>
                    </a:p>
                  </a:txBody>
                  <a:tcPr/>
                </a:tc>
              </a:tr>
              <a:tr h="180306">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cs typeface="Arial" pitchFamily="34" charset="0"/>
                        </a:rPr>
                        <a:t>Stochastic Term</a:t>
                      </a: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accent2"/>
                          </a:solidFill>
                          <a:effectLst/>
                          <a:latin typeface="Arial" pitchFamily="34" charset="0"/>
                          <a:cs typeface="Arial" pitchFamily="34" charset="0"/>
                        </a:rPr>
                        <a:t>10%</a:t>
                      </a: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accent2"/>
                        </a:solidFill>
                        <a:effectLst/>
                        <a:latin typeface="Arial" pitchFamily="34" charset="0"/>
                        <a:cs typeface="Arial" pitchFamily="34" charset="0"/>
                      </a:endParaRP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rgbClr val="006600"/>
                          </a:solidFill>
                          <a:effectLst/>
                          <a:latin typeface="Arial" pitchFamily="34" charset="0"/>
                          <a:cs typeface="Arial" pitchFamily="34" charset="0"/>
                        </a:rPr>
                        <a:t>10-12%</a:t>
                      </a: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accent2"/>
                          </a:solidFill>
                          <a:effectLst/>
                          <a:latin typeface="Arial" pitchFamily="34" charset="0"/>
                          <a:cs typeface="Arial" pitchFamily="34" charset="0"/>
                        </a:rPr>
                        <a:t>3%</a:t>
                      </a: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6600"/>
                          </a:solidFill>
                          <a:effectLst/>
                          <a:latin typeface="Arial" pitchFamily="34" charset="0"/>
                          <a:cs typeface="Arial" pitchFamily="34" charset="0"/>
                        </a:rPr>
                        <a:t>5.50%</a:t>
                      </a: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180306">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cs typeface="Arial" pitchFamily="34" charset="0"/>
                        </a:rPr>
                        <a:t>Local constant term</a:t>
                      </a: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accent2"/>
                          </a:solidFill>
                          <a:effectLst/>
                          <a:latin typeface="Arial" pitchFamily="34" charset="0"/>
                          <a:cs typeface="Arial" pitchFamily="34" charset="0"/>
                        </a:rPr>
                        <a:t>0.20%</a:t>
                      </a: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accent2"/>
                        </a:solidFill>
                        <a:effectLst/>
                        <a:latin typeface="Arial" pitchFamily="34" charset="0"/>
                        <a:cs typeface="Arial" pitchFamily="34" charset="0"/>
                      </a:endParaRP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rgbClr val="006600"/>
                          </a:solidFill>
                          <a:effectLst/>
                          <a:latin typeface="Arial" pitchFamily="34" charset="0"/>
                          <a:cs typeface="Arial" pitchFamily="34" charset="0"/>
                        </a:rPr>
                        <a:t>0.35%</a:t>
                      </a: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accent2"/>
                          </a:solidFill>
                          <a:effectLst/>
                          <a:latin typeface="Arial" pitchFamily="34" charset="0"/>
                          <a:cs typeface="Arial" pitchFamily="34" charset="0"/>
                        </a:rPr>
                        <a:t>0.50%</a:t>
                      </a: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6600"/>
                          </a:solidFill>
                          <a:effectLst/>
                          <a:latin typeface="Arial" pitchFamily="34" charset="0"/>
                          <a:cs typeface="Arial" pitchFamily="34" charset="0"/>
                        </a:rPr>
                        <a:t>0.50%</a:t>
                      </a: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180306">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cs typeface="Arial" pitchFamily="34" charset="0"/>
                        </a:rPr>
                        <a:t>Noise per cluster(</a:t>
                      </a:r>
                      <a:r>
                        <a:rPr kumimoji="0" lang="en-GB" sz="1200" b="0" i="0" u="none" strike="noStrike" cap="none" normalizeH="0" baseline="0" dirty="0" err="1" smtClean="0">
                          <a:ln>
                            <a:noFill/>
                          </a:ln>
                          <a:solidFill>
                            <a:schemeClr val="tx1"/>
                          </a:solidFill>
                          <a:effectLst/>
                          <a:latin typeface="Arial" pitchFamily="34" charset="0"/>
                          <a:cs typeface="Arial" pitchFamily="34" charset="0"/>
                        </a:rPr>
                        <a:t>MeV</a:t>
                      </a:r>
                      <a:r>
                        <a:rPr kumimoji="0" lang="en-GB" sz="1200" b="0" i="0" u="none" strike="noStrike" cap="none" normalizeH="0" baseline="0" dirty="0" smtClean="0">
                          <a:ln>
                            <a:noFill/>
                          </a:ln>
                          <a:solidFill>
                            <a:schemeClr val="tx1"/>
                          </a:solidFill>
                          <a:effectLst/>
                          <a:latin typeface="Arial" pitchFamily="34" charset="0"/>
                          <a:cs typeface="Arial" pitchFamily="34" charset="0"/>
                        </a:rPr>
                        <a:t>)</a:t>
                      </a: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accent2"/>
                          </a:solidFill>
                          <a:effectLst/>
                          <a:latin typeface="Arial" pitchFamily="34" charset="0"/>
                          <a:cs typeface="Arial" pitchFamily="34" charset="0"/>
                        </a:rPr>
                        <a:t>250</a:t>
                      </a: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chemeClr val="accent2"/>
                        </a:solidFill>
                        <a:effectLst/>
                        <a:latin typeface="Arial" pitchFamily="34" charset="0"/>
                        <a:cs typeface="Arial" pitchFamily="34" charset="0"/>
                      </a:endParaRP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6600"/>
                          </a:solidFill>
                          <a:effectLst/>
                          <a:latin typeface="Arial" pitchFamily="34" charset="0"/>
                          <a:cs typeface="Arial" pitchFamily="34" charset="0"/>
                        </a:rPr>
                        <a:t>250</a:t>
                      </a: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accent2"/>
                          </a:solidFill>
                          <a:effectLst/>
                          <a:latin typeface="Arial" pitchFamily="34" charset="0"/>
                          <a:cs typeface="Arial" pitchFamily="34" charset="0"/>
                        </a:rPr>
                        <a:t>200</a:t>
                      </a: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6600"/>
                          </a:solidFill>
                          <a:effectLst/>
                          <a:latin typeface="Arial" pitchFamily="34" charset="0"/>
                          <a:cs typeface="Arial" pitchFamily="34" charset="0"/>
                        </a:rPr>
                        <a:t>550</a:t>
                      </a:r>
                    </a:p>
                  </a:txBody>
                  <a:tcPr marL="36000" marR="36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bl>
          </a:graphicData>
        </a:graphic>
      </p:graphicFrame>
      <p:graphicFrame>
        <p:nvGraphicFramePr>
          <p:cNvPr id="126984" name="Object 8"/>
          <p:cNvGraphicFramePr>
            <a:graphicFrameLocks noChangeAspect="1"/>
          </p:cNvGraphicFramePr>
          <p:nvPr/>
        </p:nvGraphicFramePr>
        <p:xfrm>
          <a:off x="5982855" y="5867400"/>
          <a:ext cx="3008745" cy="533400"/>
        </p:xfrm>
        <a:graphic>
          <a:graphicData uri="http://schemas.openxmlformats.org/presentationml/2006/ole">
            <p:oleObj spid="_x0000_s126984" name="Equation" r:id="rId3" imgW="2158920" imgH="419040" progId="Equation.3">
              <p:embed/>
            </p:oleObj>
          </a:graphicData>
        </a:graphic>
      </p:graphicFrame>
      <p:graphicFrame>
        <p:nvGraphicFramePr>
          <p:cNvPr id="126985" name="Object 9"/>
          <p:cNvGraphicFramePr>
            <a:graphicFrameLocks noChangeAspect="1"/>
          </p:cNvGraphicFramePr>
          <p:nvPr/>
        </p:nvGraphicFramePr>
        <p:xfrm>
          <a:off x="2667000" y="5867400"/>
          <a:ext cx="2971800" cy="583314"/>
        </p:xfrm>
        <a:graphic>
          <a:graphicData uri="http://schemas.openxmlformats.org/presentationml/2006/ole">
            <p:oleObj spid="_x0000_s126985" name="Equation" r:id="rId4" imgW="2031840" imgH="419040" progId="Equation.3">
              <p:embed/>
            </p:oleObj>
          </a:graphicData>
        </a:graphic>
      </p:graphicFrame>
      <p:sp>
        <p:nvSpPr>
          <p:cNvPr id="19" name="TextBox 18"/>
          <p:cNvSpPr txBox="1"/>
          <p:nvPr/>
        </p:nvSpPr>
        <p:spPr>
          <a:xfrm>
            <a:off x="175216" y="5935395"/>
            <a:ext cx="2263184" cy="338554"/>
          </a:xfrm>
          <a:prstGeom prst="rect">
            <a:avLst/>
          </a:prstGeom>
          <a:solidFill>
            <a:schemeClr val="bg1"/>
          </a:solidFill>
        </p:spPr>
        <p:txBody>
          <a:bodyPr wrap="none" rtlCol="0">
            <a:spAutoFit/>
          </a:bodyPr>
          <a:lstStyle/>
          <a:p>
            <a:r>
              <a:rPr lang="en-US" sz="1600" dirty="0" smtClean="0"/>
              <a:t>Design resolution(Barrel)</a:t>
            </a:r>
            <a:endParaRPr lang="en-US" sz="1600" dirty="0"/>
          </a:p>
        </p:txBody>
      </p:sp>
      <p:sp>
        <p:nvSpPr>
          <p:cNvPr id="20" name="TextBox 19"/>
          <p:cNvSpPr txBox="1"/>
          <p:nvPr/>
        </p:nvSpPr>
        <p:spPr>
          <a:xfrm>
            <a:off x="546007" y="6397823"/>
            <a:ext cx="7640168" cy="276999"/>
          </a:xfrm>
          <a:prstGeom prst="rect">
            <a:avLst/>
          </a:prstGeom>
          <a:solidFill>
            <a:schemeClr val="bg1"/>
          </a:solidFill>
        </p:spPr>
        <p:txBody>
          <a:bodyPr wrap="none" rtlCol="0">
            <a:spAutoFit/>
          </a:bodyPr>
          <a:lstStyle/>
          <a:p>
            <a:r>
              <a:rPr lang="en-US" sz="1200" b="1" dirty="0" smtClean="0">
                <a:solidFill>
                  <a:srgbClr val="FF0000"/>
                </a:solidFill>
              </a:rPr>
              <a:t>CMS gain in energy resolution is compensated by ATLAS gain in pointing resolution,  comparable sensitivity for H</a:t>
            </a:r>
            <a:r>
              <a:rPr lang="en-US" sz="1200" b="1" dirty="0" smtClean="0">
                <a:solidFill>
                  <a:srgbClr val="FF0000"/>
                </a:solidFill>
                <a:sym typeface="Symbol"/>
              </a:rPr>
              <a:t></a:t>
            </a:r>
            <a:r>
              <a:rPr lang="en-US" sz="1200" b="1" dirty="0" smtClean="0">
                <a:solidFill>
                  <a:srgbClr val="FF0000"/>
                </a:solidFill>
                <a:sym typeface="Symbol" pitchFamily="18" charset="2"/>
              </a:rPr>
              <a:t></a:t>
            </a:r>
            <a:endParaRPr lang="en-US" sz="1200" b="1" dirty="0">
              <a:solidFill>
                <a:srgbClr val="FF000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980728"/>
            <a:ext cx="8763000" cy="5616624"/>
          </a:xfrm>
        </p:spPr>
        <p:txBody>
          <a:bodyPr/>
          <a:lstStyle/>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r>
              <a:rPr lang="en-US" sz="2000" b="1" dirty="0" smtClean="0">
                <a:solidFill>
                  <a:srgbClr val="FF0000"/>
                </a:solidFill>
              </a:rPr>
              <a:t> </a:t>
            </a:r>
            <a:endParaRPr lang="en-US" sz="2000" dirty="0">
              <a:solidFill>
                <a:srgbClr val="FF0000"/>
              </a:solidFill>
            </a:endParaRPr>
          </a:p>
        </p:txBody>
      </p:sp>
      <p:pic>
        <p:nvPicPr>
          <p:cNvPr id="26" name="Picture 10"/>
          <p:cNvPicPr>
            <a:picLocks noChangeAspect="1" noChangeArrowheads="1"/>
          </p:cNvPicPr>
          <p:nvPr/>
        </p:nvPicPr>
        <p:blipFill>
          <a:blip r:embed="rId2" cstate="print"/>
          <a:srcRect/>
          <a:stretch>
            <a:fillRect/>
          </a:stretch>
        </p:blipFill>
        <p:spPr bwMode="auto">
          <a:xfrm>
            <a:off x="4565275" y="1676399"/>
            <a:ext cx="4273925" cy="3505201"/>
          </a:xfrm>
          <a:prstGeom prst="rect">
            <a:avLst/>
          </a:prstGeom>
          <a:noFill/>
          <a:ln w="12700" cap="sq">
            <a:noFill/>
            <a:miter lim="800000"/>
            <a:headEnd type="none" w="sm" len="sm"/>
            <a:tailEnd type="none" w="sm" len="sm"/>
          </a:ln>
          <a:effectLst>
            <a:outerShdw blurRad="63500" sx="102000" sy="102000" algn="ctr" rotWithShape="0">
              <a:prstClr val="black">
                <a:alpha val="40000"/>
              </a:prstClr>
            </a:outerShdw>
          </a:effectLst>
        </p:spPr>
      </p:pic>
      <p:sp>
        <p:nvSpPr>
          <p:cNvPr id="2" name="Title 1"/>
          <p:cNvSpPr>
            <a:spLocks noGrp="1"/>
          </p:cNvSpPr>
          <p:nvPr>
            <p:ph type="title"/>
          </p:nvPr>
        </p:nvSpPr>
        <p:spPr/>
        <p:txBody>
          <a:bodyPr>
            <a:normAutofit/>
          </a:bodyPr>
          <a:lstStyle/>
          <a:p>
            <a:r>
              <a:rPr lang="en-US" sz="3600" dirty="0" smtClean="0"/>
              <a:t>ATLAS and CMS Test beam performance</a:t>
            </a:r>
            <a:endParaRPr lang="en-US" sz="3600" dirty="0"/>
          </a:p>
        </p:txBody>
      </p:sp>
      <p:sp>
        <p:nvSpPr>
          <p:cNvPr id="4" name="Date Placeholder 3"/>
          <p:cNvSpPr>
            <a:spLocks noGrp="1"/>
          </p:cNvSpPr>
          <p:nvPr>
            <p:ph type="dt" sz="half" idx="10"/>
          </p:nvPr>
        </p:nvSpPr>
        <p:spPr/>
        <p:txBody>
          <a:bodyPr/>
          <a:lstStyle/>
          <a:p>
            <a:pPr>
              <a:defRPr/>
            </a:pPr>
            <a:fld id="{DC1A19C3-60BE-477C-9DA2-31647DF132E5}" type="datetime1">
              <a:rPr lang="en-US" smtClean="0"/>
              <a:pPr>
                <a:defRPr/>
              </a:pPr>
              <a:t>4/5/2012</a:t>
            </a:fld>
            <a:endParaRPr lang="en-US" dirty="0"/>
          </a:p>
        </p:txBody>
      </p:sp>
      <p:sp>
        <p:nvSpPr>
          <p:cNvPr id="5" name="Footer Placeholder 4"/>
          <p:cNvSpPr>
            <a:spLocks noGrp="1"/>
          </p:cNvSpPr>
          <p:nvPr>
            <p:ph type="ftr" sz="quarter" idx="11"/>
          </p:nvPr>
        </p:nvSpPr>
        <p:spPr/>
        <p:txBody>
          <a:bodyPr/>
          <a:lstStyle/>
          <a:p>
            <a:pPr>
              <a:defRPr/>
            </a:pPr>
            <a:r>
              <a:rPr lang="en-US" smtClean="0"/>
              <a:t>Ashfaq Ahmad</a:t>
            </a:r>
            <a:endParaRPr lang="en-US"/>
          </a:p>
        </p:txBody>
      </p:sp>
      <p:sp>
        <p:nvSpPr>
          <p:cNvPr id="6" name="Slide Number Placeholder 5"/>
          <p:cNvSpPr>
            <a:spLocks noGrp="1"/>
          </p:cNvSpPr>
          <p:nvPr>
            <p:ph type="sldNum" sz="quarter" idx="12"/>
          </p:nvPr>
        </p:nvSpPr>
        <p:spPr/>
        <p:txBody>
          <a:bodyPr/>
          <a:lstStyle/>
          <a:p>
            <a:pPr>
              <a:defRPr/>
            </a:pPr>
            <a:fld id="{B19B6CF7-AFEE-4653-B4EC-FC3999BA7FC2}" type="slidenum">
              <a:rPr lang="en-US" smtClean="0"/>
              <a:pPr>
                <a:defRPr/>
              </a:pPr>
              <a:t>21</a:t>
            </a:fld>
            <a:endParaRPr lang="en-US" dirty="0"/>
          </a:p>
        </p:txBody>
      </p:sp>
      <p:grpSp>
        <p:nvGrpSpPr>
          <p:cNvPr id="14" name="Group 10"/>
          <p:cNvGrpSpPr>
            <a:grpSpLocks/>
          </p:cNvGrpSpPr>
          <p:nvPr/>
        </p:nvGrpSpPr>
        <p:grpSpPr bwMode="auto">
          <a:xfrm>
            <a:off x="381000" y="1676399"/>
            <a:ext cx="4070350" cy="3505201"/>
            <a:chOff x="0" y="644"/>
            <a:chExt cx="2564" cy="2438"/>
          </a:xfrm>
          <a:effectLst>
            <a:outerShdw blurRad="63500" sx="102000" sy="102000" algn="ctr" rotWithShape="0">
              <a:prstClr val="black">
                <a:alpha val="40000"/>
              </a:prstClr>
            </a:outerShdw>
          </a:effectLst>
        </p:grpSpPr>
        <p:grpSp>
          <p:nvGrpSpPr>
            <p:cNvPr id="15" name="Group 11"/>
            <p:cNvGrpSpPr>
              <a:grpSpLocks/>
            </p:cNvGrpSpPr>
            <p:nvPr/>
          </p:nvGrpSpPr>
          <p:grpSpPr bwMode="auto">
            <a:xfrm>
              <a:off x="0" y="644"/>
              <a:ext cx="2564" cy="2438"/>
              <a:chOff x="0" y="804"/>
              <a:chExt cx="2564" cy="2438"/>
            </a:xfrm>
          </p:grpSpPr>
          <p:pic>
            <p:nvPicPr>
              <p:cNvPr id="17" name="Picture 12"/>
              <p:cNvPicPr>
                <a:picLocks noChangeAspect="1" noChangeArrowheads="1"/>
              </p:cNvPicPr>
              <p:nvPr/>
            </p:nvPicPr>
            <p:blipFill>
              <a:blip r:embed="rId3" cstate="print"/>
              <a:srcRect/>
              <a:stretch>
                <a:fillRect/>
              </a:stretch>
            </p:blipFill>
            <p:spPr bwMode="auto">
              <a:xfrm>
                <a:off x="0" y="804"/>
                <a:ext cx="2564" cy="2438"/>
              </a:xfrm>
              <a:prstGeom prst="rect">
                <a:avLst/>
              </a:prstGeom>
              <a:noFill/>
            </p:spPr>
          </p:pic>
          <p:sp>
            <p:nvSpPr>
              <p:cNvPr id="18" name="Text Box 13"/>
              <p:cNvSpPr txBox="1">
                <a:spLocks noChangeArrowheads="1"/>
              </p:cNvSpPr>
              <p:nvPr/>
            </p:nvSpPr>
            <p:spPr bwMode="auto">
              <a:xfrm>
                <a:off x="1515" y="2032"/>
                <a:ext cx="444" cy="231"/>
              </a:xfrm>
              <a:prstGeom prst="rect">
                <a:avLst/>
              </a:prstGeom>
              <a:noFill/>
              <a:ln w="9525">
                <a:noFill/>
                <a:miter lim="800000"/>
                <a:headEnd/>
                <a:tailEnd/>
              </a:ln>
              <a:effectLst/>
            </p:spPr>
            <p:txBody>
              <a:bodyPr wrap="none">
                <a:spAutoFit/>
              </a:bodyPr>
              <a:lstStyle/>
              <a:p>
                <a:pPr algn="l"/>
                <a:r>
                  <a:rPr lang="en-US">
                    <a:solidFill>
                      <a:srgbClr val="FF0000"/>
                    </a:solidFill>
                    <a:latin typeface="Arial" pitchFamily="34" charset="0"/>
                  </a:rPr>
                  <a:t>0.5%</a:t>
                </a:r>
              </a:p>
            </p:txBody>
          </p:sp>
          <p:sp>
            <p:nvSpPr>
              <p:cNvPr id="19" name="Line 14"/>
              <p:cNvSpPr>
                <a:spLocks noChangeShapeType="1"/>
              </p:cNvSpPr>
              <p:nvPr/>
            </p:nvSpPr>
            <p:spPr bwMode="auto">
              <a:xfrm>
                <a:off x="415" y="2253"/>
                <a:ext cx="2053" cy="0"/>
              </a:xfrm>
              <a:prstGeom prst="line">
                <a:avLst/>
              </a:prstGeom>
              <a:noFill/>
              <a:ln w="9525">
                <a:solidFill>
                  <a:srgbClr val="FF0000"/>
                </a:solidFill>
                <a:prstDash val="sysDot"/>
                <a:round/>
                <a:headEnd/>
                <a:tailEnd/>
              </a:ln>
              <a:effectLst/>
            </p:spPr>
            <p:txBody>
              <a:bodyPr wrap="none" anchor="ctr"/>
              <a:lstStyle/>
              <a:p>
                <a:endParaRPr lang="en-US"/>
              </a:p>
            </p:txBody>
          </p:sp>
        </p:grpSp>
        <p:sp>
          <p:nvSpPr>
            <p:cNvPr id="16" name="Text Box 15"/>
            <p:cNvSpPr txBox="1">
              <a:spLocks noChangeArrowheads="1"/>
            </p:cNvSpPr>
            <p:nvPr/>
          </p:nvSpPr>
          <p:spPr bwMode="auto">
            <a:xfrm>
              <a:off x="1774" y="1462"/>
              <a:ext cx="606" cy="212"/>
            </a:xfrm>
            <a:prstGeom prst="rect">
              <a:avLst/>
            </a:prstGeom>
            <a:noFill/>
            <a:ln w="9525">
              <a:noFill/>
              <a:miter lim="800000"/>
              <a:headEnd/>
              <a:tailEnd/>
            </a:ln>
            <a:effectLst/>
          </p:spPr>
          <p:txBody>
            <a:bodyPr wrap="none">
              <a:spAutoFit/>
            </a:bodyPr>
            <a:lstStyle/>
            <a:p>
              <a:pPr algn="l"/>
              <a:r>
                <a:rPr lang="it-IT" sz="1600">
                  <a:latin typeface="Arial" pitchFamily="34" charset="0"/>
                </a:rPr>
                <a:t>2004 TB</a:t>
              </a:r>
            </a:p>
          </p:txBody>
        </p:sp>
      </p:grpSp>
      <p:sp>
        <p:nvSpPr>
          <p:cNvPr id="23" name="Text Box 20"/>
          <p:cNvSpPr txBox="1">
            <a:spLocks noChangeArrowheads="1"/>
          </p:cNvSpPr>
          <p:nvPr/>
        </p:nvSpPr>
        <p:spPr bwMode="auto">
          <a:xfrm>
            <a:off x="2608262" y="2852738"/>
            <a:ext cx="1522413" cy="406400"/>
          </a:xfrm>
          <a:prstGeom prst="rect">
            <a:avLst/>
          </a:prstGeom>
          <a:solidFill>
            <a:schemeClr val="bg1"/>
          </a:solidFill>
          <a:ln w="9525">
            <a:solidFill>
              <a:schemeClr val="bg1"/>
            </a:solidFill>
            <a:miter lim="800000"/>
            <a:headEnd/>
            <a:tailEnd/>
          </a:ln>
          <a:effectLst/>
        </p:spPr>
        <p:txBody>
          <a:bodyPr wrap="none">
            <a:spAutoFit/>
          </a:bodyPr>
          <a:lstStyle/>
          <a:p>
            <a:r>
              <a:rPr lang="it-IT" sz="2000">
                <a:solidFill>
                  <a:srgbClr val="CC0000"/>
                </a:solidFill>
              </a:rPr>
              <a:t>CMS ECAL</a:t>
            </a:r>
          </a:p>
        </p:txBody>
      </p:sp>
      <p:sp>
        <p:nvSpPr>
          <p:cNvPr id="25" name="TextBox 24"/>
          <p:cNvSpPr txBox="1"/>
          <p:nvPr/>
        </p:nvSpPr>
        <p:spPr>
          <a:xfrm>
            <a:off x="7086600" y="3352800"/>
            <a:ext cx="748538" cy="369332"/>
          </a:xfrm>
          <a:prstGeom prst="rect">
            <a:avLst/>
          </a:prstGeom>
          <a:noFill/>
        </p:spPr>
        <p:txBody>
          <a:bodyPr wrap="none" rtlCol="0">
            <a:spAutoFit/>
          </a:bodyPr>
          <a:lstStyle/>
          <a:p>
            <a:r>
              <a:rPr lang="en-US" dirty="0" smtClean="0">
                <a:solidFill>
                  <a:srgbClr val="FF0000"/>
                </a:solidFill>
              </a:rPr>
              <a:t>ATLAS</a:t>
            </a:r>
            <a:endParaRPr lang="en-US" dirty="0">
              <a:solidFill>
                <a:srgbClr val="FF0000"/>
              </a:solidFill>
            </a:endParaRPr>
          </a:p>
        </p:txBody>
      </p:sp>
      <p:sp>
        <p:nvSpPr>
          <p:cNvPr id="28" name="TextBox 27"/>
          <p:cNvSpPr txBox="1"/>
          <p:nvPr/>
        </p:nvSpPr>
        <p:spPr>
          <a:xfrm>
            <a:off x="533400" y="5715000"/>
            <a:ext cx="7718139" cy="369332"/>
          </a:xfrm>
          <a:prstGeom prst="rect">
            <a:avLst/>
          </a:prstGeom>
          <a:solidFill>
            <a:schemeClr val="bg1"/>
          </a:solidFill>
          <a:effectLst>
            <a:outerShdw blurRad="63500" sx="102000" sy="102000" algn="ctr" rotWithShape="0">
              <a:prstClr val="black">
                <a:alpha val="40000"/>
              </a:prstClr>
            </a:outerShdw>
          </a:effectLst>
        </p:spPr>
        <p:txBody>
          <a:bodyPr wrap="none" rtlCol="0">
            <a:spAutoFit/>
          </a:bodyPr>
          <a:lstStyle/>
          <a:p>
            <a:r>
              <a:rPr lang="en-US" b="1" dirty="0" smtClean="0">
                <a:solidFill>
                  <a:srgbClr val="FF0000"/>
                </a:solidFill>
              </a:rPr>
              <a:t>ATLAS and CMS: different technology and design, complementary performance</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p:cNvSpPr>
          <p:nvPr>
            <p:ph type="title"/>
          </p:nvPr>
        </p:nvSpPr>
        <p:spPr bwMode="auto">
          <a:xfrm>
            <a:off x="0" y="2997200"/>
            <a:ext cx="9144000" cy="908050"/>
          </a:xfrm>
          <a:effectLst>
            <a:outerShdw dist="38100" dir="5400000" algn="t" rotWithShape="0">
              <a:srgbClr val="000000">
                <a:alpha val="39999"/>
              </a:srgbClr>
            </a:outerShdw>
          </a:effectLst>
        </p:spPr>
        <p:txBody>
          <a:bodyPr wrap="square" numCol="1" anchorCtr="0" compatLnSpc="1">
            <a:prstTxWarp prst="textNoShape">
              <a:avLst/>
            </a:prstTxWarp>
            <a:normAutofit/>
          </a:bodyPr>
          <a:lstStyle/>
          <a:p>
            <a:pPr>
              <a:defRPr/>
            </a:pPr>
            <a:r>
              <a:rPr lang="en-US" sz="3200" dirty="0" smtClean="0">
                <a:effectLst/>
              </a:rPr>
              <a:t>ATLAS Electromagnetic Calorimeter Calibration</a:t>
            </a:r>
            <a:endParaRPr lang="en-US" sz="3200" dirty="0" smtClean="0">
              <a:effectLst/>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Motivation for calibration</a:t>
            </a:r>
            <a:endParaRPr lang="en-US" dirty="0"/>
          </a:p>
        </p:txBody>
      </p:sp>
      <p:sp>
        <p:nvSpPr>
          <p:cNvPr id="3" name="Content Placeholder 2"/>
          <p:cNvSpPr>
            <a:spLocks noGrp="1"/>
          </p:cNvSpPr>
          <p:nvPr>
            <p:ph idx="1"/>
          </p:nvPr>
        </p:nvSpPr>
        <p:spPr>
          <a:xfrm>
            <a:off x="179388" y="981075"/>
            <a:ext cx="8713787" cy="5616575"/>
          </a:xfrm>
        </p:spPr>
        <p:txBody>
          <a:bodyPr rtlCol="0">
            <a:normAutofit/>
          </a:bodyPr>
          <a:lstStyle/>
          <a:p>
            <a:pPr eaLnBrk="1" fontAlgn="auto" hangingPunct="1">
              <a:spcAft>
                <a:spcPts val="0"/>
              </a:spcAft>
              <a:defRPr/>
            </a:pPr>
            <a:r>
              <a:rPr lang="en-US" sz="1800" dirty="0" smtClean="0"/>
              <a:t>H</a:t>
            </a:r>
            <a:r>
              <a:rPr lang="en-US" sz="1800" dirty="0" smtClean="0">
                <a:sym typeface="Symbol"/>
              </a:rPr>
              <a:t></a:t>
            </a:r>
            <a:r>
              <a:rPr lang="en-US" sz="1800" dirty="0" smtClean="0">
                <a:sym typeface="Symbol" pitchFamily="18" charset="2"/>
              </a:rPr>
              <a:t> and </a:t>
            </a:r>
            <a:r>
              <a:rPr lang="en-US" sz="1800" dirty="0" smtClean="0"/>
              <a:t>H</a:t>
            </a:r>
            <a:r>
              <a:rPr lang="en-US" sz="1800" dirty="0" smtClean="0">
                <a:sym typeface="Symbol"/>
              </a:rPr>
              <a:t></a:t>
            </a:r>
            <a:r>
              <a:rPr lang="en-US" sz="1800" dirty="0" smtClean="0">
                <a:sym typeface="Symbol" pitchFamily="18" charset="2"/>
              </a:rPr>
              <a:t>4e are the most promising channels for low mass Higgs</a:t>
            </a:r>
          </a:p>
          <a:p>
            <a:pPr lvl="1" eaLnBrk="1" fontAlgn="auto" hangingPunct="1">
              <a:spcAft>
                <a:spcPts val="0"/>
              </a:spcAft>
              <a:defRPr/>
            </a:pPr>
            <a:r>
              <a:rPr lang="en-US" sz="1600" dirty="0" smtClean="0">
                <a:solidFill>
                  <a:schemeClr val="accent6">
                    <a:lumMod val="75000"/>
                  </a:schemeClr>
                </a:solidFill>
                <a:sym typeface="Symbol" pitchFamily="18" charset="2"/>
              </a:rPr>
              <a:t>Need good mass resolution</a:t>
            </a:r>
          </a:p>
          <a:p>
            <a:pPr lvl="1" eaLnBrk="1" fontAlgn="auto" hangingPunct="1">
              <a:spcAft>
                <a:spcPts val="0"/>
              </a:spcAft>
              <a:defRPr/>
            </a:pPr>
            <a:r>
              <a:rPr lang="en-US" sz="1600" dirty="0" smtClean="0">
                <a:solidFill>
                  <a:schemeClr val="accent6">
                    <a:lumMod val="75000"/>
                  </a:schemeClr>
                </a:solidFill>
              </a:rPr>
              <a:t>Powerful γ/jet separation</a:t>
            </a:r>
          </a:p>
          <a:p>
            <a:pPr lvl="1" eaLnBrk="1" fontAlgn="auto" hangingPunct="1">
              <a:spcAft>
                <a:spcPts val="0"/>
              </a:spcAft>
              <a:defRPr/>
            </a:pPr>
            <a:r>
              <a:rPr lang="en-US" sz="1600" dirty="0" smtClean="0">
                <a:solidFill>
                  <a:schemeClr val="accent6">
                    <a:lumMod val="75000"/>
                  </a:schemeClr>
                </a:solidFill>
                <a:sym typeface="Symbol" pitchFamily="18" charset="2"/>
              </a:rPr>
              <a:t>Robustness against pileup</a:t>
            </a:r>
          </a:p>
          <a:p>
            <a:pPr lvl="1" eaLnBrk="1" fontAlgn="auto" hangingPunct="1">
              <a:spcAft>
                <a:spcPts val="0"/>
              </a:spcAft>
              <a:defRPr/>
            </a:pPr>
            <a:r>
              <a:rPr lang="en-US" sz="1600" dirty="0" smtClean="0">
                <a:solidFill>
                  <a:schemeClr val="accent6">
                    <a:lumMod val="75000"/>
                  </a:schemeClr>
                </a:solidFill>
                <a:sym typeface="Symbol" pitchFamily="18" charset="2"/>
              </a:rPr>
              <a:t>Good understanding of the detector</a:t>
            </a:r>
            <a:endParaRPr lang="en-US" sz="1600" dirty="0" smtClean="0">
              <a:solidFill>
                <a:schemeClr val="accent6">
                  <a:lumMod val="75000"/>
                </a:schemeClr>
              </a:solidFill>
            </a:endParaRPr>
          </a:p>
          <a:p>
            <a:pPr eaLnBrk="1" fontAlgn="auto" hangingPunct="1">
              <a:spcAft>
                <a:spcPts val="0"/>
              </a:spcAft>
              <a:defRPr/>
            </a:pPr>
            <a:r>
              <a:rPr lang="en-US" sz="1800" dirty="0" smtClean="0"/>
              <a:t>Stringent requirement on the performance of EM Calorimeter are imposed by H</a:t>
            </a:r>
            <a:r>
              <a:rPr lang="en-US" sz="1800" dirty="0" smtClean="0">
                <a:sym typeface="Symbol"/>
              </a:rPr>
              <a:t></a:t>
            </a:r>
            <a:r>
              <a:rPr lang="en-US" sz="1800" dirty="0" smtClean="0">
                <a:sym typeface="Symbol" pitchFamily="18" charset="2"/>
              </a:rPr>
              <a:t></a:t>
            </a:r>
            <a:r>
              <a:rPr lang="en-US" sz="1800" dirty="0" smtClean="0"/>
              <a:t> search  above the huge </a:t>
            </a:r>
            <a:r>
              <a:rPr lang="en-US" sz="1800" dirty="0" smtClean="0">
                <a:sym typeface="Symbol" pitchFamily="18" charset="2"/>
              </a:rPr>
              <a:t> continuum</a:t>
            </a:r>
          </a:p>
          <a:p>
            <a:pPr lvl="1" eaLnBrk="1" fontAlgn="auto" hangingPunct="1">
              <a:spcAft>
                <a:spcPts val="0"/>
              </a:spcAft>
              <a:defRPr/>
            </a:pPr>
            <a:r>
              <a:rPr lang="en-US" sz="1600" dirty="0" smtClean="0">
                <a:solidFill>
                  <a:schemeClr val="accent6">
                    <a:lumMod val="75000"/>
                  </a:schemeClr>
                </a:solidFill>
              </a:rPr>
              <a:t>need </a:t>
            </a:r>
            <a:r>
              <a:rPr lang="en-US" sz="1600" dirty="0" smtClean="0">
                <a:solidFill>
                  <a:schemeClr val="accent6">
                    <a:lumMod val="75000"/>
                  </a:schemeClr>
                </a:solidFill>
                <a:sym typeface="Symbol" pitchFamily="18" charset="2"/>
              </a:rPr>
              <a:t> </a:t>
            </a:r>
            <a:r>
              <a:rPr lang="en-US" sz="1600" dirty="0" smtClean="0">
                <a:solidFill>
                  <a:schemeClr val="accent6">
                    <a:lumMod val="75000"/>
                  </a:schemeClr>
                </a:solidFill>
              </a:rPr>
              <a:t>mass resolution of </a:t>
            </a:r>
            <a:r>
              <a:rPr lang="en-US" sz="1600" dirty="0" smtClean="0">
                <a:solidFill>
                  <a:schemeClr val="accent6">
                    <a:lumMod val="75000"/>
                  </a:schemeClr>
                </a:solidFill>
                <a:sym typeface="Symbol"/>
              </a:rPr>
              <a:t></a:t>
            </a:r>
            <a:r>
              <a:rPr lang="en-US" sz="1600" dirty="0" smtClean="0">
                <a:solidFill>
                  <a:schemeClr val="accent6">
                    <a:lumMod val="75000"/>
                  </a:schemeClr>
                </a:solidFill>
              </a:rPr>
              <a:t>1% , hence better energy and angle resolution</a:t>
            </a:r>
          </a:p>
          <a:p>
            <a:pPr lvl="1" eaLnBrk="1" fontAlgn="auto" hangingPunct="1">
              <a:spcAft>
                <a:spcPts val="0"/>
              </a:spcAft>
              <a:defRPr/>
            </a:pPr>
            <a:r>
              <a:rPr lang="en-US" sz="1600" dirty="0" smtClean="0">
                <a:solidFill>
                  <a:schemeClr val="accent6">
                    <a:lumMod val="75000"/>
                  </a:schemeClr>
                </a:solidFill>
              </a:rPr>
              <a:t>response uniformity ≤ 0.7% over |η| &lt; 2.4</a:t>
            </a:r>
          </a:p>
          <a:p>
            <a:pPr lvl="2" eaLnBrk="1" fontAlgn="auto" hangingPunct="1">
              <a:spcAft>
                <a:spcPts val="0"/>
              </a:spcAft>
              <a:defRPr/>
            </a:pPr>
            <a:r>
              <a:rPr lang="en-US" sz="1400" dirty="0" smtClean="0"/>
              <a:t>Could be achieved by in-situ measurement from Z, W and J/</a:t>
            </a:r>
            <a:r>
              <a:rPr lang="en-US" sz="1400" dirty="0" smtClean="0">
                <a:sym typeface="Symbol"/>
              </a:rPr>
              <a:t>(see later)</a:t>
            </a:r>
            <a:endParaRPr lang="en-US" sz="1400" dirty="0" smtClean="0"/>
          </a:p>
          <a:p>
            <a:pPr lvl="1" eaLnBrk="1" fontAlgn="auto" hangingPunct="1">
              <a:spcAft>
                <a:spcPts val="0"/>
              </a:spcAft>
              <a:buFont typeface="Wingdings" pitchFamily="2" charset="2"/>
              <a:buNone/>
              <a:defRPr/>
            </a:pPr>
            <a:endParaRPr lang="en-US" sz="1600" dirty="0" smtClean="0">
              <a:solidFill>
                <a:schemeClr val="accent6">
                  <a:lumMod val="75000"/>
                </a:schemeClr>
              </a:solidFill>
            </a:endParaRPr>
          </a:p>
          <a:p>
            <a:pPr eaLnBrk="1" fontAlgn="auto" hangingPunct="1">
              <a:spcAft>
                <a:spcPts val="0"/>
              </a:spcAft>
              <a:defRPr/>
            </a:pPr>
            <a:endParaRPr lang="en-US" sz="2400" dirty="0"/>
          </a:p>
        </p:txBody>
      </p:sp>
      <p:sp>
        <p:nvSpPr>
          <p:cNvPr id="31747" name="Date Placeholder 3"/>
          <p:cNvSpPr>
            <a:spLocks noGrp="1"/>
          </p:cNvSpPr>
          <p:nvPr>
            <p:ph type="dt" sz="quarter" idx="10"/>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C93D719-E617-435B-958C-3945122A23EF}" type="datetime1">
              <a:rPr lang="en-US"/>
              <a:pPr fontAlgn="base">
                <a:spcBef>
                  <a:spcPct val="0"/>
                </a:spcBef>
                <a:spcAft>
                  <a:spcPct val="0"/>
                </a:spcAft>
                <a:defRPr/>
              </a:pPr>
              <a:t>4/5/2012</a:t>
            </a:fld>
            <a:endParaRPr lang="en-US"/>
          </a:p>
        </p:txBody>
      </p:sp>
      <p:sp>
        <p:nvSpPr>
          <p:cNvPr id="31748" name="Footer Placeholder 4"/>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a:t>Ashfaq Ahmad</a:t>
            </a:r>
          </a:p>
        </p:txBody>
      </p:sp>
      <p:sp>
        <p:nvSpPr>
          <p:cNvPr id="31749" name="Slide Number Placeholder 5"/>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5EB5076-5168-4483-A35F-69670BC69FA9}" type="slidenum">
              <a:rPr lang="en-US"/>
              <a:pPr fontAlgn="base">
                <a:spcBef>
                  <a:spcPct val="0"/>
                </a:spcBef>
                <a:spcAft>
                  <a:spcPct val="0"/>
                </a:spcAft>
                <a:defRPr/>
              </a:pPr>
              <a:t>23</a:t>
            </a:fld>
            <a:endParaRPr lang="en-US"/>
          </a:p>
        </p:txBody>
      </p:sp>
      <p:pic>
        <p:nvPicPr>
          <p:cNvPr id="7" name="Picture 2"/>
          <p:cNvPicPr>
            <a:picLocks noChangeAspect="1" noChangeArrowheads="1"/>
          </p:cNvPicPr>
          <p:nvPr/>
        </p:nvPicPr>
        <p:blipFill>
          <a:blip r:embed="rId3" cstate="print"/>
          <a:srcRect l="11342" t="42938" r="52685" b="11782"/>
          <a:stretch>
            <a:fillRect/>
          </a:stretch>
        </p:blipFill>
        <p:spPr bwMode="auto">
          <a:xfrm>
            <a:off x="179388" y="3933825"/>
            <a:ext cx="3816350" cy="2663825"/>
          </a:xfrm>
          <a:prstGeom prst="rect">
            <a:avLst/>
          </a:prstGeom>
          <a:noFill/>
          <a:ln w="9525">
            <a:noFill/>
            <a:miter lim="800000"/>
            <a:headEnd/>
            <a:tailEnd/>
          </a:ln>
          <a:effectLst>
            <a:outerShdw blurRad="50800" dist="38100" dir="18900000" algn="bl" rotWithShape="0">
              <a:prstClr val="black">
                <a:alpha val="40000"/>
              </a:prstClr>
            </a:outerShdw>
          </a:effectLst>
        </p:spPr>
      </p:pic>
      <p:pic>
        <p:nvPicPr>
          <p:cNvPr id="10" name="Picture 3"/>
          <p:cNvPicPr>
            <a:picLocks noChangeAspect="1" noChangeArrowheads="1"/>
          </p:cNvPicPr>
          <p:nvPr/>
        </p:nvPicPr>
        <p:blipFill>
          <a:blip r:embed="rId4" cstate="print"/>
          <a:srcRect/>
          <a:stretch>
            <a:fillRect/>
          </a:stretch>
        </p:blipFill>
        <p:spPr bwMode="auto">
          <a:xfrm>
            <a:off x="5076825" y="3933825"/>
            <a:ext cx="3743325" cy="2616200"/>
          </a:xfrm>
          <a:prstGeom prst="rect">
            <a:avLst/>
          </a:prstGeom>
          <a:noFill/>
          <a:ln w="9525">
            <a:noFill/>
            <a:miter lim="800000"/>
            <a:headEnd/>
            <a:tailEnd/>
          </a:ln>
          <a:effectLst>
            <a:outerShdw blurRad="50800" dist="38100" dir="13500000" algn="br" rotWithShape="0">
              <a:prstClr val="black">
                <a:alpha val="40000"/>
              </a:prstClr>
            </a:outerShdw>
          </a:effectLst>
        </p:spPr>
      </p:pic>
      <p:sp>
        <p:nvSpPr>
          <p:cNvPr id="8" name="Rectangle 7"/>
          <p:cNvSpPr/>
          <p:nvPr/>
        </p:nvSpPr>
        <p:spPr>
          <a:xfrm>
            <a:off x="1763713" y="6308725"/>
            <a:ext cx="3529012" cy="288925"/>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hypothetical signal and background</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Energy Reconstruction</a:t>
            </a:r>
            <a:endParaRPr lang="en-US"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pPr>
              <a:defRPr/>
            </a:pPr>
            <a:fld id="{DC1A19C3-60BE-477C-9DA2-31647DF132E5}" type="datetime1">
              <a:rPr lang="en-US" smtClean="0"/>
              <a:pPr>
                <a:defRPr/>
              </a:pPr>
              <a:t>4/5/2012</a:t>
            </a:fld>
            <a:endParaRPr lang="en-US" dirty="0"/>
          </a:p>
        </p:txBody>
      </p:sp>
      <p:sp>
        <p:nvSpPr>
          <p:cNvPr id="5" name="Footer Placeholder 4"/>
          <p:cNvSpPr>
            <a:spLocks noGrp="1"/>
          </p:cNvSpPr>
          <p:nvPr>
            <p:ph type="ftr" sz="quarter" idx="11"/>
          </p:nvPr>
        </p:nvSpPr>
        <p:spPr/>
        <p:txBody>
          <a:bodyPr/>
          <a:lstStyle/>
          <a:p>
            <a:pPr>
              <a:defRPr/>
            </a:pPr>
            <a:r>
              <a:rPr lang="en-US" smtClean="0"/>
              <a:t>Ashfaq Ahmad</a:t>
            </a:r>
            <a:endParaRPr lang="en-US"/>
          </a:p>
        </p:txBody>
      </p:sp>
      <p:sp>
        <p:nvSpPr>
          <p:cNvPr id="6" name="Slide Number Placeholder 5"/>
          <p:cNvSpPr>
            <a:spLocks noGrp="1"/>
          </p:cNvSpPr>
          <p:nvPr>
            <p:ph type="sldNum" sz="quarter" idx="12"/>
          </p:nvPr>
        </p:nvSpPr>
        <p:spPr/>
        <p:txBody>
          <a:bodyPr/>
          <a:lstStyle/>
          <a:p>
            <a:pPr>
              <a:defRPr/>
            </a:pPr>
            <a:fld id="{B19B6CF7-AFEE-4653-B4EC-FC3999BA7FC2}" type="slidenum">
              <a:rPr lang="en-US" smtClean="0"/>
              <a:pPr>
                <a:defRPr/>
              </a:pPr>
              <a:t>24</a:t>
            </a:fld>
            <a:endParaRPr lang="en-US" dirty="0"/>
          </a:p>
        </p:txBody>
      </p:sp>
      <p:pic>
        <p:nvPicPr>
          <p:cNvPr id="119810" name="Picture 2"/>
          <p:cNvPicPr>
            <a:picLocks noChangeAspect="1" noChangeArrowheads="1"/>
          </p:cNvPicPr>
          <p:nvPr/>
        </p:nvPicPr>
        <p:blipFill>
          <a:blip r:embed="rId2" cstate="print"/>
          <a:srcRect/>
          <a:stretch>
            <a:fillRect/>
          </a:stretch>
        </p:blipFill>
        <p:spPr bwMode="auto">
          <a:xfrm>
            <a:off x="152400" y="990600"/>
            <a:ext cx="8839200" cy="5638799"/>
          </a:xfrm>
          <a:prstGeom prst="rect">
            <a:avLst/>
          </a:prstGeom>
          <a:noFill/>
          <a:ln w="9525">
            <a:noFill/>
            <a:miter lim="800000"/>
            <a:headEnd/>
            <a:tailEnd/>
          </a:ln>
          <a:effectLst>
            <a:outerShdw blurRad="63500" sx="102000" sy="102000" algn="ctr" rotWithShape="0">
              <a:prstClr val="black">
                <a:alpha val="40000"/>
              </a:prstClr>
            </a:outerShdw>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Cluster Calibration</a:t>
            </a:r>
            <a:endParaRPr lang="en-US" dirty="0"/>
          </a:p>
        </p:txBody>
      </p:sp>
      <p:sp>
        <p:nvSpPr>
          <p:cNvPr id="3" name="Content Placeholder 2"/>
          <p:cNvSpPr>
            <a:spLocks noGrp="1"/>
          </p:cNvSpPr>
          <p:nvPr>
            <p:ph idx="1"/>
          </p:nvPr>
        </p:nvSpPr>
        <p:spPr>
          <a:xfrm>
            <a:off x="228600" y="980728"/>
            <a:ext cx="8686800" cy="5648672"/>
          </a:xfrm>
        </p:spPr>
        <p:txBody>
          <a:bodyPr/>
          <a:lstStyle/>
          <a:p>
            <a:endParaRPr lang="en-US" sz="1800" dirty="0" smtClean="0">
              <a:solidFill>
                <a:srgbClr val="0000CC"/>
              </a:solidFill>
            </a:endParaRPr>
          </a:p>
          <a:p>
            <a:endParaRPr lang="en-US" sz="1800" dirty="0" smtClean="0">
              <a:solidFill>
                <a:srgbClr val="0000CC"/>
              </a:solidFill>
            </a:endParaRPr>
          </a:p>
          <a:p>
            <a:endParaRPr lang="en-US" sz="1800" dirty="0" smtClean="0">
              <a:solidFill>
                <a:srgbClr val="0000CC"/>
              </a:solidFill>
            </a:endParaRPr>
          </a:p>
          <a:p>
            <a:endParaRPr lang="en-US" sz="1800" dirty="0" smtClean="0">
              <a:solidFill>
                <a:srgbClr val="0000CC"/>
              </a:solidFill>
            </a:endParaRPr>
          </a:p>
          <a:p>
            <a:endParaRPr lang="en-US" sz="1800" dirty="0" smtClean="0">
              <a:solidFill>
                <a:srgbClr val="0000CC"/>
              </a:solidFill>
            </a:endParaRPr>
          </a:p>
          <a:p>
            <a:r>
              <a:rPr lang="en-US" sz="1800" dirty="0" smtClean="0"/>
              <a:t>Combine energy deposits in each layer and the </a:t>
            </a:r>
            <a:r>
              <a:rPr lang="en-US" sz="1800" dirty="0" err="1" smtClean="0"/>
              <a:t>presampler</a:t>
            </a:r>
            <a:endParaRPr lang="en-US" sz="1800" dirty="0" smtClean="0"/>
          </a:p>
          <a:p>
            <a:endParaRPr lang="en-US" sz="1800" dirty="0" smtClean="0"/>
          </a:p>
          <a:p>
            <a:r>
              <a:rPr lang="en-US" sz="1800" dirty="0" smtClean="0"/>
              <a:t>Compute corrections by using special simulations (Calibration Hits) </a:t>
            </a:r>
            <a:r>
              <a:rPr lang="en-US" sz="1800" dirty="0" smtClean="0"/>
              <a:t>where </a:t>
            </a:r>
            <a:r>
              <a:rPr lang="en-US" sz="1800" dirty="0" smtClean="0"/>
              <a:t>energy deposited in all material (active + inactive) is recorded</a:t>
            </a:r>
          </a:p>
          <a:p>
            <a:endParaRPr lang="en-US" sz="1800" dirty="0" smtClean="0"/>
          </a:p>
          <a:p>
            <a:r>
              <a:rPr lang="en-US" sz="1800" dirty="0" smtClean="0"/>
              <a:t>Energy </a:t>
            </a:r>
            <a:r>
              <a:rPr lang="en-US" sz="1800" dirty="0" smtClean="0"/>
              <a:t>depositions in the inactive material can be </a:t>
            </a:r>
          </a:p>
          <a:p>
            <a:pPr>
              <a:buNone/>
            </a:pPr>
            <a:r>
              <a:rPr lang="en-US" sz="1800" dirty="0" smtClean="0"/>
              <a:t>	correlated with the measurable quantities</a:t>
            </a:r>
          </a:p>
          <a:p>
            <a:endParaRPr lang="en-US" sz="1800" dirty="0" smtClean="0"/>
          </a:p>
          <a:p>
            <a:r>
              <a:rPr lang="en-US" sz="1800" dirty="0" smtClean="0"/>
              <a:t>Corrections </a:t>
            </a:r>
            <a:r>
              <a:rPr lang="en-US" sz="1800" dirty="0" smtClean="0"/>
              <a:t>are derived for electrons and photons </a:t>
            </a:r>
            <a:endParaRPr lang="en-US" sz="1800" dirty="0" smtClean="0"/>
          </a:p>
          <a:p>
            <a:pPr>
              <a:buNone/>
            </a:pPr>
            <a:r>
              <a:rPr lang="en-US" sz="1800" dirty="0" smtClean="0"/>
              <a:t>	</a:t>
            </a:r>
            <a:r>
              <a:rPr lang="en-US" sz="1800" dirty="0" smtClean="0"/>
              <a:t>separately</a:t>
            </a:r>
            <a:endParaRPr lang="en-US" sz="1800" dirty="0" smtClean="0"/>
          </a:p>
          <a:p>
            <a:pPr>
              <a:buNone/>
            </a:pPr>
            <a:endParaRPr lang="en-US" dirty="0"/>
          </a:p>
        </p:txBody>
      </p:sp>
      <p:sp>
        <p:nvSpPr>
          <p:cNvPr id="4" name="Date Placeholder 3"/>
          <p:cNvSpPr>
            <a:spLocks noGrp="1"/>
          </p:cNvSpPr>
          <p:nvPr>
            <p:ph type="dt" sz="half" idx="10"/>
          </p:nvPr>
        </p:nvSpPr>
        <p:spPr/>
        <p:txBody>
          <a:bodyPr/>
          <a:lstStyle/>
          <a:p>
            <a:pPr>
              <a:defRPr/>
            </a:pPr>
            <a:fld id="{DC1A19C3-60BE-477C-9DA2-31647DF132E5}" type="datetime1">
              <a:rPr lang="en-US" smtClean="0"/>
              <a:pPr>
                <a:defRPr/>
              </a:pPr>
              <a:t>4/5/2012</a:t>
            </a:fld>
            <a:endParaRPr lang="en-US" dirty="0"/>
          </a:p>
        </p:txBody>
      </p:sp>
      <p:sp>
        <p:nvSpPr>
          <p:cNvPr id="5" name="Footer Placeholder 4"/>
          <p:cNvSpPr>
            <a:spLocks noGrp="1"/>
          </p:cNvSpPr>
          <p:nvPr>
            <p:ph type="ftr" sz="quarter" idx="11"/>
          </p:nvPr>
        </p:nvSpPr>
        <p:spPr/>
        <p:txBody>
          <a:bodyPr/>
          <a:lstStyle/>
          <a:p>
            <a:pPr>
              <a:defRPr/>
            </a:pPr>
            <a:r>
              <a:rPr lang="en-US" smtClean="0"/>
              <a:t>Ashfaq Ahmad</a:t>
            </a:r>
            <a:endParaRPr lang="en-US"/>
          </a:p>
        </p:txBody>
      </p:sp>
      <p:sp>
        <p:nvSpPr>
          <p:cNvPr id="6" name="Slide Number Placeholder 5"/>
          <p:cNvSpPr>
            <a:spLocks noGrp="1"/>
          </p:cNvSpPr>
          <p:nvPr>
            <p:ph type="sldNum" sz="quarter" idx="12"/>
          </p:nvPr>
        </p:nvSpPr>
        <p:spPr/>
        <p:txBody>
          <a:bodyPr/>
          <a:lstStyle/>
          <a:p>
            <a:pPr>
              <a:defRPr/>
            </a:pPr>
            <a:fld id="{B19B6CF7-AFEE-4653-B4EC-FC3999BA7FC2}" type="slidenum">
              <a:rPr lang="en-US" smtClean="0"/>
              <a:pPr>
                <a:defRPr/>
              </a:pPr>
              <a:t>25</a:t>
            </a:fld>
            <a:endParaRPr lang="en-US" dirty="0"/>
          </a:p>
        </p:txBody>
      </p:sp>
      <p:sp>
        <p:nvSpPr>
          <p:cNvPr id="8" name="Rectangle 4"/>
          <p:cNvSpPr>
            <a:spLocks noChangeArrowheads="1"/>
          </p:cNvSpPr>
          <p:nvPr/>
        </p:nvSpPr>
        <p:spPr bwMode="auto">
          <a:xfrm>
            <a:off x="606425" y="1309689"/>
            <a:ext cx="1446213" cy="669925"/>
          </a:xfrm>
          <a:prstGeom prst="rect">
            <a:avLst/>
          </a:prstGeom>
          <a:noFill/>
          <a:ln w="28575">
            <a:solidFill>
              <a:schemeClr val="tx1"/>
            </a:solidFill>
            <a:miter lim="800000"/>
            <a:headEnd/>
            <a:tailEnd/>
          </a:ln>
          <a:effectLst/>
        </p:spPr>
        <p:txBody>
          <a:bodyPr wrap="none" lIns="90000" tIns="46800" rIns="90000" bIns="46800" anchor="ctr">
            <a:spAutoFit/>
          </a:bodyPr>
          <a:lstStyle/>
          <a:p>
            <a:pPr algn="ctr"/>
            <a:r>
              <a:rPr lang="en-US">
                <a:latin typeface="Verdana" pitchFamily="34" charset="0"/>
              </a:rPr>
              <a:t>Cell-Level</a:t>
            </a:r>
          </a:p>
          <a:p>
            <a:pPr algn="ctr"/>
            <a:r>
              <a:rPr lang="en-US">
                <a:latin typeface="Verdana" pitchFamily="34" charset="0"/>
              </a:rPr>
              <a:t>Calibration</a:t>
            </a:r>
            <a:endParaRPr lang="en-US" sz="1400">
              <a:latin typeface="Verdana" pitchFamily="34" charset="0"/>
            </a:endParaRPr>
          </a:p>
        </p:txBody>
      </p:sp>
      <p:sp>
        <p:nvSpPr>
          <p:cNvPr id="9" name="Rectangle 5"/>
          <p:cNvSpPr>
            <a:spLocks noChangeArrowheads="1"/>
          </p:cNvSpPr>
          <p:nvPr/>
        </p:nvSpPr>
        <p:spPr bwMode="auto">
          <a:xfrm>
            <a:off x="3890963" y="1309689"/>
            <a:ext cx="1636712" cy="669925"/>
          </a:xfrm>
          <a:prstGeom prst="rect">
            <a:avLst/>
          </a:prstGeom>
          <a:noFill/>
          <a:ln w="28575">
            <a:solidFill>
              <a:schemeClr val="tx1"/>
            </a:solidFill>
            <a:miter lim="800000"/>
            <a:headEnd/>
            <a:tailEnd/>
          </a:ln>
          <a:effectLst/>
        </p:spPr>
        <p:txBody>
          <a:bodyPr wrap="none" lIns="90000" tIns="46800" rIns="90000" bIns="46800" anchor="ctr">
            <a:spAutoFit/>
          </a:bodyPr>
          <a:lstStyle/>
          <a:p>
            <a:pPr algn="ctr"/>
            <a:r>
              <a:rPr lang="en-US" dirty="0">
                <a:latin typeface="Verdana" pitchFamily="34" charset="0"/>
              </a:rPr>
              <a:t>Cluster level</a:t>
            </a:r>
          </a:p>
          <a:p>
            <a:pPr algn="ctr"/>
            <a:r>
              <a:rPr lang="en-US" dirty="0">
                <a:latin typeface="Verdana" pitchFamily="34" charset="0"/>
              </a:rPr>
              <a:t>Calibration</a:t>
            </a:r>
          </a:p>
        </p:txBody>
      </p:sp>
      <p:sp>
        <p:nvSpPr>
          <p:cNvPr id="10" name="Rectangle 6"/>
          <p:cNvSpPr>
            <a:spLocks noChangeArrowheads="1"/>
          </p:cNvSpPr>
          <p:nvPr/>
        </p:nvSpPr>
        <p:spPr bwMode="auto">
          <a:xfrm>
            <a:off x="7164388" y="1309689"/>
            <a:ext cx="1446212" cy="669925"/>
          </a:xfrm>
          <a:prstGeom prst="rect">
            <a:avLst/>
          </a:prstGeom>
          <a:noFill/>
          <a:ln w="28575">
            <a:solidFill>
              <a:schemeClr val="tx1"/>
            </a:solidFill>
            <a:miter lim="800000"/>
            <a:headEnd/>
            <a:tailEnd/>
          </a:ln>
          <a:effectLst/>
        </p:spPr>
        <p:txBody>
          <a:bodyPr wrap="none" lIns="90000" tIns="46800" rIns="90000" bIns="46800" anchor="ctr">
            <a:spAutoFit/>
          </a:bodyPr>
          <a:lstStyle/>
          <a:p>
            <a:pPr algn="ctr"/>
            <a:r>
              <a:rPr lang="en-US">
                <a:latin typeface="Verdana" pitchFamily="34" charset="0"/>
              </a:rPr>
              <a:t>In situ</a:t>
            </a:r>
          </a:p>
          <a:p>
            <a:pPr algn="ctr"/>
            <a:r>
              <a:rPr lang="en-US">
                <a:latin typeface="Verdana" pitchFamily="34" charset="0"/>
              </a:rPr>
              <a:t>Calibration</a:t>
            </a:r>
            <a:endParaRPr lang="en-US">
              <a:latin typeface="Verdana" pitchFamily="34" charset="0"/>
              <a:sym typeface="Symbol" pitchFamily="18" charset="2"/>
            </a:endParaRPr>
          </a:p>
        </p:txBody>
      </p:sp>
      <p:cxnSp>
        <p:nvCxnSpPr>
          <p:cNvPr id="11" name="AutoShape 7"/>
          <p:cNvCxnSpPr>
            <a:cxnSpLocks noChangeShapeType="1"/>
            <a:stCxn id="8" idx="3"/>
            <a:endCxn id="9" idx="1"/>
          </p:cNvCxnSpPr>
          <p:nvPr/>
        </p:nvCxnSpPr>
        <p:spPr bwMode="auto">
          <a:xfrm>
            <a:off x="2066925" y="1644651"/>
            <a:ext cx="1809750" cy="0"/>
          </a:xfrm>
          <a:prstGeom prst="straightConnector1">
            <a:avLst/>
          </a:prstGeom>
          <a:noFill/>
          <a:ln w="28575">
            <a:solidFill>
              <a:schemeClr val="tx1"/>
            </a:solidFill>
            <a:round/>
            <a:headEnd/>
            <a:tailEnd type="triangle" w="med" len="med"/>
          </a:ln>
          <a:effectLst/>
        </p:spPr>
      </p:cxnSp>
      <p:cxnSp>
        <p:nvCxnSpPr>
          <p:cNvPr id="12" name="AutoShape 8"/>
          <p:cNvCxnSpPr>
            <a:cxnSpLocks noChangeShapeType="1"/>
            <a:stCxn id="9" idx="3"/>
            <a:endCxn id="10" idx="1"/>
          </p:cNvCxnSpPr>
          <p:nvPr/>
        </p:nvCxnSpPr>
        <p:spPr bwMode="auto">
          <a:xfrm>
            <a:off x="5541963" y="1644651"/>
            <a:ext cx="1608137" cy="0"/>
          </a:xfrm>
          <a:prstGeom prst="straightConnector1">
            <a:avLst/>
          </a:prstGeom>
          <a:noFill/>
          <a:ln w="28575">
            <a:solidFill>
              <a:schemeClr val="tx1"/>
            </a:solidFill>
            <a:round/>
            <a:headEnd/>
            <a:tailEnd type="triangle" w="med" len="med"/>
          </a:ln>
          <a:effectLst/>
        </p:spPr>
      </p:cxnSp>
      <p:cxnSp>
        <p:nvCxnSpPr>
          <p:cNvPr id="13" name="AutoShape 9"/>
          <p:cNvCxnSpPr>
            <a:cxnSpLocks noChangeShapeType="1"/>
            <a:stCxn id="10" idx="0"/>
            <a:endCxn id="8" idx="0"/>
          </p:cNvCxnSpPr>
          <p:nvPr/>
        </p:nvCxnSpPr>
        <p:spPr bwMode="auto">
          <a:xfrm rot="16200000" flipH="1" flipV="1">
            <a:off x="4608513" y="-1982787"/>
            <a:ext cx="1588" cy="6557963"/>
          </a:xfrm>
          <a:prstGeom prst="bentConnector3">
            <a:avLst>
              <a:gd name="adj1" fmla="val -13500000"/>
            </a:avLst>
          </a:prstGeom>
          <a:noFill/>
          <a:ln w="28575">
            <a:solidFill>
              <a:schemeClr val="tx1"/>
            </a:solidFill>
            <a:prstDash val="sysDot"/>
            <a:miter lim="800000"/>
            <a:headEnd/>
            <a:tailEnd type="triangle" w="med" len="med"/>
          </a:ln>
          <a:effectLst/>
        </p:spPr>
      </p:cxnSp>
      <p:sp>
        <p:nvSpPr>
          <p:cNvPr id="14" name="Text Box 10"/>
          <p:cNvSpPr txBox="1">
            <a:spLocks noChangeArrowheads="1"/>
          </p:cNvSpPr>
          <p:nvPr/>
        </p:nvSpPr>
        <p:spPr bwMode="auto">
          <a:xfrm>
            <a:off x="2401888" y="1366839"/>
            <a:ext cx="1100137" cy="503237"/>
          </a:xfrm>
          <a:prstGeom prst="rect">
            <a:avLst/>
          </a:prstGeom>
          <a:noFill/>
          <a:ln w="28575">
            <a:noFill/>
            <a:miter lim="800000"/>
            <a:headEnd/>
            <a:tailEnd/>
          </a:ln>
          <a:effectLst/>
        </p:spPr>
        <p:txBody>
          <a:bodyPr wrap="none" lIns="90000" tIns="46800" rIns="90000" bIns="46800">
            <a:spAutoFit/>
          </a:bodyPr>
          <a:lstStyle/>
          <a:p>
            <a:pPr algn="ctr"/>
            <a:r>
              <a:rPr lang="en-US" sz="1000">
                <a:latin typeface="Verdana" pitchFamily="34" charset="0"/>
              </a:rPr>
              <a:t>Electron</a:t>
            </a:r>
          </a:p>
          <a:p>
            <a:pPr algn="ctr"/>
            <a:endParaRPr lang="en-US" sz="700">
              <a:latin typeface="Verdana" pitchFamily="34" charset="0"/>
            </a:endParaRPr>
          </a:p>
          <a:p>
            <a:pPr algn="ctr"/>
            <a:r>
              <a:rPr lang="en-US" sz="1000">
                <a:latin typeface="Verdana" pitchFamily="34" charset="0"/>
              </a:rPr>
              <a:t>reconstruction</a:t>
            </a:r>
          </a:p>
        </p:txBody>
      </p:sp>
      <p:sp>
        <p:nvSpPr>
          <p:cNvPr id="15" name="Rectangle 11"/>
          <p:cNvSpPr>
            <a:spLocks noChangeArrowheads="1"/>
          </p:cNvSpPr>
          <p:nvPr/>
        </p:nvSpPr>
        <p:spPr bwMode="auto">
          <a:xfrm>
            <a:off x="3733800" y="2133600"/>
            <a:ext cx="2433638" cy="762000"/>
          </a:xfrm>
          <a:prstGeom prst="rect">
            <a:avLst/>
          </a:prstGeom>
          <a:noFill/>
          <a:ln w="28575">
            <a:noFill/>
            <a:miter lim="800000"/>
            <a:headEnd/>
            <a:tailEnd/>
          </a:ln>
          <a:effectLst/>
        </p:spPr>
        <p:txBody>
          <a:bodyPr lIns="90000" tIns="46800" rIns="90000" bIns="46800">
            <a:spAutoFit/>
          </a:bodyPr>
          <a:lstStyle/>
          <a:p>
            <a:r>
              <a:rPr lang="en-US" sz="1400" dirty="0">
                <a:latin typeface="Verdana" pitchFamily="34" charset="0"/>
              </a:rPr>
              <a:t>MC based calibration</a:t>
            </a:r>
          </a:p>
          <a:p>
            <a:endParaRPr lang="en-US" sz="1400" dirty="0">
              <a:latin typeface="Verdana" pitchFamily="34" charset="0"/>
            </a:endParaRPr>
          </a:p>
          <a:p>
            <a:endParaRPr lang="en-US" sz="1600" dirty="0">
              <a:latin typeface="Verdana" pitchFamily="34" charset="0"/>
            </a:endParaRPr>
          </a:p>
        </p:txBody>
      </p:sp>
      <p:sp>
        <p:nvSpPr>
          <p:cNvPr id="16" name="Rectangle 12"/>
          <p:cNvSpPr>
            <a:spLocks noChangeArrowheads="1"/>
          </p:cNvSpPr>
          <p:nvPr/>
        </p:nvSpPr>
        <p:spPr bwMode="auto">
          <a:xfrm>
            <a:off x="527050" y="2057401"/>
            <a:ext cx="2749550" cy="304800"/>
          </a:xfrm>
          <a:prstGeom prst="rect">
            <a:avLst/>
          </a:prstGeom>
          <a:noFill/>
          <a:ln w="28575">
            <a:noFill/>
            <a:miter lim="800000"/>
            <a:headEnd/>
            <a:tailEnd/>
          </a:ln>
          <a:effectLst/>
        </p:spPr>
        <p:txBody>
          <a:bodyPr lIns="90000" tIns="46800" rIns="90000" bIns="46800">
            <a:spAutoFit/>
          </a:bodyPr>
          <a:lstStyle/>
          <a:p>
            <a:r>
              <a:rPr lang="en-US" sz="1400">
                <a:latin typeface="Verdana" pitchFamily="34" charset="0"/>
              </a:rPr>
              <a:t>Raw signal</a:t>
            </a:r>
            <a:r>
              <a:rPr lang="en-US" sz="1400">
                <a:latin typeface="Verdana" pitchFamily="34" charset="0"/>
                <a:sym typeface="Symbol" pitchFamily="18" charset="2"/>
              </a:rPr>
              <a:t>energy deposit</a:t>
            </a:r>
          </a:p>
        </p:txBody>
      </p:sp>
      <p:sp>
        <p:nvSpPr>
          <p:cNvPr id="17" name="Rectangle 13"/>
          <p:cNvSpPr>
            <a:spLocks noChangeArrowheads="1"/>
          </p:cNvSpPr>
          <p:nvPr/>
        </p:nvSpPr>
        <p:spPr bwMode="auto">
          <a:xfrm>
            <a:off x="7162800" y="1981200"/>
            <a:ext cx="1981200" cy="517525"/>
          </a:xfrm>
          <a:prstGeom prst="rect">
            <a:avLst/>
          </a:prstGeom>
          <a:noFill/>
          <a:ln w="28575">
            <a:noFill/>
            <a:miter lim="800000"/>
            <a:headEnd/>
            <a:tailEnd/>
          </a:ln>
          <a:effectLst/>
        </p:spPr>
        <p:txBody>
          <a:bodyPr lIns="90000" tIns="46800" rIns="90000" bIns="46800">
            <a:spAutoFit/>
          </a:bodyPr>
          <a:lstStyle/>
          <a:p>
            <a:r>
              <a:rPr lang="en-US" sz="1400" dirty="0">
                <a:latin typeface="Verdana" pitchFamily="34" charset="0"/>
              </a:rPr>
              <a:t>Absolute scale </a:t>
            </a:r>
          </a:p>
          <a:p>
            <a:r>
              <a:rPr lang="en-US" sz="1400" dirty="0" err="1">
                <a:latin typeface="Verdana" pitchFamily="34" charset="0"/>
              </a:rPr>
              <a:t>Intercalibration</a:t>
            </a:r>
            <a:endParaRPr lang="en-US" sz="1400" dirty="0">
              <a:latin typeface="Verdana" pitchFamily="34" charset="0"/>
            </a:endParaRPr>
          </a:p>
        </p:txBody>
      </p:sp>
      <p:sp>
        <p:nvSpPr>
          <p:cNvPr id="33" name="Text Box 7"/>
          <p:cNvSpPr txBox="1">
            <a:spLocks noChangeArrowheads="1"/>
          </p:cNvSpPr>
          <p:nvPr/>
        </p:nvSpPr>
        <p:spPr bwMode="auto">
          <a:xfrm>
            <a:off x="5867400" y="5638800"/>
            <a:ext cx="2905125" cy="942975"/>
          </a:xfrm>
          <a:prstGeom prst="rect">
            <a:avLst/>
          </a:prstGeom>
          <a:solidFill>
            <a:srgbClr val="FFFFBD"/>
          </a:solidFill>
          <a:ln w="9525">
            <a:noFill/>
            <a:miter lim="800000"/>
            <a:headEnd/>
            <a:tailEnd/>
          </a:ln>
          <a:effectLst/>
        </p:spPr>
        <p:txBody>
          <a:bodyPr>
            <a:spAutoFit/>
          </a:bodyPr>
          <a:lstStyle/>
          <a:p>
            <a:r>
              <a:rPr lang="en-US" sz="1400" dirty="0">
                <a:solidFill>
                  <a:srgbClr val="FF0000"/>
                </a:solidFill>
                <a:latin typeface="Verdana" pitchFamily="34" charset="0"/>
              </a:rPr>
              <a:t>X = Shower depth</a:t>
            </a:r>
          </a:p>
          <a:p>
            <a:r>
              <a:rPr lang="en-US" sz="1400" dirty="0">
                <a:solidFill>
                  <a:srgbClr val="FF0000"/>
                </a:solidFill>
                <a:latin typeface="Verdana" pitchFamily="34" charset="0"/>
              </a:rPr>
              <a:t>X</a:t>
            </a:r>
            <a:r>
              <a:rPr lang="en-US" sz="1400" baseline="-25000" dirty="0">
                <a:solidFill>
                  <a:srgbClr val="FF0000"/>
                </a:solidFill>
                <a:latin typeface="Verdana" pitchFamily="34" charset="0"/>
              </a:rPr>
              <a:t>i </a:t>
            </a:r>
            <a:r>
              <a:rPr lang="en-US" sz="1400" dirty="0">
                <a:solidFill>
                  <a:srgbClr val="FF0000"/>
                </a:solidFill>
                <a:latin typeface="Verdana" pitchFamily="34" charset="0"/>
              </a:rPr>
              <a:t>= long. depth of layer “</a:t>
            </a:r>
            <a:r>
              <a:rPr lang="en-US" sz="1400" dirty="0" err="1">
                <a:solidFill>
                  <a:srgbClr val="FF0000"/>
                </a:solidFill>
                <a:latin typeface="Verdana" pitchFamily="34" charset="0"/>
              </a:rPr>
              <a:t>i</a:t>
            </a:r>
            <a:r>
              <a:rPr lang="en-US" sz="1400" dirty="0">
                <a:solidFill>
                  <a:srgbClr val="FF0000"/>
                </a:solidFill>
                <a:latin typeface="Verdana" pitchFamily="34" charset="0"/>
              </a:rPr>
              <a:t>”</a:t>
            </a:r>
          </a:p>
          <a:p>
            <a:r>
              <a:rPr lang="en-US" sz="1400" dirty="0" err="1">
                <a:solidFill>
                  <a:srgbClr val="FF0000"/>
                </a:solidFill>
                <a:latin typeface="Verdana" pitchFamily="34" charset="0"/>
              </a:rPr>
              <a:t>E</a:t>
            </a:r>
            <a:r>
              <a:rPr lang="en-US" sz="1400" baseline="-25000" dirty="0" err="1">
                <a:solidFill>
                  <a:srgbClr val="FF0000"/>
                </a:solidFill>
                <a:latin typeface="Verdana" pitchFamily="34" charset="0"/>
              </a:rPr>
              <a:t>i</a:t>
            </a:r>
            <a:r>
              <a:rPr lang="en-US" sz="1400" baseline="-25000" dirty="0">
                <a:solidFill>
                  <a:srgbClr val="FF0000"/>
                </a:solidFill>
                <a:latin typeface="Verdana" pitchFamily="34" charset="0"/>
              </a:rPr>
              <a:t> </a:t>
            </a:r>
            <a:r>
              <a:rPr lang="en-US" sz="1400" dirty="0">
                <a:solidFill>
                  <a:srgbClr val="FF0000"/>
                </a:solidFill>
                <a:latin typeface="Verdana" pitchFamily="34" charset="0"/>
              </a:rPr>
              <a:t>= energy deposit in layer “</a:t>
            </a:r>
            <a:r>
              <a:rPr lang="en-US" sz="1400" dirty="0" err="1">
                <a:solidFill>
                  <a:srgbClr val="FF0000"/>
                </a:solidFill>
                <a:latin typeface="Verdana" pitchFamily="34" charset="0"/>
              </a:rPr>
              <a:t>i</a:t>
            </a:r>
            <a:r>
              <a:rPr lang="en-US" sz="1400" dirty="0">
                <a:solidFill>
                  <a:srgbClr val="FF0000"/>
                </a:solidFill>
                <a:latin typeface="Verdana" pitchFamily="34" charset="0"/>
              </a:rPr>
              <a:t>”</a:t>
            </a:r>
          </a:p>
          <a:p>
            <a:r>
              <a:rPr lang="en-US" sz="1400" dirty="0" err="1">
                <a:solidFill>
                  <a:srgbClr val="FF0000"/>
                </a:solidFill>
                <a:latin typeface="Verdana" pitchFamily="34" charset="0"/>
              </a:rPr>
              <a:t>S</a:t>
            </a:r>
            <a:r>
              <a:rPr lang="en-US" sz="1400" baseline="-25000" dirty="0" err="1">
                <a:solidFill>
                  <a:srgbClr val="FF0000"/>
                </a:solidFill>
                <a:latin typeface="Verdana" pitchFamily="34" charset="0"/>
              </a:rPr>
              <a:t>acc</a:t>
            </a:r>
            <a:r>
              <a:rPr lang="en-US" sz="1400" dirty="0">
                <a:solidFill>
                  <a:srgbClr val="FF0000"/>
                </a:solidFill>
                <a:latin typeface="Verdana" pitchFamily="34" charset="0"/>
              </a:rPr>
              <a:t>(X,</a:t>
            </a:r>
            <a:r>
              <a:rPr lang="en-US" sz="1400" dirty="0">
                <a:solidFill>
                  <a:srgbClr val="FF0000"/>
                </a:solidFill>
                <a:latin typeface="Verdana" pitchFamily="34" charset="0"/>
                <a:sym typeface="Symbol" pitchFamily="18" charset="2"/>
              </a:rPr>
              <a:t></a:t>
            </a:r>
            <a:r>
              <a:rPr lang="en-US" sz="1400" dirty="0">
                <a:solidFill>
                  <a:srgbClr val="FF0000"/>
                </a:solidFill>
                <a:latin typeface="Verdana" pitchFamily="34" charset="0"/>
              </a:rPr>
              <a:t>) = </a:t>
            </a:r>
            <a:r>
              <a:rPr lang="en-US" sz="1400" dirty="0" err="1">
                <a:solidFill>
                  <a:srgbClr val="FF0000"/>
                </a:solidFill>
                <a:latin typeface="Verdana" pitchFamily="34" charset="0"/>
              </a:rPr>
              <a:t>calib</a:t>
            </a:r>
            <a:r>
              <a:rPr lang="en-US" sz="1400" dirty="0">
                <a:solidFill>
                  <a:srgbClr val="FF0000"/>
                </a:solidFill>
                <a:latin typeface="Verdana" pitchFamily="34" charset="0"/>
              </a:rPr>
              <a:t>. factor</a:t>
            </a:r>
          </a:p>
        </p:txBody>
      </p:sp>
      <p:pic>
        <p:nvPicPr>
          <p:cNvPr id="34" name="Picture 13"/>
          <p:cNvPicPr>
            <a:picLocks noChangeAspect="1" noChangeArrowheads="1"/>
          </p:cNvPicPr>
          <p:nvPr/>
        </p:nvPicPr>
        <p:blipFill>
          <a:blip r:embed="rId2" cstate="print"/>
          <a:srcRect t="55457" r="6471" b="2065"/>
          <a:stretch>
            <a:fillRect/>
          </a:stretch>
        </p:blipFill>
        <p:spPr bwMode="auto">
          <a:xfrm>
            <a:off x="5876925" y="3581400"/>
            <a:ext cx="2971800" cy="2133600"/>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35" name="Text Box 14"/>
          <p:cNvSpPr txBox="1">
            <a:spLocks noChangeArrowheads="1"/>
          </p:cNvSpPr>
          <p:nvPr/>
        </p:nvSpPr>
        <p:spPr bwMode="auto">
          <a:xfrm>
            <a:off x="6623050" y="3846513"/>
            <a:ext cx="184150" cy="366712"/>
          </a:xfrm>
          <a:prstGeom prst="rect">
            <a:avLst/>
          </a:prstGeom>
          <a:noFill/>
          <a:ln w="9525">
            <a:noFill/>
            <a:miter lim="800000"/>
            <a:headEnd/>
            <a:tailEnd/>
          </a:ln>
          <a:effectLst/>
        </p:spPr>
        <p:txBody>
          <a:bodyPr wrap="none">
            <a:spAutoFit/>
          </a:bodyPr>
          <a:lstStyle/>
          <a:p>
            <a:endParaRPr lang="en-US"/>
          </a:p>
        </p:txBody>
      </p:sp>
      <p:sp>
        <p:nvSpPr>
          <p:cNvPr id="36" name="Text Box 15"/>
          <p:cNvSpPr txBox="1">
            <a:spLocks noChangeArrowheads="1"/>
          </p:cNvSpPr>
          <p:nvPr/>
        </p:nvSpPr>
        <p:spPr bwMode="auto">
          <a:xfrm>
            <a:off x="6775450" y="3611563"/>
            <a:ext cx="1495425" cy="274637"/>
          </a:xfrm>
          <a:prstGeom prst="rect">
            <a:avLst/>
          </a:prstGeom>
          <a:noFill/>
          <a:ln w="9525">
            <a:noFill/>
            <a:miter lim="800000"/>
            <a:headEnd/>
            <a:tailEnd/>
          </a:ln>
          <a:effectLst/>
        </p:spPr>
        <p:txBody>
          <a:bodyPr wrap="none">
            <a:spAutoFit/>
          </a:bodyPr>
          <a:lstStyle/>
          <a:p>
            <a:r>
              <a:rPr lang="en-US" sz="1200">
                <a:solidFill>
                  <a:srgbClr val="FF0000"/>
                </a:solidFill>
                <a:latin typeface="Verdana" pitchFamily="34" charset="0"/>
              </a:rPr>
              <a:t>Calib. factor vs X</a:t>
            </a:r>
          </a:p>
        </p:txBody>
      </p:sp>
      <p:sp>
        <p:nvSpPr>
          <p:cNvPr id="37" name="Text Box 16"/>
          <p:cNvSpPr txBox="1">
            <a:spLocks noChangeArrowheads="1"/>
          </p:cNvSpPr>
          <p:nvPr/>
        </p:nvSpPr>
        <p:spPr bwMode="auto">
          <a:xfrm>
            <a:off x="7385050" y="4876800"/>
            <a:ext cx="1335088" cy="457200"/>
          </a:xfrm>
          <a:prstGeom prst="rect">
            <a:avLst/>
          </a:prstGeom>
          <a:noFill/>
          <a:ln w="9525">
            <a:noFill/>
            <a:miter lim="800000"/>
            <a:headEnd/>
            <a:tailEnd/>
          </a:ln>
          <a:effectLst/>
        </p:spPr>
        <p:txBody>
          <a:bodyPr wrap="none">
            <a:spAutoFit/>
          </a:bodyPr>
          <a:lstStyle/>
          <a:p>
            <a:r>
              <a:rPr lang="en-US" sz="1200">
                <a:solidFill>
                  <a:srgbClr val="FF0000"/>
                </a:solidFill>
                <a:latin typeface="Verdana" pitchFamily="34" charset="0"/>
              </a:rPr>
              <a:t>Electron=solid </a:t>
            </a:r>
          </a:p>
          <a:p>
            <a:r>
              <a:rPr lang="en-US" sz="1200">
                <a:solidFill>
                  <a:srgbClr val="FF0000"/>
                </a:solidFill>
                <a:latin typeface="Verdana" pitchFamily="34" charset="0"/>
              </a:rPr>
              <a:t>Photon =open</a:t>
            </a:r>
          </a:p>
        </p:txBody>
      </p:sp>
      <p:sp>
        <p:nvSpPr>
          <p:cNvPr id="38" name="Line 19"/>
          <p:cNvSpPr>
            <a:spLocks noChangeShapeType="1"/>
          </p:cNvSpPr>
          <p:nvPr/>
        </p:nvSpPr>
        <p:spPr bwMode="auto">
          <a:xfrm>
            <a:off x="5876925" y="3581400"/>
            <a:ext cx="0" cy="3048000"/>
          </a:xfrm>
          <a:prstGeom prst="line">
            <a:avLst/>
          </a:prstGeom>
          <a:noFill/>
          <a:ln w="28575">
            <a:solidFill>
              <a:schemeClr val="bg2"/>
            </a:solidFill>
            <a:round/>
            <a:headEnd/>
            <a:tailEnd/>
          </a:ln>
          <a:effectLst/>
        </p:spPr>
        <p:txBody>
          <a:bodyPr/>
          <a:lstStyle/>
          <a:p>
            <a:endParaRPr lang="en-US"/>
          </a:p>
        </p:txBody>
      </p:sp>
      <p:sp>
        <p:nvSpPr>
          <p:cNvPr id="39" name="Rectangle 38"/>
          <p:cNvSpPr/>
          <p:nvPr/>
        </p:nvSpPr>
        <p:spPr>
          <a:xfrm>
            <a:off x="457200" y="990600"/>
            <a:ext cx="8305800" cy="1524000"/>
          </a:xfrm>
          <a:prstGeom prst="rect">
            <a:avLst/>
          </a:prstGeom>
          <a:noFill/>
          <a:ln>
            <a:solidFill>
              <a:schemeClr val="tx1"/>
            </a:solidFill>
          </a:ln>
          <a:effectLst>
            <a:outerShdw blurRad="63500" sx="102000" sy="102000" algn="ct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Cluster Calibration</a:t>
            </a:r>
            <a:endParaRPr lang="en-US" dirty="0"/>
          </a:p>
        </p:txBody>
      </p:sp>
      <p:sp>
        <p:nvSpPr>
          <p:cNvPr id="3" name="Content Placeholder 2"/>
          <p:cNvSpPr>
            <a:spLocks noGrp="1"/>
          </p:cNvSpPr>
          <p:nvPr>
            <p:ph idx="1"/>
          </p:nvPr>
        </p:nvSpPr>
        <p:spPr>
          <a:xfrm>
            <a:off x="228600" y="980728"/>
            <a:ext cx="8686800" cy="5616624"/>
          </a:xfrm>
        </p:spPr>
        <p:txBody>
          <a:bodyPr/>
          <a:lstStyle/>
          <a:p>
            <a:endParaRPr lang="en-US" dirty="0"/>
          </a:p>
        </p:txBody>
      </p:sp>
      <p:sp>
        <p:nvSpPr>
          <p:cNvPr id="4" name="Date Placeholder 3"/>
          <p:cNvSpPr>
            <a:spLocks noGrp="1"/>
          </p:cNvSpPr>
          <p:nvPr>
            <p:ph type="dt" sz="half" idx="10"/>
          </p:nvPr>
        </p:nvSpPr>
        <p:spPr/>
        <p:txBody>
          <a:bodyPr/>
          <a:lstStyle/>
          <a:p>
            <a:pPr>
              <a:defRPr/>
            </a:pPr>
            <a:fld id="{DC1A19C3-60BE-477C-9DA2-31647DF132E5}" type="datetime1">
              <a:rPr lang="en-US" smtClean="0"/>
              <a:pPr>
                <a:defRPr/>
              </a:pPr>
              <a:t>4/5/2012</a:t>
            </a:fld>
            <a:endParaRPr lang="en-US" dirty="0"/>
          </a:p>
        </p:txBody>
      </p:sp>
      <p:sp>
        <p:nvSpPr>
          <p:cNvPr id="5" name="Footer Placeholder 4"/>
          <p:cNvSpPr>
            <a:spLocks noGrp="1"/>
          </p:cNvSpPr>
          <p:nvPr>
            <p:ph type="ftr" sz="quarter" idx="11"/>
          </p:nvPr>
        </p:nvSpPr>
        <p:spPr/>
        <p:txBody>
          <a:bodyPr/>
          <a:lstStyle/>
          <a:p>
            <a:pPr>
              <a:defRPr/>
            </a:pPr>
            <a:r>
              <a:rPr lang="en-US" smtClean="0"/>
              <a:t>Ashfaq Ahmad</a:t>
            </a:r>
            <a:endParaRPr lang="en-US"/>
          </a:p>
        </p:txBody>
      </p:sp>
      <p:sp>
        <p:nvSpPr>
          <p:cNvPr id="6" name="Slide Number Placeholder 5"/>
          <p:cNvSpPr>
            <a:spLocks noGrp="1"/>
          </p:cNvSpPr>
          <p:nvPr>
            <p:ph type="sldNum" sz="quarter" idx="12"/>
          </p:nvPr>
        </p:nvSpPr>
        <p:spPr/>
        <p:txBody>
          <a:bodyPr/>
          <a:lstStyle/>
          <a:p>
            <a:pPr>
              <a:defRPr/>
            </a:pPr>
            <a:fld id="{B19B6CF7-AFEE-4653-B4EC-FC3999BA7FC2}" type="slidenum">
              <a:rPr lang="en-US" smtClean="0"/>
              <a:pPr>
                <a:defRPr/>
              </a:pPr>
              <a:t>26</a:t>
            </a:fld>
            <a:endParaRPr lang="en-US" dirty="0"/>
          </a:p>
        </p:txBody>
      </p:sp>
      <p:pic>
        <p:nvPicPr>
          <p:cNvPr id="7" name="Picture 14"/>
          <p:cNvPicPr>
            <a:picLocks noChangeAspect="1" noChangeArrowheads="1"/>
          </p:cNvPicPr>
          <p:nvPr/>
        </p:nvPicPr>
        <p:blipFill>
          <a:blip r:embed="rId2" cstate="print"/>
          <a:srcRect/>
          <a:stretch>
            <a:fillRect/>
          </a:stretch>
        </p:blipFill>
        <p:spPr bwMode="auto">
          <a:xfrm>
            <a:off x="1447800" y="1828800"/>
            <a:ext cx="6561026" cy="3124200"/>
          </a:xfrm>
          <a:prstGeom prst="rect">
            <a:avLst/>
          </a:prstGeom>
          <a:noFill/>
          <a:ln w="25400">
            <a:solidFill>
              <a:schemeClr val="accent6">
                <a:lumMod val="75000"/>
              </a:schemeClr>
            </a:solidFill>
            <a:miter lim="800000"/>
            <a:headEnd/>
            <a:tailEnd/>
          </a:ln>
          <a:effectLst>
            <a:outerShdw blurRad="63500" sx="102000" sy="102000" algn="ctr" rotWithShape="0">
              <a:prstClr val="black">
                <a:alpha val="40000"/>
              </a:prstClr>
            </a:outerShdw>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Electromagnetic objects in ATLAS</a:t>
            </a:r>
            <a:endParaRPr lang="en-US" dirty="0"/>
          </a:p>
        </p:txBody>
      </p:sp>
      <p:sp>
        <p:nvSpPr>
          <p:cNvPr id="3" name="Content Placeholder 2"/>
          <p:cNvSpPr>
            <a:spLocks noGrp="1"/>
          </p:cNvSpPr>
          <p:nvPr>
            <p:ph idx="1"/>
          </p:nvPr>
        </p:nvSpPr>
        <p:spPr>
          <a:xfrm>
            <a:off x="228600" y="980728"/>
            <a:ext cx="8686800" cy="5616624"/>
          </a:xfrm>
        </p:spPr>
        <p:txBody>
          <a:bodyPr/>
          <a:lstStyle/>
          <a:p>
            <a:pPr>
              <a:lnSpc>
                <a:spcPct val="80000"/>
              </a:lnSpc>
              <a:defRPr/>
            </a:pPr>
            <a:r>
              <a:rPr lang="en-US" sz="1800" dirty="0" smtClean="0"/>
              <a:t>In ATLAS an electron or a photon candidate is defined as a cluster of cells in the calorimeters representing the energy deposit to which we can associate tracks reconstructed in the inner detector</a:t>
            </a:r>
          </a:p>
          <a:p>
            <a:pPr lvl="0">
              <a:lnSpc>
                <a:spcPct val="80000"/>
              </a:lnSpc>
              <a:defRPr/>
            </a:pPr>
            <a:endParaRPr lang="en-US" sz="1800" dirty="0" smtClean="0"/>
          </a:p>
          <a:p>
            <a:pPr lvl="0">
              <a:lnSpc>
                <a:spcPct val="80000"/>
              </a:lnSpc>
              <a:defRPr/>
            </a:pPr>
            <a:r>
              <a:rPr lang="en-US" sz="1800" dirty="0" smtClean="0"/>
              <a:t>Clustering algorithms group cells together and sum the total deposited energy within each </a:t>
            </a:r>
            <a:r>
              <a:rPr lang="en-US" sz="1800" dirty="0" smtClean="0"/>
              <a:t>cluster</a:t>
            </a:r>
          </a:p>
          <a:p>
            <a:pPr lvl="0">
              <a:lnSpc>
                <a:spcPct val="80000"/>
              </a:lnSpc>
              <a:defRPr/>
            </a:pPr>
            <a:endParaRPr lang="en-US" sz="1800" dirty="0" smtClean="0"/>
          </a:p>
          <a:p>
            <a:pPr lvl="0">
              <a:lnSpc>
                <a:spcPct val="80000"/>
              </a:lnSpc>
              <a:defRPr/>
            </a:pPr>
            <a:r>
              <a:rPr lang="en-US" sz="1800" dirty="0" smtClean="0"/>
              <a:t>Sliding-Window algorithm is used to reconstruct the energy deposits</a:t>
            </a:r>
            <a:endParaRPr lang="en-US" sz="1800" dirty="0" smtClean="0"/>
          </a:p>
          <a:p>
            <a:pPr>
              <a:lnSpc>
                <a:spcPct val="80000"/>
              </a:lnSpc>
              <a:defRPr/>
            </a:pPr>
            <a:endParaRPr lang="en-US" sz="1800" dirty="0" smtClean="0"/>
          </a:p>
          <a:p>
            <a:pPr>
              <a:lnSpc>
                <a:spcPct val="80000"/>
              </a:lnSpc>
              <a:defRPr/>
            </a:pPr>
            <a:endParaRPr lang="en-US" sz="1800" dirty="0" smtClean="0"/>
          </a:p>
          <a:p>
            <a:pPr>
              <a:lnSpc>
                <a:spcPct val="80000"/>
              </a:lnSpc>
              <a:defRPr/>
            </a:pPr>
            <a:endParaRPr lang="en-US" sz="1800" dirty="0" smtClean="0"/>
          </a:p>
          <a:p>
            <a:pPr>
              <a:lnSpc>
                <a:spcPct val="80000"/>
              </a:lnSpc>
              <a:defRPr/>
            </a:pPr>
            <a:endParaRPr lang="en-US" sz="1800" dirty="0" smtClean="0"/>
          </a:p>
          <a:p>
            <a:pPr>
              <a:lnSpc>
                <a:spcPct val="80000"/>
              </a:lnSpc>
              <a:defRPr/>
            </a:pPr>
            <a:endParaRPr lang="en-US" sz="1800" dirty="0" smtClean="0"/>
          </a:p>
          <a:p>
            <a:pPr>
              <a:lnSpc>
                <a:spcPct val="80000"/>
              </a:lnSpc>
              <a:defRPr/>
            </a:pPr>
            <a:r>
              <a:rPr lang="en-US" sz="1800" dirty="0" smtClean="0"/>
              <a:t>Apply </a:t>
            </a:r>
            <a:r>
              <a:rPr lang="en-US" sz="1800" dirty="0" smtClean="0"/>
              <a:t>cluster </a:t>
            </a:r>
            <a:r>
              <a:rPr lang="en-US" sz="1800" dirty="0" smtClean="0"/>
              <a:t>calibrations</a:t>
            </a:r>
          </a:p>
          <a:p>
            <a:pPr>
              <a:lnSpc>
                <a:spcPct val="80000"/>
              </a:lnSpc>
              <a:buNone/>
              <a:defRPr/>
            </a:pPr>
            <a:endParaRPr lang="en-US" sz="1800" dirty="0" smtClean="0"/>
          </a:p>
          <a:p>
            <a:r>
              <a:rPr lang="en-US" sz="1800" dirty="0" smtClean="0"/>
              <a:t>The </a:t>
            </a:r>
            <a:r>
              <a:rPr lang="en-US" sz="1800" dirty="0" smtClean="0"/>
              <a:t>identification of such objects is then based on :</a:t>
            </a:r>
          </a:p>
          <a:p>
            <a:pPr lvl="1"/>
            <a:r>
              <a:rPr lang="en-US" sz="1400" dirty="0" smtClean="0"/>
              <a:t>The shower shape in the calorimeter</a:t>
            </a:r>
          </a:p>
          <a:p>
            <a:pPr lvl="1"/>
            <a:r>
              <a:rPr lang="en-US" sz="1400" dirty="0" smtClean="0"/>
              <a:t>Track quality (number of hits, direction </a:t>
            </a:r>
            <a:r>
              <a:rPr lang="en-US" sz="1400" dirty="0" err="1" smtClean="0"/>
              <a:t>wrt</a:t>
            </a:r>
            <a:r>
              <a:rPr lang="en-US" sz="1400" dirty="0" smtClean="0"/>
              <a:t> the cluster,...)</a:t>
            </a:r>
          </a:p>
          <a:p>
            <a:pPr lvl="1"/>
            <a:r>
              <a:rPr lang="en-US" sz="1400" dirty="0" smtClean="0"/>
              <a:t>Transition radiation (TRT “high threshold hits”)</a:t>
            </a:r>
          </a:p>
          <a:p>
            <a:pPr lvl="1"/>
            <a:r>
              <a:rPr lang="en-US" sz="1400" dirty="0" smtClean="0"/>
              <a:t>E/p</a:t>
            </a:r>
          </a:p>
          <a:p>
            <a:pPr>
              <a:lnSpc>
                <a:spcPct val="80000"/>
              </a:lnSpc>
              <a:defRPr/>
            </a:pPr>
            <a:endParaRPr lang="en-US" sz="1800" dirty="0" smtClean="0"/>
          </a:p>
          <a:p>
            <a:endParaRPr lang="en-US" dirty="0"/>
          </a:p>
        </p:txBody>
      </p:sp>
      <p:sp>
        <p:nvSpPr>
          <p:cNvPr id="4" name="Date Placeholder 3"/>
          <p:cNvSpPr>
            <a:spLocks noGrp="1"/>
          </p:cNvSpPr>
          <p:nvPr>
            <p:ph type="dt" sz="half" idx="10"/>
          </p:nvPr>
        </p:nvSpPr>
        <p:spPr/>
        <p:txBody>
          <a:bodyPr/>
          <a:lstStyle/>
          <a:p>
            <a:pPr>
              <a:defRPr/>
            </a:pPr>
            <a:fld id="{DC1A19C3-60BE-477C-9DA2-31647DF132E5}" type="datetime1">
              <a:rPr lang="en-US" smtClean="0"/>
              <a:pPr>
                <a:defRPr/>
              </a:pPr>
              <a:t>4/5/2012</a:t>
            </a:fld>
            <a:endParaRPr lang="en-US" dirty="0"/>
          </a:p>
        </p:txBody>
      </p:sp>
      <p:sp>
        <p:nvSpPr>
          <p:cNvPr id="5" name="Footer Placeholder 4"/>
          <p:cNvSpPr>
            <a:spLocks noGrp="1"/>
          </p:cNvSpPr>
          <p:nvPr>
            <p:ph type="ftr" sz="quarter" idx="11"/>
          </p:nvPr>
        </p:nvSpPr>
        <p:spPr/>
        <p:txBody>
          <a:bodyPr/>
          <a:lstStyle/>
          <a:p>
            <a:pPr>
              <a:defRPr/>
            </a:pPr>
            <a:r>
              <a:rPr lang="en-US" smtClean="0"/>
              <a:t>Ashfaq Ahmad</a:t>
            </a:r>
            <a:endParaRPr lang="en-US"/>
          </a:p>
        </p:txBody>
      </p:sp>
      <p:sp>
        <p:nvSpPr>
          <p:cNvPr id="6" name="Slide Number Placeholder 5"/>
          <p:cNvSpPr>
            <a:spLocks noGrp="1"/>
          </p:cNvSpPr>
          <p:nvPr>
            <p:ph type="sldNum" sz="quarter" idx="12"/>
          </p:nvPr>
        </p:nvSpPr>
        <p:spPr/>
        <p:txBody>
          <a:bodyPr/>
          <a:lstStyle/>
          <a:p>
            <a:pPr>
              <a:defRPr/>
            </a:pPr>
            <a:fld id="{B19B6CF7-AFEE-4653-B4EC-FC3999BA7FC2}" type="slidenum">
              <a:rPr lang="en-US" smtClean="0"/>
              <a:pPr>
                <a:defRPr/>
              </a:pPr>
              <a:t>27</a:t>
            </a:fld>
            <a:endParaRPr lang="en-US" dirty="0"/>
          </a:p>
        </p:txBody>
      </p:sp>
      <p:sp>
        <p:nvSpPr>
          <p:cNvPr id="11" name="Text Box 311"/>
          <p:cNvSpPr txBox="1">
            <a:spLocks noChangeArrowheads="1"/>
          </p:cNvSpPr>
          <p:nvPr/>
        </p:nvSpPr>
        <p:spPr bwMode="auto">
          <a:xfrm>
            <a:off x="4343400" y="4724400"/>
            <a:ext cx="322262" cy="366713"/>
          </a:xfrm>
          <a:prstGeom prst="rect">
            <a:avLst/>
          </a:prstGeom>
          <a:noFill/>
          <a:ln w="9525">
            <a:noFill/>
            <a:miter lim="800000"/>
            <a:headEnd/>
            <a:tailEnd/>
          </a:ln>
          <a:effectLst/>
        </p:spPr>
        <p:txBody>
          <a:bodyPr wrap="none">
            <a:spAutoFit/>
          </a:bodyPr>
          <a:lstStyle/>
          <a:p>
            <a:r>
              <a:rPr lang="en-US" dirty="0">
                <a:sym typeface="Symbol" pitchFamily="18" charset="2"/>
              </a:rPr>
              <a:t></a:t>
            </a:r>
          </a:p>
        </p:txBody>
      </p:sp>
      <p:sp>
        <p:nvSpPr>
          <p:cNvPr id="12" name="Line 312"/>
          <p:cNvSpPr>
            <a:spLocks noChangeShapeType="1"/>
          </p:cNvSpPr>
          <p:nvPr/>
        </p:nvSpPr>
        <p:spPr bwMode="auto">
          <a:xfrm>
            <a:off x="3810000" y="3048000"/>
            <a:ext cx="0" cy="1524000"/>
          </a:xfrm>
          <a:prstGeom prst="line">
            <a:avLst/>
          </a:prstGeom>
          <a:noFill/>
          <a:ln w="38100">
            <a:solidFill>
              <a:schemeClr val="tx1"/>
            </a:solidFill>
            <a:round/>
            <a:headEnd type="arrow"/>
            <a:tailEnd type="none" w="lg" len="lg"/>
          </a:ln>
          <a:effectLst/>
        </p:spPr>
        <p:txBody>
          <a:bodyPr/>
          <a:lstStyle/>
          <a:p>
            <a:endParaRPr lang="en-US"/>
          </a:p>
        </p:txBody>
      </p:sp>
      <p:sp>
        <p:nvSpPr>
          <p:cNvPr id="13" name="Text Box 314"/>
          <p:cNvSpPr txBox="1">
            <a:spLocks noChangeArrowheads="1"/>
          </p:cNvSpPr>
          <p:nvPr/>
        </p:nvSpPr>
        <p:spPr bwMode="auto">
          <a:xfrm>
            <a:off x="3429000" y="3657600"/>
            <a:ext cx="322263" cy="366713"/>
          </a:xfrm>
          <a:prstGeom prst="rect">
            <a:avLst/>
          </a:prstGeom>
          <a:noFill/>
          <a:ln w="9525">
            <a:noFill/>
            <a:miter lim="800000"/>
            <a:headEnd/>
            <a:tailEnd/>
          </a:ln>
          <a:effectLst/>
        </p:spPr>
        <p:txBody>
          <a:bodyPr wrap="none">
            <a:spAutoFit/>
          </a:bodyPr>
          <a:lstStyle/>
          <a:p>
            <a:r>
              <a:rPr lang="en-US" dirty="0">
                <a:sym typeface="Symbol" pitchFamily="18" charset="2"/>
              </a:rPr>
              <a:t></a:t>
            </a:r>
          </a:p>
        </p:txBody>
      </p:sp>
      <p:sp>
        <p:nvSpPr>
          <p:cNvPr id="14" name="Line 316"/>
          <p:cNvSpPr>
            <a:spLocks noChangeShapeType="1"/>
          </p:cNvSpPr>
          <p:nvPr/>
        </p:nvSpPr>
        <p:spPr bwMode="auto">
          <a:xfrm flipV="1">
            <a:off x="3886200" y="4648200"/>
            <a:ext cx="1447800" cy="0"/>
          </a:xfrm>
          <a:prstGeom prst="line">
            <a:avLst/>
          </a:prstGeom>
          <a:noFill/>
          <a:ln w="38100">
            <a:solidFill>
              <a:schemeClr val="tx1"/>
            </a:solidFill>
            <a:round/>
            <a:headEnd/>
            <a:tailEnd type="arrow" w="lg" len="lg"/>
          </a:ln>
          <a:effectLst/>
        </p:spPr>
        <p:txBody>
          <a:bodyPr/>
          <a:lstStyle/>
          <a:p>
            <a:endParaRPr lang="en-US"/>
          </a:p>
        </p:txBody>
      </p:sp>
      <p:sp>
        <p:nvSpPr>
          <p:cNvPr id="15" name="Text Box 317"/>
          <p:cNvSpPr txBox="1">
            <a:spLocks noChangeArrowheads="1"/>
          </p:cNvSpPr>
          <p:nvPr/>
        </p:nvSpPr>
        <p:spPr bwMode="auto">
          <a:xfrm>
            <a:off x="7086600" y="4572000"/>
            <a:ext cx="1371600" cy="276999"/>
          </a:xfrm>
          <a:prstGeom prst="rect">
            <a:avLst/>
          </a:prstGeom>
          <a:solidFill>
            <a:srgbClr val="FFFFBD"/>
          </a:solidFill>
          <a:ln w="9525">
            <a:noFill/>
            <a:miter lim="800000"/>
            <a:headEnd/>
            <a:tailEnd/>
          </a:ln>
          <a:effectLst/>
        </p:spPr>
        <p:txBody>
          <a:bodyPr wrap="square">
            <a:spAutoFit/>
          </a:bodyPr>
          <a:lstStyle/>
          <a:p>
            <a:pPr algn="ctr"/>
            <a:r>
              <a:rPr lang="en-US" sz="1200" dirty="0" smtClean="0">
                <a:solidFill>
                  <a:srgbClr val="FF0000"/>
                </a:solidFill>
                <a:latin typeface="Verdana" pitchFamily="34" charset="0"/>
              </a:rPr>
              <a:t>Electron 3x7</a:t>
            </a:r>
            <a:endParaRPr lang="en-US" sz="1200" dirty="0">
              <a:solidFill>
                <a:srgbClr val="FF0000"/>
              </a:solidFill>
              <a:latin typeface="Verdana" pitchFamily="34" charset="0"/>
            </a:endParaRPr>
          </a:p>
        </p:txBody>
      </p:sp>
      <p:sp>
        <p:nvSpPr>
          <p:cNvPr id="17" name="Text Box 319"/>
          <p:cNvSpPr txBox="1">
            <a:spLocks noChangeArrowheads="1"/>
          </p:cNvSpPr>
          <p:nvPr/>
        </p:nvSpPr>
        <p:spPr bwMode="auto">
          <a:xfrm>
            <a:off x="5638800" y="4572000"/>
            <a:ext cx="1061509" cy="276999"/>
          </a:xfrm>
          <a:prstGeom prst="rect">
            <a:avLst/>
          </a:prstGeom>
          <a:solidFill>
            <a:srgbClr val="FFFFBD"/>
          </a:solidFill>
          <a:ln w="9525">
            <a:noFill/>
            <a:miter lim="800000"/>
            <a:headEnd/>
            <a:tailEnd/>
          </a:ln>
          <a:effectLst/>
        </p:spPr>
        <p:txBody>
          <a:bodyPr wrap="none">
            <a:spAutoFit/>
          </a:bodyPr>
          <a:lstStyle/>
          <a:p>
            <a:pPr algn="ctr"/>
            <a:r>
              <a:rPr lang="en-US" sz="1200" dirty="0" smtClean="0">
                <a:solidFill>
                  <a:srgbClr val="FF0000"/>
                </a:solidFill>
                <a:latin typeface="Verdana" pitchFamily="34" charset="0"/>
              </a:rPr>
              <a:t>Photon 3x5</a:t>
            </a:r>
            <a:endParaRPr lang="en-US" sz="1200" dirty="0">
              <a:solidFill>
                <a:srgbClr val="FF0000"/>
              </a:solidFill>
              <a:latin typeface="Verdana" pitchFamily="34" charset="0"/>
            </a:endParaRPr>
          </a:p>
        </p:txBody>
      </p:sp>
      <p:pic>
        <p:nvPicPr>
          <p:cNvPr id="179202" name="Picture 2"/>
          <p:cNvPicPr>
            <a:picLocks noChangeAspect="1" noChangeArrowheads="1"/>
          </p:cNvPicPr>
          <p:nvPr/>
        </p:nvPicPr>
        <p:blipFill>
          <a:blip r:embed="rId2" cstate="print"/>
          <a:srcRect l="4629" t="12565" b="12042"/>
          <a:stretch>
            <a:fillRect/>
          </a:stretch>
        </p:blipFill>
        <p:spPr bwMode="auto">
          <a:xfrm>
            <a:off x="3901168" y="3200400"/>
            <a:ext cx="4709432" cy="1371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In-situ Calibration</a:t>
            </a:r>
            <a:endParaRPr lang="en-US" dirty="0"/>
          </a:p>
        </p:txBody>
      </p:sp>
      <p:sp>
        <p:nvSpPr>
          <p:cNvPr id="3" name="Content Placeholder 2"/>
          <p:cNvSpPr>
            <a:spLocks noGrp="1"/>
          </p:cNvSpPr>
          <p:nvPr>
            <p:ph idx="1"/>
          </p:nvPr>
        </p:nvSpPr>
        <p:spPr>
          <a:xfrm>
            <a:off x="250825" y="981075"/>
            <a:ext cx="8713788" cy="5543550"/>
          </a:xfrm>
        </p:spPr>
        <p:txBody>
          <a:bodyPr>
            <a:normAutofit/>
          </a:bodyPr>
          <a:lstStyle/>
          <a:p>
            <a:pPr eaLnBrk="1" hangingPunct="1">
              <a:lnSpc>
                <a:spcPct val="80000"/>
              </a:lnSpc>
              <a:defRPr/>
            </a:pPr>
            <a:r>
              <a:rPr lang="en-US" sz="2100" dirty="0" smtClean="0"/>
              <a:t>Determination of energy scales and resolution is crucial for precision measurements and searches</a:t>
            </a:r>
          </a:p>
          <a:p>
            <a:pPr eaLnBrk="1" hangingPunct="1">
              <a:lnSpc>
                <a:spcPct val="80000"/>
              </a:lnSpc>
              <a:buFont typeface="Wingdings" pitchFamily="2" charset="2"/>
              <a:buNone/>
              <a:defRPr/>
            </a:pPr>
            <a:endParaRPr lang="en-US" sz="2100" dirty="0" smtClean="0"/>
          </a:p>
          <a:p>
            <a:pPr eaLnBrk="1" hangingPunct="1">
              <a:lnSpc>
                <a:spcPct val="80000"/>
              </a:lnSpc>
              <a:defRPr/>
            </a:pPr>
            <a:r>
              <a:rPr lang="en-US" sz="2100" dirty="0" smtClean="0">
                <a:sym typeface="Symbol" pitchFamily="18" charset="2"/>
              </a:rPr>
              <a:t>The methods and algorithms that I developed for the calibration of EM calorimeter are officially used by ATLAS as a baseline</a:t>
            </a:r>
          </a:p>
          <a:p>
            <a:pPr lvl="1" eaLnBrk="1" hangingPunct="1">
              <a:lnSpc>
                <a:spcPct val="80000"/>
              </a:lnSpc>
              <a:defRPr/>
            </a:pPr>
            <a:r>
              <a:rPr lang="en-US" sz="2000" dirty="0" smtClean="0">
                <a:sym typeface="Symbol" pitchFamily="18" charset="2"/>
              </a:rPr>
              <a:t>Provide scales and resolutions and the required infrastructure to the whole collaboration as well as lead a group working on these issues</a:t>
            </a:r>
          </a:p>
          <a:p>
            <a:pPr eaLnBrk="1" hangingPunct="1">
              <a:lnSpc>
                <a:spcPct val="80000"/>
              </a:lnSpc>
              <a:defRPr/>
            </a:pPr>
            <a:endParaRPr lang="en-US" sz="2100" dirty="0" smtClean="0">
              <a:sym typeface="Symbol" pitchFamily="18" charset="2"/>
            </a:endParaRPr>
          </a:p>
          <a:p>
            <a:pPr eaLnBrk="1" hangingPunct="1">
              <a:lnSpc>
                <a:spcPct val="80000"/>
              </a:lnSpc>
              <a:defRPr/>
            </a:pPr>
            <a:r>
              <a:rPr lang="en-US" sz="2100" dirty="0" smtClean="0">
                <a:sym typeface="Symbol" pitchFamily="18" charset="2"/>
              </a:rPr>
              <a:t>The purpose of In-situ calibration is to establish </a:t>
            </a:r>
          </a:p>
          <a:p>
            <a:pPr lvl="1" eaLnBrk="1" hangingPunct="1">
              <a:lnSpc>
                <a:spcPct val="80000"/>
              </a:lnSpc>
              <a:defRPr/>
            </a:pPr>
            <a:r>
              <a:rPr lang="en-US" sz="2000" dirty="0" smtClean="0">
                <a:sym typeface="Symbol" pitchFamily="18" charset="2"/>
              </a:rPr>
              <a:t>Absolute EM scale to an accuracy of 0.1%</a:t>
            </a:r>
          </a:p>
          <a:p>
            <a:pPr lvl="1" eaLnBrk="1" hangingPunct="1">
              <a:lnSpc>
                <a:spcPct val="80000"/>
              </a:lnSpc>
              <a:defRPr/>
            </a:pPr>
            <a:r>
              <a:rPr lang="en-US" sz="2000" dirty="0" smtClean="0">
                <a:sym typeface="Symbol" pitchFamily="18" charset="2"/>
              </a:rPr>
              <a:t>Inter-calibrate different regions of Calorimeter to </a:t>
            </a:r>
          </a:p>
          <a:p>
            <a:pPr lvl="1" eaLnBrk="1" hangingPunct="1">
              <a:lnSpc>
                <a:spcPct val="80000"/>
              </a:lnSpc>
              <a:buFont typeface="Wingdings" pitchFamily="2" charset="2"/>
              <a:buNone/>
              <a:defRPr/>
            </a:pPr>
            <a:r>
              <a:rPr lang="en-US" sz="2000" dirty="0" smtClean="0">
                <a:sym typeface="Symbol" pitchFamily="18" charset="2"/>
              </a:rPr>
              <a:t>     establish long-range constant term to be  0.5% </a:t>
            </a:r>
          </a:p>
          <a:p>
            <a:pPr lvl="1" eaLnBrk="1" hangingPunct="1">
              <a:lnSpc>
                <a:spcPct val="80000"/>
              </a:lnSpc>
              <a:buFont typeface="Wingdings" pitchFamily="2" charset="2"/>
              <a:buNone/>
              <a:defRPr/>
            </a:pPr>
            <a:endParaRPr lang="en-US" sz="2000" dirty="0" smtClean="0">
              <a:sym typeface="Symbol" pitchFamily="18" charset="2"/>
            </a:endParaRPr>
          </a:p>
          <a:p>
            <a:pPr eaLnBrk="1" hangingPunct="1">
              <a:lnSpc>
                <a:spcPct val="80000"/>
              </a:lnSpc>
              <a:defRPr/>
            </a:pPr>
            <a:r>
              <a:rPr lang="en-US" sz="2100" dirty="0" smtClean="0">
                <a:sym typeface="Symbol" pitchFamily="18" charset="2"/>
              </a:rPr>
              <a:t>Energy scale was initially  measured in 2004 test beam, then tested with </a:t>
            </a:r>
            <a:r>
              <a:rPr lang="en-US" sz="2100" baseline="30000" dirty="0" smtClean="0">
                <a:sym typeface="Symbol" pitchFamily="18" charset="2"/>
              </a:rPr>
              <a:t>0</a:t>
            </a:r>
            <a:r>
              <a:rPr lang="en-US" sz="2100" dirty="0" smtClean="0">
                <a:sym typeface="Symbol" pitchFamily="18" charset="2"/>
              </a:rPr>
              <a:t> and </a:t>
            </a:r>
            <a:r>
              <a:rPr lang="en-US" sz="2100" dirty="0" smtClean="0"/>
              <a:t>  in the beginning of data taking</a:t>
            </a:r>
          </a:p>
          <a:p>
            <a:pPr marL="0" indent="0" eaLnBrk="1" hangingPunct="1">
              <a:lnSpc>
                <a:spcPct val="80000"/>
              </a:lnSpc>
              <a:buNone/>
              <a:defRPr/>
            </a:pPr>
            <a:endParaRPr lang="en-US" sz="2100" dirty="0" smtClean="0">
              <a:sym typeface="Symbol" pitchFamily="18" charset="2"/>
            </a:endParaRPr>
          </a:p>
          <a:p>
            <a:pPr eaLnBrk="1" hangingPunct="1">
              <a:lnSpc>
                <a:spcPct val="80000"/>
              </a:lnSpc>
              <a:defRPr/>
            </a:pPr>
            <a:r>
              <a:rPr lang="en-US" sz="2100" dirty="0"/>
              <a:t>T</a:t>
            </a:r>
            <a:r>
              <a:rPr lang="en-US" sz="2100" dirty="0" smtClean="0"/>
              <a:t>o measure Energy scale with a better accuracy, the precise knowledge of the well known Z </a:t>
            </a:r>
            <a:r>
              <a:rPr lang="en-US" sz="2100" dirty="0" err="1" smtClean="0"/>
              <a:t>lineshape</a:t>
            </a:r>
            <a:r>
              <a:rPr lang="en-US" sz="2100" dirty="0" smtClean="0"/>
              <a:t> has to be used</a:t>
            </a:r>
          </a:p>
          <a:p>
            <a:pPr eaLnBrk="1" hangingPunct="1">
              <a:lnSpc>
                <a:spcPct val="80000"/>
              </a:lnSpc>
              <a:buFont typeface="Wingdings" pitchFamily="2" charset="2"/>
              <a:buNone/>
              <a:defRPr/>
            </a:pPr>
            <a:endParaRPr lang="en-US" sz="2000" dirty="0" smtClean="0"/>
          </a:p>
        </p:txBody>
      </p:sp>
      <p:sp>
        <p:nvSpPr>
          <p:cNvPr id="35847" name="Date Placeholder 3"/>
          <p:cNvSpPr>
            <a:spLocks noGrp="1"/>
          </p:cNvSpPr>
          <p:nvPr>
            <p:ph type="dt" sz="quarter" idx="10"/>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97A2DAB-95A2-4030-8EDD-459D64CE6CDC}" type="datetime1">
              <a:rPr lang="en-US"/>
              <a:pPr fontAlgn="base">
                <a:spcBef>
                  <a:spcPct val="0"/>
                </a:spcBef>
                <a:spcAft>
                  <a:spcPct val="0"/>
                </a:spcAft>
                <a:defRPr/>
              </a:pPr>
              <a:t>4/5/2012</a:t>
            </a:fld>
            <a:endParaRPr lang="en-US"/>
          </a:p>
        </p:txBody>
      </p:sp>
      <p:sp>
        <p:nvSpPr>
          <p:cNvPr id="35848" name="Footer Placeholder 4"/>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a:t>Ashfaq Ahmad</a:t>
            </a:r>
          </a:p>
        </p:txBody>
      </p:sp>
      <p:sp>
        <p:nvSpPr>
          <p:cNvPr id="35849" name="Slide Number Placeholder 5"/>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361555F-0AF1-4CAC-9DC7-07867CCBE600}" type="slidenum">
              <a:rPr lang="en-US"/>
              <a:pPr fontAlgn="base">
                <a:spcBef>
                  <a:spcPct val="0"/>
                </a:spcBef>
                <a:spcAft>
                  <a:spcPct val="0"/>
                </a:spcAft>
                <a:defRPr/>
              </a:pPr>
              <a:t>28</a:t>
            </a:fld>
            <a:endParaRPr lang="en-US"/>
          </a:p>
        </p:txBody>
      </p:sp>
      <p:graphicFrame>
        <p:nvGraphicFramePr>
          <p:cNvPr id="35843" name="Object 3"/>
          <p:cNvGraphicFramePr>
            <a:graphicFrameLocks noChangeAspect="1"/>
          </p:cNvGraphicFramePr>
          <p:nvPr/>
        </p:nvGraphicFramePr>
        <p:xfrm>
          <a:off x="6804025" y="3644900"/>
          <a:ext cx="2033588" cy="571500"/>
        </p:xfrm>
        <a:graphic>
          <a:graphicData uri="http://schemas.openxmlformats.org/presentationml/2006/ole">
            <p:oleObj spid="_x0000_s35869" name="Equation" r:id="rId3" imgW="1422400" imgH="469900" progId="Equation.3">
              <p:embed/>
            </p:oleObj>
          </a:graphicData>
        </a:graphic>
      </p:graphicFrame>
      <p:graphicFrame>
        <p:nvGraphicFramePr>
          <p:cNvPr id="35844" name="Object 4"/>
          <p:cNvGraphicFramePr>
            <a:graphicFrameLocks noChangeAspect="1"/>
          </p:cNvGraphicFramePr>
          <p:nvPr/>
        </p:nvGraphicFramePr>
        <p:xfrm>
          <a:off x="6875463" y="4221163"/>
          <a:ext cx="1600200" cy="347662"/>
        </p:xfrm>
        <a:graphic>
          <a:graphicData uri="http://schemas.openxmlformats.org/presentationml/2006/ole">
            <p:oleObj spid="_x0000_s35870" name="Equation" r:id="rId4" imgW="1346200" imgH="241300" progId="Equation.3">
              <p:embed/>
            </p:oleObj>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The Method</a:t>
            </a:r>
            <a:endParaRPr lang="en-US" dirty="0"/>
          </a:p>
        </p:txBody>
      </p:sp>
      <p:sp>
        <p:nvSpPr>
          <p:cNvPr id="3" name="Content Placeholder 2"/>
          <p:cNvSpPr>
            <a:spLocks noGrp="1"/>
          </p:cNvSpPr>
          <p:nvPr>
            <p:ph idx="1"/>
          </p:nvPr>
        </p:nvSpPr>
        <p:spPr>
          <a:xfrm>
            <a:off x="323850" y="981075"/>
            <a:ext cx="8569325" cy="5688013"/>
          </a:xfrm>
        </p:spPr>
        <p:txBody>
          <a:bodyPr>
            <a:normAutofit/>
          </a:bodyPr>
          <a:lstStyle/>
          <a:p>
            <a:pPr eaLnBrk="1" hangingPunct="1">
              <a:lnSpc>
                <a:spcPct val="90000"/>
              </a:lnSpc>
              <a:defRPr/>
            </a:pPr>
            <a:r>
              <a:rPr lang="en-US" sz="2000" dirty="0" smtClean="0"/>
              <a:t>The energy of electron in zone “</a:t>
            </a:r>
            <a:r>
              <a:rPr lang="en-US" sz="2000" dirty="0" err="1" smtClean="0"/>
              <a:t>i</a:t>
            </a:r>
            <a:r>
              <a:rPr lang="en-US" sz="2000" dirty="0" smtClean="0"/>
              <a:t>” is parameterized as</a:t>
            </a:r>
          </a:p>
          <a:p>
            <a:pPr lvl="1" eaLnBrk="1" hangingPunct="1">
              <a:lnSpc>
                <a:spcPct val="90000"/>
              </a:lnSpc>
              <a:defRPr/>
            </a:pPr>
            <a:endParaRPr lang="en-US" sz="2000" dirty="0" smtClean="0">
              <a:sym typeface="Symbol" pitchFamily="18" charset="2"/>
            </a:endParaRPr>
          </a:p>
          <a:p>
            <a:pPr lvl="1" eaLnBrk="1" hangingPunct="1">
              <a:lnSpc>
                <a:spcPct val="90000"/>
              </a:lnSpc>
              <a:defRPr/>
            </a:pPr>
            <a:r>
              <a:rPr lang="en-US" sz="2000" dirty="0" smtClean="0">
                <a:sym typeface="Symbol" pitchFamily="18" charset="2"/>
              </a:rPr>
              <a:t> where zone is a slice in =0.20.4</a:t>
            </a:r>
            <a:endParaRPr lang="en-US" sz="2000" dirty="0" smtClean="0"/>
          </a:p>
          <a:p>
            <a:pPr eaLnBrk="1" hangingPunct="1">
              <a:lnSpc>
                <a:spcPct val="90000"/>
              </a:lnSpc>
              <a:defRPr/>
            </a:pPr>
            <a:r>
              <a:rPr lang="en-US" sz="2000" dirty="0" smtClean="0">
                <a:sym typeface="Symbol" pitchFamily="18" charset="2"/>
              </a:rPr>
              <a:t>Where ’s are obtained from </a:t>
            </a:r>
            <a:r>
              <a:rPr lang="en-US" sz="2000" dirty="0" err="1" smtClean="0">
                <a:sym typeface="Symbol" pitchFamily="18" charset="2"/>
              </a:rPr>
              <a:t>unbinned</a:t>
            </a:r>
            <a:r>
              <a:rPr lang="en-US" sz="2000" dirty="0" smtClean="0">
                <a:sym typeface="Symbol" pitchFamily="18" charset="2"/>
              </a:rPr>
              <a:t> likelihood fit by constraining </a:t>
            </a:r>
            <a:r>
              <a:rPr lang="en-US" sz="2000" dirty="0" smtClean="0"/>
              <a:t>the measured di-electron invariant mass to the Z boson line shape</a:t>
            </a:r>
            <a:endParaRPr lang="en-US" sz="2000" dirty="0" smtClean="0">
              <a:sym typeface="Symbol" pitchFamily="18" charset="2"/>
            </a:endParaRPr>
          </a:p>
          <a:p>
            <a:pPr eaLnBrk="1" hangingPunct="1">
              <a:lnSpc>
                <a:spcPct val="90000"/>
              </a:lnSpc>
              <a:defRPr/>
            </a:pPr>
            <a:r>
              <a:rPr lang="en-US" sz="2000" dirty="0" smtClean="0"/>
              <a:t>Linearity of response at low energy is cross checked by using electrons from </a:t>
            </a:r>
            <a:r>
              <a:rPr lang="en-US" sz="2000" dirty="0" smtClean="0">
                <a:sym typeface="Symbol" pitchFamily="18" charset="2"/>
              </a:rPr>
              <a:t>J/</a:t>
            </a:r>
            <a:r>
              <a:rPr lang="en-US" sz="2000" dirty="0" err="1" smtClean="0">
                <a:sym typeface="Symbol" pitchFamily="18" charset="2"/>
              </a:rPr>
              <a:t>ee</a:t>
            </a:r>
            <a:endParaRPr lang="en-US" sz="2000" dirty="0" smtClean="0"/>
          </a:p>
          <a:p>
            <a:pPr lvl="1" eaLnBrk="1" hangingPunct="1">
              <a:lnSpc>
                <a:spcPct val="90000"/>
              </a:lnSpc>
              <a:defRPr/>
            </a:pPr>
            <a:r>
              <a:rPr lang="en-US" sz="2000" dirty="0" smtClean="0">
                <a:sym typeface="Symbol" pitchFamily="18" charset="2"/>
              </a:rPr>
              <a:t>Also use E/p for electron from </a:t>
            </a:r>
            <a:r>
              <a:rPr lang="en-US" sz="2000" dirty="0" err="1" smtClean="0">
                <a:sym typeface="Symbol" pitchFamily="18" charset="2"/>
              </a:rPr>
              <a:t>We</a:t>
            </a:r>
            <a:r>
              <a:rPr lang="en-US" sz="2000" dirty="0" smtClean="0">
                <a:sym typeface="Symbol" pitchFamily="18" charset="2"/>
              </a:rPr>
              <a:t> as a cross check, need better knowledge of momentum scale from Inner Tracker</a:t>
            </a:r>
          </a:p>
          <a:p>
            <a:pPr eaLnBrk="1" hangingPunct="1">
              <a:lnSpc>
                <a:spcPct val="90000"/>
              </a:lnSpc>
              <a:defRPr/>
            </a:pPr>
            <a:r>
              <a:rPr lang="en-US" sz="2000" dirty="0" smtClean="0">
                <a:sym typeface="Symbol" pitchFamily="18" charset="2"/>
              </a:rPr>
              <a:t>Three different algorithms optimized for performance, computing  time </a:t>
            </a:r>
            <a:r>
              <a:rPr lang="en-US" sz="2000" dirty="0" err="1" smtClean="0">
                <a:sym typeface="Symbol" pitchFamily="18" charset="2"/>
              </a:rPr>
              <a:t>etc</a:t>
            </a:r>
            <a:endParaRPr lang="en-US" sz="2000" dirty="0" smtClean="0">
              <a:sym typeface="Symbol" pitchFamily="18" charset="2"/>
            </a:endParaRPr>
          </a:p>
          <a:p>
            <a:pPr eaLnBrk="1" hangingPunct="1">
              <a:lnSpc>
                <a:spcPct val="90000"/>
              </a:lnSpc>
              <a:defRPr/>
            </a:pPr>
            <a:r>
              <a:rPr lang="en-US" sz="2000" dirty="0" smtClean="0">
                <a:sym typeface="Symbol" pitchFamily="18" charset="2"/>
              </a:rPr>
              <a:t>Performance  based on 2010 data described </a:t>
            </a:r>
          </a:p>
          <a:p>
            <a:pPr eaLnBrk="1" hangingPunct="1">
              <a:lnSpc>
                <a:spcPct val="90000"/>
              </a:lnSpc>
              <a:buFont typeface="Wingdings" pitchFamily="2" charset="2"/>
              <a:buNone/>
              <a:defRPr/>
            </a:pPr>
            <a:r>
              <a:rPr lang="en-US" sz="2000" dirty="0" smtClean="0">
                <a:sym typeface="Symbol" pitchFamily="18" charset="2"/>
              </a:rPr>
              <a:t>	in the </a:t>
            </a:r>
            <a:r>
              <a:rPr lang="en-US" sz="2000" dirty="0" err="1" smtClean="0">
                <a:sym typeface="Symbol" pitchFamily="18" charset="2"/>
              </a:rPr>
              <a:t>egamma</a:t>
            </a:r>
            <a:r>
              <a:rPr lang="en-US" sz="2000" dirty="0" smtClean="0">
                <a:sym typeface="Symbol" pitchFamily="18" charset="2"/>
              </a:rPr>
              <a:t> paper, </a:t>
            </a:r>
            <a:r>
              <a:rPr lang="en-US" sz="2000" dirty="0" smtClean="0"/>
              <a:t>Eur. Phys. J. C(In Press),</a:t>
            </a:r>
          </a:p>
          <a:p>
            <a:pPr eaLnBrk="1" hangingPunct="1">
              <a:lnSpc>
                <a:spcPct val="90000"/>
              </a:lnSpc>
              <a:buFont typeface="Wingdings" pitchFamily="2" charset="2"/>
              <a:buNone/>
              <a:defRPr/>
            </a:pPr>
            <a:r>
              <a:rPr lang="en-US" sz="2000" dirty="0" smtClean="0"/>
              <a:t>	arXiv:1110.3174</a:t>
            </a:r>
          </a:p>
          <a:p>
            <a:pPr eaLnBrk="1" hangingPunct="1">
              <a:lnSpc>
                <a:spcPct val="90000"/>
              </a:lnSpc>
              <a:defRPr/>
            </a:pPr>
            <a:r>
              <a:rPr lang="en-US" sz="2000" dirty="0" smtClean="0"/>
              <a:t>CONF Note </a:t>
            </a:r>
            <a:r>
              <a:rPr lang="en-US" sz="2000" dirty="0" smtClean="0"/>
              <a:t>based on </a:t>
            </a:r>
            <a:r>
              <a:rPr lang="en-US" sz="2000" dirty="0" smtClean="0"/>
              <a:t>full 2011 </a:t>
            </a:r>
            <a:r>
              <a:rPr lang="en-US" sz="2000" dirty="0" smtClean="0"/>
              <a:t>data is </a:t>
            </a:r>
            <a:r>
              <a:rPr lang="en-US" sz="2000" dirty="0" smtClean="0"/>
              <a:t>under</a:t>
            </a:r>
            <a:endParaRPr lang="en-US" sz="2000" dirty="0" smtClean="0"/>
          </a:p>
          <a:p>
            <a:pPr eaLnBrk="1" hangingPunct="1">
              <a:lnSpc>
                <a:spcPct val="90000"/>
              </a:lnSpc>
              <a:buNone/>
              <a:defRPr/>
            </a:pPr>
            <a:r>
              <a:rPr lang="en-US" sz="2000" dirty="0" smtClean="0"/>
              <a:t>	</a:t>
            </a:r>
            <a:r>
              <a:rPr lang="en-US" sz="2000" dirty="0" smtClean="0"/>
              <a:t>review</a:t>
            </a:r>
            <a:endParaRPr lang="en-US" sz="2000" dirty="0" smtClean="0"/>
          </a:p>
        </p:txBody>
      </p:sp>
      <p:sp>
        <p:nvSpPr>
          <p:cNvPr id="36869" name="Date Placeholder 3"/>
          <p:cNvSpPr>
            <a:spLocks noGrp="1"/>
          </p:cNvSpPr>
          <p:nvPr>
            <p:ph type="dt" sz="quarter" idx="10"/>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9E40314-BBB6-42AD-B8F2-4D0B32C2498D}" type="datetime1">
              <a:rPr lang="en-US"/>
              <a:pPr fontAlgn="base">
                <a:spcBef>
                  <a:spcPct val="0"/>
                </a:spcBef>
                <a:spcAft>
                  <a:spcPct val="0"/>
                </a:spcAft>
                <a:defRPr/>
              </a:pPr>
              <a:t>4/5/2012</a:t>
            </a:fld>
            <a:endParaRPr lang="en-US"/>
          </a:p>
        </p:txBody>
      </p:sp>
      <p:sp>
        <p:nvSpPr>
          <p:cNvPr id="36870" name="Footer Placeholder 4"/>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a:t>Ashfaq Ahmad</a:t>
            </a:r>
          </a:p>
        </p:txBody>
      </p:sp>
      <p:sp>
        <p:nvSpPr>
          <p:cNvPr id="36871" name="Slide Number Placeholder 5"/>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595F1CE-7D63-497C-BE7A-CAC0EF23B229}" type="slidenum">
              <a:rPr lang="en-US"/>
              <a:pPr fontAlgn="base">
                <a:spcBef>
                  <a:spcPct val="0"/>
                </a:spcBef>
                <a:spcAft>
                  <a:spcPct val="0"/>
                </a:spcAft>
                <a:defRPr/>
              </a:pPr>
              <a:t>29</a:t>
            </a:fld>
            <a:endParaRPr lang="en-US"/>
          </a:p>
        </p:txBody>
      </p:sp>
      <p:graphicFrame>
        <p:nvGraphicFramePr>
          <p:cNvPr id="36866" name="Object 2"/>
          <p:cNvGraphicFramePr>
            <a:graphicFrameLocks noChangeAspect="1"/>
          </p:cNvGraphicFramePr>
          <p:nvPr/>
        </p:nvGraphicFramePr>
        <p:xfrm>
          <a:off x="3419475" y="1341438"/>
          <a:ext cx="1860550" cy="358775"/>
        </p:xfrm>
        <a:graphic>
          <a:graphicData uri="http://schemas.openxmlformats.org/presentationml/2006/ole">
            <p:oleObj spid="_x0000_s36880" name="Equation" r:id="rId3" imgW="1193800" imgH="241300" progId="Equation.3">
              <p:embed/>
            </p:oleObj>
          </a:graphicData>
        </a:graphic>
      </p:graphicFrame>
      <p:pic>
        <p:nvPicPr>
          <p:cNvPr id="8" name="Content Placeholder 6" descr="Z_scales_2010.png"/>
          <p:cNvPicPr>
            <a:picLocks noChangeAspect="1"/>
          </p:cNvPicPr>
          <p:nvPr/>
        </p:nvPicPr>
        <p:blipFill>
          <a:blip r:embed="rId4" cstate="print"/>
          <a:stretch>
            <a:fillRect/>
          </a:stretch>
        </p:blipFill>
        <p:spPr>
          <a:xfrm>
            <a:off x="5508625" y="4221163"/>
            <a:ext cx="3384550" cy="2432050"/>
          </a:xfrm>
          <a:prstGeom prst="rect">
            <a:avLst/>
          </a:prstGeom>
          <a:solidFill>
            <a:schemeClr val="bg1"/>
          </a:solidFill>
          <a:ln w="25400">
            <a:solidFill>
              <a:schemeClr val="bg1"/>
            </a:solidFill>
          </a:ln>
          <a:effectLst>
            <a:outerShdw blurRad="63500" sx="102000" sy="102000" algn="ctr" rotWithShape="0">
              <a:prstClr val="black">
                <a:alpha val="40000"/>
              </a:prstClr>
            </a:outerShdw>
          </a:effectLst>
        </p:spPr>
      </p:pic>
      <p:sp>
        <p:nvSpPr>
          <p:cNvPr id="9" name="Rectangle 8"/>
          <p:cNvSpPr/>
          <p:nvPr/>
        </p:nvSpPr>
        <p:spPr>
          <a:xfrm>
            <a:off x="6588125" y="4554538"/>
            <a:ext cx="1439863" cy="1800225"/>
          </a:xfrm>
          <a:prstGeom prst="rect">
            <a:avLst/>
          </a:prstGeom>
          <a:solidFill>
            <a:srgbClr val="FFC000">
              <a:alpha val="15000"/>
            </a:srgbClr>
          </a:soli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Calorimetry</a:t>
            </a:r>
            <a:endParaRPr lang="en-US" dirty="0"/>
          </a:p>
        </p:txBody>
      </p:sp>
      <p:sp>
        <p:nvSpPr>
          <p:cNvPr id="3" name="Content Placeholder 2"/>
          <p:cNvSpPr>
            <a:spLocks noGrp="1"/>
          </p:cNvSpPr>
          <p:nvPr>
            <p:ph idx="1"/>
          </p:nvPr>
        </p:nvSpPr>
        <p:spPr>
          <a:xfrm>
            <a:off x="228600" y="980728"/>
            <a:ext cx="8686800" cy="5616624"/>
          </a:xfrm>
        </p:spPr>
        <p:txBody>
          <a:bodyPr/>
          <a:lstStyle/>
          <a:p>
            <a:pPr eaLnBrk="1" hangingPunct="1">
              <a:defRPr/>
            </a:pPr>
            <a:r>
              <a:rPr lang="en-US" sz="2000" dirty="0" smtClean="0"/>
              <a:t>Measure energies of  </a:t>
            </a:r>
            <a:r>
              <a:rPr lang="en-US" sz="2000" dirty="0" smtClean="0"/>
              <a:t>charged and neutral particles, </a:t>
            </a:r>
            <a:r>
              <a:rPr lang="en-US" sz="2000" dirty="0" smtClean="0"/>
              <a:t>jets </a:t>
            </a:r>
            <a:r>
              <a:rPr lang="en-US" sz="2000" dirty="0" smtClean="0"/>
              <a:t>as well as measure total missing transverse energy</a:t>
            </a:r>
          </a:p>
          <a:p>
            <a:pPr eaLnBrk="1" hangingPunct="1">
              <a:buNone/>
              <a:defRPr/>
            </a:pPr>
            <a:endParaRPr lang="en-US" sz="2000" dirty="0" smtClean="0"/>
          </a:p>
          <a:p>
            <a:r>
              <a:rPr lang="en-US" sz="2000" dirty="0" smtClean="0"/>
              <a:t>Consists of:</a:t>
            </a:r>
          </a:p>
          <a:p>
            <a:pPr lvl="1"/>
            <a:r>
              <a:rPr lang="en-US" sz="1800" dirty="0" smtClean="0"/>
              <a:t>Dense absorber material </a:t>
            </a:r>
            <a:r>
              <a:rPr lang="en-US" sz="1800" dirty="0" smtClean="0"/>
              <a:t>to fully absorb incident particles</a:t>
            </a:r>
          </a:p>
          <a:p>
            <a:pPr lvl="1"/>
            <a:r>
              <a:rPr lang="en-US" sz="1800" dirty="0" smtClean="0"/>
              <a:t>Active </a:t>
            </a:r>
            <a:r>
              <a:rPr lang="en-US" sz="1800" dirty="0" smtClean="0"/>
              <a:t>material to </a:t>
            </a:r>
            <a:r>
              <a:rPr lang="en-US" sz="1800" dirty="0" smtClean="0"/>
              <a:t>produce an output signal proportional to the input </a:t>
            </a:r>
            <a:r>
              <a:rPr lang="en-US" sz="1800" dirty="0" smtClean="0"/>
              <a:t>energy</a:t>
            </a:r>
          </a:p>
          <a:p>
            <a:pPr lvl="1">
              <a:buNone/>
            </a:pPr>
            <a:endParaRPr lang="en-US" sz="1800" dirty="0" smtClean="0"/>
          </a:p>
          <a:p>
            <a:r>
              <a:rPr lang="en-US" sz="2000" dirty="0" smtClean="0"/>
              <a:t>Fast processing time, could recognize and select interesting events in real time, used for triggering </a:t>
            </a:r>
          </a:p>
          <a:p>
            <a:endParaRPr lang="en-US" sz="2000" dirty="0" smtClean="0"/>
          </a:p>
          <a:p>
            <a:r>
              <a:rPr lang="en-US" sz="2000" dirty="0" smtClean="0"/>
              <a:t>The </a:t>
            </a:r>
            <a:r>
              <a:rPr lang="en-US" sz="2000" dirty="0" smtClean="0"/>
              <a:t>intrinsic resolution of calorimeters improves with </a:t>
            </a:r>
            <a:r>
              <a:rPr lang="en-US" sz="2000" dirty="0" smtClean="0"/>
              <a:t>energy(as </a:t>
            </a:r>
            <a:r>
              <a:rPr lang="en-US" sz="2000" dirty="0" smtClean="0"/>
              <a:t>1</a:t>
            </a:r>
            <a:r>
              <a:rPr lang="en-US" sz="2000" dirty="0" smtClean="0">
                <a:cs typeface="Calibri" pitchFamily="34" charset="0"/>
              </a:rPr>
              <a:t>/</a:t>
            </a:r>
            <a:r>
              <a:rPr lang="en-US" sz="2000" dirty="0" smtClean="0">
                <a:cs typeface="Calibri" pitchFamily="34" charset="0"/>
                <a:sym typeface="Symbol" charset="0"/>
              </a:rPr>
              <a:t></a:t>
            </a:r>
            <a:r>
              <a:rPr lang="en-US" sz="2000" dirty="0" smtClean="0">
                <a:cs typeface="Calibri" pitchFamily="34" charset="0"/>
              </a:rPr>
              <a:t>E </a:t>
            </a:r>
            <a:r>
              <a:rPr lang="en-US" sz="2000" dirty="0" smtClean="0"/>
              <a:t>) </a:t>
            </a:r>
            <a:r>
              <a:rPr lang="en-US" sz="2000" dirty="0" smtClean="0"/>
              <a:t>in contrast to magnetic </a:t>
            </a:r>
            <a:r>
              <a:rPr lang="en-US" sz="2000" dirty="0" smtClean="0"/>
              <a:t>spectrometer</a:t>
            </a:r>
          </a:p>
          <a:p>
            <a:endParaRPr lang="en-US" sz="2000" dirty="0" smtClean="0"/>
          </a:p>
          <a:p>
            <a:r>
              <a:rPr lang="en-US" sz="2000" dirty="0" err="1" smtClean="0"/>
              <a:t>Calorimetry</a:t>
            </a:r>
            <a:r>
              <a:rPr lang="en-US" sz="2000" dirty="0" smtClean="0"/>
              <a:t> is </a:t>
            </a:r>
            <a:r>
              <a:rPr lang="en-US" sz="2000" dirty="0" smtClean="0"/>
              <a:t>widely used, </a:t>
            </a:r>
            <a:r>
              <a:rPr lang="en-US" sz="2000" dirty="0" smtClean="0"/>
              <a:t>very much matured and effective technique</a:t>
            </a:r>
          </a:p>
          <a:p>
            <a:pPr lvl="1"/>
            <a:r>
              <a:rPr lang="en-US" sz="1800" dirty="0" smtClean="0"/>
              <a:t>But still need to improve resolution, achieve even faster response and more radiation </a:t>
            </a:r>
            <a:r>
              <a:rPr lang="en-US" sz="1800" dirty="0" smtClean="0"/>
              <a:t>hardness for future experiments</a:t>
            </a:r>
            <a:endParaRPr lang="en-US" sz="2000" dirty="0" smtClean="0"/>
          </a:p>
          <a:p>
            <a:pPr>
              <a:buNone/>
            </a:pPr>
            <a:endParaRPr lang="en-US" dirty="0" smtClean="0"/>
          </a:p>
          <a:p>
            <a:pPr lvl="1"/>
            <a:endParaRPr lang="en-US" dirty="0" smtClean="0"/>
          </a:p>
          <a:p>
            <a:pPr>
              <a:buNone/>
            </a:pPr>
            <a:endParaRPr lang="en-US" dirty="0"/>
          </a:p>
        </p:txBody>
      </p:sp>
      <p:sp>
        <p:nvSpPr>
          <p:cNvPr id="4" name="Date Placeholder 3"/>
          <p:cNvSpPr>
            <a:spLocks noGrp="1"/>
          </p:cNvSpPr>
          <p:nvPr>
            <p:ph type="dt" sz="half" idx="10"/>
          </p:nvPr>
        </p:nvSpPr>
        <p:spPr/>
        <p:txBody>
          <a:bodyPr/>
          <a:lstStyle/>
          <a:p>
            <a:pPr>
              <a:defRPr/>
            </a:pPr>
            <a:fld id="{DC1A19C3-60BE-477C-9DA2-31647DF132E5}" type="datetime1">
              <a:rPr lang="en-US" smtClean="0"/>
              <a:pPr>
                <a:defRPr/>
              </a:pPr>
              <a:t>4/5/2012</a:t>
            </a:fld>
            <a:endParaRPr lang="en-US" dirty="0"/>
          </a:p>
        </p:txBody>
      </p:sp>
      <p:sp>
        <p:nvSpPr>
          <p:cNvPr id="5" name="Footer Placeholder 4"/>
          <p:cNvSpPr>
            <a:spLocks noGrp="1"/>
          </p:cNvSpPr>
          <p:nvPr>
            <p:ph type="ftr" sz="quarter" idx="11"/>
          </p:nvPr>
        </p:nvSpPr>
        <p:spPr/>
        <p:txBody>
          <a:bodyPr/>
          <a:lstStyle/>
          <a:p>
            <a:pPr>
              <a:defRPr/>
            </a:pPr>
            <a:r>
              <a:rPr lang="en-US" smtClean="0"/>
              <a:t>Ashfaq Ahmad</a:t>
            </a:r>
            <a:endParaRPr lang="en-US"/>
          </a:p>
        </p:txBody>
      </p:sp>
      <p:sp>
        <p:nvSpPr>
          <p:cNvPr id="6" name="Slide Number Placeholder 5"/>
          <p:cNvSpPr>
            <a:spLocks noGrp="1"/>
          </p:cNvSpPr>
          <p:nvPr>
            <p:ph type="sldNum" sz="quarter" idx="12"/>
          </p:nvPr>
        </p:nvSpPr>
        <p:spPr/>
        <p:txBody>
          <a:bodyPr/>
          <a:lstStyle/>
          <a:p>
            <a:pPr>
              <a:defRPr/>
            </a:pPr>
            <a:fld id="{B19B6CF7-AFEE-4653-B4EC-FC3999BA7FC2}" type="slidenum">
              <a:rPr lang="en-US" smtClean="0"/>
              <a:pPr>
                <a:defRPr/>
              </a:pPr>
              <a:t>3</a:t>
            </a:fld>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eaLnBrk="1" fontAlgn="auto" hangingPunct="1">
              <a:spcAft>
                <a:spcPts val="0"/>
              </a:spcAft>
              <a:defRPr/>
            </a:pPr>
            <a:r>
              <a:rPr lang="en-US" sz="3400" dirty="0" smtClean="0"/>
              <a:t>Energy Scales from </a:t>
            </a:r>
            <a:r>
              <a:rPr lang="en-US" sz="3400" dirty="0" err="1" smtClean="0"/>
              <a:t>Z</a:t>
            </a:r>
            <a:r>
              <a:rPr lang="en-US" sz="3400" dirty="0" err="1" smtClean="0">
                <a:sym typeface="Symbol"/>
              </a:rPr>
              <a:t>ee</a:t>
            </a:r>
            <a:r>
              <a:rPr lang="en-US" sz="3400" dirty="0" smtClean="0">
                <a:sym typeface="Symbol"/>
              </a:rPr>
              <a:t>,</a:t>
            </a:r>
            <a:r>
              <a:rPr lang="en-US" sz="3400" dirty="0" smtClean="0"/>
              <a:t> </a:t>
            </a:r>
            <a:r>
              <a:rPr lang="en-US" sz="3400" dirty="0" smtClean="0">
                <a:sym typeface="Symbol"/>
              </a:rPr>
              <a:t>J/</a:t>
            </a:r>
            <a:r>
              <a:rPr lang="en-US" sz="3400" dirty="0" err="1" smtClean="0">
                <a:sym typeface="Symbol"/>
              </a:rPr>
              <a:t>ee</a:t>
            </a:r>
            <a:r>
              <a:rPr lang="en-US" sz="3400" dirty="0" smtClean="0"/>
              <a:t>  and </a:t>
            </a:r>
            <a:r>
              <a:rPr lang="en-US" sz="3400" dirty="0" err="1" smtClean="0">
                <a:sym typeface="Symbol"/>
              </a:rPr>
              <a:t>We</a:t>
            </a:r>
            <a:r>
              <a:rPr lang="en-US" sz="3400" dirty="0" smtClean="0">
                <a:sym typeface="Symbol"/>
              </a:rPr>
              <a:t></a:t>
            </a:r>
            <a:endParaRPr lang="en-US" sz="3400" dirty="0"/>
          </a:p>
        </p:txBody>
      </p:sp>
      <p:sp>
        <p:nvSpPr>
          <p:cNvPr id="3" name="Content Placeholder 2"/>
          <p:cNvSpPr>
            <a:spLocks noGrp="1"/>
          </p:cNvSpPr>
          <p:nvPr>
            <p:ph idx="1"/>
          </p:nvPr>
        </p:nvSpPr>
        <p:spPr>
          <a:xfrm>
            <a:off x="250825" y="981075"/>
            <a:ext cx="8713788" cy="5688013"/>
          </a:xfrm>
        </p:spPr>
        <p:txBody>
          <a:bodyPr rtlCol="0">
            <a:normAutofit/>
          </a:bodyPr>
          <a:lstStyle/>
          <a:p>
            <a:pPr eaLnBrk="1" fontAlgn="auto" hangingPunct="1">
              <a:spcAft>
                <a:spcPts val="0"/>
              </a:spcAft>
              <a:defRPr/>
            </a:pPr>
            <a:endParaRPr lang="en-US" dirty="0"/>
          </a:p>
        </p:txBody>
      </p:sp>
      <p:sp>
        <p:nvSpPr>
          <p:cNvPr id="37891" name="Date Placeholder 3"/>
          <p:cNvSpPr>
            <a:spLocks noGrp="1"/>
          </p:cNvSpPr>
          <p:nvPr>
            <p:ph type="dt" sz="quarter" idx="10"/>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C94ED00-4C53-47EF-B15C-AE8C27AC1885}" type="datetime1">
              <a:rPr lang="en-US"/>
              <a:pPr fontAlgn="base">
                <a:spcBef>
                  <a:spcPct val="0"/>
                </a:spcBef>
                <a:spcAft>
                  <a:spcPct val="0"/>
                </a:spcAft>
                <a:defRPr/>
              </a:pPr>
              <a:t>4/5/2012</a:t>
            </a:fld>
            <a:endParaRPr lang="en-US"/>
          </a:p>
        </p:txBody>
      </p:sp>
      <p:sp>
        <p:nvSpPr>
          <p:cNvPr id="37892" name="Footer Placeholder 4"/>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a:t>Ashfaq Ahmad</a:t>
            </a:r>
          </a:p>
        </p:txBody>
      </p:sp>
      <p:sp>
        <p:nvSpPr>
          <p:cNvPr id="37893" name="Slide Number Placeholder 5"/>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59BB7FD-E60A-479F-A8F0-058D18CAF3E7}" type="slidenum">
              <a:rPr lang="en-US"/>
              <a:pPr fontAlgn="base">
                <a:spcBef>
                  <a:spcPct val="0"/>
                </a:spcBef>
                <a:spcAft>
                  <a:spcPct val="0"/>
                </a:spcAft>
                <a:defRPr/>
              </a:pPr>
              <a:t>30</a:t>
            </a:fld>
            <a:endParaRPr lang="en-US"/>
          </a:p>
        </p:txBody>
      </p:sp>
      <p:pic>
        <p:nvPicPr>
          <p:cNvPr id="9" name="Content Placeholder 6" descr="Z_scales_2010.png"/>
          <p:cNvPicPr>
            <a:picLocks noChangeAspect="1"/>
          </p:cNvPicPr>
          <p:nvPr/>
        </p:nvPicPr>
        <p:blipFill>
          <a:blip r:embed="rId2" cstate="print"/>
          <a:stretch>
            <a:fillRect/>
          </a:stretch>
        </p:blipFill>
        <p:spPr>
          <a:xfrm>
            <a:off x="390525" y="1052513"/>
            <a:ext cx="3757613" cy="2700337"/>
          </a:xfrm>
          <a:prstGeom prst="rect">
            <a:avLst/>
          </a:prstGeom>
          <a:solidFill>
            <a:schemeClr val="bg1"/>
          </a:solidFill>
          <a:ln w="25400">
            <a:solidFill>
              <a:schemeClr val="bg1"/>
            </a:solidFill>
          </a:ln>
          <a:effectLst>
            <a:outerShdw blurRad="63500" sx="102000" sy="102000" algn="ctr" rotWithShape="0">
              <a:prstClr val="black">
                <a:alpha val="40000"/>
              </a:prstClr>
            </a:outerShdw>
          </a:effectLst>
        </p:spPr>
      </p:pic>
      <p:pic>
        <p:nvPicPr>
          <p:cNvPr id="10" name="Picture 9" descr="Jpsiee_scales.png"/>
          <p:cNvPicPr>
            <a:picLocks noChangeAspect="1"/>
          </p:cNvPicPr>
          <p:nvPr/>
        </p:nvPicPr>
        <p:blipFill>
          <a:blip r:embed="rId3" cstate="print"/>
          <a:stretch>
            <a:fillRect/>
          </a:stretch>
        </p:blipFill>
        <p:spPr>
          <a:xfrm>
            <a:off x="4919663" y="1052513"/>
            <a:ext cx="3756025" cy="2700337"/>
          </a:xfrm>
          <a:prstGeom prst="rect">
            <a:avLst/>
          </a:prstGeom>
          <a:effectLst>
            <a:outerShdw blurRad="63500" sx="102000" sy="102000" algn="ctr" rotWithShape="0">
              <a:prstClr val="black">
                <a:alpha val="40000"/>
              </a:prstClr>
            </a:outerShdw>
          </a:effectLst>
        </p:spPr>
      </p:pic>
      <p:pic>
        <p:nvPicPr>
          <p:cNvPr id="11" name="Picture 10" descr="EoverP_2010.png"/>
          <p:cNvPicPr>
            <a:picLocks noChangeAspect="1"/>
          </p:cNvPicPr>
          <p:nvPr/>
        </p:nvPicPr>
        <p:blipFill>
          <a:blip r:embed="rId4" cstate="print"/>
          <a:stretch>
            <a:fillRect/>
          </a:stretch>
        </p:blipFill>
        <p:spPr>
          <a:xfrm>
            <a:off x="323850" y="3876675"/>
            <a:ext cx="3829050" cy="2700338"/>
          </a:xfrm>
          <a:prstGeom prst="rect">
            <a:avLst/>
          </a:prstGeom>
          <a:effectLst>
            <a:outerShdw blurRad="63500" sx="102000" sy="102000" algn="ctr" rotWithShape="0">
              <a:prstClr val="black">
                <a:alpha val="40000"/>
              </a:prstClr>
            </a:outerShdw>
          </a:effectLst>
        </p:spPr>
      </p:pic>
      <p:sp>
        <p:nvSpPr>
          <p:cNvPr id="12" name="Content Placeholder 2"/>
          <p:cNvSpPr txBox="1">
            <a:spLocks/>
          </p:cNvSpPr>
          <p:nvPr/>
        </p:nvSpPr>
        <p:spPr>
          <a:xfrm>
            <a:off x="4284663" y="3860800"/>
            <a:ext cx="4608512" cy="2700338"/>
          </a:xfrm>
          <a:prstGeom prst="rect">
            <a:avLst/>
          </a:prstGeom>
          <a:solidFill>
            <a:schemeClr val="bg1"/>
          </a:solidFill>
          <a:ln w="25400">
            <a:solidFill>
              <a:schemeClr val="bg1"/>
            </a:solidFill>
          </a:ln>
          <a:effectLst>
            <a:outerShdw blurRad="63500" sx="102000" sy="102000" algn="ctr" rotWithShape="0">
              <a:prstClr val="black">
                <a:alpha val="40000"/>
              </a:prstClr>
            </a:outerShdw>
          </a:effectLst>
        </p:spPr>
        <p:txBody>
          <a:bodyPr/>
          <a:lstStyle/>
          <a:p>
            <a:pPr marL="342900" indent="-342900" fontAlgn="auto">
              <a:spcBef>
                <a:spcPct val="20000"/>
              </a:spcBef>
              <a:spcAft>
                <a:spcPts val="0"/>
              </a:spcAft>
              <a:buFont typeface="Wingdings" pitchFamily="2" charset="2"/>
              <a:buChar char="q"/>
              <a:defRPr/>
            </a:pPr>
            <a:r>
              <a:rPr lang="en-US" sz="1400" dirty="0">
                <a:solidFill>
                  <a:srgbClr val="002060"/>
                </a:solidFill>
                <a:latin typeface="+mn-lt"/>
              </a:rPr>
              <a:t>The </a:t>
            </a:r>
            <a:r>
              <a:rPr lang="en-US" sz="1400" dirty="0">
                <a:solidFill>
                  <a:srgbClr val="002060"/>
                </a:solidFill>
                <a:latin typeface="+mn-lt"/>
                <a:sym typeface="Symbol"/>
              </a:rPr>
              <a:t>J/ and W plot</a:t>
            </a:r>
            <a:r>
              <a:rPr lang="en-US" sz="1400" dirty="0">
                <a:solidFill>
                  <a:srgbClr val="002060"/>
                </a:solidFill>
                <a:latin typeface="+mn-lt"/>
              </a:rPr>
              <a:t> were made after the Z corrections were applied</a:t>
            </a:r>
          </a:p>
          <a:p>
            <a:pPr marL="342900" indent="-342900" fontAlgn="auto">
              <a:spcBef>
                <a:spcPct val="20000"/>
              </a:spcBef>
              <a:spcAft>
                <a:spcPts val="0"/>
              </a:spcAft>
              <a:buFont typeface="Wingdings" pitchFamily="2" charset="2"/>
              <a:buChar char="q"/>
              <a:defRPr/>
            </a:pPr>
            <a:r>
              <a:rPr lang="en-US" sz="1400" dirty="0">
                <a:solidFill>
                  <a:srgbClr val="002060"/>
                </a:solidFill>
                <a:latin typeface="+mn-lt"/>
              </a:rPr>
              <a:t>Inner error bars are statistical only, while outer are total uncertainty</a:t>
            </a:r>
          </a:p>
          <a:p>
            <a:pPr marL="342900" indent="-342900" fontAlgn="auto">
              <a:spcBef>
                <a:spcPct val="20000"/>
              </a:spcBef>
              <a:spcAft>
                <a:spcPts val="0"/>
              </a:spcAft>
              <a:buFont typeface="Wingdings" pitchFamily="2" charset="2"/>
              <a:buChar char="q"/>
              <a:defRPr/>
            </a:pPr>
            <a:r>
              <a:rPr lang="en-US" sz="1400" dirty="0">
                <a:solidFill>
                  <a:srgbClr val="002060"/>
                </a:solidFill>
                <a:latin typeface="+mn-lt"/>
                <a:sym typeface="Symbol"/>
              </a:rPr>
              <a:t>J/ plot shows good linearity of EM </a:t>
            </a:r>
            <a:r>
              <a:rPr lang="en-US" sz="1400" dirty="0" err="1">
                <a:solidFill>
                  <a:srgbClr val="002060"/>
                </a:solidFill>
                <a:latin typeface="+mn-lt"/>
                <a:sym typeface="Symbol"/>
              </a:rPr>
              <a:t>Calo</a:t>
            </a:r>
            <a:r>
              <a:rPr lang="en-US" sz="1400" dirty="0">
                <a:solidFill>
                  <a:srgbClr val="002060"/>
                </a:solidFill>
                <a:latin typeface="+mn-lt"/>
                <a:sym typeface="Symbol"/>
              </a:rPr>
              <a:t>. and modeling </a:t>
            </a:r>
            <a:r>
              <a:rPr lang="en-US" sz="1400" dirty="0" smtClean="0">
                <a:solidFill>
                  <a:srgbClr val="002060"/>
                </a:solidFill>
                <a:latin typeface="+mn-lt"/>
                <a:sym typeface="Symbol"/>
              </a:rPr>
              <a:t>of </a:t>
            </a:r>
            <a:r>
              <a:rPr lang="en-US" sz="1400" dirty="0">
                <a:solidFill>
                  <a:srgbClr val="002060"/>
                </a:solidFill>
                <a:latin typeface="+mn-lt"/>
                <a:sym typeface="Symbol"/>
              </a:rPr>
              <a:t>material in front of Calorimeter </a:t>
            </a:r>
            <a:endParaRPr lang="en-US" sz="1400" dirty="0">
              <a:solidFill>
                <a:srgbClr val="002060"/>
              </a:solidFill>
              <a:latin typeface="+mn-lt"/>
            </a:endParaRPr>
          </a:p>
          <a:p>
            <a:pPr marL="342900" indent="-342900" fontAlgn="auto">
              <a:spcBef>
                <a:spcPct val="20000"/>
              </a:spcBef>
              <a:spcAft>
                <a:spcPts val="0"/>
              </a:spcAft>
              <a:buFont typeface="Wingdings" pitchFamily="2" charset="2"/>
              <a:buChar char="q"/>
              <a:defRPr/>
            </a:pPr>
            <a:r>
              <a:rPr lang="en-US" sz="1400" dirty="0">
                <a:solidFill>
                  <a:srgbClr val="002060"/>
                </a:solidFill>
                <a:latin typeface="+mn-lt"/>
              </a:rPr>
              <a:t>Please note the same plot for </a:t>
            </a:r>
            <a:r>
              <a:rPr lang="en-US" sz="1400" dirty="0">
                <a:solidFill>
                  <a:srgbClr val="002060"/>
                </a:solidFill>
                <a:latin typeface="+mn-lt"/>
                <a:sym typeface="Symbol"/>
              </a:rPr>
              <a:t>5fb</a:t>
            </a:r>
            <a:r>
              <a:rPr lang="en-US" sz="1400" baseline="30000" dirty="0">
                <a:solidFill>
                  <a:srgbClr val="002060"/>
                </a:solidFill>
                <a:latin typeface="+mn-lt"/>
                <a:sym typeface="Symbol"/>
              </a:rPr>
              <a:t>-1</a:t>
            </a:r>
            <a:r>
              <a:rPr lang="en-US" sz="1400" dirty="0">
                <a:solidFill>
                  <a:srgbClr val="002060"/>
                </a:solidFill>
                <a:latin typeface="+mn-lt"/>
              </a:rPr>
              <a:t> are under review</a:t>
            </a:r>
          </a:p>
          <a:p>
            <a:pPr marL="342900" indent="-342900" fontAlgn="auto">
              <a:spcBef>
                <a:spcPct val="20000"/>
              </a:spcBef>
              <a:spcAft>
                <a:spcPts val="0"/>
              </a:spcAft>
              <a:buFont typeface="Wingdings" pitchFamily="2" charset="2"/>
              <a:buChar char="q"/>
              <a:defRPr/>
            </a:pPr>
            <a:r>
              <a:rPr lang="en-US" sz="1400" dirty="0">
                <a:solidFill>
                  <a:srgbClr val="002060"/>
                </a:solidFill>
                <a:latin typeface="+mn-lt"/>
              </a:rPr>
              <a:t>Statistics is no more an issue, more than a million good Z’s after selection</a:t>
            </a:r>
          </a:p>
          <a:p>
            <a:pPr marL="342900" indent="-342900" fontAlgn="auto">
              <a:spcBef>
                <a:spcPct val="20000"/>
              </a:spcBef>
              <a:spcAft>
                <a:spcPts val="0"/>
              </a:spcAft>
              <a:buFont typeface="Wingdings" pitchFamily="2" charset="2"/>
              <a:buChar char="q"/>
              <a:defRPr/>
            </a:pPr>
            <a:r>
              <a:rPr lang="en-US" sz="1400" dirty="0">
                <a:solidFill>
                  <a:srgbClr val="002060"/>
                </a:solidFill>
                <a:latin typeface="+mn-lt"/>
              </a:rPr>
              <a:t>Calibration at low energy  with </a:t>
            </a:r>
            <a:r>
              <a:rPr lang="en-US" sz="1400" dirty="0">
                <a:solidFill>
                  <a:srgbClr val="002060"/>
                </a:solidFill>
                <a:latin typeface="+mn-lt"/>
                <a:sym typeface="Symbol"/>
              </a:rPr>
              <a:t>J/  </a:t>
            </a:r>
            <a:r>
              <a:rPr lang="en-US" sz="1400" dirty="0">
                <a:solidFill>
                  <a:srgbClr val="002060"/>
                </a:solidFill>
                <a:latin typeface="+mn-lt"/>
              </a:rPr>
              <a:t>is very important for </a:t>
            </a:r>
            <a:r>
              <a:rPr lang="en-US" sz="1400" dirty="0">
                <a:solidFill>
                  <a:srgbClr val="002060"/>
                </a:solidFill>
                <a:latin typeface="+mn-lt"/>
                <a:sym typeface="Symbol"/>
              </a:rPr>
              <a:t>H4l and </a:t>
            </a:r>
            <a:r>
              <a:rPr lang="en-US" sz="1400" dirty="0">
                <a:solidFill>
                  <a:srgbClr val="002060"/>
                </a:solidFill>
                <a:latin typeface="+mn-lt"/>
              </a:rPr>
              <a:t> SUSY searches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Performance of the Detector</a:t>
            </a:r>
            <a:endParaRPr lang="en-US" dirty="0"/>
          </a:p>
        </p:txBody>
      </p:sp>
      <p:sp>
        <p:nvSpPr>
          <p:cNvPr id="38914" name="Date Placeholder 3"/>
          <p:cNvSpPr>
            <a:spLocks noGrp="1"/>
          </p:cNvSpPr>
          <p:nvPr>
            <p:ph type="dt" sz="quarter" idx="10"/>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4601760-7AB0-44EC-B1E0-6F4BFC880ACE}" type="datetime1">
              <a:rPr lang="en-US"/>
              <a:pPr fontAlgn="base">
                <a:spcBef>
                  <a:spcPct val="0"/>
                </a:spcBef>
                <a:spcAft>
                  <a:spcPct val="0"/>
                </a:spcAft>
                <a:defRPr/>
              </a:pPr>
              <a:t>4/5/2012</a:t>
            </a:fld>
            <a:endParaRPr lang="en-US"/>
          </a:p>
        </p:txBody>
      </p:sp>
      <p:sp>
        <p:nvSpPr>
          <p:cNvPr id="38915" name="Footer Placeholder 4"/>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a:t>Ashfaq Ahmad</a:t>
            </a:r>
          </a:p>
        </p:txBody>
      </p:sp>
      <p:sp>
        <p:nvSpPr>
          <p:cNvPr id="38916" name="Slide Number Placeholder 5"/>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F19D98D-7509-4D6E-A233-CC0482F12E02}" type="slidenum">
              <a:rPr lang="en-US"/>
              <a:pPr fontAlgn="base">
                <a:spcBef>
                  <a:spcPct val="0"/>
                </a:spcBef>
                <a:spcAft>
                  <a:spcPct val="0"/>
                </a:spcAft>
                <a:defRPr/>
              </a:pPr>
              <a:t>31</a:t>
            </a:fld>
            <a:endParaRPr lang="en-US"/>
          </a:p>
        </p:txBody>
      </p:sp>
      <p:pic>
        <p:nvPicPr>
          <p:cNvPr id="8" name="Picture 7" descr="Jpsiee_scales.png"/>
          <p:cNvPicPr>
            <a:picLocks noChangeAspect="1"/>
          </p:cNvPicPr>
          <p:nvPr/>
        </p:nvPicPr>
        <p:blipFill>
          <a:blip r:embed="rId2" cstate="print"/>
          <a:stretch>
            <a:fillRect/>
          </a:stretch>
        </p:blipFill>
        <p:spPr>
          <a:xfrm>
            <a:off x="4851400" y="981075"/>
            <a:ext cx="3757613" cy="2700338"/>
          </a:xfrm>
          <a:prstGeom prst="rect">
            <a:avLst/>
          </a:prstGeom>
          <a:effectLst>
            <a:outerShdw blurRad="50800" dist="38100" dir="8100000" algn="tr" rotWithShape="0">
              <a:prstClr val="black">
                <a:alpha val="40000"/>
              </a:prstClr>
            </a:outerShdw>
          </a:effectLst>
        </p:spPr>
      </p:pic>
      <p:sp>
        <p:nvSpPr>
          <p:cNvPr id="10" name="Content Placeholder 9"/>
          <p:cNvSpPr>
            <a:spLocks noGrp="1"/>
          </p:cNvSpPr>
          <p:nvPr>
            <p:ph idx="1"/>
          </p:nvPr>
        </p:nvSpPr>
        <p:spPr>
          <a:xfrm>
            <a:off x="323850" y="981075"/>
            <a:ext cx="8496300" cy="5688013"/>
          </a:xfrm>
        </p:spPr>
        <p:txBody>
          <a:bodyPr rtlCol="0">
            <a:normAutofit/>
          </a:bodyPr>
          <a:lstStyle/>
          <a:p>
            <a:pPr eaLnBrk="1" fontAlgn="auto" hangingPunct="1">
              <a:spcAft>
                <a:spcPts val="0"/>
              </a:spcAft>
              <a:defRPr/>
            </a:pPr>
            <a:endParaRPr lang="en-US" dirty="0"/>
          </a:p>
        </p:txBody>
      </p:sp>
      <p:pic>
        <p:nvPicPr>
          <p:cNvPr id="11" name="Picture 10" descr="Jpsi_M_2010.png"/>
          <p:cNvPicPr>
            <a:picLocks noChangeAspect="1"/>
          </p:cNvPicPr>
          <p:nvPr/>
        </p:nvPicPr>
        <p:blipFill>
          <a:blip r:embed="rId3" cstate="print"/>
          <a:stretch>
            <a:fillRect/>
          </a:stretch>
        </p:blipFill>
        <p:spPr>
          <a:xfrm>
            <a:off x="395288" y="3860800"/>
            <a:ext cx="3757612" cy="2700338"/>
          </a:xfrm>
          <a:prstGeom prst="rect">
            <a:avLst/>
          </a:prstGeom>
          <a:effectLst>
            <a:outerShdw blurRad="63500" sx="102000" sy="102000" algn="ctr" rotWithShape="0">
              <a:prstClr val="black">
                <a:alpha val="40000"/>
              </a:prstClr>
            </a:outerShdw>
          </a:effectLst>
        </p:spPr>
      </p:pic>
      <p:pic>
        <p:nvPicPr>
          <p:cNvPr id="12" name="Picture 11" descr="zee_mass_all_2011.png"/>
          <p:cNvPicPr>
            <a:picLocks noChangeAspect="1"/>
          </p:cNvPicPr>
          <p:nvPr/>
        </p:nvPicPr>
        <p:blipFill>
          <a:blip r:embed="rId4" cstate="print"/>
          <a:srcRect l="3777" r="12889"/>
          <a:stretch>
            <a:fillRect/>
          </a:stretch>
        </p:blipFill>
        <p:spPr>
          <a:xfrm>
            <a:off x="4932363" y="981075"/>
            <a:ext cx="3816350" cy="2700338"/>
          </a:xfrm>
          <a:prstGeom prst="rect">
            <a:avLst/>
          </a:prstGeom>
          <a:effectLst>
            <a:outerShdw blurRad="63500" sx="102000" sy="102000" algn="ctr" rotWithShape="0">
              <a:prstClr val="black">
                <a:alpha val="40000"/>
              </a:prstClr>
            </a:outerShdw>
          </a:effectLst>
        </p:spPr>
      </p:pic>
      <p:pic>
        <p:nvPicPr>
          <p:cNvPr id="13" name="Picture 12" descr="fig_10a.png"/>
          <p:cNvPicPr>
            <a:picLocks noChangeAspect="1"/>
          </p:cNvPicPr>
          <p:nvPr/>
        </p:nvPicPr>
        <p:blipFill>
          <a:blip r:embed="rId5" cstate="print"/>
          <a:stretch>
            <a:fillRect/>
          </a:stretch>
        </p:blipFill>
        <p:spPr>
          <a:xfrm>
            <a:off x="395288" y="981075"/>
            <a:ext cx="3757612" cy="2700338"/>
          </a:xfrm>
          <a:prstGeom prst="rect">
            <a:avLst/>
          </a:prstGeom>
          <a:effectLst>
            <a:outerShdw blurRad="63500" sx="102000" sy="102000" algn="ctr" rotWithShape="0">
              <a:prstClr val="black">
                <a:alpha val="40000"/>
              </a:prstClr>
            </a:outerShdw>
          </a:effectLst>
        </p:spPr>
      </p:pic>
      <p:pic>
        <p:nvPicPr>
          <p:cNvPr id="15" name="Picture 2"/>
          <p:cNvPicPr>
            <a:picLocks noChangeAspect="1" noChangeArrowheads="1"/>
          </p:cNvPicPr>
          <p:nvPr/>
        </p:nvPicPr>
        <p:blipFill>
          <a:blip r:embed="rId6" cstate="print"/>
          <a:srcRect/>
          <a:stretch>
            <a:fillRect/>
          </a:stretch>
        </p:blipFill>
        <p:spPr bwMode="auto">
          <a:xfrm>
            <a:off x="4932363" y="3860800"/>
            <a:ext cx="3765550" cy="2700338"/>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38923" name="TextBox 15"/>
          <p:cNvSpPr txBox="1">
            <a:spLocks noChangeArrowheads="1"/>
          </p:cNvSpPr>
          <p:nvPr/>
        </p:nvSpPr>
        <p:spPr bwMode="auto">
          <a:xfrm>
            <a:off x="1258888" y="2205038"/>
            <a:ext cx="750887" cy="369887"/>
          </a:xfrm>
          <a:prstGeom prst="rect">
            <a:avLst/>
          </a:prstGeom>
          <a:noFill/>
          <a:ln w="9525">
            <a:noFill/>
            <a:miter lim="800000"/>
            <a:headEnd/>
            <a:tailEnd/>
          </a:ln>
        </p:spPr>
        <p:txBody>
          <a:bodyPr wrap="none">
            <a:spAutoFit/>
          </a:bodyPr>
          <a:lstStyle/>
          <a:p>
            <a:r>
              <a:rPr lang="en-US">
                <a:solidFill>
                  <a:srgbClr val="FF0000"/>
                </a:solidFill>
              </a:rPr>
              <a:t>Z</a:t>
            </a:r>
            <a:r>
              <a:rPr lang="en-US">
                <a:solidFill>
                  <a:srgbClr val="FF0000"/>
                </a:solidFill>
                <a:sym typeface="Symbol" pitchFamily="18" charset="2"/>
              </a:rPr>
              <a:t>ee</a:t>
            </a:r>
            <a:endParaRPr lang="en-US">
              <a:solidFill>
                <a:srgbClr val="FF0000"/>
              </a:solidFill>
            </a:endParaRPr>
          </a:p>
        </p:txBody>
      </p:sp>
      <p:sp>
        <p:nvSpPr>
          <p:cNvPr id="38924" name="TextBox 16"/>
          <p:cNvSpPr txBox="1">
            <a:spLocks noChangeArrowheads="1"/>
          </p:cNvSpPr>
          <p:nvPr/>
        </p:nvSpPr>
        <p:spPr bwMode="auto">
          <a:xfrm>
            <a:off x="1979613" y="4221163"/>
            <a:ext cx="965200" cy="369887"/>
          </a:xfrm>
          <a:prstGeom prst="rect">
            <a:avLst/>
          </a:prstGeom>
          <a:noFill/>
          <a:ln w="9525">
            <a:noFill/>
            <a:miter lim="800000"/>
            <a:headEnd/>
            <a:tailEnd/>
          </a:ln>
        </p:spPr>
        <p:txBody>
          <a:bodyPr wrap="none">
            <a:spAutoFit/>
          </a:bodyPr>
          <a:lstStyle/>
          <a:p>
            <a:r>
              <a:rPr lang="en-US">
                <a:solidFill>
                  <a:srgbClr val="FF0000"/>
                </a:solidFill>
                <a:sym typeface="Symbol" pitchFamily="18" charset="2"/>
              </a:rPr>
              <a:t>J/ee</a:t>
            </a:r>
            <a:endParaRPr lang="en-US">
              <a:solidFill>
                <a:srgbClr val="FF0000"/>
              </a:solidFill>
            </a:endParaRPr>
          </a:p>
        </p:txBody>
      </p:sp>
      <p:sp>
        <p:nvSpPr>
          <p:cNvPr id="38925" name="TextBox 17"/>
          <p:cNvSpPr txBox="1">
            <a:spLocks noChangeArrowheads="1"/>
          </p:cNvSpPr>
          <p:nvPr/>
        </p:nvSpPr>
        <p:spPr bwMode="auto">
          <a:xfrm>
            <a:off x="5724525" y="2205038"/>
            <a:ext cx="750888" cy="369887"/>
          </a:xfrm>
          <a:prstGeom prst="rect">
            <a:avLst/>
          </a:prstGeom>
          <a:noFill/>
          <a:ln w="9525">
            <a:noFill/>
            <a:miter lim="800000"/>
            <a:headEnd/>
            <a:tailEnd/>
          </a:ln>
        </p:spPr>
        <p:txBody>
          <a:bodyPr wrap="none">
            <a:spAutoFit/>
          </a:bodyPr>
          <a:lstStyle/>
          <a:p>
            <a:r>
              <a:rPr lang="en-US">
                <a:solidFill>
                  <a:srgbClr val="FF0000"/>
                </a:solidFill>
              </a:rPr>
              <a:t>Z</a:t>
            </a:r>
            <a:r>
              <a:rPr lang="en-US">
                <a:solidFill>
                  <a:srgbClr val="FF0000"/>
                </a:solidFill>
                <a:sym typeface="Symbol" pitchFamily="18" charset="2"/>
              </a:rPr>
              <a:t>ee</a:t>
            </a:r>
            <a:endParaRPr lang="en-US">
              <a:solidFill>
                <a:srgbClr val="FF0000"/>
              </a:solidFill>
            </a:endParaRPr>
          </a:p>
        </p:txBody>
      </p:sp>
      <p:sp>
        <p:nvSpPr>
          <p:cNvPr id="38926" name="TextBox 18"/>
          <p:cNvSpPr txBox="1">
            <a:spLocks noChangeArrowheads="1"/>
          </p:cNvSpPr>
          <p:nvPr/>
        </p:nvSpPr>
        <p:spPr bwMode="auto">
          <a:xfrm>
            <a:off x="6732588" y="4797425"/>
            <a:ext cx="806631" cy="369332"/>
          </a:xfrm>
          <a:prstGeom prst="rect">
            <a:avLst/>
          </a:prstGeom>
          <a:noFill/>
          <a:ln w="9525">
            <a:noFill/>
            <a:miter lim="800000"/>
            <a:headEnd/>
            <a:tailEnd/>
          </a:ln>
        </p:spPr>
        <p:txBody>
          <a:bodyPr wrap="none">
            <a:spAutoFit/>
          </a:bodyPr>
          <a:lstStyle/>
          <a:p>
            <a:r>
              <a:rPr lang="en-US" dirty="0">
                <a:solidFill>
                  <a:srgbClr val="FF0000"/>
                </a:solidFill>
                <a:sym typeface="Symbol" pitchFamily="18" charset="2"/>
              </a:rPr>
              <a:t></a:t>
            </a:r>
            <a:r>
              <a:rPr lang="en-US" baseline="30000" dirty="0">
                <a:solidFill>
                  <a:srgbClr val="FF0000"/>
                </a:solidFill>
                <a:sym typeface="Symbol" pitchFamily="18" charset="2"/>
              </a:rPr>
              <a:t>0</a:t>
            </a:r>
            <a:r>
              <a:rPr lang="en-US" dirty="0" smtClean="0">
                <a:solidFill>
                  <a:srgbClr val="FF0000"/>
                </a:solidFill>
                <a:sym typeface="Symbol" pitchFamily="18" charset="2"/>
              </a:rPr>
              <a:t></a:t>
            </a:r>
            <a:r>
              <a:rPr lang="en-US" dirty="0" smtClean="0">
                <a:solidFill>
                  <a:srgbClr val="FF0000"/>
                </a:solidFill>
                <a:sym typeface="Symbol"/>
              </a:rPr>
              <a:t></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Energy Scale Systematics</a:t>
            </a:r>
            <a:endParaRPr lang="en-US" dirty="0"/>
          </a:p>
        </p:txBody>
      </p:sp>
      <p:sp>
        <p:nvSpPr>
          <p:cNvPr id="3" name="Content Placeholder 2"/>
          <p:cNvSpPr>
            <a:spLocks noGrp="1"/>
          </p:cNvSpPr>
          <p:nvPr>
            <p:ph idx="1"/>
          </p:nvPr>
        </p:nvSpPr>
        <p:spPr>
          <a:xfrm>
            <a:off x="323850" y="981075"/>
            <a:ext cx="8569325" cy="5688013"/>
          </a:xfrm>
        </p:spPr>
        <p:txBody>
          <a:bodyPr rtlCol="0">
            <a:normAutofit/>
          </a:bodyPr>
          <a:lstStyle/>
          <a:p>
            <a:pPr eaLnBrk="1" fontAlgn="auto" hangingPunct="1">
              <a:spcAft>
                <a:spcPts val="0"/>
              </a:spcAft>
              <a:defRPr/>
            </a:pPr>
            <a:endParaRPr lang="en-US" dirty="0"/>
          </a:p>
        </p:txBody>
      </p:sp>
      <p:sp>
        <p:nvSpPr>
          <p:cNvPr id="39939" name="Date Placeholder 3"/>
          <p:cNvSpPr>
            <a:spLocks noGrp="1"/>
          </p:cNvSpPr>
          <p:nvPr>
            <p:ph type="dt" sz="quarter" idx="10"/>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572F3B5-A019-4E66-8738-62141A628315}" type="datetime1">
              <a:rPr lang="en-US"/>
              <a:pPr fontAlgn="base">
                <a:spcBef>
                  <a:spcPct val="0"/>
                </a:spcBef>
                <a:spcAft>
                  <a:spcPct val="0"/>
                </a:spcAft>
                <a:defRPr/>
              </a:pPr>
              <a:t>4/5/2012</a:t>
            </a:fld>
            <a:endParaRPr lang="en-US"/>
          </a:p>
        </p:txBody>
      </p:sp>
      <p:sp>
        <p:nvSpPr>
          <p:cNvPr id="39940" name="Footer Placeholder 4"/>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a:t>Ashfaq Ahmad</a:t>
            </a:r>
          </a:p>
        </p:txBody>
      </p:sp>
      <p:sp>
        <p:nvSpPr>
          <p:cNvPr id="39941" name="Slide Number Placeholder 5"/>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77F3ACC-0710-4D28-90CE-EF36AAA45053}" type="slidenum">
              <a:rPr lang="en-US"/>
              <a:pPr fontAlgn="base">
                <a:spcBef>
                  <a:spcPct val="0"/>
                </a:spcBef>
                <a:spcAft>
                  <a:spcPct val="0"/>
                </a:spcAft>
                <a:defRPr/>
              </a:pPr>
              <a:t>32</a:t>
            </a:fld>
            <a:endParaRPr lang="en-US"/>
          </a:p>
        </p:txBody>
      </p:sp>
      <p:pic>
        <p:nvPicPr>
          <p:cNvPr id="7" name="Picture 2"/>
          <p:cNvPicPr>
            <a:picLocks noChangeAspect="1" noChangeArrowheads="1"/>
          </p:cNvPicPr>
          <p:nvPr/>
        </p:nvPicPr>
        <p:blipFill>
          <a:blip r:embed="rId2" cstate="print"/>
          <a:srcRect l="10234" t="26578" r="8964" b="26173"/>
          <a:stretch>
            <a:fillRect/>
          </a:stretch>
        </p:blipFill>
        <p:spPr bwMode="auto">
          <a:xfrm>
            <a:off x="539750" y="3933825"/>
            <a:ext cx="8104188" cy="2663825"/>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8" name="Picture 2"/>
          <p:cNvPicPr>
            <a:picLocks noChangeAspect="1" noChangeArrowheads="1"/>
          </p:cNvPicPr>
          <p:nvPr/>
        </p:nvPicPr>
        <p:blipFill>
          <a:blip r:embed="rId2" cstate="print"/>
          <a:srcRect l="14662" t="21657" r="3983" b="73422"/>
          <a:stretch>
            <a:fillRect/>
          </a:stretch>
        </p:blipFill>
        <p:spPr bwMode="auto">
          <a:xfrm>
            <a:off x="755650" y="3749675"/>
            <a:ext cx="7488238" cy="255588"/>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9" name="Picture 8" descr="Uncert_2010.png"/>
          <p:cNvPicPr>
            <a:picLocks noChangeAspect="1"/>
          </p:cNvPicPr>
          <p:nvPr/>
        </p:nvPicPr>
        <p:blipFill>
          <a:blip r:embed="rId3" cstate="print"/>
          <a:stretch>
            <a:fillRect/>
          </a:stretch>
        </p:blipFill>
        <p:spPr>
          <a:xfrm>
            <a:off x="395288" y="1017588"/>
            <a:ext cx="3657600" cy="2627312"/>
          </a:xfrm>
          <a:prstGeom prst="rect">
            <a:avLst/>
          </a:prstGeom>
          <a:effectLst>
            <a:outerShdw blurRad="63500" sx="102000" sy="102000" algn="ctr" rotWithShape="0">
              <a:prstClr val="black">
                <a:alpha val="40000"/>
              </a:prstClr>
            </a:outerShdw>
          </a:effectLst>
        </p:spPr>
      </p:pic>
      <p:pic>
        <p:nvPicPr>
          <p:cNvPr id="10" name="Picture 9" descr="Uncert_tot_2010.png"/>
          <p:cNvPicPr>
            <a:picLocks noChangeAspect="1"/>
          </p:cNvPicPr>
          <p:nvPr/>
        </p:nvPicPr>
        <p:blipFill>
          <a:blip r:embed="rId4" cstate="print"/>
          <a:stretch>
            <a:fillRect/>
          </a:stretch>
        </p:blipFill>
        <p:spPr>
          <a:xfrm>
            <a:off x="5076825" y="1017588"/>
            <a:ext cx="3656013" cy="2627312"/>
          </a:xfrm>
          <a:prstGeom prst="rect">
            <a:avLst/>
          </a:prstGeom>
          <a:effectLst>
            <a:outerShdw blurRad="63500" sx="102000" sy="102000" algn="ctr" rotWithShape="0">
              <a:prstClr val="black">
                <a:alpha val="40000"/>
              </a:prstClr>
            </a:outerShdw>
          </a:effectLst>
        </p:spPr>
      </p:pic>
      <p:sp>
        <p:nvSpPr>
          <p:cNvPr id="39946" name="TextBox 10"/>
          <p:cNvSpPr txBox="1">
            <a:spLocks noChangeArrowheads="1"/>
          </p:cNvSpPr>
          <p:nvPr/>
        </p:nvSpPr>
        <p:spPr bwMode="auto">
          <a:xfrm>
            <a:off x="827088" y="765175"/>
            <a:ext cx="7712075" cy="368300"/>
          </a:xfrm>
          <a:prstGeom prst="rect">
            <a:avLst/>
          </a:prstGeom>
          <a:solidFill>
            <a:srgbClr val="FFFF00"/>
          </a:solidFill>
          <a:ln w="9525">
            <a:noFill/>
            <a:miter lim="800000"/>
            <a:headEnd/>
            <a:tailEnd/>
          </a:ln>
        </p:spPr>
        <p:txBody>
          <a:bodyPr wrap="none">
            <a:spAutoFit/>
          </a:bodyPr>
          <a:lstStyle/>
          <a:p>
            <a:r>
              <a:rPr lang="en-US"/>
              <a:t>Important to understand systematics, have strong impact on physics searches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Linearity</a:t>
            </a:r>
            <a:endParaRPr lang="en-US" dirty="0"/>
          </a:p>
        </p:txBody>
      </p:sp>
      <p:sp>
        <p:nvSpPr>
          <p:cNvPr id="3" name="Content Placeholder 2"/>
          <p:cNvSpPr>
            <a:spLocks noGrp="1"/>
          </p:cNvSpPr>
          <p:nvPr>
            <p:ph idx="1"/>
          </p:nvPr>
        </p:nvSpPr>
        <p:spPr>
          <a:xfrm>
            <a:off x="228600" y="980728"/>
            <a:ext cx="8686800" cy="5616624"/>
          </a:xfrm>
        </p:spPr>
        <p: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sz="2400" dirty="0" smtClean="0"/>
              <a:t>Linearity ~1% and within uncertainty bands </a:t>
            </a:r>
            <a:endParaRPr lang="en-US" sz="2400" dirty="0"/>
          </a:p>
        </p:txBody>
      </p:sp>
      <p:sp>
        <p:nvSpPr>
          <p:cNvPr id="4" name="Date Placeholder 3"/>
          <p:cNvSpPr>
            <a:spLocks noGrp="1"/>
          </p:cNvSpPr>
          <p:nvPr>
            <p:ph type="dt" sz="half" idx="10"/>
          </p:nvPr>
        </p:nvSpPr>
        <p:spPr/>
        <p:txBody>
          <a:bodyPr/>
          <a:lstStyle/>
          <a:p>
            <a:pPr>
              <a:defRPr/>
            </a:pPr>
            <a:fld id="{DC1A19C3-60BE-477C-9DA2-31647DF132E5}" type="datetime1">
              <a:rPr lang="en-US" smtClean="0"/>
              <a:pPr>
                <a:defRPr/>
              </a:pPr>
              <a:t>4/5/2012</a:t>
            </a:fld>
            <a:endParaRPr lang="en-US" dirty="0"/>
          </a:p>
        </p:txBody>
      </p:sp>
      <p:sp>
        <p:nvSpPr>
          <p:cNvPr id="5" name="Footer Placeholder 4"/>
          <p:cNvSpPr>
            <a:spLocks noGrp="1"/>
          </p:cNvSpPr>
          <p:nvPr>
            <p:ph type="ftr" sz="quarter" idx="11"/>
          </p:nvPr>
        </p:nvSpPr>
        <p:spPr/>
        <p:txBody>
          <a:bodyPr/>
          <a:lstStyle/>
          <a:p>
            <a:pPr>
              <a:defRPr/>
            </a:pPr>
            <a:r>
              <a:rPr lang="en-US" smtClean="0"/>
              <a:t>Ashfaq Ahmad</a:t>
            </a:r>
            <a:endParaRPr lang="en-US"/>
          </a:p>
        </p:txBody>
      </p:sp>
      <p:sp>
        <p:nvSpPr>
          <p:cNvPr id="6" name="Slide Number Placeholder 5"/>
          <p:cNvSpPr>
            <a:spLocks noGrp="1"/>
          </p:cNvSpPr>
          <p:nvPr>
            <p:ph type="sldNum" sz="quarter" idx="12"/>
          </p:nvPr>
        </p:nvSpPr>
        <p:spPr/>
        <p:txBody>
          <a:bodyPr/>
          <a:lstStyle/>
          <a:p>
            <a:pPr>
              <a:defRPr/>
            </a:pPr>
            <a:fld id="{B19B6CF7-AFEE-4653-B4EC-FC3999BA7FC2}" type="slidenum">
              <a:rPr lang="en-US" smtClean="0"/>
              <a:pPr>
                <a:defRPr/>
              </a:pPr>
              <a:t>33</a:t>
            </a:fld>
            <a:endParaRPr lang="en-US" dirty="0"/>
          </a:p>
        </p:txBody>
      </p:sp>
      <p:pic>
        <p:nvPicPr>
          <p:cNvPr id="8" name="Picture 2"/>
          <p:cNvPicPr>
            <a:picLocks noChangeAspect="1" noChangeArrowheads="1"/>
          </p:cNvPicPr>
          <p:nvPr/>
        </p:nvPicPr>
        <p:blipFill>
          <a:blip r:embed="rId2" cstate="print"/>
          <a:srcRect l="6250" t="28125" r="1563" b="28125"/>
          <a:stretch>
            <a:fillRect/>
          </a:stretch>
        </p:blipFill>
        <p:spPr bwMode="auto">
          <a:xfrm>
            <a:off x="533400" y="1219200"/>
            <a:ext cx="8001000" cy="3429000"/>
          </a:xfrm>
          <a:prstGeom prst="rect">
            <a:avLst/>
          </a:prstGeom>
          <a:noFill/>
          <a:ln w="9525">
            <a:noFill/>
            <a:miter lim="800000"/>
            <a:headEnd/>
            <a:tailEnd/>
          </a:ln>
          <a:effectLst>
            <a:outerShdw blurRad="63500" sx="102000" sy="102000" algn="ctr" rotWithShape="0">
              <a:prstClr val="black">
                <a:alpha val="40000"/>
              </a:prstClr>
            </a:outerShdw>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Resolution</a:t>
            </a:r>
            <a:endParaRPr lang="en-US" dirty="0"/>
          </a:p>
        </p:txBody>
      </p:sp>
      <p:sp>
        <p:nvSpPr>
          <p:cNvPr id="3" name="Content Placeholder 2"/>
          <p:cNvSpPr>
            <a:spLocks noGrp="1"/>
          </p:cNvSpPr>
          <p:nvPr>
            <p:ph idx="1"/>
          </p:nvPr>
        </p:nvSpPr>
        <p:spPr>
          <a:xfrm>
            <a:off x="250825" y="981075"/>
            <a:ext cx="8642350" cy="5616575"/>
          </a:xfrm>
        </p:spPr>
        <p:txBody>
          <a:bodyPr>
            <a:normAutofit/>
          </a:bodyPr>
          <a:lstStyle/>
          <a:p>
            <a:pPr eaLnBrk="1" hangingPunct="1">
              <a:defRPr/>
            </a:pPr>
            <a:r>
              <a:rPr lang="en-US" sz="2000" smtClean="0"/>
              <a:t>Any data/MC differences can be attributed to the constant term (C) because the MC reproduces reasonably the invariant mass distribution for </a:t>
            </a:r>
            <a:r>
              <a:rPr lang="en-US" sz="2000" smtClean="0">
                <a:sym typeface="Symbol" pitchFamily="18" charset="2"/>
              </a:rPr>
              <a:t>J/ee</a:t>
            </a:r>
            <a:r>
              <a:rPr lang="en-US" sz="2000" smtClean="0"/>
              <a:t> events for central electrons </a:t>
            </a:r>
          </a:p>
          <a:p>
            <a:pPr lvl="1" eaLnBrk="1" hangingPunct="1">
              <a:defRPr/>
            </a:pPr>
            <a:r>
              <a:rPr lang="en-US" sz="1800" smtClean="0"/>
              <a:t>For such a low energy the electron energy resolution is dominated by the sampling term</a:t>
            </a:r>
          </a:p>
          <a:p>
            <a:pPr eaLnBrk="1" hangingPunct="1">
              <a:defRPr/>
            </a:pPr>
            <a:r>
              <a:rPr lang="en-US" sz="2000" smtClean="0"/>
              <a:t>An effective constant term is extracted by comparing  Z mass resolution in data and MC by using the formula</a:t>
            </a:r>
          </a:p>
          <a:p>
            <a:pPr eaLnBrk="1" hangingPunct="1">
              <a:defRPr/>
            </a:pPr>
            <a:endParaRPr lang="en-US" sz="2000" smtClean="0"/>
          </a:p>
          <a:p>
            <a:pPr>
              <a:buClr>
                <a:srgbClr val="000066"/>
              </a:buClr>
              <a:defRPr/>
            </a:pPr>
            <a:endParaRPr lang="fr-CH" sz="2000" smtClean="0">
              <a:cs typeface="Arial" charset="0"/>
            </a:endParaRPr>
          </a:p>
          <a:p>
            <a:pPr>
              <a:buClr>
                <a:srgbClr val="000066"/>
              </a:buClr>
              <a:defRPr/>
            </a:pPr>
            <a:r>
              <a:rPr lang="fr-CH" sz="2000" smtClean="0">
                <a:cs typeface="Arial" charset="0"/>
              </a:rPr>
              <a:t>Resolution was obtained by fitting a convolution of Breit Wigner and Crystal ball</a:t>
            </a:r>
          </a:p>
          <a:p>
            <a:pPr lvl="1">
              <a:buClr>
                <a:srgbClr val="E46C0A"/>
              </a:buClr>
              <a:defRPr/>
            </a:pPr>
            <a:r>
              <a:rPr lang="fr-CH" sz="1800" smtClean="0">
                <a:cs typeface="Arial" charset="0"/>
              </a:rPr>
              <a:t>BW mean is fixed to the Z width and resolution is </a:t>
            </a:r>
          </a:p>
          <a:p>
            <a:pPr lvl="1">
              <a:buClr>
                <a:srgbClr val="E46C0A"/>
              </a:buClr>
              <a:buFont typeface="Wingdings" pitchFamily="2" charset="2"/>
              <a:buNone/>
              <a:defRPr/>
            </a:pPr>
            <a:r>
              <a:rPr lang="fr-CH" sz="1800" smtClean="0">
                <a:cs typeface="Arial" charset="0"/>
              </a:rPr>
              <a:t>described by Crystal ball  function</a:t>
            </a:r>
          </a:p>
          <a:p>
            <a:pPr eaLnBrk="1" hangingPunct="1">
              <a:defRPr/>
            </a:pPr>
            <a:endParaRPr lang="en-US" smtClean="0"/>
          </a:p>
        </p:txBody>
      </p:sp>
      <p:sp>
        <p:nvSpPr>
          <p:cNvPr id="40965" name="Date Placeholder 3"/>
          <p:cNvSpPr>
            <a:spLocks noGrp="1"/>
          </p:cNvSpPr>
          <p:nvPr>
            <p:ph type="dt" sz="quarter" idx="10"/>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B937367-2771-4BF4-AE18-0686BA52EF86}" type="datetime1">
              <a:rPr lang="en-US"/>
              <a:pPr fontAlgn="base">
                <a:spcBef>
                  <a:spcPct val="0"/>
                </a:spcBef>
                <a:spcAft>
                  <a:spcPct val="0"/>
                </a:spcAft>
                <a:defRPr/>
              </a:pPr>
              <a:t>4/5/2012</a:t>
            </a:fld>
            <a:endParaRPr lang="en-US"/>
          </a:p>
        </p:txBody>
      </p:sp>
      <p:sp>
        <p:nvSpPr>
          <p:cNvPr id="40966" name="Footer Placeholder 4"/>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a:t>Ashfaq Ahmad</a:t>
            </a:r>
          </a:p>
        </p:txBody>
      </p:sp>
      <p:sp>
        <p:nvSpPr>
          <p:cNvPr id="40967" name="Slide Number Placeholder 5"/>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A4DF2DB-BB29-4C1E-8093-2283E358D0ED}" type="slidenum">
              <a:rPr lang="en-US"/>
              <a:pPr fontAlgn="base">
                <a:spcBef>
                  <a:spcPct val="0"/>
                </a:spcBef>
                <a:spcAft>
                  <a:spcPct val="0"/>
                </a:spcAft>
                <a:defRPr/>
              </a:pPr>
              <a:t>34</a:t>
            </a:fld>
            <a:endParaRPr lang="en-US"/>
          </a:p>
        </p:txBody>
      </p:sp>
      <p:graphicFrame>
        <p:nvGraphicFramePr>
          <p:cNvPr id="40962" name="Object 2"/>
          <p:cNvGraphicFramePr>
            <a:graphicFrameLocks noChangeAspect="1"/>
          </p:cNvGraphicFramePr>
          <p:nvPr/>
        </p:nvGraphicFramePr>
        <p:xfrm>
          <a:off x="2967038" y="3255963"/>
          <a:ext cx="3008312" cy="736600"/>
        </p:xfrm>
        <a:graphic>
          <a:graphicData uri="http://schemas.openxmlformats.org/presentationml/2006/ole">
            <p:oleObj spid="_x0000_s40974" name="Equation" r:id="rId3" imgW="2692400" imgH="660400" progId="Equation.3">
              <p:embed/>
            </p:oleObj>
          </a:graphicData>
        </a:graphic>
      </p:graphicFrame>
      <p:pic>
        <p:nvPicPr>
          <p:cNvPr id="40968" name="Picture 2"/>
          <p:cNvPicPr>
            <a:picLocks noChangeAspect="1" noChangeArrowheads="1"/>
          </p:cNvPicPr>
          <p:nvPr/>
        </p:nvPicPr>
        <p:blipFill>
          <a:blip r:embed="rId4" cstate="print"/>
          <a:srcRect l="18155" t="22917" r="20937" b="45833"/>
          <a:stretch>
            <a:fillRect/>
          </a:stretch>
        </p:blipFill>
        <p:spPr bwMode="auto">
          <a:xfrm>
            <a:off x="684213" y="5300663"/>
            <a:ext cx="4464050" cy="1289050"/>
          </a:xfrm>
          <a:prstGeom prst="rect">
            <a:avLst/>
          </a:prstGeom>
          <a:noFill/>
          <a:ln w="9525">
            <a:noFill/>
            <a:miter lim="800000"/>
            <a:headEnd/>
            <a:tailEnd/>
          </a:ln>
          <a:effectLst>
            <a:outerShdw blurRad="50800" dist="38100" dir="18900000" algn="bl" rotWithShape="0">
              <a:prstClr val="black">
                <a:alpha val="40000"/>
              </a:prstClr>
            </a:outerShdw>
          </a:effectLst>
        </p:spPr>
      </p:pic>
      <p:sp>
        <p:nvSpPr>
          <p:cNvPr id="40969" name="TextBox 9"/>
          <p:cNvSpPr txBox="1">
            <a:spLocks noChangeArrowheads="1"/>
          </p:cNvSpPr>
          <p:nvPr/>
        </p:nvSpPr>
        <p:spPr bwMode="auto">
          <a:xfrm>
            <a:off x="1042988" y="5300663"/>
            <a:ext cx="792162" cy="307975"/>
          </a:xfrm>
          <a:prstGeom prst="rect">
            <a:avLst/>
          </a:prstGeom>
          <a:solidFill>
            <a:srgbClr val="FFFF00"/>
          </a:solidFill>
          <a:ln w="9525">
            <a:noFill/>
            <a:miter lim="800000"/>
            <a:headEnd/>
            <a:tailEnd/>
          </a:ln>
        </p:spPr>
        <p:txBody>
          <a:bodyPr>
            <a:spAutoFit/>
          </a:bodyPr>
          <a:lstStyle/>
          <a:p>
            <a:pPr algn="ctr"/>
            <a:r>
              <a:rPr lang="en-US" sz="1400"/>
              <a:t>2010</a:t>
            </a:r>
          </a:p>
        </p:txBody>
      </p:sp>
      <p:pic>
        <p:nvPicPr>
          <p:cNvPr id="40970" name="Picture 10" descr="zee_mass_bb_2011.png"/>
          <p:cNvPicPr>
            <a:picLocks noChangeAspect="1"/>
          </p:cNvPicPr>
          <p:nvPr/>
        </p:nvPicPr>
        <p:blipFill>
          <a:blip r:embed="rId5" cstate="print"/>
          <a:srcRect l="3149" r="13376" b="2869"/>
          <a:stretch>
            <a:fillRect/>
          </a:stretch>
        </p:blipFill>
        <p:spPr bwMode="auto">
          <a:xfrm>
            <a:off x="5724525" y="4365625"/>
            <a:ext cx="3052763" cy="2159000"/>
          </a:xfrm>
          <a:prstGeom prst="rect">
            <a:avLst/>
          </a:prstGeom>
          <a:noFill/>
          <a:ln w="9525">
            <a:noFill/>
            <a:miter lim="800000"/>
            <a:headEnd/>
            <a:tailEnd/>
          </a:ln>
          <a:effectLst>
            <a:outerShdw blurRad="63500" sx="102000" sy="102000" algn="ctr" rotWithShape="0">
              <a:prstClr val="black">
                <a:alpha val="40000"/>
              </a:prstClr>
            </a:outerShdw>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p:cNvSpPr>
          <p:nvPr>
            <p:ph type="title"/>
          </p:nvPr>
        </p:nvSpPr>
        <p:spPr bwMode="auto">
          <a:xfrm>
            <a:off x="0" y="2997200"/>
            <a:ext cx="9144000" cy="908050"/>
          </a:xfrm>
          <a:effectLst>
            <a:outerShdw dist="38100" dir="5400000" algn="t" rotWithShape="0">
              <a:srgbClr val="000000">
                <a:alpha val="39999"/>
              </a:srgbClr>
            </a:outerShdw>
          </a:effectLst>
        </p:spPr>
        <p:txBody>
          <a:bodyPr wrap="square" numCol="1" anchorCtr="0" compatLnSpc="1">
            <a:prstTxWarp prst="textNoShape">
              <a:avLst/>
            </a:prstTxWarp>
          </a:bodyPr>
          <a:lstStyle/>
          <a:p>
            <a:pPr>
              <a:defRPr/>
            </a:pPr>
            <a:r>
              <a:rPr lang="en-US" smtClean="0">
                <a:effectLst/>
              </a:rPr>
              <a:t>Search for Higgs Boson </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wrap="square" numCol="1" anchorCtr="0" compatLnSpc="1">
            <a:prstTxWarp prst="textNoShape">
              <a:avLst/>
            </a:prstTxWarp>
          </a:bodyPr>
          <a:lstStyle/>
          <a:p>
            <a:pPr eaLnBrk="1" hangingPunct="1">
              <a:defRPr/>
            </a:pPr>
            <a:r>
              <a:rPr lang="en-US" smtClean="0">
                <a:effectLst>
                  <a:outerShdw blurRad="38100" dist="38100" dir="2700000" algn="tl">
                    <a:srgbClr val="000000"/>
                  </a:outerShdw>
                </a:effectLst>
              </a:rPr>
              <a:t>Search for </a:t>
            </a:r>
            <a:r>
              <a:rPr lang="en-US" smtClean="0">
                <a:effectLst/>
              </a:rPr>
              <a:t>H</a:t>
            </a:r>
            <a:r>
              <a:rPr lang="en-US" smtClean="0">
                <a:effectLst/>
                <a:sym typeface="Symbol" pitchFamily="18" charset="2"/>
              </a:rPr>
              <a:t> in ATLAS</a:t>
            </a:r>
            <a:endParaRPr lang="en-US" smtClean="0">
              <a:effectLst>
                <a:outerShdw blurRad="38100" dist="38100" dir="2700000" algn="tl">
                  <a:srgbClr val="000000"/>
                </a:outerShdw>
              </a:effectLst>
            </a:endParaRPr>
          </a:p>
        </p:txBody>
      </p:sp>
      <p:sp>
        <p:nvSpPr>
          <p:cNvPr id="3" name="Content Placeholder 2"/>
          <p:cNvSpPr>
            <a:spLocks noGrp="1"/>
          </p:cNvSpPr>
          <p:nvPr>
            <p:ph idx="4294967295"/>
          </p:nvPr>
        </p:nvSpPr>
        <p:spPr>
          <a:xfrm>
            <a:off x="179388" y="908050"/>
            <a:ext cx="8785225" cy="5876925"/>
          </a:xfrm>
          <a:ln w="25400">
            <a:solidFill>
              <a:schemeClr val="accent6">
                <a:lumMod val="75000"/>
              </a:schemeClr>
            </a:solidFill>
          </a:ln>
          <a:effectLst>
            <a:outerShdw blurRad="50800" dist="38100" dir="2700000" algn="tl" rotWithShape="0">
              <a:prstClr val="black">
                <a:alpha val="40000"/>
              </a:prstClr>
            </a:outerShdw>
          </a:effectLst>
        </p:spPr>
        <p:txBody>
          <a:bodyPr>
            <a:normAutofit/>
          </a:bodyPr>
          <a:lstStyle/>
          <a:p>
            <a:pPr>
              <a:defRPr/>
            </a:pPr>
            <a:r>
              <a:rPr lang="en-US" sz="2000" smtClean="0"/>
              <a:t>The search for a Higgs boson in the </a:t>
            </a:r>
            <a:r>
              <a:rPr lang="en-US" sz="2000" smtClean="0">
                <a:sym typeface="Symbol" pitchFamily="18" charset="2"/>
              </a:rPr>
              <a:t></a:t>
            </a:r>
            <a:r>
              <a:rPr lang="en-US" sz="2000" smtClean="0"/>
              <a:t> final state is looking for a small and narrow peak on a falling background continuum</a:t>
            </a:r>
          </a:p>
          <a:p>
            <a:pPr>
              <a:defRPr/>
            </a:pPr>
            <a:r>
              <a:rPr lang="en-US" sz="2000" smtClean="0"/>
              <a:t>Higgs boson decay to </a:t>
            </a:r>
            <a:r>
              <a:rPr lang="en-US" sz="2000" smtClean="0">
                <a:sym typeface="Symbol" pitchFamily="18" charset="2"/>
              </a:rPr>
              <a:t> either through W/top loop</a:t>
            </a:r>
          </a:p>
          <a:p>
            <a:pPr>
              <a:defRPr/>
            </a:pPr>
            <a:r>
              <a:rPr lang="en-US" sz="2000" smtClean="0">
                <a:sym typeface="Symbol" pitchFamily="18" charset="2"/>
              </a:rPr>
              <a:t>Need very good </a:t>
            </a:r>
            <a:r>
              <a:rPr lang="en-US" sz="2000" smtClean="0">
                <a:solidFill>
                  <a:srgbClr val="FF0000"/>
                </a:solidFill>
                <a:sym typeface="Symbol" pitchFamily="18" charset="2"/>
              </a:rPr>
              <a:t>m</a:t>
            </a:r>
            <a:r>
              <a:rPr lang="en-US" baseline="-25000" smtClean="0">
                <a:solidFill>
                  <a:srgbClr val="FF0000"/>
                </a:solidFill>
                <a:sym typeface="Symbol" pitchFamily="18" charset="2"/>
              </a:rPr>
              <a:t> </a:t>
            </a:r>
            <a:r>
              <a:rPr lang="en-US" sz="2000" smtClean="0">
                <a:solidFill>
                  <a:srgbClr val="FF0000"/>
                </a:solidFill>
                <a:sym typeface="Symbol" pitchFamily="18" charset="2"/>
              </a:rPr>
              <a:t>resolution, </a:t>
            </a:r>
            <a:r>
              <a:rPr lang="en-US" sz="2000" smtClean="0">
                <a:sym typeface="Symbol" pitchFamily="18" charset="2"/>
              </a:rPr>
              <a:t>applied the corrections (1%) and smearing that I derived using Zee</a:t>
            </a:r>
            <a:endParaRPr lang="en-US" sz="1400" smtClean="0">
              <a:sym typeface="Symbol" pitchFamily="18" charset="2"/>
            </a:endParaRPr>
          </a:p>
          <a:p>
            <a:pPr>
              <a:defRPr/>
            </a:pPr>
            <a:r>
              <a:rPr lang="en-US" sz="2000" smtClean="0">
                <a:sym typeface="Symbol" pitchFamily="18" charset="2"/>
              </a:rPr>
              <a:t>Selection:</a:t>
            </a:r>
          </a:p>
          <a:p>
            <a:pPr lvl="1">
              <a:defRPr/>
            </a:pPr>
            <a:r>
              <a:rPr lang="en-US" sz="1800" smtClean="0">
                <a:sym typeface="Symbol" pitchFamily="18" charset="2"/>
              </a:rPr>
              <a:t>E</a:t>
            </a:r>
            <a:r>
              <a:rPr lang="en-US" sz="1800" baseline="-25000" smtClean="0">
                <a:sym typeface="Symbol" pitchFamily="18" charset="2"/>
              </a:rPr>
              <a:t>T</a:t>
            </a:r>
            <a:r>
              <a:rPr lang="en-US" sz="1800" smtClean="0">
                <a:sym typeface="Symbol" pitchFamily="18" charset="2"/>
              </a:rPr>
              <a:t>(</a:t>
            </a:r>
            <a:r>
              <a:rPr lang="en-US" sz="1800" baseline="-25000" smtClean="0">
                <a:sym typeface="Symbol" pitchFamily="18" charset="2"/>
              </a:rPr>
              <a:t>1</a:t>
            </a:r>
            <a:r>
              <a:rPr lang="en-US" sz="1800" smtClean="0">
                <a:sym typeface="Symbol" pitchFamily="18" charset="2"/>
              </a:rPr>
              <a:t>)&gt; 40GeV, E</a:t>
            </a:r>
            <a:r>
              <a:rPr lang="en-US" sz="1800" baseline="-25000" smtClean="0">
                <a:sym typeface="Symbol" pitchFamily="18" charset="2"/>
              </a:rPr>
              <a:t>T</a:t>
            </a:r>
            <a:r>
              <a:rPr lang="en-US" sz="1800" smtClean="0">
                <a:sym typeface="Symbol" pitchFamily="18" charset="2"/>
              </a:rPr>
              <a:t>(</a:t>
            </a:r>
            <a:r>
              <a:rPr lang="en-US" sz="1800" baseline="-25000" smtClean="0">
                <a:sym typeface="Symbol" pitchFamily="18" charset="2"/>
              </a:rPr>
              <a:t>2</a:t>
            </a:r>
            <a:r>
              <a:rPr lang="en-US" sz="1800" smtClean="0">
                <a:sym typeface="Symbol" pitchFamily="18" charset="2"/>
              </a:rPr>
              <a:t>) &gt; 25GeV</a:t>
            </a:r>
          </a:p>
          <a:p>
            <a:pPr lvl="1">
              <a:defRPr/>
            </a:pPr>
            <a:r>
              <a:rPr lang="en-US" sz="1800" smtClean="0">
                <a:sym typeface="Symbol" pitchFamily="18" charset="2"/>
              </a:rPr>
              <a:t>|η|&lt; 1.37 or 1.52 &lt; |η| &lt; 2.37, </a:t>
            </a:r>
          </a:p>
          <a:p>
            <a:pPr lvl="1">
              <a:buFont typeface="Wingdings" pitchFamily="2" charset="2"/>
              <a:buNone/>
              <a:defRPr/>
            </a:pPr>
            <a:r>
              <a:rPr lang="en-US" sz="1800" smtClean="0">
                <a:sym typeface="Symbol" pitchFamily="18" charset="2"/>
              </a:rPr>
              <a:t>Isolation energy &lt; 5 GeV , photon identification</a:t>
            </a:r>
          </a:p>
          <a:p>
            <a:pPr>
              <a:defRPr/>
            </a:pPr>
            <a:r>
              <a:rPr lang="en-US" sz="2000" smtClean="0">
                <a:sym typeface="Symbol" pitchFamily="18" charset="2"/>
              </a:rPr>
              <a:t>Main background:</a:t>
            </a:r>
          </a:p>
          <a:p>
            <a:pPr lvl="1">
              <a:defRPr/>
            </a:pPr>
            <a:r>
              <a:rPr lang="en-US" sz="1800" smtClean="0">
                <a:sym typeface="Symbol" pitchFamily="18" charset="2"/>
              </a:rPr>
              <a:t>irreducible (30 pb)</a:t>
            </a:r>
          </a:p>
          <a:p>
            <a:pPr lvl="1">
              <a:defRPr/>
            </a:pPr>
            <a:r>
              <a:rPr lang="en-US" sz="1800" smtClean="0">
                <a:sym typeface="Symbol" pitchFamily="18" charset="2"/>
              </a:rPr>
              <a:t>reducible j (200 nb)</a:t>
            </a:r>
          </a:p>
          <a:p>
            <a:pPr lvl="1">
              <a:defRPr/>
            </a:pPr>
            <a:r>
              <a:rPr lang="en-US" sz="1800" smtClean="0">
                <a:sym typeface="Symbol" pitchFamily="18" charset="2"/>
              </a:rPr>
              <a:t>reducible jj (500 b)</a:t>
            </a:r>
          </a:p>
          <a:p>
            <a:pPr>
              <a:defRPr/>
            </a:pPr>
            <a:r>
              <a:rPr lang="en-US" sz="2000" smtClean="0">
                <a:sym typeface="Symbol" pitchFamily="18" charset="2"/>
              </a:rPr>
              <a:t>Total background from fit to </a:t>
            </a:r>
            <a:r>
              <a:rPr lang="en-US" sz="2000" smtClean="0">
                <a:solidFill>
                  <a:srgbClr val="FF0000"/>
                </a:solidFill>
                <a:sym typeface="Symbol" pitchFamily="18" charset="2"/>
              </a:rPr>
              <a:t>m</a:t>
            </a:r>
            <a:r>
              <a:rPr lang="en-US" baseline="-25000" smtClean="0">
                <a:solidFill>
                  <a:srgbClr val="FF0000"/>
                </a:solidFill>
                <a:sym typeface="Symbol" pitchFamily="18" charset="2"/>
              </a:rPr>
              <a:t> </a:t>
            </a:r>
            <a:r>
              <a:rPr lang="en-US" sz="2000" smtClean="0">
                <a:sym typeface="Symbol" pitchFamily="18" charset="2"/>
              </a:rPr>
              <a:t>spectrum</a:t>
            </a:r>
          </a:p>
          <a:p>
            <a:pPr lvl="1">
              <a:defRPr/>
            </a:pPr>
            <a:r>
              <a:rPr lang="en-US" sz="1800" smtClean="0">
                <a:sym typeface="Symbol" pitchFamily="18" charset="2"/>
              </a:rPr>
              <a:t>Simultaneous fit to all 9 categories</a:t>
            </a:r>
          </a:p>
          <a:p>
            <a:pPr lvl="1">
              <a:defRPr/>
            </a:pPr>
            <a:r>
              <a:rPr lang="en-US" sz="1800" smtClean="0">
                <a:sym typeface="Symbol" pitchFamily="18" charset="2"/>
              </a:rPr>
              <a:t>Exponential function, free slope and normalization</a:t>
            </a:r>
          </a:p>
          <a:p>
            <a:pPr lvl="1">
              <a:defRPr/>
            </a:pPr>
            <a:r>
              <a:rPr lang="en-US" sz="1800" smtClean="0">
                <a:sym typeface="Symbol" pitchFamily="18" charset="2"/>
              </a:rPr>
              <a:t>Background composition validated with control data</a:t>
            </a:r>
            <a:endParaRPr lang="en-US" smtClean="0"/>
          </a:p>
        </p:txBody>
      </p:sp>
      <p:sp>
        <p:nvSpPr>
          <p:cNvPr id="35847" name="Date Placeholder 3"/>
          <p:cNvSpPr txBox="1">
            <a:spLocks noGrp="1"/>
          </p:cNvSpPr>
          <p:nvPr/>
        </p:nvSpPr>
        <p:spPr bwMode="auto">
          <a:xfrm>
            <a:off x="0" y="6669088"/>
            <a:ext cx="3132138" cy="215900"/>
          </a:xfrm>
          <a:prstGeom prst="rect">
            <a:avLst/>
          </a:prstGeom>
          <a:gradFill flip="none" rotWithShape="1">
            <a:gsLst>
              <a:gs pos="0">
                <a:srgbClr val="D6B19C"/>
              </a:gs>
              <a:gs pos="30000">
                <a:srgbClr val="D49E6C"/>
              </a:gs>
              <a:gs pos="70000">
                <a:srgbClr val="A65528"/>
              </a:gs>
              <a:gs pos="100000">
                <a:srgbClr val="663012"/>
              </a:gs>
            </a:gsLst>
            <a:lin ang="5400000" scaled="0"/>
            <a:tileRect/>
          </a:gradFill>
          <a:ln>
            <a:miter lim="800000"/>
            <a:headEnd/>
            <a:tailEnd/>
          </a:ln>
        </p:spPr>
        <p:txBody>
          <a:bodyPr anchor="ctr"/>
          <a:lstStyle/>
          <a:p>
            <a:pPr>
              <a:defRPr/>
            </a:pPr>
            <a:fld id="{C97A2DAB-95A2-4030-8EDD-459D64CE6CDC}" type="datetime1">
              <a:rPr lang="en-US" sz="1200">
                <a:solidFill>
                  <a:schemeClr val="bg1"/>
                </a:solidFill>
                <a:latin typeface="+mn-lt"/>
              </a:rPr>
              <a:pPr>
                <a:defRPr/>
              </a:pPr>
              <a:t>4/5/2012</a:t>
            </a:fld>
            <a:endParaRPr lang="en-US" sz="1200">
              <a:solidFill>
                <a:schemeClr val="bg1"/>
              </a:solidFill>
              <a:latin typeface="+mn-lt"/>
            </a:endParaRPr>
          </a:p>
        </p:txBody>
      </p:sp>
      <p:sp>
        <p:nvSpPr>
          <p:cNvPr id="35848" name="Footer Placeholder 4"/>
          <p:cNvSpPr txBox="1">
            <a:spLocks noGrp="1"/>
          </p:cNvSpPr>
          <p:nvPr/>
        </p:nvSpPr>
        <p:spPr bwMode="auto">
          <a:xfrm>
            <a:off x="3124200" y="6669088"/>
            <a:ext cx="2960688" cy="215900"/>
          </a:xfrm>
          <a:prstGeom prst="rect">
            <a:avLst/>
          </a:prstGeom>
          <a:gradFill flip="none" rotWithShape="1">
            <a:gsLst>
              <a:gs pos="0">
                <a:srgbClr val="D6B19C"/>
              </a:gs>
              <a:gs pos="30000">
                <a:srgbClr val="D49E6C"/>
              </a:gs>
              <a:gs pos="70000">
                <a:srgbClr val="A65528"/>
              </a:gs>
              <a:gs pos="100000">
                <a:srgbClr val="663012"/>
              </a:gs>
            </a:gsLst>
            <a:lin ang="5400000" scaled="0"/>
            <a:tileRect/>
          </a:gradFill>
          <a:ln>
            <a:miter lim="800000"/>
            <a:headEnd/>
            <a:tailEnd/>
          </a:ln>
        </p:spPr>
        <p:txBody>
          <a:bodyPr anchor="ctr"/>
          <a:lstStyle/>
          <a:p>
            <a:pPr algn="ctr">
              <a:defRPr/>
            </a:pPr>
            <a:r>
              <a:rPr lang="en-US" sz="1200">
                <a:solidFill>
                  <a:schemeClr val="bg1"/>
                </a:solidFill>
                <a:latin typeface="+mn-lt"/>
              </a:rPr>
              <a:t>Ashfaq Ahmad</a:t>
            </a:r>
          </a:p>
        </p:txBody>
      </p:sp>
      <p:sp>
        <p:nvSpPr>
          <p:cNvPr id="35849" name="Slide Number Placeholder 5"/>
          <p:cNvSpPr txBox="1">
            <a:spLocks noGrp="1"/>
          </p:cNvSpPr>
          <p:nvPr/>
        </p:nvSpPr>
        <p:spPr bwMode="auto">
          <a:xfrm>
            <a:off x="6011863" y="6669088"/>
            <a:ext cx="3132137" cy="215900"/>
          </a:xfrm>
          <a:prstGeom prst="rect">
            <a:avLst/>
          </a:prstGeom>
          <a:gradFill flip="none" rotWithShape="1">
            <a:gsLst>
              <a:gs pos="0">
                <a:srgbClr val="D6B19C"/>
              </a:gs>
              <a:gs pos="30000">
                <a:srgbClr val="D49E6C"/>
              </a:gs>
              <a:gs pos="70000">
                <a:srgbClr val="A65528"/>
              </a:gs>
              <a:gs pos="100000">
                <a:srgbClr val="663012"/>
              </a:gs>
            </a:gsLst>
            <a:lin ang="5400000" scaled="0"/>
            <a:tileRect/>
          </a:gradFill>
          <a:ln>
            <a:miter lim="800000"/>
            <a:headEnd/>
            <a:tailEnd/>
          </a:ln>
        </p:spPr>
        <p:txBody>
          <a:bodyPr anchor="ctr"/>
          <a:lstStyle/>
          <a:p>
            <a:pPr algn="r">
              <a:defRPr/>
            </a:pPr>
            <a:fld id="{9D45A65A-A8AD-4E97-B195-1E2CD92EF62F}" type="slidenum">
              <a:rPr lang="en-US" sz="1200">
                <a:solidFill>
                  <a:schemeClr val="bg1"/>
                </a:solidFill>
                <a:latin typeface="+mn-lt"/>
              </a:rPr>
              <a:pPr algn="r">
                <a:defRPr/>
              </a:pPr>
              <a:t>36</a:t>
            </a:fld>
            <a:endParaRPr lang="en-US" sz="1200">
              <a:solidFill>
                <a:schemeClr val="bg1"/>
              </a:solidFill>
              <a:latin typeface="+mn-lt"/>
            </a:endParaRPr>
          </a:p>
        </p:txBody>
      </p:sp>
      <p:pic>
        <p:nvPicPr>
          <p:cNvPr id="87047" name="Picture 7"/>
          <p:cNvPicPr>
            <a:picLocks noChangeAspect="1" noChangeArrowheads="1"/>
          </p:cNvPicPr>
          <p:nvPr/>
        </p:nvPicPr>
        <p:blipFill>
          <a:blip r:embed="rId2" cstate="print"/>
          <a:srcRect b="5762"/>
          <a:stretch>
            <a:fillRect/>
          </a:stretch>
        </p:blipFill>
        <p:spPr bwMode="auto">
          <a:xfrm>
            <a:off x="5292725" y="2492375"/>
            <a:ext cx="3529013" cy="2487613"/>
          </a:xfrm>
          <a:prstGeom prst="rect">
            <a:avLst/>
          </a:prstGeom>
          <a:noFill/>
          <a:ln w="34925">
            <a:noFill/>
            <a:miter lim="800000"/>
            <a:headEnd/>
            <a:tailEnd/>
          </a:ln>
          <a:effectLst>
            <a:outerShdw blurRad="63500" sx="102000" sy="102000" algn="ctr" rotWithShape="0">
              <a:prstClr val="black">
                <a:alpha val="40000"/>
              </a:prstClr>
            </a:outerShdw>
          </a:effectLst>
        </p:spPr>
      </p:pic>
      <p:sp>
        <p:nvSpPr>
          <p:cNvPr id="46087" name="Rectangle 8"/>
          <p:cNvSpPr>
            <a:spLocks noChangeArrowheads="1"/>
          </p:cNvSpPr>
          <p:nvPr/>
        </p:nvSpPr>
        <p:spPr bwMode="auto">
          <a:xfrm>
            <a:off x="6877050" y="3644900"/>
            <a:ext cx="287338" cy="288925"/>
          </a:xfrm>
          <a:prstGeom prst="rect">
            <a:avLst/>
          </a:prstGeom>
          <a:solidFill>
            <a:schemeClr val="bg1"/>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wrap="square" numCol="1" anchorCtr="0" compatLnSpc="1">
            <a:prstTxWarp prst="textNoShape">
              <a:avLst/>
            </a:prstTxWarp>
          </a:bodyPr>
          <a:lstStyle/>
          <a:p>
            <a:pPr eaLnBrk="1" hangingPunct="1">
              <a:defRPr/>
            </a:pPr>
            <a:r>
              <a:rPr lang="en-US" smtClean="0">
                <a:effectLst/>
              </a:rPr>
              <a:t>H</a:t>
            </a:r>
            <a:r>
              <a:rPr lang="en-US" smtClean="0">
                <a:effectLst/>
                <a:sym typeface="Symbol" pitchFamily="18" charset="2"/>
              </a:rPr>
              <a:t>  Search Strategy</a:t>
            </a:r>
            <a:endParaRPr lang="en-US" smtClean="0">
              <a:effectLst>
                <a:outerShdw blurRad="38100" dist="38100" dir="2700000" algn="tl">
                  <a:srgbClr val="000000"/>
                </a:outerShdw>
              </a:effectLst>
            </a:endParaRPr>
          </a:p>
        </p:txBody>
      </p:sp>
      <p:sp>
        <p:nvSpPr>
          <p:cNvPr id="3" name="Content Placeholder 2"/>
          <p:cNvSpPr>
            <a:spLocks noGrp="1"/>
          </p:cNvSpPr>
          <p:nvPr>
            <p:ph idx="4294967295"/>
          </p:nvPr>
        </p:nvSpPr>
        <p:spPr>
          <a:xfrm>
            <a:off x="250825" y="981075"/>
            <a:ext cx="8713788" cy="5543550"/>
          </a:xfrm>
          <a:ln w="25400">
            <a:solidFill>
              <a:schemeClr val="accent6">
                <a:lumMod val="75000"/>
              </a:schemeClr>
            </a:solidFill>
          </a:ln>
          <a:effectLst>
            <a:outerShdw blurRad="50800" dist="38100" dir="2700000" algn="tl" rotWithShape="0">
              <a:prstClr val="black">
                <a:alpha val="40000"/>
              </a:prstClr>
            </a:outerShdw>
          </a:effectLst>
        </p:spPr>
        <p:txBody>
          <a:bodyPr>
            <a:normAutofit/>
          </a:bodyPr>
          <a:lstStyle/>
          <a:p>
            <a:pPr>
              <a:defRPr/>
            </a:pPr>
            <a:r>
              <a:rPr lang="en-US" sz="2000" dirty="0" smtClean="0">
                <a:sym typeface="Symbol" pitchFamily="18" charset="2"/>
              </a:rPr>
              <a:t>To increase sensitivity events have been divided in 9 different categories with different </a:t>
            </a:r>
            <a:r>
              <a:rPr lang="en-US" sz="2000" dirty="0" smtClean="0">
                <a:solidFill>
                  <a:srgbClr val="FF0000"/>
                </a:solidFill>
                <a:sym typeface="Symbol" pitchFamily="18" charset="2"/>
              </a:rPr>
              <a:t>m</a:t>
            </a:r>
            <a:r>
              <a:rPr lang="en-US" baseline="-25000" dirty="0" smtClean="0">
                <a:solidFill>
                  <a:srgbClr val="FF0000"/>
                </a:solidFill>
                <a:sym typeface="Symbol" pitchFamily="18" charset="2"/>
              </a:rPr>
              <a:t> </a:t>
            </a:r>
            <a:r>
              <a:rPr lang="en-US" sz="2000" dirty="0" smtClean="0">
                <a:solidFill>
                  <a:srgbClr val="FF0000"/>
                </a:solidFill>
                <a:sym typeface="Symbol" pitchFamily="18" charset="2"/>
              </a:rPr>
              <a:t>resolution</a:t>
            </a:r>
            <a:r>
              <a:rPr lang="en-US" sz="2000" dirty="0" smtClean="0">
                <a:sym typeface="Symbol" pitchFamily="18" charset="2"/>
              </a:rPr>
              <a:t> and S/B</a:t>
            </a:r>
          </a:p>
          <a:p>
            <a:pPr>
              <a:defRPr/>
            </a:pPr>
            <a:r>
              <a:rPr lang="en-US" sz="2000" dirty="0" smtClean="0">
                <a:sym typeface="Symbol" pitchFamily="18" charset="2"/>
              </a:rPr>
              <a:t>Categorize events based on </a:t>
            </a:r>
          </a:p>
          <a:p>
            <a:pPr lvl="1">
              <a:defRPr/>
            </a:pPr>
            <a:r>
              <a:rPr lang="en-US" sz="1800" dirty="0" smtClean="0">
                <a:sym typeface="Symbol" pitchFamily="18" charset="2"/>
              </a:rPr>
              <a:t>Conversion status, Photon  and </a:t>
            </a:r>
            <a:endParaRPr lang="en-US" sz="1800" baseline="-25000" dirty="0" smtClean="0"/>
          </a:p>
          <a:p>
            <a:pPr>
              <a:defRPr/>
            </a:pPr>
            <a:r>
              <a:rPr lang="en-US" sz="2000" dirty="0" smtClean="0"/>
              <a:t>Both unconverted:</a:t>
            </a:r>
          </a:p>
          <a:p>
            <a:pPr lvl="1">
              <a:defRPr/>
            </a:pPr>
            <a:r>
              <a:rPr lang="en-US" sz="1800" dirty="0" smtClean="0">
                <a:solidFill>
                  <a:srgbClr val="006600"/>
                </a:solidFill>
              </a:rPr>
              <a:t>Central</a:t>
            </a:r>
          </a:p>
          <a:p>
            <a:pPr lvl="1">
              <a:defRPr/>
            </a:pPr>
            <a:r>
              <a:rPr lang="en-US" sz="1800" dirty="0" smtClean="0">
                <a:solidFill>
                  <a:srgbClr val="F2B800"/>
                </a:solidFill>
              </a:rPr>
              <a:t>Rest</a:t>
            </a:r>
          </a:p>
          <a:p>
            <a:pPr>
              <a:defRPr/>
            </a:pPr>
            <a:r>
              <a:rPr lang="en-US" sz="2000" dirty="0" smtClean="0"/>
              <a:t>At least one converted:</a:t>
            </a:r>
          </a:p>
          <a:p>
            <a:pPr lvl="1">
              <a:defRPr/>
            </a:pPr>
            <a:r>
              <a:rPr lang="en-US" sz="1800" dirty="0" smtClean="0">
                <a:solidFill>
                  <a:srgbClr val="006600"/>
                </a:solidFill>
              </a:rPr>
              <a:t>Central</a:t>
            </a:r>
          </a:p>
          <a:p>
            <a:pPr lvl="1">
              <a:defRPr/>
            </a:pPr>
            <a:r>
              <a:rPr lang="en-US" sz="1800" dirty="0" smtClean="0">
                <a:solidFill>
                  <a:srgbClr val="FF0000"/>
                </a:solidFill>
              </a:rPr>
              <a:t>Transition</a:t>
            </a:r>
          </a:p>
          <a:p>
            <a:pPr lvl="1">
              <a:defRPr/>
            </a:pPr>
            <a:r>
              <a:rPr lang="en-US" sz="1800" dirty="0" smtClean="0">
                <a:solidFill>
                  <a:srgbClr val="F2B800"/>
                </a:solidFill>
              </a:rPr>
              <a:t>Rest</a:t>
            </a:r>
          </a:p>
          <a:p>
            <a:pPr>
              <a:buClr>
                <a:srgbClr val="000066"/>
              </a:buClr>
              <a:defRPr/>
            </a:pPr>
            <a:r>
              <a:rPr lang="en-US" sz="2000" dirty="0" smtClean="0">
                <a:solidFill>
                  <a:srgbClr val="006600"/>
                </a:solidFill>
              </a:rPr>
              <a:t>Central </a:t>
            </a:r>
            <a:r>
              <a:rPr lang="en-US" sz="2000" dirty="0" smtClean="0"/>
              <a:t>and</a:t>
            </a:r>
            <a:r>
              <a:rPr lang="en-US" sz="2000" dirty="0" smtClean="0">
                <a:solidFill>
                  <a:srgbClr val="006600"/>
                </a:solidFill>
              </a:rPr>
              <a:t> </a:t>
            </a:r>
            <a:r>
              <a:rPr lang="en-US" sz="2000" dirty="0" smtClean="0">
                <a:solidFill>
                  <a:srgbClr val="F2B800"/>
                </a:solidFill>
              </a:rPr>
              <a:t>Rest </a:t>
            </a:r>
            <a:r>
              <a:rPr lang="en-US" sz="2000" dirty="0" smtClean="0"/>
              <a:t>further divided into two categories based on 	</a:t>
            </a:r>
          </a:p>
          <a:p>
            <a:pPr>
              <a:defRPr/>
            </a:pPr>
            <a:r>
              <a:rPr lang="en-US" sz="2000" dirty="0" smtClean="0"/>
              <a:t>Signal events have larger </a:t>
            </a:r>
            <a:r>
              <a:rPr lang="en-US" sz="2000" dirty="0" err="1" smtClean="0"/>
              <a:t>pTt</a:t>
            </a:r>
            <a:r>
              <a:rPr lang="en-US" sz="2000" dirty="0" smtClean="0"/>
              <a:t> than the backgrounds, in particular the VBF and associated production modes</a:t>
            </a:r>
          </a:p>
          <a:p>
            <a:pPr>
              <a:defRPr/>
            </a:pPr>
            <a:endParaRPr lang="en-US" sz="2000" dirty="0" smtClean="0"/>
          </a:p>
          <a:p>
            <a:pPr>
              <a:defRPr/>
            </a:pPr>
            <a:endParaRPr lang="en-US" sz="2000" dirty="0" smtClean="0"/>
          </a:p>
          <a:p>
            <a:pPr>
              <a:defRPr/>
            </a:pPr>
            <a:endParaRPr lang="en-US" sz="2000" dirty="0" smtClean="0"/>
          </a:p>
          <a:p>
            <a:pPr>
              <a:defRPr/>
            </a:pPr>
            <a:endParaRPr lang="en-US" sz="2000" dirty="0" smtClean="0">
              <a:solidFill>
                <a:srgbClr val="FFFF00"/>
              </a:solidFill>
            </a:endParaRPr>
          </a:p>
          <a:p>
            <a:pPr>
              <a:buFont typeface="Wingdings" pitchFamily="2" charset="2"/>
              <a:buNone/>
              <a:defRPr/>
            </a:pPr>
            <a:endParaRPr lang="en-US" sz="2000" dirty="0" smtClean="0">
              <a:solidFill>
                <a:srgbClr val="FFFF00"/>
              </a:solidFill>
            </a:endParaRPr>
          </a:p>
        </p:txBody>
      </p:sp>
      <p:sp>
        <p:nvSpPr>
          <p:cNvPr id="35847" name="Date Placeholder 3"/>
          <p:cNvSpPr txBox="1">
            <a:spLocks noGrp="1"/>
          </p:cNvSpPr>
          <p:nvPr/>
        </p:nvSpPr>
        <p:spPr bwMode="auto">
          <a:xfrm>
            <a:off x="0" y="6669088"/>
            <a:ext cx="3132138" cy="215900"/>
          </a:xfrm>
          <a:prstGeom prst="rect">
            <a:avLst/>
          </a:prstGeom>
          <a:gradFill flip="none" rotWithShape="1">
            <a:gsLst>
              <a:gs pos="0">
                <a:srgbClr val="D6B19C"/>
              </a:gs>
              <a:gs pos="30000">
                <a:srgbClr val="D49E6C"/>
              </a:gs>
              <a:gs pos="70000">
                <a:srgbClr val="A65528"/>
              </a:gs>
              <a:gs pos="100000">
                <a:srgbClr val="663012"/>
              </a:gs>
            </a:gsLst>
            <a:lin ang="5400000" scaled="0"/>
            <a:tileRect/>
          </a:gradFill>
          <a:ln>
            <a:miter lim="800000"/>
            <a:headEnd/>
            <a:tailEnd/>
          </a:ln>
        </p:spPr>
        <p:txBody>
          <a:bodyPr anchor="ctr"/>
          <a:lstStyle/>
          <a:p>
            <a:pPr>
              <a:defRPr/>
            </a:pPr>
            <a:fld id="{C97A2DAB-95A2-4030-8EDD-459D64CE6CDC}" type="datetime1">
              <a:rPr lang="en-US" sz="1200">
                <a:solidFill>
                  <a:schemeClr val="bg1"/>
                </a:solidFill>
                <a:latin typeface="+mn-lt"/>
              </a:rPr>
              <a:pPr>
                <a:defRPr/>
              </a:pPr>
              <a:t>4/5/2012</a:t>
            </a:fld>
            <a:endParaRPr lang="en-US" sz="1200">
              <a:solidFill>
                <a:schemeClr val="bg1"/>
              </a:solidFill>
              <a:latin typeface="+mn-lt"/>
            </a:endParaRPr>
          </a:p>
        </p:txBody>
      </p:sp>
      <p:sp>
        <p:nvSpPr>
          <p:cNvPr id="35848" name="Footer Placeholder 4"/>
          <p:cNvSpPr txBox="1">
            <a:spLocks noGrp="1"/>
          </p:cNvSpPr>
          <p:nvPr/>
        </p:nvSpPr>
        <p:spPr bwMode="auto">
          <a:xfrm>
            <a:off x="3124200" y="6669088"/>
            <a:ext cx="2960688" cy="215900"/>
          </a:xfrm>
          <a:prstGeom prst="rect">
            <a:avLst/>
          </a:prstGeom>
          <a:gradFill flip="none" rotWithShape="1">
            <a:gsLst>
              <a:gs pos="0">
                <a:srgbClr val="D6B19C"/>
              </a:gs>
              <a:gs pos="30000">
                <a:srgbClr val="D49E6C"/>
              </a:gs>
              <a:gs pos="70000">
                <a:srgbClr val="A65528"/>
              </a:gs>
              <a:gs pos="100000">
                <a:srgbClr val="663012"/>
              </a:gs>
            </a:gsLst>
            <a:lin ang="5400000" scaled="0"/>
            <a:tileRect/>
          </a:gradFill>
          <a:ln>
            <a:miter lim="800000"/>
            <a:headEnd/>
            <a:tailEnd/>
          </a:ln>
        </p:spPr>
        <p:txBody>
          <a:bodyPr anchor="ctr"/>
          <a:lstStyle/>
          <a:p>
            <a:pPr algn="ctr">
              <a:defRPr/>
            </a:pPr>
            <a:r>
              <a:rPr lang="en-US" sz="1200">
                <a:solidFill>
                  <a:schemeClr val="bg1"/>
                </a:solidFill>
                <a:latin typeface="+mn-lt"/>
              </a:rPr>
              <a:t>Ashfaq Ahmad</a:t>
            </a:r>
          </a:p>
        </p:txBody>
      </p:sp>
      <p:sp>
        <p:nvSpPr>
          <p:cNvPr id="35849" name="Slide Number Placeholder 5"/>
          <p:cNvSpPr txBox="1">
            <a:spLocks noGrp="1"/>
          </p:cNvSpPr>
          <p:nvPr/>
        </p:nvSpPr>
        <p:spPr bwMode="auto">
          <a:xfrm>
            <a:off x="6011863" y="6669088"/>
            <a:ext cx="3132137" cy="215900"/>
          </a:xfrm>
          <a:prstGeom prst="rect">
            <a:avLst/>
          </a:prstGeom>
          <a:gradFill flip="none" rotWithShape="1">
            <a:gsLst>
              <a:gs pos="0">
                <a:srgbClr val="D6B19C"/>
              </a:gs>
              <a:gs pos="30000">
                <a:srgbClr val="D49E6C"/>
              </a:gs>
              <a:gs pos="70000">
                <a:srgbClr val="A65528"/>
              </a:gs>
              <a:gs pos="100000">
                <a:srgbClr val="663012"/>
              </a:gs>
            </a:gsLst>
            <a:lin ang="5400000" scaled="0"/>
            <a:tileRect/>
          </a:gradFill>
          <a:ln>
            <a:miter lim="800000"/>
            <a:headEnd/>
            <a:tailEnd/>
          </a:ln>
        </p:spPr>
        <p:txBody>
          <a:bodyPr anchor="ctr"/>
          <a:lstStyle/>
          <a:p>
            <a:pPr algn="r">
              <a:defRPr/>
            </a:pPr>
            <a:fld id="{10C4CD23-2A60-4BB6-87DB-DD1B490FF310}" type="slidenum">
              <a:rPr lang="en-US" sz="1200">
                <a:solidFill>
                  <a:schemeClr val="bg1"/>
                </a:solidFill>
                <a:latin typeface="+mn-lt"/>
              </a:rPr>
              <a:pPr algn="r">
                <a:defRPr/>
              </a:pPr>
              <a:t>37</a:t>
            </a:fld>
            <a:endParaRPr lang="en-US" sz="1200">
              <a:solidFill>
                <a:schemeClr val="bg1"/>
              </a:solidFill>
              <a:latin typeface="+mn-lt"/>
            </a:endParaRPr>
          </a:p>
        </p:txBody>
      </p:sp>
      <p:pic>
        <p:nvPicPr>
          <p:cNvPr id="85001" name="Picture 9"/>
          <p:cNvPicPr>
            <a:picLocks noChangeAspect="1" noChangeArrowheads="1"/>
          </p:cNvPicPr>
          <p:nvPr/>
        </p:nvPicPr>
        <p:blipFill>
          <a:blip r:embed="rId3" cstate="print"/>
          <a:srcRect/>
          <a:stretch>
            <a:fillRect/>
          </a:stretch>
        </p:blipFill>
        <p:spPr bwMode="auto">
          <a:xfrm>
            <a:off x="4643438" y="2205038"/>
            <a:ext cx="4248150" cy="1978025"/>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85023" name="Text Box 10"/>
          <p:cNvSpPr txBox="1">
            <a:spLocks noChangeArrowheads="1"/>
          </p:cNvSpPr>
          <p:nvPr/>
        </p:nvSpPr>
        <p:spPr bwMode="auto">
          <a:xfrm>
            <a:off x="5651500" y="1844675"/>
            <a:ext cx="2881313" cy="274638"/>
          </a:xfrm>
          <a:prstGeom prst="rect">
            <a:avLst/>
          </a:prstGeom>
          <a:noFill/>
          <a:ln w="9525">
            <a:noFill/>
            <a:miter lim="800000"/>
            <a:headEnd/>
            <a:tailEnd/>
          </a:ln>
        </p:spPr>
        <p:txBody>
          <a:bodyPr>
            <a:spAutoFit/>
          </a:bodyPr>
          <a:lstStyle/>
          <a:p>
            <a:r>
              <a:rPr lang="en-US" sz="1200" dirty="0">
                <a:solidFill>
                  <a:schemeClr val="hlink"/>
                </a:solidFill>
              </a:rPr>
              <a:t>Resolution: </a:t>
            </a:r>
            <a:r>
              <a:rPr lang="en-US" sz="1200" dirty="0">
                <a:solidFill>
                  <a:srgbClr val="009900"/>
                </a:solidFill>
              </a:rPr>
              <a:t>Good, </a:t>
            </a:r>
            <a:r>
              <a:rPr lang="en-US" sz="1200" dirty="0">
                <a:solidFill>
                  <a:srgbClr val="F2B800"/>
                </a:solidFill>
              </a:rPr>
              <a:t>Medium, </a:t>
            </a:r>
            <a:r>
              <a:rPr lang="en-US" sz="1200" dirty="0">
                <a:solidFill>
                  <a:srgbClr val="FF0000"/>
                </a:solidFill>
              </a:rPr>
              <a:t>Poor</a:t>
            </a:r>
          </a:p>
        </p:txBody>
      </p:sp>
      <p:sp>
        <p:nvSpPr>
          <p:cNvPr id="85024" name="Rectangle 11"/>
          <p:cNvSpPr>
            <a:spLocks noChangeArrowheads="1"/>
          </p:cNvSpPr>
          <p:nvPr/>
        </p:nvSpPr>
        <p:spPr bwMode="auto">
          <a:xfrm>
            <a:off x="5651500" y="1389063"/>
            <a:ext cx="2039938" cy="304800"/>
          </a:xfrm>
          <a:prstGeom prst="rect">
            <a:avLst/>
          </a:prstGeom>
          <a:noFill/>
          <a:ln w="9525">
            <a:noFill/>
            <a:miter lim="800000"/>
            <a:headEnd/>
            <a:tailEnd/>
          </a:ln>
        </p:spPr>
        <p:txBody>
          <a:bodyPr wrap="none">
            <a:spAutoFit/>
          </a:bodyPr>
          <a:lstStyle/>
          <a:p>
            <a:r>
              <a:rPr lang="en-US" sz="1400" b="1"/>
              <a:t>arXiv:1202.1414 (to PRL)</a:t>
            </a:r>
            <a:r>
              <a:rPr lang="en-US" sz="1400"/>
              <a:t> </a:t>
            </a:r>
          </a:p>
        </p:txBody>
      </p:sp>
      <p:graphicFrame>
        <p:nvGraphicFramePr>
          <p:cNvPr id="85005" name="Object 13"/>
          <p:cNvGraphicFramePr>
            <a:graphicFrameLocks noChangeAspect="1"/>
          </p:cNvGraphicFramePr>
          <p:nvPr/>
        </p:nvGraphicFramePr>
        <p:xfrm>
          <a:off x="7235825" y="4797425"/>
          <a:ext cx="360363" cy="342900"/>
        </p:xfrm>
        <a:graphic>
          <a:graphicData uri="http://schemas.openxmlformats.org/presentationml/2006/ole">
            <p:oleObj spid="_x0000_s85039" name="Equation" r:id="rId4" imgW="241300" imgH="228600" progId="Equation.3">
              <p:embed/>
            </p:oleObj>
          </a:graphicData>
        </a:graphic>
      </p:graphicFrame>
      <p:pic>
        <p:nvPicPr>
          <p:cNvPr id="85025" name="Picture 14"/>
          <p:cNvPicPr>
            <a:picLocks noChangeAspect="1" noChangeArrowheads="1"/>
          </p:cNvPicPr>
          <p:nvPr/>
        </p:nvPicPr>
        <p:blipFill>
          <a:blip r:embed="rId5" cstate="print"/>
          <a:srcRect/>
          <a:stretch>
            <a:fillRect/>
          </a:stretch>
        </p:blipFill>
        <p:spPr bwMode="auto">
          <a:xfrm>
            <a:off x="4572000" y="5445125"/>
            <a:ext cx="3743325" cy="1036638"/>
          </a:xfrm>
          <a:prstGeom prst="rect">
            <a:avLst/>
          </a:prstGeom>
          <a:noFill/>
          <a:ln w="9525">
            <a:noFill/>
            <a:miter lim="800000"/>
            <a:headEnd/>
            <a:tailEnd/>
          </a:ln>
          <a:effectLst>
            <a:outerShdw blurRad="63500" sx="102000" sy="102000" algn="ctr" rotWithShape="0">
              <a:prstClr val="black">
                <a:alpha val="40000"/>
              </a:prstClr>
            </a:outerShdw>
          </a:effectLst>
        </p:spPr>
      </p:pic>
      <p:graphicFrame>
        <p:nvGraphicFramePr>
          <p:cNvPr id="85016" name="Object 24"/>
          <p:cNvGraphicFramePr>
            <a:graphicFrameLocks noChangeAspect="1"/>
          </p:cNvGraphicFramePr>
          <p:nvPr/>
        </p:nvGraphicFramePr>
        <p:xfrm>
          <a:off x="4211638" y="2060575"/>
          <a:ext cx="360362" cy="342900"/>
        </p:xfrm>
        <a:graphic>
          <a:graphicData uri="http://schemas.openxmlformats.org/presentationml/2006/ole">
            <p:oleObj spid="_x0000_s85040" name="Equation" r:id="rId6" imgW="241300" imgH="228600" progId="Equation.3">
              <p:embed/>
            </p:oleObj>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wrap="square" numCol="1" anchorCtr="0" compatLnSpc="1">
            <a:prstTxWarp prst="textNoShape">
              <a:avLst/>
            </a:prstTxWarp>
          </a:bodyPr>
          <a:lstStyle/>
          <a:p>
            <a:pPr eaLnBrk="1" hangingPunct="1">
              <a:defRPr/>
            </a:pPr>
            <a:r>
              <a:rPr lang="en-US" smtClean="0">
                <a:effectLst>
                  <a:outerShdw blurRad="38100" dist="38100" dir="2700000" algn="tl">
                    <a:srgbClr val="000000"/>
                  </a:outerShdw>
                </a:effectLst>
              </a:rPr>
              <a:t>Mass Reconstruction</a:t>
            </a:r>
          </a:p>
        </p:txBody>
      </p:sp>
      <p:sp>
        <p:nvSpPr>
          <p:cNvPr id="3" name="Content Placeholder 2"/>
          <p:cNvSpPr>
            <a:spLocks noGrp="1"/>
          </p:cNvSpPr>
          <p:nvPr>
            <p:ph idx="4294967295"/>
          </p:nvPr>
        </p:nvSpPr>
        <p:spPr>
          <a:xfrm>
            <a:off x="250825" y="981075"/>
            <a:ext cx="8642350" cy="5616575"/>
          </a:xfrm>
          <a:ln w="25400">
            <a:solidFill>
              <a:srgbClr val="E46C0A"/>
            </a:solidFill>
          </a:ln>
          <a:effectLst>
            <a:outerShdw dist="38100" dir="2700000" algn="tl" rotWithShape="0">
              <a:srgbClr val="000000">
                <a:alpha val="39999"/>
              </a:srgbClr>
            </a:outerShdw>
          </a:effectLst>
        </p:spPr>
        <p:txBody>
          <a:bodyPr/>
          <a:lstStyle/>
          <a:p>
            <a:pPr>
              <a:defRPr/>
            </a:pPr>
            <a:r>
              <a:rPr lang="en-US" sz="2000" smtClean="0"/>
              <a:t>Calorimeter pointing to deduce PV</a:t>
            </a:r>
          </a:p>
          <a:p>
            <a:pPr lvl="1">
              <a:defRPr/>
            </a:pPr>
            <a:r>
              <a:rPr lang="en-US" sz="1800" smtClean="0"/>
              <a:t>Determine photon direction from 1st and 2</a:t>
            </a:r>
            <a:r>
              <a:rPr lang="en-US" sz="1800" baseline="30000" smtClean="0"/>
              <a:t>nd</a:t>
            </a:r>
            <a:r>
              <a:rPr lang="en-US" sz="1800" smtClean="0"/>
              <a:t> calorimeter layer</a:t>
            </a:r>
          </a:p>
          <a:p>
            <a:pPr lvl="1">
              <a:defRPr/>
            </a:pPr>
            <a:r>
              <a:rPr lang="en-US" sz="1800" smtClean="0"/>
              <a:t>Combine 1st layer with inner detector information if photon is converted</a:t>
            </a:r>
          </a:p>
          <a:p>
            <a:pPr lvl="1">
              <a:defRPr/>
            </a:pPr>
            <a:r>
              <a:rPr lang="en-US" sz="1800" smtClean="0">
                <a:sym typeface="Symbol" pitchFamily="18" charset="2"/>
              </a:rPr>
              <a:t></a:t>
            </a:r>
            <a:r>
              <a:rPr lang="en-US" sz="1800" smtClean="0"/>
              <a:t>(z) = 1.5 cm for unconverted photon</a:t>
            </a:r>
          </a:p>
          <a:p>
            <a:pPr lvl="1">
              <a:defRPr/>
            </a:pPr>
            <a:r>
              <a:rPr lang="en-US" sz="1800" smtClean="0">
                <a:sym typeface="Symbol" pitchFamily="18" charset="2"/>
              </a:rPr>
              <a:t></a:t>
            </a:r>
            <a:r>
              <a:rPr lang="en-US" sz="1800" smtClean="0"/>
              <a:t>(z) = 0.6 cm for converted photon</a:t>
            </a:r>
          </a:p>
          <a:p>
            <a:pPr>
              <a:defRPr/>
            </a:pPr>
            <a:r>
              <a:rPr lang="en-US" sz="2000" smtClean="0"/>
              <a:t>Contribution of resulting angular resolution to mass resolution is negligible</a:t>
            </a:r>
          </a:p>
          <a:p>
            <a:pPr>
              <a:defRPr/>
            </a:pPr>
            <a:r>
              <a:rPr lang="en-US" sz="2000" smtClean="0"/>
              <a:t>Uncertainty on mass resolution(</a:t>
            </a:r>
            <a:r>
              <a:rPr lang="en-US" sz="2000" smtClean="0">
                <a:sym typeface="Symbol" pitchFamily="18" charset="2"/>
              </a:rPr>
              <a:t>14%</a:t>
            </a:r>
            <a:r>
              <a:rPr lang="en-US" sz="2000" smtClean="0"/>
              <a:t>) dominated by uncertainty on energy resolution</a:t>
            </a:r>
            <a:endParaRPr lang="en-US" smtClean="0"/>
          </a:p>
          <a:p>
            <a:pPr lvl="1">
              <a:defRPr/>
            </a:pPr>
            <a:endParaRPr lang="en-US" smtClean="0"/>
          </a:p>
        </p:txBody>
      </p:sp>
      <p:sp>
        <p:nvSpPr>
          <p:cNvPr id="86019" name="Date Placeholder 3"/>
          <p:cNvSpPr txBox="1">
            <a:spLocks noGrp="1"/>
          </p:cNvSpPr>
          <p:nvPr/>
        </p:nvSpPr>
        <p:spPr bwMode="auto">
          <a:xfrm>
            <a:off x="0" y="6669088"/>
            <a:ext cx="3132138" cy="215900"/>
          </a:xfrm>
          <a:prstGeom prst="rect">
            <a:avLst/>
          </a:prstGeom>
          <a:gradFill rotWithShape="1">
            <a:gsLst>
              <a:gs pos="0">
                <a:srgbClr val="D6B19C"/>
              </a:gs>
              <a:gs pos="30000">
                <a:srgbClr val="D49E6C"/>
              </a:gs>
              <a:gs pos="70000">
                <a:srgbClr val="A65528"/>
              </a:gs>
              <a:gs pos="100000">
                <a:srgbClr val="663012"/>
              </a:gs>
            </a:gsLst>
            <a:lin ang="5400000"/>
          </a:gradFill>
          <a:ln w="9525">
            <a:noFill/>
            <a:miter lim="800000"/>
            <a:headEnd/>
            <a:tailEnd/>
          </a:ln>
        </p:spPr>
        <p:txBody>
          <a:bodyPr anchor="ctr"/>
          <a:lstStyle/>
          <a:p>
            <a:fld id="{85190961-A972-46BE-9A9F-C13307D72DA8}" type="datetime1">
              <a:rPr lang="en-US" sz="1200">
                <a:solidFill>
                  <a:schemeClr val="bg1"/>
                </a:solidFill>
              </a:rPr>
              <a:pPr/>
              <a:t>4/5/2012</a:t>
            </a:fld>
            <a:endParaRPr lang="en-US" sz="1200">
              <a:solidFill>
                <a:schemeClr val="bg1"/>
              </a:solidFill>
            </a:endParaRPr>
          </a:p>
        </p:txBody>
      </p:sp>
      <p:sp>
        <p:nvSpPr>
          <p:cNvPr id="86020" name="Footer Placeholder 4"/>
          <p:cNvSpPr txBox="1">
            <a:spLocks noGrp="1"/>
          </p:cNvSpPr>
          <p:nvPr/>
        </p:nvSpPr>
        <p:spPr bwMode="auto">
          <a:xfrm>
            <a:off x="3124200" y="6669088"/>
            <a:ext cx="2960688" cy="215900"/>
          </a:xfrm>
          <a:prstGeom prst="rect">
            <a:avLst/>
          </a:prstGeom>
          <a:gradFill rotWithShape="1">
            <a:gsLst>
              <a:gs pos="0">
                <a:srgbClr val="D6B19C"/>
              </a:gs>
              <a:gs pos="30000">
                <a:srgbClr val="D49E6C"/>
              </a:gs>
              <a:gs pos="70000">
                <a:srgbClr val="A65528"/>
              </a:gs>
              <a:gs pos="100000">
                <a:srgbClr val="663012"/>
              </a:gs>
            </a:gsLst>
            <a:lin ang="5400000"/>
          </a:gradFill>
          <a:ln w="9525">
            <a:noFill/>
            <a:miter lim="800000"/>
            <a:headEnd/>
            <a:tailEnd/>
          </a:ln>
        </p:spPr>
        <p:txBody>
          <a:bodyPr anchor="ctr"/>
          <a:lstStyle/>
          <a:p>
            <a:pPr algn="ctr"/>
            <a:r>
              <a:rPr lang="en-US" sz="1200">
                <a:solidFill>
                  <a:schemeClr val="bg1"/>
                </a:solidFill>
              </a:rPr>
              <a:t>Ashfaq Ahmad</a:t>
            </a:r>
          </a:p>
        </p:txBody>
      </p:sp>
      <p:sp>
        <p:nvSpPr>
          <p:cNvPr id="86021" name="Slide Number Placeholder 5"/>
          <p:cNvSpPr txBox="1">
            <a:spLocks noGrp="1"/>
          </p:cNvSpPr>
          <p:nvPr/>
        </p:nvSpPr>
        <p:spPr bwMode="auto">
          <a:xfrm>
            <a:off x="6011863" y="6669088"/>
            <a:ext cx="3132137" cy="215900"/>
          </a:xfrm>
          <a:prstGeom prst="rect">
            <a:avLst/>
          </a:prstGeom>
          <a:gradFill rotWithShape="1">
            <a:gsLst>
              <a:gs pos="0">
                <a:srgbClr val="D6B19C"/>
              </a:gs>
              <a:gs pos="30000">
                <a:srgbClr val="D49E6C"/>
              </a:gs>
              <a:gs pos="70000">
                <a:srgbClr val="A65528"/>
              </a:gs>
              <a:gs pos="100000">
                <a:srgbClr val="663012"/>
              </a:gs>
            </a:gsLst>
            <a:lin ang="5400000"/>
          </a:gradFill>
          <a:ln w="9525">
            <a:noFill/>
            <a:miter lim="800000"/>
            <a:headEnd/>
            <a:tailEnd/>
          </a:ln>
        </p:spPr>
        <p:txBody>
          <a:bodyPr anchor="ctr"/>
          <a:lstStyle/>
          <a:p>
            <a:pPr algn="r"/>
            <a:fld id="{BF625F50-BB28-4BF9-9779-A091C5930326}" type="slidenum">
              <a:rPr lang="en-US" sz="1200">
                <a:solidFill>
                  <a:schemeClr val="bg1"/>
                </a:solidFill>
              </a:rPr>
              <a:pPr algn="r"/>
              <a:t>38</a:t>
            </a:fld>
            <a:endParaRPr lang="en-US" sz="1200">
              <a:solidFill>
                <a:schemeClr val="bg1"/>
              </a:solidFill>
            </a:endParaRPr>
          </a:p>
        </p:txBody>
      </p:sp>
      <p:pic>
        <p:nvPicPr>
          <p:cNvPr id="86022" name="Picture 7"/>
          <p:cNvPicPr>
            <a:picLocks noChangeAspect="1" noChangeArrowheads="1"/>
          </p:cNvPicPr>
          <p:nvPr/>
        </p:nvPicPr>
        <p:blipFill>
          <a:blip r:embed="rId2" cstate="print"/>
          <a:srcRect/>
          <a:stretch>
            <a:fillRect/>
          </a:stretch>
        </p:blipFill>
        <p:spPr bwMode="auto">
          <a:xfrm>
            <a:off x="5867400" y="3789363"/>
            <a:ext cx="2655888" cy="2665412"/>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86023" name="Picture 8"/>
          <p:cNvPicPr>
            <a:picLocks noChangeAspect="1" noChangeArrowheads="1"/>
          </p:cNvPicPr>
          <p:nvPr/>
        </p:nvPicPr>
        <p:blipFill>
          <a:blip r:embed="rId3" cstate="print"/>
          <a:srcRect/>
          <a:stretch>
            <a:fillRect/>
          </a:stretch>
        </p:blipFill>
        <p:spPr bwMode="auto">
          <a:xfrm>
            <a:off x="468313" y="3636963"/>
            <a:ext cx="4032250" cy="2887662"/>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86024" name="Line 9"/>
          <p:cNvSpPr>
            <a:spLocks noChangeShapeType="1"/>
          </p:cNvSpPr>
          <p:nvPr/>
        </p:nvSpPr>
        <p:spPr bwMode="auto">
          <a:xfrm>
            <a:off x="6227763" y="6308725"/>
            <a:ext cx="2303462" cy="0"/>
          </a:xfrm>
          <a:prstGeom prst="line">
            <a:avLst/>
          </a:prstGeom>
          <a:noFill/>
          <a:ln w="38100">
            <a:solidFill>
              <a:schemeClr val="hlink"/>
            </a:solidFill>
            <a:prstDash val="sysDot"/>
            <a:round/>
            <a:headEnd/>
            <a:tailEnd/>
          </a:ln>
        </p:spPr>
        <p:txBody>
          <a:bodyPr/>
          <a:lstStyle/>
          <a:p>
            <a:endParaRPr lang="en-US"/>
          </a:p>
        </p:txBody>
      </p:sp>
      <p:sp>
        <p:nvSpPr>
          <p:cNvPr id="86025" name="Text Box 10"/>
          <p:cNvSpPr txBox="1">
            <a:spLocks noChangeArrowheads="1"/>
          </p:cNvSpPr>
          <p:nvPr/>
        </p:nvSpPr>
        <p:spPr bwMode="auto">
          <a:xfrm>
            <a:off x="7524750" y="5942013"/>
            <a:ext cx="290513" cy="366712"/>
          </a:xfrm>
          <a:prstGeom prst="rect">
            <a:avLst/>
          </a:prstGeom>
          <a:noFill/>
          <a:ln w="9525">
            <a:noFill/>
            <a:miter lim="800000"/>
            <a:headEnd/>
            <a:tailEnd/>
          </a:ln>
        </p:spPr>
        <p:txBody>
          <a:bodyPr wrap="none">
            <a:spAutoFit/>
          </a:bodyPr>
          <a:lstStyle/>
          <a:p>
            <a:r>
              <a:rPr lang="en-US">
                <a:solidFill>
                  <a:srgbClr val="002060"/>
                </a:solidFill>
              </a:rPr>
              <a:t>Z</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wrap="square" numCol="1" anchorCtr="0" compatLnSpc="1">
            <a:prstTxWarp prst="textNoShape">
              <a:avLst/>
            </a:prstTxWarp>
          </a:bodyPr>
          <a:lstStyle/>
          <a:p>
            <a:pPr eaLnBrk="1" hangingPunct="1">
              <a:defRPr/>
            </a:pPr>
            <a:r>
              <a:rPr lang="en-US" sz="3200" smtClean="0">
                <a:effectLst/>
              </a:rPr>
              <a:t>Diphoton mass after event selection</a:t>
            </a:r>
            <a:endParaRPr lang="en-US" sz="3200" smtClean="0">
              <a:effectLst>
                <a:outerShdw blurRad="38100" dist="38100" dir="2700000" algn="tl">
                  <a:srgbClr val="000000"/>
                </a:outerShdw>
              </a:effectLst>
            </a:endParaRPr>
          </a:p>
        </p:txBody>
      </p:sp>
      <p:sp>
        <p:nvSpPr>
          <p:cNvPr id="3" name="Content Placeholder 2"/>
          <p:cNvSpPr>
            <a:spLocks noGrp="1"/>
          </p:cNvSpPr>
          <p:nvPr>
            <p:ph idx="4294967295"/>
          </p:nvPr>
        </p:nvSpPr>
        <p:spPr>
          <a:xfrm>
            <a:off x="250825" y="981075"/>
            <a:ext cx="8642350" cy="5616575"/>
          </a:xfrm>
          <a:ln w="25400">
            <a:solidFill>
              <a:srgbClr val="E46C0A"/>
            </a:solidFill>
          </a:ln>
          <a:effectLst>
            <a:outerShdw dist="38100" dir="2700000" algn="tl" rotWithShape="0">
              <a:srgbClr val="000000">
                <a:alpha val="39999"/>
              </a:srgbClr>
            </a:outerShdw>
          </a:effectLst>
        </p:spPr>
        <p:txBody>
          <a:bodyPr/>
          <a:lstStyle/>
          <a:p>
            <a:pPr eaLnBrk="1" hangingPunct="1">
              <a:defRPr/>
            </a:pPr>
            <a:endParaRPr lang="en-US" sz="2400" smtClean="0"/>
          </a:p>
          <a:p>
            <a:pPr eaLnBrk="1" hangingPunct="1">
              <a:defRPr/>
            </a:pPr>
            <a:endParaRPr lang="en-US" sz="2400" smtClean="0"/>
          </a:p>
          <a:p>
            <a:pPr eaLnBrk="1" hangingPunct="1">
              <a:defRPr/>
            </a:pPr>
            <a:endParaRPr lang="en-US" sz="2400" smtClean="0"/>
          </a:p>
          <a:p>
            <a:pPr eaLnBrk="1" hangingPunct="1">
              <a:defRPr/>
            </a:pPr>
            <a:endParaRPr lang="en-US" sz="2400" smtClean="0"/>
          </a:p>
          <a:p>
            <a:pPr eaLnBrk="1" hangingPunct="1">
              <a:defRPr/>
            </a:pPr>
            <a:endParaRPr lang="en-US" sz="2400" smtClean="0"/>
          </a:p>
          <a:p>
            <a:pPr eaLnBrk="1" hangingPunct="1">
              <a:defRPr/>
            </a:pPr>
            <a:endParaRPr lang="en-US" sz="2400" smtClean="0"/>
          </a:p>
          <a:p>
            <a:pPr eaLnBrk="1" hangingPunct="1">
              <a:defRPr/>
            </a:pPr>
            <a:endParaRPr lang="en-US" sz="2400" smtClean="0"/>
          </a:p>
          <a:p>
            <a:pPr eaLnBrk="1" hangingPunct="1">
              <a:defRPr/>
            </a:pPr>
            <a:endParaRPr lang="en-US" sz="2400" smtClean="0"/>
          </a:p>
          <a:p>
            <a:pPr eaLnBrk="1" hangingPunct="1">
              <a:defRPr/>
            </a:pPr>
            <a:endParaRPr lang="en-US" sz="2000" smtClean="0"/>
          </a:p>
          <a:p>
            <a:pPr eaLnBrk="1" hangingPunct="1">
              <a:defRPr/>
            </a:pPr>
            <a:r>
              <a:rPr lang="en-US" sz="2000" smtClean="0"/>
              <a:t>22489 events in total (100&lt;m</a:t>
            </a:r>
            <a:r>
              <a:rPr lang="en-US" sz="2000" baseline="-25000" smtClean="0"/>
              <a:t>γγ</a:t>
            </a:r>
            <a:r>
              <a:rPr lang="en-US" sz="2000" smtClean="0"/>
              <a:t>&lt;160GeV)</a:t>
            </a:r>
            <a:r>
              <a:rPr lang="en-US" sz="2800" smtClean="0"/>
              <a:t> </a:t>
            </a:r>
          </a:p>
          <a:p>
            <a:pPr lvl="1" eaLnBrk="1" hangingPunct="1">
              <a:defRPr/>
            </a:pPr>
            <a:r>
              <a:rPr lang="en-US" sz="1800" smtClean="0"/>
              <a:t>~70%  of them are true photon</a:t>
            </a:r>
          </a:p>
          <a:p>
            <a:pPr lvl="1" eaLnBrk="1" hangingPunct="1">
              <a:defRPr/>
            </a:pPr>
            <a:r>
              <a:rPr lang="en-US" sz="1800" smtClean="0"/>
              <a:t>A sidebands technique is used to estimate the number of γγ, γj and jj</a:t>
            </a:r>
          </a:p>
          <a:p>
            <a:pPr lvl="1" eaLnBrk="1" hangingPunct="1">
              <a:defRPr/>
            </a:pPr>
            <a:r>
              <a:rPr lang="en-US" sz="1800" smtClean="0"/>
              <a:t>Exponential fit to the background is shown in red</a:t>
            </a:r>
          </a:p>
          <a:p>
            <a:pPr>
              <a:buFont typeface="Wingdings" pitchFamily="2" charset="2"/>
              <a:buNone/>
              <a:defRPr/>
            </a:pPr>
            <a:endParaRPr lang="en-US" smtClean="0">
              <a:solidFill>
                <a:schemeClr val="tx1"/>
              </a:solidFill>
            </a:endParaRPr>
          </a:p>
        </p:txBody>
      </p:sp>
      <p:sp>
        <p:nvSpPr>
          <p:cNvPr id="88067" name="Date Placeholder 3"/>
          <p:cNvSpPr txBox="1">
            <a:spLocks noGrp="1"/>
          </p:cNvSpPr>
          <p:nvPr/>
        </p:nvSpPr>
        <p:spPr bwMode="auto">
          <a:xfrm>
            <a:off x="0" y="6669088"/>
            <a:ext cx="3132138" cy="215900"/>
          </a:xfrm>
          <a:prstGeom prst="rect">
            <a:avLst/>
          </a:prstGeom>
          <a:gradFill rotWithShape="1">
            <a:gsLst>
              <a:gs pos="0">
                <a:srgbClr val="D6B19C"/>
              </a:gs>
              <a:gs pos="30000">
                <a:srgbClr val="D49E6C"/>
              </a:gs>
              <a:gs pos="70000">
                <a:srgbClr val="A65528"/>
              </a:gs>
              <a:gs pos="100000">
                <a:srgbClr val="663012"/>
              </a:gs>
            </a:gsLst>
            <a:lin ang="5400000"/>
          </a:gradFill>
          <a:ln w="9525">
            <a:noFill/>
            <a:miter lim="800000"/>
            <a:headEnd/>
            <a:tailEnd/>
          </a:ln>
        </p:spPr>
        <p:txBody>
          <a:bodyPr anchor="ctr"/>
          <a:lstStyle/>
          <a:p>
            <a:fld id="{775A09C0-BE45-40E1-85A2-1A46BB2371D4}" type="datetime1">
              <a:rPr lang="en-US" sz="1200">
                <a:solidFill>
                  <a:schemeClr val="bg1"/>
                </a:solidFill>
              </a:rPr>
              <a:pPr/>
              <a:t>4/5/2012</a:t>
            </a:fld>
            <a:endParaRPr lang="en-US" sz="1200">
              <a:solidFill>
                <a:schemeClr val="bg1"/>
              </a:solidFill>
            </a:endParaRPr>
          </a:p>
        </p:txBody>
      </p:sp>
      <p:sp>
        <p:nvSpPr>
          <p:cNvPr id="88068" name="Footer Placeholder 4"/>
          <p:cNvSpPr txBox="1">
            <a:spLocks noGrp="1"/>
          </p:cNvSpPr>
          <p:nvPr/>
        </p:nvSpPr>
        <p:spPr bwMode="auto">
          <a:xfrm>
            <a:off x="3124200" y="6669088"/>
            <a:ext cx="2960688" cy="215900"/>
          </a:xfrm>
          <a:prstGeom prst="rect">
            <a:avLst/>
          </a:prstGeom>
          <a:gradFill rotWithShape="1">
            <a:gsLst>
              <a:gs pos="0">
                <a:srgbClr val="D6B19C"/>
              </a:gs>
              <a:gs pos="30000">
                <a:srgbClr val="D49E6C"/>
              </a:gs>
              <a:gs pos="70000">
                <a:srgbClr val="A65528"/>
              </a:gs>
              <a:gs pos="100000">
                <a:srgbClr val="663012"/>
              </a:gs>
            </a:gsLst>
            <a:lin ang="5400000"/>
          </a:gradFill>
          <a:ln w="9525">
            <a:noFill/>
            <a:miter lim="800000"/>
            <a:headEnd/>
            <a:tailEnd/>
          </a:ln>
        </p:spPr>
        <p:txBody>
          <a:bodyPr anchor="ctr"/>
          <a:lstStyle/>
          <a:p>
            <a:pPr algn="ctr"/>
            <a:r>
              <a:rPr lang="en-US" sz="1200">
                <a:solidFill>
                  <a:schemeClr val="bg1"/>
                </a:solidFill>
              </a:rPr>
              <a:t>Ashfaq Ahmad</a:t>
            </a:r>
          </a:p>
        </p:txBody>
      </p:sp>
      <p:sp>
        <p:nvSpPr>
          <p:cNvPr id="88069" name="Slide Number Placeholder 5"/>
          <p:cNvSpPr txBox="1">
            <a:spLocks noGrp="1"/>
          </p:cNvSpPr>
          <p:nvPr/>
        </p:nvSpPr>
        <p:spPr bwMode="auto">
          <a:xfrm>
            <a:off x="6011863" y="6669088"/>
            <a:ext cx="3132137" cy="215900"/>
          </a:xfrm>
          <a:prstGeom prst="rect">
            <a:avLst/>
          </a:prstGeom>
          <a:gradFill rotWithShape="1">
            <a:gsLst>
              <a:gs pos="0">
                <a:srgbClr val="D6B19C"/>
              </a:gs>
              <a:gs pos="30000">
                <a:srgbClr val="D49E6C"/>
              </a:gs>
              <a:gs pos="70000">
                <a:srgbClr val="A65528"/>
              </a:gs>
              <a:gs pos="100000">
                <a:srgbClr val="663012"/>
              </a:gs>
            </a:gsLst>
            <a:lin ang="5400000"/>
          </a:gradFill>
          <a:ln w="9525">
            <a:noFill/>
            <a:miter lim="800000"/>
            <a:headEnd/>
            <a:tailEnd/>
          </a:ln>
        </p:spPr>
        <p:txBody>
          <a:bodyPr anchor="ctr"/>
          <a:lstStyle/>
          <a:p>
            <a:pPr algn="r"/>
            <a:fld id="{05B43E64-3DB1-442A-9DE2-53841D19C72B}" type="slidenum">
              <a:rPr lang="en-US" sz="1200">
                <a:solidFill>
                  <a:schemeClr val="bg1"/>
                </a:solidFill>
              </a:rPr>
              <a:pPr algn="r"/>
              <a:t>39</a:t>
            </a:fld>
            <a:endParaRPr lang="en-US" sz="1200">
              <a:solidFill>
                <a:schemeClr val="bg1"/>
              </a:solidFill>
            </a:endParaRPr>
          </a:p>
        </p:txBody>
      </p:sp>
      <p:pic>
        <p:nvPicPr>
          <p:cNvPr id="88070" name="Picture 7"/>
          <p:cNvPicPr>
            <a:picLocks noChangeAspect="1" noChangeArrowheads="1"/>
          </p:cNvPicPr>
          <p:nvPr/>
        </p:nvPicPr>
        <p:blipFill>
          <a:blip r:embed="rId2" cstate="print"/>
          <a:srcRect/>
          <a:stretch>
            <a:fillRect/>
          </a:stretch>
        </p:blipFill>
        <p:spPr bwMode="auto">
          <a:xfrm>
            <a:off x="2411413" y="1412875"/>
            <a:ext cx="4321175" cy="3370263"/>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88071" name="Text Box 9"/>
          <p:cNvSpPr txBox="1">
            <a:spLocks noChangeArrowheads="1"/>
          </p:cNvSpPr>
          <p:nvPr/>
        </p:nvSpPr>
        <p:spPr bwMode="auto">
          <a:xfrm>
            <a:off x="3400425" y="1052513"/>
            <a:ext cx="2759075" cy="366712"/>
          </a:xfrm>
          <a:prstGeom prst="rect">
            <a:avLst/>
          </a:prstGeom>
          <a:solidFill>
            <a:srgbClr val="FFFF99"/>
          </a:solidFill>
          <a:ln w="9525">
            <a:noFill/>
            <a:miter lim="800000"/>
            <a:headEnd/>
            <a:tailEnd/>
          </a:ln>
        </p:spPr>
        <p:txBody>
          <a:bodyPr wrap="none">
            <a:spAutoFit/>
          </a:bodyPr>
          <a:lstStyle/>
          <a:p>
            <a:r>
              <a:rPr lang="en-US"/>
              <a:t>Summed over all categories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Particle-Flow </a:t>
            </a:r>
            <a:r>
              <a:rPr lang="en-US" dirty="0" err="1" smtClean="0"/>
              <a:t>Calorimetry</a:t>
            </a:r>
            <a:r>
              <a:rPr lang="en-US" dirty="0" smtClean="0"/>
              <a:t> (1/2)</a:t>
            </a:r>
            <a:endParaRPr lang="en-US" dirty="0"/>
          </a:p>
        </p:txBody>
      </p:sp>
      <p:sp>
        <p:nvSpPr>
          <p:cNvPr id="3" name="Content Placeholder 2"/>
          <p:cNvSpPr>
            <a:spLocks noGrp="1"/>
          </p:cNvSpPr>
          <p:nvPr>
            <p:ph idx="1"/>
          </p:nvPr>
        </p:nvSpPr>
        <p:spPr>
          <a:xfrm>
            <a:off x="228600" y="980728"/>
            <a:ext cx="8686800" cy="5648672"/>
          </a:xfrm>
        </p:spPr>
        <p:txBody>
          <a:bodyPr/>
          <a:lstStyle/>
          <a:p>
            <a:r>
              <a:rPr lang="en-US" sz="2000" dirty="0" smtClean="0"/>
              <a:t>A novel idea for high resolution </a:t>
            </a:r>
            <a:r>
              <a:rPr lang="en-US" sz="2000" dirty="0" err="1" smtClean="0"/>
              <a:t>calorimetry</a:t>
            </a:r>
            <a:endParaRPr lang="en-US" sz="2000" dirty="0" smtClean="0"/>
          </a:p>
          <a:p>
            <a:pPr lvl="1"/>
            <a:r>
              <a:rPr lang="en-US" sz="1800" dirty="0" smtClean="0"/>
              <a:t>Partly motivated by the need to distinguish </a:t>
            </a:r>
            <a:r>
              <a:rPr lang="en-US" sz="1800" dirty="0" err="1" smtClean="0"/>
              <a:t>dijet</a:t>
            </a:r>
            <a:r>
              <a:rPr lang="en-US" sz="1800" dirty="0" smtClean="0"/>
              <a:t> invariant masses of W and Z bosons on event-by-event basis(</a:t>
            </a:r>
            <a:r>
              <a:rPr lang="en-US" sz="1800" dirty="0" err="1" smtClean="0"/>
              <a:t>e.g</a:t>
            </a:r>
            <a:r>
              <a:rPr lang="en-US" sz="1800" dirty="0" smtClean="0"/>
              <a:t>  in future </a:t>
            </a:r>
            <a:r>
              <a:rPr lang="en-US" sz="1800" dirty="0" err="1" smtClean="0"/>
              <a:t>e</a:t>
            </a:r>
            <a:r>
              <a:rPr lang="en-US" sz="1800" baseline="30000" dirty="0" err="1" smtClean="0"/>
              <a:t>+</a:t>
            </a:r>
            <a:r>
              <a:rPr lang="en-US" sz="1800" dirty="0" err="1" smtClean="0"/>
              <a:t>e</a:t>
            </a:r>
            <a:r>
              <a:rPr lang="en-US" sz="1800" baseline="30000" dirty="0" smtClean="0"/>
              <a:t>-  </a:t>
            </a:r>
            <a:r>
              <a:rPr lang="en-US" sz="1800" dirty="0" smtClean="0"/>
              <a:t>linear collider)</a:t>
            </a:r>
          </a:p>
          <a:p>
            <a:r>
              <a:rPr lang="en-US" sz="2000" dirty="0" smtClean="0"/>
              <a:t>The idea is to measure the energy of all particles in a jet </a:t>
            </a:r>
            <a:r>
              <a:rPr lang="en-US" sz="2000" dirty="0" smtClean="0"/>
              <a:t>using</a:t>
            </a:r>
            <a:endParaRPr lang="en-US" sz="2000" dirty="0" smtClean="0"/>
          </a:p>
          <a:p>
            <a:pPr lvl="1"/>
            <a:r>
              <a:rPr lang="en-US" sz="1800" dirty="0" smtClean="0"/>
              <a:t>Tracker for charged particles</a:t>
            </a:r>
          </a:p>
          <a:p>
            <a:pPr lvl="1"/>
            <a:r>
              <a:rPr lang="en-US" sz="1800" dirty="0" smtClean="0"/>
              <a:t>EM calorimeter for prompt photons</a:t>
            </a:r>
          </a:p>
          <a:p>
            <a:pPr lvl="1"/>
            <a:r>
              <a:rPr lang="en-US" sz="1800" dirty="0" err="1" smtClean="0"/>
              <a:t>Hadronic</a:t>
            </a:r>
            <a:r>
              <a:rPr lang="en-US" sz="1800" dirty="0" smtClean="0"/>
              <a:t> calorimeter for neural hadrons</a:t>
            </a:r>
          </a:p>
          <a:p>
            <a:pPr lvl="1"/>
            <a:r>
              <a:rPr lang="en-US" sz="1800" dirty="0" smtClean="0"/>
              <a:t>A typical jet has:</a:t>
            </a:r>
          </a:p>
          <a:p>
            <a:pPr lvl="2"/>
            <a:r>
              <a:rPr lang="en-US" sz="1400" dirty="0" smtClean="0"/>
              <a:t>60 % of jet energy in charged hadrons</a:t>
            </a:r>
          </a:p>
          <a:p>
            <a:pPr lvl="2"/>
            <a:r>
              <a:rPr lang="en-US" sz="1400" dirty="0" smtClean="0"/>
              <a:t>30 % in photons (mainly from  </a:t>
            </a:r>
            <a:r>
              <a:rPr lang="en-US" sz="1400" dirty="0" smtClean="0">
                <a:sym typeface="Symbol" pitchFamily="18" charset="2"/>
              </a:rPr>
              <a:t></a:t>
            </a:r>
            <a:r>
              <a:rPr lang="en-US" sz="1400" baseline="30000" dirty="0" smtClean="0">
                <a:sym typeface="Symbol" pitchFamily="18" charset="2"/>
              </a:rPr>
              <a:t>0</a:t>
            </a:r>
            <a:r>
              <a:rPr lang="en-US" sz="1400" dirty="0" smtClean="0">
                <a:sym typeface="Symbol" pitchFamily="18" charset="2"/>
              </a:rPr>
              <a:t></a:t>
            </a:r>
            <a:r>
              <a:rPr lang="en-US" sz="1400" dirty="0" smtClean="0">
                <a:sym typeface="Symbol"/>
              </a:rPr>
              <a:t> </a:t>
            </a:r>
            <a:r>
              <a:rPr lang="en-US" sz="1400" dirty="0" smtClean="0"/>
              <a:t>)</a:t>
            </a:r>
          </a:p>
          <a:p>
            <a:pPr lvl="2"/>
            <a:r>
              <a:rPr lang="en-US" sz="1400" dirty="0" smtClean="0"/>
              <a:t>10 % in neutral hadrons (mainly from n and  K</a:t>
            </a:r>
            <a:r>
              <a:rPr lang="en-US" sz="1400" baseline="-25000" dirty="0" smtClean="0"/>
              <a:t>L</a:t>
            </a:r>
            <a:r>
              <a:rPr lang="en-US" sz="1400" dirty="0" smtClean="0"/>
              <a:t>) </a:t>
            </a:r>
          </a:p>
          <a:p>
            <a:pPr lvl="1"/>
            <a:r>
              <a:rPr lang="en-US" sz="1800" dirty="0" smtClean="0"/>
              <a:t>Normally jet energy is measured in calorimeters(HCAL and ECAL)</a:t>
            </a:r>
          </a:p>
          <a:p>
            <a:pPr lvl="2"/>
            <a:r>
              <a:rPr lang="en-US" sz="1400" dirty="0" smtClean="0"/>
              <a:t>70% of the jet energy is measured in HCAL with poor resolution, </a:t>
            </a:r>
            <a:r>
              <a:rPr lang="en-US" sz="1400" dirty="0" smtClean="0">
                <a:cs typeface="Calibri" pitchFamily="34" charset="0"/>
                <a:sym typeface="Symbol" charset="0"/>
              </a:rPr>
              <a:t>for ATLAS </a:t>
            </a:r>
            <a:r>
              <a:rPr lang="en-US" sz="1400" dirty="0" smtClean="0">
                <a:cs typeface="Calibri" pitchFamily="34" charset="0"/>
              </a:rPr>
              <a:t>/E ~ 50%/</a:t>
            </a:r>
            <a:r>
              <a:rPr lang="en-US" sz="1400" dirty="0" smtClean="0">
                <a:cs typeface="Calibri" pitchFamily="34" charset="0"/>
                <a:sym typeface="Symbol" charset="0"/>
              </a:rPr>
              <a:t></a:t>
            </a:r>
            <a:r>
              <a:rPr lang="en-US" sz="1400" dirty="0" smtClean="0">
                <a:cs typeface="Calibri" pitchFamily="34" charset="0"/>
              </a:rPr>
              <a:t>E </a:t>
            </a:r>
            <a:r>
              <a:rPr lang="en-US" sz="1400" dirty="0" smtClean="0">
                <a:cs typeface="Calibri" pitchFamily="34" charset="0"/>
                <a:sym typeface="Symbol" charset="0"/>
              </a:rPr>
              <a:t> </a:t>
            </a:r>
            <a:r>
              <a:rPr lang="en-US" sz="1400" dirty="0" smtClean="0">
                <a:cs typeface="Calibri" pitchFamily="34" charset="0"/>
              </a:rPr>
              <a:t>0.03 </a:t>
            </a:r>
          </a:p>
          <a:p>
            <a:pPr lvl="2"/>
            <a:r>
              <a:rPr lang="en-US" sz="1400" dirty="0" smtClean="0">
                <a:cs typeface="Calibri" pitchFamily="34" charset="0"/>
              </a:rPr>
              <a:t>Could improve resolution using PFC  by a factor 3 , </a:t>
            </a:r>
            <a:r>
              <a:rPr lang="en-US" sz="1400" dirty="0" smtClean="0">
                <a:cs typeface="Calibri" pitchFamily="34" charset="0"/>
                <a:sym typeface="Symbol" charset="0"/>
              </a:rPr>
              <a:t></a:t>
            </a:r>
            <a:r>
              <a:rPr lang="en-US" sz="1400" dirty="0" smtClean="0">
                <a:cs typeface="Calibri" pitchFamily="34" charset="0"/>
              </a:rPr>
              <a:t>/E  &lt; 20%/</a:t>
            </a:r>
            <a:r>
              <a:rPr lang="en-US" sz="1400" dirty="0" smtClean="0">
                <a:cs typeface="Calibri" pitchFamily="34" charset="0"/>
                <a:sym typeface="Symbol" charset="0"/>
              </a:rPr>
              <a:t></a:t>
            </a:r>
            <a:r>
              <a:rPr lang="en-US" sz="1400" dirty="0" smtClean="0">
                <a:cs typeface="Calibri" pitchFamily="34" charset="0"/>
              </a:rPr>
              <a:t>E, enough to  distinguish W/Z decays</a:t>
            </a:r>
            <a:r>
              <a:rPr lang="en-US" sz="1100" dirty="0" smtClean="0">
                <a:cs typeface="Calibri" pitchFamily="34" charset="0"/>
              </a:rPr>
              <a:t> </a:t>
            </a:r>
          </a:p>
          <a:p>
            <a:pPr lvl="2"/>
            <a:r>
              <a:rPr lang="en-US" sz="1400" dirty="0" smtClean="0">
                <a:cs typeface="Calibri" pitchFamily="34" charset="0"/>
              </a:rPr>
              <a:t>Only 10% of the energy is measured in HCAL</a:t>
            </a:r>
          </a:p>
          <a:p>
            <a:pPr lvl="2">
              <a:buNone/>
            </a:pPr>
            <a:endParaRPr lang="en-US" sz="1400" dirty="0" smtClean="0">
              <a:cs typeface="Calibri" pitchFamily="34" charset="0"/>
            </a:endParaRPr>
          </a:p>
          <a:p>
            <a:r>
              <a:rPr lang="en-US" sz="2000" dirty="0" smtClean="0">
                <a:cs typeface="Calibri" pitchFamily="34" charset="0"/>
              </a:rPr>
              <a:t>Need to isolate the energy deposited by charged particles from that by photons and neutral hadrons</a:t>
            </a:r>
          </a:p>
        </p:txBody>
      </p:sp>
      <p:sp>
        <p:nvSpPr>
          <p:cNvPr id="4" name="Date Placeholder 3"/>
          <p:cNvSpPr>
            <a:spLocks noGrp="1"/>
          </p:cNvSpPr>
          <p:nvPr>
            <p:ph type="dt" sz="half" idx="10"/>
          </p:nvPr>
        </p:nvSpPr>
        <p:spPr/>
        <p:txBody>
          <a:bodyPr/>
          <a:lstStyle/>
          <a:p>
            <a:pPr>
              <a:defRPr/>
            </a:pPr>
            <a:fld id="{DC1A19C3-60BE-477C-9DA2-31647DF132E5}" type="datetime1">
              <a:rPr lang="en-US" smtClean="0"/>
              <a:pPr>
                <a:defRPr/>
              </a:pPr>
              <a:t>4/5/2012</a:t>
            </a:fld>
            <a:endParaRPr lang="en-US" dirty="0"/>
          </a:p>
        </p:txBody>
      </p:sp>
      <p:sp>
        <p:nvSpPr>
          <p:cNvPr id="5" name="Footer Placeholder 4"/>
          <p:cNvSpPr>
            <a:spLocks noGrp="1"/>
          </p:cNvSpPr>
          <p:nvPr>
            <p:ph type="ftr" sz="quarter" idx="11"/>
          </p:nvPr>
        </p:nvSpPr>
        <p:spPr/>
        <p:txBody>
          <a:bodyPr/>
          <a:lstStyle/>
          <a:p>
            <a:pPr>
              <a:defRPr/>
            </a:pPr>
            <a:r>
              <a:rPr lang="en-US" smtClean="0"/>
              <a:t>Ashfaq Ahmad</a:t>
            </a:r>
            <a:endParaRPr lang="en-US"/>
          </a:p>
        </p:txBody>
      </p:sp>
      <p:sp>
        <p:nvSpPr>
          <p:cNvPr id="6" name="Slide Number Placeholder 5"/>
          <p:cNvSpPr>
            <a:spLocks noGrp="1"/>
          </p:cNvSpPr>
          <p:nvPr>
            <p:ph type="sldNum" sz="quarter" idx="12"/>
          </p:nvPr>
        </p:nvSpPr>
        <p:spPr/>
        <p:txBody>
          <a:bodyPr/>
          <a:lstStyle/>
          <a:p>
            <a:pPr>
              <a:defRPr/>
            </a:pPr>
            <a:fld id="{B19B6CF7-AFEE-4653-B4EC-FC3999BA7FC2}" type="slidenum">
              <a:rPr lang="en-US" smtClean="0"/>
              <a:pPr>
                <a:defRPr/>
              </a:pPr>
              <a:t>4</a:t>
            </a:fld>
            <a:endParaRPr lang="en-US" dirty="0"/>
          </a:p>
        </p:txBody>
      </p:sp>
      <p:pic>
        <p:nvPicPr>
          <p:cNvPr id="17409" name="Picture 1"/>
          <p:cNvPicPr>
            <a:picLocks noChangeAspect="1" noChangeArrowheads="1"/>
          </p:cNvPicPr>
          <p:nvPr/>
        </p:nvPicPr>
        <p:blipFill>
          <a:blip r:embed="rId2" cstate="print"/>
          <a:srcRect b="10000"/>
          <a:stretch>
            <a:fillRect/>
          </a:stretch>
        </p:blipFill>
        <p:spPr bwMode="auto">
          <a:xfrm>
            <a:off x="6248400" y="2590800"/>
            <a:ext cx="2133600" cy="1828800"/>
          </a:xfrm>
          <a:prstGeom prst="rect">
            <a:avLst/>
          </a:prstGeom>
          <a:noFill/>
          <a:ln w="9525">
            <a:noFill/>
            <a:miter lim="800000"/>
            <a:headEnd/>
            <a:tailEnd/>
          </a:ln>
          <a:effectLst/>
        </p:spPr>
      </p:pic>
      <p:sp>
        <p:nvSpPr>
          <p:cNvPr id="8" name="TextBox 7"/>
          <p:cNvSpPr txBox="1"/>
          <p:nvPr/>
        </p:nvSpPr>
        <p:spPr>
          <a:xfrm>
            <a:off x="5791200" y="2362200"/>
            <a:ext cx="3040319" cy="276999"/>
          </a:xfrm>
          <a:prstGeom prst="rect">
            <a:avLst/>
          </a:prstGeom>
          <a:noFill/>
        </p:spPr>
        <p:txBody>
          <a:bodyPr wrap="none" rtlCol="0">
            <a:spAutoFit/>
          </a:bodyPr>
          <a:lstStyle/>
          <a:p>
            <a:r>
              <a:rPr lang="en-US" sz="1200" dirty="0" smtClean="0"/>
              <a:t>3% jet resolution give 2.6</a:t>
            </a:r>
            <a:r>
              <a:rPr lang="en-US" sz="1200" dirty="0" smtClean="0">
                <a:cs typeface="Calibri" pitchFamily="34" charset="0"/>
                <a:sym typeface="Symbol" charset="0"/>
              </a:rPr>
              <a:t> separation in W/Z</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wrap="square" numCol="1" anchorCtr="0" compatLnSpc="1">
            <a:prstTxWarp prst="textNoShape">
              <a:avLst/>
            </a:prstTxWarp>
          </a:bodyPr>
          <a:lstStyle/>
          <a:p>
            <a:pPr eaLnBrk="1" hangingPunct="1">
              <a:defRPr/>
            </a:pPr>
            <a:r>
              <a:rPr lang="en-US" dirty="0" smtClean="0">
                <a:effectLst/>
              </a:rPr>
              <a:t>H</a:t>
            </a:r>
            <a:r>
              <a:rPr lang="en-US" dirty="0" smtClean="0">
                <a:effectLst/>
                <a:sym typeface="Symbol" pitchFamily="18" charset="2"/>
              </a:rPr>
              <a:t> Significance/Limit</a:t>
            </a:r>
            <a:endParaRPr lang="en-US" dirty="0" smtClean="0">
              <a:effectLst>
                <a:outerShdw blurRad="38100" dist="38100" dir="2700000" algn="tl">
                  <a:srgbClr val="000000"/>
                </a:outerShdw>
              </a:effectLst>
            </a:endParaRPr>
          </a:p>
        </p:txBody>
      </p:sp>
      <p:sp>
        <p:nvSpPr>
          <p:cNvPr id="3" name="Content Placeholder 2"/>
          <p:cNvSpPr>
            <a:spLocks noGrp="1"/>
          </p:cNvSpPr>
          <p:nvPr>
            <p:ph idx="4294967295"/>
          </p:nvPr>
        </p:nvSpPr>
        <p:spPr>
          <a:xfrm>
            <a:off x="250825" y="979488"/>
            <a:ext cx="8642350" cy="5689600"/>
          </a:xfrm>
          <a:ln w="25400">
            <a:solidFill>
              <a:srgbClr val="E46C0A"/>
            </a:solidFill>
          </a:ln>
          <a:effectLst>
            <a:outerShdw dist="38100" dir="2700000" algn="tl" rotWithShape="0">
              <a:srgbClr val="000000">
                <a:alpha val="39999"/>
              </a:srgbClr>
            </a:outerShdw>
          </a:effectLst>
        </p:spPr>
        <p:txBody>
          <a:bodyPr/>
          <a:lstStyle/>
          <a:p>
            <a:pPr>
              <a:defRPr/>
            </a:pPr>
            <a:endParaRPr lang="en-US" sz="2000" smtClean="0"/>
          </a:p>
          <a:p>
            <a:pPr eaLnBrk="1" hangingPunct="1">
              <a:defRPr/>
            </a:pPr>
            <a:endParaRPr lang="en-US" sz="2000" smtClean="0"/>
          </a:p>
        </p:txBody>
      </p:sp>
      <p:sp>
        <p:nvSpPr>
          <p:cNvPr id="89091" name="Date Placeholder 3"/>
          <p:cNvSpPr txBox="1">
            <a:spLocks noGrp="1"/>
          </p:cNvSpPr>
          <p:nvPr/>
        </p:nvSpPr>
        <p:spPr bwMode="auto">
          <a:xfrm>
            <a:off x="0" y="6669088"/>
            <a:ext cx="3132138" cy="215900"/>
          </a:xfrm>
          <a:prstGeom prst="rect">
            <a:avLst/>
          </a:prstGeom>
          <a:gradFill rotWithShape="1">
            <a:gsLst>
              <a:gs pos="0">
                <a:srgbClr val="D6B19C"/>
              </a:gs>
              <a:gs pos="30000">
                <a:srgbClr val="D49E6C"/>
              </a:gs>
              <a:gs pos="70000">
                <a:srgbClr val="A65528"/>
              </a:gs>
              <a:gs pos="100000">
                <a:srgbClr val="663012"/>
              </a:gs>
            </a:gsLst>
            <a:lin ang="5400000"/>
          </a:gradFill>
          <a:ln w="9525">
            <a:noFill/>
            <a:miter lim="800000"/>
            <a:headEnd/>
            <a:tailEnd/>
          </a:ln>
        </p:spPr>
        <p:txBody>
          <a:bodyPr anchor="ctr"/>
          <a:lstStyle/>
          <a:p>
            <a:fld id="{952A8BDC-7B64-4902-9247-316982D27CF3}" type="datetime1">
              <a:rPr lang="en-US" sz="1200">
                <a:solidFill>
                  <a:schemeClr val="bg1"/>
                </a:solidFill>
              </a:rPr>
              <a:pPr/>
              <a:t>4/5/2012</a:t>
            </a:fld>
            <a:endParaRPr lang="en-US" sz="1200">
              <a:solidFill>
                <a:schemeClr val="bg1"/>
              </a:solidFill>
            </a:endParaRPr>
          </a:p>
        </p:txBody>
      </p:sp>
      <p:sp>
        <p:nvSpPr>
          <p:cNvPr id="89092" name="Footer Placeholder 4"/>
          <p:cNvSpPr txBox="1">
            <a:spLocks noGrp="1"/>
          </p:cNvSpPr>
          <p:nvPr/>
        </p:nvSpPr>
        <p:spPr bwMode="auto">
          <a:xfrm>
            <a:off x="3124200" y="6669088"/>
            <a:ext cx="2960688" cy="215900"/>
          </a:xfrm>
          <a:prstGeom prst="rect">
            <a:avLst/>
          </a:prstGeom>
          <a:gradFill rotWithShape="1">
            <a:gsLst>
              <a:gs pos="0">
                <a:srgbClr val="D6B19C"/>
              </a:gs>
              <a:gs pos="30000">
                <a:srgbClr val="D49E6C"/>
              </a:gs>
              <a:gs pos="70000">
                <a:srgbClr val="A65528"/>
              </a:gs>
              <a:gs pos="100000">
                <a:srgbClr val="663012"/>
              </a:gs>
            </a:gsLst>
            <a:lin ang="5400000"/>
          </a:gradFill>
          <a:ln w="9525">
            <a:noFill/>
            <a:miter lim="800000"/>
            <a:headEnd/>
            <a:tailEnd/>
          </a:ln>
        </p:spPr>
        <p:txBody>
          <a:bodyPr anchor="ctr"/>
          <a:lstStyle/>
          <a:p>
            <a:pPr algn="ctr"/>
            <a:r>
              <a:rPr lang="en-US" sz="1200">
                <a:solidFill>
                  <a:schemeClr val="bg1"/>
                </a:solidFill>
              </a:rPr>
              <a:t>Ashfaq Ahmad</a:t>
            </a:r>
          </a:p>
        </p:txBody>
      </p:sp>
      <p:sp>
        <p:nvSpPr>
          <p:cNvPr id="89093" name="Slide Number Placeholder 5"/>
          <p:cNvSpPr txBox="1">
            <a:spLocks noGrp="1"/>
          </p:cNvSpPr>
          <p:nvPr/>
        </p:nvSpPr>
        <p:spPr bwMode="auto">
          <a:xfrm>
            <a:off x="6011863" y="6669088"/>
            <a:ext cx="3132137" cy="215900"/>
          </a:xfrm>
          <a:prstGeom prst="rect">
            <a:avLst/>
          </a:prstGeom>
          <a:gradFill rotWithShape="1">
            <a:gsLst>
              <a:gs pos="0">
                <a:srgbClr val="D6B19C"/>
              </a:gs>
              <a:gs pos="30000">
                <a:srgbClr val="D49E6C"/>
              </a:gs>
              <a:gs pos="70000">
                <a:srgbClr val="A65528"/>
              </a:gs>
              <a:gs pos="100000">
                <a:srgbClr val="663012"/>
              </a:gs>
            </a:gsLst>
            <a:lin ang="5400000"/>
          </a:gradFill>
          <a:ln w="9525">
            <a:noFill/>
            <a:miter lim="800000"/>
            <a:headEnd/>
            <a:tailEnd/>
          </a:ln>
        </p:spPr>
        <p:txBody>
          <a:bodyPr anchor="ctr"/>
          <a:lstStyle/>
          <a:p>
            <a:pPr algn="r"/>
            <a:fld id="{9380894E-855B-4979-A0C1-534E05C59E79}" type="slidenum">
              <a:rPr lang="en-US" sz="1200">
                <a:solidFill>
                  <a:schemeClr val="bg1"/>
                </a:solidFill>
              </a:rPr>
              <a:pPr algn="r"/>
              <a:t>40</a:t>
            </a:fld>
            <a:endParaRPr lang="en-US" sz="1200">
              <a:solidFill>
                <a:schemeClr val="bg1"/>
              </a:solidFill>
            </a:endParaRPr>
          </a:p>
        </p:txBody>
      </p:sp>
      <p:pic>
        <p:nvPicPr>
          <p:cNvPr id="89094" name="Picture 7"/>
          <p:cNvPicPr>
            <a:picLocks noChangeAspect="1" noChangeArrowheads="1"/>
          </p:cNvPicPr>
          <p:nvPr/>
        </p:nvPicPr>
        <p:blipFill>
          <a:blip r:embed="rId2" cstate="print"/>
          <a:srcRect/>
          <a:stretch>
            <a:fillRect/>
          </a:stretch>
        </p:blipFill>
        <p:spPr bwMode="auto">
          <a:xfrm>
            <a:off x="4356100" y="3805238"/>
            <a:ext cx="4464050" cy="2863850"/>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89095" name="Picture 10"/>
          <p:cNvPicPr>
            <a:picLocks noChangeAspect="1" noChangeArrowheads="1"/>
          </p:cNvPicPr>
          <p:nvPr/>
        </p:nvPicPr>
        <p:blipFill>
          <a:blip r:embed="rId3" cstate="print"/>
          <a:srcRect l="1749" r="1672"/>
          <a:stretch>
            <a:fillRect/>
          </a:stretch>
        </p:blipFill>
        <p:spPr bwMode="auto">
          <a:xfrm>
            <a:off x="250825" y="3789363"/>
            <a:ext cx="4176713" cy="2879725"/>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4" name="Content Placeholder 2"/>
          <p:cNvSpPr>
            <a:spLocks/>
          </p:cNvSpPr>
          <p:nvPr/>
        </p:nvSpPr>
        <p:spPr bwMode="auto">
          <a:xfrm>
            <a:off x="250825" y="981075"/>
            <a:ext cx="4033838" cy="2879725"/>
          </a:xfrm>
          <a:prstGeom prst="rect">
            <a:avLst/>
          </a:prstGeom>
          <a:solidFill>
            <a:schemeClr val="bg1"/>
          </a:solidFill>
          <a:ln w="25400">
            <a:solidFill>
              <a:srgbClr val="E46C0A"/>
            </a:solidFill>
            <a:miter lim="800000"/>
            <a:headEnd/>
            <a:tailEnd/>
          </a:ln>
          <a:effectLst>
            <a:outerShdw dist="38100" dir="2700000" algn="tl" rotWithShape="0">
              <a:srgbClr val="000000">
                <a:alpha val="39999"/>
              </a:srgbClr>
            </a:outerShdw>
          </a:effectLst>
        </p:spPr>
        <p:txBody>
          <a:bodyPr/>
          <a:lstStyle/>
          <a:p>
            <a:pPr marL="342900" indent="-342900" eaLnBrk="0" hangingPunct="0">
              <a:spcBef>
                <a:spcPct val="20000"/>
              </a:spcBef>
              <a:buFont typeface="Wingdings" pitchFamily="2" charset="2"/>
              <a:buChar char="q"/>
              <a:defRPr/>
            </a:pPr>
            <a:r>
              <a:rPr lang="en-US" sz="2000" dirty="0">
                <a:solidFill>
                  <a:srgbClr val="002060"/>
                </a:solidFill>
              </a:rPr>
              <a:t>The largest excess is found at 126 </a:t>
            </a:r>
            <a:r>
              <a:rPr lang="en-US" sz="2000" dirty="0" err="1">
                <a:solidFill>
                  <a:srgbClr val="002060"/>
                </a:solidFill>
              </a:rPr>
              <a:t>GeV</a:t>
            </a:r>
            <a:r>
              <a:rPr lang="en-US" sz="2000" dirty="0">
                <a:solidFill>
                  <a:srgbClr val="002060"/>
                </a:solidFill>
              </a:rPr>
              <a:t>, with a local significance of 2.9σ (2.8σ with ESS)</a:t>
            </a:r>
          </a:p>
          <a:p>
            <a:pPr marL="342900" indent="-342900" eaLnBrk="0" hangingPunct="0">
              <a:spcBef>
                <a:spcPct val="20000"/>
              </a:spcBef>
              <a:buFont typeface="Wingdings" pitchFamily="2" charset="2"/>
              <a:buChar char="q"/>
              <a:defRPr/>
            </a:pPr>
            <a:r>
              <a:rPr lang="en-US" sz="2000" dirty="0">
                <a:solidFill>
                  <a:srgbClr val="002060"/>
                </a:solidFill>
              </a:rPr>
              <a:t>Considering the probability of such excess appearing anywhere in the mass range investigated (Look Elsewhere Effect), the significance would be 1.5σ</a:t>
            </a:r>
          </a:p>
        </p:txBody>
      </p:sp>
      <p:sp>
        <p:nvSpPr>
          <p:cNvPr id="5" name="Content Placeholder 2"/>
          <p:cNvSpPr>
            <a:spLocks/>
          </p:cNvSpPr>
          <p:nvPr/>
        </p:nvSpPr>
        <p:spPr bwMode="auto">
          <a:xfrm>
            <a:off x="4787900" y="981075"/>
            <a:ext cx="4105275" cy="2879725"/>
          </a:xfrm>
          <a:prstGeom prst="rect">
            <a:avLst/>
          </a:prstGeom>
          <a:solidFill>
            <a:schemeClr val="bg1"/>
          </a:solidFill>
          <a:ln w="25400">
            <a:solidFill>
              <a:srgbClr val="E46C0A"/>
            </a:solidFill>
            <a:miter lim="800000"/>
            <a:headEnd/>
            <a:tailEnd/>
          </a:ln>
          <a:effectLst>
            <a:outerShdw dist="38100" dir="2700000" algn="tl" rotWithShape="0">
              <a:srgbClr val="000000">
                <a:alpha val="39999"/>
              </a:srgbClr>
            </a:outerShdw>
          </a:effectLst>
        </p:spPr>
        <p:txBody>
          <a:bodyPr/>
          <a:lstStyle/>
          <a:p>
            <a:pPr marL="342900" indent="-342900" eaLnBrk="0" hangingPunct="0">
              <a:spcBef>
                <a:spcPct val="20000"/>
              </a:spcBef>
              <a:buFont typeface="Wingdings" pitchFamily="2" charset="2"/>
              <a:buChar char="q"/>
              <a:defRPr/>
            </a:pPr>
            <a:r>
              <a:rPr lang="en-US" sz="2000">
                <a:solidFill>
                  <a:srgbClr val="002060"/>
                </a:solidFill>
              </a:rPr>
              <a:t>Expected limit is around 1.6-2.7 times the SM cross section </a:t>
            </a:r>
          </a:p>
          <a:p>
            <a:pPr marL="342900" indent="-342900" eaLnBrk="0" hangingPunct="0">
              <a:spcBef>
                <a:spcPct val="20000"/>
              </a:spcBef>
              <a:buFont typeface="Wingdings" pitchFamily="2" charset="2"/>
              <a:buChar char="q"/>
              <a:defRPr/>
            </a:pPr>
            <a:r>
              <a:rPr lang="en-US" sz="2000">
                <a:solidFill>
                  <a:srgbClr val="002060"/>
                </a:solidFill>
              </a:rPr>
              <a:t>Observed limit lies between 0.84 and 3.6 times the SM cross section</a:t>
            </a:r>
          </a:p>
          <a:p>
            <a:pPr marL="342900" indent="-342900" eaLnBrk="0" hangingPunct="0">
              <a:spcBef>
                <a:spcPct val="20000"/>
              </a:spcBef>
              <a:buFont typeface="Wingdings" pitchFamily="2" charset="2"/>
              <a:buChar char="q"/>
              <a:defRPr/>
            </a:pPr>
            <a:r>
              <a:rPr lang="en-US" sz="2000">
                <a:solidFill>
                  <a:srgbClr val="002060"/>
                </a:solidFill>
              </a:rPr>
              <a:t>A SM Higgs boson is excluded at 95% CL in the mass ranges of 113 - 115 GeV and 134.5 - 136 GeV</a:t>
            </a:r>
          </a:p>
          <a:p>
            <a:pPr marL="342900" indent="-342900" eaLnBrk="0" hangingPunct="0">
              <a:spcBef>
                <a:spcPct val="20000"/>
              </a:spcBef>
              <a:buFont typeface="Wingdings" pitchFamily="2" charset="2"/>
              <a:buChar char="q"/>
              <a:defRPr/>
            </a:pPr>
            <a:endParaRPr lang="en-US" sz="2000">
              <a:solidFill>
                <a:srgbClr val="002060"/>
              </a:solidFill>
            </a:endParaRPr>
          </a:p>
          <a:p>
            <a:pPr marL="342900" indent="-342900">
              <a:spcBef>
                <a:spcPct val="20000"/>
              </a:spcBef>
              <a:buFont typeface="Wingdings" pitchFamily="2" charset="2"/>
              <a:buChar char="q"/>
              <a:defRPr/>
            </a:pPr>
            <a:endParaRPr lang="en-US" sz="2000">
              <a:solidFill>
                <a:srgbClr val="002060"/>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eaLnBrk="1" fontAlgn="auto" hangingPunct="1">
              <a:spcAft>
                <a:spcPts val="0"/>
              </a:spcAft>
              <a:defRPr/>
            </a:pPr>
            <a:r>
              <a:rPr lang="en-US" dirty="0" smtClean="0"/>
              <a:t>Summary</a:t>
            </a:r>
            <a:endParaRPr lang="en-US" dirty="0"/>
          </a:p>
        </p:txBody>
      </p:sp>
      <p:sp>
        <p:nvSpPr>
          <p:cNvPr id="3" name="Content Placeholder 2"/>
          <p:cNvSpPr>
            <a:spLocks noGrp="1"/>
          </p:cNvSpPr>
          <p:nvPr>
            <p:ph idx="4294967295"/>
          </p:nvPr>
        </p:nvSpPr>
        <p:spPr>
          <a:xfrm>
            <a:off x="228600" y="981075"/>
            <a:ext cx="8686800" cy="5616575"/>
          </a:xfrm>
          <a:ln w="25400">
            <a:solidFill>
              <a:schemeClr val="accent6">
                <a:lumMod val="75000"/>
              </a:schemeClr>
            </a:solidFill>
          </a:ln>
          <a:effectLst>
            <a:outerShdw blurRad="50800" dist="38100" dir="2700000" algn="tl" rotWithShape="0">
              <a:prstClr val="black">
                <a:alpha val="40000"/>
              </a:prstClr>
            </a:outerShdw>
          </a:effectLst>
        </p:spPr>
        <p:txBody>
          <a:bodyPr>
            <a:noAutofit/>
          </a:bodyPr>
          <a:lstStyle/>
          <a:p>
            <a:pPr eaLnBrk="1" hangingPunct="1">
              <a:defRPr/>
            </a:pPr>
            <a:r>
              <a:rPr lang="en-US" sz="1800" dirty="0" smtClean="0"/>
              <a:t>ATLAS EM Calorimeter is performing well</a:t>
            </a:r>
          </a:p>
          <a:p>
            <a:pPr eaLnBrk="1" hangingPunct="1">
              <a:buNone/>
              <a:defRPr/>
            </a:pPr>
            <a:r>
              <a:rPr lang="en-US" sz="1800" dirty="0" smtClean="0"/>
              <a:t> </a:t>
            </a:r>
            <a:endParaRPr lang="en-US" sz="1800" dirty="0" smtClean="0"/>
          </a:p>
          <a:p>
            <a:pPr eaLnBrk="1" hangingPunct="1">
              <a:defRPr/>
            </a:pPr>
            <a:r>
              <a:rPr lang="en-US" sz="1800" dirty="0" smtClean="0"/>
              <a:t>Well advance in-situ calibration with electrons from </a:t>
            </a:r>
            <a:r>
              <a:rPr lang="en-US" sz="1800" dirty="0" err="1" smtClean="0"/>
              <a:t>Z</a:t>
            </a:r>
            <a:r>
              <a:rPr lang="en-US" sz="1800" dirty="0" err="1" smtClean="0">
                <a:sym typeface="Symbol" pitchFamily="18" charset="2"/>
              </a:rPr>
              <a:t>ee</a:t>
            </a:r>
            <a:r>
              <a:rPr lang="en-US" sz="1800" dirty="0" smtClean="0">
                <a:sym typeface="Symbol" pitchFamily="18" charset="2"/>
              </a:rPr>
              <a:t>, J/</a:t>
            </a:r>
            <a:r>
              <a:rPr lang="en-US" sz="1800" dirty="0" err="1" smtClean="0">
                <a:sym typeface="Symbol" pitchFamily="18" charset="2"/>
              </a:rPr>
              <a:t>ee</a:t>
            </a:r>
            <a:r>
              <a:rPr lang="en-US" sz="1800" dirty="0" smtClean="0"/>
              <a:t> and  </a:t>
            </a:r>
            <a:r>
              <a:rPr lang="en-US" sz="1800" dirty="0" err="1" smtClean="0">
                <a:sym typeface="Symbol" pitchFamily="18" charset="2"/>
              </a:rPr>
              <a:t>We</a:t>
            </a:r>
            <a:r>
              <a:rPr lang="en-US" sz="1800" dirty="0" smtClean="0">
                <a:sym typeface="Symbol" pitchFamily="18" charset="2"/>
              </a:rPr>
              <a:t></a:t>
            </a:r>
            <a:r>
              <a:rPr lang="en-US" sz="1800" dirty="0" smtClean="0"/>
              <a:t> </a:t>
            </a:r>
            <a:endParaRPr lang="en-US" sz="1800" dirty="0" smtClean="0"/>
          </a:p>
          <a:p>
            <a:pPr lvl="1" eaLnBrk="1" hangingPunct="1">
              <a:defRPr/>
            </a:pPr>
            <a:r>
              <a:rPr lang="en-US" sz="1800" dirty="0" smtClean="0"/>
              <a:t>Design resolution within reach</a:t>
            </a:r>
            <a:endParaRPr lang="en-US" sz="1800" dirty="0" smtClean="0"/>
          </a:p>
          <a:p>
            <a:pPr lvl="1" eaLnBrk="1" hangingPunct="1">
              <a:defRPr/>
            </a:pPr>
            <a:r>
              <a:rPr lang="en-US" sz="1800" dirty="0" smtClean="0"/>
              <a:t>Energy scale within </a:t>
            </a:r>
            <a:r>
              <a:rPr lang="en-US" sz="1800" dirty="0" smtClean="0"/>
              <a:t>~1% for central calorimeter</a:t>
            </a:r>
          </a:p>
          <a:p>
            <a:pPr lvl="1" eaLnBrk="1" hangingPunct="1">
              <a:defRPr/>
            </a:pPr>
            <a:r>
              <a:rPr lang="en-US" sz="1800" dirty="0" smtClean="0"/>
              <a:t>Linearity ~1</a:t>
            </a:r>
            <a:r>
              <a:rPr lang="en-US" sz="1800" dirty="0" smtClean="0"/>
              <a:t>% for central calorimeter</a:t>
            </a:r>
            <a:endParaRPr lang="en-US" sz="1800" dirty="0" smtClean="0"/>
          </a:p>
          <a:p>
            <a:pPr lvl="1" eaLnBrk="1" hangingPunct="1">
              <a:defRPr/>
            </a:pPr>
            <a:r>
              <a:rPr lang="en-US" sz="1800" dirty="0" smtClean="0"/>
              <a:t>Calibration  is very </a:t>
            </a:r>
            <a:r>
              <a:rPr lang="en-US" sz="1800" dirty="0" smtClean="0"/>
              <a:t>important for </a:t>
            </a:r>
            <a:r>
              <a:rPr lang="en-US" sz="1800" dirty="0" smtClean="0"/>
              <a:t>Higgs, BSM and all searches where </a:t>
            </a:r>
            <a:r>
              <a:rPr lang="en-US" sz="1800" dirty="0" smtClean="0"/>
              <a:t>scales and resolutions are important</a:t>
            </a:r>
          </a:p>
          <a:p>
            <a:pPr eaLnBrk="1" hangingPunct="1">
              <a:defRPr/>
            </a:pPr>
            <a:endParaRPr lang="en-US" sz="1800" dirty="0" smtClean="0"/>
          </a:p>
          <a:p>
            <a:pPr eaLnBrk="1" hangingPunct="1">
              <a:defRPr/>
            </a:pPr>
            <a:r>
              <a:rPr lang="en-US" sz="1800" dirty="0" smtClean="0"/>
              <a:t>N</a:t>
            </a:r>
            <a:r>
              <a:rPr lang="en-US" sz="1800" dirty="0" smtClean="0"/>
              <a:t>ovel idea’s to improve resolution(especially for </a:t>
            </a:r>
            <a:r>
              <a:rPr lang="en-US" sz="1800" dirty="0" err="1" smtClean="0"/>
              <a:t>hadronic</a:t>
            </a:r>
            <a:r>
              <a:rPr lang="en-US" sz="1800" dirty="0" smtClean="0"/>
              <a:t> showers) in future colliders</a:t>
            </a:r>
          </a:p>
          <a:p>
            <a:pPr lvl="1" eaLnBrk="1" hangingPunct="1">
              <a:defRPr/>
            </a:pPr>
            <a:r>
              <a:rPr lang="en-US" sz="1800" dirty="0" smtClean="0"/>
              <a:t>Especially in less busy environments</a:t>
            </a:r>
            <a:r>
              <a:rPr lang="en-US" sz="1800" dirty="0" smtClean="0"/>
              <a:t> like ILC and CLIC</a:t>
            </a:r>
            <a:endParaRPr lang="en-US" sz="1800" dirty="0" smtClean="0"/>
          </a:p>
          <a:p>
            <a:pPr lvl="1" eaLnBrk="1" hangingPunct="1">
              <a:defRPr/>
            </a:pPr>
            <a:r>
              <a:rPr lang="en-US" sz="1800" dirty="0" smtClean="0"/>
              <a:t>R&amp;D  for future calorimeter well advance</a:t>
            </a:r>
          </a:p>
          <a:p>
            <a:pPr eaLnBrk="1" hangingPunct="1">
              <a:defRPr/>
            </a:pPr>
            <a:r>
              <a:rPr lang="en-US" sz="1800" dirty="0" smtClean="0"/>
              <a:t>Search for </a:t>
            </a:r>
            <a:r>
              <a:rPr lang="en-US" sz="1800" dirty="0" smtClean="0"/>
              <a:t>H</a:t>
            </a:r>
            <a:r>
              <a:rPr lang="en-US" sz="1800" dirty="0" smtClean="0">
                <a:sym typeface="Symbol" pitchFamily="18" charset="2"/>
              </a:rPr>
              <a:t> </a:t>
            </a:r>
            <a:r>
              <a:rPr lang="en-US" sz="1800" dirty="0" smtClean="0">
                <a:sym typeface="Symbol" pitchFamily="18" charset="2"/>
              </a:rPr>
              <a:t> channel which heavily rely on the results of </a:t>
            </a:r>
            <a:r>
              <a:rPr lang="en-US" sz="1800" dirty="0" err="1" smtClean="0">
                <a:sym typeface="Symbol" pitchFamily="18" charset="2"/>
              </a:rPr>
              <a:t>insitu</a:t>
            </a:r>
            <a:r>
              <a:rPr lang="en-US" sz="1800" dirty="0" smtClean="0">
                <a:sym typeface="Symbol" pitchFamily="18" charset="2"/>
              </a:rPr>
              <a:t>-calibration reveals  a small excess of </a:t>
            </a:r>
            <a:r>
              <a:rPr lang="en-US" sz="1800" dirty="0" smtClean="0"/>
              <a:t>1.5σ around 126 </a:t>
            </a:r>
            <a:r>
              <a:rPr lang="en-US" sz="1800" dirty="0" err="1" smtClean="0"/>
              <a:t>GeV</a:t>
            </a:r>
            <a:endParaRPr lang="en-US" sz="1800" dirty="0" smtClean="0"/>
          </a:p>
          <a:p>
            <a:pPr lvl="1" eaLnBrk="1" hangingPunct="1">
              <a:defRPr/>
            </a:pPr>
            <a:r>
              <a:rPr lang="en-US" sz="1800" dirty="0" smtClean="0"/>
              <a:t>Statistical significance not large enough (yet) to draw definite conclusions</a:t>
            </a:r>
          </a:p>
          <a:p>
            <a:pPr>
              <a:defRPr/>
            </a:pPr>
            <a:r>
              <a:rPr lang="en-US" sz="1800" dirty="0" smtClean="0"/>
              <a:t>For more </a:t>
            </a:r>
            <a:r>
              <a:rPr lang="en-US" sz="1800" dirty="0" err="1" smtClean="0"/>
              <a:t>higgs</a:t>
            </a:r>
            <a:r>
              <a:rPr lang="en-US" sz="1800" dirty="0" smtClean="0"/>
              <a:t> results and my </a:t>
            </a:r>
            <a:r>
              <a:rPr lang="en-US" sz="1800" dirty="0" err="1" smtClean="0"/>
              <a:t>my</a:t>
            </a:r>
            <a:r>
              <a:rPr lang="en-US" sz="1800" dirty="0" smtClean="0"/>
              <a:t> work on SUSY searches, please take a look at backup slides</a:t>
            </a:r>
            <a:endParaRPr lang="en-US" sz="1800" dirty="0" smtClean="0"/>
          </a:p>
        </p:txBody>
      </p:sp>
      <p:sp>
        <p:nvSpPr>
          <p:cNvPr id="51203" name="Date Placeholder 3"/>
          <p:cNvSpPr txBox="1">
            <a:spLocks noGrp="1"/>
          </p:cNvSpPr>
          <p:nvPr/>
        </p:nvSpPr>
        <p:spPr bwMode="auto">
          <a:xfrm>
            <a:off x="0" y="6669088"/>
            <a:ext cx="3132138" cy="215900"/>
          </a:xfrm>
          <a:prstGeom prst="rect">
            <a:avLst/>
          </a:prstGeom>
          <a:gradFill flip="none" rotWithShape="1">
            <a:gsLst>
              <a:gs pos="0">
                <a:srgbClr val="D6B19C"/>
              </a:gs>
              <a:gs pos="30000">
                <a:srgbClr val="D49E6C"/>
              </a:gs>
              <a:gs pos="70000">
                <a:srgbClr val="A65528"/>
              </a:gs>
              <a:gs pos="100000">
                <a:srgbClr val="663012"/>
              </a:gs>
            </a:gsLst>
            <a:lin ang="5400000" scaled="0"/>
            <a:tileRect/>
          </a:gradFill>
          <a:ln>
            <a:miter lim="800000"/>
            <a:headEnd/>
            <a:tailEnd/>
          </a:ln>
        </p:spPr>
        <p:txBody>
          <a:bodyPr anchor="ctr"/>
          <a:lstStyle/>
          <a:p>
            <a:pPr>
              <a:defRPr/>
            </a:pPr>
            <a:fld id="{A7E92F2A-A595-4348-8A85-EE0989C979B0}" type="datetime1">
              <a:rPr lang="en-US" sz="1200">
                <a:solidFill>
                  <a:schemeClr val="bg1"/>
                </a:solidFill>
                <a:latin typeface="+mn-lt"/>
              </a:rPr>
              <a:pPr>
                <a:defRPr/>
              </a:pPr>
              <a:t>4/5/2012</a:t>
            </a:fld>
            <a:endParaRPr lang="en-US" sz="1200">
              <a:solidFill>
                <a:schemeClr val="bg1"/>
              </a:solidFill>
              <a:latin typeface="+mn-lt"/>
            </a:endParaRPr>
          </a:p>
        </p:txBody>
      </p:sp>
      <p:sp>
        <p:nvSpPr>
          <p:cNvPr id="51204" name="Footer Placeholder 4"/>
          <p:cNvSpPr txBox="1">
            <a:spLocks noGrp="1"/>
          </p:cNvSpPr>
          <p:nvPr/>
        </p:nvSpPr>
        <p:spPr bwMode="auto">
          <a:xfrm>
            <a:off x="3124200" y="6669088"/>
            <a:ext cx="2960688" cy="215900"/>
          </a:xfrm>
          <a:prstGeom prst="rect">
            <a:avLst/>
          </a:prstGeom>
          <a:gradFill flip="none" rotWithShape="1">
            <a:gsLst>
              <a:gs pos="0">
                <a:srgbClr val="D6B19C"/>
              </a:gs>
              <a:gs pos="30000">
                <a:srgbClr val="D49E6C"/>
              </a:gs>
              <a:gs pos="70000">
                <a:srgbClr val="A65528"/>
              </a:gs>
              <a:gs pos="100000">
                <a:srgbClr val="663012"/>
              </a:gs>
            </a:gsLst>
            <a:lin ang="5400000" scaled="0"/>
            <a:tileRect/>
          </a:gradFill>
          <a:ln>
            <a:miter lim="800000"/>
            <a:headEnd/>
            <a:tailEnd/>
          </a:ln>
        </p:spPr>
        <p:txBody>
          <a:bodyPr anchor="ctr"/>
          <a:lstStyle/>
          <a:p>
            <a:pPr algn="ctr">
              <a:defRPr/>
            </a:pPr>
            <a:r>
              <a:rPr lang="en-US" sz="1200">
                <a:solidFill>
                  <a:schemeClr val="bg1"/>
                </a:solidFill>
                <a:latin typeface="+mn-lt"/>
              </a:rPr>
              <a:t>Ashfaq Ahmad</a:t>
            </a:r>
          </a:p>
        </p:txBody>
      </p:sp>
      <p:sp>
        <p:nvSpPr>
          <p:cNvPr id="51205" name="Slide Number Placeholder 5"/>
          <p:cNvSpPr txBox="1">
            <a:spLocks noGrp="1"/>
          </p:cNvSpPr>
          <p:nvPr/>
        </p:nvSpPr>
        <p:spPr bwMode="auto">
          <a:xfrm>
            <a:off x="6011863" y="6669088"/>
            <a:ext cx="3132137" cy="215900"/>
          </a:xfrm>
          <a:prstGeom prst="rect">
            <a:avLst/>
          </a:prstGeom>
          <a:gradFill flip="none" rotWithShape="1">
            <a:gsLst>
              <a:gs pos="0">
                <a:srgbClr val="D6B19C"/>
              </a:gs>
              <a:gs pos="30000">
                <a:srgbClr val="D49E6C"/>
              </a:gs>
              <a:gs pos="70000">
                <a:srgbClr val="A65528"/>
              </a:gs>
              <a:gs pos="100000">
                <a:srgbClr val="663012"/>
              </a:gs>
            </a:gsLst>
            <a:lin ang="5400000" scaled="0"/>
            <a:tileRect/>
          </a:gradFill>
          <a:ln>
            <a:miter lim="800000"/>
            <a:headEnd/>
            <a:tailEnd/>
          </a:ln>
        </p:spPr>
        <p:txBody>
          <a:bodyPr anchor="ctr"/>
          <a:lstStyle/>
          <a:p>
            <a:pPr algn="r">
              <a:defRPr/>
            </a:pPr>
            <a:fld id="{4849CC8D-45EA-4907-BF76-62C3579893E9}" type="slidenum">
              <a:rPr lang="en-US" sz="1200">
                <a:solidFill>
                  <a:schemeClr val="bg1"/>
                </a:solidFill>
                <a:latin typeface="+mn-lt"/>
              </a:rPr>
              <a:pPr algn="r">
                <a:defRPr/>
              </a:pPr>
              <a:t>41</a:t>
            </a:fld>
            <a:endParaRPr lang="en-US" sz="1200">
              <a:solidFill>
                <a:schemeClr val="bg1"/>
              </a:solidFill>
              <a:latin typeface="+mn-lt"/>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wrap="square" numCol="1" anchorCtr="0" compatLnSpc="1">
            <a:prstTxWarp prst="textNoShape">
              <a:avLst/>
            </a:prstTxWarp>
          </a:bodyPr>
          <a:lstStyle/>
          <a:p>
            <a:pPr eaLnBrk="1" hangingPunct="1">
              <a:defRPr/>
            </a:pPr>
            <a:r>
              <a:rPr lang="en-US" sz="3600" smtClean="0">
                <a:effectLst>
                  <a:outerShdw blurRad="38100" dist="38100" dir="2700000" algn="tl">
                    <a:srgbClr val="000000"/>
                  </a:outerShdw>
                </a:effectLst>
              </a:rPr>
              <a:t>Higgs Production and Decays at the LHC</a:t>
            </a:r>
          </a:p>
        </p:txBody>
      </p:sp>
      <p:sp>
        <p:nvSpPr>
          <p:cNvPr id="3" name="Content Placeholder 2"/>
          <p:cNvSpPr>
            <a:spLocks noGrp="1"/>
          </p:cNvSpPr>
          <p:nvPr>
            <p:ph idx="4294967295"/>
          </p:nvPr>
        </p:nvSpPr>
        <p:spPr>
          <a:xfrm>
            <a:off x="250825" y="981075"/>
            <a:ext cx="8713788" cy="5688013"/>
          </a:xfrm>
          <a:ln w="25400">
            <a:solidFill>
              <a:schemeClr val="accent6">
                <a:lumMod val="75000"/>
              </a:schemeClr>
            </a:solidFill>
          </a:ln>
          <a:effectLst>
            <a:outerShdw blurRad="50800" dist="38100" dir="2700000" algn="tl" rotWithShape="0">
              <a:prstClr val="black">
                <a:alpha val="40000"/>
              </a:prstClr>
            </a:outerShdw>
          </a:effectLst>
        </p:spPr>
        <p:txBody>
          <a:bodyPr>
            <a:normAutofit/>
          </a:bodyPr>
          <a:lstStyle/>
          <a:p>
            <a:pPr eaLnBrk="1" hangingPunct="1">
              <a:defRPr/>
            </a:pPr>
            <a:r>
              <a:rPr lang="en-US" sz="2000" smtClean="0"/>
              <a:t>The dominant Higgs production at the LHC is via gluon fusion</a:t>
            </a:r>
          </a:p>
          <a:p>
            <a:pPr lvl="1" eaLnBrk="1" hangingPunct="1">
              <a:defRPr/>
            </a:pPr>
            <a:r>
              <a:rPr lang="en-US" sz="1800" smtClean="0"/>
              <a:t>The fraction of gluon fusion, VBF, WH, ZH and ttH production are 87%, 7%, 3%, 2% and 1% at the LHC (7 TeV) for M</a:t>
            </a:r>
            <a:r>
              <a:rPr lang="en-US" sz="1800" baseline="-25000" smtClean="0"/>
              <a:t>H</a:t>
            </a:r>
            <a:r>
              <a:rPr lang="en-US" sz="1800" smtClean="0"/>
              <a:t> = 120GeV </a:t>
            </a:r>
          </a:p>
        </p:txBody>
      </p:sp>
      <p:sp>
        <p:nvSpPr>
          <p:cNvPr id="35847" name="Date Placeholder 3"/>
          <p:cNvSpPr txBox="1">
            <a:spLocks noGrp="1"/>
          </p:cNvSpPr>
          <p:nvPr/>
        </p:nvSpPr>
        <p:spPr bwMode="auto">
          <a:xfrm>
            <a:off x="0" y="6669088"/>
            <a:ext cx="3132138" cy="215900"/>
          </a:xfrm>
          <a:prstGeom prst="rect">
            <a:avLst/>
          </a:prstGeom>
          <a:gradFill flip="none" rotWithShape="1">
            <a:gsLst>
              <a:gs pos="0">
                <a:srgbClr val="D6B19C"/>
              </a:gs>
              <a:gs pos="30000">
                <a:srgbClr val="D49E6C"/>
              </a:gs>
              <a:gs pos="70000">
                <a:srgbClr val="A65528"/>
              </a:gs>
              <a:gs pos="100000">
                <a:srgbClr val="663012"/>
              </a:gs>
            </a:gsLst>
            <a:lin ang="5400000" scaled="0"/>
            <a:tileRect/>
          </a:gradFill>
          <a:ln>
            <a:miter lim="800000"/>
            <a:headEnd/>
            <a:tailEnd/>
          </a:ln>
        </p:spPr>
        <p:txBody>
          <a:bodyPr anchor="ctr"/>
          <a:lstStyle/>
          <a:p>
            <a:pPr>
              <a:defRPr/>
            </a:pPr>
            <a:fld id="{C97A2DAB-95A2-4030-8EDD-459D64CE6CDC}" type="datetime1">
              <a:rPr lang="en-US" sz="1200">
                <a:solidFill>
                  <a:schemeClr val="bg1"/>
                </a:solidFill>
                <a:latin typeface="+mn-lt"/>
              </a:rPr>
              <a:pPr>
                <a:defRPr/>
              </a:pPr>
              <a:t>4/5/2012</a:t>
            </a:fld>
            <a:endParaRPr lang="en-US" sz="1200">
              <a:solidFill>
                <a:schemeClr val="bg1"/>
              </a:solidFill>
              <a:latin typeface="+mn-lt"/>
            </a:endParaRPr>
          </a:p>
        </p:txBody>
      </p:sp>
      <p:sp>
        <p:nvSpPr>
          <p:cNvPr id="35848" name="Footer Placeholder 4"/>
          <p:cNvSpPr txBox="1">
            <a:spLocks noGrp="1"/>
          </p:cNvSpPr>
          <p:nvPr/>
        </p:nvSpPr>
        <p:spPr bwMode="auto">
          <a:xfrm>
            <a:off x="3124200" y="6669088"/>
            <a:ext cx="2960688" cy="215900"/>
          </a:xfrm>
          <a:prstGeom prst="rect">
            <a:avLst/>
          </a:prstGeom>
          <a:gradFill flip="none" rotWithShape="1">
            <a:gsLst>
              <a:gs pos="0">
                <a:srgbClr val="D6B19C"/>
              </a:gs>
              <a:gs pos="30000">
                <a:srgbClr val="D49E6C"/>
              </a:gs>
              <a:gs pos="70000">
                <a:srgbClr val="A65528"/>
              </a:gs>
              <a:gs pos="100000">
                <a:srgbClr val="663012"/>
              </a:gs>
            </a:gsLst>
            <a:lin ang="5400000" scaled="0"/>
            <a:tileRect/>
          </a:gradFill>
          <a:ln>
            <a:miter lim="800000"/>
            <a:headEnd/>
            <a:tailEnd/>
          </a:ln>
        </p:spPr>
        <p:txBody>
          <a:bodyPr anchor="ctr"/>
          <a:lstStyle/>
          <a:p>
            <a:pPr algn="ctr">
              <a:defRPr/>
            </a:pPr>
            <a:r>
              <a:rPr lang="en-US" sz="1200">
                <a:solidFill>
                  <a:schemeClr val="bg1"/>
                </a:solidFill>
                <a:latin typeface="+mn-lt"/>
              </a:rPr>
              <a:t>Ashfaq Ahmad</a:t>
            </a:r>
          </a:p>
        </p:txBody>
      </p:sp>
      <p:sp>
        <p:nvSpPr>
          <p:cNvPr id="35849" name="Slide Number Placeholder 5"/>
          <p:cNvSpPr txBox="1">
            <a:spLocks noGrp="1"/>
          </p:cNvSpPr>
          <p:nvPr/>
        </p:nvSpPr>
        <p:spPr bwMode="auto">
          <a:xfrm>
            <a:off x="6011863" y="6669088"/>
            <a:ext cx="3132137" cy="215900"/>
          </a:xfrm>
          <a:prstGeom prst="rect">
            <a:avLst/>
          </a:prstGeom>
          <a:gradFill flip="none" rotWithShape="1">
            <a:gsLst>
              <a:gs pos="0">
                <a:srgbClr val="D6B19C"/>
              </a:gs>
              <a:gs pos="30000">
                <a:srgbClr val="D49E6C"/>
              </a:gs>
              <a:gs pos="70000">
                <a:srgbClr val="A65528"/>
              </a:gs>
              <a:gs pos="100000">
                <a:srgbClr val="663012"/>
              </a:gs>
            </a:gsLst>
            <a:lin ang="5400000" scaled="0"/>
            <a:tileRect/>
          </a:gradFill>
          <a:ln>
            <a:miter lim="800000"/>
            <a:headEnd/>
            <a:tailEnd/>
          </a:ln>
        </p:spPr>
        <p:txBody>
          <a:bodyPr anchor="ctr"/>
          <a:lstStyle/>
          <a:p>
            <a:pPr algn="r">
              <a:defRPr/>
            </a:pPr>
            <a:fld id="{CE4197EF-1CB2-4111-8F2A-AA80FC6EC396}" type="slidenum">
              <a:rPr lang="en-US" sz="1200">
                <a:solidFill>
                  <a:schemeClr val="bg1"/>
                </a:solidFill>
                <a:latin typeface="+mn-lt"/>
              </a:rPr>
              <a:pPr algn="r">
                <a:defRPr/>
              </a:pPr>
              <a:t>42</a:t>
            </a:fld>
            <a:endParaRPr lang="en-US" sz="1200">
              <a:solidFill>
                <a:schemeClr val="bg1"/>
              </a:solidFill>
              <a:latin typeface="+mn-lt"/>
            </a:endParaRPr>
          </a:p>
        </p:txBody>
      </p:sp>
      <p:pic>
        <p:nvPicPr>
          <p:cNvPr id="114694" name="Picture 7"/>
          <p:cNvPicPr>
            <a:picLocks noChangeAspect="1" noChangeArrowheads="1"/>
          </p:cNvPicPr>
          <p:nvPr/>
        </p:nvPicPr>
        <p:blipFill>
          <a:blip r:embed="rId2" cstate="print"/>
          <a:srcRect/>
          <a:stretch>
            <a:fillRect/>
          </a:stretch>
        </p:blipFill>
        <p:spPr bwMode="auto">
          <a:xfrm>
            <a:off x="611188" y="1962150"/>
            <a:ext cx="3638550" cy="2619375"/>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114695" name="Picture 10"/>
          <p:cNvPicPr>
            <a:picLocks noChangeAspect="1" noChangeArrowheads="1"/>
          </p:cNvPicPr>
          <p:nvPr/>
        </p:nvPicPr>
        <p:blipFill>
          <a:blip r:embed="rId3" cstate="print"/>
          <a:srcRect/>
          <a:stretch>
            <a:fillRect/>
          </a:stretch>
        </p:blipFill>
        <p:spPr bwMode="auto">
          <a:xfrm>
            <a:off x="530225" y="4573588"/>
            <a:ext cx="1663700" cy="1016000"/>
          </a:xfrm>
          <a:prstGeom prst="rect">
            <a:avLst/>
          </a:prstGeom>
          <a:noFill/>
          <a:ln w="9525">
            <a:noFill/>
            <a:miter lim="800000"/>
            <a:headEnd/>
            <a:tailEnd/>
          </a:ln>
        </p:spPr>
      </p:pic>
      <p:pic>
        <p:nvPicPr>
          <p:cNvPr id="114696" name="Picture 11"/>
          <p:cNvPicPr>
            <a:picLocks noChangeAspect="1" noChangeArrowheads="1"/>
          </p:cNvPicPr>
          <p:nvPr/>
        </p:nvPicPr>
        <p:blipFill>
          <a:blip r:embed="rId4" cstate="print"/>
          <a:srcRect/>
          <a:stretch>
            <a:fillRect/>
          </a:stretch>
        </p:blipFill>
        <p:spPr bwMode="auto">
          <a:xfrm>
            <a:off x="2700338" y="4581525"/>
            <a:ext cx="1544637" cy="1044575"/>
          </a:xfrm>
          <a:prstGeom prst="rect">
            <a:avLst/>
          </a:prstGeom>
          <a:noFill/>
          <a:ln w="9525">
            <a:noFill/>
            <a:miter lim="800000"/>
            <a:headEnd/>
            <a:tailEnd/>
          </a:ln>
        </p:spPr>
      </p:pic>
      <p:pic>
        <p:nvPicPr>
          <p:cNvPr id="114697" name="Picture 12"/>
          <p:cNvPicPr>
            <a:picLocks noChangeAspect="1" noChangeArrowheads="1"/>
          </p:cNvPicPr>
          <p:nvPr/>
        </p:nvPicPr>
        <p:blipFill>
          <a:blip r:embed="rId5" cstate="print"/>
          <a:srcRect/>
          <a:stretch>
            <a:fillRect/>
          </a:stretch>
        </p:blipFill>
        <p:spPr bwMode="auto">
          <a:xfrm>
            <a:off x="458788" y="5678488"/>
            <a:ext cx="1809750" cy="846137"/>
          </a:xfrm>
          <a:prstGeom prst="rect">
            <a:avLst/>
          </a:prstGeom>
          <a:noFill/>
          <a:ln w="9525">
            <a:noFill/>
            <a:miter lim="800000"/>
            <a:headEnd/>
            <a:tailEnd/>
          </a:ln>
        </p:spPr>
      </p:pic>
      <p:pic>
        <p:nvPicPr>
          <p:cNvPr id="114698" name="Picture 13"/>
          <p:cNvPicPr>
            <a:picLocks noChangeAspect="1" noChangeArrowheads="1"/>
          </p:cNvPicPr>
          <p:nvPr/>
        </p:nvPicPr>
        <p:blipFill>
          <a:blip r:embed="rId6" cstate="print"/>
          <a:srcRect/>
          <a:stretch>
            <a:fillRect/>
          </a:stretch>
        </p:blipFill>
        <p:spPr bwMode="auto">
          <a:xfrm>
            <a:off x="2690813" y="5589588"/>
            <a:ext cx="1425575" cy="1033462"/>
          </a:xfrm>
          <a:prstGeom prst="rect">
            <a:avLst/>
          </a:prstGeom>
          <a:noFill/>
          <a:ln w="9525">
            <a:noFill/>
            <a:miter lim="800000"/>
            <a:headEnd/>
            <a:tailEnd/>
          </a:ln>
        </p:spPr>
      </p:pic>
      <p:sp>
        <p:nvSpPr>
          <p:cNvPr id="114699" name="Rectangle 14"/>
          <p:cNvSpPr>
            <a:spLocks noChangeArrowheads="1"/>
          </p:cNvSpPr>
          <p:nvPr/>
        </p:nvSpPr>
        <p:spPr bwMode="auto">
          <a:xfrm>
            <a:off x="323850" y="4581525"/>
            <a:ext cx="4464050" cy="2087563"/>
          </a:xfrm>
          <a:prstGeom prst="rect">
            <a:avLst/>
          </a:prstGeom>
          <a:noFill/>
          <a:ln w="31750">
            <a:solidFill>
              <a:schemeClr val="tx1"/>
            </a:solidFill>
            <a:miter lim="800000"/>
            <a:headEnd/>
            <a:tailEnd/>
          </a:ln>
          <a:effectLst>
            <a:outerShdw blurRad="50800" dist="38100" dir="18900000" algn="bl" rotWithShape="0">
              <a:prstClr val="black">
                <a:alpha val="40000"/>
              </a:prstClr>
            </a:outerShdw>
          </a:effectLst>
        </p:spPr>
        <p:txBody>
          <a:bodyPr wrap="none" anchor="ctr"/>
          <a:lstStyle/>
          <a:p>
            <a:endParaRPr lang="en-US"/>
          </a:p>
        </p:txBody>
      </p:sp>
      <p:sp>
        <p:nvSpPr>
          <p:cNvPr id="114700" name="Rectangle 16"/>
          <p:cNvSpPr>
            <a:spLocks noChangeArrowheads="1"/>
          </p:cNvSpPr>
          <p:nvPr/>
        </p:nvSpPr>
        <p:spPr bwMode="auto">
          <a:xfrm>
            <a:off x="1619250" y="1916113"/>
            <a:ext cx="1533525" cy="304800"/>
          </a:xfrm>
          <a:prstGeom prst="rect">
            <a:avLst/>
          </a:prstGeom>
          <a:noFill/>
          <a:ln w="9525">
            <a:noFill/>
            <a:miter lim="800000"/>
            <a:headEnd/>
            <a:tailEnd/>
          </a:ln>
        </p:spPr>
        <p:txBody>
          <a:bodyPr wrap="none">
            <a:spAutoFit/>
          </a:bodyPr>
          <a:lstStyle/>
          <a:p>
            <a:r>
              <a:rPr lang="en-US" sz="1400"/>
              <a:t>arXiv:1101.0593v3</a:t>
            </a:r>
          </a:p>
        </p:txBody>
      </p:sp>
      <p:pic>
        <p:nvPicPr>
          <p:cNvPr id="83986" name="Picture 18"/>
          <p:cNvPicPr>
            <a:picLocks noChangeAspect="1" noChangeArrowheads="1"/>
          </p:cNvPicPr>
          <p:nvPr/>
        </p:nvPicPr>
        <p:blipFill>
          <a:blip r:embed="rId7" cstate="print"/>
          <a:srcRect/>
          <a:stretch>
            <a:fillRect/>
          </a:stretch>
        </p:blipFill>
        <p:spPr bwMode="auto">
          <a:xfrm>
            <a:off x="5003800" y="1998663"/>
            <a:ext cx="3744913" cy="3590925"/>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114702" name="Text Box 19"/>
          <p:cNvSpPr txBox="1">
            <a:spLocks noChangeArrowheads="1"/>
          </p:cNvSpPr>
          <p:nvPr/>
        </p:nvSpPr>
        <p:spPr bwMode="auto">
          <a:xfrm>
            <a:off x="6227763" y="1838325"/>
            <a:ext cx="1695450" cy="366713"/>
          </a:xfrm>
          <a:prstGeom prst="rect">
            <a:avLst/>
          </a:prstGeom>
          <a:noFill/>
          <a:ln w="9525">
            <a:noFill/>
            <a:miter lim="800000"/>
            <a:headEnd/>
            <a:tailEnd/>
          </a:ln>
        </p:spPr>
        <p:txBody>
          <a:bodyPr wrap="none">
            <a:spAutoFit/>
          </a:bodyPr>
          <a:lstStyle/>
          <a:p>
            <a:r>
              <a:rPr lang="en-US"/>
              <a:t>Branching ratios</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wrap="square" numCol="1" anchorCtr="0" compatLnSpc="1">
            <a:prstTxWarp prst="textNoShape">
              <a:avLst/>
            </a:prstTxWarp>
          </a:bodyPr>
          <a:lstStyle/>
          <a:p>
            <a:pPr eaLnBrk="1" hangingPunct="1">
              <a:defRPr/>
            </a:pPr>
            <a:r>
              <a:rPr lang="en-US" smtClean="0">
                <a:effectLst>
                  <a:outerShdw blurRad="38100" dist="38100" dir="2700000" algn="tl">
                    <a:srgbClr val="000000"/>
                  </a:outerShdw>
                </a:effectLst>
              </a:rPr>
              <a:t>Search for Higgs Boson</a:t>
            </a:r>
          </a:p>
        </p:txBody>
      </p:sp>
      <p:sp>
        <p:nvSpPr>
          <p:cNvPr id="3" name="Content Placeholder 2"/>
          <p:cNvSpPr>
            <a:spLocks noGrp="1"/>
          </p:cNvSpPr>
          <p:nvPr>
            <p:ph idx="4294967295"/>
          </p:nvPr>
        </p:nvSpPr>
        <p:spPr>
          <a:xfrm>
            <a:off x="250825" y="981075"/>
            <a:ext cx="8713788" cy="5616575"/>
          </a:xfrm>
          <a:ln w="25400">
            <a:solidFill>
              <a:schemeClr val="accent6">
                <a:lumMod val="75000"/>
              </a:schemeClr>
            </a:solidFill>
          </a:ln>
          <a:effectLst>
            <a:outerShdw blurRad="50800" dist="38100" dir="2700000" algn="tl" rotWithShape="0">
              <a:prstClr val="black">
                <a:alpha val="40000"/>
              </a:prstClr>
            </a:outerShdw>
          </a:effectLst>
        </p:spPr>
        <p:txBody>
          <a:bodyPr>
            <a:normAutofit/>
          </a:bodyPr>
          <a:lstStyle/>
          <a:p>
            <a:pPr eaLnBrk="1" hangingPunct="1">
              <a:defRPr/>
            </a:pPr>
            <a:r>
              <a:rPr lang="en-US" sz="2000" smtClean="0"/>
              <a:t>Search for Higgs boson is one of the most important goal of the LHC</a:t>
            </a:r>
          </a:p>
          <a:p>
            <a:pPr eaLnBrk="1" hangingPunct="1">
              <a:defRPr/>
            </a:pPr>
            <a:r>
              <a:rPr lang="en-US" sz="2000" smtClean="0"/>
              <a:t>A wide range of masses(141-476 GeV) has been excluded by previous searches (as of Nov. 2011)  </a:t>
            </a:r>
          </a:p>
          <a:p>
            <a:pPr eaLnBrk="1" hangingPunct="1">
              <a:defRPr/>
            </a:pPr>
            <a:r>
              <a:rPr lang="en-US" sz="2000" smtClean="0"/>
              <a:t>The two most sensitive channels in the low mass Higgs region, namely </a:t>
            </a:r>
          </a:p>
          <a:p>
            <a:pPr lvl="1" eaLnBrk="1" hangingPunct="1">
              <a:defRPr/>
            </a:pPr>
            <a:r>
              <a:rPr lang="en-US" sz="1800" smtClean="0"/>
              <a:t>H</a:t>
            </a:r>
            <a:r>
              <a:rPr lang="en-US" sz="1800" smtClean="0">
                <a:sym typeface="Symbol" pitchFamily="18" charset="2"/>
              </a:rPr>
              <a:t> (will cover only this one)</a:t>
            </a:r>
          </a:p>
          <a:p>
            <a:pPr lvl="1" eaLnBrk="1" hangingPunct="1">
              <a:defRPr/>
            </a:pPr>
            <a:r>
              <a:rPr lang="en-US" sz="1800" smtClean="0">
                <a:sym typeface="Symbol" pitchFamily="18" charset="2"/>
              </a:rPr>
              <a:t>And </a:t>
            </a:r>
            <a:r>
              <a:rPr lang="en-US" sz="1800" smtClean="0"/>
              <a:t>H</a:t>
            </a:r>
            <a:r>
              <a:rPr lang="en-US" sz="1800" smtClean="0">
                <a:sym typeface="Symbol" pitchFamily="18" charset="2"/>
              </a:rPr>
              <a:t>4l (where l = e or)</a:t>
            </a:r>
          </a:p>
          <a:p>
            <a:pPr lvl="1" eaLnBrk="1" hangingPunct="1">
              <a:defRPr/>
            </a:pPr>
            <a:r>
              <a:rPr lang="en-US" sz="1800" smtClean="0">
                <a:sym typeface="Symbol" pitchFamily="18" charset="2"/>
              </a:rPr>
              <a:t>Can reconstruct invariant mass</a:t>
            </a:r>
          </a:p>
          <a:p>
            <a:pPr eaLnBrk="1" hangingPunct="1">
              <a:buClr>
                <a:srgbClr val="002060"/>
              </a:buClr>
              <a:defRPr/>
            </a:pPr>
            <a:r>
              <a:rPr lang="en-US" sz="2000" smtClean="0">
                <a:solidFill>
                  <a:schemeClr val="hlink"/>
                </a:solidFill>
              </a:rPr>
              <a:t>Profile likelihood ratio</a:t>
            </a:r>
            <a:r>
              <a:rPr lang="en-US" sz="2000" smtClean="0"/>
              <a:t> is used to </a:t>
            </a:r>
          </a:p>
          <a:p>
            <a:pPr>
              <a:buFont typeface="Wingdings" pitchFamily="2" charset="2"/>
              <a:buNone/>
              <a:defRPr/>
            </a:pPr>
            <a:r>
              <a:rPr lang="en-US" sz="2000" smtClean="0"/>
              <a:t>	calculate p0-value/significance of </a:t>
            </a:r>
          </a:p>
          <a:p>
            <a:pPr>
              <a:buFont typeface="Wingdings" pitchFamily="2" charset="2"/>
              <a:buNone/>
              <a:defRPr/>
            </a:pPr>
            <a:r>
              <a:rPr lang="en-US" sz="2000" smtClean="0"/>
              <a:t>	excess (</a:t>
            </a:r>
            <a:r>
              <a:rPr lang="en-US" sz="1400" smtClean="0">
                <a:solidFill>
                  <a:schemeClr val="tx1"/>
                </a:solidFill>
              </a:rPr>
              <a:t>Eur.Phys.J.C71:1554,2011</a:t>
            </a:r>
            <a:r>
              <a:rPr lang="en-US" sz="2000" smtClean="0"/>
              <a:t>)</a:t>
            </a:r>
          </a:p>
          <a:p>
            <a:pPr>
              <a:defRPr/>
            </a:pPr>
            <a:r>
              <a:rPr lang="en-US" sz="2000" smtClean="0"/>
              <a:t>Exclusion limits on signal </a:t>
            </a:r>
          </a:p>
          <a:p>
            <a:pPr>
              <a:buFont typeface="Wingdings" pitchFamily="2" charset="2"/>
              <a:buNone/>
              <a:defRPr/>
            </a:pPr>
            <a:r>
              <a:rPr lang="en-US" sz="2000" smtClean="0"/>
              <a:t>	strength  μ = </a:t>
            </a:r>
            <a:r>
              <a:rPr lang="en-US" sz="2000" smtClean="0">
                <a:sym typeface="Symbol" pitchFamily="18" charset="2"/>
              </a:rPr>
              <a:t>(</a:t>
            </a:r>
            <a:r>
              <a:rPr lang="en-US" sz="2000" smtClean="0"/>
              <a:t>/</a:t>
            </a:r>
            <a:r>
              <a:rPr lang="en-US" sz="2000" smtClean="0">
                <a:sym typeface="Symbol" pitchFamily="18" charset="2"/>
              </a:rPr>
              <a:t></a:t>
            </a:r>
            <a:r>
              <a:rPr lang="en-US" sz="2000" baseline="-25000" smtClean="0"/>
              <a:t>SM</a:t>
            </a:r>
            <a:r>
              <a:rPr lang="en-US" sz="2000" smtClean="0"/>
              <a:t>) are </a:t>
            </a:r>
          </a:p>
          <a:p>
            <a:pPr>
              <a:buFont typeface="Wingdings" pitchFamily="2" charset="2"/>
              <a:buNone/>
              <a:defRPr/>
            </a:pPr>
            <a:r>
              <a:rPr lang="en-US" sz="2000" smtClean="0"/>
              <a:t>	set at a 95% confidence level using </a:t>
            </a:r>
          </a:p>
          <a:p>
            <a:pPr>
              <a:buFont typeface="Wingdings" pitchFamily="2" charset="2"/>
              <a:buNone/>
              <a:defRPr/>
            </a:pPr>
            <a:r>
              <a:rPr lang="en-US" sz="2000" smtClean="0"/>
              <a:t>	the </a:t>
            </a:r>
            <a:r>
              <a:rPr lang="en-US" sz="2000" smtClean="0">
                <a:solidFill>
                  <a:schemeClr val="hlink"/>
                </a:solidFill>
              </a:rPr>
              <a:t>CLs method </a:t>
            </a:r>
            <a:r>
              <a:rPr lang="en-US" sz="2000" smtClean="0"/>
              <a:t>(</a:t>
            </a:r>
            <a:r>
              <a:rPr lang="en-US" sz="1400" smtClean="0">
                <a:solidFill>
                  <a:schemeClr val="tx1"/>
                </a:solidFill>
              </a:rPr>
              <a:t>J. Phys. G 28 (2002) 2693-2704</a:t>
            </a:r>
            <a:r>
              <a:rPr lang="en-US" sz="2000" smtClean="0"/>
              <a:t>)</a:t>
            </a:r>
          </a:p>
          <a:p>
            <a:pPr eaLnBrk="1" hangingPunct="1">
              <a:buFont typeface="Wingdings" pitchFamily="2" charset="2"/>
              <a:buNone/>
              <a:defRPr/>
            </a:pPr>
            <a:endParaRPr lang="en-US" sz="1600" smtClean="0"/>
          </a:p>
        </p:txBody>
      </p:sp>
      <p:sp>
        <p:nvSpPr>
          <p:cNvPr id="35847" name="Date Placeholder 3"/>
          <p:cNvSpPr txBox="1">
            <a:spLocks noGrp="1"/>
          </p:cNvSpPr>
          <p:nvPr/>
        </p:nvSpPr>
        <p:spPr bwMode="auto">
          <a:xfrm>
            <a:off x="0" y="6669088"/>
            <a:ext cx="3132138" cy="215900"/>
          </a:xfrm>
          <a:prstGeom prst="rect">
            <a:avLst/>
          </a:prstGeom>
          <a:gradFill flip="none" rotWithShape="1">
            <a:gsLst>
              <a:gs pos="0">
                <a:srgbClr val="D6B19C"/>
              </a:gs>
              <a:gs pos="30000">
                <a:srgbClr val="D49E6C"/>
              </a:gs>
              <a:gs pos="70000">
                <a:srgbClr val="A65528"/>
              </a:gs>
              <a:gs pos="100000">
                <a:srgbClr val="663012"/>
              </a:gs>
            </a:gsLst>
            <a:lin ang="5400000" scaled="0"/>
            <a:tileRect/>
          </a:gradFill>
          <a:ln>
            <a:miter lim="800000"/>
            <a:headEnd/>
            <a:tailEnd/>
          </a:ln>
        </p:spPr>
        <p:txBody>
          <a:bodyPr anchor="ctr"/>
          <a:lstStyle/>
          <a:p>
            <a:pPr>
              <a:defRPr/>
            </a:pPr>
            <a:fld id="{C97A2DAB-95A2-4030-8EDD-459D64CE6CDC}" type="datetime1">
              <a:rPr lang="en-US" sz="1200">
                <a:solidFill>
                  <a:schemeClr val="bg1"/>
                </a:solidFill>
                <a:latin typeface="+mn-lt"/>
              </a:rPr>
              <a:pPr>
                <a:defRPr/>
              </a:pPr>
              <a:t>4/5/2012</a:t>
            </a:fld>
            <a:endParaRPr lang="en-US" sz="1200">
              <a:solidFill>
                <a:schemeClr val="bg1"/>
              </a:solidFill>
              <a:latin typeface="+mn-lt"/>
            </a:endParaRPr>
          </a:p>
        </p:txBody>
      </p:sp>
      <p:sp>
        <p:nvSpPr>
          <p:cNvPr id="35848" name="Footer Placeholder 4"/>
          <p:cNvSpPr txBox="1">
            <a:spLocks noGrp="1"/>
          </p:cNvSpPr>
          <p:nvPr/>
        </p:nvSpPr>
        <p:spPr bwMode="auto">
          <a:xfrm>
            <a:off x="3124200" y="6669088"/>
            <a:ext cx="2960688" cy="215900"/>
          </a:xfrm>
          <a:prstGeom prst="rect">
            <a:avLst/>
          </a:prstGeom>
          <a:gradFill flip="none" rotWithShape="1">
            <a:gsLst>
              <a:gs pos="0">
                <a:srgbClr val="D6B19C"/>
              </a:gs>
              <a:gs pos="30000">
                <a:srgbClr val="D49E6C"/>
              </a:gs>
              <a:gs pos="70000">
                <a:srgbClr val="A65528"/>
              </a:gs>
              <a:gs pos="100000">
                <a:srgbClr val="663012"/>
              </a:gs>
            </a:gsLst>
            <a:lin ang="5400000" scaled="0"/>
            <a:tileRect/>
          </a:gradFill>
          <a:ln>
            <a:miter lim="800000"/>
            <a:headEnd/>
            <a:tailEnd/>
          </a:ln>
        </p:spPr>
        <p:txBody>
          <a:bodyPr anchor="ctr"/>
          <a:lstStyle/>
          <a:p>
            <a:pPr algn="ctr">
              <a:defRPr/>
            </a:pPr>
            <a:r>
              <a:rPr lang="en-US" sz="1200">
                <a:solidFill>
                  <a:schemeClr val="bg1"/>
                </a:solidFill>
                <a:latin typeface="+mn-lt"/>
              </a:rPr>
              <a:t>Ashfaq Ahmad</a:t>
            </a:r>
          </a:p>
        </p:txBody>
      </p:sp>
      <p:sp>
        <p:nvSpPr>
          <p:cNvPr id="35849" name="Slide Number Placeholder 5"/>
          <p:cNvSpPr txBox="1">
            <a:spLocks noGrp="1"/>
          </p:cNvSpPr>
          <p:nvPr/>
        </p:nvSpPr>
        <p:spPr bwMode="auto">
          <a:xfrm>
            <a:off x="6011863" y="6669088"/>
            <a:ext cx="3132137" cy="215900"/>
          </a:xfrm>
          <a:prstGeom prst="rect">
            <a:avLst/>
          </a:prstGeom>
          <a:gradFill flip="none" rotWithShape="1">
            <a:gsLst>
              <a:gs pos="0">
                <a:srgbClr val="D6B19C"/>
              </a:gs>
              <a:gs pos="30000">
                <a:srgbClr val="D49E6C"/>
              </a:gs>
              <a:gs pos="70000">
                <a:srgbClr val="A65528"/>
              </a:gs>
              <a:gs pos="100000">
                <a:srgbClr val="663012"/>
              </a:gs>
            </a:gsLst>
            <a:lin ang="5400000" scaled="0"/>
            <a:tileRect/>
          </a:gradFill>
          <a:ln>
            <a:miter lim="800000"/>
            <a:headEnd/>
            <a:tailEnd/>
          </a:ln>
        </p:spPr>
        <p:txBody>
          <a:bodyPr anchor="ctr"/>
          <a:lstStyle/>
          <a:p>
            <a:pPr algn="r">
              <a:defRPr/>
            </a:pPr>
            <a:fld id="{301911B6-8D6F-4411-91F0-BDFC5D5B627B}" type="slidenum">
              <a:rPr lang="en-US" sz="1200">
                <a:solidFill>
                  <a:schemeClr val="bg1"/>
                </a:solidFill>
                <a:latin typeface="+mn-lt"/>
              </a:rPr>
              <a:pPr algn="r">
                <a:defRPr/>
              </a:pPr>
              <a:t>43</a:t>
            </a:fld>
            <a:endParaRPr lang="en-US" sz="1200">
              <a:solidFill>
                <a:schemeClr val="bg1"/>
              </a:solidFill>
              <a:latin typeface="+mn-lt"/>
            </a:endParaRPr>
          </a:p>
        </p:txBody>
      </p:sp>
      <p:pic>
        <p:nvPicPr>
          <p:cNvPr id="82953" name="Picture 8"/>
          <p:cNvPicPr>
            <a:picLocks noChangeAspect="1" noChangeArrowheads="1"/>
          </p:cNvPicPr>
          <p:nvPr/>
        </p:nvPicPr>
        <p:blipFill>
          <a:blip r:embed="rId2" cstate="print"/>
          <a:srcRect/>
          <a:stretch>
            <a:fillRect/>
          </a:stretch>
        </p:blipFill>
        <p:spPr bwMode="auto">
          <a:xfrm>
            <a:off x="4716463" y="3113088"/>
            <a:ext cx="4176712" cy="3262312"/>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45063" name="Text Box 10"/>
          <p:cNvSpPr txBox="1">
            <a:spLocks noChangeArrowheads="1"/>
          </p:cNvSpPr>
          <p:nvPr/>
        </p:nvSpPr>
        <p:spPr bwMode="auto">
          <a:xfrm>
            <a:off x="5848350" y="2997200"/>
            <a:ext cx="1668463" cy="366713"/>
          </a:xfrm>
          <a:prstGeom prst="rect">
            <a:avLst/>
          </a:prstGeom>
          <a:solidFill>
            <a:srgbClr val="FFFF99"/>
          </a:solidFill>
          <a:ln w="9525">
            <a:noFill/>
            <a:miter lim="800000"/>
            <a:headEnd/>
            <a:tailEnd/>
          </a:ln>
        </p:spPr>
        <p:txBody>
          <a:bodyPr wrap="none">
            <a:spAutoFit/>
          </a:bodyPr>
          <a:lstStyle/>
          <a:p>
            <a:r>
              <a:rPr lang="en-US"/>
              <a:t>From Nov. 2011</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wrap="square" numCol="1" anchorCtr="0" compatLnSpc="1">
            <a:prstTxWarp prst="textNoShape">
              <a:avLst/>
            </a:prstTxWarp>
          </a:bodyPr>
          <a:lstStyle/>
          <a:p>
            <a:pPr eaLnBrk="1" hangingPunct="1">
              <a:defRPr/>
            </a:pPr>
            <a:r>
              <a:rPr lang="en-US" smtClean="0">
                <a:effectLst>
                  <a:outerShdw blurRad="38100" dist="38100" dir="2700000" algn="tl">
                    <a:srgbClr val="000000"/>
                  </a:outerShdw>
                </a:effectLst>
              </a:rPr>
              <a:t>Higgs </a:t>
            </a:r>
            <a:r>
              <a:rPr lang="en-US" smtClean="0">
                <a:effectLst/>
              </a:rPr>
              <a:t>H</a:t>
            </a:r>
            <a:r>
              <a:rPr lang="en-US" smtClean="0">
                <a:effectLst/>
                <a:sym typeface="Symbol" pitchFamily="18" charset="2"/>
              </a:rPr>
              <a:t>  Categories</a:t>
            </a:r>
            <a:r>
              <a:rPr lang="en-US" smtClean="0">
                <a:effectLst>
                  <a:outerShdw blurRad="38100" dist="38100" dir="2700000" algn="tl">
                    <a:srgbClr val="000000"/>
                  </a:outerShdw>
                </a:effectLst>
              </a:rPr>
              <a:t> </a:t>
            </a:r>
          </a:p>
        </p:txBody>
      </p:sp>
      <p:sp>
        <p:nvSpPr>
          <p:cNvPr id="3" name="Content Placeholder 2"/>
          <p:cNvSpPr>
            <a:spLocks noGrp="1"/>
          </p:cNvSpPr>
          <p:nvPr>
            <p:ph idx="4294967295"/>
          </p:nvPr>
        </p:nvSpPr>
        <p:spPr>
          <a:xfrm>
            <a:off x="457200" y="981075"/>
            <a:ext cx="8229600" cy="5616575"/>
          </a:xfrm>
          <a:ln w="25400">
            <a:solidFill>
              <a:schemeClr val="accent6">
                <a:lumMod val="75000"/>
              </a:schemeClr>
            </a:solidFill>
          </a:ln>
          <a:effectLst>
            <a:outerShdw blurRad="50800" dist="38100" dir="2700000" algn="tl" rotWithShape="0">
              <a:prstClr val="black">
                <a:alpha val="40000"/>
              </a:prstClr>
            </a:outerShdw>
          </a:effectLst>
        </p:spPr>
        <p:txBody>
          <a:bodyPr rtlCol="0">
            <a:normAutofit/>
          </a:bodyPr>
          <a:lstStyle/>
          <a:p>
            <a:pPr eaLnBrk="1" fontAlgn="auto" hangingPunct="1">
              <a:spcAft>
                <a:spcPts val="0"/>
              </a:spcAft>
              <a:defRPr/>
            </a:pPr>
            <a:endParaRPr lang="en-US"/>
          </a:p>
        </p:txBody>
      </p:sp>
      <p:sp>
        <p:nvSpPr>
          <p:cNvPr id="87043" name="Date Placeholder 3"/>
          <p:cNvSpPr txBox="1">
            <a:spLocks noGrp="1"/>
          </p:cNvSpPr>
          <p:nvPr/>
        </p:nvSpPr>
        <p:spPr bwMode="auto">
          <a:xfrm>
            <a:off x="0" y="6669088"/>
            <a:ext cx="3132138" cy="215900"/>
          </a:xfrm>
          <a:prstGeom prst="rect">
            <a:avLst/>
          </a:prstGeom>
          <a:gradFill rotWithShape="1">
            <a:gsLst>
              <a:gs pos="0">
                <a:srgbClr val="D6B19C"/>
              </a:gs>
              <a:gs pos="30000">
                <a:srgbClr val="D49E6C"/>
              </a:gs>
              <a:gs pos="70000">
                <a:srgbClr val="A65528"/>
              </a:gs>
              <a:gs pos="100000">
                <a:srgbClr val="663012"/>
              </a:gs>
            </a:gsLst>
            <a:lin ang="5400000"/>
          </a:gradFill>
          <a:ln w="9525">
            <a:noFill/>
            <a:miter lim="800000"/>
            <a:headEnd/>
            <a:tailEnd/>
          </a:ln>
        </p:spPr>
        <p:txBody>
          <a:bodyPr anchor="ctr"/>
          <a:lstStyle/>
          <a:p>
            <a:fld id="{5BE07ED1-6BA9-4D34-8900-ECFAE6B7A8CC}" type="datetime1">
              <a:rPr lang="en-US" sz="1200">
                <a:solidFill>
                  <a:schemeClr val="bg1"/>
                </a:solidFill>
              </a:rPr>
              <a:pPr/>
              <a:t>4/5/2012</a:t>
            </a:fld>
            <a:endParaRPr lang="en-US" sz="1200">
              <a:solidFill>
                <a:schemeClr val="bg1"/>
              </a:solidFill>
            </a:endParaRPr>
          </a:p>
        </p:txBody>
      </p:sp>
      <p:sp>
        <p:nvSpPr>
          <p:cNvPr id="87044" name="Footer Placeholder 4"/>
          <p:cNvSpPr txBox="1">
            <a:spLocks noGrp="1"/>
          </p:cNvSpPr>
          <p:nvPr/>
        </p:nvSpPr>
        <p:spPr bwMode="auto">
          <a:xfrm>
            <a:off x="3124200" y="6669088"/>
            <a:ext cx="2960688" cy="215900"/>
          </a:xfrm>
          <a:prstGeom prst="rect">
            <a:avLst/>
          </a:prstGeom>
          <a:gradFill rotWithShape="1">
            <a:gsLst>
              <a:gs pos="0">
                <a:srgbClr val="D6B19C"/>
              </a:gs>
              <a:gs pos="30000">
                <a:srgbClr val="D49E6C"/>
              </a:gs>
              <a:gs pos="70000">
                <a:srgbClr val="A65528"/>
              </a:gs>
              <a:gs pos="100000">
                <a:srgbClr val="663012"/>
              </a:gs>
            </a:gsLst>
            <a:lin ang="5400000"/>
          </a:gradFill>
          <a:ln w="9525">
            <a:noFill/>
            <a:miter lim="800000"/>
            <a:headEnd/>
            <a:tailEnd/>
          </a:ln>
        </p:spPr>
        <p:txBody>
          <a:bodyPr anchor="ctr"/>
          <a:lstStyle/>
          <a:p>
            <a:pPr algn="ctr"/>
            <a:r>
              <a:rPr lang="en-US" sz="1200">
                <a:solidFill>
                  <a:schemeClr val="bg1"/>
                </a:solidFill>
              </a:rPr>
              <a:t>Ashfaq Ahmad</a:t>
            </a:r>
          </a:p>
        </p:txBody>
      </p:sp>
      <p:sp>
        <p:nvSpPr>
          <p:cNvPr id="87045" name="Slide Number Placeholder 5"/>
          <p:cNvSpPr txBox="1">
            <a:spLocks noGrp="1"/>
          </p:cNvSpPr>
          <p:nvPr/>
        </p:nvSpPr>
        <p:spPr bwMode="auto">
          <a:xfrm>
            <a:off x="6011863" y="6669088"/>
            <a:ext cx="3132137" cy="215900"/>
          </a:xfrm>
          <a:prstGeom prst="rect">
            <a:avLst/>
          </a:prstGeom>
          <a:gradFill rotWithShape="1">
            <a:gsLst>
              <a:gs pos="0">
                <a:srgbClr val="D6B19C"/>
              </a:gs>
              <a:gs pos="30000">
                <a:srgbClr val="D49E6C"/>
              </a:gs>
              <a:gs pos="70000">
                <a:srgbClr val="A65528"/>
              </a:gs>
              <a:gs pos="100000">
                <a:srgbClr val="663012"/>
              </a:gs>
            </a:gsLst>
            <a:lin ang="5400000"/>
          </a:gradFill>
          <a:ln w="9525">
            <a:noFill/>
            <a:miter lim="800000"/>
            <a:headEnd/>
            <a:tailEnd/>
          </a:ln>
        </p:spPr>
        <p:txBody>
          <a:bodyPr anchor="ctr"/>
          <a:lstStyle/>
          <a:p>
            <a:pPr algn="r"/>
            <a:fld id="{966535B6-AD97-4860-8AE4-4EEB0854EB59}" type="slidenum">
              <a:rPr lang="en-US" sz="1200">
                <a:solidFill>
                  <a:schemeClr val="bg1"/>
                </a:solidFill>
              </a:rPr>
              <a:pPr algn="r"/>
              <a:t>44</a:t>
            </a:fld>
            <a:endParaRPr lang="en-US" sz="1200">
              <a:solidFill>
                <a:schemeClr val="bg1"/>
              </a:solidFill>
            </a:endParaRPr>
          </a:p>
        </p:txBody>
      </p:sp>
      <p:pic>
        <p:nvPicPr>
          <p:cNvPr id="50185" name="Picture 9"/>
          <p:cNvPicPr>
            <a:picLocks noChangeAspect="1" noChangeArrowheads="1"/>
          </p:cNvPicPr>
          <p:nvPr/>
        </p:nvPicPr>
        <p:blipFill>
          <a:blip r:embed="rId2" cstate="print"/>
          <a:srcRect l="5159" t="10460" r="6982" b="6250"/>
          <a:stretch>
            <a:fillRect/>
          </a:stretch>
        </p:blipFill>
        <p:spPr bwMode="auto">
          <a:xfrm>
            <a:off x="250825" y="908050"/>
            <a:ext cx="8642350" cy="5776913"/>
          </a:xfrm>
          <a:prstGeom prst="rect">
            <a:avLst/>
          </a:prstGeom>
          <a:noFill/>
          <a:ln w="9525">
            <a:noFill/>
            <a:miter lim="800000"/>
            <a:headEnd/>
            <a:tailEnd/>
          </a:ln>
          <a:effectLst>
            <a:outerShdw blurRad="63500" sx="102000" sy="102000" algn="ctr" rotWithShape="0">
              <a:prstClr val="black">
                <a:alpha val="40000"/>
              </a:prstClr>
            </a:outerShdw>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wrap="square" numCol="1" anchorCtr="0" compatLnSpc="1">
            <a:prstTxWarp prst="textNoShape">
              <a:avLst/>
            </a:prstTxWarp>
          </a:bodyPr>
          <a:lstStyle/>
          <a:p>
            <a:pPr eaLnBrk="1" hangingPunct="1">
              <a:defRPr/>
            </a:pPr>
            <a:r>
              <a:rPr lang="en-US" smtClean="0">
                <a:effectLst>
                  <a:outerShdw blurRad="38100" dist="38100" dir="2700000" algn="tl">
                    <a:srgbClr val="000000"/>
                  </a:outerShdw>
                </a:effectLst>
              </a:rPr>
              <a:t>Combination</a:t>
            </a:r>
          </a:p>
        </p:txBody>
      </p:sp>
      <p:sp>
        <p:nvSpPr>
          <p:cNvPr id="3" name="Content Placeholder 2"/>
          <p:cNvSpPr>
            <a:spLocks noGrp="1"/>
          </p:cNvSpPr>
          <p:nvPr>
            <p:ph idx="4294967295"/>
          </p:nvPr>
        </p:nvSpPr>
        <p:spPr>
          <a:xfrm>
            <a:off x="250825" y="981075"/>
            <a:ext cx="8642350" cy="5688013"/>
          </a:xfrm>
          <a:ln w="25400">
            <a:solidFill>
              <a:srgbClr val="E46C0A"/>
            </a:solidFill>
          </a:ln>
          <a:effectLst>
            <a:outerShdw dist="38100" dir="2700000" algn="tl" rotWithShape="0">
              <a:srgbClr val="000000">
                <a:alpha val="39999"/>
              </a:srgbClr>
            </a:outerShdw>
          </a:effectLst>
        </p:spPr>
        <p:txBody>
          <a:bodyPr/>
          <a:lstStyle/>
          <a:p>
            <a:pPr>
              <a:defRPr/>
            </a:pPr>
            <a:endParaRPr lang="en-US" dirty="0" smtClean="0"/>
          </a:p>
          <a:p>
            <a:pPr>
              <a:defRPr/>
            </a:pPr>
            <a:endParaRPr lang="en-US" dirty="0" smtClean="0"/>
          </a:p>
          <a:p>
            <a:pPr>
              <a:defRPr/>
            </a:pPr>
            <a:endParaRPr lang="en-US" dirty="0" smtClean="0"/>
          </a:p>
          <a:p>
            <a:pPr>
              <a:defRPr/>
            </a:pPr>
            <a:endParaRPr lang="en-US" sz="2400" dirty="0" smtClean="0"/>
          </a:p>
          <a:p>
            <a:pPr>
              <a:defRPr/>
            </a:pPr>
            <a:endParaRPr lang="en-US" sz="2400" dirty="0" smtClean="0"/>
          </a:p>
          <a:p>
            <a:pPr>
              <a:defRPr/>
            </a:pPr>
            <a:endParaRPr lang="en-US" sz="2400" dirty="0" smtClean="0"/>
          </a:p>
          <a:p>
            <a:pPr>
              <a:defRPr/>
            </a:pPr>
            <a:endParaRPr lang="en-US" sz="1600" dirty="0" smtClean="0"/>
          </a:p>
          <a:p>
            <a:pPr>
              <a:defRPr/>
            </a:pPr>
            <a:r>
              <a:rPr lang="en-US" sz="1600" dirty="0" smtClean="0"/>
              <a:t>Higgs Boson search in 12 distinct channels</a:t>
            </a:r>
          </a:p>
          <a:p>
            <a:pPr>
              <a:defRPr/>
            </a:pPr>
            <a:r>
              <a:rPr lang="en-US" sz="1600" dirty="0" smtClean="0"/>
              <a:t>Excess is mainly observed in two high-resolution channels (Improved calibration has been used)</a:t>
            </a:r>
          </a:p>
          <a:p>
            <a:pPr lvl="1">
              <a:defRPr/>
            </a:pPr>
            <a:r>
              <a:rPr lang="en-US" sz="1600" dirty="0" smtClean="0"/>
              <a:t>H</a:t>
            </a:r>
            <a:r>
              <a:rPr lang="en-US" sz="1600" dirty="0" smtClean="0">
                <a:sym typeface="Symbol" pitchFamily="18" charset="2"/>
              </a:rPr>
              <a:t></a:t>
            </a:r>
            <a:r>
              <a:rPr lang="en-US" sz="1600" dirty="0" smtClean="0"/>
              <a:t>  and H </a:t>
            </a:r>
            <a:r>
              <a:rPr lang="en-US" sz="1600" dirty="0" smtClean="0">
                <a:sym typeface="Symbol" pitchFamily="18" charset="2"/>
              </a:rPr>
              <a:t></a:t>
            </a:r>
            <a:r>
              <a:rPr lang="en-US" sz="1600" dirty="0" smtClean="0"/>
              <a:t>ZZ*</a:t>
            </a:r>
            <a:r>
              <a:rPr lang="en-US" sz="1600" dirty="0" smtClean="0">
                <a:sym typeface="Symbol" pitchFamily="18" charset="2"/>
              </a:rPr>
              <a:t></a:t>
            </a:r>
            <a:r>
              <a:rPr lang="en-US" sz="1600" dirty="0" smtClean="0"/>
              <a:t>4l combined local significance : 3.4</a:t>
            </a:r>
            <a:r>
              <a:rPr lang="en-US" sz="1600" dirty="0" smtClean="0">
                <a:sym typeface="Symbol" pitchFamily="18" charset="2"/>
              </a:rPr>
              <a:t></a:t>
            </a:r>
            <a:endParaRPr lang="en-US" sz="1600" dirty="0" smtClean="0"/>
          </a:p>
          <a:p>
            <a:pPr>
              <a:defRPr/>
            </a:pPr>
            <a:r>
              <a:rPr lang="en-US" sz="1600" dirty="0" smtClean="0"/>
              <a:t>No such excess in other channels</a:t>
            </a:r>
          </a:p>
          <a:p>
            <a:pPr>
              <a:defRPr/>
            </a:pPr>
            <a:r>
              <a:rPr lang="en-US" sz="1600" dirty="0" smtClean="0"/>
              <a:t>All channels combined: 2.5</a:t>
            </a:r>
            <a:r>
              <a:rPr lang="en-US" sz="1600" dirty="0" smtClean="0">
                <a:sym typeface="Symbol" pitchFamily="18" charset="2"/>
              </a:rPr>
              <a:t></a:t>
            </a:r>
            <a:r>
              <a:rPr lang="en-US" sz="1600" dirty="0" smtClean="0"/>
              <a:t> local significance</a:t>
            </a:r>
          </a:p>
          <a:p>
            <a:pPr>
              <a:defRPr/>
            </a:pPr>
            <a:r>
              <a:rPr lang="en-US" sz="1600" dirty="0" smtClean="0"/>
              <a:t>Higgs mass has been squeezed to a tiny region 117.5-118.5 </a:t>
            </a:r>
            <a:r>
              <a:rPr lang="en-US" sz="1600" dirty="0" err="1" smtClean="0"/>
              <a:t>GeV</a:t>
            </a:r>
            <a:r>
              <a:rPr lang="en-US" sz="1600" dirty="0" smtClean="0"/>
              <a:t> or 122.5-129 </a:t>
            </a:r>
            <a:r>
              <a:rPr lang="en-US" sz="1600" dirty="0" err="1" smtClean="0"/>
              <a:t>GeV</a:t>
            </a:r>
            <a:r>
              <a:rPr lang="en-US" sz="1600" dirty="0" smtClean="0"/>
              <a:t>, excess is most compatible with 126 </a:t>
            </a:r>
            <a:r>
              <a:rPr lang="en-US" sz="1600" dirty="0" err="1" smtClean="0"/>
              <a:t>GeV</a:t>
            </a:r>
            <a:r>
              <a:rPr lang="en-US" sz="1600" dirty="0" smtClean="0"/>
              <a:t> but statistical significance not large enough yet to draw any conclusion </a:t>
            </a:r>
          </a:p>
          <a:p>
            <a:pPr>
              <a:defRPr/>
            </a:pPr>
            <a:endParaRPr lang="en-US" sz="1600" dirty="0" smtClean="0"/>
          </a:p>
        </p:txBody>
      </p:sp>
      <p:sp>
        <p:nvSpPr>
          <p:cNvPr id="90115" name="Date Placeholder 3"/>
          <p:cNvSpPr txBox="1">
            <a:spLocks noGrp="1"/>
          </p:cNvSpPr>
          <p:nvPr/>
        </p:nvSpPr>
        <p:spPr bwMode="auto">
          <a:xfrm>
            <a:off x="0" y="6669088"/>
            <a:ext cx="3132138" cy="215900"/>
          </a:xfrm>
          <a:prstGeom prst="rect">
            <a:avLst/>
          </a:prstGeom>
          <a:gradFill rotWithShape="1">
            <a:gsLst>
              <a:gs pos="0">
                <a:srgbClr val="D6B19C"/>
              </a:gs>
              <a:gs pos="30000">
                <a:srgbClr val="D49E6C"/>
              </a:gs>
              <a:gs pos="70000">
                <a:srgbClr val="A65528"/>
              </a:gs>
              <a:gs pos="100000">
                <a:srgbClr val="663012"/>
              </a:gs>
            </a:gsLst>
            <a:lin ang="5400000"/>
          </a:gradFill>
          <a:ln w="9525">
            <a:noFill/>
            <a:miter lim="800000"/>
            <a:headEnd/>
            <a:tailEnd/>
          </a:ln>
        </p:spPr>
        <p:txBody>
          <a:bodyPr anchor="ctr"/>
          <a:lstStyle/>
          <a:p>
            <a:fld id="{8918D5D6-2926-40AB-B7AF-1DE07B602A50}" type="datetime1">
              <a:rPr lang="en-US" sz="1200">
                <a:solidFill>
                  <a:schemeClr val="bg1"/>
                </a:solidFill>
              </a:rPr>
              <a:pPr/>
              <a:t>4/5/2012</a:t>
            </a:fld>
            <a:endParaRPr lang="en-US" sz="1200">
              <a:solidFill>
                <a:schemeClr val="bg1"/>
              </a:solidFill>
            </a:endParaRPr>
          </a:p>
        </p:txBody>
      </p:sp>
      <p:sp>
        <p:nvSpPr>
          <p:cNvPr id="90116" name="Footer Placeholder 4"/>
          <p:cNvSpPr txBox="1">
            <a:spLocks noGrp="1"/>
          </p:cNvSpPr>
          <p:nvPr/>
        </p:nvSpPr>
        <p:spPr bwMode="auto">
          <a:xfrm>
            <a:off x="3124200" y="6669088"/>
            <a:ext cx="2960688" cy="215900"/>
          </a:xfrm>
          <a:prstGeom prst="rect">
            <a:avLst/>
          </a:prstGeom>
          <a:gradFill rotWithShape="1">
            <a:gsLst>
              <a:gs pos="0">
                <a:srgbClr val="D6B19C"/>
              </a:gs>
              <a:gs pos="30000">
                <a:srgbClr val="D49E6C"/>
              </a:gs>
              <a:gs pos="70000">
                <a:srgbClr val="A65528"/>
              </a:gs>
              <a:gs pos="100000">
                <a:srgbClr val="663012"/>
              </a:gs>
            </a:gsLst>
            <a:lin ang="5400000"/>
          </a:gradFill>
          <a:ln w="9525">
            <a:noFill/>
            <a:miter lim="800000"/>
            <a:headEnd/>
            <a:tailEnd/>
          </a:ln>
        </p:spPr>
        <p:txBody>
          <a:bodyPr anchor="ctr"/>
          <a:lstStyle/>
          <a:p>
            <a:pPr algn="ctr"/>
            <a:r>
              <a:rPr lang="en-US" sz="1200">
                <a:solidFill>
                  <a:schemeClr val="bg1"/>
                </a:solidFill>
              </a:rPr>
              <a:t>Ashfaq Ahmad</a:t>
            </a:r>
          </a:p>
        </p:txBody>
      </p:sp>
      <p:sp>
        <p:nvSpPr>
          <p:cNvPr id="90117" name="Slide Number Placeholder 5"/>
          <p:cNvSpPr txBox="1">
            <a:spLocks noGrp="1"/>
          </p:cNvSpPr>
          <p:nvPr/>
        </p:nvSpPr>
        <p:spPr bwMode="auto">
          <a:xfrm>
            <a:off x="6011863" y="6669088"/>
            <a:ext cx="3132137" cy="215900"/>
          </a:xfrm>
          <a:prstGeom prst="rect">
            <a:avLst/>
          </a:prstGeom>
          <a:gradFill rotWithShape="1">
            <a:gsLst>
              <a:gs pos="0">
                <a:srgbClr val="D6B19C"/>
              </a:gs>
              <a:gs pos="30000">
                <a:srgbClr val="D49E6C"/>
              </a:gs>
              <a:gs pos="70000">
                <a:srgbClr val="A65528"/>
              </a:gs>
              <a:gs pos="100000">
                <a:srgbClr val="663012"/>
              </a:gs>
            </a:gsLst>
            <a:lin ang="5400000"/>
          </a:gradFill>
          <a:ln w="9525">
            <a:noFill/>
            <a:miter lim="800000"/>
            <a:headEnd/>
            <a:tailEnd/>
          </a:ln>
        </p:spPr>
        <p:txBody>
          <a:bodyPr anchor="ctr"/>
          <a:lstStyle/>
          <a:p>
            <a:pPr algn="r"/>
            <a:fld id="{40B81551-F83A-4272-9C9B-BD7CCEA4F388}" type="slidenum">
              <a:rPr lang="en-US" sz="1200">
                <a:solidFill>
                  <a:schemeClr val="bg1"/>
                </a:solidFill>
              </a:rPr>
              <a:pPr algn="r"/>
              <a:t>45</a:t>
            </a:fld>
            <a:endParaRPr lang="en-US" sz="1200">
              <a:solidFill>
                <a:schemeClr val="bg1"/>
              </a:solidFill>
            </a:endParaRPr>
          </a:p>
        </p:txBody>
      </p:sp>
      <p:pic>
        <p:nvPicPr>
          <p:cNvPr id="90118" name="Picture 7"/>
          <p:cNvPicPr>
            <a:picLocks noChangeAspect="1" noChangeArrowheads="1"/>
          </p:cNvPicPr>
          <p:nvPr/>
        </p:nvPicPr>
        <p:blipFill>
          <a:blip r:embed="rId2" cstate="print"/>
          <a:srcRect l="2936" t="4059" r="4369" b="4456"/>
          <a:stretch>
            <a:fillRect/>
          </a:stretch>
        </p:blipFill>
        <p:spPr bwMode="auto">
          <a:xfrm>
            <a:off x="395288" y="1017588"/>
            <a:ext cx="4103687" cy="3059112"/>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90119" name="Picture 8"/>
          <p:cNvPicPr>
            <a:picLocks noChangeAspect="1" noChangeArrowheads="1"/>
          </p:cNvPicPr>
          <p:nvPr/>
        </p:nvPicPr>
        <p:blipFill>
          <a:blip r:embed="rId3" cstate="print"/>
          <a:srcRect l="3453" t="4538" r="8597" b="3281"/>
          <a:stretch>
            <a:fillRect/>
          </a:stretch>
        </p:blipFill>
        <p:spPr bwMode="auto">
          <a:xfrm>
            <a:off x="4716463" y="981075"/>
            <a:ext cx="4103687" cy="3095625"/>
          </a:xfrm>
          <a:prstGeom prst="rect">
            <a:avLst/>
          </a:prstGeom>
          <a:noFill/>
          <a:ln w="9525">
            <a:noFill/>
            <a:miter lim="800000"/>
            <a:headEnd/>
            <a:tailEnd/>
          </a:ln>
          <a:effectLst>
            <a:outerShdw blurRad="63500" sx="102000" sy="102000" algn="ctr" rotWithShape="0">
              <a:prstClr val="black">
                <a:alpha val="40000"/>
              </a:prstClr>
            </a:outerShdw>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wrap="square" numCol="1" anchorCtr="0" compatLnSpc="1">
            <a:prstTxWarp prst="textNoShape">
              <a:avLst/>
            </a:prstTxWarp>
          </a:bodyPr>
          <a:lstStyle/>
          <a:p>
            <a:pPr eaLnBrk="1" hangingPunct="1">
              <a:defRPr/>
            </a:pPr>
            <a:r>
              <a:rPr lang="en-US" smtClean="0">
                <a:effectLst>
                  <a:outerShdw blurRad="38100" dist="38100" dir="2700000" algn="tl">
                    <a:srgbClr val="000000"/>
                  </a:outerShdw>
                </a:effectLst>
              </a:rPr>
              <a:t>Combined exclusion limit </a:t>
            </a:r>
          </a:p>
        </p:txBody>
      </p:sp>
      <p:sp>
        <p:nvSpPr>
          <p:cNvPr id="3" name="Content Placeholder 2"/>
          <p:cNvSpPr>
            <a:spLocks noGrp="1"/>
          </p:cNvSpPr>
          <p:nvPr>
            <p:ph idx="4294967295"/>
          </p:nvPr>
        </p:nvSpPr>
        <p:spPr>
          <a:xfrm>
            <a:off x="250825" y="981075"/>
            <a:ext cx="8642350" cy="5616575"/>
          </a:xfrm>
          <a:ln w="25400">
            <a:solidFill>
              <a:schemeClr val="accent6">
                <a:lumMod val="75000"/>
              </a:schemeClr>
            </a:solidFill>
          </a:ln>
          <a:effectLst>
            <a:outerShdw blurRad="50800" dist="38100" dir="2700000" algn="tl" rotWithShape="0">
              <a:prstClr val="black">
                <a:alpha val="40000"/>
              </a:prstClr>
            </a:outerShdw>
          </a:effectLst>
        </p:spPr>
        <p:txBody>
          <a:bodyPr rtlCol="0">
            <a:normAutofit/>
          </a:bodyPr>
          <a:lstStyle/>
          <a:p>
            <a:pPr eaLnBrk="1" fontAlgn="auto" hangingPunct="1">
              <a:spcAft>
                <a:spcPts val="0"/>
              </a:spcAft>
              <a:defRPr/>
            </a:pPr>
            <a:endParaRPr lang="en-US"/>
          </a:p>
        </p:txBody>
      </p:sp>
      <p:sp>
        <p:nvSpPr>
          <p:cNvPr id="91139" name="Date Placeholder 3"/>
          <p:cNvSpPr txBox="1">
            <a:spLocks noGrp="1"/>
          </p:cNvSpPr>
          <p:nvPr/>
        </p:nvSpPr>
        <p:spPr bwMode="auto">
          <a:xfrm>
            <a:off x="0" y="6669088"/>
            <a:ext cx="3132138" cy="215900"/>
          </a:xfrm>
          <a:prstGeom prst="rect">
            <a:avLst/>
          </a:prstGeom>
          <a:gradFill rotWithShape="1">
            <a:gsLst>
              <a:gs pos="0">
                <a:srgbClr val="D6B19C"/>
              </a:gs>
              <a:gs pos="30000">
                <a:srgbClr val="D49E6C"/>
              </a:gs>
              <a:gs pos="70000">
                <a:srgbClr val="A65528"/>
              </a:gs>
              <a:gs pos="100000">
                <a:srgbClr val="663012"/>
              </a:gs>
            </a:gsLst>
            <a:lin ang="5400000"/>
          </a:gradFill>
          <a:ln w="9525">
            <a:noFill/>
            <a:miter lim="800000"/>
            <a:headEnd/>
            <a:tailEnd/>
          </a:ln>
        </p:spPr>
        <p:txBody>
          <a:bodyPr anchor="ctr"/>
          <a:lstStyle/>
          <a:p>
            <a:fld id="{FC88CE30-2B04-4408-B8B8-57076A3F71FF}" type="datetime1">
              <a:rPr lang="en-US" sz="1200">
                <a:solidFill>
                  <a:schemeClr val="bg1"/>
                </a:solidFill>
              </a:rPr>
              <a:pPr/>
              <a:t>4/5/2012</a:t>
            </a:fld>
            <a:endParaRPr lang="en-US" sz="1200">
              <a:solidFill>
                <a:schemeClr val="bg1"/>
              </a:solidFill>
            </a:endParaRPr>
          </a:p>
        </p:txBody>
      </p:sp>
      <p:sp>
        <p:nvSpPr>
          <p:cNvPr id="91140" name="Footer Placeholder 4"/>
          <p:cNvSpPr txBox="1">
            <a:spLocks noGrp="1"/>
          </p:cNvSpPr>
          <p:nvPr/>
        </p:nvSpPr>
        <p:spPr bwMode="auto">
          <a:xfrm>
            <a:off x="3124200" y="6669088"/>
            <a:ext cx="2960688" cy="215900"/>
          </a:xfrm>
          <a:prstGeom prst="rect">
            <a:avLst/>
          </a:prstGeom>
          <a:gradFill rotWithShape="1">
            <a:gsLst>
              <a:gs pos="0">
                <a:srgbClr val="D6B19C"/>
              </a:gs>
              <a:gs pos="30000">
                <a:srgbClr val="D49E6C"/>
              </a:gs>
              <a:gs pos="70000">
                <a:srgbClr val="A65528"/>
              </a:gs>
              <a:gs pos="100000">
                <a:srgbClr val="663012"/>
              </a:gs>
            </a:gsLst>
            <a:lin ang="5400000"/>
          </a:gradFill>
          <a:ln w="9525">
            <a:noFill/>
            <a:miter lim="800000"/>
            <a:headEnd/>
            <a:tailEnd/>
          </a:ln>
        </p:spPr>
        <p:txBody>
          <a:bodyPr anchor="ctr"/>
          <a:lstStyle/>
          <a:p>
            <a:pPr algn="ctr"/>
            <a:r>
              <a:rPr lang="en-US" sz="1200">
                <a:solidFill>
                  <a:schemeClr val="bg1"/>
                </a:solidFill>
              </a:rPr>
              <a:t>Ashfaq Ahmad</a:t>
            </a:r>
          </a:p>
        </p:txBody>
      </p:sp>
      <p:sp>
        <p:nvSpPr>
          <p:cNvPr id="91141" name="Slide Number Placeholder 5"/>
          <p:cNvSpPr txBox="1">
            <a:spLocks noGrp="1"/>
          </p:cNvSpPr>
          <p:nvPr/>
        </p:nvSpPr>
        <p:spPr bwMode="auto">
          <a:xfrm>
            <a:off x="6011863" y="6669088"/>
            <a:ext cx="3132137" cy="215900"/>
          </a:xfrm>
          <a:prstGeom prst="rect">
            <a:avLst/>
          </a:prstGeom>
          <a:gradFill rotWithShape="1">
            <a:gsLst>
              <a:gs pos="0">
                <a:srgbClr val="D6B19C"/>
              </a:gs>
              <a:gs pos="30000">
                <a:srgbClr val="D49E6C"/>
              </a:gs>
              <a:gs pos="70000">
                <a:srgbClr val="A65528"/>
              </a:gs>
              <a:gs pos="100000">
                <a:srgbClr val="663012"/>
              </a:gs>
            </a:gsLst>
            <a:lin ang="5400000"/>
          </a:gradFill>
          <a:ln w="9525">
            <a:noFill/>
            <a:miter lim="800000"/>
            <a:headEnd/>
            <a:tailEnd/>
          </a:ln>
        </p:spPr>
        <p:txBody>
          <a:bodyPr anchor="ctr"/>
          <a:lstStyle/>
          <a:p>
            <a:pPr algn="r"/>
            <a:fld id="{27F5857B-5BBD-48FE-861B-F9AAB38430EA}" type="slidenum">
              <a:rPr lang="en-US" sz="1200">
                <a:solidFill>
                  <a:schemeClr val="bg1"/>
                </a:solidFill>
              </a:rPr>
              <a:pPr algn="r"/>
              <a:t>46</a:t>
            </a:fld>
            <a:endParaRPr lang="en-US" sz="1200">
              <a:solidFill>
                <a:schemeClr val="bg1"/>
              </a:solidFill>
            </a:endParaRPr>
          </a:p>
        </p:txBody>
      </p:sp>
      <p:pic>
        <p:nvPicPr>
          <p:cNvPr id="91142" name="Picture 8"/>
          <p:cNvPicPr>
            <a:picLocks noChangeAspect="1" noChangeArrowheads="1"/>
          </p:cNvPicPr>
          <p:nvPr/>
        </p:nvPicPr>
        <p:blipFill>
          <a:blip r:embed="rId2" cstate="print"/>
          <a:srcRect/>
          <a:stretch>
            <a:fillRect/>
          </a:stretch>
        </p:blipFill>
        <p:spPr bwMode="auto">
          <a:xfrm>
            <a:off x="1042988" y="1125538"/>
            <a:ext cx="6913562" cy="5002212"/>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91143" name="Rectangle 10"/>
          <p:cNvSpPr>
            <a:spLocks noChangeArrowheads="1"/>
          </p:cNvSpPr>
          <p:nvPr/>
        </p:nvSpPr>
        <p:spPr bwMode="auto">
          <a:xfrm>
            <a:off x="1476375" y="6127750"/>
            <a:ext cx="6540500" cy="443722"/>
          </a:xfrm>
          <a:prstGeom prst="rect">
            <a:avLst/>
          </a:prstGeom>
          <a:solidFill>
            <a:srgbClr val="FFFF00"/>
          </a:solidFill>
          <a:ln w="9525">
            <a:noFill/>
            <a:miter lim="800000"/>
            <a:headEnd/>
            <a:tailEnd/>
          </a:ln>
        </p:spPr>
        <p:txBody>
          <a:bodyPr wrap="none">
            <a:spAutoFit/>
          </a:bodyPr>
          <a:lstStyle/>
          <a:p>
            <a:r>
              <a:rPr lang="en-US" dirty="0">
                <a:solidFill>
                  <a:srgbClr val="002060"/>
                </a:solidFill>
              </a:rPr>
              <a:t>Observed exclusion at 95% CL: 110-117.5, 118.5-122.5, 129-539 </a:t>
            </a:r>
            <a:r>
              <a:rPr lang="en-US" dirty="0" err="1">
                <a:solidFill>
                  <a:srgbClr val="002060"/>
                </a:solidFill>
              </a:rPr>
              <a:t>GeV</a:t>
            </a:r>
            <a:endParaRPr lang="en-US" dirty="0">
              <a:solidFill>
                <a:srgbClr val="002060"/>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p:cNvSpPr>
          <p:nvPr>
            <p:ph type="title"/>
          </p:nvPr>
        </p:nvSpPr>
        <p:spPr bwMode="auto">
          <a:xfrm>
            <a:off x="0" y="3213100"/>
            <a:ext cx="9144000" cy="908050"/>
          </a:xfrm>
          <a:effectLst>
            <a:outerShdw dist="38100" dir="5400000" algn="t" rotWithShape="0">
              <a:srgbClr val="000000">
                <a:alpha val="39999"/>
              </a:srgbClr>
            </a:outerShdw>
          </a:effectLst>
        </p:spPr>
        <p:txBody>
          <a:bodyPr wrap="square" numCol="1" anchorCtr="0" compatLnSpc="1">
            <a:prstTxWarp prst="textNoShape">
              <a:avLst/>
            </a:prstTxWarp>
          </a:bodyPr>
          <a:lstStyle/>
          <a:p>
            <a:pPr>
              <a:defRPr/>
            </a:pPr>
            <a:r>
              <a:rPr lang="en-US" smtClean="0">
                <a:effectLst/>
              </a:rPr>
              <a:t>SUSY Multilepton searches</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wrap="square" numCol="1" anchorCtr="0" compatLnSpc="1">
            <a:prstTxWarp prst="textNoShape">
              <a:avLst/>
            </a:prstTxWarp>
          </a:bodyPr>
          <a:lstStyle/>
          <a:p>
            <a:pPr eaLnBrk="1" hangingPunct="1">
              <a:defRPr/>
            </a:pPr>
            <a:r>
              <a:rPr lang="en-US" smtClean="0">
                <a:effectLst/>
              </a:rPr>
              <a:t>The Search for New Physics</a:t>
            </a:r>
          </a:p>
        </p:txBody>
      </p:sp>
      <p:sp>
        <p:nvSpPr>
          <p:cNvPr id="3" name="Content Placeholder 2"/>
          <p:cNvSpPr>
            <a:spLocks noGrp="1"/>
          </p:cNvSpPr>
          <p:nvPr>
            <p:ph idx="4294967295"/>
          </p:nvPr>
        </p:nvSpPr>
        <p:spPr>
          <a:xfrm>
            <a:off x="250825" y="981075"/>
            <a:ext cx="8642350" cy="5688013"/>
          </a:xfrm>
          <a:ln w="25400">
            <a:solidFill>
              <a:srgbClr val="E46C0A"/>
            </a:solidFill>
          </a:ln>
          <a:effectLst>
            <a:outerShdw dist="38100" dir="2700000" algn="tl" rotWithShape="0">
              <a:srgbClr val="000000">
                <a:alpha val="39999"/>
              </a:srgbClr>
            </a:outerShdw>
          </a:effectLst>
        </p:spPr>
        <p:txBody>
          <a:bodyPr/>
          <a:lstStyle/>
          <a:p>
            <a:pPr eaLnBrk="1" hangingPunct="1">
              <a:defRPr/>
            </a:pPr>
            <a:r>
              <a:rPr lang="en-US" sz="2400" smtClean="0"/>
              <a:t>Limitation of the Standard Model indicates that there should be new particles at the </a:t>
            </a:r>
            <a:r>
              <a:rPr lang="en-US" sz="2400" smtClean="0">
                <a:sym typeface="Symbol" pitchFamily="18" charset="2"/>
              </a:rPr>
              <a:t></a:t>
            </a:r>
            <a:r>
              <a:rPr lang="en-US" sz="2400" smtClean="0"/>
              <a:t>TeV scale.  At minimum, this includes the Higgs and a Dark Matter candidate. One possibility is Super Symmetry</a:t>
            </a:r>
          </a:p>
          <a:p>
            <a:pPr eaLnBrk="1" hangingPunct="1">
              <a:defRPr/>
            </a:pPr>
            <a:endParaRPr lang="en-US" sz="2400" smtClean="0"/>
          </a:p>
        </p:txBody>
      </p:sp>
      <p:sp>
        <p:nvSpPr>
          <p:cNvPr id="93187" name="Date Placeholder 3"/>
          <p:cNvSpPr txBox="1">
            <a:spLocks noGrp="1"/>
          </p:cNvSpPr>
          <p:nvPr/>
        </p:nvSpPr>
        <p:spPr bwMode="auto">
          <a:xfrm>
            <a:off x="0" y="6669088"/>
            <a:ext cx="3132138" cy="215900"/>
          </a:xfrm>
          <a:prstGeom prst="rect">
            <a:avLst/>
          </a:prstGeom>
          <a:gradFill rotWithShape="1">
            <a:gsLst>
              <a:gs pos="0">
                <a:srgbClr val="D6B19C"/>
              </a:gs>
              <a:gs pos="30000">
                <a:srgbClr val="D49E6C"/>
              </a:gs>
              <a:gs pos="70000">
                <a:srgbClr val="A65528"/>
              </a:gs>
              <a:gs pos="100000">
                <a:srgbClr val="663012"/>
              </a:gs>
            </a:gsLst>
            <a:lin ang="5400000"/>
          </a:gradFill>
          <a:ln w="9525">
            <a:noFill/>
            <a:miter lim="800000"/>
            <a:headEnd/>
            <a:tailEnd/>
          </a:ln>
        </p:spPr>
        <p:txBody>
          <a:bodyPr anchor="ctr"/>
          <a:lstStyle/>
          <a:p>
            <a:fld id="{CCBCC869-C7C7-42CD-918D-AAC280451F07}" type="datetime1">
              <a:rPr lang="en-US" sz="1200">
                <a:solidFill>
                  <a:schemeClr val="bg1"/>
                </a:solidFill>
              </a:rPr>
              <a:pPr/>
              <a:t>4/5/2012</a:t>
            </a:fld>
            <a:endParaRPr lang="en-US" sz="1200">
              <a:solidFill>
                <a:schemeClr val="bg1"/>
              </a:solidFill>
            </a:endParaRPr>
          </a:p>
        </p:txBody>
      </p:sp>
      <p:sp>
        <p:nvSpPr>
          <p:cNvPr id="93188" name="Footer Placeholder 4"/>
          <p:cNvSpPr txBox="1">
            <a:spLocks noGrp="1"/>
          </p:cNvSpPr>
          <p:nvPr/>
        </p:nvSpPr>
        <p:spPr bwMode="auto">
          <a:xfrm>
            <a:off x="3124200" y="6669088"/>
            <a:ext cx="2960688" cy="215900"/>
          </a:xfrm>
          <a:prstGeom prst="rect">
            <a:avLst/>
          </a:prstGeom>
          <a:gradFill rotWithShape="1">
            <a:gsLst>
              <a:gs pos="0">
                <a:srgbClr val="D6B19C"/>
              </a:gs>
              <a:gs pos="30000">
                <a:srgbClr val="D49E6C"/>
              </a:gs>
              <a:gs pos="70000">
                <a:srgbClr val="A65528"/>
              </a:gs>
              <a:gs pos="100000">
                <a:srgbClr val="663012"/>
              </a:gs>
            </a:gsLst>
            <a:lin ang="5400000"/>
          </a:gradFill>
          <a:ln w="9525">
            <a:noFill/>
            <a:miter lim="800000"/>
            <a:headEnd/>
            <a:tailEnd/>
          </a:ln>
        </p:spPr>
        <p:txBody>
          <a:bodyPr anchor="ctr"/>
          <a:lstStyle/>
          <a:p>
            <a:pPr algn="ctr"/>
            <a:r>
              <a:rPr lang="en-US" sz="1200">
                <a:solidFill>
                  <a:schemeClr val="bg1"/>
                </a:solidFill>
              </a:rPr>
              <a:t>Ashfaq Ahmad</a:t>
            </a:r>
          </a:p>
        </p:txBody>
      </p:sp>
      <p:sp>
        <p:nvSpPr>
          <p:cNvPr id="93189" name="Slide Number Placeholder 5"/>
          <p:cNvSpPr txBox="1">
            <a:spLocks noGrp="1"/>
          </p:cNvSpPr>
          <p:nvPr/>
        </p:nvSpPr>
        <p:spPr bwMode="auto">
          <a:xfrm>
            <a:off x="6011863" y="6669088"/>
            <a:ext cx="3132137" cy="215900"/>
          </a:xfrm>
          <a:prstGeom prst="rect">
            <a:avLst/>
          </a:prstGeom>
          <a:gradFill rotWithShape="1">
            <a:gsLst>
              <a:gs pos="0">
                <a:srgbClr val="D6B19C"/>
              </a:gs>
              <a:gs pos="30000">
                <a:srgbClr val="D49E6C"/>
              </a:gs>
              <a:gs pos="70000">
                <a:srgbClr val="A65528"/>
              </a:gs>
              <a:gs pos="100000">
                <a:srgbClr val="663012"/>
              </a:gs>
            </a:gsLst>
            <a:lin ang="5400000"/>
          </a:gradFill>
          <a:ln w="9525">
            <a:noFill/>
            <a:miter lim="800000"/>
            <a:headEnd/>
            <a:tailEnd/>
          </a:ln>
        </p:spPr>
        <p:txBody>
          <a:bodyPr anchor="ctr"/>
          <a:lstStyle/>
          <a:p>
            <a:pPr algn="r"/>
            <a:fld id="{B0807C87-F519-467E-9B1F-C5E621D2165E}" type="slidenum">
              <a:rPr lang="en-US" sz="1200">
                <a:solidFill>
                  <a:schemeClr val="bg1"/>
                </a:solidFill>
              </a:rPr>
              <a:pPr algn="r"/>
              <a:t>48</a:t>
            </a:fld>
            <a:endParaRPr lang="en-US" sz="1200">
              <a:solidFill>
                <a:schemeClr val="bg1"/>
              </a:solidFill>
            </a:endParaRPr>
          </a:p>
        </p:txBody>
      </p:sp>
      <p:pic>
        <p:nvPicPr>
          <p:cNvPr id="93190" name="Picture 4"/>
          <p:cNvPicPr>
            <a:picLocks noChangeAspect="1" noChangeArrowheads="1"/>
          </p:cNvPicPr>
          <p:nvPr/>
        </p:nvPicPr>
        <p:blipFill>
          <a:blip r:embed="rId2" cstate="print"/>
          <a:srcRect l="13281" t="22639" r="44933" b="14273"/>
          <a:stretch>
            <a:fillRect/>
          </a:stretch>
        </p:blipFill>
        <p:spPr bwMode="auto">
          <a:xfrm>
            <a:off x="3203575" y="3860800"/>
            <a:ext cx="3097213" cy="2592388"/>
          </a:xfrm>
          <a:prstGeom prst="rect">
            <a:avLst/>
          </a:prstGeom>
          <a:noFill/>
          <a:ln w="9525">
            <a:noFill/>
            <a:miter lim="800000"/>
            <a:headEnd/>
            <a:tailEnd/>
          </a:ln>
          <a:effectLst>
            <a:outerShdw blurRad="63500" sx="102000" sy="102000" algn="ctr" rotWithShape="0">
              <a:prstClr val="black">
                <a:alpha val="40000"/>
              </a:prstClr>
            </a:outerShdw>
          </a:effectLst>
        </p:spPr>
      </p:pic>
      <p:graphicFrame>
        <p:nvGraphicFramePr>
          <p:cNvPr id="97333" name="Group 53"/>
          <p:cNvGraphicFramePr>
            <a:graphicFrameLocks noGrp="1"/>
          </p:cNvGraphicFramePr>
          <p:nvPr>
            <p:extLst>
              <p:ext uri="{D42A27DB-BD31-4B8C-83A1-F6EECF244321}">
                <p14:modId xmlns:p14="http://schemas.microsoft.com/office/powerpoint/2010/main" xmlns="" val="1988199282"/>
              </p:ext>
            </p:extLst>
          </p:nvPr>
        </p:nvGraphicFramePr>
        <p:xfrm>
          <a:off x="628650" y="4005063"/>
          <a:ext cx="1733550" cy="2072205"/>
        </p:xfrm>
        <a:graphic>
          <a:graphicData uri="http://schemas.openxmlformats.org/drawingml/2006/table">
            <a:tbl>
              <a:tblPr>
                <a:effectLst>
                  <a:outerShdw blurRad="63500" sx="102000" sy="102000" algn="ctr" rotWithShape="0">
                    <a:prstClr val="black">
                      <a:alpha val="40000"/>
                    </a:prstClr>
                  </a:outerShdw>
                </a:effectLst>
              </a:tblPr>
              <a:tblGrid>
                <a:gridCol w="955675"/>
                <a:gridCol w="777875"/>
              </a:tblGrid>
              <a:tr h="53885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Calibri" pitchFamily="34" charset="0"/>
                        </a:rPr>
                        <a:t>Gauge Bosons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Calibri" pitchFamily="34" charset="0"/>
                        </a:rPr>
                        <a:t>Υ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r>
              <a:tr h="76073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rPr>
                        <a:t>Leptons and neutrinos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8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Calibri" pitchFamily="34" charset="0"/>
                        </a:rPr>
                        <a:t>e+, </a:t>
                      </a:r>
                      <a:r>
                        <a:rPr kumimoji="0" lang="en-US" sz="1400" b="1" i="0" u="none" strike="noStrike" cap="none" normalizeH="0" baseline="0" dirty="0" err="1" smtClean="0">
                          <a:ln>
                            <a:noFill/>
                          </a:ln>
                          <a:solidFill>
                            <a:srgbClr val="000000"/>
                          </a:solidFill>
                          <a:effectLst/>
                          <a:latin typeface="Calibri" pitchFamily="34" charset="0"/>
                        </a:rPr>
                        <a:t>ν</a:t>
                      </a:r>
                      <a:r>
                        <a:rPr kumimoji="0" lang="en-US" sz="1400" b="1" i="0" u="none" strike="noStrike" cap="none" normalizeH="0" baseline="-25000" dirty="0" err="1" smtClean="0">
                          <a:ln>
                            <a:noFill/>
                          </a:ln>
                          <a:solidFill>
                            <a:srgbClr val="000000"/>
                          </a:solidFill>
                          <a:effectLst/>
                          <a:latin typeface="Calibri" pitchFamily="34" charset="0"/>
                        </a:rPr>
                        <a:t>e</a:t>
                      </a:r>
                      <a:r>
                        <a:rPr kumimoji="0" lang="en-US" sz="1400" b="1" i="0" u="none" strike="noStrike" cap="none" normalizeH="0" baseline="0" dirty="0" smtClean="0">
                          <a:ln>
                            <a:noFill/>
                          </a:ln>
                          <a:solidFill>
                            <a:srgbClr val="000000"/>
                          </a:solidFill>
                          <a:effectLst/>
                          <a:latin typeface="Calibri"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Calibri" pitchFamily="34" charset="0"/>
                        </a:rPr>
                        <a:t>μ+, </a:t>
                      </a:r>
                      <a:r>
                        <a:rPr kumimoji="0" lang="en-US" sz="1400" b="1" i="0" u="none" strike="noStrike" cap="none" normalizeH="0" baseline="0" dirty="0" err="1" smtClean="0">
                          <a:ln>
                            <a:noFill/>
                          </a:ln>
                          <a:solidFill>
                            <a:srgbClr val="000000"/>
                          </a:solidFill>
                          <a:effectLst/>
                          <a:latin typeface="Calibri" pitchFamily="34" charset="0"/>
                        </a:rPr>
                        <a:t>ν</a:t>
                      </a:r>
                      <a:r>
                        <a:rPr kumimoji="0" lang="en-US" sz="1400" b="1" i="0" u="none" strike="noStrike" cap="none" normalizeH="0" baseline="-25000" dirty="0" err="1" smtClean="0">
                          <a:ln>
                            <a:noFill/>
                          </a:ln>
                          <a:solidFill>
                            <a:srgbClr val="000000"/>
                          </a:solidFill>
                          <a:effectLst/>
                          <a:latin typeface="Calibri" pitchFamily="34" charset="0"/>
                        </a:rPr>
                        <a:t>μ</a:t>
                      </a:r>
                      <a:endParaRPr kumimoji="0" lang="en-US" sz="1400" b="1" i="0" u="none" strike="noStrike" cap="none" normalizeH="0" baseline="-25000" dirty="0" smtClean="0">
                        <a:ln>
                          <a:noFill/>
                        </a:ln>
                        <a:solidFill>
                          <a:srgbClr val="000000"/>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8CB"/>
                    </a:solidFill>
                  </a:tcPr>
                </a:tc>
              </a:tr>
              <a:tr h="3863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rPr>
                        <a:t>Mesons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C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rPr>
                        <a:t>K, π</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CE7"/>
                    </a:solidFill>
                  </a:tcPr>
                </a:tc>
              </a:tr>
              <a:tr h="3863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rPr>
                        <a:t>Baryons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8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Calibri" pitchFamily="34" charset="0"/>
                        </a:rPr>
                        <a:t>P, 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8CB"/>
                    </a:solidFill>
                  </a:tcPr>
                </a:tc>
              </a:tr>
            </a:tbl>
          </a:graphicData>
        </a:graphic>
      </p:graphicFrame>
      <p:sp>
        <p:nvSpPr>
          <p:cNvPr id="93208" name="Line 55"/>
          <p:cNvSpPr>
            <a:spLocks noChangeShapeType="1"/>
          </p:cNvSpPr>
          <p:nvPr/>
        </p:nvSpPr>
        <p:spPr bwMode="auto">
          <a:xfrm flipV="1">
            <a:off x="2411413" y="5084763"/>
            <a:ext cx="936625" cy="0"/>
          </a:xfrm>
          <a:prstGeom prst="line">
            <a:avLst/>
          </a:prstGeom>
          <a:noFill/>
          <a:ln w="38100">
            <a:solidFill>
              <a:schemeClr val="tx1"/>
            </a:solidFill>
            <a:round/>
            <a:headEnd/>
            <a:tailEnd type="arrow" w="med" len="med"/>
          </a:ln>
        </p:spPr>
        <p:txBody>
          <a:bodyPr/>
          <a:lstStyle/>
          <a:p>
            <a:endParaRPr lang="en-US"/>
          </a:p>
        </p:txBody>
      </p:sp>
      <p:sp>
        <p:nvSpPr>
          <p:cNvPr id="93209" name="Line 56"/>
          <p:cNvSpPr>
            <a:spLocks noChangeShapeType="1"/>
          </p:cNvSpPr>
          <p:nvPr/>
        </p:nvSpPr>
        <p:spPr bwMode="auto">
          <a:xfrm flipV="1">
            <a:off x="5364163" y="5084763"/>
            <a:ext cx="1146175" cy="0"/>
          </a:xfrm>
          <a:prstGeom prst="line">
            <a:avLst/>
          </a:prstGeom>
          <a:noFill/>
          <a:ln w="38100">
            <a:solidFill>
              <a:schemeClr val="tx1"/>
            </a:solidFill>
            <a:round/>
            <a:headEnd/>
            <a:tailEnd type="arrow" w="med" len="med"/>
          </a:ln>
        </p:spPr>
        <p:txBody>
          <a:bodyPr/>
          <a:lstStyle/>
          <a:p>
            <a:endParaRPr lang="en-US"/>
          </a:p>
        </p:txBody>
      </p:sp>
      <p:sp>
        <p:nvSpPr>
          <p:cNvPr id="93210" name="TextBox 32"/>
          <p:cNvSpPr txBox="1">
            <a:spLocks noChangeArrowheads="1"/>
          </p:cNvSpPr>
          <p:nvPr/>
        </p:nvSpPr>
        <p:spPr bwMode="auto">
          <a:xfrm>
            <a:off x="6510338" y="3789363"/>
            <a:ext cx="2741612" cy="2489200"/>
          </a:xfrm>
          <a:prstGeom prst="rect">
            <a:avLst/>
          </a:prstGeom>
          <a:noFill/>
          <a:ln w="9525">
            <a:noFill/>
            <a:miter lim="800000"/>
            <a:headEnd/>
            <a:tailEnd/>
          </a:ln>
        </p:spPr>
        <p:txBody>
          <a:bodyPr>
            <a:spAutoFit/>
          </a:bodyPr>
          <a:lstStyle/>
          <a:p>
            <a:pPr defTabSz="457200"/>
            <a:r>
              <a:rPr lang="en-US" b="1" dirty="0">
                <a:latin typeface="Corbel" pitchFamily="34" charset="0"/>
              </a:rPr>
              <a:t>  </a:t>
            </a:r>
            <a:r>
              <a:rPr lang="en-US" dirty="0"/>
              <a:t>Some Possibilities:</a:t>
            </a:r>
          </a:p>
          <a:p>
            <a:pPr defTabSz="457200"/>
            <a:endParaRPr lang="en-US" dirty="0"/>
          </a:p>
          <a:p>
            <a:pPr defTabSz="457200">
              <a:spcAft>
                <a:spcPts val="1200"/>
              </a:spcAft>
              <a:buFont typeface="Wingdings" pitchFamily="2" charset="2"/>
              <a:buChar char="q"/>
            </a:pPr>
            <a:r>
              <a:rPr lang="en-US" sz="1600" dirty="0">
                <a:solidFill>
                  <a:srgbClr val="FF0000"/>
                </a:solidFill>
              </a:rPr>
              <a:t> Super Symmetry</a:t>
            </a:r>
          </a:p>
          <a:p>
            <a:pPr defTabSz="457200">
              <a:spcAft>
                <a:spcPts val="600"/>
              </a:spcAft>
              <a:buFont typeface="Wingdings" pitchFamily="2" charset="2"/>
              <a:buChar char="q"/>
            </a:pPr>
            <a:r>
              <a:rPr lang="en-US" sz="1600" dirty="0">
                <a:solidFill>
                  <a:srgbClr val="FF0000"/>
                </a:solidFill>
              </a:rPr>
              <a:t> Extra dimensions</a:t>
            </a:r>
          </a:p>
          <a:p>
            <a:pPr defTabSz="457200">
              <a:spcAft>
                <a:spcPts val="600"/>
              </a:spcAft>
              <a:buFont typeface="Wingdings" pitchFamily="2" charset="2"/>
              <a:buChar char="q"/>
            </a:pPr>
            <a:r>
              <a:rPr lang="en-US" sz="1600" dirty="0">
                <a:solidFill>
                  <a:srgbClr val="FF0000"/>
                </a:solidFill>
              </a:rPr>
              <a:t> New quark generation</a:t>
            </a:r>
          </a:p>
          <a:p>
            <a:pPr defTabSz="457200">
              <a:spcAft>
                <a:spcPts val="600"/>
              </a:spcAft>
              <a:buFont typeface="Wingdings" pitchFamily="2" charset="2"/>
              <a:buChar char="q"/>
            </a:pPr>
            <a:r>
              <a:rPr lang="en-US" sz="1600" dirty="0">
                <a:solidFill>
                  <a:srgbClr val="FF0000"/>
                </a:solidFill>
              </a:rPr>
              <a:t> </a:t>
            </a:r>
            <a:r>
              <a:rPr lang="en-US" sz="1600" dirty="0" err="1">
                <a:solidFill>
                  <a:srgbClr val="FF0000"/>
                </a:solidFill>
              </a:rPr>
              <a:t>Lepto</a:t>
            </a:r>
            <a:r>
              <a:rPr lang="en-US" sz="1600" dirty="0">
                <a:solidFill>
                  <a:srgbClr val="FF0000"/>
                </a:solidFill>
              </a:rPr>
              <a:t>-quarks</a:t>
            </a:r>
          </a:p>
          <a:p>
            <a:pPr defTabSz="457200">
              <a:buFont typeface="Wingdings" pitchFamily="2" charset="2"/>
              <a:buChar char="q"/>
            </a:pPr>
            <a:r>
              <a:rPr lang="en-US" sz="1600" dirty="0">
                <a:solidFill>
                  <a:srgbClr val="FF0000"/>
                </a:solidFill>
              </a:rPr>
              <a:t> Something unexpected!</a:t>
            </a:r>
          </a:p>
          <a:p>
            <a:pPr lvl="1" defTabSz="457200">
              <a:buFont typeface="Arial" charset="0"/>
              <a:buChar char="•"/>
            </a:pPr>
            <a:endParaRPr lang="en-US" sz="1600" dirty="0"/>
          </a:p>
        </p:txBody>
      </p:sp>
      <p:sp>
        <p:nvSpPr>
          <p:cNvPr id="93211" name="Text Box 60"/>
          <p:cNvSpPr txBox="1">
            <a:spLocks noChangeArrowheads="1"/>
          </p:cNvSpPr>
          <p:nvPr/>
        </p:nvSpPr>
        <p:spPr bwMode="auto">
          <a:xfrm>
            <a:off x="950913" y="3529013"/>
            <a:ext cx="796925" cy="366712"/>
          </a:xfrm>
          <a:prstGeom prst="rect">
            <a:avLst/>
          </a:prstGeom>
          <a:noFill/>
          <a:ln w="9525">
            <a:noFill/>
            <a:miter lim="800000"/>
            <a:headEnd/>
            <a:tailEnd/>
          </a:ln>
        </p:spPr>
        <p:txBody>
          <a:bodyPr wrap="none">
            <a:spAutoFit/>
          </a:bodyPr>
          <a:lstStyle/>
          <a:p>
            <a:r>
              <a:rPr lang="en-US" b="1"/>
              <a:t>1950’s</a:t>
            </a:r>
          </a:p>
        </p:txBody>
      </p:sp>
      <p:sp>
        <p:nvSpPr>
          <p:cNvPr id="93212" name="Text Box 61"/>
          <p:cNvSpPr txBox="1">
            <a:spLocks noChangeArrowheads="1"/>
          </p:cNvSpPr>
          <p:nvPr/>
        </p:nvSpPr>
        <p:spPr bwMode="auto">
          <a:xfrm>
            <a:off x="4140200" y="3429000"/>
            <a:ext cx="647700" cy="366713"/>
          </a:xfrm>
          <a:prstGeom prst="rect">
            <a:avLst/>
          </a:prstGeom>
          <a:noFill/>
          <a:ln w="9525">
            <a:noFill/>
            <a:miter lim="800000"/>
            <a:headEnd/>
            <a:tailEnd/>
          </a:ln>
        </p:spPr>
        <p:txBody>
          <a:bodyPr wrap="none">
            <a:spAutoFit/>
          </a:bodyPr>
          <a:lstStyle/>
          <a:p>
            <a:r>
              <a:rPr lang="en-US" b="1"/>
              <a:t>1995</a:t>
            </a:r>
          </a:p>
        </p:txBody>
      </p:sp>
      <p:sp>
        <p:nvSpPr>
          <p:cNvPr id="93213" name="Text Box 62"/>
          <p:cNvSpPr txBox="1">
            <a:spLocks noChangeArrowheads="1"/>
          </p:cNvSpPr>
          <p:nvPr/>
        </p:nvSpPr>
        <p:spPr bwMode="auto">
          <a:xfrm>
            <a:off x="6659563" y="3429000"/>
            <a:ext cx="1436687" cy="366713"/>
          </a:xfrm>
          <a:prstGeom prst="rect">
            <a:avLst/>
          </a:prstGeom>
          <a:noFill/>
          <a:ln w="9525">
            <a:noFill/>
            <a:miter lim="800000"/>
            <a:headEnd/>
            <a:tailEnd/>
          </a:ln>
        </p:spPr>
        <p:txBody>
          <a:bodyPr wrap="none">
            <a:spAutoFit/>
          </a:bodyPr>
          <a:lstStyle/>
          <a:p>
            <a:r>
              <a:rPr lang="en-US" b="1"/>
              <a:t>2012 – 2020?</a:t>
            </a:r>
          </a:p>
        </p:txBody>
      </p:sp>
      <p:sp>
        <p:nvSpPr>
          <p:cNvPr id="93214" name="Rectangle 63"/>
          <p:cNvSpPr>
            <a:spLocks noChangeArrowheads="1"/>
          </p:cNvSpPr>
          <p:nvPr/>
        </p:nvSpPr>
        <p:spPr bwMode="auto">
          <a:xfrm>
            <a:off x="6515100" y="4292600"/>
            <a:ext cx="2160588" cy="431800"/>
          </a:xfrm>
          <a:prstGeom prst="rect">
            <a:avLst/>
          </a:prstGeom>
          <a:noFill/>
          <a:ln w="34925">
            <a:solidFill>
              <a:schemeClr val="hlink"/>
            </a:solidFill>
            <a:miter lim="800000"/>
            <a:headEnd/>
            <a:tailEnd/>
          </a:ln>
          <a:effectLst>
            <a:outerShdw blurRad="63500" sx="102000" sy="102000" algn="ctr" rotWithShape="0">
              <a:prstClr val="black">
                <a:alpha val="40000"/>
              </a:prstClr>
            </a:outerShdw>
          </a:effectLst>
        </p:spPr>
        <p:txBody>
          <a:bodyPr wrap="none" anchor="ctr"/>
          <a:lstStyle/>
          <a:p>
            <a:endParaRPr lang="en-US"/>
          </a:p>
        </p:txBody>
      </p:sp>
      <p:sp>
        <p:nvSpPr>
          <p:cNvPr id="93215" name="Text Box 33"/>
          <p:cNvSpPr txBox="1">
            <a:spLocks noChangeArrowheads="1"/>
          </p:cNvSpPr>
          <p:nvPr/>
        </p:nvSpPr>
        <p:spPr bwMode="auto">
          <a:xfrm>
            <a:off x="5559425" y="4141788"/>
            <a:ext cx="290513" cy="366712"/>
          </a:xfrm>
          <a:prstGeom prst="rect">
            <a:avLst/>
          </a:prstGeom>
          <a:noFill/>
          <a:ln w="9525">
            <a:noFill/>
            <a:miter lim="800000"/>
            <a:headEnd/>
            <a:tailEnd/>
          </a:ln>
        </p:spPr>
        <p:txBody>
          <a:bodyPr wrap="none">
            <a:spAutoFit/>
          </a:bodyPr>
          <a:lstStyle/>
          <a:p>
            <a:r>
              <a:rPr lang="en-US" b="1">
                <a:solidFill>
                  <a:schemeClr val="bg1"/>
                </a:solidFill>
              </a:rPr>
              <a:t>?</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wrap="square" numCol="1" anchorCtr="0" compatLnSpc="1">
            <a:prstTxWarp prst="textNoShape">
              <a:avLst/>
            </a:prstTxWarp>
          </a:bodyPr>
          <a:lstStyle/>
          <a:p>
            <a:pPr eaLnBrk="1" hangingPunct="1">
              <a:defRPr/>
            </a:pPr>
            <a:r>
              <a:rPr lang="en-US" smtClean="0">
                <a:effectLst>
                  <a:outerShdw blurRad="38100" dist="38100" dir="2700000" algn="tl">
                    <a:srgbClr val="000000"/>
                  </a:outerShdw>
                </a:effectLst>
              </a:rPr>
              <a:t>Supersymmetry (SUSY)</a:t>
            </a:r>
          </a:p>
        </p:txBody>
      </p:sp>
      <p:sp>
        <p:nvSpPr>
          <p:cNvPr id="3" name="Content Placeholder 2"/>
          <p:cNvSpPr>
            <a:spLocks noGrp="1"/>
          </p:cNvSpPr>
          <p:nvPr>
            <p:ph idx="4294967295"/>
          </p:nvPr>
        </p:nvSpPr>
        <p:spPr>
          <a:xfrm>
            <a:off x="250825" y="908050"/>
            <a:ext cx="8642350" cy="5689600"/>
          </a:xfrm>
          <a:ln w="25400">
            <a:solidFill>
              <a:srgbClr val="E46C0A"/>
            </a:solidFill>
          </a:ln>
          <a:effectLst>
            <a:outerShdw dist="38100" dir="2700000" algn="tl" rotWithShape="0">
              <a:srgbClr val="000000">
                <a:alpha val="39999"/>
              </a:srgbClr>
            </a:outerShdw>
          </a:effectLst>
        </p:spPr>
        <p:txBody>
          <a:bodyPr/>
          <a:lstStyle/>
          <a:p>
            <a:pPr eaLnBrk="1" hangingPunct="1">
              <a:defRPr/>
            </a:pPr>
            <a:endParaRPr lang="en-US" dirty="0" smtClean="0"/>
          </a:p>
          <a:p>
            <a:pPr eaLnBrk="1" hangingPunct="1">
              <a:defRPr/>
            </a:pPr>
            <a:endParaRPr lang="en-US" dirty="0" smtClean="0"/>
          </a:p>
          <a:p>
            <a:pPr eaLnBrk="1" hangingPunct="1">
              <a:defRPr/>
            </a:pPr>
            <a:endParaRPr lang="en-US" dirty="0" smtClean="0"/>
          </a:p>
          <a:p>
            <a:pPr eaLnBrk="1" hangingPunct="1">
              <a:defRPr/>
            </a:pPr>
            <a:endParaRPr lang="en-US" dirty="0" smtClean="0"/>
          </a:p>
          <a:p>
            <a:pPr eaLnBrk="1" hangingPunct="1">
              <a:defRPr/>
            </a:pPr>
            <a:r>
              <a:rPr lang="en-US" sz="2000" dirty="0" smtClean="0"/>
              <a:t>Symmetry between fermions and bosons</a:t>
            </a:r>
          </a:p>
          <a:p>
            <a:pPr eaLnBrk="1" hangingPunct="1">
              <a:defRPr/>
            </a:pPr>
            <a:r>
              <a:rPr lang="en-US" sz="2000" dirty="0" smtClean="0"/>
              <a:t>For each Standard Model particle there is a </a:t>
            </a:r>
            <a:r>
              <a:rPr lang="en-US" sz="2000" dirty="0" err="1" smtClean="0"/>
              <a:t>superpartner</a:t>
            </a:r>
            <a:r>
              <a:rPr lang="en-US" sz="2000" dirty="0" smtClean="0"/>
              <a:t> which differ by a half unit of spin </a:t>
            </a:r>
          </a:p>
          <a:p>
            <a:pPr eaLnBrk="1" hangingPunct="1">
              <a:defRPr/>
            </a:pPr>
            <a:r>
              <a:rPr lang="en-US" sz="2000" dirty="0" smtClean="0"/>
              <a:t>Physics Motivation:</a:t>
            </a:r>
          </a:p>
          <a:p>
            <a:pPr lvl="1" eaLnBrk="1" hangingPunct="1">
              <a:defRPr/>
            </a:pPr>
            <a:r>
              <a:rPr lang="en-US" sz="1600" dirty="0" smtClean="0"/>
              <a:t>Natural solution to hierarchy problem</a:t>
            </a:r>
          </a:p>
          <a:p>
            <a:pPr lvl="2" eaLnBrk="1" hangingPunct="1">
              <a:defRPr/>
            </a:pPr>
            <a:r>
              <a:rPr lang="en-US" sz="1600" dirty="0" smtClean="0"/>
              <a:t>Stabilize Higgs mass, </a:t>
            </a:r>
          </a:p>
          <a:p>
            <a:pPr lvl="3" eaLnBrk="1" hangingPunct="1">
              <a:defRPr/>
            </a:pPr>
            <a:r>
              <a:rPr lang="en-US" sz="1400" dirty="0" smtClean="0"/>
              <a:t>Cancellation of quadratic divergences from </a:t>
            </a:r>
            <a:r>
              <a:rPr lang="en-US" sz="1400" dirty="0" err="1" smtClean="0"/>
              <a:t>fermionic</a:t>
            </a:r>
            <a:r>
              <a:rPr lang="en-US" sz="1400" dirty="0" smtClean="0"/>
              <a:t> loops by contributions from </a:t>
            </a:r>
            <a:r>
              <a:rPr lang="en-US" sz="1400" dirty="0" err="1" smtClean="0"/>
              <a:t>superpartners</a:t>
            </a:r>
            <a:endParaRPr lang="en-US" sz="1400" dirty="0" smtClean="0"/>
          </a:p>
          <a:p>
            <a:pPr lvl="1" eaLnBrk="1" hangingPunct="1">
              <a:defRPr/>
            </a:pPr>
            <a:r>
              <a:rPr lang="en-US" sz="1600" dirty="0" smtClean="0"/>
              <a:t>Provide a dark matter candidate (stable Lightest SUSY Particle(LSP)  in R-parity conserving models </a:t>
            </a:r>
            <a:r>
              <a:rPr lang="en-US" sz="1600" dirty="0" err="1" smtClean="0"/>
              <a:t>i,e</a:t>
            </a:r>
            <a:r>
              <a:rPr lang="en-US" sz="1600" dirty="0" smtClean="0"/>
              <a:t> </a:t>
            </a:r>
            <a:r>
              <a:rPr lang="pt-BR" sz="1600" dirty="0" smtClean="0"/>
              <a:t>conserved quantum number: R = (-1)</a:t>
            </a:r>
            <a:r>
              <a:rPr lang="pt-BR" sz="1600" baseline="30000" dirty="0" smtClean="0"/>
              <a:t>3B+2S+L </a:t>
            </a:r>
            <a:r>
              <a:rPr lang="pt-BR" sz="1600" dirty="0" smtClean="0"/>
              <a:t>, for SM  R = +1, SUSY R = -1</a:t>
            </a:r>
            <a:r>
              <a:rPr lang="en-US" sz="1600" dirty="0" smtClean="0"/>
              <a:t>)</a:t>
            </a:r>
          </a:p>
          <a:p>
            <a:pPr lvl="1" eaLnBrk="1" hangingPunct="1">
              <a:defRPr/>
            </a:pPr>
            <a:r>
              <a:rPr lang="en-US" sz="1600" dirty="0" smtClean="0"/>
              <a:t>Provide Unification of coupling at high energy ~GUT scale</a:t>
            </a:r>
          </a:p>
          <a:p>
            <a:pPr lvl="1" eaLnBrk="1" hangingPunct="1">
              <a:defRPr/>
            </a:pPr>
            <a:endParaRPr lang="en-US" sz="1600" dirty="0" smtClean="0"/>
          </a:p>
          <a:p>
            <a:pPr eaLnBrk="1" hangingPunct="1">
              <a:defRPr/>
            </a:pPr>
            <a:endParaRPr lang="en-US" sz="2000" dirty="0" smtClean="0"/>
          </a:p>
          <a:p>
            <a:pPr eaLnBrk="1" hangingPunct="1">
              <a:defRPr/>
            </a:pPr>
            <a:endParaRPr lang="en-US" dirty="0" smtClean="0"/>
          </a:p>
          <a:p>
            <a:pPr eaLnBrk="1" hangingPunct="1">
              <a:defRPr/>
            </a:pPr>
            <a:endParaRPr lang="en-US" dirty="0" smtClean="0"/>
          </a:p>
        </p:txBody>
      </p:sp>
      <p:sp>
        <p:nvSpPr>
          <p:cNvPr id="94211" name="Date Placeholder 3"/>
          <p:cNvSpPr txBox="1">
            <a:spLocks noGrp="1"/>
          </p:cNvSpPr>
          <p:nvPr/>
        </p:nvSpPr>
        <p:spPr bwMode="auto">
          <a:xfrm>
            <a:off x="0" y="6669088"/>
            <a:ext cx="3132138" cy="215900"/>
          </a:xfrm>
          <a:prstGeom prst="rect">
            <a:avLst/>
          </a:prstGeom>
          <a:gradFill rotWithShape="1">
            <a:gsLst>
              <a:gs pos="0">
                <a:srgbClr val="D6B19C"/>
              </a:gs>
              <a:gs pos="30000">
                <a:srgbClr val="D49E6C"/>
              </a:gs>
              <a:gs pos="70000">
                <a:srgbClr val="A65528"/>
              </a:gs>
              <a:gs pos="100000">
                <a:srgbClr val="663012"/>
              </a:gs>
            </a:gsLst>
            <a:lin ang="5400000"/>
          </a:gradFill>
          <a:ln w="9525">
            <a:noFill/>
            <a:miter lim="800000"/>
            <a:headEnd/>
            <a:tailEnd/>
          </a:ln>
        </p:spPr>
        <p:txBody>
          <a:bodyPr anchor="ctr"/>
          <a:lstStyle/>
          <a:p>
            <a:fld id="{D8B46854-AA64-4CE2-A08F-B2508C20B003}" type="datetime1">
              <a:rPr lang="en-US" sz="1200">
                <a:solidFill>
                  <a:schemeClr val="bg1"/>
                </a:solidFill>
              </a:rPr>
              <a:pPr/>
              <a:t>4/4/2012</a:t>
            </a:fld>
            <a:endParaRPr lang="en-US" sz="1200">
              <a:solidFill>
                <a:schemeClr val="bg1"/>
              </a:solidFill>
            </a:endParaRPr>
          </a:p>
        </p:txBody>
      </p:sp>
      <p:sp>
        <p:nvSpPr>
          <p:cNvPr id="94212" name="Footer Placeholder 4"/>
          <p:cNvSpPr txBox="1">
            <a:spLocks noGrp="1"/>
          </p:cNvSpPr>
          <p:nvPr/>
        </p:nvSpPr>
        <p:spPr bwMode="auto">
          <a:xfrm>
            <a:off x="3124200" y="6669088"/>
            <a:ext cx="2960688" cy="215900"/>
          </a:xfrm>
          <a:prstGeom prst="rect">
            <a:avLst/>
          </a:prstGeom>
          <a:gradFill rotWithShape="1">
            <a:gsLst>
              <a:gs pos="0">
                <a:srgbClr val="D6B19C"/>
              </a:gs>
              <a:gs pos="30000">
                <a:srgbClr val="D49E6C"/>
              </a:gs>
              <a:gs pos="70000">
                <a:srgbClr val="A65528"/>
              </a:gs>
              <a:gs pos="100000">
                <a:srgbClr val="663012"/>
              </a:gs>
            </a:gsLst>
            <a:lin ang="5400000"/>
          </a:gradFill>
          <a:ln w="9525">
            <a:noFill/>
            <a:miter lim="800000"/>
            <a:headEnd/>
            <a:tailEnd/>
          </a:ln>
        </p:spPr>
        <p:txBody>
          <a:bodyPr anchor="ctr"/>
          <a:lstStyle/>
          <a:p>
            <a:pPr algn="ctr"/>
            <a:r>
              <a:rPr lang="en-US" sz="1200">
                <a:solidFill>
                  <a:schemeClr val="bg1"/>
                </a:solidFill>
              </a:rPr>
              <a:t>Ashfaq Ahmad</a:t>
            </a:r>
          </a:p>
        </p:txBody>
      </p:sp>
      <p:sp>
        <p:nvSpPr>
          <p:cNvPr id="94213" name="Slide Number Placeholder 5"/>
          <p:cNvSpPr txBox="1">
            <a:spLocks noGrp="1"/>
          </p:cNvSpPr>
          <p:nvPr/>
        </p:nvSpPr>
        <p:spPr bwMode="auto">
          <a:xfrm>
            <a:off x="6011863" y="6669088"/>
            <a:ext cx="3132137" cy="215900"/>
          </a:xfrm>
          <a:prstGeom prst="rect">
            <a:avLst/>
          </a:prstGeom>
          <a:gradFill rotWithShape="1">
            <a:gsLst>
              <a:gs pos="0">
                <a:srgbClr val="D6B19C"/>
              </a:gs>
              <a:gs pos="30000">
                <a:srgbClr val="D49E6C"/>
              </a:gs>
              <a:gs pos="70000">
                <a:srgbClr val="A65528"/>
              </a:gs>
              <a:gs pos="100000">
                <a:srgbClr val="663012"/>
              </a:gs>
            </a:gsLst>
            <a:lin ang="5400000"/>
          </a:gradFill>
          <a:ln w="9525">
            <a:noFill/>
            <a:miter lim="800000"/>
            <a:headEnd/>
            <a:tailEnd/>
          </a:ln>
        </p:spPr>
        <p:txBody>
          <a:bodyPr anchor="ctr"/>
          <a:lstStyle/>
          <a:p>
            <a:pPr algn="r"/>
            <a:fld id="{ED15220C-C569-40C2-BA0C-51688039159E}" type="slidenum">
              <a:rPr lang="en-US" sz="1200">
                <a:solidFill>
                  <a:schemeClr val="bg1"/>
                </a:solidFill>
              </a:rPr>
              <a:pPr algn="r"/>
              <a:t>49</a:t>
            </a:fld>
            <a:endParaRPr lang="en-US" sz="1200">
              <a:solidFill>
                <a:schemeClr val="bg1"/>
              </a:solidFill>
            </a:endParaRPr>
          </a:p>
        </p:txBody>
      </p:sp>
      <p:pic>
        <p:nvPicPr>
          <p:cNvPr id="94214" name="Picture 9"/>
          <p:cNvPicPr>
            <a:picLocks noChangeAspect="1" noChangeArrowheads="1"/>
          </p:cNvPicPr>
          <p:nvPr/>
        </p:nvPicPr>
        <p:blipFill>
          <a:blip r:embed="rId2" cstate="print"/>
          <a:srcRect/>
          <a:stretch>
            <a:fillRect/>
          </a:stretch>
        </p:blipFill>
        <p:spPr bwMode="auto">
          <a:xfrm>
            <a:off x="395288" y="981075"/>
            <a:ext cx="8353425" cy="2160588"/>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94215" name="Picture 2"/>
          <p:cNvPicPr>
            <a:picLocks noChangeAspect="1" noChangeArrowheads="1"/>
          </p:cNvPicPr>
          <p:nvPr/>
        </p:nvPicPr>
        <p:blipFill>
          <a:blip r:embed="rId3" cstate="print"/>
          <a:srcRect r="46153"/>
          <a:stretch>
            <a:fillRect/>
          </a:stretch>
        </p:blipFill>
        <p:spPr bwMode="auto">
          <a:xfrm>
            <a:off x="6300192" y="4581525"/>
            <a:ext cx="1254721" cy="633413"/>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94216" name="Picture 2"/>
          <p:cNvPicPr>
            <a:picLocks noChangeAspect="1" noChangeArrowheads="1"/>
          </p:cNvPicPr>
          <p:nvPr/>
        </p:nvPicPr>
        <p:blipFill>
          <a:blip r:embed="rId3" cstate="print"/>
          <a:srcRect l="53847"/>
          <a:stretch>
            <a:fillRect/>
          </a:stretch>
        </p:blipFill>
        <p:spPr bwMode="auto">
          <a:xfrm>
            <a:off x="7628891" y="4581525"/>
            <a:ext cx="1119822" cy="636587"/>
          </a:xfrm>
          <a:prstGeom prst="rect">
            <a:avLst/>
          </a:prstGeom>
          <a:noFill/>
          <a:ln w="9525">
            <a:noFill/>
            <a:miter lim="800000"/>
            <a:headEnd/>
            <a:tailEnd/>
          </a:ln>
          <a:effectLst>
            <a:outerShdw blurRad="63500" sx="102000" sy="102000" algn="ctr" rotWithShape="0">
              <a:prstClr val="black">
                <a:alpha val="40000"/>
              </a:prstClr>
            </a:outerShdw>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Particle-Flow </a:t>
            </a:r>
            <a:r>
              <a:rPr lang="en-US" dirty="0" err="1" smtClean="0"/>
              <a:t>Calorimetry</a:t>
            </a:r>
            <a:r>
              <a:rPr lang="en-US" dirty="0" smtClean="0"/>
              <a:t> (2/2)</a:t>
            </a:r>
            <a:endParaRPr lang="en-US" dirty="0"/>
          </a:p>
        </p:txBody>
      </p:sp>
      <p:sp>
        <p:nvSpPr>
          <p:cNvPr id="3" name="Content Placeholder 2"/>
          <p:cNvSpPr>
            <a:spLocks noGrp="1"/>
          </p:cNvSpPr>
          <p:nvPr>
            <p:ph idx="1"/>
          </p:nvPr>
        </p:nvSpPr>
        <p:spPr>
          <a:xfrm>
            <a:off x="228600" y="980728"/>
            <a:ext cx="8686800" cy="5648672"/>
          </a:xfrm>
        </p:spPr>
        <p:txBody>
          <a:bodyPr/>
          <a:lstStyle/>
          <a:p>
            <a:r>
              <a:rPr lang="en-US" sz="2400" dirty="0" smtClean="0">
                <a:cs typeface="Calibri" pitchFamily="34" charset="0"/>
              </a:rPr>
              <a:t>The concept is a combination of both advance Hardware and Software </a:t>
            </a:r>
          </a:p>
          <a:p>
            <a:pPr lvl="1"/>
            <a:r>
              <a:rPr lang="en-US" sz="1800" dirty="0" smtClean="0">
                <a:cs typeface="Calibri" pitchFamily="34" charset="0"/>
              </a:rPr>
              <a:t>Need highly segmented  detectors(ECAL and HCAL), for example </a:t>
            </a:r>
            <a:r>
              <a:rPr lang="en-US" sz="1800" dirty="0" err="1" smtClean="0">
                <a:cs typeface="Calibri" pitchFamily="34" charset="0"/>
              </a:rPr>
              <a:t>SiW</a:t>
            </a:r>
            <a:r>
              <a:rPr lang="en-US" sz="1800" dirty="0" smtClean="0">
                <a:cs typeface="Calibri" pitchFamily="34" charset="0"/>
              </a:rPr>
              <a:t> sampling ECAL from CALICE </a:t>
            </a:r>
          </a:p>
          <a:p>
            <a:pPr lvl="2"/>
            <a:r>
              <a:rPr lang="en-US" sz="1400" dirty="0" smtClean="0">
                <a:cs typeface="Calibri" pitchFamily="34" charset="0"/>
              </a:rPr>
              <a:t>Using tungsten as absorber and silicon as active layer</a:t>
            </a:r>
          </a:p>
          <a:p>
            <a:pPr lvl="1"/>
            <a:r>
              <a:rPr lang="en-US" sz="1800" dirty="0" smtClean="0">
                <a:cs typeface="Calibri" pitchFamily="34" charset="0"/>
              </a:rPr>
              <a:t>Need very good pattern recognition algorithms optimized with highly segmented high resolution detector </a:t>
            </a:r>
          </a:p>
          <a:p>
            <a:pPr lvl="1"/>
            <a:r>
              <a:rPr lang="en-US" sz="1800" dirty="0" smtClean="0"/>
              <a:t>Like </a:t>
            </a:r>
            <a:r>
              <a:rPr lang="en-US" sz="1800" dirty="0" err="1" smtClean="0"/>
              <a:t>PandoraPFA</a:t>
            </a:r>
            <a:r>
              <a:rPr lang="en-US" sz="1800" dirty="0" smtClean="0"/>
              <a:t>, such </a:t>
            </a:r>
            <a:r>
              <a:rPr lang="pl-PL" sz="1800" dirty="0" smtClean="0"/>
              <a:t>NIM 611 (2009) 24-40</a:t>
            </a:r>
            <a:endParaRPr lang="en-US" sz="1800" dirty="0" smtClean="0"/>
          </a:p>
        </p:txBody>
      </p:sp>
      <p:sp>
        <p:nvSpPr>
          <p:cNvPr id="4" name="Date Placeholder 3"/>
          <p:cNvSpPr>
            <a:spLocks noGrp="1"/>
          </p:cNvSpPr>
          <p:nvPr>
            <p:ph type="dt" sz="half" idx="10"/>
          </p:nvPr>
        </p:nvSpPr>
        <p:spPr/>
        <p:txBody>
          <a:bodyPr/>
          <a:lstStyle/>
          <a:p>
            <a:pPr>
              <a:defRPr/>
            </a:pPr>
            <a:fld id="{DC1A19C3-60BE-477C-9DA2-31647DF132E5}" type="datetime1">
              <a:rPr lang="en-US" smtClean="0"/>
              <a:pPr>
                <a:defRPr/>
              </a:pPr>
              <a:t>4/5/2012</a:t>
            </a:fld>
            <a:endParaRPr lang="en-US" dirty="0"/>
          </a:p>
        </p:txBody>
      </p:sp>
      <p:sp>
        <p:nvSpPr>
          <p:cNvPr id="5" name="Footer Placeholder 4"/>
          <p:cNvSpPr>
            <a:spLocks noGrp="1"/>
          </p:cNvSpPr>
          <p:nvPr>
            <p:ph type="ftr" sz="quarter" idx="11"/>
          </p:nvPr>
        </p:nvSpPr>
        <p:spPr/>
        <p:txBody>
          <a:bodyPr/>
          <a:lstStyle/>
          <a:p>
            <a:pPr>
              <a:defRPr/>
            </a:pPr>
            <a:r>
              <a:rPr lang="en-US" smtClean="0"/>
              <a:t>Ashfaq Ahmad</a:t>
            </a:r>
            <a:endParaRPr lang="en-US"/>
          </a:p>
        </p:txBody>
      </p:sp>
      <p:sp>
        <p:nvSpPr>
          <p:cNvPr id="6" name="Slide Number Placeholder 5"/>
          <p:cNvSpPr>
            <a:spLocks noGrp="1"/>
          </p:cNvSpPr>
          <p:nvPr>
            <p:ph type="sldNum" sz="quarter" idx="12"/>
          </p:nvPr>
        </p:nvSpPr>
        <p:spPr/>
        <p:txBody>
          <a:bodyPr/>
          <a:lstStyle/>
          <a:p>
            <a:pPr>
              <a:defRPr/>
            </a:pPr>
            <a:fld id="{B19B6CF7-AFEE-4653-B4EC-FC3999BA7FC2}" type="slidenum">
              <a:rPr lang="en-US" smtClean="0"/>
              <a:pPr>
                <a:defRPr/>
              </a:pPr>
              <a:t>5</a:t>
            </a:fld>
            <a:endParaRPr lang="en-US" dirty="0"/>
          </a:p>
        </p:txBody>
      </p:sp>
      <p:pic>
        <p:nvPicPr>
          <p:cNvPr id="8" name="Picture 2"/>
          <p:cNvPicPr>
            <a:picLocks noChangeAspect="1" noChangeArrowheads="1"/>
          </p:cNvPicPr>
          <p:nvPr/>
        </p:nvPicPr>
        <p:blipFill>
          <a:blip r:embed="rId3" cstate="print"/>
          <a:srcRect/>
          <a:stretch>
            <a:fillRect/>
          </a:stretch>
        </p:blipFill>
        <p:spPr bwMode="auto">
          <a:xfrm>
            <a:off x="4800600" y="3505200"/>
            <a:ext cx="4038600" cy="3068394"/>
          </a:xfrm>
          <a:prstGeom prst="rect">
            <a:avLst/>
          </a:prstGeom>
          <a:noFill/>
          <a:ln w="9525">
            <a:noFill/>
            <a:miter lim="800000"/>
            <a:headEnd/>
            <a:tailEnd/>
          </a:ln>
          <a:effectLst/>
        </p:spPr>
      </p:pic>
      <p:sp>
        <p:nvSpPr>
          <p:cNvPr id="9" name="TextBox 8"/>
          <p:cNvSpPr txBox="1"/>
          <p:nvPr/>
        </p:nvSpPr>
        <p:spPr>
          <a:xfrm>
            <a:off x="7696200" y="3657600"/>
            <a:ext cx="952312" cy="276999"/>
          </a:xfrm>
          <a:prstGeom prst="rect">
            <a:avLst/>
          </a:prstGeom>
          <a:noFill/>
        </p:spPr>
        <p:txBody>
          <a:bodyPr wrap="none" rtlCol="0">
            <a:spAutoFit/>
          </a:bodyPr>
          <a:lstStyle/>
          <a:p>
            <a:r>
              <a:rPr lang="en-US" sz="1200" dirty="0" smtClean="0"/>
              <a:t>CALOR 2010</a:t>
            </a:r>
            <a:endParaRPr lang="en-US" sz="1200" dirty="0"/>
          </a:p>
        </p:txBody>
      </p:sp>
      <p:sp>
        <p:nvSpPr>
          <p:cNvPr id="10" name="TextBox 9"/>
          <p:cNvSpPr txBox="1"/>
          <p:nvPr/>
        </p:nvSpPr>
        <p:spPr>
          <a:xfrm>
            <a:off x="4193625" y="4800600"/>
            <a:ext cx="759375" cy="276999"/>
          </a:xfrm>
          <a:prstGeom prst="rect">
            <a:avLst/>
          </a:prstGeom>
          <a:noFill/>
        </p:spPr>
        <p:txBody>
          <a:bodyPr wrap="none" rtlCol="0">
            <a:spAutoFit/>
          </a:bodyPr>
          <a:lstStyle/>
          <a:p>
            <a:r>
              <a:rPr lang="en-US" sz="1200" dirty="0" smtClean="0">
                <a:solidFill>
                  <a:srgbClr val="002060"/>
                </a:solidFill>
              </a:rPr>
              <a:t>Absorber</a:t>
            </a:r>
            <a:endParaRPr lang="en-US" sz="1200" dirty="0">
              <a:solidFill>
                <a:srgbClr val="002060"/>
              </a:solidFill>
            </a:endParaRPr>
          </a:p>
        </p:txBody>
      </p:sp>
      <p:sp>
        <p:nvSpPr>
          <p:cNvPr id="11" name="TextBox 10"/>
          <p:cNvSpPr txBox="1"/>
          <p:nvPr/>
        </p:nvSpPr>
        <p:spPr>
          <a:xfrm>
            <a:off x="4167439" y="5410200"/>
            <a:ext cx="709361" cy="276999"/>
          </a:xfrm>
          <a:prstGeom prst="rect">
            <a:avLst/>
          </a:prstGeom>
          <a:noFill/>
        </p:spPr>
        <p:txBody>
          <a:bodyPr wrap="none" rtlCol="0">
            <a:spAutoFit/>
          </a:bodyPr>
          <a:lstStyle/>
          <a:p>
            <a:r>
              <a:rPr lang="en-US" sz="1200" dirty="0" smtClean="0">
                <a:solidFill>
                  <a:srgbClr val="002060"/>
                </a:solidFill>
              </a:rPr>
              <a:t>Readout</a:t>
            </a:r>
            <a:endParaRPr lang="en-US" sz="1200" dirty="0">
              <a:solidFill>
                <a:srgbClr val="002060"/>
              </a:solidFill>
            </a:endParaRPr>
          </a:p>
        </p:txBody>
      </p:sp>
      <p:sp>
        <p:nvSpPr>
          <p:cNvPr id="12" name="TextBox 11"/>
          <p:cNvSpPr txBox="1"/>
          <p:nvPr/>
        </p:nvSpPr>
        <p:spPr>
          <a:xfrm>
            <a:off x="4167439" y="6248400"/>
            <a:ext cx="571118" cy="276999"/>
          </a:xfrm>
          <a:prstGeom prst="rect">
            <a:avLst/>
          </a:prstGeom>
          <a:noFill/>
        </p:spPr>
        <p:txBody>
          <a:bodyPr wrap="none" rtlCol="0">
            <a:spAutoFit/>
          </a:bodyPr>
          <a:lstStyle/>
          <a:p>
            <a:r>
              <a:rPr lang="en-US" sz="1200" dirty="0" smtClean="0">
                <a:solidFill>
                  <a:srgbClr val="002060"/>
                </a:solidFill>
              </a:rPr>
              <a:t>Active</a:t>
            </a:r>
            <a:endParaRPr lang="en-US" sz="1200" dirty="0">
              <a:solidFill>
                <a:srgbClr val="002060"/>
              </a:solidFill>
            </a:endParaRPr>
          </a:p>
        </p:txBody>
      </p:sp>
      <p:pic>
        <p:nvPicPr>
          <p:cNvPr id="14337" name="Picture 1"/>
          <p:cNvPicPr>
            <a:picLocks noChangeAspect="1" noChangeArrowheads="1"/>
          </p:cNvPicPr>
          <p:nvPr/>
        </p:nvPicPr>
        <p:blipFill>
          <a:blip r:embed="rId4" cstate="print"/>
          <a:srcRect/>
          <a:stretch>
            <a:fillRect/>
          </a:stretch>
        </p:blipFill>
        <p:spPr bwMode="auto">
          <a:xfrm>
            <a:off x="609600" y="4019345"/>
            <a:ext cx="3505200" cy="2610055"/>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14" name="Rectangle 13"/>
          <p:cNvSpPr/>
          <p:nvPr/>
        </p:nvSpPr>
        <p:spPr>
          <a:xfrm>
            <a:off x="381000" y="3515380"/>
            <a:ext cx="5029200" cy="523220"/>
          </a:xfrm>
          <a:prstGeom prst="rect">
            <a:avLst/>
          </a:prstGeom>
          <a:solidFill>
            <a:schemeClr val="bg1"/>
          </a:solidFill>
          <a:effectLst>
            <a:outerShdw blurRad="63500" sx="102000" sy="102000" algn="ctr" rotWithShape="0">
              <a:prstClr val="black">
                <a:alpha val="40000"/>
              </a:prstClr>
            </a:outerShdw>
          </a:effectLst>
        </p:spPr>
        <p:txBody>
          <a:bodyPr wrap="square">
            <a:spAutoFit/>
          </a:bodyPr>
          <a:lstStyle/>
          <a:p>
            <a:r>
              <a:rPr lang="en-US" sz="1400" dirty="0" err="1" smtClean="0">
                <a:solidFill>
                  <a:srgbClr val="002060"/>
                </a:solidFill>
              </a:rPr>
              <a:t>Hadronic</a:t>
            </a:r>
            <a:r>
              <a:rPr lang="en-US" sz="1400" dirty="0" smtClean="0">
                <a:solidFill>
                  <a:srgbClr val="002060"/>
                </a:solidFill>
              </a:rPr>
              <a:t> resolution with CALICE Analog HCAL as function of </a:t>
            </a:r>
            <a:r>
              <a:rPr lang="en-US" sz="1400" dirty="0" err="1" smtClean="0">
                <a:solidFill>
                  <a:srgbClr val="002060"/>
                </a:solidFill>
              </a:rPr>
              <a:t>pion</a:t>
            </a:r>
            <a:r>
              <a:rPr lang="en-US" sz="1400" dirty="0" smtClean="0">
                <a:solidFill>
                  <a:srgbClr val="002060"/>
                </a:solidFill>
              </a:rPr>
              <a:t> energy before(black) and after (red) software compensation</a:t>
            </a:r>
          </a:p>
        </p:txBody>
      </p:sp>
      <p:sp>
        <p:nvSpPr>
          <p:cNvPr id="15" name="TextBox 14"/>
          <p:cNvSpPr txBox="1"/>
          <p:nvPr/>
        </p:nvSpPr>
        <p:spPr>
          <a:xfrm>
            <a:off x="2800016" y="4081790"/>
            <a:ext cx="1314784" cy="261610"/>
          </a:xfrm>
          <a:prstGeom prst="rect">
            <a:avLst/>
          </a:prstGeom>
          <a:noFill/>
        </p:spPr>
        <p:txBody>
          <a:bodyPr wrap="none" rtlCol="0">
            <a:spAutoFit/>
          </a:bodyPr>
          <a:lstStyle/>
          <a:p>
            <a:r>
              <a:rPr lang="en-US" sz="1100" dirty="0" smtClean="0"/>
              <a:t>J. </a:t>
            </a:r>
            <a:r>
              <a:rPr lang="en-US" sz="1100" dirty="0" err="1" smtClean="0"/>
              <a:t>Repond</a:t>
            </a:r>
            <a:r>
              <a:rPr lang="en-US" sz="1100" dirty="0" smtClean="0"/>
              <a:t> DPF 2011</a:t>
            </a:r>
            <a:endParaRPr lang="en-US" sz="1100" dirty="0"/>
          </a:p>
        </p:txBody>
      </p:sp>
      <p:sp>
        <p:nvSpPr>
          <p:cNvPr id="16" name="Rectangle 15"/>
          <p:cNvSpPr/>
          <p:nvPr/>
        </p:nvSpPr>
        <p:spPr>
          <a:xfrm>
            <a:off x="2209800" y="4953000"/>
            <a:ext cx="1638590" cy="261610"/>
          </a:xfrm>
          <a:prstGeom prst="rect">
            <a:avLst/>
          </a:prstGeom>
        </p:spPr>
        <p:txBody>
          <a:bodyPr wrap="none">
            <a:spAutoFit/>
          </a:bodyPr>
          <a:lstStyle/>
          <a:p>
            <a:r>
              <a:rPr lang="en-US" sz="1100" dirty="0" smtClean="0">
                <a:solidFill>
                  <a:srgbClr val="FF0000"/>
                </a:solidFill>
                <a:cs typeface="Calibri" pitchFamily="34" charset="0"/>
                <a:sym typeface="Symbol" charset="0"/>
              </a:rPr>
              <a:t></a:t>
            </a:r>
            <a:r>
              <a:rPr lang="en-US" sz="1100" dirty="0" smtClean="0">
                <a:solidFill>
                  <a:srgbClr val="FF0000"/>
                </a:solidFill>
                <a:cs typeface="Calibri" pitchFamily="34" charset="0"/>
              </a:rPr>
              <a:t>/E </a:t>
            </a:r>
            <a:r>
              <a:rPr lang="en-US" sz="1100" dirty="0" smtClean="0">
                <a:solidFill>
                  <a:srgbClr val="FF0000"/>
                </a:solidFill>
                <a:cs typeface="Calibri" pitchFamily="34" charset="0"/>
              </a:rPr>
              <a:t>= 49.2%/</a:t>
            </a:r>
            <a:r>
              <a:rPr lang="en-US" sz="1100" dirty="0" smtClean="0">
                <a:solidFill>
                  <a:srgbClr val="FF0000"/>
                </a:solidFill>
                <a:cs typeface="Calibri" pitchFamily="34" charset="0"/>
                <a:sym typeface="Symbol" charset="0"/>
              </a:rPr>
              <a:t></a:t>
            </a:r>
            <a:r>
              <a:rPr lang="en-US" sz="1100" dirty="0" smtClean="0">
                <a:solidFill>
                  <a:srgbClr val="FF0000"/>
                </a:solidFill>
                <a:cs typeface="Calibri" pitchFamily="34" charset="0"/>
              </a:rPr>
              <a:t>E </a:t>
            </a:r>
            <a:r>
              <a:rPr lang="en-US" sz="1100" dirty="0" smtClean="0">
                <a:solidFill>
                  <a:srgbClr val="FF0000"/>
                </a:solidFill>
                <a:cs typeface="Calibri" pitchFamily="34" charset="0"/>
                <a:sym typeface="Symbol" charset="0"/>
              </a:rPr>
              <a:t> </a:t>
            </a:r>
            <a:r>
              <a:rPr lang="en-US" sz="1100" dirty="0" smtClean="0">
                <a:solidFill>
                  <a:srgbClr val="FF0000"/>
                </a:solidFill>
                <a:cs typeface="Calibri" pitchFamily="34" charset="0"/>
                <a:sym typeface="Symbol" charset="0"/>
              </a:rPr>
              <a:t>2</a:t>
            </a:r>
            <a:r>
              <a:rPr lang="en-US" sz="1100" dirty="0" smtClean="0">
                <a:solidFill>
                  <a:srgbClr val="FF0000"/>
                </a:solidFill>
                <a:cs typeface="Calibri" pitchFamily="34" charset="0"/>
              </a:rPr>
              <a:t>.34% </a:t>
            </a:r>
            <a:endParaRPr lang="en-US" sz="1100" dirty="0">
              <a:solidFill>
                <a:srgbClr val="FF0000"/>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wrap="square" numCol="1" anchorCtr="0" compatLnSpc="1">
            <a:prstTxWarp prst="textNoShape">
              <a:avLst/>
            </a:prstTxWarp>
          </a:bodyPr>
          <a:lstStyle/>
          <a:p>
            <a:pPr eaLnBrk="1" hangingPunct="1">
              <a:defRPr/>
            </a:pPr>
            <a:r>
              <a:rPr lang="en-US" smtClean="0">
                <a:effectLst>
                  <a:outerShdw blurRad="38100" dist="38100" dir="2700000" algn="tl">
                    <a:srgbClr val="000000"/>
                  </a:outerShdw>
                </a:effectLst>
              </a:rPr>
              <a:t>Is SUSY an exact symmetry?</a:t>
            </a:r>
          </a:p>
        </p:txBody>
      </p:sp>
      <p:sp>
        <p:nvSpPr>
          <p:cNvPr id="3" name="Content Placeholder 2"/>
          <p:cNvSpPr>
            <a:spLocks noGrp="1"/>
          </p:cNvSpPr>
          <p:nvPr>
            <p:ph idx="4294967295"/>
          </p:nvPr>
        </p:nvSpPr>
        <p:spPr>
          <a:xfrm>
            <a:off x="250825" y="981075"/>
            <a:ext cx="8642350" cy="5616575"/>
          </a:xfrm>
          <a:ln w="25400">
            <a:solidFill>
              <a:srgbClr val="E46C0A"/>
            </a:solidFill>
          </a:ln>
          <a:effectLst>
            <a:outerShdw dist="38100" dir="2700000" algn="tl" rotWithShape="0">
              <a:srgbClr val="000000">
                <a:alpha val="39999"/>
              </a:srgbClr>
            </a:outerShdw>
          </a:effectLst>
        </p:spPr>
        <p:txBody>
          <a:bodyPr/>
          <a:lstStyle/>
          <a:p>
            <a:pPr>
              <a:buClr>
                <a:srgbClr val="FF0000"/>
              </a:buClr>
              <a:defRPr/>
            </a:pPr>
            <a:r>
              <a:rPr lang="en-US" sz="2000" smtClean="0">
                <a:solidFill>
                  <a:srgbClr val="FF0000"/>
                </a:solidFill>
              </a:rPr>
              <a:t>Must be a broken symmetry</a:t>
            </a:r>
          </a:p>
          <a:p>
            <a:pPr lvl="1">
              <a:defRPr/>
            </a:pPr>
            <a:r>
              <a:rPr lang="en-US" sz="2000" smtClean="0">
                <a:solidFill>
                  <a:srgbClr val="0000CC"/>
                </a:solidFill>
              </a:rPr>
              <a:t>otherwise we should have seen sparticle with same masses as SM particles</a:t>
            </a:r>
          </a:p>
          <a:p>
            <a:pPr lvl="1">
              <a:defRPr/>
            </a:pPr>
            <a:r>
              <a:rPr lang="en-US" sz="2000" smtClean="0">
                <a:solidFill>
                  <a:srgbClr val="0000CC"/>
                </a:solidFill>
              </a:rPr>
              <a:t>This allows super partners to take large mass </a:t>
            </a:r>
          </a:p>
          <a:p>
            <a:pPr>
              <a:buClr>
                <a:srgbClr val="FF0000"/>
              </a:buClr>
              <a:defRPr/>
            </a:pPr>
            <a:r>
              <a:rPr lang="en-US" sz="2000" smtClean="0">
                <a:solidFill>
                  <a:srgbClr val="FF0000"/>
                </a:solidFill>
              </a:rPr>
              <a:t>Several mechanisms to  break SUSY</a:t>
            </a:r>
          </a:p>
          <a:p>
            <a:pPr lvl="1">
              <a:defRPr/>
            </a:pPr>
            <a:r>
              <a:rPr lang="en-US" sz="2000" smtClean="0">
                <a:solidFill>
                  <a:srgbClr val="0000CC"/>
                </a:solidFill>
              </a:rPr>
              <a:t>Gravity mediated SUSY breaking, SUSY breaking transmitted by hidden sector  through gravitational interactions to MSSM</a:t>
            </a:r>
          </a:p>
          <a:p>
            <a:pPr lvl="2">
              <a:defRPr/>
            </a:pPr>
            <a:r>
              <a:rPr lang="en-US" sz="2000" smtClean="0"/>
              <a:t>minimal supergravity is mSUGRA</a:t>
            </a:r>
          </a:p>
          <a:p>
            <a:pPr lvl="1">
              <a:defRPr/>
            </a:pPr>
            <a:r>
              <a:rPr lang="en-US" sz="2000" smtClean="0">
                <a:solidFill>
                  <a:srgbClr val="0000CC"/>
                </a:solidFill>
              </a:rPr>
              <a:t>Anomaly mediated</a:t>
            </a:r>
          </a:p>
          <a:p>
            <a:pPr lvl="1">
              <a:defRPr/>
            </a:pPr>
            <a:r>
              <a:rPr lang="en-US" sz="2000" smtClean="0">
                <a:solidFill>
                  <a:srgbClr val="0000CC"/>
                </a:solidFill>
              </a:rPr>
              <a:t>Gauge mediated (GMSB), messenger sector  communicates with MSSM via gauge interaction</a:t>
            </a:r>
          </a:p>
          <a:p>
            <a:pPr lvl="2">
              <a:defRPr/>
            </a:pPr>
            <a:r>
              <a:rPr lang="en-US" sz="2000" smtClean="0"/>
              <a:t>Messenger sector could be particle from large group like SU(5)</a:t>
            </a:r>
          </a:p>
          <a:p>
            <a:pPr lvl="1">
              <a:defRPr/>
            </a:pPr>
            <a:r>
              <a:rPr lang="en-US" sz="2000" smtClean="0">
                <a:solidFill>
                  <a:srgbClr val="0000CC"/>
                </a:solidFill>
              </a:rPr>
              <a:t>General Gauge Mediation (GGM)  Symmetry Breaking of SUSY</a:t>
            </a:r>
          </a:p>
          <a:p>
            <a:pPr lvl="2">
              <a:defRPr/>
            </a:pPr>
            <a:r>
              <a:rPr lang="en-US" sz="1800" smtClean="0"/>
              <a:t>The lightest MSSM sparticle is NLSP and LSP is always gravitino</a:t>
            </a:r>
          </a:p>
        </p:txBody>
      </p:sp>
      <p:sp>
        <p:nvSpPr>
          <p:cNvPr id="95235" name="Date Placeholder 3"/>
          <p:cNvSpPr txBox="1">
            <a:spLocks noGrp="1"/>
          </p:cNvSpPr>
          <p:nvPr/>
        </p:nvSpPr>
        <p:spPr bwMode="auto">
          <a:xfrm>
            <a:off x="0" y="6669088"/>
            <a:ext cx="3132138" cy="215900"/>
          </a:xfrm>
          <a:prstGeom prst="rect">
            <a:avLst/>
          </a:prstGeom>
          <a:gradFill rotWithShape="1">
            <a:gsLst>
              <a:gs pos="0">
                <a:srgbClr val="D6B19C"/>
              </a:gs>
              <a:gs pos="30000">
                <a:srgbClr val="D49E6C"/>
              </a:gs>
              <a:gs pos="70000">
                <a:srgbClr val="A65528"/>
              </a:gs>
              <a:gs pos="100000">
                <a:srgbClr val="663012"/>
              </a:gs>
            </a:gsLst>
            <a:lin ang="5400000"/>
          </a:gradFill>
          <a:ln w="9525">
            <a:noFill/>
            <a:miter lim="800000"/>
            <a:headEnd/>
            <a:tailEnd/>
          </a:ln>
        </p:spPr>
        <p:txBody>
          <a:bodyPr anchor="ctr"/>
          <a:lstStyle/>
          <a:p>
            <a:fld id="{42C77232-FE0B-47A9-AF2B-F2313004507C}" type="datetime1">
              <a:rPr lang="en-US" sz="1200">
                <a:solidFill>
                  <a:schemeClr val="bg1"/>
                </a:solidFill>
              </a:rPr>
              <a:pPr/>
              <a:t>4/4/2012</a:t>
            </a:fld>
            <a:endParaRPr lang="en-US" sz="1200">
              <a:solidFill>
                <a:schemeClr val="bg1"/>
              </a:solidFill>
            </a:endParaRPr>
          </a:p>
        </p:txBody>
      </p:sp>
      <p:sp>
        <p:nvSpPr>
          <p:cNvPr id="95236" name="Footer Placeholder 4"/>
          <p:cNvSpPr txBox="1">
            <a:spLocks noGrp="1"/>
          </p:cNvSpPr>
          <p:nvPr/>
        </p:nvSpPr>
        <p:spPr bwMode="auto">
          <a:xfrm>
            <a:off x="3124200" y="6669088"/>
            <a:ext cx="2960688" cy="215900"/>
          </a:xfrm>
          <a:prstGeom prst="rect">
            <a:avLst/>
          </a:prstGeom>
          <a:gradFill rotWithShape="1">
            <a:gsLst>
              <a:gs pos="0">
                <a:srgbClr val="D6B19C"/>
              </a:gs>
              <a:gs pos="30000">
                <a:srgbClr val="D49E6C"/>
              </a:gs>
              <a:gs pos="70000">
                <a:srgbClr val="A65528"/>
              </a:gs>
              <a:gs pos="100000">
                <a:srgbClr val="663012"/>
              </a:gs>
            </a:gsLst>
            <a:lin ang="5400000"/>
          </a:gradFill>
          <a:ln w="9525">
            <a:noFill/>
            <a:miter lim="800000"/>
            <a:headEnd/>
            <a:tailEnd/>
          </a:ln>
        </p:spPr>
        <p:txBody>
          <a:bodyPr anchor="ctr"/>
          <a:lstStyle/>
          <a:p>
            <a:pPr algn="ctr"/>
            <a:r>
              <a:rPr lang="en-US" sz="1200">
                <a:solidFill>
                  <a:schemeClr val="bg1"/>
                </a:solidFill>
              </a:rPr>
              <a:t>Ashfaq Ahmad</a:t>
            </a:r>
          </a:p>
        </p:txBody>
      </p:sp>
      <p:sp>
        <p:nvSpPr>
          <p:cNvPr id="95237" name="Slide Number Placeholder 5"/>
          <p:cNvSpPr txBox="1">
            <a:spLocks noGrp="1"/>
          </p:cNvSpPr>
          <p:nvPr/>
        </p:nvSpPr>
        <p:spPr bwMode="auto">
          <a:xfrm>
            <a:off x="6011863" y="6669088"/>
            <a:ext cx="3132137" cy="215900"/>
          </a:xfrm>
          <a:prstGeom prst="rect">
            <a:avLst/>
          </a:prstGeom>
          <a:gradFill rotWithShape="1">
            <a:gsLst>
              <a:gs pos="0">
                <a:srgbClr val="D6B19C"/>
              </a:gs>
              <a:gs pos="30000">
                <a:srgbClr val="D49E6C"/>
              </a:gs>
              <a:gs pos="70000">
                <a:srgbClr val="A65528"/>
              </a:gs>
              <a:gs pos="100000">
                <a:srgbClr val="663012"/>
              </a:gs>
            </a:gsLst>
            <a:lin ang="5400000"/>
          </a:gradFill>
          <a:ln w="9525">
            <a:noFill/>
            <a:miter lim="800000"/>
            <a:headEnd/>
            <a:tailEnd/>
          </a:ln>
        </p:spPr>
        <p:txBody>
          <a:bodyPr anchor="ctr"/>
          <a:lstStyle/>
          <a:p>
            <a:pPr algn="r"/>
            <a:fld id="{8532B78B-35FD-495F-99FC-E303839FB243}" type="slidenum">
              <a:rPr lang="en-US" sz="1200">
                <a:solidFill>
                  <a:schemeClr val="bg1"/>
                </a:solidFill>
              </a:rPr>
              <a:pPr algn="r"/>
              <a:t>50</a:t>
            </a:fld>
            <a:endParaRPr lang="en-US" sz="1200">
              <a:solidFill>
                <a:schemeClr val="bg1"/>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wrap="square" numCol="1" anchorCtr="0" compatLnSpc="1">
            <a:prstTxWarp prst="textNoShape">
              <a:avLst/>
            </a:prstTxWarp>
          </a:bodyPr>
          <a:lstStyle/>
          <a:p>
            <a:pPr eaLnBrk="1" hangingPunct="1">
              <a:defRPr/>
            </a:pPr>
            <a:r>
              <a:rPr lang="en-US" sz="3200" smtClean="0">
                <a:effectLst>
                  <a:outerShdw blurRad="38100" dist="38100" dir="2700000" algn="tl">
                    <a:srgbClr val="000000"/>
                  </a:outerShdw>
                </a:effectLst>
              </a:rPr>
              <a:t>SUSY searches in Multilepton(&gt;=4 leptons) events</a:t>
            </a:r>
          </a:p>
        </p:txBody>
      </p:sp>
      <p:sp>
        <p:nvSpPr>
          <p:cNvPr id="3" name="Content Placeholder 2"/>
          <p:cNvSpPr>
            <a:spLocks noGrp="1"/>
          </p:cNvSpPr>
          <p:nvPr>
            <p:ph idx="4294967295"/>
          </p:nvPr>
        </p:nvSpPr>
        <p:spPr>
          <a:xfrm>
            <a:off x="250825" y="981075"/>
            <a:ext cx="8642350" cy="5616575"/>
          </a:xfrm>
          <a:ln w="25400">
            <a:solidFill>
              <a:srgbClr val="E46C0A"/>
            </a:solidFill>
          </a:ln>
          <a:effectLst>
            <a:outerShdw dist="38100" dir="2700000" algn="tl" rotWithShape="0">
              <a:srgbClr val="000000">
                <a:alpha val="39999"/>
              </a:srgbClr>
            </a:outerShdw>
          </a:effectLst>
        </p:spPr>
        <p:txBody>
          <a:bodyPr/>
          <a:lstStyle/>
          <a:p>
            <a:pPr eaLnBrk="1" hangingPunct="1">
              <a:defRPr/>
            </a:pPr>
            <a:r>
              <a:rPr lang="en-US" sz="2000" smtClean="0"/>
              <a:t>If sparticle masses are within LHC reach, then squarks and gluinos can be abundantly produced</a:t>
            </a:r>
          </a:p>
          <a:p>
            <a:pPr lvl="1" eaLnBrk="1" hangingPunct="1">
              <a:defRPr/>
            </a:pPr>
            <a:r>
              <a:rPr lang="en-US" sz="2000" smtClean="0"/>
              <a:t>Multileptons can arise from cascade decays of squarks and gluinos via charginos, neutralinos and sleptons  </a:t>
            </a:r>
          </a:p>
          <a:p>
            <a:pPr lvl="1" eaLnBrk="1" hangingPunct="1">
              <a:defRPr/>
            </a:pPr>
            <a:r>
              <a:rPr lang="en-US" sz="2000" smtClean="0"/>
              <a:t>Sensitive to weak production</a:t>
            </a:r>
          </a:p>
          <a:p>
            <a:pPr lvl="1" eaLnBrk="1" hangingPunct="1">
              <a:defRPr/>
            </a:pPr>
            <a:r>
              <a:rPr lang="en-US" sz="2000" smtClean="0"/>
              <a:t>Can also be produced via RPV where LSP are Stau’s </a:t>
            </a:r>
          </a:p>
          <a:p>
            <a:pPr eaLnBrk="1" hangingPunct="1">
              <a:defRPr/>
            </a:pPr>
            <a:r>
              <a:rPr lang="en-US" sz="2000" smtClean="0"/>
              <a:t>Significant Missing Transverse Energy(MET) Which can be used to suppress SM background</a:t>
            </a:r>
          </a:p>
          <a:p>
            <a:pPr eaLnBrk="1" hangingPunct="1">
              <a:defRPr/>
            </a:pPr>
            <a:r>
              <a:rPr lang="en-US" sz="2000" smtClean="0"/>
              <a:t>Each extra lepton makes the analysis </a:t>
            </a:r>
          </a:p>
          <a:p>
            <a:pPr eaLnBrk="1" hangingPunct="1">
              <a:buFont typeface="Wingdings" pitchFamily="2" charset="2"/>
              <a:buNone/>
              <a:defRPr/>
            </a:pPr>
            <a:r>
              <a:rPr lang="en-US" sz="2000" smtClean="0"/>
              <a:t>clean, reduce background and the need to cut </a:t>
            </a:r>
          </a:p>
          <a:p>
            <a:pPr eaLnBrk="1" hangingPunct="1">
              <a:buFont typeface="Wingdings" pitchFamily="2" charset="2"/>
              <a:buNone/>
              <a:defRPr/>
            </a:pPr>
            <a:r>
              <a:rPr lang="en-US" sz="2000" smtClean="0"/>
              <a:t>tight on MET</a:t>
            </a:r>
          </a:p>
          <a:p>
            <a:pPr eaLnBrk="1" hangingPunct="1">
              <a:defRPr/>
            </a:pPr>
            <a:r>
              <a:rPr lang="en-US" sz="2000" smtClean="0"/>
              <a:t>SM events with 4 leptons are rare</a:t>
            </a:r>
          </a:p>
          <a:p>
            <a:pPr eaLnBrk="1" hangingPunct="1">
              <a:defRPr/>
            </a:pPr>
            <a:endParaRPr lang="en-US" sz="2000" smtClean="0"/>
          </a:p>
          <a:p>
            <a:pPr lvl="3" eaLnBrk="1" hangingPunct="1">
              <a:buFont typeface="Wingdings" pitchFamily="2" charset="2"/>
              <a:buNone/>
              <a:defRPr/>
            </a:pPr>
            <a:endParaRPr lang="en-US" sz="1600" smtClean="0"/>
          </a:p>
        </p:txBody>
      </p:sp>
      <p:sp>
        <p:nvSpPr>
          <p:cNvPr id="96259" name="Date Placeholder 3"/>
          <p:cNvSpPr txBox="1">
            <a:spLocks noGrp="1"/>
          </p:cNvSpPr>
          <p:nvPr/>
        </p:nvSpPr>
        <p:spPr bwMode="auto">
          <a:xfrm>
            <a:off x="0" y="6669088"/>
            <a:ext cx="3132138" cy="215900"/>
          </a:xfrm>
          <a:prstGeom prst="rect">
            <a:avLst/>
          </a:prstGeom>
          <a:gradFill rotWithShape="1">
            <a:gsLst>
              <a:gs pos="0">
                <a:srgbClr val="D6B19C"/>
              </a:gs>
              <a:gs pos="30000">
                <a:srgbClr val="D49E6C"/>
              </a:gs>
              <a:gs pos="70000">
                <a:srgbClr val="A65528"/>
              </a:gs>
              <a:gs pos="100000">
                <a:srgbClr val="663012"/>
              </a:gs>
            </a:gsLst>
            <a:lin ang="5400000"/>
          </a:gradFill>
          <a:ln w="9525">
            <a:noFill/>
            <a:miter lim="800000"/>
            <a:headEnd/>
            <a:tailEnd/>
          </a:ln>
        </p:spPr>
        <p:txBody>
          <a:bodyPr anchor="ctr"/>
          <a:lstStyle/>
          <a:p>
            <a:fld id="{09543B96-ECBA-4FF0-BD90-A339A8B8A036}" type="datetime1">
              <a:rPr lang="en-US" sz="1200">
                <a:solidFill>
                  <a:schemeClr val="bg1"/>
                </a:solidFill>
              </a:rPr>
              <a:pPr/>
              <a:t>4/4/2012</a:t>
            </a:fld>
            <a:endParaRPr lang="en-US" sz="1200">
              <a:solidFill>
                <a:schemeClr val="bg1"/>
              </a:solidFill>
            </a:endParaRPr>
          </a:p>
        </p:txBody>
      </p:sp>
      <p:sp>
        <p:nvSpPr>
          <p:cNvPr id="96260" name="Footer Placeholder 4"/>
          <p:cNvSpPr txBox="1">
            <a:spLocks noGrp="1"/>
          </p:cNvSpPr>
          <p:nvPr/>
        </p:nvSpPr>
        <p:spPr bwMode="auto">
          <a:xfrm>
            <a:off x="3124200" y="6669088"/>
            <a:ext cx="2960688" cy="215900"/>
          </a:xfrm>
          <a:prstGeom prst="rect">
            <a:avLst/>
          </a:prstGeom>
          <a:gradFill rotWithShape="1">
            <a:gsLst>
              <a:gs pos="0">
                <a:srgbClr val="D6B19C"/>
              </a:gs>
              <a:gs pos="30000">
                <a:srgbClr val="D49E6C"/>
              </a:gs>
              <a:gs pos="70000">
                <a:srgbClr val="A65528"/>
              </a:gs>
              <a:gs pos="100000">
                <a:srgbClr val="663012"/>
              </a:gs>
            </a:gsLst>
            <a:lin ang="5400000"/>
          </a:gradFill>
          <a:ln w="9525">
            <a:noFill/>
            <a:miter lim="800000"/>
            <a:headEnd/>
            <a:tailEnd/>
          </a:ln>
        </p:spPr>
        <p:txBody>
          <a:bodyPr anchor="ctr"/>
          <a:lstStyle/>
          <a:p>
            <a:pPr algn="ctr"/>
            <a:r>
              <a:rPr lang="en-US" sz="1200">
                <a:solidFill>
                  <a:schemeClr val="bg1"/>
                </a:solidFill>
              </a:rPr>
              <a:t>Ashfaq Ahmad</a:t>
            </a:r>
          </a:p>
        </p:txBody>
      </p:sp>
      <p:sp>
        <p:nvSpPr>
          <p:cNvPr id="96261" name="Slide Number Placeholder 5"/>
          <p:cNvSpPr txBox="1">
            <a:spLocks noGrp="1"/>
          </p:cNvSpPr>
          <p:nvPr/>
        </p:nvSpPr>
        <p:spPr bwMode="auto">
          <a:xfrm>
            <a:off x="6011863" y="6669088"/>
            <a:ext cx="3132137" cy="215900"/>
          </a:xfrm>
          <a:prstGeom prst="rect">
            <a:avLst/>
          </a:prstGeom>
          <a:gradFill rotWithShape="1">
            <a:gsLst>
              <a:gs pos="0">
                <a:srgbClr val="D6B19C"/>
              </a:gs>
              <a:gs pos="30000">
                <a:srgbClr val="D49E6C"/>
              </a:gs>
              <a:gs pos="70000">
                <a:srgbClr val="A65528"/>
              </a:gs>
              <a:gs pos="100000">
                <a:srgbClr val="663012"/>
              </a:gs>
            </a:gsLst>
            <a:lin ang="5400000"/>
          </a:gradFill>
          <a:ln w="9525">
            <a:noFill/>
            <a:miter lim="800000"/>
            <a:headEnd/>
            <a:tailEnd/>
          </a:ln>
        </p:spPr>
        <p:txBody>
          <a:bodyPr anchor="ctr"/>
          <a:lstStyle/>
          <a:p>
            <a:pPr algn="r"/>
            <a:fld id="{215AB831-8090-4943-B973-44B2BCAFAFB4}" type="slidenum">
              <a:rPr lang="en-US" sz="1200">
                <a:solidFill>
                  <a:schemeClr val="bg1"/>
                </a:solidFill>
              </a:rPr>
              <a:pPr algn="r"/>
              <a:t>51</a:t>
            </a:fld>
            <a:endParaRPr lang="en-US" sz="1200">
              <a:solidFill>
                <a:schemeClr val="bg1"/>
              </a:solidFill>
            </a:endParaRPr>
          </a:p>
        </p:txBody>
      </p:sp>
      <p:pic>
        <p:nvPicPr>
          <p:cNvPr id="96262" name="Picture 7"/>
          <p:cNvPicPr>
            <a:picLocks noChangeAspect="1" noChangeArrowheads="1"/>
          </p:cNvPicPr>
          <p:nvPr/>
        </p:nvPicPr>
        <p:blipFill>
          <a:blip r:embed="rId2" cstate="print"/>
          <a:srcRect/>
          <a:stretch>
            <a:fillRect/>
          </a:stretch>
        </p:blipFill>
        <p:spPr bwMode="auto">
          <a:xfrm>
            <a:off x="5508625" y="3500438"/>
            <a:ext cx="3295650" cy="2527300"/>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96263" name="Text Box 9"/>
          <p:cNvSpPr txBox="1">
            <a:spLocks noChangeArrowheads="1"/>
          </p:cNvSpPr>
          <p:nvPr/>
        </p:nvSpPr>
        <p:spPr bwMode="auto">
          <a:xfrm>
            <a:off x="663575" y="3797300"/>
            <a:ext cx="1171575" cy="762000"/>
          </a:xfrm>
          <a:prstGeom prst="rect">
            <a:avLst/>
          </a:prstGeom>
          <a:noFill/>
          <a:ln w="9525">
            <a:noFill/>
            <a:miter lim="800000"/>
            <a:headEnd/>
            <a:tailEnd/>
          </a:ln>
        </p:spPr>
        <p:txBody>
          <a:bodyPr>
            <a:spAutoFit/>
          </a:bodyPr>
          <a:lstStyle/>
          <a:p>
            <a:endParaRPr lang="en-US" sz="4400">
              <a:solidFill>
                <a:schemeClr val="bg1"/>
              </a:solidFill>
            </a:endParaRPr>
          </a:p>
        </p:txBody>
      </p:sp>
      <p:sp>
        <p:nvSpPr>
          <p:cNvPr id="96264" name="Text Box 11"/>
          <p:cNvSpPr txBox="1">
            <a:spLocks noChangeArrowheads="1"/>
          </p:cNvSpPr>
          <p:nvPr/>
        </p:nvSpPr>
        <p:spPr bwMode="auto">
          <a:xfrm>
            <a:off x="447675" y="5184775"/>
            <a:ext cx="5081588" cy="1739900"/>
          </a:xfrm>
          <a:prstGeom prst="rect">
            <a:avLst/>
          </a:prstGeom>
          <a:noFill/>
          <a:ln w="9525">
            <a:noFill/>
            <a:miter lim="800000"/>
            <a:headEnd/>
            <a:tailEnd/>
          </a:ln>
        </p:spPr>
        <p:txBody>
          <a:bodyPr wrap="none">
            <a:spAutoFit/>
          </a:bodyPr>
          <a:lstStyle/>
          <a:p>
            <a:r>
              <a:rPr lang="en-US">
                <a:solidFill>
                  <a:srgbClr val="FF33CC"/>
                </a:solidFill>
              </a:rPr>
              <a:t>MET: momentum imbalance in the detector </a:t>
            </a:r>
          </a:p>
          <a:p>
            <a:r>
              <a:rPr lang="en-US">
                <a:solidFill>
                  <a:srgbClr val="FF33CC"/>
                </a:solidFill>
              </a:rPr>
              <a:t>caused by neutral, weakly interacting particles </a:t>
            </a:r>
          </a:p>
          <a:p>
            <a:r>
              <a:rPr lang="en-US">
                <a:solidFill>
                  <a:srgbClr val="FF33CC"/>
                </a:solidFill>
              </a:rPr>
              <a:t>(e.g. neutrinos … or SUSY neutralinos, “dark matter” </a:t>
            </a:r>
          </a:p>
          <a:p>
            <a:r>
              <a:rPr lang="en-US">
                <a:solidFill>
                  <a:srgbClr val="FF33CC"/>
                </a:solidFill>
              </a:rPr>
              <a:t>candidates)</a:t>
            </a:r>
          </a:p>
          <a:p>
            <a:endParaRPr lang="en-US">
              <a:solidFill>
                <a:srgbClr val="FF33CC"/>
              </a:solidFill>
            </a:endParaRPr>
          </a:p>
          <a:p>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wrap="square" numCol="1" anchorCtr="0" compatLnSpc="1">
            <a:prstTxWarp prst="textNoShape">
              <a:avLst/>
            </a:prstTxWarp>
          </a:bodyPr>
          <a:lstStyle/>
          <a:p>
            <a:pPr eaLnBrk="1" hangingPunct="1">
              <a:defRPr/>
            </a:pPr>
            <a:r>
              <a:rPr lang="en-US" sz="3600" smtClean="0">
                <a:effectLst>
                  <a:outerShdw blurRad="38100" dist="38100" dir="2700000" algn="tl">
                    <a:srgbClr val="000000"/>
                  </a:outerShdw>
                </a:effectLst>
              </a:rPr>
              <a:t>Event Selection</a:t>
            </a:r>
          </a:p>
        </p:txBody>
      </p:sp>
      <p:sp>
        <p:nvSpPr>
          <p:cNvPr id="3" name="Content Placeholder 2"/>
          <p:cNvSpPr>
            <a:spLocks noGrp="1"/>
          </p:cNvSpPr>
          <p:nvPr>
            <p:ph idx="4294967295"/>
          </p:nvPr>
        </p:nvSpPr>
        <p:spPr>
          <a:xfrm>
            <a:off x="250825" y="981075"/>
            <a:ext cx="8642350" cy="5616575"/>
          </a:xfrm>
          <a:ln w="25400">
            <a:solidFill>
              <a:schemeClr val="accent6">
                <a:lumMod val="75000"/>
              </a:schemeClr>
            </a:solidFill>
          </a:ln>
          <a:effectLst>
            <a:outerShdw blurRad="50800" dist="38100" dir="2700000" algn="tl" rotWithShape="0">
              <a:prstClr val="black">
                <a:alpha val="40000"/>
              </a:prstClr>
            </a:outerShdw>
          </a:effectLst>
        </p:spPr>
        <p:txBody>
          <a:bodyPr>
            <a:normAutofit/>
          </a:bodyPr>
          <a:lstStyle/>
          <a:p>
            <a:pPr>
              <a:defRPr/>
            </a:pPr>
            <a:endParaRPr lang="en-US" sz="2000" smtClean="0"/>
          </a:p>
        </p:txBody>
      </p:sp>
      <p:sp>
        <p:nvSpPr>
          <p:cNvPr id="97283" name="Date Placeholder 3"/>
          <p:cNvSpPr txBox="1">
            <a:spLocks noGrp="1"/>
          </p:cNvSpPr>
          <p:nvPr/>
        </p:nvSpPr>
        <p:spPr bwMode="auto">
          <a:xfrm>
            <a:off x="0" y="6669088"/>
            <a:ext cx="3132138" cy="215900"/>
          </a:xfrm>
          <a:prstGeom prst="rect">
            <a:avLst/>
          </a:prstGeom>
          <a:gradFill rotWithShape="1">
            <a:gsLst>
              <a:gs pos="0">
                <a:srgbClr val="D6B19C"/>
              </a:gs>
              <a:gs pos="30000">
                <a:srgbClr val="D49E6C"/>
              </a:gs>
              <a:gs pos="70000">
                <a:srgbClr val="A65528"/>
              </a:gs>
              <a:gs pos="100000">
                <a:srgbClr val="663012"/>
              </a:gs>
            </a:gsLst>
            <a:lin ang="5400000"/>
          </a:gradFill>
          <a:ln w="9525">
            <a:noFill/>
            <a:miter lim="800000"/>
            <a:headEnd/>
            <a:tailEnd/>
          </a:ln>
        </p:spPr>
        <p:txBody>
          <a:bodyPr anchor="ctr"/>
          <a:lstStyle/>
          <a:p>
            <a:fld id="{9EC6D806-9A8E-429D-B4C6-4FC5184C2F65}" type="datetime1">
              <a:rPr lang="en-US" sz="1200">
                <a:solidFill>
                  <a:schemeClr val="bg1"/>
                </a:solidFill>
              </a:rPr>
              <a:pPr/>
              <a:t>4/4/2012</a:t>
            </a:fld>
            <a:endParaRPr lang="en-US" sz="1200">
              <a:solidFill>
                <a:schemeClr val="bg1"/>
              </a:solidFill>
            </a:endParaRPr>
          </a:p>
        </p:txBody>
      </p:sp>
      <p:sp>
        <p:nvSpPr>
          <p:cNvPr id="97284" name="Footer Placeholder 4"/>
          <p:cNvSpPr txBox="1">
            <a:spLocks noGrp="1"/>
          </p:cNvSpPr>
          <p:nvPr/>
        </p:nvSpPr>
        <p:spPr bwMode="auto">
          <a:xfrm>
            <a:off x="3124200" y="6669088"/>
            <a:ext cx="2960688" cy="215900"/>
          </a:xfrm>
          <a:prstGeom prst="rect">
            <a:avLst/>
          </a:prstGeom>
          <a:gradFill rotWithShape="1">
            <a:gsLst>
              <a:gs pos="0">
                <a:srgbClr val="D6B19C"/>
              </a:gs>
              <a:gs pos="30000">
                <a:srgbClr val="D49E6C"/>
              </a:gs>
              <a:gs pos="70000">
                <a:srgbClr val="A65528"/>
              </a:gs>
              <a:gs pos="100000">
                <a:srgbClr val="663012"/>
              </a:gs>
            </a:gsLst>
            <a:lin ang="5400000"/>
          </a:gradFill>
          <a:ln w="9525">
            <a:noFill/>
            <a:miter lim="800000"/>
            <a:headEnd/>
            <a:tailEnd/>
          </a:ln>
        </p:spPr>
        <p:txBody>
          <a:bodyPr anchor="ctr"/>
          <a:lstStyle/>
          <a:p>
            <a:pPr algn="ctr"/>
            <a:r>
              <a:rPr lang="en-US" sz="1200">
                <a:solidFill>
                  <a:schemeClr val="bg1"/>
                </a:solidFill>
              </a:rPr>
              <a:t>Ashfaq Ahmad</a:t>
            </a:r>
          </a:p>
        </p:txBody>
      </p:sp>
      <p:sp>
        <p:nvSpPr>
          <p:cNvPr id="97285" name="Slide Number Placeholder 5"/>
          <p:cNvSpPr txBox="1">
            <a:spLocks noGrp="1"/>
          </p:cNvSpPr>
          <p:nvPr/>
        </p:nvSpPr>
        <p:spPr bwMode="auto">
          <a:xfrm>
            <a:off x="6011863" y="6669088"/>
            <a:ext cx="3132137" cy="215900"/>
          </a:xfrm>
          <a:prstGeom prst="rect">
            <a:avLst/>
          </a:prstGeom>
          <a:gradFill rotWithShape="1">
            <a:gsLst>
              <a:gs pos="0">
                <a:srgbClr val="D6B19C"/>
              </a:gs>
              <a:gs pos="30000">
                <a:srgbClr val="D49E6C"/>
              </a:gs>
              <a:gs pos="70000">
                <a:srgbClr val="A65528"/>
              </a:gs>
              <a:gs pos="100000">
                <a:srgbClr val="663012"/>
              </a:gs>
            </a:gsLst>
            <a:lin ang="5400000"/>
          </a:gradFill>
          <a:ln w="9525">
            <a:noFill/>
            <a:miter lim="800000"/>
            <a:headEnd/>
            <a:tailEnd/>
          </a:ln>
        </p:spPr>
        <p:txBody>
          <a:bodyPr anchor="ctr"/>
          <a:lstStyle/>
          <a:p>
            <a:pPr algn="r"/>
            <a:fld id="{407B0077-651C-4532-96DC-31BAA2F42930}" type="slidenum">
              <a:rPr lang="en-US" sz="1200">
                <a:solidFill>
                  <a:schemeClr val="bg1"/>
                </a:solidFill>
              </a:rPr>
              <a:pPr algn="r"/>
              <a:t>52</a:t>
            </a:fld>
            <a:endParaRPr lang="en-US" sz="1200">
              <a:solidFill>
                <a:schemeClr val="bg1"/>
              </a:solidFill>
            </a:endParaRPr>
          </a:p>
        </p:txBody>
      </p:sp>
      <p:sp>
        <p:nvSpPr>
          <p:cNvPr id="4" name="Content Placeholder 2"/>
          <p:cNvSpPr>
            <a:spLocks/>
          </p:cNvSpPr>
          <p:nvPr/>
        </p:nvSpPr>
        <p:spPr bwMode="auto">
          <a:xfrm>
            <a:off x="4572000" y="979488"/>
            <a:ext cx="4321175" cy="2520950"/>
          </a:xfrm>
          <a:prstGeom prst="rect">
            <a:avLst/>
          </a:prstGeom>
          <a:solidFill>
            <a:schemeClr val="bg1"/>
          </a:solidFill>
          <a:ln w="25400">
            <a:solidFill>
              <a:srgbClr val="E46C0A"/>
            </a:solidFill>
            <a:miter lim="800000"/>
            <a:headEnd/>
            <a:tailEnd/>
          </a:ln>
          <a:effectLst>
            <a:outerShdw dist="38100" dir="2700000" algn="tl" rotWithShape="0">
              <a:srgbClr val="000000">
                <a:alpha val="39999"/>
              </a:srgbClr>
            </a:outerShdw>
          </a:effectLst>
        </p:spPr>
        <p:txBody>
          <a:bodyPr/>
          <a:lstStyle/>
          <a:p>
            <a:pPr marL="342900" indent="-342900" eaLnBrk="0" hangingPunct="0">
              <a:spcBef>
                <a:spcPct val="20000"/>
              </a:spcBef>
              <a:buFont typeface="Wingdings" pitchFamily="2" charset="2"/>
              <a:buChar char="q"/>
              <a:defRPr/>
            </a:pPr>
            <a:r>
              <a:rPr lang="en-US" sz="1600">
                <a:solidFill>
                  <a:srgbClr val="002060"/>
                </a:solidFill>
              </a:rPr>
              <a:t>Muon</a:t>
            </a:r>
          </a:p>
          <a:p>
            <a:pPr marL="742950" lvl="1" indent="-285750" eaLnBrk="0" hangingPunct="0">
              <a:spcBef>
                <a:spcPct val="20000"/>
              </a:spcBef>
              <a:buFont typeface="Wingdings" pitchFamily="2" charset="2"/>
              <a:buChar char="Ø"/>
              <a:defRPr/>
            </a:pPr>
            <a:r>
              <a:rPr lang="en-US" sz="1600">
                <a:solidFill>
                  <a:srgbClr val="E46C0A"/>
                </a:solidFill>
              </a:rPr>
              <a:t>Baseline pT &gt; 10 GeV, |η|&lt; 2.40</a:t>
            </a:r>
          </a:p>
          <a:p>
            <a:pPr marL="742950" lvl="1" indent="-285750" eaLnBrk="0" hangingPunct="0">
              <a:spcBef>
                <a:spcPct val="20000"/>
              </a:spcBef>
              <a:buFont typeface="Wingdings" pitchFamily="2" charset="2"/>
              <a:buChar char="Ø"/>
              <a:defRPr/>
            </a:pPr>
            <a:r>
              <a:rPr lang="en-US" sz="1600">
                <a:solidFill>
                  <a:srgbClr val="E46C0A"/>
                </a:solidFill>
              </a:rPr>
              <a:t>Using information  from both ID and Muon system</a:t>
            </a:r>
          </a:p>
          <a:p>
            <a:pPr marL="742950" lvl="1" indent="-285750" eaLnBrk="0" hangingPunct="0">
              <a:spcBef>
                <a:spcPct val="20000"/>
              </a:spcBef>
              <a:buFont typeface="Wingdings" pitchFamily="2" charset="2"/>
              <a:buChar char="Ø"/>
              <a:defRPr/>
            </a:pPr>
            <a:r>
              <a:rPr lang="en-US" sz="1600">
                <a:solidFill>
                  <a:srgbClr val="E46C0A"/>
                </a:solidFill>
              </a:rPr>
              <a:t>overlap removal</a:t>
            </a:r>
          </a:p>
          <a:p>
            <a:pPr marL="742950" lvl="1" indent="-285750" eaLnBrk="0" hangingPunct="0">
              <a:spcBef>
                <a:spcPct val="20000"/>
              </a:spcBef>
              <a:buFont typeface="Wingdings" pitchFamily="2" charset="2"/>
              <a:buChar char="Ø"/>
              <a:defRPr/>
            </a:pPr>
            <a:r>
              <a:rPr lang="en-US" sz="1600">
                <a:solidFill>
                  <a:srgbClr val="E46C0A"/>
                </a:solidFill>
              </a:rPr>
              <a:t>Isolation ptcone20 &lt; 1.8 GeV and etcone30 &lt; 4 GeV</a:t>
            </a:r>
          </a:p>
          <a:p>
            <a:pPr marL="742950" lvl="1" indent="-285750" eaLnBrk="0" hangingPunct="0">
              <a:spcBef>
                <a:spcPct val="20000"/>
              </a:spcBef>
              <a:buFont typeface="Wingdings" pitchFamily="2" charset="2"/>
              <a:buChar char="Ø"/>
              <a:defRPr/>
            </a:pPr>
            <a:r>
              <a:rPr lang="en-US" sz="1600">
                <a:solidFill>
                  <a:srgbClr val="E46C0A"/>
                </a:solidFill>
              </a:rPr>
              <a:t>…</a:t>
            </a:r>
          </a:p>
        </p:txBody>
      </p:sp>
      <p:sp>
        <p:nvSpPr>
          <p:cNvPr id="5" name="Content Placeholder 2"/>
          <p:cNvSpPr>
            <a:spLocks/>
          </p:cNvSpPr>
          <p:nvPr/>
        </p:nvSpPr>
        <p:spPr bwMode="auto">
          <a:xfrm>
            <a:off x="214313" y="979488"/>
            <a:ext cx="4286250" cy="2520950"/>
          </a:xfrm>
          <a:prstGeom prst="rect">
            <a:avLst/>
          </a:prstGeom>
          <a:solidFill>
            <a:schemeClr val="bg1"/>
          </a:solidFill>
          <a:ln w="25400">
            <a:solidFill>
              <a:srgbClr val="E46C0A"/>
            </a:solidFill>
            <a:miter lim="800000"/>
            <a:headEnd/>
            <a:tailEnd/>
          </a:ln>
          <a:effectLst>
            <a:outerShdw dist="38100" dir="2700000" algn="tl" rotWithShape="0">
              <a:srgbClr val="000000">
                <a:alpha val="39999"/>
              </a:srgbClr>
            </a:outerShdw>
          </a:effectLst>
        </p:spPr>
        <p:txBody>
          <a:bodyPr/>
          <a:lstStyle/>
          <a:p>
            <a:pPr marL="342900" indent="-342900" eaLnBrk="0" hangingPunct="0">
              <a:spcBef>
                <a:spcPct val="20000"/>
              </a:spcBef>
              <a:buFont typeface="Wingdings" pitchFamily="2" charset="2"/>
              <a:buChar char="q"/>
              <a:defRPr/>
            </a:pPr>
            <a:r>
              <a:rPr lang="en-US" sz="1600">
                <a:solidFill>
                  <a:srgbClr val="002060"/>
                </a:solidFill>
              </a:rPr>
              <a:t> Electron</a:t>
            </a:r>
          </a:p>
          <a:p>
            <a:pPr marL="742950" lvl="1" indent="-285750" eaLnBrk="0" hangingPunct="0">
              <a:spcBef>
                <a:spcPct val="20000"/>
              </a:spcBef>
              <a:buFont typeface="Wingdings" pitchFamily="2" charset="2"/>
              <a:buChar char="Ø"/>
              <a:defRPr/>
            </a:pPr>
            <a:r>
              <a:rPr lang="en-US" sz="1600">
                <a:solidFill>
                  <a:srgbClr val="E46C0A"/>
                </a:solidFill>
              </a:rPr>
              <a:t>pT &gt; 10 GeV, |η</a:t>
            </a:r>
            <a:r>
              <a:rPr lang="en-US" sz="1600" baseline="-25000">
                <a:solidFill>
                  <a:srgbClr val="E46C0A"/>
                </a:solidFill>
              </a:rPr>
              <a:t>cl</a:t>
            </a:r>
            <a:r>
              <a:rPr lang="en-US" sz="1600">
                <a:solidFill>
                  <a:srgbClr val="E46C0A"/>
                </a:solidFill>
              </a:rPr>
              <a:t>| &lt; 2.47</a:t>
            </a:r>
          </a:p>
          <a:p>
            <a:pPr marL="742950" lvl="1" indent="-285750" eaLnBrk="0" hangingPunct="0">
              <a:spcBef>
                <a:spcPct val="20000"/>
              </a:spcBef>
              <a:buFont typeface="Wingdings" pitchFamily="2" charset="2"/>
              <a:buChar char="Ø"/>
              <a:defRPr/>
            </a:pPr>
            <a:r>
              <a:rPr lang="en-US" sz="1600">
                <a:solidFill>
                  <a:srgbClr val="E46C0A"/>
                </a:solidFill>
              </a:rPr>
              <a:t>overlap removal</a:t>
            </a:r>
          </a:p>
          <a:p>
            <a:pPr marL="742950" lvl="1" indent="-285750" eaLnBrk="0" hangingPunct="0">
              <a:spcBef>
                <a:spcPct val="20000"/>
              </a:spcBef>
              <a:buFont typeface="Wingdings" pitchFamily="2" charset="2"/>
              <a:buChar char="Ø"/>
              <a:defRPr/>
            </a:pPr>
            <a:r>
              <a:rPr lang="en-US" sz="1600">
                <a:solidFill>
                  <a:srgbClr val="E46C0A"/>
                </a:solidFill>
              </a:rPr>
              <a:t>Isolation, ptcone20/pT &lt; 0.1</a:t>
            </a:r>
          </a:p>
          <a:p>
            <a:pPr marL="742950" lvl="1" indent="-285750" eaLnBrk="0" hangingPunct="0">
              <a:spcBef>
                <a:spcPct val="20000"/>
              </a:spcBef>
              <a:buFont typeface="Wingdings" pitchFamily="2" charset="2"/>
              <a:buChar char="Ø"/>
              <a:defRPr/>
            </a:pPr>
            <a:r>
              <a:rPr lang="en-US" sz="1600">
                <a:solidFill>
                  <a:srgbClr val="E46C0A"/>
                </a:solidFill>
              </a:rPr>
              <a:t>…</a:t>
            </a:r>
          </a:p>
          <a:p>
            <a:pPr marL="342900" indent="-342900" eaLnBrk="0" hangingPunct="0">
              <a:spcBef>
                <a:spcPct val="20000"/>
              </a:spcBef>
              <a:buFont typeface="Wingdings" pitchFamily="2" charset="2"/>
              <a:buChar char="q"/>
              <a:defRPr/>
            </a:pPr>
            <a:r>
              <a:rPr lang="en-US" sz="1600">
                <a:solidFill>
                  <a:srgbClr val="002060"/>
                </a:solidFill>
              </a:rPr>
              <a:t>Jet</a:t>
            </a:r>
          </a:p>
          <a:p>
            <a:pPr marL="742950" lvl="1" indent="-285750" eaLnBrk="0" hangingPunct="0">
              <a:spcBef>
                <a:spcPct val="20000"/>
              </a:spcBef>
              <a:buFont typeface="Wingdings" pitchFamily="2" charset="2"/>
              <a:buChar char="Ø"/>
              <a:defRPr/>
            </a:pPr>
            <a:r>
              <a:rPr lang="en-US" sz="1600">
                <a:solidFill>
                  <a:srgbClr val="E46C0A"/>
                </a:solidFill>
              </a:rPr>
              <a:t>pT &gt; 20 GeV, |η|&lt; 2.8</a:t>
            </a:r>
          </a:p>
          <a:p>
            <a:pPr marL="742950" lvl="1" indent="-285750" eaLnBrk="0" hangingPunct="0">
              <a:spcBef>
                <a:spcPct val="20000"/>
              </a:spcBef>
              <a:buFont typeface="Wingdings" pitchFamily="2" charset="2"/>
              <a:buChar char="Ø"/>
              <a:defRPr/>
            </a:pPr>
            <a:r>
              <a:rPr lang="en-US" sz="1600">
                <a:solidFill>
                  <a:srgbClr val="E46C0A"/>
                </a:solidFill>
              </a:rPr>
              <a:t>AntiKt4Topo</a:t>
            </a:r>
          </a:p>
        </p:txBody>
      </p:sp>
      <p:sp>
        <p:nvSpPr>
          <p:cNvPr id="6" name="Content Placeholder 2"/>
          <p:cNvSpPr>
            <a:spLocks/>
          </p:cNvSpPr>
          <p:nvPr/>
        </p:nvSpPr>
        <p:spPr bwMode="auto">
          <a:xfrm>
            <a:off x="250825" y="3573463"/>
            <a:ext cx="8642350" cy="3024187"/>
          </a:xfrm>
          <a:prstGeom prst="rect">
            <a:avLst/>
          </a:prstGeom>
          <a:solidFill>
            <a:schemeClr val="bg1"/>
          </a:solidFill>
          <a:ln w="25400">
            <a:solidFill>
              <a:srgbClr val="E46C0A"/>
            </a:solidFill>
            <a:miter lim="800000"/>
            <a:headEnd/>
            <a:tailEnd/>
          </a:ln>
          <a:effectLst>
            <a:outerShdw dist="38100" dir="2700000" algn="tl" rotWithShape="0">
              <a:srgbClr val="000000">
                <a:alpha val="39999"/>
              </a:srgbClr>
            </a:outerShdw>
          </a:effectLst>
        </p:spPr>
        <p:txBody>
          <a:bodyPr/>
          <a:lstStyle/>
          <a:p>
            <a:pPr marL="342900" indent="-342900" eaLnBrk="0" hangingPunct="0">
              <a:spcBef>
                <a:spcPct val="20000"/>
              </a:spcBef>
              <a:buFont typeface="Wingdings" pitchFamily="2" charset="2"/>
              <a:buChar char="q"/>
              <a:defRPr/>
            </a:pPr>
            <a:r>
              <a:rPr lang="en-US" sz="1600">
                <a:solidFill>
                  <a:srgbClr val="002060"/>
                </a:solidFill>
              </a:rPr>
              <a:t>Signal Region 1(SR1)</a:t>
            </a:r>
          </a:p>
          <a:p>
            <a:pPr marL="742950" lvl="1" indent="-285750" eaLnBrk="0" hangingPunct="0">
              <a:spcBef>
                <a:spcPct val="20000"/>
              </a:spcBef>
              <a:buFont typeface="Wingdings" pitchFamily="2" charset="2"/>
              <a:buChar char="Ø"/>
              <a:defRPr/>
            </a:pPr>
            <a:r>
              <a:rPr lang="en-US" sz="1600">
                <a:solidFill>
                  <a:srgbClr val="E46C0A"/>
                </a:solidFill>
              </a:rPr>
              <a:t> At least 4 signal electrons+muons,</a:t>
            </a:r>
          </a:p>
          <a:p>
            <a:pPr marL="742950" lvl="1" indent="-285750" eaLnBrk="0" hangingPunct="0">
              <a:spcBef>
                <a:spcPct val="20000"/>
              </a:spcBef>
              <a:buFont typeface="Wingdings" pitchFamily="2" charset="2"/>
              <a:buChar char="Ø"/>
              <a:defRPr/>
            </a:pPr>
            <a:r>
              <a:rPr lang="en-US" sz="1600">
                <a:solidFill>
                  <a:srgbClr val="E46C0A"/>
                </a:solidFill>
              </a:rPr>
              <a:t>pT &gt; 25/20(e,mu),10,10,10 GeV</a:t>
            </a:r>
          </a:p>
          <a:p>
            <a:pPr marL="742950" lvl="1" indent="-285750" eaLnBrk="0" hangingPunct="0">
              <a:spcBef>
                <a:spcPct val="20000"/>
              </a:spcBef>
              <a:buFont typeface="Wingdings" pitchFamily="2" charset="2"/>
              <a:buChar char="Ø"/>
              <a:defRPr/>
            </a:pPr>
            <a:r>
              <a:rPr lang="en-US" sz="1600">
                <a:solidFill>
                  <a:srgbClr val="E46C0A"/>
                </a:solidFill>
              </a:rPr>
              <a:t>Must satisfy trigger plateau requirements</a:t>
            </a:r>
          </a:p>
          <a:p>
            <a:pPr marL="742950" lvl="1" indent="-285750" eaLnBrk="0" hangingPunct="0">
              <a:spcBef>
                <a:spcPct val="20000"/>
              </a:spcBef>
              <a:buFont typeface="Wingdings" pitchFamily="2" charset="2"/>
              <a:buChar char="Ø"/>
              <a:defRPr/>
            </a:pPr>
            <a:r>
              <a:rPr lang="en-US" sz="1600">
                <a:solidFill>
                  <a:srgbClr val="E46C0A"/>
                </a:solidFill>
              </a:rPr>
              <a:t>MET &gt; 50 GeV</a:t>
            </a:r>
          </a:p>
          <a:p>
            <a:pPr marL="742950" lvl="1" indent="-285750" eaLnBrk="0" hangingPunct="0">
              <a:spcBef>
                <a:spcPct val="20000"/>
              </a:spcBef>
              <a:buFont typeface="Wingdings" pitchFamily="2" charset="2"/>
              <a:buChar char="Ø"/>
              <a:defRPr/>
            </a:pPr>
            <a:r>
              <a:rPr lang="en-US" sz="1600">
                <a:solidFill>
                  <a:srgbClr val="E46C0A"/>
                </a:solidFill>
              </a:rPr>
              <a:t>Choice of MET cut effective for wide range of SUSY scenarios</a:t>
            </a:r>
          </a:p>
          <a:p>
            <a:pPr marL="342900" indent="-342900" eaLnBrk="0" hangingPunct="0">
              <a:spcBef>
                <a:spcPct val="20000"/>
              </a:spcBef>
              <a:buFont typeface="Wingdings" pitchFamily="2" charset="2"/>
              <a:buChar char="q"/>
              <a:defRPr/>
            </a:pPr>
            <a:r>
              <a:rPr lang="en-US" sz="1600">
                <a:solidFill>
                  <a:srgbClr val="002060"/>
                </a:solidFill>
              </a:rPr>
              <a:t>Signal Region 2(SR2) = SR1+Z-veto</a:t>
            </a:r>
          </a:p>
          <a:p>
            <a:pPr marL="742950" lvl="1" indent="-285750" eaLnBrk="0" hangingPunct="0">
              <a:spcBef>
                <a:spcPct val="20000"/>
              </a:spcBef>
              <a:buFont typeface="Wingdings" pitchFamily="2" charset="2"/>
              <a:buChar char="Ø"/>
              <a:defRPr/>
            </a:pPr>
            <a:r>
              <a:rPr lang="en-US" sz="1600">
                <a:solidFill>
                  <a:srgbClr val="E46C0A"/>
                </a:solidFill>
              </a:rPr>
              <a:t>Veto events with MSFOS within 10 GeV of Z mass</a:t>
            </a:r>
          </a:p>
          <a:p>
            <a:pPr marL="342900" indent="-342900" eaLnBrk="0" hangingPunct="0">
              <a:spcBef>
                <a:spcPct val="20000"/>
              </a:spcBef>
              <a:buFont typeface="Wingdings" pitchFamily="2" charset="2"/>
              <a:buChar char="q"/>
              <a:defRPr/>
            </a:pPr>
            <a:r>
              <a:rPr lang="en-US" sz="1600">
                <a:solidFill>
                  <a:srgbClr val="002060"/>
                </a:solidFill>
              </a:rPr>
              <a:t>Background estimation from MC, validated in background rich control region (i,e MET&lt;50GeV)</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wrap="square" numCol="1" anchorCtr="0" compatLnSpc="1">
            <a:prstTxWarp prst="textNoShape">
              <a:avLst/>
            </a:prstTxWarp>
          </a:bodyPr>
          <a:lstStyle/>
          <a:p>
            <a:pPr eaLnBrk="1" hangingPunct="1">
              <a:defRPr/>
            </a:pPr>
            <a:r>
              <a:rPr lang="en-US" smtClean="0">
                <a:effectLst>
                  <a:outerShdw blurRad="38100" dist="38100" dir="2700000" algn="tl">
                    <a:srgbClr val="000000"/>
                  </a:outerShdw>
                </a:effectLst>
              </a:rPr>
              <a:t>Results</a:t>
            </a:r>
          </a:p>
        </p:txBody>
      </p:sp>
      <p:sp>
        <p:nvSpPr>
          <p:cNvPr id="3" name="Content Placeholder 2"/>
          <p:cNvSpPr>
            <a:spLocks noGrp="1"/>
          </p:cNvSpPr>
          <p:nvPr>
            <p:ph idx="4294967295"/>
          </p:nvPr>
        </p:nvSpPr>
        <p:spPr>
          <a:xfrm>
            <a:off x="250825" y="981075"/>
            <a:ext cx="8642350" cy="5616575"/>
          </a:xfrm>
          <a:ln w="25400">
            <a:solidFill>
              <a:schemeClr val="accent6">
                <a:lumMod val="75000"/>
              </a:schemeClr>
            </a:solidFill>
          </a:ln>
          <a:effectLst>
            <a:outerShdw blurRad="50800" dist="38100" dir="2700000" algn="tl" rotWithShape="0">
              <a:prstClr val="black">
                <a:alpha val="40000"/>
              </a:prstClr>
            </a:outerShdw>
          </a:effectLst>
        </p:spPr>
        <p:txBody>
          <a:bodyPr rtlCol="0">
            <a:normAutofit/>
          </a:bodyPr>
          <a:lstStyle/>
          <a:p>
            <a:pPr lvl="1" eaLnBrk="1" fontAlgn="auto" hangingPunct="1">
              <a:spcAft>
                <a:spcPts val="0"/>
              </a:spcAft>
              <a:defRPr/>
            </a:pPr>
            <a:endParaRPr lang="en-US" dirty="0" smtClean="0">
              <a:solidFill>
                <a:schemeClr val="accent6">
                  <a:lumMod val="75000"/>
                </a:schemeClr>
              </a:solidFill>
            </a:endParaRPr>
          </a:p>
          <a:p>
            <a:pPr lvl="1" eaLnBrk="1" fontAlgn="auto" hangingPunct="1">
              <a:spcAft>
                <a:spcPts val="0"/>
              </a:spcAft>
              <a:defRPr/>
            </a:pPr>
            <a:endParaRPr lang="en-US" dirty="0">
              <a:solidFill>
                <a:schemeClr val="accent6">
                  <a:lumMod val="75000"/>
                </a:schemeClr>
              </a:solidFill>
            </a:endParaRPr>
          </a:p>
        </p:txBody>
      </p:sp>
      <p:sp>
        <p:nvSpPr>
          <p:cNvPr id="51203" name="Date Placeholder 3"/>
          <p:cNvSpPr txBox="1">
            <a:spLocks noGrp="1"/>
          </p:cNvSpPr>
          <p:nvPr/>
        </p:nvSpPr>
        <p:spPr bwMode="auto">
          <a:xfrm>
            <a:off x="0" y="6669088"/>
            <a:ext cx="3132138" cy="215900"/>
          </a:xfrm>
          <a:prstGeom prst="rect">
            <a:avLst/>
          </a:prstGeom>
          <a:gradFill flip="none" rotWithShape="1">
            <a:gsLst>
              <a:gs pos="0">
                <a:srgbClr val="D6B19C"/>
              </a:gs>
              <a:gs pos="30000">
                <a:srgbClr val="D49E6C"/>
              </a:gs>
              <a:gs pos="70000">
                <a:srgbClr val="A65528"/>
              </a:gs>
              <a:gs pos="100000">
                <a:srgbClr val="663012"/>
              </a:gs>
            </a:gsLst>
            <a:lin ang="5400000" scaled="0"/>
            <a:tileRect/>
          </a:gradFill>
          <a:ln>
            <a:miter lim="800000"/>
            <a:headEnd/>
            <a:tailEnd/>
          </a:ln>
        </p:spPr>
        <p:txBody>
          <a:bodyPr anchor="ctr"/>
          <a:lstStyle/>
          <a:p>
            <a:pPr>
              <a:defRPr/>
            </a:pPr>
            <a:fld id="{A7E92F2A-A595-4348-8A85-EE0989C979B0}" type="datetime1">
              <a:rPr lang="en-US" sz="1200">
                <a:solidFill>
                  <a:schemeClr val="bg1"/>
                </a:solidFill>
                <a:latin typeface="+mn-lt"/>
              </a:rPr>
              <a:pPr>
                <a:defRPr/>
              </a:pPr>
              <a:t>4/4/2012</a:t>
            </a:fld>
            <a:endParaRPr lang="en-US" sz="1200">
              <a:solidFill>
                <a:schemeClr val="bg1"/>
              </a:solidFill>
              <a:latin typeface="+mn-lt"/>
            </a:endParaRPr>
          </a:p>
        </p:txBody>
      </p:sp>
      <p:sp>
        <p:nvSpPr>
          <p:cNvPr id="51204" name="Footer Placeholder 4"/>
          <p:cNvSpPr txBox="1">
            <a:spLocks noGrp="1"/>
          </p:cNvSpPr>
          <p:nvPr/>
        </p:nvSpPr>
        <p:spPr bwMode="auto">
          <a:xfrm>
            <a:off x="3124200" y="6669088"/>
            <a:ext cx="2960688" cy="215900"/>
          </a:xfrm>
          <a:prstGeom prst="rect">
            <a:avLst/>
          </a:prstGeom>
          <a:gradFill flip="none" rotWithShape="1">
            <a:gsLst>
              <a:gs pos="0">
                <a:srgbClr val="D6B19C"/>
              </a:gs>
              <a:gs pos="30000">
                <a:srgbClr val="D49E6C"/>
              </a:gs>
              <a:gs pos="70000">
                <a:srgbClr val="A65528"/>
              </a:gs>
              <a:gs pos="100000">
                <a:srgbClr val="663012"/>
              </a:gs>
            </a:gsLst>
            <a:lin ang="5400000" scaled="0"/>
            <a:tileRect/>
          </a:gradFill>
          <a:ln>
            <a:miter lim="800000"/>
            <a:headEnd/>
            <a:tailEnd/>
          </a:ln>
        </p:spPr>
        <p:txBody>
          <a:bodyPr anchor="ctr"/>
          <a:lstStyle/>
          <a:p>
            <a:pPr algn="ctr">
              <a:defRPr/>
            </a:pPr>
            <a:r>
              <a:rPr lang="en-US" sz="1200">
                <a:solidFill>
                  <a:schemeClr val="bg1"/>
                </a:solidFill>
                <a:latin typeface="+mn-lt"/>
              </a:rPr>
              <a:t>Ashfaq Ahmad</a:t>
            </a:r>
          </a:p>
        </p:txBody>
      </p:sp>
      <p:sp>
        <p:nvSpPr>
          <p:cNvPr id="51205" name="Slide Number Placeholder 5"/>
          <p:cNvSpPr txBox="1">
            <a:spLocks noGrp="1"/>
          </p:cNvSpPr>
          <p:nvPr/>
        </p:nvSpPr>
        <p:spPr bwMode="auto">
          <a:xfrm>
            <a:off x="6011863" y="6669088"/>
            <a:ext cx="3132137" cy="215900"/>
          </a:xfrm>
          <a:prstGeom prst="rect">
            <a:avLst/>
          </a:prstGeom>
          <a:gradFill flip="none" rotWithShape="1">
            <a:gsLst>
              <a:gs pos="0">
                <a:srgbClr val="D6B19C"/>
              </a:gs>
              <a:gs pos="30000">
                <a:srgbClr val="D49E6C"/>
              </a:gs>
              <a:gs pos="70000">
                <a:srgbClr val="A65528"/>
              </a:gs>
              <a:gs pos="100000">
                <a:srgbClr val="663012"/>
              </a:gs>
            </a:gsLst>
            <a:lin ang="5400000" scaled="0"/>
            <a:tileRect/>
          </a:gradFill>
          <a:ln>
            <a:miter lim="800000"/>
            <a:headEnd/>
            <a:tailEnd/>
          </a:ln>
        </p:spPr>
        <p:txBody>
          <a:bodyPr anchor="ctr"/>
          <a:lstStyle/>
          <a:p>
            <a:pPr algn="r">
              <a:defRPr/>
            </a:pPr>
            <a:fld id="{A254CAE1-BE72-4FB6-8E27-FFA178052C3F}" type="slidenum">
              <a:rPr lang="en-US" sz="1200">
                <a:solidFill>
                  <a:schemeClr val="bg1"/>
                </a:solidFill>
                <a:latin typeface="+mn-lt"/>
              </a:rPr>
              <a:pPr algn="r">
                <a:defRPr/>
              </a:pPr>
              <a:t>53</a:t>
            </a:fld>
            <a:endParaRPr lang="en-US" sz="1200">
              <a:solidFill>
                <a:schemeClr val="bg1"/>
              </a:solidFill>
              <a:latin typeface="+mn-lt"/>
            </a:endParaRPr>
          </a:p>
        </p:txBody>
      </p:sp>
      <p:pic>
        <p:nvPicPr>
          <p:cNvPr id="98310" name="Picture 8"/>
          <p:cNvPicPr>
            <a:picLocks noChangeAspect="1" noChangeArrowheads="1"/>
          </p:cNvPicPr>
          <p:nvPr/>
        </p:nvPicPr>
        <p:blipFill>
          <a:blip r:embed="rId2" cstate="print"/>
          <a:srcRect l="7927" t="21463" r="6445" b="12587"/>
          <a:stretch>
            <a:fillRect/>
          </a:stretch>
        </p:blipFill>
        <p:spPr bwMode="auto">
          <a:xfrm>
            <a:off x="250825" y="981075"/>
            <a:ext cx="6049963" cy="3313113"/>
          </a:xfrm>
          <a:prstGeom prst="rect">
            <a:avLst/>
          </a:prstGeom>
          <a:noFill/>
          <a:ln w="9525">
            <a:noFill/>
            <a:miter lim="800000"/>
            <a:headEnd/>
            <a:tailEnd/>
          </a:ln>
        </p:spPr>
      </p:pic>
      <p:pic>
        <p:nvPicPr>
          <p:cNvPr id="98311" name="Picture 9"/>
          <p:cNvPicPr>
            <a:picLocks noChangeAspect="1" noChangeArrowheads="1"/>
          </p:cNvPicPr>
          <p:nvPr/>
        </p:nvPicPr>
        <p:blipFill>
          <a:blip r:embed="rId3" cstate="print"/>
          <a:srcRect l="9377" t="25378" r="7970" b="24377"/>
          <a:stretch>
            <a:fillRect/>
          </a:stretch>
        </p:blipFill>
        <p:spPr bwMode="auto">
          <a:xfrm>
            <a:off x="338138" y="4365625"/>
            <a:ext cx="5859462" cy="2206625"/>
          </a:xfrm>
          <a:prstGeom prst="rect">
            <a:avLst/>
          </a:prstGeom>
          <a:noFill/>
          <a:ln w="9525">
            <a:noFill/>
            <a:miter lim="800000"/>
            <a:headEnd/>
            <a:tailEnd/>
          </a:ln>
        </p:spPr>
      </p:pic>
      <p:sp>
        <p:nvSpPr>
          <p:cNvPr id="98312" name="Rectangle 10"/>
          <p:cNvSpPr>
            <a:spLocks noChangeArrowheads="1"/>
          </p:cNvSpPr>
          <p:nvPr/>
        </p:nvSpPr>
        <p:spPr bwMode="auto">
          <a:xfrm>
            <a:off x="6229350" y="1773238"/>
            <a:ext cx="2735263" cy="4346575"/>
          </a:xfrm>
          <a:prstGeom prst="rect">
            <a:avLst/>
          </a:prstGeom>
          <a:noFill/>
          <a:ln w="9525">
            <a:noFill/>
            <a:miter lim="800000"/>
            <a:headEnd/>
            <a:tailEnd/>
          </a:ln>
        </p:spPr>
        <p:txBody>
          <a:bodyPr>
            <a:spAutoFit/>
          </a:bodyPr>
          <a:lstStyle/>
          <a:p>
            <a:r>
              <a:rPr lang="en-US" sz="1400">
                <a:solidFill>
                  <a:srgbClr val="FF0000"/>
                </a:solidFill>
              </a:rPr>
              <a:t>No significant excess seen in data</a:t>
            </a:r>
          </a:p>
          <a:p>
            <a:endParaRPr lang="en-US" sz="1400">
              <a:solidFill>
                <a:srgbClr val="002060"/>
              </a:solidFill>
            </a:endParaRPr>
          </a:p>
          <a:p>
            <a:r>
              <a:rPr lang="en-US" sz="1400">
                <a:solidFill>
                  <a:srgbClr val="002060"/>
                </a:solidFill>
              </a:rPr>
              <a:t>Visible cross section </a:t>
            </a:r>
          </a:p>
          <a:p>
            <a:r>
              <a:rPr lang="en-US" sz="1400">
                <a:solidFill>
                  <a:srgbClr val="002060"/>
                </a:solidFill>
              </a:rPr>
              <a:t>	= σ x BR x A x ε</a:t>
            </a:r>
          </a:p>
          <a:p>
            <a:endParaRPr lang="en-US" sz="1400">
              <a:solidFill>
                <a:srgbClr val="002060"/>
              </a:solidFill>
            </a:endParaRPr>
          </a:p>
          <a:p>
            <a:endParaRPr lang="en-US" sz="1400">
              <a:solidFill>
                <a:srgbClr val="002060"/>
              </a:solidFill>
            </a:endParaRPr>
          </a:p>
          <a:p>
            <a:r>
              <a:rPr lang="en-US" sz="1400" b="1">
                <a:solidFill>
                  <a:srgbClr val="002060"/>
                </a:solidFill>
              </a:rPr>
              <a:t>SR1</a:t>
            </a:r>
          </a:p>
          <a:p>
            <a:r>
              <a:rPr lang="en-US" sz="1400">
                <a:solidFill>
                  <a:srgbClr val="002060"/>
                </a:solidFill>
              </a:rPr>
              <a:t>p-value 0.10</a:t>
            </a:r>
          </a:p>
          <a:p>
            <a:r>
              <a:rPr lang="en-US" sz="1400">
                <a:solidFill>
                  <a:srgbClr val="002060"/>
                </a:solidFill>
              </a:rPr>
              <a:t>95% CL on visible cross section</a:t>
            </a:r>
          </a:p>
          <a:p>
            <a:r>
              <a:rPr lang="en-US" sz="1400">
                <a:solidFill>
                  <a:srgbClr val="002060"/>
                </a:solidFill>
              </a:rPr>
              <a:t>expected &lt; 2.1 fb</a:t>
            </a:r>
          </a:p>
          <a:p>
            <a:r>
              <a:rPr lang="en-US" sz="1400">
                <a:solidFill>
                  <a:srgbClr val="002060"/>
                </a:solidFill>
              </a:rPr>
              <a:t>observed &lt; 3.5 fb</a:t>
            </a:r>
          </a:p>
          <a:p>
            <a:endParaRPr lang="en-US" sz="1400">
              <a:solidFill>
                <a:srgbClr val="002060"/>
              </a:solidFill>
            </a:endParaRPr>
          </a:p>
          <a:p>
            <a:endParaRPr lang="en-US" sz="1400">
              <a:solidFill>
                <a:srgbClr val="002060"/>
              </a:solidFill>
            </a:endParaRPr>
          </a:p>
          <a:p>
            <a:r>
              <a:rPr lang="en-US" sz="1400" b="1">
                <a:solidFill>
                  <a:srgbClr val="002060"/>
                </a:solidFill>
              </a:rPr>
              <a:t>SR2</a:t>
            </a:r>
          </a:p>
          <a:p>
            <a:r>
              <a:rPr lang="en-US" sz="1400">
                <a:solidFill>
                  <a:srgbClr val="002060"/>
                </a:solidFill>
              </a:rPr>
              <a:t>p-value &gt;0.5 </a:t>
            </a:r>
          </a:p>
          <a:p>
            <a:r>
              <a:rPr lang="en-US" sz="1400">
                <a:solidFill>
                  <a:srgbClr val="002060"/>
                </a:solidFill>
              </a:rPr>
              <a:t>95% CL on visible cross section</a:t>
            </a:r>
          </a:p>
          <a:p>
            <a:r>
              <a:rPr lang="en-US" sz="1400">
                <a:solidFill>
                  <a:srgbClr val="002060"/>
                </a:solidFill>
              </a:rPr>
              <a:t>expected &lt; 1.5 fb</a:t>
            </a:r>
          </a:p>
          <a:p>
            <a:r>
              <a:rPr lang="en-US" sz="1400">
                <a:solidFill>
                  <a:srgbClr val="002060"/>
                </a:solidFill>
              </a:rPr>
              <a:t>observed &lt; 1.5 fb</a:t>
            </a:r>
          </a:p>
          <a:p>
            <a:endParaRPr lang="en-US" sz="1400">
              <a:solidFill>
                <a:srgbClr val="002060"/>
              </a:solidFill>
            </a:endParaRPr>
          </a:p>
          <a:p>
            <a:endParaRPr lang="en-US" sz="1400">
              <a:solidFill>
                <a:srgbClr val="002060"/>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wrap="square" numCol="1" anchorCtr="0" compatLnSpc="1">
            <a:prstTxWarp prst="textNoShape">
              <a:avLst/>
            </a:prstTxWarp>
          </a:bodyPr>
          <a:lstStyle/>
          <a:p>
            <a:pPr eaLnBrk="1" hangingPunct="1">
              <a:defRPr/>
            </a:pPr>
            <a:r>
              <a:rPr lang="en-US" smtClean="0">
                <a:effectLst/>
              </a:rPr>
              <a:t>Leptons E</a:t>
            </a:r>
            <a:r>
              <a:rPr lang="en-US" baseline="-25000" smtClean="0">
                <a:effectLst/>
              </a:rPr>
              <a:t>T</a:t>
            </a:r>
            <a:r>
              <a:rPr lang="en-US" smtClean="0">
                <a:effectLst/>
              </a:rPr>
              <a:t> distributions</a:t>
            </a:r>
          </a:p>
        </p:txBody>
      </p:sp>
      <p:sp>
        <p:nvSpPr>
          <p:cNvPr id="3" name="Content Placeholder 2"/>
          <p:cNvSpPr>
            <a:spLocks noGrp="1"/>
          </p:cNvSpPr>
          <p:nvPr>
            <p:ph idx="4294967295"/>
          </p:nvPr>
        </p:nvSpPr>
        <p:spPr>
          <a:xfrm>
            <a:off x="250825" y="981075"/>
            <a:ext cx="8642350" cy="5616575"/>
          </a:xfrm>
          <a:ln w="25400">
            <a:solidFill>
              <a:schemeClr val="accent6">
                <a:lumMod val="75000"/>
              </a:schemeClr>
            </a:solidFill>
          </a:ln>
          <a:effectLst>
            <a:outerShdw blurRad="50800" dist="38100" dir="2700000" algn="tl" rotWithShape="0">
              <a:prstClr val="black">
                <a:alpha val="40000"/>
              </a:prstClr>
            </a:outerShdw>
          </a:effectLst>
        </p:spPr>
        <p:txBody>
          <a:bodyPr rtlCol="0">
            <a:normAutofit/>
          </a:bodyPr>
          <a:lstStyle/>
          <a:p>
            <a:pPr lvl="1" eaLnBrk="1" fontAlgn="auto" hangingPunct="1">
              <a:spcAft>
                <a:spcPts val="0"/>
              </a:spcAft>
              <a:defRPr/>
            </a:pPr>
            <a:endParaRPr lang="en-US" dirty="0" smtClean="0">
              <a:solidFill>
                <a:schemeClr val="accent6">
                  <a:lumMod val="75000"/>
                </a:schemeClr>
              </a:solidFill>
            </a:endParaRPr>
          </a:p>
          <a:p>
            <a:pPr lvl="1" eaLnBrk="1" fontAlgn="auto" hangingPunct="1">
              <a:spcAft>
                <a:spcPts val="0"/>
              </a:spcAft>
              <a:defRPr/>
            </a:pPr>
            <a:endParaRPr lang="en-US" dirty="0">
              <a:solidFill>
                <a:schemeClr val="accent6">
                  <a:lumMod val="75000"/>
                </a:schemeClr>
              </a:solidFill>
            </a:endParaRPr>
          </a:p>
        </p:txBody>
      </p:sp>
      <p:sp>
        <p:nvSpPr>
          <p:cNvPr id="51203" name="Date Placeholder 3"/>
          <p:cNvSpPr txBox="1">
            <a:spLocks noGrp="1"/>
          </p:cNvSpPr>
          <p:nvPr/>
        </p:nvSpPr>
        <p:spPr bwMode="auto">
          <a:xfrm>
            <a:off x="0" y="6669088"/>
            <a:ext cx="3132138" cy="215900"/>
          </a:xfrm>
          <a:prstGeom prst="rect">
            <a:avLst/>
          </a:prstGeom>
          <a:gradFill flip="none" rotWithShape="1">
            <a:gsLst>
              <a:gs pos="0">
                <a:srgbClr val="D6B19C"/>
              </a:gs>
              <a:gs pos="30000">
                <a:srgbClr val="D49E6C"/>
              </a:gs>
              <a:gs pos="70000">
                <a:srgbClr val="A65528"/>
              </a:gs>
              <a:gs pos="100000">
                <a:srgbClr val="663012"/>
              </a:gs>
            </a:gsLst>
            <a:lin ang="5400000" scaled="0"/>
            <a:tileRect/>
          </a:gradFill>
          <a:ln>
            <a:miter lim="800000"/>
            <a:headEnd/>
            <a:tailEnd/>
          </a:ln>
        </p:spPr>
        <p:txBody>
          <a:bodyPr anchor="ctr"/>
          <a:lstStyle/>
          <a:p>
            <a:pPr>
              <a:defRPr/>
            </a:pPr>
            <a:fld id="{A7E92F2A-A595-4348-8A85-EE0989C979B0}" type="datetime1">
              <a:rPr lang="en-US" sz="1200">
                <a:solidFill>
                  <a:schemeClr val="bg1"/>
                </a:solidFill>
                <a:latin typeface="+mn-lt"/>
              </a:rPr>
              <a:pPr>
                <a:defRPr/>
              </a:pPr>
              <a:t>4/4/2012</a:t>
            </a:fld>
            <a:endParaRPr lang="en-US" sz="1200">
              <a:solidFill>
                <a:schemeClr val="bg1"/>
              </a:solidFill>
              <a:latin typeface="+mn-lt"/>
            </a:endParaRPr>
          </a:p>
        </p:txBody>
      </p:sp>
      <p:sp>
        <p:nvSpPr>
          <p:cNvPr id="51204" name="Footer Placeholder 4"/>
          <p:cNvSpPr txBox="1">
            <a:spLocks noGrp="1"/>
          </p:cNvSpPr>
          <p:nvPr/>
        </p:nvSpPr>
        <p:spPr bwMode="auto">
          <a:xfrm>
            <a:off x="3124200" y="6669088"/>
            <a:ext cx="2960688" cy="215900"/>
          </a:xfrm>
          <a:prstGeom prst="rect">
            <a:avLst/>
          </a:prstGeom>
          <a:gradFill flip="none" rotWithShape="1">
            <a:gsLst>
              <a:gs pos="0">
                <a:srgbClr val="D6B19C"/>
              </a:gs>
              <a:gs pos="30000">
                <a:srgbClr val="D49E6C"/>
              </a:gs>
              <a:gs pos="70000">
                <a:srgbClr val="A65528"/>
              </a:gs>
              <a:gs pos="100000">
                <a:srgbClr val="663012"/>
              </a:gs>
            </a:gsLst>
            <a:lin ang="5400000" scaled="0"/>
            <a:tileRect/>
          </a:gradFill>
          <a:ln>
            <a:miter lim="800000"/>
            <a:headEnd/>
            <a:tailEnd/>
          </a:ln>
        </p:spPr>
        <p:txBody>
          <a:bodyPr anchor="ctr"/>
          <a:lstStyle/>
          <a:p>
            <a:pPr algn="ctr">
              <a:defRPr/>
            </a:pPr>
            <a:r>
              <a:rPr lang="en-US" sz="1200">
                <a:solidFill>
                  <a:schemeClr val="bg1"/>
                </a:solidFill>
                <a:latin typeface="+mn-lt"/>
              </a:rPr>
              <a:t>Ashfaq Ahmad</a:t>
            </a:r>
          </a:p>
        </p:txBody>
      </p:sp>
      <p:sp>
        <p:nvSpPr>
          <p:cNvPr id="51205" name="Slide Number Placeholder 5"/>
          <p:cNvSpPr txBox="1">
            <a:spLocks noGrp="1"/>
          </p:cNvSpPr>
          <p:nvPr/>
        </p:nvSpPr>
        <p:spPr bwMode="auto">
          <a:xfrm>
            <a:off x="6011863" y="6669088"/>
            <a:ext cx="3132137" cy="215900"/>
          </a:xfrm>
          <a:prstGeom prst="rect">
            <a:avLst/>
          </a:prstGeom>
          <a:gradFill flip="none" rotWithShape="1">
            <a:gsLst>
              <a:gs pos="0">
                <a:srgbClr val="D6B19C"/>
              </a:gs>
              <a:gs pos="30000">
                <a:srgbClr val="D49E6C"/>
              </a:gs>
              <a:gs pos="70000">
                <a:srgbClr val="A65528"/>
              </a:gs>
              <a:gs pos="100000">
                <a:srgbClr val="663012"/>
              </a:gs>
            </a:gsLst>
            <a:lin ang="5400000" scaled="0"/>
            <a:tileRect/>
          </a:gradFill>
          <a:ln>
            <a:miter lim="800000"/>
            <a:headEnd/>
            <a:tailEnd/>
          </a:ln>
        </p:spPr>
        <p:txBody>
          <a:bodyPr anchor="ctr"/>
          <a:lstStyle/>
          <a:p>
            <a:pPr algn="r">
              <a:defRPr/>
            </a:pPr>
            <a:fld id="{EC795F18-73AD-42AC-A3C1-8B4136B332F4}" type="slidenum">
              <a:rPr lang="en-US" sz="1200">
                <a:solidFill>
                  <a:schemeClr val="bg1"/>
                </a:solidFill>
                <a:latin typeface="+mn-lt"/>
              </a:rPr>
              <a:pPr algn="r">
                <a:defRPr/>
              </a:pPr>
              <a:t>54</a:t>
            </a:fld>
            <a:endParaRPr lang="en-US" sz="1200">
              <a:solidFill>
                <a:schemeClr val="bg1"/>
              </a:solidFill>
              <a:latin typeface="+mn-lt"/>
            </a:endParaRPr>
          </a:p>
        </p:txBody>
      </p:sp>
      <p:sp>
        <p:nvSpPr>
          <p:cNvPr id="99334" name="Text Box 5"/>
          <p:cNvSpPr txBox="1">
            <a:spLocks noChangeArrowheads="1"/>
          </p:cNvSpPr>
          <p:nvPr/>
        </p:nvSpPr>
        <p:spPr bwMode="auto">
          <a:xfrm>
            <a:off x="2392363" y="765175"/>
            <a:ext cx="3879850" cy="366713"/>
          </a:xfrm>
          <a:prstGeom prst="rect">
            <a:avLst/>
          </a:prstGeom>
          <a:solidFill>
            <a:schemeClr val="bg1"/>
          </a:solidFill>
          <a:ln w="9525">
            <a:noFill/>
            <a:miter lim="800000"/>
            <a:headEnd/>
            <a:tailEnd/>
          </a:ln>
        </p:spPr>
        <p:txBody>
          <a:bodyPr>
            <a:spAutoFit/>
          </a:bodyPr>
          <a:lstStyle/>
          <a:p>
            <a:r>
              <a:rPr lang="en-US"/>
              <a:t>Good agreement between data and MC</a:t>
            </a:r>
          </a:p>
        </p:txBody>
      </p:sp>
      <p:pic>
        <p:nvPicPr>
          <p:cNvPr id="99335" name="Picture 9"/>
          <p:cNvPicPr>
            <a:picLocks noChangeAspect="1" noChangeArrowheads="1"/>
          </p:cNvPicPr>
          <p:nvPr/>
        </p:nvPicPr>
        <p:blipFill>
          <a:blip r:embed="rId2" cstate="print"/>
          <a:srcRect l="11816" t="12804" r="13623" b="7465"/>
          <a:stretch>
            <a:fillRect/>
          </a:stretch>
        </p:blipFill>
        <p:spPr bwMode="auto">
          <a:xfrm>
            <a:off x="755650" y="1166813"/>
            <a:ext cx="7561263" cy="5254625"/>
          </a:xfrm>
          <a:prstGeom prst="rect">
            <a:avLst/>
          </a:prstGeom>
          <a:noFill/>
          <a:ln w="9525">
            <a:noFill/>
            <a:miter lim="800000"/>
            <a:headEnd/>
            <a:tailEnd/>
          </a:ln>
          <a:effectLst>
            <a:outerShdw blurRad="63500" sx="102000" sy="102000" algn="ctr" rotWithShape="0">
              <a:prstClr val="black">
                <a:alpha val="40000"/>
              </a:prstClr>
            </a:outerShdw>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wrap="square" numCol="1" anchorCtr="0" compatLnSpc="1">
            <a:prstTxWarp prst="textNoShape">
              <a:avLst/>
            </a:prstTxWarp>
          </a:bodyPr>
          <a:lstStyle/>
          <a:p>
            <a:pPr eaLnBrk="1" hangingPunct="1">
              <a:defRPr/>
            </a:pPr>
            <a:r>
              <a:rPr lang="en-US" smtClean="0">
                <a:effectLst>
                  <a:outerShdw blurRad="38100" dist="38100" dir="2700000" algn="tl">
                    <a:srgbClr val="000000"/>
                  </a:outerShdw>
                </a:effectLst>
              </a:rPr>
              <a:t>Data/MC distributions </a:t>
            </a:r>
          </a:p>
        </p:txBody>
      </p:sp>
      <p:sp>
        <p:nvSpPr>
          <p:cNvPr id="3" name="Content Placeholder 2"/>
          <p:cNvSpPr>
            <a:spLocks noGrp="1"/>
          </p:cNvSpPr>
          <p:nvPr>
            <p:ph idx="4294967295"/>
          </p:nvPr>
        </p:nvSpPr>
        <p:spPr>
          <a:xfrm>
            <a:off x="457200" y="981075"/>
            <a:ext cx="8229600" cy="5616575"/>
          </a:xfrm>
          <a:ln w="25400">
            <a:solidFill>
              <a:schemeClr val="accent6">
                <a:lumMod val="75000"/>
              </a:schemeClr>
            </a:solidFill>
          </a:ln>
          <a:effectLst>
            <a:outerShdw blurRad="50800" dist="38100" dir="2700000" algn="tl" rotWithShape="0">
              <a:prstClr val="black">
                <a:alpha val="40000"/>
              </a:prstClr>
            </a:outerShdw>
          </a:effectLst>
        </p:spPr>
        <p:txBody>
          <a:bodyPr rtlCol="0">
            <a:normAutofit/>
          </a:bodyPr>
          <a:lstStyle/>
          <a:p>
            <a:pPr lvl="1" eaLnBrk="1" fontAlgn="auto" hangingPunct="1">
              <a:spcAft>
                <a:spcPts val="0"/>
              </a:spcAft>
              <a:defRPr/>
            </a:pPr>
            <a:endParaRPr lang="en-US" dirty="0" smtClean="0">
              <a:solidFill>
                <a:schemeClr val="accent6">
                  <a:lumMod val="75000"/>
                </a:schemeClr>
              </a:solidFill>
            </a:endParaRPr>
          </a:p>
          <a:p>
            <a:pPr lvl="1" eaLnBrk="1" fontAlgn="auto" hangingPunct="1">
              <a:spcAft>
                <a:spcPts val="0"/>
              </a:spcAft>
              <a:defRPr/>
            </a:pPr>
            <a:endParaRPr lang="en-US" dirty="0">
              <a:solidFill>
                <a:schemeClr val="accent6">
                  <a:lumMod val="75000"/>
                </a:schemeClr>
              </a:solidFill>
            </a:endParaRPr>
          </a:p>
        </p:txBody>
      </p:sp>
      <p:sp>
        <p:nvSpPr>
          <p:cNvPr id="51203" name="Date Placeholder 3"/>
          <p:cNvSpPr txBox="1">
            <a:spLocks noGrp="1"/>
          </p:cNvSpPr>
          <p:nvPr/>
        </p:nvSpPr>
        <p:spPr bwMode="auto">
          <a:xfrm>
            <a:off x="0" y="6669088"/>
            <a:ext cx="3132138" cy="215900"/>
          </a:xfrm>
          <a:prstGeom prst="rect">
            <a:avLst/>
          </a:prstGeom>
          <a:gradFill flip="none" rotWithShape="1">
            <a:gsLst>
              <a:gs pos="0">
                <a:srgbClr val="D6B19C"/>
              </a:gs>
              <a:gs pos="30000">
                <a:srgbClr val="D49E6C"/>
              </a:gs>
              <a:gs pos="70000">
                <a:srgbClr val="A65528"/>
              </a:gs>
              <a:gs pos="100000">
                <a:srgbClr val="663012"/>
              </a:gs>
            </a:gsLst>
            <a:lin ang="5400000" scaled="0"/>
            <a:tileRect/>
          </a:gradFill>
          <a:ln>
            <a:miter lim="800000"/>
            <a:headEnd/>
            <a:tailEnd/>
          </a:ln>
        </p:spPr>
        <p:txBody>
          <a:bodyPr anchor="ctr"/>
          <a:lstStyle/>
          <a:p>
            <a:pPr>
              <a:defRPr/>
            </a:pPr>
            <a:fld id="{A7E92F2A-A595-4348-8A85-EE0989C979B0}" type="datetime1">
              <a:rPr lang="en-US" sz="1200">
                <a:solidFill>
                  <a:schemeClr val="bg1"/>
                </a:solidFill>
                <a:latin typeface="+mn-lt"/>
              </a:rPr>
              <a:pPr>
                <a:defRPr/>
              </a:pPr>
              <a:t>4/4/2012</a:t>
            </a:fld>
            <a:endParaRPr lang="en-US" sz="1200">
              <a:solidFill>
                <a:schemeClr val="bg1"/>
              </a:solidFill>
              <a:latin typeface="+mn-lt"/>
            </a:endParaRPr>
          </a:p>
        </p:txBody>
      </p:sp>
      <p:sp>
        <p:nvSpPr>
          <p:cNvPr id="51204" name="Footer Placeholder 4"/>
          <p:cNvSpPr txBox="1">
            <a:spLocks noGrp="1"/>
          </p:cNvSpPr>
          <p:nvPr/>
        </p:nvSpPr>
        <p:spPr bwMode="auto">
          <a:xfrm>
            <a:off x="3124200" y="6669088"/>
            <a:ext cx="2960688" cy="215900"/>
          </a:xfrm>
          <a:prstGeom prst="rect">
            <a:avLst/>
          </a:prstGeom>
          <a:gradFill flip="none" rotWithShape="1">
            <a:gsLst>
              <a:gs pos="0">
                <a:srgbClr val="D6B19C"/>
              </a:gs>
              <a:gs pos="30000">
                <a:srgbClr val="D49E6C"/>
              </a:gs>
              <a:gs pos="70000">
                <a:srgbClr val="A65528"/>
              </a:gs>
              <a:gs pos="100000">
                <a:srgbClr val="663012"/>
              </a:gs>
            </a:gsLst>
            <a:lin ang="5400000" scaled="0"/>
            <a:tileRect/>
          </a:gradFill>
          <a:ln>
            <a:miter lim="800000"/>
            <a:headEnd/>
            <a:tailEnd/>
          </a:ln>
        </p:spPr>
        <p:txBody>
          <a:bodyPr anchor="ctr"/>
          <a:lstStyle/>
          <a:p>
            <a:pPr algn="ctr">
              <a:defRPr/>
            </a:pPr>
            <a:r>
              <a:rPr lang="en-US" sz="1200">
                <a:solidFill>
                  <a:schemeClr val="bg1"/>
                </a:solidFill>
                <a:latin typeface="+mn-lt"/>
              </a:rPr>
              <a:t>Ashfaq Ahmad</a:t>
            </a:r>
          </a:p>
        </p:txBody>
      </p:sp>
      <p:sp>
        <p:nvSpPr>
          <p:cNvPr id="51205" name="Slide Number Placeholder 5"/>
          <p:cNvSpPr txBox="1">
            <a:spLocks noGrp="1"/>
          </p:cNvSpPr>
          <p:nvPr/>
        </p:nvSpPr>
        <p:spPr bwMode="auto">
          <a:xfrm>
            <a:off x="6011863" y="6669088"/>
            <a:ext cx="3132137" cy="215900"/>
          </a:xfrm>
          <a:prstGeom prst="rect">
            <a:avLst/>
          </a:prstGeom>
          <a:gradFill flip="none" rotWithShape="1">
            <a:gsLst>
              <a:gs pos="0">
                <a:srgbClr val="D6B19C"/>
              </a:gs>
              <a:gs pos="30000">
                <a:srgbClr val="D49E6C"/>
              </a:gs>
              <a:gs pos="70000">
                <a:srgbClr val="A65528"/>
              </a:gs>
              <a:gs pos="100000">
                <a:srgbClr val="663012"/>
              </a:gs>
            </a:gsLst>
            <a:lin ang="5400000" scaled="0"/>
            <a:tileRect/>
          </a:gradFill>
          <a:ln>
            <a:miter lim="800000"/>
            <a:headEnd/>
            <a:tailEnd/>
          </a:ln>
        </p:spPr>
        <p:txBody>
          <a:bodyPr anchor="ctr"/>
          <a:lstStyle/>
          <a:p>
            <a:pPr algn="r">
              <a:defRPr/>
            </a:pPr>
            <a:fld id="{D1C39138-E567-4131-9EA8-73F8EF51DB5D}" type="slidenum">
              <a:rPr lang="en-US" sz="1200">
                <a:solidFill>
                  <a:schemeClr val="bg1"/>
                </a:solidFill>
                <a:latin typeface="+mn-lt"/>
              </a:rPr>
              <a:pPr algn="r">
                <a:defRPr/>
              </a:pPr>
              <a:t>55</a:t>
            </a:fld>
            <a:endParaRPr lang="en-US" sz="1200">
              <a:solidFill>
                <a:schemeClr val="bg1"/>
              </a:solidFill>
              <a:latin typeface="+mn-lt"/>
            </a:endParaRPr>
          </a:p>
        </p:txBody>
      </p:sp>
      <p:pic>
        <p:nvPicPr>
          <p:cNvPr id="100358" name="Picture 7"/>
          <p:cNvPicPr>
            <a:picLocks noChangeAspect="1" noChangeArrowheads="1"/>
          </p:cNvPicPr>
          <p:nvPr/>
        </p:nvPicPr>
        <p:blipFill>
          <a:blip r:embed="rId2" cstate="print"/>
          <a:srcRect l="13818" t="10634" r="16032" b="10634"/>
          <a:stretch>
            <a:fillRect/>
          </a:stretch>
        </p:blipFill>
        <p:spPr bwMode="auto">
          <a:xfrm>
            <a:off x="755650" y="1125538"/>
            <a:ext cx="7704138" cy="5213350"/>
          </a:xfrm>
          <a:prstGeom prst="rect">
            <a:avLst/>
          </a:prstGeom>
          <a:noFill/>
          <a:ln w="9525">
            <a:noFill/>
            <a:miter lim="800000"/>
            <a:headEnd/>
            <a:tailEnd/>
          </a:ln>
          <a:effectLst>
            <a:outerShdw blurRad="63500" sx="102000" sy="102000" algn="ctr" rotWithShape="0">
              <a:prstClr val="black">
                <a:alpha val="40000"/>
              </a:prstClr>
            </a:outerShdw>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wrap="square" numCol="1" anchorCtr="0" compatLnSpc="1">
            <a:prstTxWarp prst="textNoShape">
              <a:avLst/>
            </a:prstTxWarp>
          </a:bodyPr>
          <a:lstStyle/>
          <a:p>
            <a:pPr eaLnBrk="1" hangingPunct="1">
              <a:defRPr/>
            </a:pPr>
            <a:r>
              <a:rPr lang="en-US" smtClean="0">
                <a:effectLst>
                  <a:outerShdw blurRad="38100" dist="38100" dir="2700000" algn="tl">
                    <a:srgbClr val="000000"/>
                  </a:outerShdw>
                </a:effectLst>
              </a:rPr>
              <a:t>ATLAS SUSY searches limits</a:t>
            </a:r>
          </a:p>
        </p:txBody>
      </p:sp>
      <p:sp>
        <p:nvSpPr>
          <p:cNvPr id="3" name="Content Placeholder 2"/>
          <p:cNvSpPr>
            <a:spLocks noGrp="1"/>
          </p:cNvSpPr>
          <p:nvPr>
            <p:ph idx="4294967295"/>
          </p:nvPr>
        </p:nvSpPr>
        <p:spPr>
          <a:xfrm>
            <a:off x="250825" y="981075"/>
            <a:ext cx="8642350" cy="5616575"/>
          </a:xfrm>
          <a:ln w="25400">
            <a:solidFill>
              <a:schemeClr val="accent6">
                <a:lumMod val="75000"/>
              </a:schemeClr>
            </a:solidFill>
          </a:ln>
          <a:effectLst>
            <a:outerShdw blurRad="50800" dist="38100" dir="2700000" algn="tl" rotWithShape="0">
              <a:prstClr val="black">
                <a:alpha val="40000"/>
              </a:prstClr>
            </a:outerShdw>
          </a:effectLst>
        </p:spPr>
        <p:txBody>
          <a:bodyPr rtlCol="0">
            <a:normAutofit/>
          </a:bodyPr>
          <a:lstStyle/>
          <a:p>
            <a:pPr eaLnBrk="1" fontAlgn="auto" hangingPunct="1">
              <a:spcAft>
                <a:spcPts val="0"/>
              </a:spcAft>
              <a:defRPr/>
            </a:pPr>
            <a:endParaRPr lang="en-US"/>
          </a:p>
        </p:txBody>
      </p:sp>
      <p:sp>
        <p:nvSpPr>
          <p:cNvPr id="101379" name="Date Placeholder 3"/>
          <p:cNvSpPr txBox="1">
            <a:spLocks noGrp="1"/>
          </p:cNvSpPr>
          <p:nvPr/>
        </p:nvSpPr>
        <p:spPr bwMode="auto">
          <a:xfrm>
            <a:off x="0" y="6669088"/>
            <a:ext cx="3132138" cy="215900"/>
          </a:xfrm>
          <a:prstGeom prst="rect">
            <a:avLst/>
          </a:prstGeom>
          <a:gradFill rotWithShape="1">
            <a:gsLst>
              <a:gs pos="0">
                <a:srgbClr val="D6B19C"/>
              </a:gs>
              <a:gs pos="30000">
                <a:srgbClr val="D49E6C"/>
              </a:gs>
              <a:gs pos="70000">
                <a:srgbClr val="A65528"/>
              </a:gs>
              <a:gs pos="100000">
                <a:srgbClr val="663012"/>
              </a:gs>
            </a:gsLst>
            <a:lin ang="5400000"/>
          </a:gradFill>
          <a:ln w="9525">
            <a:noFill/>
            <a:miter lim="800000"/>
            <a:headEnd/>
            <a:tailEnd/>
          </a:ln>
        </p:spPr>
        <p:txBody>
          <a:bodyPr anchor="ctr"/>
          <a:lstStyle/>
          <a:p>
            <a:fld id="{4CBB2C9B-BBAF-4A07-8946-89DE1E835227}" type="datetime1">
              <a:rPr lang="en-US" sz="1200">
                <a:solidFill>
                  <a:schemeClr val="bg1"/>
                </a:solidFill>
              </a:rPr>
              <a:pPr/>
              <a:t>4/4/2012</a:t>
            </a:fld>
            <a:endParaRPr lang="en-US" sz="1200">
              <a:solidFill>
                <a:schemeClr val="bg1"/>
              </a:solidFill>
            </a:endParaRPr>
          </a:p>
        </p:txBody>
      </p:sp>
      <p:sp>
        <p:nvSpPr>
          <p:cNvPr id="101380" name="Footer Placeholder 4"/>
          <p:cNvSpPr txBox="1">
            <a:spLocks noGrp="1"/>
          </p:cNvSpPr>
          <p:nvPr/>
        </p:nvSpPr>
        <p:spPr bwMode="auto">
          <a:xfrm>
            <a:off x="3124200" y="6669088"/>
            <a:ext cx="2960688" cy="215900"/>
          </a:xfrm>
          <a:prstGeom prst="rect">
            <a:avLst/>
          </a:prstGeom>
          <a:gradFill rotWithShape="1">
            <a:gsLst>
              <a:gs pos="0">
                <a:srgbClr val="D6B19C"/>
              </a:gs>
              <a:gs pos="30000">
                <a:srgbClr val="D49E6C"/>
              </a:gs>
              <a:gs pos="70000">
                <a:srgbClr val="A65528"/>
              </a:gs>
              <a:gs pos="100000">
                <a:srgbClr val="663012"/>
              </a:gs>
            </a:gsLst>
            <a:lin ang="5400000"/>
          </a:gradFill>
          <a:ln w="9525">
            <a:noFill/>
            <a:miter lim="800000"/>
            <a:headEnd/>
            <a:tailEnd/>
          </a:ln>
        </p:spPr>
        <p:txBody>
          <a:bodyPr anchor="ctr"/>
          <a:lstStyle/>
          <a:p>
            <a:pPr algn="ctr"/>
            <a:r>
              <a:rPr lang="en-US" sz="1200">
                <a:solidFill>
                  <a:schemeClr val="bg1"/>
                </a:solidFill>
              </a:rPr>
              <a:t>Ashfaq Ahmad</a:t>
            </a:r>
          </a:p>
        </p:txBody>
      </p:sp>
      <p:sp>
        <p:nvSpPr>
          <p:cNvPr id="101381" name="Slide Number Placeholder 5"/>
          <p:cNvSpPr txBox="1">
            <a:spLocks noGrp="1"/>
          </p:cNvSpPr>
          <p:nvPr/>
        </p:nvSpPr>
        <p:spPr bwMode="auto">
          <a:xfrm>
            <a:off x="6011863" y="6669088"/>
            <a:ext cx="3132137" cy="215900"/>
          </a:xfrm>
          <a:prstGeom prst="rect">
            <a:avLst/>
          </a:prstGeom>
          <a:gradFill rotWithShape="1">
            <a:gsLst>
              <a:gs pos="0">
                <a:srgbClr val="D6B19C"/>
              </a:gs>
              <a:gs pos="30000">
                <a:srgbClr val="D49E6C"/>
              </a:gs>
              <a:gs pos="70000">
                <a:srgbClr val="A65528"/>
              </a:gs>
              <a:gs pos="100000">
                <a:srgbClr val="663012"/>
              </a:gs>
            </a:gsLst>
            <a:lin ang="5400000"/>
          </a:gradFill>
          <a:ln w="9525">
            <a:noFill/>
            <a:miter lim="800000"/>
            <a:headEnd/>
            <a:tailEnd/>
          </a:ln>
        </p:spPr>
        <p:txBody>
          <a:bodyPr anchor="ctr"/>
          <a:lstStyle/>
          <a:p>
            <a:pPr algn="r"/>
            <a:fld id="{97811377-A21C-4887-8035-A60A07536681}" type="slidenum">
              <a:rPr lang="en-US" sz="1200">
                <a:solidFill>
                  <a:schemeClr val="bg1"/>
                </a:solidFill>
              </a:rPr>
              <a:pPr algn="r"/>
              <a:t>56</a:t>
            </a:fld>
            <a:endParaRPr lang="en-US" sz="1200">
              <a:solidFill>
                <a:schemeClr val="bg1"/>
              </a:solidFill>
            </a:endParaRPr>
          </a:p>
        </p:txBody>
      </p:sp>
      <p:pic>
        <p:nvPicPr>
          <p:cNvPr id="101382" name="Picture 8" descr="AtlasSearches_susy_lhcc_dec11"/>
          <p:cNvPicPr>
            <a:picLocks noChangeAspect="1" noChangeArrowheads="1"/>
          </p:cNvPicPr>
          <p:nvPr/>
        </p:nvPicPr>
        <p:blipFill>
          <a:blip r:embed="rId2" cstate="print"/>
          <a:srcRect/>
          <a:stretch>
            <a:fillRect/>
          </a:stretch>
        </p:blipFill>
        <p:spPr bwMode="auto">
          <a:xfrm>
            <a:off x="323850" y="1052513"/>
            <a:ext cx="8280400" cy="5256212"/>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101383" name="Text Box 9"/>
          <p:cNvSpPr txBox="1">
            <a:spLocks noChangeArrowheads="1"/>
          </p:cNvSpPr>
          <p:nvPr/>
        </p:nvSpPr>
        <p:spPr bwMode="auto">
          <a:xfrm>
            <a:off x="2411413" y="6264275"/>
            <a:ext cx="4762500" cy="366713"/>
          </a:xfrm>
          <a:prstGeom prst="rect">
            <a:avLst/>
          </a:prstGeom>
          <a:noFill/>
          <a:ln w="9525">
            <a:noFill/>
            <a:miter lim="800000"/>
            <a:headEnd/>
            <a:tailEnd/>
          </a:ln>
        </p:spPr>
        <p:txBody>
          <a:bodyPr wrap="none">
            <a:spAutoFit/>
          </a:bodyPr>
          <a:lstStyle/>
          <a:p>
            <a:r>
              <a:rPr lang="en-US" b="1" i="1">
                <a:solidFill>
                  <a:srgbClr val="002060"/>
                </a:solidFill>
              </a:rPr>
              <a:t>Already excluding sparticles masses at TeV scale</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ATLAS Calorimeter parameters</a:t>
            </a:r>
            <a:endParaRPr lang="en-US" dirty="0"/>
          </a:p>
        </p:txBody>
      </p:sp>
      <p:sp>
        <p:nvSpPr>
          <p:cNvPr id="4" name="Date Placeholder 3"/>
          <p:cNvSpPr>
            <a:spLocks noGrp="1"/>
          </p:cNvSpPr>
          <p:nvPr>
            <p:ph type="dt" sz="half" idx="10"/>
          </p:nvPr>
        </p:nvSpPr>
        <p:spPr/>
        <p:txBody>
          <a:bodyPr/>
          <a:lstStyle/>
          <a:p>
            <a:pPr>
              <a:defRPr/>
            </a:pPr>
            <a:fld id="{DC1A19C3-60BE-477C-9DA2-31647DF132E5}" type="datetime1">
              <a:rPr lang="en-US" smtClean="0"/>
              <a:pPr>
                <a:defRPr/>
              </a:pPr>
              <a:t>4/4/2012</a:t>
            </a:fld>
            <a:endParaRPr lang="en-US" dirty="0"/>
          </a:p>
        </p:txBody>
      </p:sp>
      <p:sp>
        <p:nvSpPr>
          <p:cNvPr id="5" name="Footer Placeholder 4"/>
          <p:cNvSpPr>
            <a:spLocks noGrp="1"/>
          </p:cNvSpPr>
          <p:nvPr>
            <p:ph type="ftr" sz="quarter" idx="11"/>
          </p:nvPr>
        </p:nvSpPr>
        <p:spPr/>
        <p:txBody>
          <a:bodyPr/>
          <a:lstStyle/>
          <a:p>
            <a:pPr>
              <a:defRPr/>
            </a:pPr>
            <a:r>
              <a:rPr lang="en-US" smtClean="0"/>
              <a:t>Ashfaq Ahmad</a:t>
            </a:r>
            <a:endParaRPr lang="en-US"/>
          </a:p>
        </p:txBody>
      </p:sp>
      <p:sp>
        <p:nvSpPr>
          <p:cNvPr id="6" name="Slide Number Placeholder 5"/>
          <p:cNvSpPr>
            <a:spLocks noGrp="1"/>
          </p:cNvSpPr>
          <p:nvPr>
            <p:ph type="sldNum" sz="quarter" idx="12"/>
          </p:nvPr>
        </p:nvSpPr>
        <p:spPr/>
        <p:txBody>
          <a:bodyPr/>
          <a:lstStyle/>
          <a:p>
            <a:pPr>
              <a:defRPr/>
            </a:pPr>
            <a:fld id="{B19B6CF7-AFEE-4653-B4EC-FC3999BA7FC2}" type="slidenum">
              <a:rPr lang="en-US" smtClean="0"/>
              <a:pPr>
                <a:defRPr/>
              </a:pPr>
              <a:t>57</a:t>
            </a:fld>
            <a:endParaRPr lang="en-US" dirty="0"/>
          </a:p>
        </p:txBody>
      </p:sp>
      <p:pic>
        <p:nvPicPr>
          <p:cNvPr id="7" name="Picture 4"/>
          <p:cNvPicPr>
            <a:picLocks noChangeAspect="1" noChangeArrowheads="1"/>
          </p:cNvPicPr>
          <p:nvPr/>
        </p:nvPicPr>
        <p:blipFill>
          <a:blip r:embed="rId2" cstate="print"/>
          <a:srcRect/>
          <a:stretch>
            <a:fillRect/>
          </a:stretch>
        </p:blipFill>
        <p:spPr bwMode="auto">
          <a:xfrm>
            <a:off x="1371600" y="990599"/>
            <a:ext cx="6172200" cy="5635325"/>
          </a:xfrm>
          <a:prstGeom prst="rect">
            <a:avLst/>
          </a:prstGeom>
          <a:noFill/>
          <a:ln w="9525" algn="ctr">
            <a:noFill/>
            <a:miter lim="800000"/>
            <a:headEnd/>
            <a:tailEnd/>
          </a:ln>
          <a:effectLst>
            <a:outerShdw blurRad="63500" sx="102000" sy="102000" algn="ctr" rotWithShape="0">
              <a:prstClr val="black">
                <a:alpha val="40000"/>
              </a:prstClr>
            </a:outerShdw>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ATLAS Sub-Detectors Resolution</a:t>
            </a:r>
            <a:endParaRPr lang="en-US" dirty="0"/>
          </a:p>
        </p:txBody>
      </p:sp>
      <p:sp>
        <p:nvSpPr>
          <p:cNvPr id="3" name="Content Placeholder 2"/>
          <p:cNvSpPr>
            <a:spLocks noGrp="1"/>
          </p:cNvSpPr>
          <p:nvPr>
            <p:ph idx="1"/>
          </p:nvPr>
        </p:nvSpPr>
        <p:spPr>
          <a:xfrm>
            <a:off x="228600" y="980728"/>
            <a:ext cx="8686800" cy="5616624"/>
          </a:xfrm>
        </p:spPr>
        <p:txBody>
          <a:bodyPr/>
          <a:lstStyle/>
          <a:p>
            <a:endParaRPr lang="en-US" dirty="0"/>
          </a:p>
        </p:txBody>
      </p:sp>
      <p:sp>
        <p:nvSpPr>
          <p:cNvPr id="4" name="Date Placeholder 3"/>
          <p:cNvSpPr>
            <a:spLocks noGrp="1"/>
          </p:cNvSpPr>
          <p:nvPr>
            <p:ph type="dt" sz="half" idx="10"/>
          </p:nvPr>
        </p:nvSpPr>
        <p:spPr/>
        <p:txBody>
          <a:bodyPr/>
          <a:lstStyle/>
          <a:p>
            <a:pPr>
              <a:defRPr/>
            </a:pPr>
            <a:fld id="{DC1A19C3-60BE-477C-9DA2-31647DF132E5}" type="datetime1">
              <a:rPr lang="en-US" smtClean="0"/>
              <a:pPr>
                <a:defRPr/>
              </a:pPr>
              <a:t>4/4/2012</a:t>
            </a:fld>
            <a:endParaRPr lang="en-US" dirty="0"/>
          </a:p>
        </p:txBody>
      </p:sp>
      <p:sp>
        <p:nvSpPr>
          <p:cNvPr id="5" name="Footer Placeholder 4"/>
          <p:cNvSpPr>
            <a:spLocks noGrp="1"/>
          </p:cNvSpPr>
          <p:nvPr>
            <p:ph type="ftr" sz="quarter" idx="11"/>
          </p:nvPr>
        </p:nvSpPr>
        <p:spPr/>
        <p:txBody>
          <a:bodyPr/>
          <a:lstStyle/>
          <a:p>
            <a:pPr>
              <a:defRPr/>
            </a:pPr>
            <a:r>
              <a:rPr lang="en-US" smtClean="0"/>
              <a:t>Ashfaq Ahmad</a:t>
            </a:r>
            <a:endParaRPr lang="en-US"/>
          </a:p>
        </p:txBody>
      </p:sp>
      <p:sp>
        <p:nvSpPr>
          <p:cNvPr id="6" name="Slide Number Placeholder 5"/>
          <p:cNvSpPr>
            <a:spLocks noGrp="1"/>
          </p:cNvSpPr>
          <p:nvPr>
            <p:ph type="sldNum" sz="quarter" idx="12"/>
          </p:nvPr>
        </p:nvSpPr>
        <p:spPr/>
        <p:txBody>
          <a:bodyPr/>
          <a:lstStyle/>
          <a:p>
            <a:pPr>
              <a:defRPr/>
            </a:pPr>
            <a:fld id="{B19B6CF7-AFEE-4653-B4EC-FC3999BA7FC2}" type="slidenum">
              <a:rPr lang="en-US" smtClean="0"/>
              <a:pPr>
                <a:defRPr/>
              </a:pPr>
              <a:t>58</a:t>
            </a:fld>
            <a:endParaRPr lang="en-US" dirty="0"/>
          </a:p>
        </p:txBody>
      </p:sp>
      <p:pic>
        <p:nvPicPr>
          <p:cNvPr id="7" name="Picture 3"/>
          <p:cNvPicPr>
            <a:picLocks noChangeAspect="1" noChangeArrowheads="1"/>
          </p:cNvPicPr>
          <p:nvPr/>
        </p:nvPicPr>
        <p:blipFill>
          <a:blip r:embed="rId2" cstate="print"/>
          <a:srcRect/>
          <a:stretch>
            <a:fillRect/>
          </a:stretch>
        </p:blipFill>
        <p:spPr bwMode="auto">
          <a:xfrm>
            <a:off x="228600" y="990600"/>
            <a:ext cx="8686800" cy="3752850"/>
          </a:xfrm>
          <a:prstGeom prst="rect">
            <a:avLst/>
          </a:prstGeom>
          <a:noFill/>
          <a:ln w="9525" algn="ctr">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Date Placeholder 3"/>
          <p:cNvSpPr>
            <a:spLocks noGrp="1"/>
          </p:cNvSpPr>
          <p:nvPr>
            <p:ph type="dt" sz="half" idx="10"/>
          </p:nvPr>
        </p:nvSpPr>
        <p:spPr/>
        <p:txBody>
          <a:bodyPr/>
          <a:lstStyle/>
          <a:p>
            <a:pPr>
              <a:defRPr/>
            </a:pPr>
            <a:fld id="{DC1A19C3-60BE-477C-9DA2-31647DF132E5}" type="datetime1">
              <a:rPr lang="en-US" smtClean="0"/>
              <a:pPr>
                <a:defRPr/>
              </a:pPr>
              <a:t>4/4/2012</a:t>
            </a:fld>
            <a:endParaRPr lang="en-US" dirty="0"/>
          </a:p>
        </p:txBody>
      </p:sp>
      <p:sp>
        <p:nvSpPr>
          <p:cNvPr id="5" name="Footer Placeholder 4"/>
          <p:cNvSpPr>
            <a:spLocks noGrp="1"/>
          </p:cNvSpPr>
          <p:nvPr>
            <p:ph type="ftr" sz="quarter" idx="11"/>
          </p:nvPr>
        </p:nvSpPr>
        <p:spPr/>
        <p:txBody>
          <a:bodyPr/>
          <a:lstStyle/>
          <a:p>
            <a:pPr>
              <a:defRPr/>
            </a:pPr>
            <a:r>
              <a:rPr lang="en-US" smtClean="0"/>
              <a:t>Ashfaq Ahmad</a:t>
            </a:r>
            <a:endParaRPr lang="en-US"/>
          </a:p>
        </p:txBody>
      </p:sp>
      <p:sp>
        <p:nvSpPr>
          <p:cNvPr id="6" name="Slide Number Placeholder 5"/>
          <p:cNvSpPr>
            <a:spLocks noGrp="1"/>
          </p:cNvSpPr>
          <p:nvPr>
            <p:ph type="sldNum" sz="quarter" idx="12"/>
          </p:nvPr>
        </p:nvSpPr>
        <p:spPr/>
        <p:txBody>
          <a:bodyPr/>
          <a:lstStyle/>
          <a:p>
            <a:pPr>
              <a:defRPr/>
            </a:pPr>
            <a:fld id="{B19B6CF7-AFEE-4653-B4EC-FC3999BA7FC2}" type="slidenum">
              <a:rPr lang="en-US" smtClean="0"/>
              <a:pPr>
                <a:defRPr/>
              </a:pPr>
              <a:t>59</a:t>
            </a:fld>
            <a:endParaRPr lang="en-US" dirty="0"/>
          </a:p>
        </p:txBody>
      </p:sp>
      <p:pic>
        <p:nvPicPr>
          <p:cNvPr id="175106" name="Picture 2"/>
          <p:cNvPicPr>
            <a:picLocks noChangeAspect="1" noChangeArrowheads="1"/>
          </p:cNvPicPr>
          <p:nvPr/>
        </p:nvPicPr>
        <p:blipFill>
          <a:blip r:embed="rId2" cstate="print"/>
          <a:srcRect/>
          <a:stretch>
            <a:fillRect/>
          </a:stretch>
        </p:blipFill>
        <p:spPr bwMode="auto">
          <a:xfrm>
            <a:off x="21480564" y="29337000"/>
            <a:ext cx="8275535" cy="6438900"/>
          </a:xfrm>
          <a:prstGeom prst="rect">
            <a:avLst/>
          </a:prstGeom>
          <a:noFill/>
          <a:ln w="9525">
            <a:noFill/>
            <a:miter lim="800000"/>
            <a:headEnd/>
            <a:tailEnd/>
          </a:ln>
          <a:effectLst/>
        </p:spPr>
      </p:pic>
      <p:pic>
        <p:nvPicPr>
          <p:cNvPr id="10" name="Picture 3"/>
          <p:cNvPicPr>
            <a:picLocks noGrp="1" noChangeAspect="1" noChangeArrowheads="1"/>
          </p:cNvPicPr>
          <p:nvPr>
            <p:ph idx="1"/>
          </p:nvPr>
        </p:nvPicPr>
        <p:blipFill>
          <a:blip r:embed="rId3" cstate="print"/>
          <a:srcRect/>
          <a:stretch>
            <a:fillRect/>
          </a:stretch>
        </p:blipFill>
        <p:spPr bwMode="auto">
          <a:xfrm>
            <a:off x="962675" y="981075"/>
            <a:ext cx="7218649" cy="56165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Dual-Readout </a:t>
            </a:r>
            <a:r>
              <a:rPr lang="en-US" dirty="0" err="1" smtClean="0"/>
              <a:t>Calorimetry</a:t>
            </a:r>
            <a:r>
              <a:rPr lang="en-US" dirty="0" smtClean="0"/>
              <a:t>(1/2)</a:t>
            </a:r>
            <a:endParaRPr lang="en-US" dirty="0"/>
          </a:p>
        </p:txBody>
      </p:sp>
      <p:sp>
        <p:nvSpPr>
          <p:cNvPr id="3" name="Content Placeholder 2"/>
          <p:cNvSpPr>
            <a:spLocks noGrp="1"/>
          </p:cNvSpPr>
          <p:nvPr>
            <p:ph idx="1"/>
          </p:nvPr>
        </p:nvSpPr>
        <p:spPr>
          <a:xfrm>
            <a:off x="228600" y="980728"/>
            <a:ext cx="8686800" cy="5648672"/>
          </a:xfrm>
        </p:spPr>
        <p:txBody>
          <a:bodyPr/>
          <a:lstStyle/>
          <a:p>
            <a:r>
              <a:rPr lang="en-US" sz="2000" dirty="0" smtClean="0"/>
              <a:t>A </a:t>
            </a:r>
            <a:r>
              <a:rPr lang="en-US" sz="2000" dirty="0" err="1" smtClean="0"/>
              <a:t>hadronic</a:t>
            </a:r>
            <a:r>
              <a:rPr lang="en-US" sz="2000" dirty="0" smtClean="0"/>
              <a:t> shower consists of two </a:t>
            </a:r>
          </a:p>
          <a:p>
            <a:pPr>
              <a:buNone/>
            </a:pPr>
            <a:r>
              <a:rPr lang="en-US" sz="2000" dirty="0" smtClean="0"/>
              <a:t>	</a:t>
            </a:r>
            <a:r>
              <a:rPr lang="en-US" sz="2000" dirty="0" smtClean="0"/>
              <a:t>components: EM and </a:t>
            </a:r>
            <a:r>
              <a:rPr lang="en-US" sz="2000" dirty="0" err="1" smtClean="0"/>
              <a:t>hadronic</a:t>
            </a:r>
            <a:endParaRPr lang="en-US" sz="2000" dirty="0" smtClean="0"/>
          </a:p>
          <a:p>
            <a:endParaRPr lang="en-US" sz="2000" dirty="0" smtClean="0"/>
          </a:p>
          <a:p>
            <a:endParaRPr lang="en-US" sz="1800" dirty="0" smtClean="0"/>
          </a:p>
          <a:p>
            <a:endParaRPr lang="en-US" sz="1800" dirty="0" smtClean="0"/>
          </a:p>
          <a:p>
            <a:endParaRPr lang="en-US" sz="1800" dirty="0" smtClean="0"/>
          </a:p>
          <a:p>
            <a:r>
              <a:rPr lang="en-US" sz="1800" dirty="0" smtClean="0"/>
              <a:t>Calorimeters(e/h</a:t>
            </a:r>
            <a:r>
              <a:rPr lang="en-US" sz="1800" dirty="0" smtClean="0"/>
              <a:t>≠1) give a larger signal per unit deposited energy for the EM shower component (mostly initiated by </a:t>
            </a:r>
            <a:r>
              <a:rPr lang="en-US" sz="1800" dirty="0" smtClean="0">
                <a:sym typeface="Symbol" pitchFamily="18" charset="2"/>
              </a:rPr>
              <a:t></a:t>
            </a:r>
            <a:r>
              <a:rPr lang="en-US" sz="1800" baseline="30000" dirty="0" smtClean="0">
                <a:sym typeface="Symbol" pitchFamily="18" charset="2"/>
              </a:rPr>
              <a:t>0</a:t>
            </a:r>
            <a:r>
              <a:rPr lang="en-US" sz="1800" dirty="0" smtClean="0">
                <a:sym typeface="Symbol" pitchFamily="18" charset="2"/>
              </a:rPr>
              <a:t></a:t>
            </a:r>
            <a:r>
              <a:rPr lang="en-US" sz="1800" dirty="0" smtClean="0">
                <a:sym typeface="Symbol"/>
              </a:rPr>
              <a:t></a:t>
            </a:r>
            <a:r>
              <a:rPr lang="en-US" sz="1800" dirty="0" smtClean="0"/>
              <a:t>) than for non-EM components</a:t>
            </a:r>
          </a:p>
          <a:p>
            <a:pPr lvl="1"/>
            <a:r>
              <a:rPr lang="en-US" sz="1600" dirty="0" smtClean="0"/>
              <a:t>fluctuations in the intrinsic energy-sharing between the EM and non-EM component of the deposited energy</a:t>
            </a:r>
          </a:p>
          <a:p>
            <a:pPr lvl="1"/>
            <a:r>
              <a:rPr lang="en-US" sz="1600" dirty="0" smtClean="0"/>
              <a:t>Hence large fluctuation in </a:t>
            </a:r>
            <a:r>
              <a:rPr lang="en-US" sz="1600" dirty="0" err="1" smtClean="0"/>
              <a:t>hadronic</a:t>
            </a:r>
            <a:r>
              <a:rPr lang="en-US" sz="1600" dirty="0" smtClean="0"/>
              <a:t> response</a:t>
            </a:r>
          </a:p>
          <a:p>
            <a:pPr lvl="1"/>
            <a:r>
              <a:rPr lang="en-US" sz="1600" dirty="0" smtClean="0"/>
              <a:t>Poor resolution, non linearity and non Gaussian response</a:t>
            </a:r>
            <a:endParaRPr lang="en-US" sz="1800" dirty="0" smtClean="0"/>
          </a:p>
          <a:p>
            <a:r>
              <a:rPr lang="en-US" sz="1800" dirty="0" smtClean="0"/>
              <a:t>One way out as adopted by DREAM collaboration is Dual-Readout </a:t>
            </a:r>
            <a:r>
              <a:rPr lang="en-US" sz="1800" dirty="0" err="1" smtClean="0"/>
              <a:t>Calorimetry</a:t>
            </a:r>
            <a:endParaRPr lang="en-US" sz="1800" dirty="0" smtClean="0"/>
          </a:p>
          <a:p>
            <a:r>
              <a:rPr lang="en-US" sz="1800" dirty="0" smtClean="0"/>
              <a:t>Measurement of both the </a:t>
            </a:r>
            <a:r>
              <a:rPr lang="en-US" sz="1800" dirty="0" smtClean="0"/>
              <a:t>ionization/scintillation(</a:t>
            </a:r>
            <a:r>
              <a:rPr lang="en-US" sz="1800" dirty="0" err="1" smtClean="0"/>
              <a:t>hadronic</a:t>
            </a:r>
            <a:r>
              <a:rPr lang="en-US" sz="1800" dirty="0" smtClean="0"/>
              <a:t> </a:t>
            </a:r>
            <a:r>
              <a:rPr lang="en-US" sz="1800" dirty="0" smtClean="0"/>
              <a:t>fraction) and the Cherenkov signals(EM fraction) generated by a </a:t>
            </a:r>
            <a:r>
              <a:rPr lang="en-US" sz="1800" dirty="0" err="1" smtClean="0"/>
              <a:t>hadronic</a:t>
            </a:r>
            <a:r>
              <a:rPr lang="en-US" sz="1800" dirty="0" smtClean="0"/>
              <a:t> shower in order to determine on event by event basis the electromagnetic fraction of the shower </a:t>
            </a:r>
          </a:p>
          <a:p>
            <a:pPr lvl="1"/>
            <a:r>
              <a:rPr lang="en-US" sz="1600" dirty="0" smtClean="0"/>
              <a:t>The total shower energy can be reconstructed by using the measured values of EM fraction</a:t>
            </a:r>
          </a:p>
          <a:p>
            <a:pPr lvl="1"/>
            <a:r>
              <a:rPr lang="en-US" sz="1600" dirty="0" smtClean="0"/>
              <a:t>Resolution, linearity can be improved</a:t>
            </a:r>
            <a:endParaRPr lang="en-US" sz="1400" dirty="0"/>
          </a:p>
        </p:txBody>
      </p:sp>
      <p:sp>
        <p:nvSpPr>
          <p:cNvPr id="4" name="Date Placeholder 3"/>
          <p:cNvSpPr>
            <a:spLocks noGrp="1"/>
          </p:cNvSpPr>
          <p:nvPr>
            <p:ph type="dt" sz="half" idx="10"/>
          </p:nvPr>
        </p:nvSpPr>
        <p:spPr/>
        <p:txBody>
          <a:bodyPr/>
          <a:lstStyle/>
          <a:p>
            <a:pPr>
              <a:defRPr/>
            </a:pPr>
            <a:fld id="{DC1A19C3-60BE-477C-9DA2-31647DF132E5}" type="datetime1">
              <a:rPr lang="en-US" smtClean="0"/>
              <a:pPr>
                <a:defRPr/>
              </a:pPr>
              <a:t>4/5/2012</a:t>
            </a:fld>
            <a:endParaRPr lang="en-US" dirty="0"/>
          </a:p>
        </p:txBody>
      </p:sp>
      <p:sp>
        <p:nvSpPr>
          <p:cNvPr id="5" name="Footer Placeholder 4"/>
          <p:cNvSpPr>
            <a:spLocks noGrp="1"/>
          </p:cNvSpPr>
          <p:nvPr>
            <p:ph type="ftr" sz="quarter" idx="11"/>
          </p:nvPr>
        </p:nvSpPr>
        <p:spPr/>
        <p:txBody>
          <a:bodyPr/>
          <a:lstStyle/>
          <a:p>
            <a:pPr>
              <a:defRPr/>
            </a:pPr>
            <a:r>
              <a:rPr lang="en-US" smtClean="0"/>
              <a:t>Ashfaq Ahmad</a:t>
            </a:r>
            <a:endParaRPr lang="en-US"/>
          </a:p>
        </p:txBody>
      </p:sp>
      <p:sp>
        <p:nvSpPr>
          <p:cNvPr id="6" name="Slide Number Placeholder 5"/>
          <p:cNvSpPr>
            <a:spLocks noGrp="1"/>
          </p:cNvSpPr>
          <p:nvPr>
            <p:ph type="sldNum" sz="quarter" idx="12"/>
          </p:nvPr>
        </p:nvSpPr>
        <p:spPr/>
        <p:txBody>
          <a:bodyPr/>
          <a:lstStyle/>
          <a:p>
            <a:pPr>
              <a:defRPr/>
            </a:pPr>
            <a:fld id="{B19B6CF7-AFEE-4653-B4EC-FC3999BA7FC2}" type="slidenum">
              <a:rPr lang="en-US" smtClean="0"/>
              <a:pPr>
                <a:defRPr/>
              </a:pPr>
              <a:t>6</a:t>
            </a:fld>
            <a:endParaRPr lang="en-US" dirty="0"/>
          </a:p>
        </p:txBody>
      </p:sp>
      <p:pic>
        <p:nvPicPr>
          <p:cNvPr id="7" name="Picture 2"/>
          <p:cNvPicPr>
            <a:picLocks noChangeAspect="1" noChangeArrowheads="1"/>
          </p:cNvPicPr>
          <p:nvPr/>
        </p:nvPicPr>
        <p:blipFill>
          <a:blip r:embed="rId2" cstate="print"/>
          <a:srcRect l="42428" t="15000" b="58333"/>
          <a:stretch>
            <a:fillRect/>
          </a:stretch>
        </p:blipFill>
        <p:spPr bwMode="auto">
          <a:xfrm>
            <a:off x="4495800" y="1066800"/>
            <a:ext cx="4276200" cy="193956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Dual-Readout </a:t>
            </a:r>
            <a:r>
              <a:rPr lang="en-US" dirty="0" err="1" smtClean="0"/>
              <a:t>Calorimetry</a:t>
            </a:r>
            <a:endParaRPr lang="en-US" dirty="0"/>
          </a:p>
        </p:txBody>
      </p:sp>
      <p:sp>
        <p:nvSpPr>
          <p:cNvPr id="3" name="Content Placeholder 2"/>
          <p:cNvSpPr>
            <a:spLocks noGrp="1"/>
          </p:cNvSpPr>
          <p:nvPr>
            <p:ph idx="1"/>
          </p:nvPr>
        </p:nvSpPr>
        <p:spPr>
          <a:xfrm>
            <a:off x="228600" y="980728"/>
            <a:ext cx="8686800" cy="5648672"/>
          </a:xfrm>
        </p:spPr>
        <p:txBody>
          <a:bodyPr/>
          <a:lstStyle/>
          <a:p>
            <a:endParaRPr lang="en-US" sz="1600" dirty="0"/>
          </a:p>
        </p:txBody>
      </p:sp>
      <p:sp>
        <p:nvSpPr>
          <p:cNvPr id="4" name="Date Placeholder 3"/>
          <p:cNvSpPr>
            <a:spLocks noGrp="1"/>
          </p:cNvSpPr>
          <p:nvPr>
            <p:ph type="dt" sz="half" idx="10"/>
          </p:nvPr>
        </p:nvSpPr>
        <p:spPr/>
        <p:txBody>
          <a:bodyPr/>
          <a:lstStyle/>
          <a:p>
            <a:pPr>
              <a:defRPr/>
            </a:pPr>
            <a:fld id="{DC1A19C3-60BE-477C-9DA2-31647DF132E5}" type="datetime1">
              <a:rPr lang="en-US" smtClean="0"/>
              <a:pPr>
                <a:defRPr/>
              </a:pPr>
              <a:t>4/4/2012</a:t>
            </a:fld>
            <a:endParaRPr lang="en-US" dirty="0"/>
          </a:p>
        </p:txBody>
      </p:sp>
      <p:sp>
        <p:nvSpPr>
          <p:cNvPr id="5" name="Footer Placeholder 4"/>
          <p:cNvSpPr>
            <a:spLocks noGrp="1"/>
          </p:cNvSpPr>
          <p:nvPr>
            <p:ph type="ftr" sz="quarter" idx="11"/>
          </p:nvPr>
        </p:nvSpPr>
        <p:spPr/>
        <p:txBody>
          <a:bodyPr/>
          <a:lstStyle/>
          <a:p>
            <a:pPr>
              <a:defRPr/>
            </a:pPr>
            <a:r>
              <a:rPr lang="en-US" smtClean="0"/>
              <a:t>Ashfaq Ahmad</a:t>
            </a:r>
            <a:endParaRPr lang="en-US"/>
          </a:p>
        </p:txBody>
      </p:sp>
      <p:sp>
        <p:nvSpPr>
          <p:cNvPr id="6" name="Slide Number Placeholder 5"/>
          <p:cNvSpPr>
            <a:spLocks noGrp="1"/>
          </p:cNvSpPr>
          <p:nvPr>
            <p:ph type="sldNum" sz="quarter" idx="12"/>
          </p:nvPr>
        </p:nvSpPr>
        <p:spPr/>
        <p:txBody>
          <a:bodyPr/>
          <a:lstStyle/>
          <a:p>
            <a:pPr>
              <a:defRPr/>
            </a:pPr>
            <a:fld id="{B19B6CF7-AFEE-4653-B4EC-FC3999BA7FC2}" type="slidenum">
              <a:rPr lang="en-US" smtClean="0"/>
              <a:pPr>
                <a:defRPr/>
              </a:pPr>
              <a:t>60</a:t>
            </a:fld>
            <a:endParaRPr lang="en-US" dirty="0"/>
          </a:p>
        </p:txBody>
      </p:sp>
      <p:pic>
        <p:nvPicPr>
          <p:cNvPr id="176130" name="Picture 2"/>
          <p:cNvPicPr>
            <a:picLocks noChangeAspect="1" noChangeArrowheads="1"/>
          </p:cNvPicPr>
          <p:nvPr/>
        </p:nvPicPr>
        <p:blipFill>
          <a:blip r:embed="rId2" cstate="print"/>
          <a:srcRect/>
          <a:stretch>
            <a:fillRect/>
          </a:stretch>
        </p:blipFill>
        <p:spPr bwMode="auto">
          <a:xfrm>
            <a:off x="1676400" y="1066800"/>
            <a:ext cx="5638800" cy="54006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z="3600" dirty="0" smtClean="0"/>
              <a:t>A word about Look Elsewhere Effect (LEE)</a:t>
            </a:r>
            <a:endParaRPr lang="en-US" sz="3600" dirty="0"/>
          </a:p>
        </p:txBody>
      </p:sp>
      <p:sp>
        <p:nvSpPr>
          <p:cNvPr id="3" name="Content Placeholder 2"/>
          <p:cNvSpPr>
            <a:spLocks noGrp="1"/>
          </p:cNvSpPr>
          <p:nvPr>
            <p:ph idx="1"/>
          </p:nvPr>
        </p:nvSpPr>
        <p:spPr>
          <a:xfrm>
            <a:off x="250825" y="981075"/>
            <a:ext cx="8713788" cy="5688013"/>
          </a:xfrm>
        </p:spPr>
        <p:txBody>
          <a:bodyPr>
            <a:normAutofit/>
          </a:bodyPr>
          <a:lstStyle/>
          <a:p>
            <a:pPr eaLnBrk="1" hangingPunct="1">
              <a:lnSpc>
                <a:spcPct val="80000"/>
              </a:lnSpc>
              <a:defRPr/>
            </a:pPr>
            <a:r>
              <a:rPr lang="en-US" sz="2000" smtClean="0"/>
              <a:t>SM doesn’t predict the value of Higgs boson mass</a:t>
            </a:r>
          </a:p>
          <a:p>
            <a:pPr eaLnBrk="1" hangingPunct="1">
              <a:lnSpc>
                <a:spcPct val="80000"/>
              </a:lnSpc>
              <a:buFont typeface="Wingdings" pitchFamily="2" charset="2"/>
              <a:buNone/>
              <a:defRPr/>
            </a:pPr>
            <a:endParaRPr lang="en-US" sz="2000" smtClean="0"/>
          </a:p>
          <a:p>
            <a:pPr lvl="1" eaLnBrk="1" hangingPunct="1">
              <a:lnSpc>
                <a:spcPct val="80000"/>
              </a:lnSpc>
              <a:defRPr/>
            </a:pPr>
            <a:r>
              <a:rPr lang="en-US" sz="1800" smtClean="0"/>
              <a:t>Therefore mass resonance (excess of events) has to be searched in a wide mass range in experiments </a:t>
            </a:r>
          </a:p>
          <a:p>
            <a:pPr lvl="1" eaLnBrk="1" hangingPunct="1">
              <a:lnSpc>
                <a:spcPct val="80000"/>
              </a:lnSpc>
              <a:defRPr/>
            </a:pPr>
            <a:r>
              <a:rPr lang="en-US" sz="1800" smtClean="0"/>
              <a:t>An excess of events at a given mass point could also be the result of background fluctuation</a:t>
            </a:r>
          </a:p>
          <a:p>
            <a:pPr lvl="2" eaLnBrk="1" hangingPunct="1">
              <a:lnSpc>
                <a:spcPct val="80000"/>
              </a:lnSpc>
              <a:defRPr/>
            </a:pPr>
            <a:r>
              <a:rPr lang="en-US" sz="1600" smtClean="0"/>
              <a:t>Non zero probability, like 3</a:t>
            </a:r>
            <a:r>
              <a:rPr lang="en-US" sz="1600" smtClean="0">
                <a:sym typeface="Symbol" pitchFamily="18" charset="2"/>
              </a:rPr>
              <a:t> excess due to background</a:t>
            </a:r>
            <a:r>
              <a:rPr lang="en-US" sz="1600" smtClean="0"/>
              <a:t> would be  0.13% X LEW</a:t>
            </a:r>
            <a:endParaRPr lang="en-US" sz="1600" smtClean="0">
              <a:sym typeface="Symbol" pitchFamily="18" charset="2"/>
            </a:endParaRPr>
          </a:p>
          <a:p>
            <a:pPr lvl="3" eaLnBrk="1" hangingPunct="1">
              <a:lnSpc>
                <a:spcPct val="80000"/>
              </a:lnSpc>
              <a:defRPr/>
            </a:pPr>
            <a:r>
              <a:rPr lang="en-US" sz="1400" smtClean="0">
                <a:sym typeface="Symbol" pitchFamily="18" charset="2"/>
              </a:rPr>
              <a:t>Where LEW = mass range/mass resolution </a:t>
            </a:r>
            <a:endParaRPr lang="en-US" sz="1300" smtClean="0"/>
          </a:p>
          <a:p>
            <a:pPr eaLnBrk="1" hangingPunct="1">
              <a:lnSpc>
                <a:spcPct val="80000"/>
              </a:lnSpc>
              <a:defRPr/>
            </a:pPr>
            <a:r>
              <a:rPr lang="en-US" sz="2000" smtClean="0"/>
              <a:t>Therefore in a search for new mass resonance the significance of observing </a:t>
            </a:r>
            <a:r>
              <a:rPr lang="en-US" sz="2000" smtClean="0">
                <a:solidFill>
                  <a:srgbClr val="FF0000"/>
                </a:solidFill>
              </a:rPr>
              <a:t>local excess </a:t>
            </a:r>
            <a:r>
              <a:rPr lang="en-US" sz="2000" smtClean="0"/>
              <a:t>of events anywhere in a possible mass range must take into account the probability of observing such an excess anywhere in the range, the so called </a:t>
            </a:r>
            <a:r>
              <a:rPr lang="en-US" sz="2000" smtClean="0">
                <a:solidFill>
                  <a:srgbClr val="FF0000"/>
                </a:solidFill>
              </a:rPr>
              <a:t>Look Elsewhere Effect (LEE)</a:t>
            </a:r>
          </a:p>
          <a:p>
            <a:pPr lvl="1" eaLnBrk="1" hangingPunct="1">
              <a:lnSpc>
                <a:spcPct val="80000"/>
              </a:lnSpc>
              <a:defRPr/>
            </a:pPr>
            <a:r>
              <a:rPr lang="en-US" sz="1800" smtClean="0"/>
              <a:t>Different ways to quantify LEE, e.g, in terms of the ratio between the probability of observing the excess at some fixed mass point to the probability of observing it anywhere in the range</a:t>
            </a:r>
          </a:p>
          <a:p>
            <a:pPr eaLnBrk="1" hangingPunct="1">
              <a:lnSpc>
                <a:spcPct val="80000"/>
              </a:lnSpc>
              <a:defRPr/>
            </a:pPr>
            <a:r>
              <a:rPr lang="en-US" sz="2000" smtClean="0"/>
              <a:t>P-value:</a:t>
            </a:r>
          </a:p>
          <a:p>
            <a:pPr lvl="1" eaLnBrk="1" hangingPunct="1">
              <a:lnSpc>
                <a:spcPct val="80000"/>
              </a:lnSpc>
              <a:defRPr/>
            </a:pPr>
            <a:r>
              <a:rPr lang="en-US" sz="1800" smtClean="0"/>
              <a:t>Is the probability that the background fluctuates to the observed number of events or higher </a:t>
            </a:r>
          </a:p>
          <a:p>
            <a:pPr lvl="1" eaLnBrk="1" hangingPunct="1">
              <a:lnSpc>
                <a:spcPct val="80000"/>
              </a:lnSpc>
              <a:defRPr/>
            </a:pPr>
            <a:r>
              <a:rPr lang="en-US" sz="1800" smtClean="0"/>
              <a:t>Or measure of how much evidence we have against the null or background only hypothesis</a:t>
            </a:r>
          </a:p>
          <a:p>
            <a:pPr lvl="1" eaLnBrk="1" hangingPunct="1">
              <a:lnSpc>
                <a:spcPct val="80000"/>
              </a:lnSpc>
              <a:defRPr/>
            </a:pPr>
            <a:r>
              <a:rPr lang="en-US" sz="1800" smtClean="0"/>
              <a:t>Small (&lt;0.05) p-value means evidence against null hypothesis while large p-value means little or no evidence against null hypothesis</a:t>
            </a:r>
          </a:p>
        </p:txBody>
      </p:sp>
      <p:sp>
        <p:nvSpPr>
          <p:cNvPr id="41987" name="Date Placeholder 3"/>
          <p:cNvSpPr>
            <a:spLocks noGrp="1"/>
          </p:cNvSpPr>
          <p:nvPr>
            <p:ph type="dt" sz="quarter" idx="10"/>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3A8A913-8CBC-48E7-92D7-EEDC77B56EFB}" type="datetime1">
              <a:rPr lang="en-US"/>
              <a:pPr fontAlgn="base">
                <a:spcBef>
                  <a:spcPct val="0"/>
                </a:spcBef>
                <a:spcAft>
                  <a:spcPct val="0"/>
                </a:spcAft>
                <a:defRPr/>
              </a:pPr>
              <a:t>4/4/2012</a:t>
            </a:fld>
            <a:endParaRPr lang="en-US"/>
          </a:p>
        </p:txBody>
      </p:sp>
      <p:sp>
        <p:nvSpPr>
          <p:cNvPr id="41988" name="Footer Placeholder 4"/>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a:t>Ashfaq Ahmad</a:t>
            </a:r>
          </a:p>
        </p:txBody>
      </p:sp>
      <p:sp>
        <p:nvSpPr>
          <p:cNvPr id="41989" name="Slide Number Placeholder 5"/>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0026074-3802-4B10-A26F-33D05FE1D5DC}" type="slidenum">
              <a:rPr lang="en-US"/>
              <a:pPr fontAlgn="base">
                <a:spcBef>
                  <a:spcPct val="0"/>
                </a:spcBef>
                <a:spcAft>
                  <a:spcPct val="0"/>
                </a:spcAft>
                <a:defRPr/>
              </a:pPr>
              <a:t>61</a:t>
            </a:fld>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wrap="square" numCol="1" anchorCtr="0" compatLnSpc="1">
            <a:prstTxWarp prst="textNoShape">
              <a:avLst/>
            </a:prstTxWarp>
          </a:bodyPr>
          <a:lstStyle/>
          <a:p>
            <a:pPr eaLnBrk="1" hangingPunct="1">
              <a:defRPr/>
            </a:pPr>
            <a:r>
              <a:rPr lang="en-US" sz="3600" smtClean="0">
                <a:effectLst>
                  <a:outerShdw blurRad="38100" dist="38100" dir="2700000" algn="tl">
                    <a:srgbClr val="000000"/>
                  </a:outerShdw>
                </a:effectLst>
              </a:rPr>
              <a:t>Search for long-lived Neutralino NLSP</a:t>
            </a:r>
          </a:p>
        </p:txBody>
      </p:sp>
      <p:sp>
        <p:nvSpPr>
          <p:cNvPr id="3" name="Content Placeholder 2"/>
          <p:cNvSpPr>
            <a:spLocks noGrp="1"/>
          </p:cNvSpPr>
          <p:nvPr>
            <p:ph idx="4294967295"/>
          </p:nvPr>
        </p:nvSpPr>
        <p:spPr>
          <a:xfrm>
            <a:off x="250825" y="981075"/>
            <a:ext cx="8642350" cy="5616575"/>
          </a:xfrm>
          <a:ln w="25400">
            <a:solidFill>
              <a:schemeClr val="accent6">
                <a:lumMod val="75000"/>
              </a:schemeClr>
            </a:solidFill>
          </a:ln>
          <a:effectLst>
            <a:outerShdw blurRad="50800" dist="38100" dir="2700000" algn="tl" rotWithShape="0">
              <a:prstClr val="black">
                <a:alpha val="40000"/>
              </a:prstClr>
            </a:outerShdw>
          </a:effectLst>
        </p:spPr>
        <p:txBody>
          <a:bodyPr>
            <a:normAutofit lnSpcReduction="10000"/>
          </a:bodyPr>
          <a:lstStyle/>
          <a:p>
            <a:pPr>
              <a:buClr>
                <a:srgbClr val="FF0000"/>
              </a:buClr>
              <a:defRPr/>
            </a:pPr>
            <a:r>
              <a:rPr lang="en-US" sz="1800" smtClean="0">
                <a:solidFill>
                  <a:srgbClr val="FF0000"/>
                </a:solidFill>
              </a:rPr>
              <a:t>While we continue searching for SUSY and any new Physics BSM, it's possible that any new physics may not look the way we use to search for it</a:t>
            </a:r>
          </a:p>
          <a:p>
            <a:pPr lvl="1">
              <a:defRPr/>
            </a:pPr>
            <a:r>
              <a:rPr lang="en-US" sz="1800" smtClean="0">
                <a:solidFill>
                  <a:srgbClr val="0000CC"/>
                </a:solidFill>
              </a:rPr>
              <a:t>one possibility is that we may have non-prompt decays instead of the usual prompt physics that we are focused on</a:t>
            </a:r>
            <a:endParaRPr lang="en-US" sz="1600" smtClean="0">
              <a:solidFill>
                <a:srgbClr val="FF0000"/>
              </a:solidFill>
            </a:endParaRPr>
          </a:p>
          <a:p>
            <a:pPr>
              <a:buClr>
                <a:srgbClr val="FF0000"/>
              </a:buClr>
              <a:defRPr/>
            </a:pPr>
            <a:r>
              <a:rPr lang="en-US" sz="1800" smtClean="0">
                <a:solidFill>
                  <a:srgbClr val="FF0000"/>
                </a:solidFill>
              </a:rPr>
              <a:t> Exploring GMSB with long lived neutralino</a:t>
            </a:r>
          </a:p>
          <a:p>
            <a:pPr lvl="1">
              <a:defRPr/>
            </a:pPr>
            <a:r>
              <a:rPr lang="en-US" sz="1800" smtClean="0">
                <a:solidFill>
                  <a:srgbClr val="0000CC"/>
                </a:solidFill>
              </a:rPr>
              <a:t> In gauge mediated SUSY models, we may have long lived NLSP depending on SUSY breaking scale</a:t>
            </a:r>
          </a:p>
          <a:p>
            <a:pPr lvl="2">
              <a:defRPr/>
            </a:pPr>
            <a:r>
              <a:rPr lang="en-US" sz="1800" smtClean="0"/>
              <a:t>For example NLSP decay lengths of 0.1mm to 10's m for SUSY breaking scale from few hundred to few thousand TeV</a:t>
            </a:r>
          </a:p>
          <a:p>
            <a:pPr lvl="1">
              <a:defRPr/>
            </a:pPr>
            <a:r>
              <a:rPr lang="en-US" sz="1800" smtClean="0">
                <a:solidFill>
                  <a:srgbClr val="0000CC"/>
                </a:solidFill>
              </a:rPr>
              <a:t>Many other scenarios allowing for such a signature like split-SUSY, stealth-SUSY, hidden-valley or meta-stable SUSY breaking etc</a:t>
            </a:r>
          </a:p>
          <a:p>
            <a:pPr>
              <a:buClr>
                <a:srgbClr val="FF0000"/>
              </a:buClr>
              <a:defRPr/>
            </a:pPr>
            <a:endParaRPr lang="en-US" sz="1800" smtClean="0">
              <a:solidFill>
                <a:srgbClr val="FF0000"/>
              </a:solidFill>
            </a:endParaRPr>
          </a:p>
          <a:p>
            <a:pPr>
              <a:buClr>
                <a:srgbClr val="FF0000"/>
              </a:buClr>
              <a:defRPr/>
            </a:pPr>
            <a:r>
              <a:rPr lang="en-US" sz="1800" smtClean="0">
                <a:solidFill>
                  <a:srgbClr val="FF0000"/>
                </a:solidFill>
              </a:rPr>
              <a:t>The general neutralino NLSP is a mixture of  bino/higgsino/wino eigenstates</a:t>
            </a:r>
          </a:p>
          <a:p>
            <a:pPr lvl="1">
              <a:defRPr/>
            </a:pPr>
            <a:r>
              <a:rPr lang="en-US" sz="1800" smtClean="0">
                <a:solidFill>
                  <a:srgbClr val="0000CC"/>
                </a:solidFill>
              </a:rPr>
              <a:t>For NLSP with significant higgsino or wino component can decay ~100% time to Z+G and h+G</a:t>
            </a:r>
          </a:p>
          <a:p>
            <a:pPr lvl="1">
              <a:defRPr/>
            </a:pPr>
            <a:r>
              <a:rPr lang="en-US" sz="1800" smtClean="0">
                <a:solidFill>
                  <a:srgbClr val="0000CC"/>
                </a:solidFill>
              </a:rPr>
              <a:t>So the final states could be ZZ/WZ/gg/hh/Wg +MET</a:t>
            </a:r>
          </a:p>
          <a:p>
            <a:pPr lvl="1">
              <a:defRPr/>
            </a:pPr>
            <a:r>
              <a:rPr lang="en-US" sz="1800" smtClean="0">
                <a:solidFill>
                  <a:srgbClr val="FF0000"/>
                </a:solidFill>
              </a:rPr>
              <a:t>Note In the final states we can have both or one non-prompt neutralino's</a:t>
            </a:r>
          </a:p>
          <a:p>
            <a:pPr>
              <a:defRPr/>
            </a:pPr>
            <a:r>
              <a:rPr lang="en-US" sz="2000" smtClean="0">
                <a:solidFill>
                  <a:srgbClr val="FF0000"/>
                </a:solidFill>
              </a:rPr>
              <a:t>Paper in progress, aim for summer</a:t>
            </a:r>
          </a:p>
          <a:p>
            <a:pPr eaLnBrk="1" hangingPunct="1">
              <a:buFont typeface="Wingdings" pitchFamily="2" charset="2"/>
              <a:buNone/>
              <a:defRPr/>
            </a:pPr>
            <a:endParaRPr lang="en-US" sz="1800" smtClean="0">
              <a:effectLst>
                <a:outerShdw blurRad="38100" dist="38100" dir="2700000" algn="tl">
                  <a:srgbClr val="C0C0C0"/>
                </a:outerShdw>
              </a:effectLst>
              <a:sym typeface="Symbol" pitchFamily="18" charset="2"/>
            </a:endParaRPr>
          </a:p>
        </p:txBody>
      </p:sp>
      <p:sp>
        <p:nvSpPr>
          <p:cNvPr id="51203" name="Date Placeholder 3"/>
          <p:cNvSpPr txBox="1">
            <a:spLocks noGrp="1"/>
          </p:cNvSpPr>
          <p:nvPr/>
        </p:nvSpPr>
        <p:spPr bwMode="auto">
          <a:xfrm>
            <a:off x="0" y="6669088"/>
            <a:ext cx="3132138" cy="215900"/>
          </a:xfrm>
          <a:prstGeom prst="rect">
            <a:avLst/>
          </a:prstGeom>
          <a:gradFill flip="none" rotWithShape="1">
            <a:gsLst>
              <a:gs pos="0">
                <a:srgbClr val="D6B19C"/>
              </a:gs>
              <a:gs pos="30000">
                <a:srgbClr val="D49E6C"/>
              </a:gs>
              <a:gs pos="70000">
                <a:srgbClr val="A65528"/>
              </a:gs>
              <a:gs pos="100000">
                <a:srgbClr val="663012"/>
              </a:gs>
            </a:gsLst>
            <a:lin ang="5400000" scaled="0"/>
            <a:tileRect/>
          </a:gradFill>
          <a:ln>
            <a:miter lim="800000"/>
            <a:headEnd/>
            <a:tailEnd/>
          </a:ln>
        </p:spPr>
        <p:txBody>
          <a:bodyPr anchor="ctr"/>
          <a:lstStyle/>
          <a:p>
            <a:pPr>
              <a:defRPr/>
            </a:pPr>
            <a:fld id="{A7E92F2A-A595-4348-8A85-EE0989C979B0}" type="datetime1">
              <a:rPr lang="en-US" sz="1200">
                <a:solidFill>
                  <a:schemeClr val="bg1"/>
                </a:solidFill>
                <a:latin typeface="+mn-lt"/>
              </a:rPr>
              <a:pPr>
                <a:defRPr/>
              </a:pPr>
              <a:t>4/4/2012</a:t>
            </a:fld>
            <a:endParaRPr lang="en-US" sz="1200">
              <a:solidFill>
                <a:schemeClr val="bg1"/>
              </a:solidFill>
              <a:latin typeface="+mn-lt"/>
            </a:endParaRPr>
          </a:p>
        </p:txBody>
      </p:sp>
      <p:sp>
        <p:nvSpPr>
          <p:cNvPr id="51204" name="Footer Placeholder 4"/>
          <p:cNvSpPr txBox="1">
            <a:spLocks noGrp="1"/>
          </p:cNvSpPr>
          <p:nvPr/>
        </p:nvSpPr>
        <p:spPr bwMode="auto">
          <a:xfrm>
            <a:off x="3124200" y="6669088"/>
            <a:ext cx="2960688" cy="215900"/>
          </a:xfrm>
          <a:prstGeom prst="rect">
            <a:avLst/>
          </a:prstGeom>
          <a:gradFill flip="none" rotWithShape="1">
            <a:gsLst>
              <a:gs pos="0">
                <a:srgbClr val="D6B19C"/>
              </a:gs>
              <a:gs pos="30000">
                <a:srgbClr val="D49E6C"/>
              </a:gs>
              <a:gs pos="70000">
                <a:srgbClr val="A65528"/>
              </a:gs>
              <a:gs pos="100000">
                <a:srgbClr val="663012"/>
              </a:gs>
            </a:gsLst>
            <a:lin ang="5400000" scaled="0"/>
            <a:tileRect/>
          </a:gradFill>
          <a:ln>
            <a:miter lim="800000"/>
            <a:headEnd/>
            <a:tailEnd/>
          </a:ln>
        </p:spPr>
        <p:txBody>
          <a:bodyPr anchor="ctr"/>
          <a:lstStyle/>
          <a:p>
            <a:pPr algn="ctr">
              <a:defRPr/>
            </a:pPr>
            <a:r>
              <a:rPr lang="en-US" sz="1200">
                <a:solidFill>
                  <a:schemeClr val="bg1"/>
                </a:solidFill>
                <a:latin typeface="+mn-lt"/>
              </a:rPr>
              <a:t>Ashfaq Ahmad</a:t>
            </a:r>
          </a:p>
        </p:txBody>
      </p:sp>
      <p:sp>
        <p:nvSpPr>
          <p:cNvPr id="51205" name="Slide Number Placeholder 5"/>
          <p:cNvSpPr txBox="1">
            <a:spLocks noGrp="1"/>
          </p:cNvSpPr>
          <p:nvPr/>
        </p:nvSpPr>
        <p:spPr bwMode="auto">
          <a:xfrm>
            <a:off x="6011863" y="6669088"/>
            <a:ext cx="3132137" cy="215900"/>
          </a:xfrm>
          <a:prstGeom prst="rect">
            <a:avLst/>
          </a:prstGeom>
          <a:gradFill flip="none" rotWithShape="1">
            <a:gsLst>
              <a:gs pos="0">
                <a:srgbClr val="D6B19C"/>
              </a:gs>
              <a:gs pos="30000">
                <a:srgbClr val="D49E6C"/>
              </a:gs>
              <a:gs pos="70000">
                <a:srgbClr val="A65528"/>
              </a:gs>
              <a:gs pos="100000">
                <a:srgbClr val="663012"/>
              </a:gs>
            </a:gsLst>
            <a:lin ang="5400000" scaled="0"/>
            <a:tileRect/>
          </a:gradFill>
          <a:ln>
            <a:miter lim="800000"/>
            <a:headEnd/>
            <a:tailEnd/>
          </a:ln>
        </p:spPr>
        <p:txBody>
          <a:bodyPr anchor="ctr"/>
          <a:lstStyle/>
          <a:p>
            <a:pPr algn="r">
              <a:defRPr/>
            </a:pPr>
            <a:fld id="{2C02FFDE-63FA-414B-96B5-ED9C64A31802}" type="slidenum">
              <a:rPr lang="en-US" sz="1200">
                <a:solidFill>
                  <a:schemeClr val="bg1"/>
                </a:solidFill>
                <a:latin typeface="+mn-lt"/>
              </a:rPr>
              <a:pPr algn="r">
                <a:defRPr/>
              </a:pPr>
              <a:t>62</a:t>
            </a:fld>
            <a:endParaRPr lang="en-US" sz="1200">
              <a:solidFill>
                <a:schemeClr val="bg1"/>
              </a:solidFill>
              <a:latin typeface="+mn-lt"/>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wrap="square" numCol="1" anchorCtr="0" compatLnSpc="1">
            <a:prstTxWarp prst="textNoShape">
              <a:avLst/>
            </a:prstTxWarp>
          </a:bodyPr>
          <a:lstStyle/>
          <a:p>
            <a:pPr eaLnBrk="1" hangingPunct="1">
              <a:defRPr/>
            </a:pPr>
            <a:r>
              <a:rPr lang="en-US" smtClean="0">
                <a:effectLst>
                  <a:outerShdw blurRad="38100" dist="38100" dir="2700000" algn="tl">
                    <a:srgbClr val="000000"/>
                  </a:outerShdw>
                </a:effectLst>
              </a:rPr>
              <a:t>Combination plot (old)</a:t>
            </a:r>
          </a:p>
        </p:txBody>
      </p:sp>
      <p:sp>
        <p:nvSpPr>
          <p:cNvPr id="3" name="Content Placeholder 2"/>
          <p:cNvSpPr>
            <a:spLocks noGrp="1"/>
          </p:cNvSpPr>
          <p:nvPr>
            <p:ph idx="4294967295"/>
          </p:nvPr>
        </p:nvSpPr>
        <p:spPr>
          <a:xfrm>
            <a:off x="457200" y="981075"/>
            <a:ext cx="8229600" cy="5616575"/>
          </a:xfrm>
          <a:ln w="25400">
            <a:solidFill>
              <a:srgbClr val="E46C0A"/>
            </a:solidFill>
          </a:ln>
          <a:effectLst>
            <a:outerShdw dist="38100" dir="2700000" algn="tl" rotWithShape="0">
              <a:srgbClr val="000000">
                <a:alpha val="39999"/>
              </a:srgbClr>
            </a:outerShdw>
          </a:effectLst>
        </p:spPr>
        <p:txBody>
          <a:bodyPr/>
          <a:lstStyle/>
          <a:p>
            <a:pPr>
              <a:defRPr/>
            </a:pPr>
            <a:endParaRPr lang="en-US" smtClean="0"/>
          </a:p>
          <a:p>
            <a:pPr>
              <a:defRPr/>
            </a:pPr>
            <a:endParaRPr lang="en-US" smtClean="0"/>
          </a:p>
          <a:p>
            <a:pPr>
              <a:defRPr/>
            </a:pPr>
            <a:endParaRPr lang="en-US" smtClean="0"/>
          </a:p>
          <a:p>
            <a:pPr>
              <a:defRPr/>
            </a:pPr>
            <a:endParaRPr lang="en-US" smtClean="0"/>
          </a:p>
          <a:p>
            <a:pPr>
              <a:defRPr/>
            </a:pPr>
            <a:endParaRPr lang="en-US" sz="2400" smtClean="0"/>
          </a:p>
          <a:p>
            <a:pPr>
              <a:defRPr/>
            </a:pPr>
            <a:endParaRPr lang="en-US" sz="2400" smtClean="0"/>
          </a:p>
          <a:p>
            <a:pPr>
              <a:defRPr/>
            </a:pPr>
            <a:endParaRPr lang="en-US" sz="2400" smtClean="0"/>
          </a:p>
          <a:p>
            <a:pPr>
              <a:defRPr/>
            </a:pPr>
            <a:r>
              <a:rPr lang="en-US" sz="2400" smtClean="0"/>
              <a:t>The major channels, </a:t>
            </a:r>
            <a:r>
              <a:rPr lang="en-US" sz="2400" smtClean="0">
                <a:sym typeface="Symbol" pitchFamily="18" charset="2"/>
              </a:rPr>
              <a:t></a:t>
            </a:r>
            <a:r>
              <a:rPr lang="en-US" sz="2400" smtClean="0"/>
              <a:t>(4.9 fb</a:t>
            </a:r>
            <a:r>
              <a:rPr lang="en-US" sz="2400" baseline="30000" smtClean="0"/>
              <a:t>-1</a:t>
            </a:r>
            <a:r>
              <a:rPr lang="en-US" sz="2400" smtClean="0"/>
              <a:t>) and 4l(4.9 fb</a:t>
            </a:r>
            <a:r>
              <a:rPr lang="en-US" sz="2400" baseline="30000" smtClean="0"/>
              <a:t>-1</a:t>
            </a:r>
            <a:r>
              <a:rPr lang="en-US" sz="2400" smtClean="0"/>
              <a:t>) have comparable sensitivities around 126GeV</a:t>
            </a:r>
          </a:p>
          <a:p>
            <a:pPr>
              <a:defRPr/>
            </a:pPr>
            <a:r>
              <a:rPr lang="en-US" sz="2400" smtClean="0"/>
              <a:t>The </a:t>
            </a:r>
            <a:r>
              <a:rPr lang="en-US" sz="2400" smtClean="0">
                <a:sym typeface="Symbol" pitchFamily="18" charset="2"/>
              </a:rPr>
              <a:t></a:t>
            </a:r>
            <a:r>
              <a:rPr lang="en-US" sz="2400" smtClean="0"/>
              <a:t> excess is in coincidence with a smaller 4l excess, leading to a 3.5σ excess in the Higgs combination</a:t>
            </a:r>
          </a:p>
        </p:txBody>
      </p:sp>
      <p:sp>
        <p:nvSpPr>
          <p:cNvPr id="104451" name="Date Placeholder 3"/>
          <p:cNvSpPr txBox="1">
            <a:spLocks noGrp="1"/>
          </p:cNvSpPr>
          <p:nvPr/>
        </p:nvSpPr>
        <p:spPr bwMode="auto">
          <a:xfrm>
            <a:off x="0" y="6669088"/>
            <a:ext cx="3132138" cy="215900"/>
          </a:xfrm>
          <a:prstGeom prst="rect">
            <a:avLst/>
          </a:prstGeom>
          <a:gradFill rotWithShape="1">
            <a:gsLst>
              <a:gs pos="0">
                <a:srgbClr val="D6B19C"/>
              </a:gs>
              <a:gs pos="30000">
                <a:srgbClr val="D49E6C"/>
              </a:gs>
              <a:gs pos="70000">
                <a:srgbClr val="A65528"/>
              </a:gs>
              <a:gs pos="100000">
                <a:srgbClr val="663012"/>
              </a:gs>
            </a:gsLst>
            <a:lin ang="5400000"/>
          </a:gradFill>
          <a:ln w="9525">
            <a:noFill/>
            <a:miter lim="800000"/>
            <a:headEnd/>
            <a:tailEnd/>
          </a:ln>
        </p:spPr>
        <p:txBody>
          <a:bodyPr anchor="ctr"/>
          <a:lstStyle/>
          <a:p>
            <a:fld id="{7F98E3D6-9132-4A7E-853C-C4551A0EB102}" type="datetime1">
              <a:rPr lang="en-US" sz="1200">
                <a:solidFill>
                  <a:schemeClr val="bg1"/>
                </a:solidFill>
              </a:rPr>
              <a:pPr/>
              <a:t>4/4/2012</a:t>
            </a:fld>
            <a:endParaRPr lang="en-US" sz="1200">
              <a:solidFill>
                <a:schemeClr val="bg1"/>
              </a:solidFill>
            </a:endParaRPr>
          </a:p>
        </p:txBody>
      </p:sp>
      <p:sp>
        <p:nvSpPr>
          <p:cNvPr id="104452" name="Footer Placeholder 4"/>
          <p:cNvSpPr txBox="1">
            <a:spLocks noGrp="1"/>
          </p:cNvSpPr>
          <p:nvPr/>
        </p:nvSpPr>
        <p:spPr bwMode="auto">
          <a:xfrm>
            <a:off x="3124200" y="6669088"/>
            <a:ext cx="2960688" cy="215900"/>
          </a:xfrm>
          <a:prstGeom prst="rect">
            <a:avLst/>
          </a:prstGeom>
          <a:gradFill rotWithShape="1">
            <a:gsLst>
              <a:gs pos="0">
                <a:srgbClr val="D6B19C"/>
              </a:gs>
              <a:gs pos="30000">
                <a:srgbClr val="D49E6C"/>
              </a:gs>
              <a:gs pos="70000">
                <a:srgbClr val="A65528"/>
              </a:gs>
              <a:gs pos="100000">
                <a:srgbClr val="663012"/>
              </a:gs>
            </a:gsLst>
            <a:lin ang="5400000"/>
          </a:gradFill>
          <a:ln w="9525">
            <a:noFill/>
            <a:miter lim="800000"/>
            <a:headEnd/>
            <a:tailEnd/>
          </a:ln>
        </p:spPr>
        <p:txBody>
          <a:bodyPr anchor="ctr"/>
          <a:lstStyle/>
          <a:p>
            <a:pPr algn="ctr"/>
            <a:r>
              <a:rPr lang="en-US" sz="1200">
                <a:solidFill>
                  <a:schemeClr val="bg1"/>
                </a:solidFill>
              </a:rPr>
              <a:t>Ashfaq Ahmad</a:t>
            </a:r>
          </a:p>
        </p:txBody>
      </p:sp>
      <p:sp>
        <p:nvSpPr>
          <p:cNvPr id="104453" name="Slide Number Placeholder 5"/>
          <p:cNvSpPr txBox="1">
            <a:spLocks noGrp="1"/>
          </p:cNvSpPr>
          <p:nvPr/>
        </p:nvSpPr>
        <p:spPr bwMode="auto">
          <a:xfrm>
            <a:off x="6011863" y="6669088"/>
            <a:ext cx="3132137" cy="215900"/>
          </a:xfrm>
          <a:prstGeom prst="rect">
            <a:avLst/>
          </a:prstGeom>
          <a:gradFill rotWithShape="1">
            <a:gsLst>
              <a:gs pos="0">
                <a:srgbClr val="D6B19C"/>
              </a:gs>
              <a:gs pos="30000">
                <a:srgbClr val="D49E6C"/>
              </a:gs>
              <a:gs pos="70000">
                <a:srgbClr val="A65528"/>
              </a:gs>
              <a:gs pos="100000">
                <a:srgbClr val="663012"/>
              </a:gs>
            </a:gsLst>
            <a:lin ang="5400000"/>
          </a:gradFill>
          <a:ln w="9525">
            <a:noFill/>
            <a:miter lim="800000"/>
            <a:headEnd/>
            <a:tailEnd/>
          </a:ln>
        </p:spPr>
        <p:txBody>
          <a:bodyPr anchor="ctr"/>
          <a:lstStyle/>
          <a:p>
            <a:pPr algn="r"/>
            <a:fld id="{BC195EFD-66A0-46DF-AE24-6163A17F6CC4}" type="slidenum">
              <a:rPr lang="en-US" sz="1200">
                <a:solidFill>
                  <a:schemeClr val="bg1"/>
                </a:solidFill>
              </a:rPr>
              <a:pPr algn="r"/>
              <a:t>63</a:t>
            </a:fld>
            <a:endParaRPr lang="en-US" sz="1200">
              <a:solidFill>
                <a:schemeClr val="bg1"/>
              </a:solidFill>
            </a:endParaRPr>
          </a:p>
        </p:txBody>
      </p:sp>
      <p:pic>
        <p:nvPicPr>
          <p:cNvPr id="104454" name="Picture 7"/>
          <p:cNvPicPr>
            <a:picLocks noChangeAspect="1" noChangeArrowheads="1"/>
          </p:cNvPicPr>
          <p:nvPr/>
        </p:nvPicPr>
        <p:blipFill>
          <a:blip r:embed="rId2" cstate="print"/>
          <a:srcRect/>
          <a:stretch>
            <a:fillRect/>
          </a:stretch>
        </p:blipFill>
        <p:spPr bwMode="auto">
          <a:xfrm>
            <a:off x="1979613" y="1052513"/>
            <a:ext cx="4392612" cy="3489325"/>
          </a:xfrm>
          <a:prstGeom prst="rect">
            <a:avLst/>
          </a:prstGeom>
          <a:noFill/>
          <a:ln w="9525">
            <a:noFill/>
            <a:miter lim="800000"/>
            <a:headEnd/>
            <a:tailEnd/>
          </a:ln>
          <a:effectLst>
            <a:outerShdw blurRad="63500" sx="102000" sy="102000" algn="ctr" rotWithShape="0">
              <a:prstClr val="black">
                <a:alpha val="40000"/>
              </a:prstClr>
            </a:outerShdw>
          </a:effec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wrap="square" numCol="1" anchorCtr="0" compatLnSpc="1">
            <a:prstTxWarp prst="textNoShape">
              <a:avLst/>
            </a:prstTxWarp>
          </a:bodyPr>
          <a:lstStyle/>
          <a:p>
            <a:pPr eaLnBrk="1" hangingPunct="1">
              <a:defRPr/>
            </a:pPr>
            <a:r>
              <a:rPr lang="en-US" smtClean="0">
                <a:effectLst>
                  <a:outerShdw blurRad="38100" dist="38100" dir="2700000" algn="tl">
                    <a:srgbClr val="000000"/>
                  </a:outerShdw>
                </a:effectLst>
              </a:rPr>
              <a:t>Multilepton production</a:t>
            </a:r>
          </a:p>
        </p:txBody>
      </p:sp>
      <p:sp>
        <p:nvSpPr>
          <p:cNvPr id="3" name="Content Placeholder 2"/>
          <p:cNvSpPr>
            <a:spLocks noGrp="1"/>
          </p:cNvSpPr>
          <p:nvPr>
            <p:ph idx="4294967295"/>
          </p:nvPr>
        </p:nvSpPr>
        <p:spPr>
          <a:xfrm>
            <a:off x="250825" y="981075"/>
            <a:ext cx="8642350" cy="5616575"/>
          </a:xfrm>
          <a:ln w="25400">
            <a:solidFill>
              <a:schemeClr val="accent6">
                <a:lumMod val="75000"/>
              </a:schemeClr>
            </a:solidFill>
          </a:ln>
          <a:effectLst>
            <a:outerShdw blurRad="50800" dist="38100" dir="2700000" algn="tl" rotWithShape="0">
              <a:prstClr val="black">
                <a:alpha val="40000"/>
              </a:prstClr>
            </a:outerShdw>
          </a:effectLst>
        </p:spPr>
        <p:txBody>
          <a:bodyPr rtlCol="0">
            <a:normAutofit/>
          </a:bodyPr>
          <a:lstStyle/>
          <a:p>
            <a:pPr eaLnBrk="1" fontAlgn="auto" hangingPunct="1">
              <a:spcAft>
                <a:spcPts val="0"/>
              </a:spcAft>
              <a:defRPr/>
            </a:pPr>
            <a:endParaRPr lang="en-US"/>
          </a:p>
        </p:txBody>
      </p:sp>
      <p:sp>
        <p:nvSpPr>
          <p:cNvPr id="105475" name="Date Placeholder 3"/>
          <p:cNvSpPr txBox="1">
            <a:spLocks noGrp="1"/>
          </p:cNvSpPr>
          <p:nvPr/>
        </p:nvSpPr>
        <p:spPr bwMode="auto">
          <a:xfrm>
            <a:off x="0" y="6669088"/>
            <a:ext cx="3132138" cy="215900"/>
          </a:xfrm>
          <a:prstGeom prst="rect">
            <a:avLst/>
          </a:prstGeom>
          <a:gradFill rotWithShape="1">
            <a:gsLst>
              <a:gs pos="0">
                <a:srgbClr val="D6B19C"/>
              </a:gs>
              <a:gs pos="30000">
                <a:srgbClr val="D49E6C"/>
              </a:gs>
              <a:gs pos="70000">
                <a:srgbClr val="A65528"/>
              </a:gs>
              <a:gs pos="100000">
                <a:srgbClr val="663012"/>
              </a:gs>
            </a:gsLst>
            <a:lin ang="5400000"/>
          </a:gradFill>
          <a:ln w="9525">
            <a:noFill/>
            <a:miter lim="800000"/>
            <a:headEnd/>
            <a:tailEnd/>
          </a:ln>
        </p:spPr>
        <p:txBody>
          <a:bodyPr anchor="ctr"/>
          <a:lstStyle/>
          <a:p>
            <a:fld id="{7CBBF49C-B34D-4EB3-80D0-A369B4063D6F}" type="datetime1">
              <a:rPr lang="en-US" sz="1200">
                <a:solidFill>
                  <a:schemeClr val="bg1"/>
                </a:solidFill>
              </a:rPr>
              <a:pPr/>
              <a:t>4/4/2012</a:t>
            </a:fld>
            <a:endParaRPr lang="en-US" sz="1200">
              <a:solidFill>
                <a:schemeClr val="bg1"/>
              </a:solidFill>
            </a:endParaRPr>
          </a:p>
        </p:txBody>
      </p:sp>
      <p:sp>
        <p:nvSpPr>
          <p:cNvPr id="105476" name="Footer Placeholder 4"/>
          <p:cNvSpPr txBox="1">
            <a:spLocks noGrp="1"/>
          </p:cNvSpPr>
          <p:nvPr/>
        </p:nvSpPr>
        <p:spPr bwMode="auto">
          <a:xfrm>
            <a:off x="3124200" y="6669088"/>
            <a:ext cx="2960688" cy="215900"/>
          </a:xfrm>
          <a:prstGeom prst="rect">
            <a:avLst/>
          </a:prstGeom>
          <a:gradFill rotWithShape="1">
            <a:gsLst>
              <a:gs pos="0">
                <a:srgbClr val="D6B19C"/>
              </a:gs>
              <a:gs pos="30000">
                <a:srgbClr val="D49E6C"/>
              </a:gs>
              <a:gs pos="70000">
                <a:srgbClr val="A65528"/>
              </a:gs>
              <a:gs pos="100000">
                <a:srgbClr val="663012"/>
              </a:gs>
            </a:gsLst>
            <a:lin ang="5400000"/>
          </a:gradFill>
          <a:ln w="9525">
            <a:noFill/>
            <a:miter lim="800000"/>
            <a:headEnd/>
            <a:tailEnd/>
          </a:ln>
        </p:spPr>
        <p:txBody>
          <a:bodyPr anchor="ctr"/>
          <a:lstStyle/>
          <a:p>
            <a:pPr algn="ctr"/>
            <a:r>
              <a:rPr lang="en-US" sz="1200">
                <a:solidFill>
                  <a:schemeClr val="bg1"/>
                </a:solidFill>
              </a:rPr>
              <a:t>Ashfaq Ahmad</a:t>
            </a:r>
          </a:p>
        </p:txBody>
      </p:sp>
      <p:sp>
        <p:nvSpPr>
          <p:cNvPr id="105477" name="Slide Number Placeholder 5"/>
          <p:cNvSpPr txBox="1">
            <a:spLocks noGrp="1"/>
          </p:cNvSpPr>
          <p:nvPr/>
        </p:nvSpPr>
        <p:spPr bwMode="auto">
          <a:xfrm>
            <a:off x="6011863" y="6669088"/>
            <a:ext cx="3132137" cy="215900"/>
          </a:xfrm>
          <a:prstGeom prst="rect">
            <a:avLst/>
          </a:prstGeom>
          <a:gradFill rotWithShape="1">
            <a:gsLst>
              <a:gs pos="0">
                <a:srgbClr val="D6B19C"/>
              </a:gs>
              <a:gs pos="30000">
                <a:srgbClr val="D49E6C"/>
              </a:gs>
              <a:gs pos="70000">
                <a:srgbClr val="A65528"/>
              </a:gs>
              <a:gs pos="100000">
                <a:srgbClr val="663012"/>
              </a:gs>
            </a:gsLst>
            <a:lin ang="5400000"/>
          </a:gradFill>
          <a:ln w="9525">
            <a:noFill/>
            <a:miter lim="800000"/>
            <a:headEnd/>
            <a:tailEnd/>
          </a:ln>
        </p:spPr>
        <p:txBody>
          <a:bodyPr anchor="ctr"/>
          <a:lstStyle/>
          <a:p>
            <a:pPr algn="r"/>
            <a:fld id="{71420271-DAB8-4C2C-820A-9A4CAE667409}" type="slidenum">
              <a:rPr lang="en-US" sz="1200">
                <a:solidFill>
                  <a:schemeClr val="bg1"/>
                </a:solidFill>
              </a:rPr>
              <a:pPr algn="r"/>
              <a:t>64</a:t>
            </a:fld>
            <a:endParaRPr lang="en-US" sz="1200">
              <a:solidFill>
                <a:schemeClr val="bg1"/>
              </a:solidFill>
            </a:endParaRPr>
          </a:p>
        </p:txBody>
      </p:sp>
      <p:pic>
        <p:nvPicPr>
          <p:cNvPr id="105478" name="Picture 8"/>
          <p:cNvPicPr>
            <a:picLocks noChangeAspect="1" noChangeArrowheads="1"/>
          </p:cNvPicPr>
          <p:nvPr/>
        </p:nvPicPr>
        <p:blipFill>
          <a:blip r:embed="rId2" cstate="print"/>
          <a:srcRect/>
          <a:stretch>
            <a:fillRect/>
          </a:stretch>
        </p:blipFill>
        <p:spPr bwMode="auto">
          <a:xfrm>
            <a:off x="684213" y="1628775"/>
            <a:ext cx="3087687" cy="2152650"/>
          </a:xfrm>
          <a:prstGeom prst="rect">
            <a:avLst/>
          </a:prstGeom>
          <a:noFill/>
          <a:ln w="9525">
            <a:noFill/>
            <a:miter lim="800000"/>
            <a:headEnd/>
            <a:tailEnd/>
          </a:ln>
        </p:spPr>
      </p:pic>
      <p:sp>
        <p:nvSpPr>
          <p:cNvPr id="105479" name="Text Box 10"/>
          <p:cNvSpPr txBox="1">
            <a:spLocks noChangeArrowheads="1"/>
          </p:cNvSpPr>
          <p:nvPr/>
        </p:nvSpPr>
        <p:spPr bwMode="auto">
          <a:xfrm>
            <a:off x="808038" y="1008063"/>
            <a:ext cx="7940675" cy="641350"/>
          </a:xfrm>
          <a:prstGeom prst="rect">
            <a:avLst/>
          </a:prstGeom>
          <a:noFill/>
          <a:ln w="9525">
            <a:noFill/>
            <a:miter lim="800000"/>
            <a:headEnd/>
            <a:tailEnd/>
          </a:ln>
        </p:spPr>
        <p:txBody>
          <a:bodyPr>
            <a:spAutoFit/>
          </a:bodyPr>
          <a:lstStyle/>
          <a:p>
            <a:r>
              <a:rPr lang="en-US">
                <a:solidFill>
                  <a:srgbClr val="002060"/>
                </a:solidFill>
              </a:rPr>
              <a:t>RPV scenario, Prompt decay of LSP (Stau) – 4-body decay,</a:t>
            </a:r>
          </a:p>
          <a:p>
            <a:r>
              <a:rPr lang="en-US">
                <a:solidFill>
                  <a:srgbClr val="002060"/>
                </a:solidFill>
              </a:rPr>
              <a:t>Typical σ ~ 0.33 pb </a:t>
            </a:r>
          </a:p>
        </p:txBody>
      </p:sp>
      <p:pic>
        <p:nvPicPr>
          <p:cNvPr id="105480" name="Picture 12"/>
          <p:cNvPicPr>
            <a:picLocks noChangeAspect="1" noChangeArrowheads="1"/>
          </p:cNvPicPr>
          <p:nvPr/>
        </p:nvPicPr>
        <p:blipFill>
          <a:blip r:embed="rId3" cstate="print"/>
          <a:srcRect/>
          <a:stretch>
            <a:fillRect/>
          </a:stretch>
        </p:blipFill>
        <p:spPr bwMode="auto">
          <a:xfrm>
            <a:off x="5148263" y="2349500"/>
            <a:ext cx="1752600" cy="558800"/>
          </a:xfrm>
          <a:prstGeom prst="rect">
            <a:avLst/>
          </a:prstGeom>
          <a:noFill/>
          <a:ln w="9525">
            <a:noFill/>
            <a:miter lim="800000"/>
            <a:headEnd/>
            <a:tailEnd/>
          </a:ln>
        </p:spPr>
      </p:pic>
      <p:sp>
        <p:nvSpPr>
          <p:cNvPr id="105481" name="Text Box 13"/>
          <p:cNvSpPr txBox="1">
            <a:spLocks noChangeArrowheads="1"/>
          </p:cNvSpPr>
          <p:nvPr/>
        </p:nvSpPr>
        <p:spPr bwMode="auto">
          <a:xfrm>
            <a:off x="5003800" y="1989138"/>
            <a:ext cx="1911350" cy="366712"/>
          </a:xfrm>
          <a:prstGeom prst="rect">
            <a:avLst/>
          </a:prstGeom>
          <a:noFill/>
          <a:ln w="9525">
            <a:noFill/>
            <a:miter lim="800000"/>
            <a:headEnd/>
            <a:tailEnd/>
          </a:ln>
        </p:spPr>
        <p:txBody>
          <a:bodyPr wrap="none">
            <a:spAutoFit/>
          </a:bodyPr>
          <a:lstStyle/>
          <a:p>
            <a:r>
              <a:rPr lang="en-US">
                <a:solidFill>
                  <a:srgbClr val="002060"/>
                </a:solidFill>
              </a:rPr>
              <a:t>Typical production</a:t>
            </a:r>
          </a:p>
        </p:txBody>
      </p:sp>
      <p:pic>
        <p:nvPicPr>
          <p:cNvPr id="105482" name="Picture 14"/>
          <p:cNvPicPr>
            <a:picLocks noChangeAspect="1" noChangeArrowheads="1"/>
          </p:cNvPicPr>
          <p:nvPr/>
        </p:nvPicPr>
        <p:blipFill>
          <a:blip r:embed="rId4" cstate="print"/>
          <a:srcRect l="5316" t="13118" r="5215" b="46346"/>
          <a:stretch>
            <a:fillRect/>
          </a:stretch>
        </p:blipFill>
        <p:spPr bwMode="auto">
          <a:xfrm>
            <a:off x="323850" y="1125538"/>
            <a:ext cx="8496300" cy="2447925"/>
          </a:xfrm>
          <a:prstGeom prst="rect">
            <a:avLst/>
          </a:prstGeom>
          <a:noFill/>
          <a:ln w="9525">
            <a:noFill/>
            <a:miter lim="800000"/>
            <a:headEnd/>
            <a:tailEnd/>
          </a:ln>
        </p:spPr>
      </p:pic>
      <p:pic>
        <p:nvPicPr>
          <p:cNvPr id="105483" name="Picture 15"/>
          <p:cNvPicPr>
            <a:picLocks noChangeAspect="1" noChangeArrowheads="1"/>
          </p:cNvPicPr>
          <p:nvPr/>
        </p:nvPicPr>
        <p:blipFill>
          <a:blip r:embed="rId4" cstate="print"/>
          <a:srcRect l="5316" t="79889" r="5215" b="1025"/>
          <a:stretch>
            <a:fillRect/>
          </a:stretch>
        </p:blipFill>
        <p:spPr bwMode="auto">
          <a:xfrm>
            <a:off x="395288" y="3573463"/>
            <a:ext cx="8351837" cy="1152525"/>
          </a:xfrm>
          <a:prstGeom prst="rect">
            <a:avLst/>
          </a:prstGeom>
          <a:noFill/>
          <a:ln w="9525">
            <a:noFill/>
            <a:miter lim="800000"/>
            <a:headEnd/>
            <a:tailEnd/>
          </a:ln>
        </p:spPr>
      </p:pic>
      <p:sp>
        <p:nvSpPr>
          <p:cNvPr id="105484" name="Rectangle 16"/>
          <p:cNvSpPr>
            <a:spLocks noChangeArrowheads="1"/>
          </p:cNvSpPr>
          <p:nvPr/>
        </p:nvSpPr>
        <p:spPr bwMode="auto">
          <a:xfrm>
            <a:off x="395288" y="3573463"/>
            <a:ext cx="360362" cy="647700"/>
          </a:xfrm>
          <a:prstGeom prst="rect">
            <a:avLst/>
          </a:prstGeom>
          <a:solidFill>
            <a:schemeClr val="bg1"/>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wrap="square" numCol="1" anchorCtr="0" compatLnSpc="1">
            <a:prstTxWarp prst="textNoShape">
              <a:avLst/>
            </a:prstTxWarp>
          </a:bodyPr>
          <a:lstStyle/>
          <a:p>
            <a:pPr eaLnBrk="1" hangingPunct="1">
              <a:defRPr/>
            </a:pPr>
            <a:r>
              <a:rPr lang="en-US" sz="3600" smtClean="0">
                <a:effectLst>
                  <a:outerShdw blurRad="38100" dist="38100" dir="2700000" algn="tl">
                    <a:srgbClr val="000000"/>
                  </a:outerShdw>
                </a:effectLst>
              </a:rPr>
              <a:t>Example of Energy scale systematics</a:t>
            </a:r>
          </a:p>
        </p:txBody>
      </p:sp>
      <p:sp>
        <p:nvSpPr>
          <p:cNvPr id="3" name="Content Placeholder 2"/>
          <p:cNvSpPr>
            <a:spLocks noGrp="1"/>
          </p:cNvSpPr>
          <p:nvPr>
            <p:ph idx="4294967295"/>
          </p:nvPr>
        </p:nvSpPr>
        <p:spPr>
          <a:xfrm>
            <a:off x="250825" y="981075"/>
            <a:ext cx="8642350" cy="5616575"/>
          </a:xfrm>
          <a:ln w="25400">
            <a:solidFill>
              <a:schemeClr val="accent6">
                <a:lumMod val="75000"/>
              </a:schemeClr>
            </a:solidFill>
          </a:ln>
          <a:effectLst>
            <a:outerShdw blurRad="50800" dist="38100" dir="2700000" algn="tl" rotWithShape="0">
              <a:prstClr val="black">
                <a:alpha val="40000"/>
              </a:prstClr>
            </a:outerShdw>
          </a:effectLst>
        </p:spPr>
        <p:txBody>
          <a:bodyPr rtlCol="0">
            <a:normAutofit/>
          </a:bodyPr>
          <a:lstStyle/>
          <a:p>
            <a:pPr eaLnBrk="1" fontAlgn="auto" hangingPunct="1">
              <a:spcAft>
                <a:spcPts val="0"/>
              </a:spcAft>
              <a:defRPr/>
            </a:pPr>
            <a:endParaRPr lang="en-US"/>
          </a:p>
        </p:txBody>
      </p:sp>
      <p:sp>
        <p:nvSpPr>
          <p:cNvPr id="107523" name="Date Placeholder 3"/>
          <p:cNvSpPr txBox="1">
            <a:spLocks noGrp="1"/>
          </p:cNvSpPr>
          <p:nvPr/>
        </p:nvSpPr>
        <p:spPr bwMode="auto">
          <a:xfrm>
            <a:off x="0" y="6669088"/>
            <a:ext cx="3132138" cy="215900"/>
          </a:xfrm>
          <a:prstGeom prst="rect">
            <a:avLst/>
          </a:prstGeom>
          <a:gradFill rotWithShape="1">
            <a:gsLst>
              <a:gs pos="0">
                <a:srgbClr val="D6B19C"/>
              </a:gs>
              <a:gs pos="30000">
                <a:srgbClr val="D49E6C"/>
              </a:gs>
              <a:gs pos="70000">
                <a:srgbClr val="A65528"/>
              </a:gs>
              <a:gs pos="100000">
                <a:srgbClr val="663012"/>
              </a:gs>
            </a:gsLst>
            <a:lin ang="5400000"/>
          </a:gradFill>
          <a:ln w="9525">
            <a:noFill/>
            <a:miter lim="800000"/>
            <a:headEnd/>
            <a:tailEnd/>
          </a:ln>
        </p:spPr>
        <p:txBody>
          <a:bodyPr anchor="ctr"/>
          <a:lstStyle/>
          <a:p>
            <a:fld id="{CF551466-6EFC-4F50-A2B4-DB0B207228CA}" type="datetime1">
              <a:rPr lang="en-US" sz="1200">
                <a:solidFill>
                  <a:schemeClr val="bg1"/>
                </a:solidFill>
              </a:rPr>
              <a:pPr/>
              <a:t>4/4/2012</a:t>
            </a:fld>
            <a:endParaRPr lang="en-US" sz="1200">
              <a:solidFill>
                <a:schemeClr val="bg1"/>
              </a:solidFill>
            </a:endParaRPr>
          </a:p>
        </p:txBody>
      </p:sp>
      <p:sp>
        <p:nvSpPr>
          <p:cNvPr id="107524" name="Footer Placeholder 4"/>
          <p:cNvSpPr txBox="1">
            <a:spLocks noGrp="1"/>
          </p:cNvSpPr>
          <p:nvPr/>
        </p:nvSpPr>
        <p:spPr bwMode="auto">
          <a:xfrm>
            <a:off x="3124200" y="6669088"/>
            <a:ext cx="2960688" cy="215900"/>
          </a:xfrm>
          <a:prstGeom prst="rect">
            <a:avLst/>
          </a:prstGeom>
          <a:gradFill rotWithShape="1">
            <a:gsLst>
              <a:gs pos="0">
                <a:srgbClr val="D6B19C"/>
              </a:gs>
              <a:gs pos="30000">
                <a:srgbClr val="D49E6C"/>
              </a:gs>
              <a:gs pos="70000">
                <a:srgbClr val="A65528"/>
              </a:gs>
              <a:gs pos="100000">
                <a:srgbClr val="663012"/>
              </a:gs>
            </a:gsLst>
            <a:lin ang="5400000"/>
          </a:gradFill>
          <a:ln w="9525">
            <a:noFill/>
            <a:miter lim="800000"/>
            <a:headEnd/>
            <a:tailEnd/>
          </a:ln>
        </p:spPr>
        <p:txBody>
          <a:bodyPr anchor="ctr"/>
          <a:lstStyle/>
          <a:p>
            <a:pPr algn="ctr"/>
            <a:r>
              <a:rPr lang="en-US" sz="1200">
                <a:solidFill>
                  <a:schemeClr val="bg1"/>
                </a:solidFill>
              </a:rPr>
              <a:t>Ashfaq Ahmad</a:t>
            </a:r>
          </a:p>
        </p:txBody>
      </p:sp>
      <p:sp>
        <p:nvSpPr>
          <p:cNvPr id="107525" name="Slide Number Placeholder 5"/>
          <p:cNvSpPr txBox="1">
            <a:spLocks noGrp="1"/>
          </p:cNvSpPr>
          <p:nvPr/>
        </p:nvSpPr>
        <p:spPr bwMode="auto">
          <a:xfrm>
            <a:off x="6011863" y="6669088"/>
            <a:ext cx="3132137" cy="215900"/>
          </a:xfrm>
          <a:prstGeom prst="rect">
            <a:avLst/>
          </a:prstGeom>
          <a:gradFill rotWithShape="1">
            <a:gsLst>
              <a:gs pos="0">
                <a:srgbClr val="D6B19C"/>
              </a:gs>
              <a:gs pos="30000">
                <a:srgbClr val="D49E6C"/>
              </a:gs>
              <a:gs pos="70000">
                <a:srgbClr val="A65528"/>
              </a:gs>
              <a:gs pos="100000">
                <a:srgbClr val="663012"/>
              </a:gs>
            </a:gsLst>
            <a:lin ang="5400000"/>
          </a:gradFill>
          <a:ln w="9525">
            <a:noFill/>
            <a:miter lim="800000"/>
            <a:headEnd/>
            <a:tailEnd/>
          </a:ln>
        </p:spPr>
        <p:txBody>
          <a:bodyPr anchor="ctr"/>
          <a:lstStyle/>
          <a:p>
            <a:pPr algn="r"/>
            <a:fld id="{D69FA601-8859-4128-B9B9-64851C07904E}" type="slidenum">
              <a:rPr lang="en-US" sz="1200">
                <a:solidFill>
                  <a:schemeClr val="bg1"/>
                </a:solidFill>
              </a:rPr>
              <a:pPr algn="r"/>
              <a:t>65</a:t>
            </a:fld>
            <a:endParaRPr lang="en-US" sz="1200">
              <a:solidFill>
                <a:schemeClr val="bg1"/>
              </a:solidFill>
            </a:endParaRPr>
          </a:p>
        </p:txBody>
      </p:sp>
      <p:sp>
        <p:nvSpPr>
          <p:cNvPr id="107526" name="Rectangle 16"/>
          <p:cNvSpPr>
            <a:spLocks noChangeArrowheads="1"/>
          </p:cNvSpPr>
          <p:nvPr/>
        </p:nvSpPr>
        <p:spPr bwMode="auto">
          <a:xfrm>
            <a:off x="395288" y="3573463"/>
            <a:ext cx="360362" cy="647700"/>
          </a:xfrm>
          <a:prstGeom prst="rect">
            <a:avLst/>
          </a:prstGeom>
          <a:solidFill>
            <a:schemeClr val="bg1"/>
          </a:solidFill>
          <a:ln w="9525">
            <a:solidFill>
              <a:schemeClr val="bg1"/>
            </a:solidFill>
            <a:miter lim="800000"/>
            <a:headEnd/>
            <a:tailEnd/>
          </a:ln>
        </p:spPr>
        <p:txBody>
          <a:bodyPr wrap="none" anchor="ctr"/>
          <a:lstStyle/>
          <a:p>
            <a:endParaRPr lang="en-US"/>
          </a:p>
        </p:txBody>
      </p:sp>
      <p:pic>
        <p:nvPicPr>
          <p:cNvPr id="107527" name="Picture 12"/>
          <p:cNvPicPr>
            <a:picLocks noChangeAspect="1" noChangeArrowheads="1"/>
          </p:cNvPicPr>
          <p:nvPr/>
        </p:nvPicPr>
        <p:blipFill>
          <a:blip r:embed="rId2" cstate="print"/>
          <a:srcRect l="10139" t="19489" r="7927" b="10634"/>
          <a:stretch>
            <a:fillRect/>
          </a:stretch>
        </p:blipFill>
        <p:spPr bwMode="auto">
          <a:xfrm>
            <a:off x="684213" y="1196975"/>
            <a:ext cx="7991475" cy="5111750"/>
          </a:xfrm>
          <a:prstGeom prst="rect">
            <a:avLst/>
          </a:prstGeom>
          <a:noFill/>
          <a:ln w="9525">
            <a:noFill/>
            <a:miter lim="800000"/>
            <a:headEnd/>
            <a:tailEnd/>
          </a:ln>
        </p:spPr>
      </p:pic>
      <p:sp>
        <p:nvSpPr>
          <p:cNvPr id="107528" name="Rectangle 13"/>
          <p:cNvSpPr>
            <a:spLocks noChangeArrowheads="1"/>
          </p:cNvSpPr>
          <p:nvPr/>
        </p:nvSpPr>
        <p:spPr bwMode="auto">
          <a:xfrm>
            <a:off x="827088" y="1196975"/>
            <a:ext cx="2089150" cy="360363"/>
          </a:xfrm>
          <a:prstGeom prst="rect">
            <a:avLst/>
          </a:prstGeom>
          <a:solidFill>
            <a:schemeClr val="bg1"/>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wrap="square" numCol="1" anchorCtr="0" compatLnSpc="1">
            <a:prstTxWarp prst="textNoShape">
              <a:avLst/>
            </a:prstTxWarp>
          </a:bodyPr>
          <a:lstStyle/>
          <a:p>
            <a:pPr eaLnBrk="1" hangingPunct="1">
              <a:defRPr/>
            </a:pPr>
            <a:r>
              <a:rPr lang="en-US" sz="3200" dirty="0" err="1" smtClean="0">
                <a:effectLst/>
              </a:rPr>
              <a:t>Systematics</a:t>
            </a:r>
            <a:r>
              <a:rPr lang="en-US" sz="3200" dirty="0" smtClean="0">
                <a:effectLst/>
              </a:rPr>
              <a:t> </a:t>
            </a:r>
            <a:r>
              <a:rPr lang="en-US" sz="3200" dirty="0" smtClean="0">
                <a:effectLst/>
              </a:rPr>
              <a:t>for H</a:t>
            </a:r>
            <a:r>
              <a:rPr lang="en-US" sz="3200" dirty="0" smtClean="0">
                <a:effectLst/>
                <a:sym typeface="Symbol" pitchFamily="18" charset="2"/>
              </a:rPr>
              <a:t> mass resolution/scale</a:t>
            </a:r>
          </a:p>
        </p:txBody>
      </p:sp>
      <p:sp>
        <p:nvSpPr>
          <p:cNvPr id="3" name="Content Placeholder 2"/>
          <p:cNvSpPr>
            <a:spLocks noGrp="1"/>
          </p:cNvSpPr>
          <p:nvPr>
            <p:ph idx="4294967295"/>
          </p:nvPr>
        </p:nvSpPr>
        <p:spPr>
          <a:xfrm>
            <a:off x="457200" y="981075"/>
            <a:ext cx="8229600" cy="5616575"/>
          </a:xfrm>
          <a:ln w="25400">
            <a:solidFill>
              <a:schemeClr val="accent6">
                <a:lumMod val="75000"/>
              </a:schemeClr>
            </a:solidFill>
          </a:ln>
          <a:effectLst>
            <a:outerShdw blurRad="50800" dist="38100" dir="2700000" algn="tl" rotWithShape="0">
              <a:prstClr val="black">
                <a:alpha val="40000"/>
              </a:prstClr>
            </a:outerShdw>
          </a:effectLst>
        </p:spPr>
        <p:txBody>
          <a:bodyPr rtlCol="0">
            <a:normAutofit/>
          </a:bodyPr>
          <a:lstStyle/>
          <a:p>
            <a:pPr eaLnBrk="1" fontAlgn="auto" hangingPunct="1">
              <a:spcAft>
                <a:spcPts val="0"/>
              </a:spcAft>
              <a:defRPr/>
            </a:pPr>
            <a:endParaRPr lang="en-US"/>
          </a:p>
        </p:txBody>
      </p:sp>
      <p:sp>
        <p:nvSpPr>
          <p:cNvPr id="108547" name="Date Placeholder 3"/>
          <p:cNvSpPr txBox="1">
            <a:spLocks noGrp="1"/>
          </p:cNvSpPr>
          <p:nvPr/>
        </p:nvSpPr>
        <p:spPr bwMode="auto">
          <a:xfrm>
            <a:off x="0" y="6669088"/>
            <a:ext cx="3132138" cy="215900"/>
          </a:xfrm>
          <a:prstGeom prst="rect">
            <a:avLst/>
          </a:prstGeom>
          <a:gradFill rotWithShape="1">
            <a:gsLst>
              <a:gs pos="0">
                <a:srgbClr val="D6B19C"/>
              </a:gs>
              <a:gs pos="30000">
                <a:srgbClr val="D49E6C"/>
              </a:gs>
              <a:gs pos="70000">
                <a:srgbClr val="A65528"/>
              </a:gs>
              <a:gs pos="100000">
                <a:srgbClr val="663012"/>
              </a:gs>
            </a:gsLst>
            <a:lin ang="5400000"/>
          </a:gradFill>
          <a:ln w="9525">
            <a:noFill/>
            <a:miter lim="800000"/>
            <a:headEnd/>
            <a:tailEnd/>
          </a:ln>
        </p:spPr>
        <p:txBody>
          <a:bodyPr anchor="ctr"/>
          <a:lstStyle/>
          <a:p>
            <a:fld id="{FB4D5A21-016F-4F95-8575-D4ADD2533257}" type="datetime1">
              <a:rPr lang="en-US" sz="1200">
                <a:solidFill>
                  <a:schemeClr val="bg1"/>
                </a:solidFill>
              </a:rPr>
              <a:pPr/>
              <a:t>4/4/2012</a:t>
            </a:fld>
            <a:endParaRPr lang="en-US" sz="1200">
              <a:solidFill>
                <a:schemeClr val="bg1"/>
              </a:solidFill>
            </a:endParaRPr>
          </a:p>
        </p:txBody>
      </p:sp>
      <p:sp>
        <p:nvSpPr>
          <p:cNvPr id="108548" name="Footer Placeholder 4"/>
          <p:cNvSpPr txBox="1">
            <a:spLocks noGrp="1"/>
          </p:cNvSpPr>
          <p:nvPr/>
        </p:nvSpPr>
        <p:spPr bwMode="auto">
          <a:xfrm>
            <a:off x="3124200" y="6669088"/>
            <a:ext cx="2960688" cy="215900"/>
          </a:xfrm>
          <a:prstGeom prst="rect">
            <a:avLst/>
          </a:prstGeom>
          <a:gradFill rotWithShape="1">
            <a:gsLst>
              <a:gs pos="0">
                <a:srgbClr val="D6B19C"/>
              </a:gs>
              <a:gs pos="30000">
                <a:srgbClr val="D49E6C"/>
              </a:gs>
              <a:gs pos="70000">
                <a:srgbClr val="A65528"/>
              </a:gs>
              <a:gs pos="100000">
                <a:srgbClr val="663012"/>
              </a:gs>
            </a:gsLst>
            <a:lin ang="5400000"/>
          </a:gradFill>
          <a:ln w="9525">
            <a:noFill/>
            <a:miter lim="800000"/>
            <a:headEnd/>
            <a:tailEnd/>
          </a:ln>
        </p:spPr>
        <p:txBody>
          <a:bodyPr anchor="ctr"/>
          <a:lstStyle/>
          <a:p>
            <a:pPr algn="ctr"/>
            <a:r>
              <a:rPr lang="en-US" sz="1200">
                <a:solidFill>
                  <a:schemeClr val="bg1"/>
                </a:solidFill>
              </a:rPr>
              <a:t>Ashfaq Ahmad</a:t>
            </a:r>
          </a:p>
        </p:txBody>
      </p:sp>
      <p:sp>
        <p:nvSpPr>
          <p:cNvPr id="108549" name="Slide Number Placeholder 5"/>
          <p:cNvSpPr txBox="1">
            <a:spLocks noGrp="1"/>
          </p:cNvSpPr>
          <p:nvPr/>
        </p:nvSpPr>
        <p:spPr bwMode="auto">
          <a:xfrm>
            <a:off x="6011863" y="6669088"/>
            <a:ext cx="3132137" cy="215900"/>
          </a:xfrm>
          <a:prstGeom prst="rect">
            <a:avLst/>
          </a:prstGeom>
          <a:gradFill rotWithShape="1">
            <a:gsLst>
              <a:gs pos="0">
                <a:srgbClr val="D6B19C"/>
              </a:gs>
              <a:gs pos="30000">
                <a:srgbClr val="D49E6C"/>
              </a:gs>
              <a:gs pos="70000">
                <a:srgbClr val="A65528"/>
              </a:gs>
              <a:gs pos="100000">
                <a:srgbClr val="663012"/>
              </a:gs>
            </a:gsLst>
            <a:lin ang="5400000"/>
          </a:gradFill>
          <a:ln w="9525">
            <a:noFill/>
            <a:miter lim="800000"/>
            <a:headEnd/>
            <a:tailEnd/>
          </a:ln>
        </p:spPr>
        <p:txBody>
          <a:bodyPr anchor="ctr"/>
          <a:lstStyle/>
          <a:p>
            <a:pPr algn="r"/>
            <a:fld id="{0DBEBB78-EEA5-4485-9FA2-EEE1059B1776}" type="slidenum">
              <a:rPr lang="en-US" sz="1200">
                <a:solidFill>
                  <a:schemeClr val="bg1"/>
                </a:solidFill>
              </a:rPr>
              <a:pPr algn="r"/>
              <a:t>66</a:t>
            </a:fld>
            <a:endParaRPr lang="en-US" sz="1200">
              <a:solidFill>
                <a:schemeClr val="bg1"/>
              </a:solidFill>
            </a:endParaRPr>
          </a:p>
        </p:txBody>
      </p:sp>
      <p:pic>
        <p:nvPicPr>
          <p:cNvPr id="108550" name="Picture 7"/>
          <p:cNvPicPr>
            <a:picLocks noChangeAspect="1" noChangeArrowheads="1"/>
          </p:cNvPicPr>
          <p:nvPr/>
        </p:nvPicPr>
        <p:blipFill>
          <a:blip r:embed="rId2" cstate="print"/>
          <a:srcRect/>
          <a:stretch>
            <a:fillRect/>
          </a:stretch>
        </p:blipFill>
        <p:spPr bwMode="auto">
          <a:xfrm>
            <a:off x="900113" y="1412875"/>
            <a:ext cx="7416800" cy="3889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Fit Function</a:t>
            </a:r>
            <a:endParaRPr lang="en-US" dirty="0"/>
          </a:p>
        </p:txBody>
      </p:sp>
      <p:sp>
        <p:nvSpPr>
          <p:cNvPr id="3" name="Content Placeholder 2"/>
          <p:cNvSpPr>
            <a:spLocks noGrp="1"/>
          </p:cNvSpPr>
          <p:nvPr>
            <p:ph idx="1"/>
          </p:nvPr>
        </p:nvSpPr>
        <p:spPr>
          <a:xfrm>
            <a:off x="323850" y="981075"/>
            <a:ext cx="8496300" cy="5616575"/>
          </a:xfrm>
        </p:spPr>
        <p:txBody>
          <a:bodyPr rtlCol="0">
            <a:normAutofit/>
          </a:bodyPr>
          <a:lstStyle/>
          <a:p>
            <a:pPr eaLnBrk="1" fontAlgn="auto" hangingPunct="1">
              <a:spcAft>
                <a:spcPts val="0"/>
              </a:spcAft>
              <a:defRPr/>
            </a:pPr>
            <a:r>
              <a:rPr lang="en-US" kern="0" dirty="0" smtClean="0">
                <a:solidFill>
                  <a:srgbClr val="FF0000"/>
                </a:solidFill>
                <a:cs typeface="Arial" pitchFamily="34" charset="0"/>
              </a:rPr>
              <a:t>Relativistic </a:t>
            </a:r>
            <a:r>
              <a:rPr lang="en-US" kern="0" dirty="0" err="1" smtClean="0">
                <a:solidFill>
                  <a:srgbClr val="FF0000"/>
                </a:solidFill>
                <a:cs typeface="Arial" pitchFamily="34" charset="0"/>
              </a:rPr>
              <a:t>Breit</a:t>
            </a:r>
            <a:r>
              <a:rPr lang="en-US" kern="0" dirty="0" smtClean="0">
                <a:solidFill>
                  <a:srgbClr val="FF0000"/>
                </a:solidFill>
                <a:cs typeface="Arial" pitchFamily="34" charset="0"/>
              </a:rPr>
              <a:t>-Wigner</a:t>
            </a:r>
          </a:p>
          <a:p>
            <a:pPr eaLnBrk="1" fontAlgn="auto" hangingPunct="1">
              <a:spcAft>
                <a:spcPts val="0"/>
              </a:spcAft>
              <a:defRPr/>
            </a:pPr>
            <a:endParaRPr lang="en-US" kern="0" dirty="0" smtClean="0">
              <a:solidFill>
                <a:srgbClr val="FF0000"/>
              </a:solidFill>
              <a:latin typeface="Arial" pitchFamily="34" charset="0"/>
              <a:cs typeface="Arial" pitchFamily="34" charset="0"/>
            </a:endParaRPr>
          </a:p>
          <a:p>
            <a:pPr eaLnBrk="1" fontAlgn="auto" hangingPunct="1">
              <a:spcAft>
                <a:spcPts val="0"/>
              </a:spcAft>
              <a:defRPr/>
            </a:pPr>
            <a:endParaRPr lang="en-US" kern="0" dirty="0" smtClean="0">
              <a:solidFill>
                <a:srgbClr val="FF0000"/>
              </a:solidFill>
              <a:latin typeface="Arial" pitchFamily="34" charset="0"/>
              <a:cs typeface="Arial" pitchFamily="34" charset="0"/>
            </a:endParaRPr>
          </a:p>
          <a:p>
            <a:pPr eaLnBrk="1" fontAlgn="auto" hangingPunct="1">
              <a:spcAft>
                <a:spcPts val="0"/>
              </a:spcAft>
              <a:defRPr/>
            </a:pPr>
            <a:r>
              <a:rPr lang="en-US" dirty="0" smtClean="0">
                <a:solidFill>
                  <a:srgbClr val="FF0000"/>
                </a:solidFill>
              </a:rPr>
              <a:t>Resolution function: Crystal Ball</a:t>
            </a:r>
          </a:p>
          <a:p>
            <a:pPr eaLnBrk="1" fontAlgn="auto" hangingPunct="1">
              <a:spcAft>
                <a:spcPts val="0"/>
              </a:spcAft>
              <a:defRPr/>
            </a:pPr>
            <a:endParaRPr lang="en-US" dirty="0" smtClean="0">
              <a:solidFill>
                <a:srgbClr val="FF0000"/>
              </a:solidFill>
            </a:endParaRPr>
          </a:p>
          <a:p>
            <a:pPr eaLnBrk="1" fontAlgn="auto" hangingPunct="1">
              <a:spcAft>
                <a:spcPts val="0"/>
              </a:spcAft>
              <a:defRPr/>
            </a:pPr>
            <a:endParaRPr lang="en-US" dirty="0" smtClean="0">
              <a:solidFill>
                <a:srgbClr val="FF0000"/>
              </a:solidFill>
            </a:endParaRPr>
          </a:p>
          <a:p>
            <a:pPr eaLnBrk="1" fontAlgn="auto" hangingPunct="1">
              <a:spcAft>
                <a:spcPts val="0"/>
              </a:spcAft>
              <a:defRPr/>
            </a:pPr>
            <a:r>
              <a:rPr lang="en-US" dirty="0" smtClean="0">
                <a:solidFill>
                  <a:srgbClr val="FF0000"/>
                </a:solidFill>
              </a:rPr>
              <a:t>Convolution of BW and CB</a:t>
            </a:r>
          </a:p>
          <a:p>
            <a:pPr eaLnBrk="1" fontAlgn="auto" hangingPunct="1">
              <a:spcAft>
                <a:spcPts val="0"/>
              </a:spcAft>
              <a:defRPr/>
            </a:pPr>
            <a:endParaRPr lang="en-US" dirty="0" smtClean="0">
              <a:solidFill>
                <a:srgbClr val="FF0000"/>
              </a:solidFill>
            </a:endParaRPr>
          </a:p>
          <a:p>
            <a:pPr eaLnBrk="1" fontAlgn="auto" hangingPunct="1">
              <a:spcAft>
                <a:spcPts val="0"/>
              </a:spcAft>
              <a:defRPr/>
            </a:pPr>
            <a:endParaRPr lang="en-US" kern="0" dirty="0" smtClean="0">
              <a:solidFill>
                <a:srgbClr val="FF0000"/>
              </a:solidFill>
              <a:latin typeface="Arial" pitchFamily="34" charset="0"/>
              <a:cs typeface="Arial" pitchFamily="34" charset="0"/>
            </a:endParaRPr>
          </a:p>
          <a:p>
            <a:pPr eaLnBrk="1" fontAlgn="auto" hangingPunct="1">
              <a:spcAft>
                <a:spcPts val="0"/>
              </a:spcAft>
              <a:defRPr/>
            </a:pPr>
            <a:endParaRPr lang="en-US" dirty="0"/>
          </a:p>
        </p:txBody>
      </p:sp>
      <p:sp>
        <p:nvSpPr>
          <p:cNvPr id="44040" name="Date Placeholder 3"/>
          <p:cNvSpPr>
            <a:spLocks noGrp="1"/>
          </p:cNvSpPr>
          <p:nvPr>
            <p:ph type="dt" sz="quarter" idx="10"/>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1F0514F-094F-4B5E-B133-7AC5AC5E7294}" type="datetime1">
              <a:rPr lang="en-US"/>
              <a:pPr fontAlgn="base">
                <a:spcBef>
                  <a:spcPct val="0"/>
                </a:spcBef>
                <a:spcAft>
                  <a:spcPct val="0"/>
                </a:spcAft>
                <a:defRPr/>
              </a:pPr>
              <a:t>4/4/2012</a:t>
            </a:fld>
            <a:endParaRPr lang="en-US"/>
          </a:p>
        </p:txBody>
      </p:sp>
      <p:sp>
        <p:nvSpPr>
          <p:cNvPr id="44041" name="Footer Placeholder 4"/>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a:t>Ashfaq Ahmad</a:t>
            </a:r>
          </a:p>
        </p:txBody>
      </p:sp>
      <p:sp>
        <p:nvSpPr>
          <p:cNvPr id="44042" name="Slide Number Placeholder 5"/>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473DBB3-237F-4CB6-B2D2-1F81B05CA235}" type="slidenum">
              <a:rPr lang="en-US"/>
              <a:pPr fontAlgn="base">
                <a:spcBef>
                  <a:spcPct val="0"/>
                </a:spcBef>
                <a:spcAft>
                  <a:spcPct val="0"/>
                </a:spcAft>
                <a:defRPr/>
              </a:pPr>
              <a:t>67</a:t>
            </a:fld>
            <a:endParaRPr lang="en-US"/>
          </a:p>
        </p:txBody>
      </p:sp>
      <p:graphicFrame>
        <p:nvGraphicFramePr>
          <p:cNvPr id="44034" name="Object 2"/>
          <p:cNvGraphicFramePr>
            <a:graphicFrameLocks noChangeAspect="1"/>
          </p:cNvGraphicFramePr>
          <p:nvPr/>
        </p:nvGraphicFramePr>
        <p:xfrm>
          <a:off x="673100" y="1628775"/>
          <a:ext cx="5103813" cy="877888"/>
        </p:xfrm>
        <a:graphic>
          <a:graphicData uri="http://schemas.openxmlformats.org/presentationml/2006/ole">
            <p:oleObj spid="_x0000_s44082" name="Equation" r:id="rId3" imgW="2679700" imgH="482600" progId="Equation.3">
              <p:embed/>
            </p:oleObj>
          </a:graphicData>
        </a:graphic>
      </p:graphicFrame>
      <p:graphicFrame>
        <p:nvGraphicFramePr>
          <p:cNvPr id="44035" name="Object 3"/>
          <p:cNvGraphicFramePr>
            <a:graphicFrameLocks noChangeAspect="1"/>
          </p:cNvGraphicFramePr>
          <p:nvPr/>
        </p:nvGraphicFramePr>
        <p:xfrm>
          <a:off x="684213" y="3357563"/>
          <a:ext cx="5924550" cy="1219200"/>
        </p:xfrm>
        <a:graphic>
          <a:graphicData uri="http://schemas.openxmlformats.org/presentationml/2006/ole">
            <p:oleObj spid="_x0000_s44083" name="Equation" r:id="rId4" imgW="2832100" imgH="609600" progId="Equation.3">
              <p:embed/>
            </p:oleObj>
          </a:graphicData>
        </a:graphic>
      </p:graphicFrame>
      <p:graphicFrame>
        <p:nvGraphicFramePr>
          <p:cNvPr id="44036" name="Object 4"/>
          <p:cNvGraphicFramePr>
            <a:graphicFrameLocks noChangeAspect="1"/>
          </p:cNvGraphicFramePr>
          <p:nvPr/>
        </p:nvGraphicFramePr>
        <p:xfrm>
          <a:off x="912813" y="5257800"/>
          <a:ext cx="6618287" cy="576263"/>
        </p:xfrm>
        <a:graphic>
          <a:graphicData uri="http://schemas.openxmlformats.org/presentationml/2006/ole">
            <p:oleObj spid="_x0000_s44084" name="Equation" r:id="rId5" imgW="3060700" imgH="279400" progId="Equation.3">
              <p:embed/>
            </p:oleObj>
          </a:graphicData>
        </a:graphic>
      </p:graphicFrame>
      <p:graphicFrame>
        <p:nvGraphicFramePr>
          <p:cNvPr id="44037" name="Object 5"/>
          <p:cNvGraphicFramePr>
            <a:graphicFrameLocks noChangeAspect="1"/>
          </p:cNvGraphicFramePr>
          <p:nvPr/>
        </p:nvGraphicFramePr>
        <p:xfrm>
          <a:off x="7092950" y="3679825"/>
          <a:ext cx="1600200" cy="1135063"/>
        </p:xfrm>
        <a:graphic>
          <a:graphicData uri="http://schemas.openxmlformats.org/presentationml/2006/ole">
            <p:oleObj spid="_x0000_s44085" name="Equation" r:id="rId6" imgW="1397000" imgH="990600" progId="Equation.3">
              <p:embed/>
            </p:oleObj>
          </a:graphicData>
        </a:graphic>
      </p:graphicFrame>
      <p:sp>
        <p:nvSpPr>
          <p:cNvPr id="44043" name="Rectangle 11"/>
          <p:cNvSpPr>
            <a:spLocks noChangeArrowheads="1"/>
          </p:cNvSpPr>
          <p:nvPr/>
        </p:nvSpPr>
        <p:spPr bwMode="auto">
          <a:xfrm>
            <a:off x="457200" y="2689225"/>
            <a:ext cx="8229600" cy="468313"/>
          </a:xfrm>
          <a:prstGeom prst="rect">
            <a:avLst/>
          </a:prstGeom>
          <a:noFill/>
          <a:ln w="9525">
            <a:noFill/>
            <a:miter lim="800000"/>
            <a:headEnd/>
            <a:tailEnd/>
          </a:ln>
        </p:spPr>
        <p:txBody>
          <a:bodyPr/>
          <a:lstStyle/>
          <a:p>
            <a:pPr marL="342900" indent="-342900">
              <a:lnSpc>
                <a:spcPct val="90000"/>
              </a:lnSpc>
              <a:spcBef>
                <a:spcPct val="20000"/>
              </a:spcBef>
              <a:buClr>
                <a:srgbClr val="FF0000"/>
              </a:buClr>
              <a:buSzPct val="140000"/>
              <a:buFont typeface="Wingdings" pitchFamily="2" charset="2"/>
              <a:buChar char="Ø"/>
            </a:pPr>
            <a:endParaRPr lang="en-US" sz="2600">
              <a:solidFill>
                <a:srgbClr val="FF0000"/>
              </a:solidFill>
            </a:endParaRPr>
          </a:p>
        </p:txBody>
      </p:sp>
      <p:sp>
        <p:nvSpPr>
          <p:cNvPr id="44044" name="Text Box 9"/>
          <p:cNvSpPr txBox="1">
            <a:spLocks noChangeArrowheads="1"/>
          </p:cNvSpPr>
          <p:nvPr/>
        </p:nvSpPr>
        <p:spPr bwMode="auto">
          <a:xfrm>
            <a:off x="6553200" y="4060825"/>
            <a:ext cx="558800" cy="304800"/>
          </a:xfrm>
          <a:prstGeom prst="rect">
            <a:avLst/>
          </a:prstGeom>
          <a:noFill/>
          <a:ln w="28575">
            <a:noFill/>
            <a:miter lim="800000"/>
            <a:headEnd/>
            <a:tailEnd/>
          </a:ln>
        </p:spPr>
        <p:txBody>
          <a:bodyPr wrap="none" lIns="90000" tIns="46800" rIns="90000" bIns="46800">
            <a:spAutoFit/>
          </a:bodyPr>
          <a:lstStyle/>
          <a:p>
            <a:r>
              <a:rPr lang="en-US" sz="1400"/>
              <a:t>with</a:t>
            </a:r>
          </a:p>
        </p:txBody>
      </p:sp>
      <p:sp>
        <p:nvSpPr>
          <p:cNvPr id="44045" name="Rectangle 13"/>
          <p:cNvSpPr>
            <a:spLocks noChangeArrowheads="1"/>
          </p:cNvSpPr>
          <p:nvPr/>
        </p:nvSpPr>
        <p:spPr bwMode="auto">
          <a:xfrm>
            <a:off x="457200" y="4789488"/>
            <a:ext cx="8229600" cy="468312"/>
          </a:xfrm>
          <a:prstGeom prst="rect">
            <a:avLst/>
          </a:prstGeom>
          <a:noFill/>
          <a:ln w="9525">
            <a:noFill/>
            <a:miter lim="800000"/>
            <a:headEnd/>
            <a:tailEnd/>
          </a:ln>
        </p:spPr>
        <p:txBody>
          <a:bodyPr/>
          <a:lstStyle/>
          <a:p>
            <a:pPr marL="342900" indent="-342900">
              <a:lnSpc>
                <a:spcPct val="90000"/>
              </a:lnSpc>
              <a:spcBef>
                <a:spcPct val="20000"/>
              </a:spcBef>
              <a:buClr>
                <a:srgbClr val="FF0066"/>
              </a:buClr>
              <a:buSzPct val="140000"/>
              <a:buFont typeface="Wingdings" pitchFamily="2" charset="2"/>
              <a:buChar char="§"/>
            </a:pPr>
            <a:endParaRPr lang="en-US" sz="2600"/>
          </a:p>
          <a:p>
            <a:pPr marL="342900" indent="-342900">
              <a:lnSpc>
                <a:spcPct val="90000"/>
              </a:lnSpc>
              <a:spcBef>
                <a:spcPct val="20000"/>
              </a:spcBef>
              <a:buClr>
                <a:srgbClr val="FF0066"/>
              </a:buClr>
              <a:buSzPct val="140000"/>
              <a:buFont typeface="Wingdings" pitchFamily="2" charset="2"/>
              <a:buChar char="§"/>
            </a:pPr>
            <a:endParaRPr lang="en-US" sz="260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p:txBody>
          <a:bodyPr wrap="square" numCol="1" anchorCtr="0" compatLnSpc="1">
            <a:prstTxWarp prst="textNoShape">
              <a:avLst/>
            </a:prstTxWarp>
          </a:bodyPr>
          <a:lstStyle/>
          <a:p>
            <a:pPr eaLnBrk="1" hangingPunct="1">
              <a:defRPr/>
            </a:pPr>
            <a:r>
              <a:rPr lang="en-US" smtClean="0">
                <a:effectLst>
                  <a:outerShdw blurRad="38100" dist="38100" dir="2700000" algn="tl">
                    <a:srgbClr val="000000"/>
                  </a:outerShdw>
                </a:effectLst>
              </a:rPr>
              <a:t>Unification</a:t>
            </a:r>
          </a:p>
        </p:txBody>
      </p:sp>
      <p:sp>
        <p:nvSpPr>
          <p:cNvPr id="3" name="Content Placeholder 2"/>
          <p:cNvSpPr>
            <a:spLocks noGrp="1"/>
          </p:cNvSpPr>
          <p:nvPr>
            <p:ph idx="1"/>
          </p:nvPr>
        </p:nvSpPr>
        <p:spPr>
          <a:xfrm>
            <a:off x="457200" y="981075"/>
            <a:ext cx="8229600" cy="5616575"/>
          </a:xfrm>
        </p:spPr>
        <p:txBody>
          <a:bodyPr rtlCol="0">
            <a:normAutofit/>
          </a:bodyPr>
          <a:lstStyle/>
          <a:p>
            <a:pPr eaLnBrk="1" fontAlgn="auto" hangingPunct="1">
              <a:spcAft>
                <a:spcPts val="0"/>
              </a:spcAft>
              <a:defRPr/>
            </a:pPr>
            <a:endParaRPr lang="en-US" dirty="0"/>
          </a:p>
        </p:txBody>
      </p:sp>
      <p:sp>
        <p:nvSpPr>
          <p:cNvPr id="57347" name="Date Placeholder 3"/>
          <p:cNvSpPr>
            <a:spLocks noGrp="1"/>
          </p:cNvSpPr>
          <p:nvPr>
            <p:ph type="dt" sz="quarter" idx="10"/>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C84E196-D920-44C0-ADA7-ABFA788902E1}" type="datetime1">
              <a:rPr lang="en-US"/>
              <a:pPr fontAlgn="base">
                <a:spcBef>
                  <a:spcPct val="0"/>
                </a:spcBef>
                <a:spcAft>
                  <a:spcPct val="0"/>
                </a:spcAft>
                <a:defRPr/>
              </a:pPr>
              <a:t>4/4/2012</a:t>
            </a:fld>
            <a:endParaRPr lang="en-US"/>
          </a:p>
        </p:txBody>
      </p:sp>
      <p:sp>
        <p:nvSpPr>
          <p:cNvPr id="57348" name="Footer Placeholder 4"/>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a:t>Ashfaq Ahmad</a:t>
            </a:r>
          </a:p>
        </p:txBody>
      </p:sp>
      <p:sp>
        <p:nvSpPr>
          <p:cNvPr id="57349" name="Slide Number Placeholder 5"/>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0AEC51C-ECE6-4BCB-8549-A62EACF7FD92}" type="slidenum">
              <a:rPr lang="en-US"/>
              <a:pPr fontAlgn="base">
                <a:spcBef>
                  <a:spcPct val="0"/>
                </a:spcBef>
                <a:spcAft>
                  <a:spcPct val="0"/>
                </a:spcAft>
                <a:defRPr/>
              </a:pPr>
              <a:t>68</a:t>
            </a:fld>
            <a:endParaRPr lang="en-US"/>
          </a:p>
        </p:txBody>
      </p:sp>
      <p:pic>
        <p:nvPicPr>
          <p:cNvPr id="116742" name="Picture 2"/>
          <p:cNvPicPr>
            <a:picLocks noChangeAspect="1" noChangeArrowheads="1"/>
          </p:cNvPicPr>
          <p:nvPr/>
        </p:nvPicPr>
        <p:blipFill>
          <a:blip r:embed="rId2" cstate="print"/>
          <a:srcRect/>
          <a:stretch>
            <a:fillRect/>
          </a:stretch>
        </p:blipFill>
        <p:spPr bwMode="auto">
          <a:xfrm>
            <a:off x="4643438" y="1989138"/>
            <a:ext cx="3744912" cy="3290887"/>
          </a:xfrm>
          <a:prstGeom prst="rect">
            <a:avLst/>
          </a:prstGeom>
          <a:noFill/>
          <a:ln w="9525">
            <a:noFill/>
            <a:miter lim="800000"/>
            <a:headEnd/>
            <a:tailEnd/>
          </a:ln>
        </p:spPr>
      </p:pic>
      <p:pic>
        <p:nvPicPr>
          <p:cNvPr id="116743" name="Picture 3"/>
          <p:cNvPicPr>
            <a:picLocks noChangeAspect="1" noChangeArrowheads="1"/>
          </p:cNvPicPr>
          <p:nvPr/>
        </p:nvPicPr>
        <p:blipFill>
          <a:blip r:embed="rId3" cstate="print"/>
          <a:srcRect/>
          <a:stretch>
            <a:fillRect/>
          </a:stretch>
        </p:blipFill>
        <p:spPr bwMode="auto">
          <a:xfrm>
            <a:off x="611188" y="1916113"/>
            <a:ext cx="3673475" cy="3332162"/>
          </a:xfrm>
          <a:prstGeom prst="rect">
            <a:avLst/>
          </a:prstGeom>
          <a:noFill/>
          <a:ln w="9525">
            <a:noFill/>
            <a:miter lim="800000"/>
            <a:headEnd/>
            <a:tailEnd/>
          </a:ln>
        </p:spPr>
      </p:pic>
      <p:sp>
        <p:nvSpPr>
          <p:cNvPr id="9" name="TextBox 8"/>
          <p:cNvSpPr txBox="1"/>
          <p:nvPr/>
        </p:nvSpPr>
        <p:spPr>
          <a:xfrm>
            <a:off x="1187450" y="1484313"/>
            <a:ext cx="2736850" cy="523875"/>
          </a:xfrm>
          <a:prstGeom prst="rect">
            <a:avLst/>
          </a:prstGeom>
          <a:solidFill>
            <a:schemeClr val="bg1"/>
          </a:solidFill>
        </p:spPr>
        <p:txBody>
          <a:bodyPr>
            <a:spAutoFit/>
          </a:bodyPr>
          <a:lstStyle/>
          <a:p>
            <a:pPr fontAlgn="auto">
              <a:spcBef>
                <a:spcPts val="0"/>
              </a:spcBef>
              <a:spcAft>
                <a:spcPts val="0"/>
              </a:spcAft>
              <a:defRPr/>
            </a:pPr>
            <a:r>
              <a:rPr lang="en-US" sz="2800" dirty="0">
                <a:solidFill>
                  <a:srgbClr val="002060"/>
                </a:solidFill>
                <a:effectLst>
                  <a:outerShdw blurRad="50800" dist="38100" dir="2700000" algn="tl" rotWithShape="0">
                    <a:schemeClr val="tx1">
                      <a:alpha val="40000"/>
                    </a:schemeClr>
                  </a:outerShdw>
                </a:effectLst>
                <a:latin typeface="+mn-lt"/>
              </a:rPr>
              <a:t>Standard Model</a:t>
            </a:r>
          </a:p>
        </p:txBody>
      </p:sp>
      <p:sp>
        <p:nvSpPr>
          <p:cNvPr id="10" name="TextBox 9"/>
          <p:cNvSpPr txBox="1"/>
          <p:nvPr/>
        </p:nvSpPr>
        <p:spPr>
          <a:xfrm>
            <a:off x="5003800" y="1341438"/>
            <a:ext cx="2736850" cy="522287"/>
          </a:xfrm>
          <a:prstGeom prst="rect">
            <a:avLst/>
          </a:prstGeom>
          <a:solidFill>
            <a:schemeClr val="bg1"/>
          </a:solidFill>
        </p:spPr>
        <p:txBody>
          <a:bodyPr>
            <a:spAutoFit/>
          </a:bodyPr>
          <a:lstStyle/>
          <a:p>
            <a:pPr algn="ctr" fontAlgn="auto">
              <a:spcBef>
                <a:spcPts val="0"/>
              </a:spcBef>
              <a:spcAft>
                <a:spcPts val="0"/>
              </a:spcAft>
              <a:defRPr/>
            </a:pPr>
            <a:r>
              <a:rPr lang="en-US" sz="2800" dirty="0">
                <a:solidFill>
                  <a:srgbClr val="002060"/>
                </a:solidFill>
                <a:effectLst>
                  <a:outerShdw blurRad="50800" dist="38100" dir="2700000" algn="tl" rotWithShape="0">
                    <a:schemeClr val="tx1">
                      <a:alpha val="40000"/>
                    </a:schemeClr>
                  </a:outerShdw>
                </a:effectLst>
                <a:latin typeface="+mn-lt"/>
              </a:rPr>
              <a:t>SUSY</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wrap="square" numCol="1" anchorCtr="0" compatLnSpc="1">
            <a:prstTxWarp prst="textNoShape">
              <a:avLst/>
            </a:prstTxWarp>
          </a:bodyPr>
          <a:lstStyle/>
          <a:p>
            <a:pPr eaLnBrk="1" hangingPunct="1">
              <a:defRPr/>
            </a:pPr>
            <a:r>
              <a:rPr lang="en-US" smtClean="0">
                <a:effectLst>
                  <a:outerShdw blurRad="38100" dist="38100" dir="2700000" algn="tl">
                    <a:srgbClr val="000000"/>
                  </a:outerShdw>
                </a:effectLst>
              </a:rPr>
              <a:t>Background Composition</a:t>
            </a:r>
          </a:p>
        </p:txBody>
      </p:sp>
      <p:sp>
        <p:nvSpPr>
          <p:cNvPr id="3" name="Content Placeholder 2"/>
          <p:cNvSpPr>
            <a:spLocks noGrp="1"/>
          </p:cNvSpPr>
          <p:nvPr>
            <p:ph idx="4294967295"/>
          </p:nvPr>
        </p:nvSpPr>
        <p:spPr>
          <a:xfrm>
            <a:off x="468313" y="981075"/>
            <a:ext cx="8229600" cy="5616575"/>
          </a:xfrm>
          <a:ln w="25400">
            <a:solidFill>
              <a:schemeClr val="accent6">
                <a:lumMod val="75000"/>
              </a:schemeClr>
            </a:solidFill>
          </a:ln>
          <a:effectLst>
            <a:outerShdw blurRad="50800" dist="38100" dir="2700000" algn="tl" rotWithShape="0">
              <a:prstClr val="black">
                <a:alpha val="40000"/>
              </a:prstClr>
            </a:outerShdw>
          </a:effectLst>
        </p:spPr>
        <p:txBody>
          <a:bodyPr rtlCol="0">
            <a:normAutofit/>
          </a:bodyPr>
          <a:lstStyle/>
          <a:p>
            <a:pPr eaLnBrk="1" fontAlgn="auto" hangingPunct="1">
              <a:spcAft>
                <a:spcPts val="0"/>
              </a:spcAft>
              <a:defRPr/>
            </a:pPr>
            <a:endParaRPr lang="en-US"/>
          </a:p>
        </p:txBody>
      </p:sp>
      <p:sp>
        <p:nvSpPr>
          <p:cNvPr id="119811" name="Date Placeholder 3"/>
          <p:cNvSpPr txBox="1">
            <a:spLocks noGrp="1"/>
          </p:cNvSpPr>
          <p:nvPr/>
        </p:nvSpPr>
        <p:spPr bwMode="auto">
          <a:xfrm>
            <a:off x="0" y="6669088"/>
            <a:ext cx="3132138" cy="215900"/>
          </a:xfrm>
          <a:prstGeom prst="rect">
            <a:avLst/>
          </a:prstGeom>
          <a:gradFill rotWithShape="1">
            <a:gsLst>
              <a:gs pos="0">
                <a:srgbClr val="D6B19C"/>
              </a:gs>
              <a:gs pos="30000">
                <a:srgbClr val="D49E6C"/>
              </a:gs>
              <a:gs pos="70000">
                <a:srgbClr val="A65528"/>
              </a:gs>
              <a:gs pos="100000">
                <a:srgbClr val="663012"/>
              </a:gs>
            </a:gsLst>
            <a:lin ang="5400000"/>
          </a:gradFill>
          <a:ln w="9525">
            <a:noFill/>
            <a:miter lim="800000"/>
            <a:headEnd/>
            <a:tailEnd/>
          </a:ln>
        </p:spPr>
        <p:txBody>
          <a:bodyPr anchor="ctr"/>
          <a:lstStyle/>
          <a:p>
            <a:fld id="{42A1CFCB-DB1D-42F5-BFF0-CA013DB10E0A}" type="datetime1">
              <a:rPr lang="en-US" sz="1200">
                <a:solidFill>
                  <a:schemeClr val="bg1"/>
                </a:solidFill>
              </a:rPr>
              <a:pPr/>
              <a:t>4/4/2012</a:t>
            </a:fld>
            <a:endParaRPr lang="en-US" sz="1200">
              <a:solidFill>
                <a:schemeClr val="bg1"/>
              </a:solidFill>
            </a:endParaRPr>
          </a:p>
        </p:txBody>
      </p:sp>
      <p:sp>
        <p:nvSpPr>
          <p:cNvPr id="119812" name="Footer Placeholder 4"/>
          <p:cNvSpPr txBox="1">
            <a:spLocks noGrp="1"/>
          </p:cNvSpPr>
          <p:nvPr/>
        </p:nvSpPr>
        <p:spPr bwMode="auto">
          <a:xfrm>
            <a:off x="3124200" y="6669088"/>
            <a:ext cx="2960688" cy="215900"/>
          </a:xfrm>
          <a:prstGeom prst="rect">
            <a:avLst/>
          </a:prstGeom>
          <a:gradFill rotWithShape="1">
            <a:gsLst>
              <a:gs pos="0">
                <a:srgbClr val="D6B19C"/>
              </a:gs>
              <a:gs pos="30000">
                <a:srgbClr val="D49E6C"/>
              </a:gs>
              <a:gs pos="70000">
                <a:srgbClr val="A65528"/>
              </a:gs>
              <a:gs pos="100000">
                <a:srgbClr val="663012"/>
              </a:gs>
            </a:gsLst>
            <a:lin ang="5400000"/>
          </a:gradFill>
          <a:ln w="9525">
            <a:noFill/>
            <a:miter lim="800000"/>
            <a:headEnd/>
            <a:tailEnd/>
          </a:ln>
        </p:spPr>
        <p:txBody>
          <a:bodyPr anchor="ctr"/>
          <a:lstStyle/>
          <a:p>
            <a:pPr algn="ctr"/>
            <a:r>
              <a:rPr lang="en-US" sz="1200">
                <a:solidFill>
                  <a:schemeClr val="bg1"/>
                </a:solidFill>
              </a:rPr>
              <a:t>Ashfaq Ahmad</a:t>
            </a:r>
          </a:p>
        </p:txBody>
      </p:sp>
      <p:sp>
        <p:nvSpPr>
          <p:cNvPr id="119813" name="Slide Number Placeholder 5"/>
          <p:cNvSpPr txBox="1">
            <a:spLocks noGrp="1"/>
          </p:cNvSpPr>
          <p:nvPr/>
        </p:nvSpPr>
        <p:spPr bwMode="auto">
          <a:xfrm>
            <a:off x="6011863" y="6669088"/>
            <a:ext cx="3132137" cy="215900"/>
          </a:xfrm>
          <a:prstGeom prst="rect">
            <a:avLst/>
          </a:prstGeom>
          <a:gradFill rotWithShape="1">
            <a:gsLst>
              <a:gs pos="0">
                <a:srgbClr val="D6B19C"/>
              </a:gs>
              <a:gs pos="30000">
                <a:srgbClr val="D49E6C"/>
              </a:gs>
              <a:gs pos="70000">
                <a:srgbClr val="A65528"/>
              </a:gs>
              <a:gs pos="100000">
                <a:srgbClr val="663012"/>
              </a:gs>
            </a:gsLst>
            <a:lin ang="5400000"/>
          </a:gradFill>
          <a:ln w="9525">
            <a:noFill/>
            <a:miter lim="800000"/>
            <a:headEnd/>
            <a:tailEnd/>
          </a:ln>
        </p:spPr>
        <p:txBody>
          <a:bodyPr anchor="ctr"/>
          <a:lstStyle/>
          <a:p>
            <a:pPr algn="r"/>
            <a:fld id="{CEA0D2B1-90BC-42F5-9A81-75EA397E75E0}" type="slidenum">
              <a:rPr lang="en-US" sz="1200">
                <a:solidFill>
                  <a:schemeClr val="bg1"/>
                </a:solidFill>
              </a:rPr>
              <a:pPr algn="r"/>
              <a:t>69</a:t>
            </a:fld>
            <a:endParaRPr lang="en-US" sz="1200">
              <a:solidFill>
                <a:schemeClr val="bg1"/>
              </a:solidFill>
            </a:endParaRPr>
          </a:p>
        </p:txBody>
      </p:sp>
      <p:pic>
        <p:nvPicPr>
          <p:cNvPr id="119814" name="Picture 8"/>
          <p:cNvPicPr>
            <a:picLocks noChangeAspect="1" noChangeArrowheads="1"/>
          </p:cNvPicPr>
          <p:nvPr/>
        </p:nvPicPr>
        <p:blipFill>
          <a:blip r:embed="rId2" cstate="print"/>
          <a:srcRect/>
          <a:stretch>
            <a:fillRect/>
          </a:stretch>
        </p:blipFill>
        <p:spPr bwMode="auto">
          <a:xfrm>
            <a:off x="971550" y="5018088"/>
            <a:ext cx="3313113" cy="931862"/>
          </a:xfrm>
          <a:prstGeom prst="rect">
            <a:avLst/>
          </a:prstGeom>
          <a:noFill/>
          <a:ln w="9525">
            <a:noFill/>
            <a:miter lim="800000"/>
            <a:headEnd/>
            <a:tailEnd/>
          </a:ln>
        </p:spPr>
      </p:pic>
      <p:pic>
        <p:nvPicPr>
          <p:cNvPr id="119815" name="Picture 12"/>
          <p:cNvPicPr>
            <a:picLocks noChangeAspect="1" noChangeArrowheads="1"/>
          </p:cNvPicPr>
          <p:nvPr/>
        </p:nvPicPr>
        <p:blipFill>
          <a:blip r:embed="rId3" cstate="print"/>
          <a:srcRect/>
          <a:stretch>
            <a:fillRect/>
          </a:stretch>
        </p:blipFill>
        <p:spPr bwMode="auto">
          <a:xfrm>
            <a:off x="4932363" y="5041900"/>
            <a:ext cx="1338262" cy="619125"/>
          </a:xfrm>
          <a:prstGeom prst="rect">
            <a:avLst/>
          </a:prstGeom>
          <a:noFill/>
          <a:ln w="9525">
            <a:noFill/>
            <a:miter lim="800000"/>
            <a:headEnd/>
            <a:tailEnd/>
          </a:ln>
        </p:spPr>
      </p:pic>
      <p:pic>
        <p:nvPicPr>
          <p:cNvPr id="119816" name="Picture 13"/>
          <p:cNvPicPr>
            <a:picLocks noChangeAspect="1" noChangeArrowheads="1"/>
          </p:cNvPicPr>
          <p:nvPr/>
        </p:nvPicPr>
        <p:blipFill>
          <a:blip r:embed="rId4" cstate="print"/>
          <a:srcRect/>
          <a:stretch>
            <a:fillRect/>
          </a:stretch>
        </p:blipFill>
        <p:spPr bwMode="auto">
          <a:xfrm>
            <a:off x="4859338" y="5668963"/>
            <a:ext cx="2282825" cy="280987"/>
          </a:xfrm>
          <a:prstGeom prst="rect">
            <a:avLst/>
          </a:prstGeom>
          <a:noFill/>
          <a:ln w="9525">
            <a:noFill/>
            <a:miter lim="800000"/>
            <a:headEnd/>
            <a:tailEnd/>
          </a:ln>
        </p:spPr>
      </p:pic>
      <p:pic>
        <p:nvPicPr>
          <p:cNvPr id="119817" name="Picture 10"/>
          <p:cNvPicPr>
            <a:picLocks noChangeAspect="1" noChangeArrowheads="1"/>
          </p:cNvPicPr>
          <p:nvPr/>
        </p:nvPicPr>
        <p:blipFill>
          <a:blip r:embed="rId5" cstate="print"/>
          <a:srcRect/>
          <a:stretch>
            <a:fillRect/>
          </a:stretch>
        </p:blipFill>
        <p:spPr bwMode="auto">
          <a:xfrm>
            <a:off x="2124075" y="1125538"/>
            <a:ext cx="4606925" cy="3267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The effect of </a:t>
            </a:r>
            <a:r>
              <a:rPr lang="en-US" sz="3600" dirty="0" smtClean="0"/>
              <a:t>Dual</a:t>
            </a:r>
            <a:r>
              <a:rPr lang="en-US" sz="3600" dirty="0" smtClean="0"/>
              <a:t>-Readout corrections</a:t>
            </a:r>
            <a:endParaRPr lang="en-US" sz="3600" dirty="0"/>
          </a:p>
        </p:txBody>
      </p:sp>
      <p:sp>
        <p:nvSpPr>
          <p:cNvPr id="3" name="Content Placeholder 2"/>
          <p:cNvSpPr>
            <a:spLocks noGrp="1"/>
          </p:cNvSpPr>
          <p:nvPr>
            <p:ph idx="1"/>
          </p:nvPr>
        </p:nvSpPr>
        <p:spPr>
          <a:xfrm>
            <a:off x="228600" y="980728"/>
            <a:ext cx="8686800" cy="5648672"/>
          </a:xfrm>
        </p:spPr>
        <p:txBody>
          <a:bodyPr/>
          <a:lstStyle/>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r>
              <a:rPr lang="en-US" sz="1800" dirty="0" smtClean="0"/>
              <a:t>Improved resolution  to </a:t>
            </a:r>
            <a:r>
              <a:rPr lang="en-US" sz="1800" dirty="0" smtClean="0">
                <a:solidFill>
                  <a:srgbClr val="FF0000"/>
                </a:solidFill>
                <a:cs typeface="Calibri" pitchFamily="34" charset="0"/>
                <a:sym typeface="Symbol" charset="0"/>
              </a:rPr>
              <a:t></a:t>
            </a:r>
            <a:r>
              <a:rPr lang="en-US" sz="1800" dirty="0" smtClean="0">
                <a:solidFill>
                  <a:srgbClr val="FF0000"/>
                </a:solidFill>
                <a:cs typeface="Calibri" pitchFamily="34" charset="0"/>
              </a:rPr>
              <a:t>/E = </a:t>
            </a:r>
            <a:r>
              <a:rPr lang="en-US" sz="1800" dirty="0" smtClean="0">
                <a:solidFill>
                  <a:srgbClr val="FF0000"/>
                </a:solidFill>
                <a:cs typeface="Calibri" pitchFamily="34" charset="0"/>
              </a:rPr>
              <a:t>64%/</a:t>
            </a:r>
            <a:r>
              <a:rPr lang="en-US" sz="1800" dirty="0" smtClean="0">
                <a:solidFill>
                  <a:srgbClr val="FF0000"/>
                </a:solidFill>
                <a:cs typeface="Calibri" pitchFamily="34" charset="0"/>
                <a:sym typeface="Symbol" charset="0"/>
              </a:rPr>
              <a:t></a:t>
            </a:r>
            <a:r>
              <a:rPr lang="en-US" sz="1800" dirty="0" smtClean="0">
                <a:solidFill>
                  <a:srgbClr val="FF0000"/>
                </a:solidFill>
                <a:cs typeface="Calibri" pitchFamily="34" charset="0"/>
              </a:rPr>
              <a:t>E </a:t>
            </a:r>
            <a:r>
              <a:rPr lang="en-US" sz="1800" dirty="0" smtClean="0">
                <a:solidFill>
                  <a:srgbClr val="FF0000"/>
                </a:solidFill>
                <a:cs typeface="Calibri" pitchFamily="34" charset="0"/>
                <a:sym typeface="Symbol" charset="0"/>
              </a:rPr>
              <a:t> </a:t>
            </a:r>
            <a:r>
              <a:rPr lang="en-US" sz="1800" dirty="0" smtClean="0">
                <a:solidFill>
                  <a:srgbClr val="FF0000"/>
                </a:solidFill>
                <a:cs typeface="Calibri" pitchFamily="34" charset="0"/>
                <a:sym typeface="Symbol" charset="0"/>
              </a:rPr>
              <a:t>0.6</a:t>
            </a:r>
            <a:r>
              <a:rPr lang="en-US" sz="1800" dirty="0" smtClean="0">
                <a:solidFill>
                  <a:srgbClr val="FF0000"/>
                </a:solidFill>
                <a:cs typeface="Calibri" pitchFamily="34" charset="0"/>
              </a:rPr>
              <a:t>% </a:t>
            </a:r>
            <a:r>
              <a:rPr lang="en-US" sz="1800" dirty="0" smtClean="0">
                <a:cs typeface="Calibri" pitchFamily="34" charset="0"/>
              </a:rPr>
              <a:t>after corrections </a:t>
            </a:r>
            <a:endParaRPr lang="en-US" sz="1800" dirty="0" smtClean="0"/>
          </a:p>
          <a:p>
            <a:r>
              <a:rPr lang="en-US" sz="1800" dirty="0" smtClean="0"/>
              <a:t>Small constant term means resolution improve with energy</a:t>
            </a:r>
          </a:p>
          <a:p>
            <a:r>
              <a:rPr lang="en-US" sz="1800" dirty="0" smtClean="0"/>
              <a:t>The DREAM </a:t>
            </a:r>
            <a:r>
              <a:rPr lang="en-US" sz="1800" dirty="0" err="1" smtClean="0"/>
              <a:t>Calo</a:t>
            </a:r>
            <a:r>
              <a:rPr lang="en-US" sz="1800" dirty="0" smtClean="0"/>
              <a:t>. suffers from limited lateral coverage, therefore particle leakage occurs. Space for improvement, goal is to have </a:t>
            </a:r>
            <a:r>
              <a:rPr lang="en-US" sz="1800" dirty="0" err="1" smtClean="0"/>
              <a:t>hadronic</a:t>
            </a:r>
            <a:r>
              <a:rPr lang="en-US" sz="1800" dirty="0" smtClean="0"/>
              <a:t> resolution as good as EM</a:t>
            </a:r>
            <a:r>
              <a:rPr lang="en-US" sz="1800" dirty="0" smtClean="0"/>
              <a:t/>
            </a:r>
            <a:br>
              <a:rPr lang="en-US" sz="1800" dirty="0" smtClean="0"/>
            </a:br>
            <a:r>
              <a:rPr lang="en-US" sz="1800" dirty="0" smtClean="0"/>
              <a:t>   </a:t>
            </a:r>
            <a:endParaRPr lang="en-US" sz="1800" dirty="0"/>
          </a:p>
        </p:txBody>
      </p:sp>
      <p:sp>
        <p:nvSpPr>
          <p:cNvPr id="4" name="Date Placeholder 3"/>
          <p:cNvSpPr>
            <a:spLocks noGrp="1"/>
          </p:cNvSpPr>
          <p:nvPr>
            <p:ph type="dt" sz="half" idx="10"/>
          </p:nvPr>
        </p:nvSpPr>
        <p:spPr/>
        <p:txBody>
          <a:bodyPr/>
          <a:lstStyle/>
          <a:p>
            <a:pPr>
              <a:defRPr/>
            </a:pPr>
            <a:fld id="{DC1A19C3-60BE-477C-9DA2-31647DF132E5}" type="datetime1">
              <a:rPr lang="en-US" smtClean="0"/>
              <a:pPr>
                <a:defRPr/>
              </a:pPr>
              <a:t>4/5/2012</a:t>
            </a:fld>
            <a:endParaRPr lang="en-US" dirty="0"/>
          </a:p>
        </p:txBody>
      </p:sp>
      <p:sp>
        <p:nvSpPr>
          <p:cNvPr id="5" name="Footer Placeholder 4"/>
          <p:cNvSpPr>
            <a:spLocks noGrp="1"/>
          </p:cNvSpPr>
          <p:nvPr>
            <p:ph type="ftr" sz="quarter" idx="11"/>
          </p:nvPr>
        </p:nvSpPr>
        <p:spPr/>
        <p:txBody>
          <a:bodyPr/>
          <a:lstStyle/>
          <a:p>
            <a:pPr>
              <a:defRPr/>
            </a:pPr>
            <a:r>
              <a:rPr lang="en-US" smtClean="0"/>
              <a:t>Ashfaq Ahmad</a:t>
            </a:r>
            <a:endParaRPr lang="en-US"/>
          </a:p>
        </p:txBody>
      </p:sp>
      <p:sp>
        <p:nvSpPr>
          <p:cNvPr id="6" name="Slide Number Placeholder 5"/>
          <p:cNvSpPr>
            <a:spLocks noGrp="1"/>
          </p:cNvSpPr>
          <p:nvPr>
            <p:ph type="sldNum" sz="quarter" idx="12"/>
          </p:nvPr>
        </p:nvSpPr>
        <p:spPr/>
        <p:txBody>
          <a:bodyPr/>
          <a:lstStyle/>
          <a:p>
            <a:pPr>
              <a:defRPr/>
            </a:pPr>
            <a:fld id="{B19B6CF7-AFEE-4653-B4EC-FC3999BA7FC2}" type="slidenum">
              <a:rPr lang="en-US" smtClean="0"/>
              <a:pPr>
                <a:defRPr/>
              </a:pPr>
              <a:t>7</a:t>
            </a:fld>
            <a:endParaRPr lang="en-US" dirty="0"/>
          </a:p>
        </p:txBody>
      </p:sp>
      <p:pic>
        <p:nvPicPr>
          <p:cNvPr id="13313" name="Picture 1"/>
          <p:cNvPicPr>
            <a:picLocks noChangeAspect="1" noChangeArrowheads="1"/>
          </p:cNvPicPr>
          <p:nvPr/>
        </p:nvPicPr>
        <p:blipFill>
          <a:blip r:embed="rId2" cstate="print"/>
          <a:srcRect l="58511" t="19754" r="4414" b="13561"/>
          <a:stretch>
            <a:fillRect/>
          </a:stretch>
        </p:blipFill>
        <p:spPr bwMode="auto">
          <a:xfrm>
            <a:off x="4881664" y="990600"/>
            <a:ext cx="3881336" cy="4114800"/>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9" name="Picture 2"/>
          <p:cNvPicPr>
            <a:picLocks noChangeAspect="1" noChangeArrowheads="1"/>
          </p:cNvPicPr>
          <p:nvPr/>
        </p:nvPicPr>
        <p:blipFill>
          <a:blip r:embed="rId3" cstate="print"/>
          <a:srcRect t="15319" r="42697" b="8086"/>
          <a:stretch>
            <a:fillRect/>
          </a:stretch>
        </p:blipFill>
        <p:spPr bwMode="auto">
          <a:xfrm>
            <a:off x="533400" y="990600"/>
            <a:ext cx="4038600" cy="4110318"/>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10" name="TextBox 9"/>
          <p:cNvSpPr txBox="1"/>
          <p:nvPr/>
        </p:nvSpPr>
        <p:spPr>
          <a:xfrm>
            <a:off x="6096000" y="5105400"/>
            <a:ext cx="1969322" cy="338554"/>
          </a:xfrm>
          <a:prstGeom prst="rect">
            <a:avLst/>
          </a:prstGeom>
          <a:solidFill>
            <a:schemeClr val="bg1"/>
          </a:solidFill>
          <a:effectLst>
            <a:outerShdw blurRad="63500" sx="102000" sy="102000" algn="ctr" rotWithShape="0">
              <a:prstClr val="black">
                <a:alpha val="40000"/>
              </a:prstClr>
            </a:outerShdw>
          </a:effectLst>
        </p:spPr>
        <p:txBody>
          <a:bodyPr wrap="none" rtlCol="0">
            <a:spAutoFit/>
          </a:bodyPr>
          <a:lstStyle/>
          <a:p>
            <a:r>
              <a:rPr lang="en-US" sz="1600" dirty="0" smtClean="0"/>
              <a:t>Jet Energy Resolution</a:t>
            </a:r>
            <a:endParaRPr lang="en-US" sz="1600" dirty="0"/>
          </a:p>
        </p:txBody>
      </p:sp>
      <p:sp>
        <p:nvSpPr>
          <p:cNvPr id="12" name="TextBox 11"/>
          <p:cNvSpPr txBox="1"/>
          <p:nvPr/>
        </p:nvSpPr>
        <p:spPr>
          <a:xfrm>
            <a:off x="3505200" y="990600"/>
            <a:ext cx="2441822" cy="276999"/>
          </a:xfrm>
          <a:prstGeom prst="rect">
            <a:avLst/>
          </a:prstGeom>
          <a:solidFill>
            <a:schemeClr val="bg1"/>
          </a:solidFill>
        </p:spPr>
        <p:txBody>
          <a:bodyPr wrap="none" rtlCol="0">
            <a:spAutoFit/>
          </a:bodyPr>
          <a:lstStyle/>
          <a:p>
            <a:r>
              <a:rPr lang="en-US" sz="1200" dirty="0" smtClean="0"/>
              <a:t>R. </a:t>
            </a:r>
            <a:r>
              <a:rPr lang="en-US" sz="1200" dirty="0" err="1" smtClean="0"/>
              <a:t>Wigmans</a:t>
            </a:r>
            <a:r>
              <a:rPr lang="en-US" sz="1200" dirty="0" smtClean="0"/>
              <a:t>, </a:t>
            </a:r>
            <a:r>
              <a:rPr lang="en-US" sz="1200" dirty="0" err="1" smtClean="0"/>
              <a:t>Fermilab</a:t>
            </a:r>
            <a:r>
              <a:rPr lang="en-US" sz="1200" dirty="0" smtClean="0"/>
              <a:t> Seminar 2011</a:t>
            </a:r>
            <a:endParaRPr lang="en-US" sz="1200"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wrap="square" numCol="1" anchorCtr="0" compatLnSpc="1">
            <a:prstTxWarp prst="textNoShape">
              <a:avLst/>
            </a:prstTxWarp>
          </a:bodyPr>
          <a:lstStyle/>
          <a:p>
            <a:pPr eaLnBrk="1" hangingPunct="1">
              <a:defRPr/>
            </a:pPr>
            <a:r>
              <a:rPr lang="en-US" smtClean="0">
                <a:effectLst/>
              </a:rPr>
              <a:t>H</a:t>
            </a:r>
            <a:r>
              <a:rPr lang="en-US" smtClean="0">
                <a:effectLst/>
                <a:sym typeface="Symbol" pitchFamily="18" charset="2"/>
              </a:rPr>
              <a:t>  Categories</a:t>
            </a:r>
          </a:p>
        </p:txBody>
      </p:sp>
      <p:sp>
        <p:nvSpPr>
          <p:cNvPr id="3" name="Content Placeholder 2"/>
          <p:cNvSpPr>
            <a:spLocks noGrp="1"/>
          </p:cNvSpPr>
          <p:nvPr>
            <p:ph idx="4294967295"/>
          </p:nvPr>
        </p:nvSpPr>
        <p:spPr>
          <a:xfrm>
            <a:off x="468313" y="981075"/>
            <a:ext cx="8229600" cy="5616575"/>
          </a:xfrm>
          <a:ln w="25400">
            <a:solidFill>
              <a:schemeClr val="accent6">
                <a:lumMod val="75000"/>
              </a:schemeClr>
            </a:solidFill>
          </a:ln>
          <a:effectLst>
            <a:outerShdw blurRad="50800" dist="38100" dir="2700000" algn="tl" rotWithShape="0">
              <a:prstClr val="black">
                <a:alpha val="40000"/>
              </a:prstClr>
            </a:outerShdw>
          </a:effectLst>
        </p:spPr>
        <p:txBody>
          <a:bodyPr rtlCol="0">
            <a:normAutofit/>
          </a:bodyPr>
          <a:lstStyle/>
          <a:p>
            <a:pPr eaLnBrk="1" fontAlgn="auto" hangingPunct="1">
              <a:spcAft>
                <a:spcPts val="0"/>
              </a:spcAft>
              <a:defRPr/>
            </a:pPr>
            <a:endParaRPr lang="en-US"/>
          </a:p>
        </p:txBody>
      </p:sp>
      <p:sp>
        <p:nvSpPr>
          <p:cNvPr id="120835" name="Date Placeholder 3"/>
          <p:cNvSpPr txBox="1">
            <a:spLocks noGrp="1"/>
          </p:cNvSpPr>
          <p:nvPr/>
        </p:nvSpPr>
        <p:spPr bwMode="auto">
          <a:xfrm>
            <a:off x="0" y="6669088"/>
            <a:ext cx="3132138" cy="215900"/>
          </a:xfrm>
          <a:prstGeom prst="rect">
            <a:avLst/>
          </a:prstGeom>
          <a:gradFill rotWithShape="1">
            <a:gsLst>
              <a:gs pos="0">
                <a:srgbClr val="D6B19C"/>
              </a:gs>
              <a:gs pos="30000">
                <a:srgbClr val="D49E6C"/>
              </a:gs>
              <a:gs pos="70000">
                <a:srgbClr val="A65528"/>
              </a:gs>
              <a:gs pos="100000">
                <a:srgbClr val="663012"/>
              </a:gs>
            </a:gsLst>
            <a:lin ang="5400000"/>
          </a:gradFill>
          <a:ln w="9525">
            <a:noFill/>
            <a:miter lim="800000"/>
            <a:headEnd/>
            <a:tailEnd/>
          </a:ln>
        </p:spPr>
        <p:txBody>
          <a:bodyPr anchor="ctr"/>
          <a:lstStyle/>
          <a:p>
            <a:fld id="{412B2ADC-9770-4800-8C8D-422FDAAAD2C7}" type="datetime1">
              <a:rPr lang="en-US" sz="1200">
                <a:solidFill>
                  <a:schemeClr val="bg1"/>
                </a:solidFill>
              </a:rPr>
              <a:pPr/>
              <a:t>4/4/2012</a:t>
            </a:fld>
            <a:endParaRPr lang="en-US" sz="1200">
              <a:solidFill>
                <a:schemeClr val="bg1"/>
              </a:solidFill>
            </a:endParaRPr>
          </a:p>
        </p:txBody>
      </p:sp>
      <p:sp>
        <p:nvSpPr>
          <p:cNvPr id="120836" name="Footer Placeholder 4"/>
          <p:cNvSpPr txBox="1">
            <a:spLocks noGrp="1"/>
          </p:cNvSpPr>
          <p:nvPr/>
        </p:nvSpPr>
        <p:spPr bwMode="auto">
          <a:xfrm>
            <a:off x="3124200" y="6669088"/>
            <a:ext cx="2960688" cy="215900"/>
          </a:xfrm>
          <a:prstGeom prst="rect">
            <a:avLst/>
          </a:prstGeom>
          <a:gradFill rotWithShape="1">
            <a:gsLst>
              <a:gs pos="0">
                <a:srgbClr val="D6B19C"/>
              </a:gs>
              <a:gs pos="30000">
                <a:srgbClr val="D49E6C"/>
              </a:gs>
              <a:gs pos="70000">
                <a:srgbClr val="A65528"/>
              </a:gs>
              <a:gs pos="100000">
                <a:srgbClr val="663012"/>
              </a:gs>
            </a:gsLst>
            <a:lin ang="5400000"/>
          </a:gradFill>
          <a:ln w="9525">
            <a:noFill/>
            <a:miter lim="800000"/>
            <a:headEnd/>
            <a:tailEnd/>
          </a:ln>
        </p:spPr>
        <p:txBody>
          <a:bodyPr anchor="ctr"/>
          <a:lstStyle/>
          <a:p>
            <a:pPr algn="ctr"/>
            <a:r>
              <a:rPr lang="en-US" sz="1200">
                <a:solidFill>
                  <a:schemeClr val="bg1"/>
                </a:solidFill>
              </a:rPr>
              <a:t>Ashfaq Ahmad</a:t>
            </a:r>
          </a:p>
        </p:txBody>
      </p:sp>
      <p:sp>
        <p:nvSpPr>
          <p:cNvPr id="120837" name="Slide Number Placeholder 5"/>
          <p:cNvSpPr txBox="1">
            <a:spLocks noGrp="1"/>
          </p:cNvSpPr>
          <p:nvPr/>
        </p:nvSpPr>
        <p:spPr bwMode="auto">
          <a:xfrm>
            <a:off x="6011863" y="6669088"/>
            <a:ext cx="3132137" cy="215900"/>
          </a:xfrm>
          <a:prstGeom prst="rect">
            <a:avLst/>
          </a:prstGeom>
          <a:gradFill rotWithShape="1">
            <a:gsLst>
              <a:gs pos="0">
                <a:srgbClr val="D6B19C"/>
              </a:gs>
              <a:gs pos="30000">
                <a:srgbClr val="D49E6C"/>
              </a:gs>
              <a:gs pos="70000">
                <a:srgbClr val="A65528"/>
              </a:gs>
              <a:gs pos="100000">
                <a:srgbClr val="663012"/>
              </a:gs>
            </a:gsLst>
            <a:lin ang="5400000"/>
          </a:gradFill>
          <a:ln w="9525">
            <a:noFill/>
            <a:miter lim="800000"/>
            <a:headEnd/>
            <a:tailEnd/>
          </a:ln>
        </p:spPr>
        <p:txBody>
          <a:bodyPr anchor="ctr"/>
          <a:lstStyle/>
          <a:p>
            <a:pPr algn="r"/>
            <a:fld id="{08A14A94-D2CB-459B-A864-1216B29B844D}" type="slidenum">
              <a:rPr lang="en-US" sz="1200">
                <a:solidFill>
                  <a:schemeClr val="bg1"/>
                </a:solidFill>
              </a:rPr>
              <a:pPr algn="r"/>
              <a:t>70</a:t>
            </a:fld>
            <a:endParaRPr lang="en-US" sz="1200">
              <a:solidFill>
                <a:schemeClr val="bg1"/>
              </a:solidFill>
            </a:endParaRPr>
          </a:p>
        </p:txBody>
      </p:sp>
      <p:pic>
        <p:nvPicPr>
          <p:cNvPr id="120838" name="Picture 10"/>
          <p:cNvPicPr>
            <a:picLocks noChangeAspect="1" noChangeArrowheads="1"/>
          </p:cNvPicPr>
          <p:nvPr/>
        </p:nvPicPr>
        <p:blipFill>
          <a:blip r:embed="rId2" cstate="print"/>
          <a:srcRect l="13086" t="16536" r="11604" b="8659"/>
          <a:stretch>
            <a:fillRect/>
          </a:stretch>
        </p:blipFill>
        <p:spPr bwMode="auto">
          <a:xfrm>
            <a:off x="323850" y="908050"/>
            <a:ext cx="8569325" cy="5703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p:cNvSpPr>
          <p:nvPr>
            <p:ph type="title"/>
          </p:nvPr>
        </p:nvSpPr>
        <p:spPr bwMode="auto">
          <a:xfrm>
            <a:off x="0" y="2387600"/>
            <a:ext cx="9144000" cy="1955800"/>
          </a:xfrm>
          <a:effectLst>
            <a:outerShdw dist="38100" dir="5400000" algn="t" rotWithShape="0">
              <a:srgbClr val="000000">
                <a:alpha val="39999"/>
              </a:srgbClr>
            </a:outerShdw>
          </a:effectLst>
        </p:spPr>
        <p:txBody>
          <a:bodyPr wrap="square" numCol="1" anchorCtr="0" compatLnSpc="1">
            <a:prstTxWarp prst="textNoShape">
              <a:avLst/>
            </a:prstTxWarp>
            <a:normAutofit fontScale="90000"/>
          </a:bodyPr>
          <a:lstStyle/>
          <a:p>
            <a:pPr>
              <a:defRPr/>
            </a:pPr>
            <a:r>
              <a:rPr lang="en-US" dirty="0" smtClean="0">
                <a:effectLst/>
              </a:rPr>
              <a:t>State of the Art:</a:t>
            </a:r>
            <a:br>
              <a:rPr lang="en-US" dirty="0" smtClean="0">
                <a:effectLst/>
              </a:rPr>
            </a:br>
            <a:r>
              <a:rPr lang="en-US" dirty="0" smtClean="0">
                <a:effectLst/>
              </a:rPr>
              <a:t>ATLAS and CMS Electromagnetic Calorimeters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0" y="0"/>
            <a:ext cx="9144000" cy="692150"/>
          </a:xfrm>
        </p:spPr>
        <p:txBody>
          <a:bodyPr/>
          <a:lstStyle/>
          <a:p>
            <a:pPr eaLnBrk="1" fontAlgn="auto" hangingPunct="1">
              <a:spcAft>
                <a:spcPts val="0"/>
              </a:spcAft>
              <a:defRPr/>
            </a:pPr>
            <a:r>
              <a:rPr lang="en-US" sz="3200" dirty="0" smtClean="0"/>
              <a:t>The ATLAS(A </a:t>
            </a:r>
            <a:r>
              <a:rPr lang="en-US" sz="3200" dirty="0" err="1" smtClean="0"/>
              <a:t>ToroidaL</a:t>
            </a:r>
            <a:r>
              <a:rPr lang="en-US" sz="3200" dirty="0" smtClean="0"/>
              <a:t> LHC </a:t>
            </a:r>
            <a:r>
              <a:rPr lang="en-US" sz="3200" dirty="0" err="1" smtClean="0"/>
              <a:t>ApparatuS</a:t>
            </a:r>
            <a:r>
              <a:rPr lang="en-US" sz="3200" dirty="0" smtClean="0"/>
              <a:t>) Detector</a:t>
            </a:r>
            <a:endParaRPr lang="en-US" sz="3200" dirty="0"/>
          </a:p>
        </p:txBody>
      </p:sp>
      <p:sp>
        <p:nvSpPr>
          <p:cNvPr id="24578" name="Slide Number Placeholder 2"/>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E19753E-AB8D-4CB5-906D-099BAFD28209}" type="slidenum">
              <a:rPr lang="en-US" smtClean="0">
                <a:solidFill>
                  <a:schemeClr val="tx2"/>
                </a:solidFill>
                <a:latin typeface="Comic Sans MS" pitchFamily="66" charset="0"/>
                <a:ea typeface="ＭＳ Ｐゴシック"/>
                <a:cs typeface="ＭＳ Ｐゴシック"/>
              </a:rPr>
              <a:pPr fontAlgn="base">
                <a:spcBef>
                  <a:spcPct val="0"/>
                </a:spcBef>
                <a:spcAft>
                  <a:spcPct val="0"/>
                </a:spcAft>
              </a:pPr>
              <a:t>9</a:t>
            </a:fld>
            <a:endParaRPr lang="en-US" smtClean="0">
              <a:solidFill>
                <a:schemeClr val="tx2"/>
              </a:solidFill>
              <a:latin typeface="Comic Sans MS" pitchFamily="66" charset="0"/>
              <a:ea typeface="ＭＳ Ｐゴシック"/>
              <a:cs typeface="ＭＳ Ｐゴシック"/>
            </a:endParaRPr>
          </a:p>
        </p:txBody>
      </p:sp>
      <p:pic>
        <p:nvPicPr>
          <p:cNvPr id="37890" name="Picture 4" descr="FullDetector"/>
          <p:cNvPicPr>
            <a:picLocks noChangeAspect="1" noChangeArrowheads="1"/>
          </p:cNvPicPr>
          <p:nvPr/>
        </p:nvPicPr>
        <p:blipFill>
          <a:blip r:embed="rId3" cstate="print"/>
          <a:srcRect/>
          <a:stretch>
            <a:fillRect/>
          </a:stretch>
        </p:blipFill>
        <p:spPr bwMode="auto">
          <a:xfrm>
            <a:off x="609600" y="1301750"/>
            <a:ext cx="6294438" cy="4108450"/>
          </a:xfrm>
          <a:prstGeom prst="rect">
            <a:avLst/>
          </a:prstGeom>
          <a:noFill/>
          <a:ln>
            <a:noFill/>
          </a:ln>
          <a:effectLst>
            <a:outerShdw blurRad="50800" dist="38100" dir="2700000" algn="tl" rotWithShape="0">
              <a:prstClr val="black">
                <a:alpha val="40000"/>
              </a:prstClr>
            </a:outerShdw>
          </a:effectLst>
          <a:extLst/>
        </p:spPr>
      </p:pic>
      <p:sp>
        <p:nvSpPr>
          <p:cNvPr id="23556" name="Rectangle 8"/>
          <p:cNvSpPr>
            <a:spLocks noChangeArrowheads="1"/>
          </p:cNvSpPr>
          <p:nvPr/>
        </p:nvSpPr>
        <p:spPr bwMode="auto">
          <a:xfrm>
            <a:off x="5867400" y="3352800"/>
            <a:ext cx="3200400" cy="1701800"/>
          </a:xfrm>
          <a:prstGeom prst="rect">
            <a:avLst/>
          </a:prstGeom>
          <a:solidFill>
            <a:schemeClr val="bg2"/>
          </a:solidFill>
          <a:ln w="9525">
            <a:solidFill>
              <a:schemeClr val="tx1"/>
            </a:solidFill>
            <a:miter lim="800000"/>
            <a:headEnd/>
            <a:tailEnd/>
          </a:ln>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en-US" sz="1500" b="1" dirty="0">
                <a:solidFill>
                  <a:srgbClr val="FF0000"/>
                </a:solidFill>
                <a:latin typeface="+mn-lt"/>
                <a:cs typeface="Arial" charset="0"/>
              </a:rPr>
              <a:t>Inner Detector </a:t>
            </a:r>
            <a:r>
              <a:rPr lang="en-US" sz="1500" dirty="0">
                <a:latin typeface="+mn-lt"/>
                <a:cs typeface="Arial" charset="0"/>
              </a:rPr>
              <a:t>(|</a:t>
            </a:r>
            <a:r>
              <a:rPr lang="en-US" sz="1500" dirty="0">
                <a:latin typeface="+mn-lt"/>
                <a:cs typeface="Arial" charset="0"/>
                <a:sym typeface="Symbol" charset="0"/>
              </a:rPr>
              <a:t></a:t>
            </a:r>
            <a:r>
              <a:rPr lang="en-US" sz="1500" dirty="0">
                <a:latin typeface="+mn-lt"/>
                <a:cs typeface="Arial" charset="0"/>
              </a:rPr>
              <a:t>|&lt;2.5, B=2T): </a:t>
            </a:r>
          </a:p>
          <a:p>
            <a:pPr fontAlgn="auto">
              <a:spcBef>
                <a:spcPts val="0"/>
              </a:spcBef>
              <a:spcAft>
                <a:spcPts val="0"/>
              </a:spcAft>
              <a:defRPr/>
            </a:pPr>
            <a:r>
              <a:rPr lang="en-US" sz="1500" dirty="0">
                <a:latin typeface="+mn-lt"/>
                <a:cs typeface="Arial" charset="0"/>
              </a:rPr>
              <a:t>Si Pixels, Si strips, Transition Radiation detector (straws) </a:t>
            </a:r>
          </a:p>
          <a:p>
            <a:pPr fontAlgn="auto">
              <a:spcBef>
                <a:spcPts val="0"/>
              </a:spcBef>
              <a:spcAft>
                <a:spcPts val="0"/>
              </a:spcAft>
              <a:defRPr/>
            </a:pPr>
            <a:r>
              <a:rPr lang="en-US" sz="1500" dirty="0">
                <a:latin typeface="+mn-lt"/>
                <a:cs typeface="Arial" charset="0"/>
              </a:rPr>
              <a:t>Precise tracking and </a:t>
            </a:r>
            <a:r>
              <a:rPr lang="en-US" sz="1500" dirty="0" err="1">
                <a:latin typeface="+mn-lt"/>
                <a:cs typeface="Arial" charset="0"/>
              </a:rPr>
              <a:t>vertexing</a:t>
            </a:r>
            <a:r>
              <a:rPr lang="en-US" sz="1500" dirty="0">
                <a:latin typeface="+mn-lt"/>
                <a:cs typeface="Arial" charset="0"/>
              </a:rPr>
              <a:t>,</a:t>
            </a:r>
          </a:p>
          <a:p>
            <a:pPr fontAlgn="auto">
              <a:spcBef>
                <a:spcPts val="0"/>
              </a:spcBef>
              <a:spcAft>
                <a:spcPts val="0"/>
              </a:spcAft>
              <a:defRPr/>
            </a:pPr>
            <a:r>
              <a:rPr lang="en-US" sz="1500" dirty="0">
                <a:latin typeface="+mn-lt"/>
                <a:cs typeface="Arial" charset="0"/>
              </a:rPr>
              <a:t>e/</a:t>
            </a:r>
            <a:r>
              <a:rPr lang="en-US" sz="1500" dirty="0">
                <a:latin typeface="+mn-lt"/>
                <a:cs typeface="Arial" charset="0"/>
                <a:sym typeface="Symbol" charset="0"/>
              </a:rPr>
              <a:t></a:t>
            </a:r>
            <a:r>
              <a:rPr lang="en-US" sz="1500" dirty="0">
                <a:latin typeface="+mn-lt"/>
                <a:cs typeface="Arial" charset="0"/>
              </a:rPr>
              <a:t> separation</a:t>
            </a:r>
          </a:p>
          <a:p>
            <a:pPr fontAlgn="auto">
              <a:spcBef>
                <a:spcPts val="0"/>
              </a:spcBef>
              <a:spcAft>
                <a:spcPts val="0"/>
              </a:spcAft>
              <a:defRPr/>
            </a:pPr>
            <a:r>
              <a:rPr lang="en-US" sz="1500" dirty="0">
                <a:latin typeface="+mn-lt"/>
                <a:cs typeface="Arial" charset="0"/>
              </a:rPr>
              <a:t>Momentum resolution: </a:t>
            </a:r>
          </a:p>
          <a:p>
            <a:pPr fontAlgn="auto">
              <a:spcBef>
                <a:spcPts val="0"/>
              </a:spcBef>
              <a:spcAft>
                <a:spcPts val="0"/>
              </a:spcAft>
              <a:defRPr/>
            </a:pPr>
            <a:r>
              <a:rPr lang="en-US" sz="1500" dirty="0">
                <a:latin typeface="+mn-lt"/>
                <a:cs typeface="Arial" charset="0"/>
                <a:sym typeface="Symbol" charset="0"/>
              </a:rPr>
              <a:t></a:t>
            </a:r>
            <a:r>
              <a:rPr lang="en-US" sz="1500" dirty="0">
                <a:latin typeface="+mn-lt"/>
                <a:cs typeface="Arial" charset="0"/>
              </a:rPr>
              <a:t>/</a:t>
            </a:r>
            <a:r>
              <a:rPr lang="en-US" sz="1500" dirty="0" err="1">
                <a:latin typeface="+mn-lt"/>
                <a:cs typeface="Arial" charset="0"/>
              </a:rPr>
              <a:t>p</a:t>
            </a:r>
            <a:r>
              <a:rPr lang="en-US" sz="1500" baseline="-25000" dirty="0" err="1">
                <a:latin typeface="+mn-lt"/>
                <a:cs typeface="Arial" charset="0"/>
              </a:rPr>
              <a:t>T</a:t>
            </a:r>
            <a:r>
              <a:rPr lang="en-US" sz="1500" dirty="0">
                <a:latin typeface="+mn-lt"/>
                <a:cs typeface="Arial" charset="0"/>
              </a:rPr>
              <a:t> ~ 3.8x10</a:t>
            </a:r>
            <a:r>
              <a:rPr lang="en-US" sz="1500" baseline="30000" dirty="0">
                <a:latin typeface="+mn-lt"/>
                <a:cs typeface="Arial" charset="0"/>
              </a:rPr>
              <a:t>-4</a:t>
            </a:r>
            <a:r>
              <a:rPr lang="en-US" sz="1500" dirty="0">
                <a:latin typeface="+mn-lt"/>
                <a:cs typeface="Arial" charset="0"/>
              </a:rPr>
              <a:t> </a:t>
            </a:r>
            <a:r>
              <a:rPr lang="en-US" sz="1500" dirty="0" err="1">
                <a:latin typeface="+mn-lt"/>
                <a:cs typeface="Arial" charset="0"/>
              </a:rPr>
              <a:t>p</a:t>
            </a:r>
            <a:r>
              <a:rPr lang="en-US" sz="1500" baseline="-25000" dirty="0" err="1">
                <a:latin typeface="+mn-lt"/>
                <a:cs typeface="Arial" charset="0"/>
              </a:rPr>
              <a:t>T</a:t>
            </a:r>
            <a:r>
              <a:rPr lang="en-US" sz="1500" baseline="-25000" dirty="0">
                <a:latin typeface="+mn-lt"/>
                <a:cs typeface="Arial" charset="0"/>
              </a:rPr>
              <a:t> </a:t>
            </a:r>
            <a:r>
              <a:rPr lang="en-US" sz="1500" dirty="0">
                <a:latin typeface="+mn-lt"/>
                <a:cs typeface="Arial" charset="0"/>
              </a:rPr>
              <a:t>(</a:t>
            </a:r>
            <a:r>
              <a:rPr lang="en-US" sz="1500" dirty="0" err="1">
                <a:latin typeface="+mn-lt"/>
                <a:cs typeface="Arial" charset="0"/>
              </a:rPr>
              <a:t>GeV</a:t>
            </a:r>
            <a:r>
              <a:rPr lang="en-US" sz="1500" dirty="0">
                <a:latin typeface="+mn-lt"/>
                <a:cs typeface="Arial" charset="0"/>
              </a:rPr>
              <a:t>) </a:t>
            </a:r>
            <a:r>
              <a:rPr lang="en-US" sz="1500" dirty="0">
                <a:latin typeface="+mn-lt"/>
                <a:cs typeface="Arial" charset="0"/>
                <a:sym typeface="Symbol" charset="0"/>
              </a:rPr>
              <a:t> </a:t>
            </a:r>
            <a:r>
              <a:rPr lang="en-US" sz="1500" dirty="0">
                <a:latin typeface="+mn-lt"/>
                <a:cs typeface="Arial" charset="0"/>
              </a:rPr>
              <a:t>0.0</a:t>
            </a:r>
            <a:r>
              <a:rPr lang="en-US" sz="1500" dirty="0">
                <a:effectLst>
                  <a:outerShdw blurRad="38100" dist="38100" dir="2700000" algn="tl">
                    <a:srgbClr val="FFFFFF"/>
                  </a:outerShdw>
                </a:effectLst>
                <a:latin typeface="+mn-lt"/>
                <a:cs typeface="Arial" charset="0"/>
              </a:rPr>
              <a:t>15</a:t>
            </a:r>
          </a:p>
        </p:txBody>
      </p:sp>
      <p:sp>
        <p:nvSpPr>
          <p:cNvPr id="37892" name="Text Box 1028"/>
          <p:cNvSpPr txBox="1">
            <a:spLocks noChangeArrowheads="1"/>
          </p:cNvSpPr>
          <p:nvPr/>
        </p:nvSpPr>
        <p:spPr bwMode="auto">
          <a:xfrm>
            <a:off x="6553200" y="1168400"/>
            <a:ext cx="2219325" cy="1570038"/>
          </a:xfrm>
          <a:prstGeom prst="rect">
            <a:avLst/>
          </a:prstGeom>
          <a:solidFill>
            <a:srgbClr val="FFFF00"/>
          </a:solidFill>
          <a:ln w="9525">
            <a:solidFill>
              <a:schemeClr val="tx1"/>
            </a:solidFill>
            <a:miter lim="800000"/>
            <a:headEnd/>
            <a:tailEnd/>
          </a:ln>
          <a:effectLst>
            <a:outerShdw blurRad="50800" dist="38100" dir="2700000" algn="tl" rotWithShape="0">
              <a:prstClr val="black">
                <a:alpha val="40000"/>
              </a:prstClr>
            </a:outerShdw>
          </a:effectLst>
        </p:spPr>
        <p:txBody>
          <a:bodyPr wrap="none">
            <a:spAutoFit/>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pPr fontAlgn="auto">
              <a:spcBef>
                <a:spcPts val="0"/>
              </a:spcBef>
              <a:spcAft>
                <a:spcPts val="0"/>
              </a:spcAft>
              <a:defRPr/>
            </a:pPr>
            <a:r>
              <a:rPr lang="en-US" b="1" dirty="0" smtClean="0">
                <a:solidFill>
                  <a:srgbClr val="002060"/>
                </a:solidFill>
                <a:latin typeface="Calibri" pitchFamily="34" charset="0"/>
                <a:cs typeface="Calibri" pitchFamily="34" charset="0"/>
              </a:rPr>
              <a:t>Size of the </a:t>
            </a:r>
            <a:r>
              <a:rPr lang="en-US" b="1" dirty="0" err="1" smtClean="0">
                <a:solidFill>
                  <a:srgbClr val="002060"/>
                </a:solidFill>
                <a:latin typeface="Calibri" pitchFamily="34" charset="0"/>
                <a:cs typeface="Calibri" pitchFamily="34" charset="0"/>
              </a:rPr>
              <a:t>detecor</a:t>
            </a:r>
            <a:endParaRPr lang="en-US" b="1" dirty="0" smtClean="0">
              <a:solidFill>
                <a:srgbClr val="002060"/>
              </a:solidFill>
              <a:latin typeface="Calibri" pitchFamily="34" charset="0"/>
              <a:cs typeface="Calibri" pitchFamily="34" charset="0"/>
            </a:endParaRPr>
          </a:p>
          <a:p>
            <a:pPr fontAlgn="auto">
              <a:spcBef>
                <a:spcPts val="0"/>
              </a:spcBef>
              <a:spcAft>
                <a:spcPts val="0"/>
              </a:spcAft>
              <a:defRPr/>
            </a:pPr>
            <a:r>
              <a:rPr lang="en-US" dirty="0" smtClean="0">
                <a:latin typeface="Calibri" pitchFamily="34" charset="0"/>
                <a:cs typeface="Calibri" pitchFamily="34" charset="0"/>
              </a:rPr>
              <a:t>Length  </a:t>
            </a:r>
            <a:r>
              <a:rPr lang="en-US" dirty="0">
                <a:latin typeface="Calibri" pitchFamily="34" charset="0"/>
                <a:cs typeface="Calibri" pitchFamily="34" charset="0"/>
              </a:rPr>
              <a:t>: ~ 46 m </a:t>
            </a:r>
          </a:p>
          <a:p>
            <a:pPr fontAlgn="auto">
              <a:spcBef>
                <a:spcPts val="0"/>
              </a:spcBef>
              <a:spcAft>
                <a:spcPts val="0"/>
              </a:spcAft>
              <a:defRPr/>
            </a:pPr>
            <a:r>
              <a:rPr lang="en-US" dirty="0">
                <a:latin typeface="Calibri" pitchFamily="34" charset="0"/>
                <a:cs typeface="Calibri" pitchFamily="34" charset="0"/>
              </a:rPr>
              <a:t>Radius  : ~ 12 m </a:t>
            </a:r>
          </a:p>
          <a:p>
            <a:pPr fontAlgn="auto">
              <a:spcBef>
                <a:spcPts val="0"/>
              </a:spcBef>
              <a:spcAft>
                <a:spcPts val="0"/>
              </a:spcAft>
              <a:defRPr/>
            </a:pPr>
            <a:r>
              <a:rPr lang="en-US" dirty="0">
                <a:latin typeface="Calibri" pitchFamily="34" charset="0"/>
                <a:cs typeface="Calibri" pitchFamily="34" charset="0"/>
              </a:rPr>
              <a:t>Weight : ~ 7000 tons</a:t>
            </a:r>
          </a:p>
          <a:p>
            <a:pPr fontAlgn="auto">
              <a:spcBef>
                <a:spcPts val="0"/>
              </a:spcBef>
              <a:spcAft>
                <a:spcPts val="0"/>
              </a:spcAft>
              <a:buFont typeface="Wingdings" charset="0"/>
              <a:buNone/>
              <a:defRPr/>
            </a:pPr>
            <a:r>
              <a:rPr lang="en-US" dirty="0">
                <a:solidFill>
                  <a:srgbClr val="FF0000"/>
                </a:solidFill>
                <a:latin typeface="Calibri" pitchFamily="34" charset="0"/>
                <a:cs typeface="Calibri" pitchFamily="34" charset="0"/>
              </a:rPr>
              <a:t>~10</a:t>
            </a:r>
            <a:r>
              <a:rPr lang="en-US" baseline="30000" dirty="0">
                <a:solidFill>
                  <a:srgbClr val="FF0000"/>
                </a:solidFill>
                <a:latin typeface="Calibri" pitchFamily="34" charset="0"/>
                <a:cs typeface="Calibri" pitchFamily="34" charset="0"/>
              </a:rPr>
              <a:t>8</a:t>
            </a:r>
            <a:r>
              <a:rPr lang="en-US" dirty="0">
                <a:solidFill>
                  <a:srgbClr val="FF0000"/>
                </a:solidFill>
                <a:latin typeface="Calibri" pitchFamily="34" charset="0"/>
                <a:cs typeface="Calibri" pitchFamily="34" charset="0"/>
              </a:rPr>
              <a:t> electronic channels</a:t>
            </a:r>
          </a:p>
          <a:p>
            <a:pPr fontAlgn="auto">
              <a:spcBef>
                <a:spcPts val="0"/>
              </a:spcBef>
              <a:spcAft>
                <a:spcPts val="0"/>
              </a:spcAft>
              <a:buFont typeface="Wingdings" charset="0"/>
              <a:buNone/>
              <a:defRPr/>
            </a:pPr>
            <a:r>
              <a:rPr lang="en-US" dirty="0">
                <a:solidFill>
                  <a:srgbClr val="FF0000"/>
                </a:solidFill>
                <a:latin typeface="Calibri" pitchFamily="34" charset="0"/>
                <a:cs typeface="Calibri" pitchFamily="34" charset="0"/>
              </a:rPr>
              <a:t>3000 km of cables</a:t>
            </a:r>
          </a:p>
        </p:txBody>
      </p:sp>
      <p:sp>
        <p:nvSpPr>
          <p:cNvPr id="24582" name="Line 1029"/>
          <p:cNvSpPr>
            <a:spLocks noChangeShapeType="1"/>
          </p:cNvSpPr>
          <p:nvPr/>
        </p:nvSpPr>
        <p:spPr bwMode="auto">
          <a:xfrm>
            <a:off x="2484438" y="908050"/>
            <a:ext cx="1173162" cy="1301750"/>
          </a:xfrm>
          <a:prstGeom prst="line">
            <a:avLst/>
          </a:prstGeom>
          <a:noFill/>
          <a:ln w="28575">
            <a:solidFill>
              <a:schemeClr val="tx1"/>
            </a:solidFill>
            <a:round/>
            <a:headEnd/>
            <a:tailEnd type="triangle" w="med" len="med"/>
          </a:ln>
        </p:spPr>
        <p:txBody>
          <a:bodyPr wrap="none" anchor="ctr"/>
          <a:lstStyle/>
          <a:p>
            <a:endParaRPr lang="en-US"/>
          </a:p>
        </p:txBody>
      </p:sp>
      <p:sp>
        <p:nvSpPr>
          <p:cNvPr id="37894" name="Text Box 1030"/>
          <p:cNvSpPr txBox="1">
            <a:spLocks noChangeArrowheads="1"/>
          </p:cNvSpPr>
          <p:nvPr/>
        </p:nvSpPr>
        <p:spPr bwMode="auto">
          <a:xfrm>
            <a:off x="371475" y="569913"/>
            <a:ext cx="6721475" cy="554037"/>
          </a:xfrm>
          <a:prstGeom prst="rect">
            <a:avLst/>
          </a:prstGeom>
          <a:solidFill>
            <a:schemeClr val="tx2">
              <a:lumMod val="20000"/>
              <a:lumOff val="80000"/>
            </a:schemeClr>
          </a:solidFill>
          <a:ln w="9525">
            <a:solidFill>
              <a:schemeClr val="tx1"/>
            </a:solidFill>
            <a:miter lim="800000"/>
            <a:headEnd/>
            <a:tailEnd/>
          </a:ln>
          <a:effectLst>
            <a:outerShdw blurRad="50800" dist="38100" dir="2700000" algn="tl" rotWithShape="0">
              <a:prstClr val="black">
                <a:alpha val="40000"/>
              </a:prstClr>
            </a:outerShdw>
          </a:effectLst>
        </p:spPr>
        <p:txBody>
          <a:bodyPr wrap="none">
            <a:spAutoFit/>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pPr fontAlgn="auto">
              <a:spcBef>
                <a:spcPts val="0"/>
              </a:spcBef>
              <a:spcAft>
                <a:spcPts val="0"/>
              </a:spcAft>
              <a:defRPr/>
            </a:pPr>
            <a:r>
              <a:rPr lang="en-US" sz="1500" b="1" dirty="0" err="1">
                <a:solidFill>
                  <a:srgbClr val="FF0000"/>
                </a:solidFill>
                <a:latin typeface="+mn-lt"/>
              </a:rPr>
              <a:t>Muon</a:t>
            </a:r>
            <a:r>
              <a:rPr lang="en-US" sz="1500" b="1" dirty="0">
                <a:solidFill>
                  <a:srgbClr val="FF0000"/>
                </a:solidFill>
                <a:latin typeface="+mn-lt"/>
              </a:rPr>
              <a:t> Spectrometer </a:t>
            </a:r>
            <a:r>
              <a:rPr lang="en-US" sz="1500" dirty="0">
                <a:latin typeface="+mn-lt"/>
                <a:sym typeface="Symbol" charset="0"/>
              </a:rPr>
              <a:t>(</a:t>
            </a:r>
            <a:r>
              <a:rPr lang="en-US" sz="1500" dirty="0">
                <a:latin typeface="+mn-lt"/>
              </a:rPr>
              <a:t>|</a:t>
            </a:r>
            <a:r>
              <a:rPr lang="en-US" sz="1500" dirty="0">
                <a:latin typeface="+mn-lt"/>
                <a:sym typeface="Symbol" charset="0"/>
              </a:rPr>
              <a:t>|&lt;2.7)</a:t>
            </a:r>
            <a:r>
              <a:rPr lang="en-US" sz="1500" dirty="0">
                <a:solidFill>
                  <a:srgbClr val="009900"/>
                </a:solidFill>
                <a:latin typeface="+mn-lt"/>
                <a:sym typeface="Symbol" charset="0"/>
              </a:rPr>
              <a:t> </a:t>
            </a:r>
            <a:r>
              <a:rPr lang="en-US" sz="1500" dirty="0">
                <a:solidFill>
                  <a:schemeClr val="tx2"/>
                </a:solidFill>
                <a:latin typeface="+mn-lt"/>
                <a:sym typeface="Symbol" charset="0"/>
              </a:rPr>
              <a:t>:</a:t>
            </a:r>
            <a:r>
              <a:rPr lang="en-US" sz="1500" dirty="0">
                <a:latin typeface="+mn-lt"/>
                <a:sym typeface="Symbol" charset="0"/>
              </a:rPr>
              <a:t> air-core </a:t>
            </a:r>
            <a:r>
              <a:rPr lang="en-US" sz="1500" dirty="0" err="1">
                <a:latin typeface="+mn-lt"/>
                <a:sym typeface="Symbol" charset="0"/>
              </a:rPr>
              <a:t>toroids</a:t>
            </a:r>
            <a:r>
              <a:rPr lang="en-US" sz="1500" dirty="0">
                <a:latin typeface="+mn-lt"/>
                <a:sym typeface="Symbol" charset="0"/>
              </a:rPr>
              <a:t> with gas-based </a:t>
            </a:r>
            <a:r>
              <a:rPr lang="en-US" sz="1500" dirty="0" err="1">
                <a:latin typeface="+mn-lt"/>
                <a:sym typeface="Symbol" charset="0"/>
              </a:rPr>
              <a:t>muon</a:t>
            </a:r>
            <a:r>
              <a:rPr lang="en-US" sz="1500" dirty="0">
                <a:latin typeface="+mn-lt"/>
                <a:sym typeface="Symbol" charset="0"/>
              </a:rPr>
              <a:t> chambers</a:t>
            </a:r>
            <a:endParaRPr lang="en-US" sz="1500" dirty="0">
              <a:solidFill>
                <a:srgbClr val="000000"/>
              </a:solidFill>
              <a:latin typeface="+mn-lt"/>
            </a:endParaRPr>
          </a:p>
          <a:p>
            <a:pPr fontAlgn="auto">
              <a:spcBef>
                <a:spcPts val="0"/>
              </a:spcBef>
              <a:spcAft>
                <a:spcPts val="0"/>
              </a:spcAft>
              <a:defRPr/>
            </a:pPr>
            <a:r>
              <a:rPr lang="en-US" sz="1500" dirty="0" err="1">
                <a:solidFill>
                  <a:srgbClr val="000000"/>
                </a:solidFill>
                <a:latin typeface="+mn-lt"/>
              </a:rPr>
              <a:t>Muon</a:t>
            </a:r>
            <a:r>
              <a:rPr lang="en-US" sz="1500" dirty="0">
                <a:solidFill>
                  <a:srgbClr val="000000"/>
                </a:solidFill>
                <a:latin typeface="+mn-lt"/>
              </a:rPr>
              <a:t> trigger and measurement with momentum resolution &lt; 10% up </a:t>
            </a:r>
            <a:r>
              <a:rPr lang="en-US" sz="1500" dirty="0" smtClean="0">
                <a:solidFill>
                  <a:srgbClr val="000000"/>
                </a:solidFill>
                <a:latin typeface="+mn-lt"/>
              </a:rPr>
              <a:t>to E</a:t>
            </a:r>
            <a:r>
              <a:rPr lang="en-US" sz="1500" baseline="-25000" dirty="0">
                <a:solidFill>
                  <a:srgbClr val="000000"/>
                </a:solidFill>
                <a:latin typeface="+mn-lt"/>
                <a:sym typeface="Symbol" charset="0"/>
              </a:rPr>
              <a:t></a:t>
            </a:r>
            <a:r>
              <a:rPr lang="en-US" sz="1500" dirty="0">
                <a:solidFill>
                  <a:srgbClr val="000000"/>
                </a:solidFill>
                <a:latin typeface="+mn-lt"/>
                <a:sym typeface="Symbol" charset="0"/>
              </a:rPr>
              <a:t> ~ 1 </a:t>
            </a:r>
            <a:r>
              <a:rPr lang="en-US" sz="1500" dirty="0" err="1">
                <a:solidFill>
                  <a:srgbClr val="000000"/>
                </a:solidFill>
                <a:latin typeface="+mn-lt"/>
                <a:sym typeface="Symbol" charset="0"/>
              </a:rPr>
              <a:t>TeV</a:t>
            </a:r>
            <a:endParaRPr lang="en-US" sz="1500" dirty="0">
              <a:solidFill>
                <a:srgbClr val="000000"/>
              </a:solidFill>
              <a:latin typeface="+mn-lt"/>
              <a:sym typeface="Symbol" charset="0"/>
            </a:endParaRPr>
          </a:p>
        </p:txBody>
      </p:sp>
      <p:sp>
        <p:nvSpPr>
          <p:cNvPr id="24584" name="Line 1031"/>
          <p:cNvSpPr>
            <a:spLocks noChangeShapeType="1"/>
          </p:cNvSpPr>
          <p:nvPr/>
        </p:nvSpPr>
        <p:spPr bwMode="auto">
          <a:xfrm flipH="1" flipV="1">
            <a:off x="4191000" y="3276600"/>
            <a:ext cx="1676400" cy="533400"/>
          </a:xfrm>
          <a:prstGeom prst="line">
            <a:avLst/>
          </a:prstGeom>
          <a:noFill/>
          <a:ln w="28575">
            <a:solidFill>
              <a:schemeClr val="tx1"/>
            </a:solidFill>
            <a:round/>
            <a:headEnd/>
            <a:tailEnd type="triangle" w="med" len="med"/>
          </a:ln>
        </p:spPr>
        <p:txBody>
          <a:bodyPr wrap="none" anchor="ctr"/>
          <a:lstStyle/>
          <a:p>
            <a:endParaRPr lang="en-US"/>
          </a:p>
        </p:txBody>
      </p:sp>
      <p:sp>
        <p:nvSpPr>
          <p:cNvPr id="24585" name="Line 1032"/>
          <p:cNvSpPr>
            <a:spLocks noChangeShapeType="1"/>
          </p:cNvSpPr>
          <p:nvPr/>
        </p:nvSpPr>
        <p:spPr bwMode="auto">
          <a:xfrm flipV="1">
            <a:off x="1295400" y="3403600"/>
            <a:ext cx="2667000" cy="2057400"/>
          </a:xfrm>
          <a:prstGeom prst="line">
            <a:avLst/>
          </a:prstGeom>
          <a:noFill/>
          <a:ln w="28575">
            <a:solidFill>
              <a:schemeClr val="tx1"/>
            </a:solidFill>
            <a:round/>
            <a:headEnd/>
            <a:tailEnd type="triangle" w="med" len="med"/>
          </a:ln>
        </p:spPr>
        <p:txBody>
          <a:bodyPr wrap="none" anchor="ctr"/>
          <a:lstStyle/>
          <a:p>
            <a:endParaRPr lang="en-US"/>
          </a:p>
        </p:txBody>
      </p:sp>
      <p:sp>
        <p:nvSpPr>
          <p:cNvPr id="23562" name="Rectangle 8"/>
          <p:cNvSpPr>
            <a:spLocks noChangeArrowheads="1"/>
          </p:cNvSpPr>
          <p:nvPr/>
        </p:nvSpPr>
        <p:spPr bwMode="auto">
          <a:xfrm>
            <a:off x="76200" y="5384800"/>
            <a:ext cx="3990975" cy="787400"/>
          </a:xfrm>
          <a:prstGeom prst="rect">
            <a:avLst/>
          </a:prstGeom>
          <a:solidFill>
            <a:srgbClr val="FF9900"/>
          </a:solidFill>
          <a:ln w="9525">
            <a:solidFill>
              <a:schemeClr val="tx1"/>
            </a:solidFill>
            <a:miter lim="800000"/>
            <a:headEnd/>
            <a:tailEnd/>
          </a:ln>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en-US" sz="1500" b="1" dirty="0">
                <a:solidFill>
                  <a:srgbClr val="FF0000"/>
                </a:solidFill>
                <a:cs typeface="Calibri" pitchFamily="34" charset="0"/>
              </a:rPr>
              <a:t>EM calorimeter</a:t>
            </a:r>
            <a:r>
              <a:rPr lang="en-US" sz="1500" dirty="0">
                <a:cs typeface="Calibri" pitchFamily="34" charset="0"/>
              </a:rPr>
              <a:t>: </a:t>
            </a:r>
            <a:r>
              <a:rPr lang="en-US" sz="1500" dirty="0" err="1">
                <a:cs typeface="Calibri" pitchFamily="34" charset="0"/>
              </a:rPr>
              <a:t>Pb-LA</a:t>
            </a:r>
            <a:r>
              <a:rPr lang="en-US" sz="1500" dirty="0" err="1">
                <a:effectLst>
                  <a:outerShdw blurRad="38100" dist="38100" dir="2700000" algn="tl">
                    <a:srgbClr val="FFFFFF"/>
                  </a:outerShdw>
                </a:effectLst>
                <a:cs typeface="Calibri" pitchFamily="34" charset="0"/>
              </a:rPr>
              <a:t>r</a:t>
            </a:r>
            <a:r>
              <a:rPr lang="en-US" sz="1500" dirty="0">
                <a:effectLst>
                  <a:outerShdw blurRad="38100" dist="38100" dir="2700000" algn="tl">
                    <a:srgbClr val="FFFFFF"/>
                  </a:outerShdw>
                </a:effectLst>
                <a:cs typeface="Calibri" pitchFamily="34" charset="0"/>
              </a:rPr>
              <a:t> </a:t>
            </a:r>
            <a:r>
              <a:rPr lang="en-US" sz="1500" dirty="0">
                <a:cs typeface="Calibri" pitchFamily="34" charset="0"/>
              </a:rPr>
              <a:t>Accordion</a:t>
            </a:r>
          </a:p>
          <a:p>
            <a:pPr fontAlgn="auto">
              <a:spcBef>
                <a:spcPts val="0"/>
              </a:spcBef>
              <a:spcAft>
                <a:spcPts val="0"/>
              </a:spcAft>
              <a:defRPr/>
            </a:pPr>
            <a:r>
              <a:rPr lang="en-US" sz="1500" dirty="0">
                <a:cs typeface="Calibri" pitchFamily="34" charset="0"/>
              </a:rPr>
              <a:t>e/</a:t>
            </a:r>
            <a:r>
              <a:rPr lang="en-US" sz="1500" dirty="0">
                <a:cs typeface="Calibri" pitchFamily="34" charset="0"/>
                <a:sym typeface="Symbol" charset="0"/>
              </a:rPr>
              <a:t></a:t>
            </a:r>
            <a:r>
              <a:rPr lang="en-US" sz="1500" dirty="0">
                <a:cs typeface="Calibri" pitchFamily="34" charset="0"/>
              </a:rPr>
              <a:t> trigger, identification and measurement</a:t>
            </a:r>
          </a:p>
          <a:p>
            <a:pPr fontAlgn="auto">
              <a:spcBef>
                <a:spcPts val="0"/>
              </a:spcBef>
              <a:spcAft>
                <a:spcPts val="0"/>
              </a:spcAft>
              <a:defRPr/>
            </a:pPr>
            <a:r>
              <a:rPr lang="en-US" sz="1500" dirty="0">
                <a:cs typeface="Calibri" pitchFamily="34" charset="0"/>
              </a:rPr>
              <a:t>E-resolution: </a:t>
            </a:r>
            <a:r>
              <a:rPr lang="en-US" sz="1500" dirty="0">
                <a:cs typeface="Calibri" pitchFamily="34" charset="0"/>
                <a:sym typeface="Symbol" charset="0"/>
              </a:rPr>
              <a:t></a:t>
            </a:r>
            <a:r>
              <a:rPr lang="en-US" sz="1500" dirty="0">
                <a:cs typeface="Calibri" pitchFamily="34" charset="0"/>
              </a:rPr>
              <a:t>/E ~10%/</a:t>
            </a:r>
            <a:r>
              <a:rPr lang="en-US" sz="1500" dirty="0">
                <a:cs typeface="Calibri" pitchFamily="34" charset="0"/>
                <a:sym typeface="Symbol" charset="0"/>
              </a:rPr>
              <a:t></a:t>
            </a:r>
            <a:r>
              <a:rPr lang="en-US" sz="1500" dirty="0">
                <a:cs typeface="Calibri" pitchFamily="34" charset="0"/>
              </a:rPr>
              <a:t>E </a:t>
            </a:r>
            <a:r>
              <a:rPr lang="en-US" sz="1500" dirty="0">
                <a:cs typeface="Calibri" pitchFamily="34" charset="0"/>
                <a:sym typeface="Symbol" charset="0"/>
              </a:rPr>
              <a:t> </a:t>
            </a:r>
            <a:r>
              <a:rPr lang="en-US" sz="1500" dirty="0">
                <a:cs typeface="Calibri" pitchFamily="34" charset="0"/>
              </a:rPr>
              <a:t>0.7%</a:t>
            </a:r>
            <a:endParaRPr lang="es-ES_tradnl" sz="1500" b="1" dirty="0">
              <a:cs typeface="Calibri" pitchFamily="34" charset="0"/>
              <a:sym typeface="Symbol" charset="0"/>
            </a:endParaRPr>
          </a:p>
        </p:txBody>
      </p:sp>
      <p:sp>
        <p:nvSpPr>
          <p:cNvPr id="24587" name="Line 1034"/>
          <p:cNvSpPr>
            <a:spLocks noChangeShapeType="1"/>
          </p:cNvSpPr>
          <p:nvPr/>
        </p:nvSpPr>
        <p:spPr bwMode="auto">
          <a:xfrm flipH="1" flipV="1">
            <a:off x="4114800" y="3505200"/>
            <a:ext cx="838200" cy="2209800"/>
          </a:xfrm>
          <a:prstGeom prst="line">
            <a:avLst/>
          </a:prstGeom>
          <a:noFill/>
          <a:ln w="28575">
            <a:solidFill>
              <a:schemeClr val="tx1"/>
            </a:solidFill>
            <a:round/>
            <a:headEnd/>
            <a:tailEnd type="triangle" w="med" len="med"/>
          </a:ln>
        </p:spPr>
        <p:txBody>
          <a:bodyPr wrap="none" anchor="ctr"/>
          <a:lstStyle/>
          <a:p>
            <a:endParaRPr lang="en-US"/>
          </a:p>
        </p:txBody>
      </p:sp>
      <p:sp>
        <p:nvSpPr>
          <p:cNvPr id="37899" name="Rectangle 8"/>
          <p:cNvSpPr>
            <a:spLocks noChangeArrowheads="1"/>
          </p:cNvSpPr>
          <p:nvPr/>
        </p:nvSpPr>
        <p:spPr bwMode="auto">
          <a:xfrm>
            <a:off x="4114800" y="5638800"/>
            <a:ext cx="4778375" cy="1016000"/>
          </a:xfrm>
          <a:prstGeom prst="rect">
            <a:avLst/>
          </a:prstGeom>
          <a:solidFill>
            <a:srgbClr val="FF9900"/>
          </a:solidFill>
          <a:ln w="9525">
            <a:solidFill>
              <a:schemeClr val="tx1"/>
            </a:solidFill>
            <a:miter lim="800000"/>
            <a:headEnd/>
            <a:tailEnd/>
          </a:ln>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en-US" sz="1500" b="1" dirty="0">
                <a:solidFill>
                  <a:srgbClr val="FF0000"/>
                </a:solidFill>
                <a:cs typeface="Calibri" pitchFamily="34" charset="0"/>
              </a:rPr>
              <a:t>HAD </a:t>
            </a:r>
            <a:r>
              <a:rPr lang="en-US" sz="1500" b="1" dirty="0" err="1">
                <a:solidFill>
                  <a:srgbClr val="FF0000"/>
                </a:solidFill>
                <a:cs typeface="Calibri" pitchFamily="34" charset="0"/>
              </a:rPr>
              <a:t>calorimetry</a:t>
            </a:r>
            <a:r>
              <a:rPr lang="en-US" sz="1500" b="1" dirty="0">
                <a:solidFill>
                  <a:srgbClr val="FF0000"/>
                </a:solidFill>
                <a:cs typeface="Calibri" pitchFamily="34" charset="0"/>
              </a:rPr>
              <a:t> </a:t>
            </a:r>
            <a:r>
              <a:rPr lang="en-US" sz="1500" dirty="0">
                <a:cs typeface="Calibri" pitchFamily="34" charset="0"/>
              </a:rPr>
              <a:t>(|</a:t>
            </a:r>
            <a:r>
              <a:rPr lang="en-US" sz="1500" dirty="0">
                <a:cs typeface="Calibri" pitchFamily="34" charset="0"/>
                <a:sym typeface="Symbol" charset="0"/>
              </a:rPr>
              <a:t>|&lt;5): segmentation, </a:t>
            </a:r>
            <a:r>
              <a:rPr lang="en-US" sz="1500" dirty="0" err="1">
                <a:cs typeface="Calibri" pitchFamily="34" charset="0"/>
                <a:sym typeface="Symbol" charset="0"/>
              </a:rPr>
              <a:t>hermeticity</a:t>
            </a:r>
            <a:endParaRPr lang="en-US" sz="1500" dirty="0">
              <a:cs typeface="Calibri" pitchFamily="34" charset="0"/>
              <a:sym typeface="Symbol" charset="0"/>
            </a:endParaRPr>
          </a:p>
          <a:p>
            <a:pPr fontAlgn="auto">
              <a:spcBef>
                <a:spcPts val="0"/>
              </a:spcBef>
              <a:spcAft>
                <a:spcPts val="0"/>
              </a:spcAft>
              <a:defRPr/>
            </a:pPr>
            <a:r>
              <a:rPr lang="en-US" sz="1500" dirty="0">
                <a:cs typeface="Calibri" pitchFamily="34" charset="0"/>
                <a:sym typeface="Symbol" charset="0"/>
              </a:rPr>
              <a:t>Fe/</a:t>
            </a:r>
            <a:r>
              <a:rPr lang="en-US" sz="1500" dirty="0" err="1">
                <a:cs typeface="Calibri" pitchFamily="34" charset="0"/>
                <a:sym typeface="Symbol" charset="0"/>
              </a:rPr>
              <a:t>scintillator</a:t>
            </a:r>
            <a:r>
              <a:rPr lang="en-US" sz="1500" dirty="0">
                <a:cs typeface="Calibri" pitchFamily="34" charset="0"/>
                <a:sym typeface="Symbol" charset="0"/>
              </a:rPr>
              <a:t> Tiles (central), Cu/W-</a:t>
            </a:r>
            <a:r>
              <a:rPr lang="en-US" sz="1500" dirty="0" err="1">
                <a:cs typeface="Calibri" pitchFamily="34" charset="0"/>
                <a:sym typeface="Symbol" charset="0"/>
              </a:rPr>
              <a:t>LAr</a:t>
            </a:r>
            <a:r>
              <a:rPr lang="en-US" sz="1500" dirty="0">
                <a:cs typeface="Calibri" pitchFamily="34" charset="0"/>
                <a:sym typeface="Symbol" charset="0"/>
              </a:rPr>
              <a:t> (fwd)</a:t>
            </a:r>
          </a:p>
          <a:p>
            <a:pPr fontAlgn="auto">
              <a:spcBef>
                <a:spcPts val="0"/>
              </a:spcBef>
              <a:spcAft>
                <a:spcPts val="0"/>
              </a:spcAft>
              <a:defRPr/>
            </a:pPr>
            <a:r>
              <a:rPr lang="en-US" sz="1500" dirty="0">
                <a:cs typeface="Calibri" pitchFamily="34" charset="0"/>
                <a:sym typeface="Symbol" charset="0"/>
              </a:rPr>
              <a:t>Trigger and </a:t>
            </a:r>
            <a:r>
              <a:rPr lang="en-US" sz="1500" dirty="0" smtClean="0">
                <a:cs typeface="Calibri" pitchFamily="34" charset="0"/>
                <a:sym typeface="Symbol" charset="0"/>
              </a:rPr>
              <a:t>measurement </a:t>
            </a:r>
            <a:r>
              <a:rPr lang="en-US" sz="1500" dirty="0">
                <a:cs typeface="Calibri" pitchFamily="34" charset="0"/>
                <a:sym typeface="Symbol" charset="0"/>
              </a:rPr>
              <a:t>of jets and missing E</a:t>
            </a:r>
            <a:r>
              <a:rPr lang="en-US" sz="1500" baseline="-25000" dirty="0">
                <a:cs typeface="Calibri" pitchFamily="34" charset="0"/>
              </a:rPr>
              <a:t>T</a:t>
            </a:r>
            <a:endParaRPr lang="en-US" sz="1500" dirty="0">
              <a:cs typeface="Calibri" pitchFamily="34" charset="0"/>
              <a:sym typeface="Symbol" charset="0"/>
            </a:endParaRPr>
          </a:p>
          <a:p>
            <a:pPr fontAlgn="auto">
              <a:spcBef>
                <a:spcPts val="0"/>
              </a:spcBef>
              <a:spcAft>
                <a:spcPts val="0"/>
              </a:spcAft>
              <a:defRPr/>
            </a:pPr>
            <a:r>
              <a:rPr lang="en-US" sz="1500" dirty="0">
                <a:cs typeface="Calibri" pitchFamily="34" charset="0"/>
              </a:rPr>
              <a:t>E-resolution</a:t>
            </a:r>
            <a:r>
              <a:rPr lang="en-US" sz="1500" dirty="0" smtClean="0">
                <a:cs typeface="Calibri" pitchFamily="34" charset="0"/>
              </a:rPr>
              <a:t>:</a:t>
            </a:r>
            <a:r>
              <a:rPr lang="en-US" sz="1500" dirty="0" smtClean="0">
                <a:cs typeface="Calibri" pitchFamily="34" charset="0"/>
                <a:sym typeface="Symbol" charset="0"/>
              </a:rPr>
              <a:t></a:t>
            </a:r>
            <a:r>
              <a:rPr lang="en-US" sz="1500" dirty="0" smtClean="0">
                <a:cs typeface="Calibri" pitchFamily="34" charset="0"/>
              </a:rPr>
              <a:t>/E ~ 50%/</a:t>
            </a:r>
            <a:r>
              <a:rPr lang="en-US" sz="1500" dirty="0" smtClean="0">
                <a:cs typeface="Calibri" pitchFamily="34" charset="0"/>
                <a:sym typeface="Symbol" charset="0"/>
              </a:rPr>
              <a:t></a:t>
            </a:r>
            <a:r>
              <a:rPr lang="en-US" sz="1500" dirty="0" smtClean="0">
                <a:cs typeface="Calibri" pitchFamily="34" charset="0"/>
              </a:rPr>
              <a:t>E </a:t>
            </a:r>
            <a:r>
              <a:rPr lang="en-US" sz="1500" dirty="0" smtClean="0">
                <a:cs typeface="Calibri" pitchFamily="34" charset="0"/>
                <a:sym typeface="Symbol" charset="0"/>
              </a:rPr>
              <a:t> </a:t>
            </a:r>
            <a:r>
              <a:rPr lang="en-US" sz="1500" dirty="0" smtClean="0">
                <a:cs typeface="Calibri" pitchFamily="34" charset="0"/>
              </a:rPr>
              <a:t>0.03 </a:t>
            </a:r>
            <a:endParaRPr lang="en-US" sz="1500" dirty="0">
              <a:cs typeface="Calibri" pitchFamily="34" charset="0"/>
            </a:endParaRPr>
          </a:p>
        </p:txBody>
      </p:sp>
      <p:sp>
        <p:nvSpPr>
          <p:cNvPr id="37900" name="Text Box 1036"/>
          <p:cNvSpPr txBox="1">
            <a:spLocks noChangeArrowheads="1"/>
          </p:cNvSpPr>
          <p:nvPr/>
        </p:nvSpPr>
        <p:spPr bwMode="auto">
          <a:xfrm>
            <a:off x="222250" y="1628775"/>
            <a:ext cx="1612900" cy="1077913"/>
          </a:xfrm>
          <a:prstGeom prst="rect">
            <a:avLst/>
          </a:prstGeom>
          <a:solidFill>
            <a:srgbClr val="FFFF00"/>
          </a:solidFill>
          <a:ln w="9525">
            <a:solidFill>
              <a:schemeClr val="tx1"/>
            </a:solidFill>
            <a:miter lim="800000"/>
            <a:headEnd/>
            <a:tailEnd/>
          </a:ln>
          <a:effectLst>
            <a:outerShdw blurRad="50800" dist="38100" dir="2700000" algn="tl" rotWithShape="0">
              <a:prstClr val="black">
                <a:alpha val="40000"/>
              </a:prstClr>
            </a:outerShdw>
          </a:effectLst>
        </p:spPr>
        <p:txBody>
          <a:bodyPr wrap="none">
            <a:spAutoFit/>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pPr fontAlgn="auto">
              <a:spcBef>
                <a:spcPts val="0"/>
              </a:spcBef>
              <a:spcAft>
                <a:spcPts val="0"/>
              </a:spcAft>
              <a:defRPr/>
            </a:pPr>
            <a:r>
              <a:rPr lang="en-US" b="1" dirty="0">
                <a:latin typeface="+mn-lt"/>
              </a:rPr>
              <a:t>3-level </a:t>
            </a:r>
            <a:r>
              <a:rPr lang="en-US" b="1" dirty="0" smtClean="0">
                <a:latin typeface="+mn-lt"/>
              </a:rPr>
              <a:t>trigger </a:t>
            </a:r>
          </a:p>
          <a:p>
            <a:pPr fontAlgn="auto">
              <a:spcBef>
                <a:spcPts val="0"/>
              </a:spcBef>
              <a:spcAft>
                <a:spcPts val="0"/>
              </a:spcAft>
              <a:defRPr/>
            </a:pPr>
            <a:r>
              <a:rPr lang="en-US" dirty="0" smtClean="0">
                <a:latin typeface="+mn-lt"/>
              </a:rPr>
              <a:t>reducing </a:t>
            </a:r>
            <a:r>
              <a:rPr lang="en-US" dirty="0">
                <a:latin typeface="+mn-lt"/>
              </a:rPr>
              <a:t>the rate</a:t>
            </a:r>
          </a:p>
          <a:p>
            <a:pPr fontAlgn="auto">
              <a:spcBef>
                <a:spcPts val="0"/>
              </a:spcBef>
              <a:spcAft>
                <a:spcPts val="0"/>
              </a:spcAft>
              <a:defRPr/>
            </a:pPr>
            <a:r>
              <a:rPr lang="en-US" dirty="0">
                <a:latin typeface="+mn-lt"/>
              </a:rPr>
              <a:t>from 40 MHz to</a:t>
            </a:r>
          </a:p>
          <a:p>
            <a:pPr fontAlgn="auto">
              <a:spcBef>
                <a:spcPts val="0"/>
              </a:spcBef>
              <a:spcAft>
                <a:spcPts val="0"/>
              </a:spcAft>
              <a:defRPr/>
            </a:pPr>
            <a:r>
              <a:rPr lang="en-US" dirty="0">
                <a:latin typeface="+mn-lt"/>
              </a:rPr>
              <a:t>~200 Hz</a:t>
            </a:r>
          </a:p>
        </p:txBody>
      </p:sp>
      <p:sp>
        <p:nvSpPr>
          <p:cNvPr id="15" name="Oval 14"/>
          <p:cNvSpPr/>
          <p:nvPr/>
        </p:nvSpPr>
        <p:spPr>
          <a:xfrm>
            <a:off x="1908175" y="2924175"/>
            <a:ext cx="287338" cy="3603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6" name="TextBox 15"/>
          <p:cNvSpPr txBox="1"/>
          <p:nvPr/>
        </p:nvSpPr>
        <p:spPr>
          <a:xfrm>
            <a:off x="0" y="4437063"/>
            <a:ext cx="1547813" cy="646112"/>
          </a:xfrm>
          <a:prstGeom prst="rect">
            <a:avLst/>
          </a:prstGeom>
          <a:solidFill>
            <a:srgbClr val="FEFDD2"/>
          </a:solidFill>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en-US" dirty="0">
                <a:solidFill>
                  <a:srgbClr val="FF0000"/>
                </a:solidFill>
                <a:effectLst>
                  <a:outerShdw blurRad="38100" dist="38100" dir="2700000" algn="tl">
                    <a:srgbClr val="000000">
                      <a:alpha val="43137"/>
                    </a:srgbClr>
                  </a:outerShdw>
                </a:effectLst>
                <a:latin typeface="+mn-lt"/>
              </a:rPr>
              <a:t>Standard size</a:t>
            </a:r>
          </a:p>
          <a:p>
            <a:pPr fontAlgn="auto">
              <a:spcBef>
                <a:spcPts val="0"/>
              </a:spcBef>
              <a:spcAft>
                <a:spcPts val="0"/>
              </a:spcAft>
              <a:defRPr/>
            </a:pPr>
            <a:r>
              <a:rPr lang="en-US" dirty="0">
                <a:solidFill>
                  <a:srgbClr val="FF0000"/>
                </a:solidFill>
                <a:effectLst>
                  <a:outerShdw blurRad="38100" dist="38100" dir="2700000" algn="tl">
                    <a:srgbClr val="000000">
                      <a:alpha val="43137"/>
                    </a:srgbClr>
                  </a:outerShdw>
                </a:effectLst>
                <a:latin typeface="+mn-lt"/>
              </a:rPr>
              <a:t> people!</a:t>
            </a:r>
          </a:p>
        </p:txBody>
      </p:sp>
      <p:cxnSp>
        <p:nvCxnSpPr>
          <p:cNvPr id="18" name="Straight Arrow Connector 17"/>
          <p:cNvCxnSpPr>
            <a:endCxn id="15" idx="3"/>
          </p:cNvCxnSpPr>
          <p:nvPr/>
        </p:nvCxnSpPr>
        <p:spPr>
          <a:xfrm rot="5400000" flipH="1" flipV="1">
            <a:off x="858043" y="3345657"/>
            <a:ext cx="1204913" cy="977900"/>
          </a:xfrm>
          <a:prstGeom prst="straightConnector1">
            <a:avLst/>
          </a:prstGeom>
          <a:ln>
            <a:solidFill>
              <a:srgbClr val="FF0000"/>
            </a:solidFill>
            <a:tailEnd type="arrow"/>
          </a:ln>
        </p:spPr>
        <p:style>
          <a:lnRef idx="2">
            <a:schemeClr val="dk1"/>
          </a:lnRef>
          <a:fillRef idx="0">
            <a:schemeClr val="dk1"/>
          </a:fillRef>
          <a:effectRef idx="1">
            <a:schemeClr val="dk1"/>
          </a:effectRef>
          <a:fontRef idx="minor">
            <a:schemeClr val="tx1"/>
          </a:fontRef>
        </p:style>
      </p:cxn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26898</TotalTime>
  <Words>4587</Words>
  <Application>Microsoft Office PowerPoint</Application>
  <PresentationFormat>On-screen Show (4:3)</PresentationFormat>
  <Paragraphs>1008</Paragraphs>
  <Slides>70</Slides>
  <Notes>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70</vt:i4>
      </vt:variant>
    </vt:vector>
  </HeadingPairs>
  <TitlesOfParts>
    <vt:vector size="72" baseType="lpstr">
      <vt:lpstr>Office Theme</vt:lpstr>
      <vt:lpstr>Equation</vt:lpstr>
      <vt:lpstr> Directions in High-Resolution Particle Measurement</vt:lpstr>
      <vt:lpstr>Outline</vt:lpstr>
      <vt:lpstr>Calorimetry</vt:lpstr>
      <vt:lpstr>Particle-Flow Calorimetry (1/2)</vt:lpstr>
      <vt:lpstr>Particle-Flow Calorimetry (2/2)</vt:lpstr>
      <vt:lpstr>Dual-Readout Calorimetry(1/2)</vt:lpstr>
      <vt:lpstr>The effect of Dual-Readout corrections</vt:lpstr>
      <vt:lpstr>State of the Art: ATLAS and CMS Electromagnetic Calorimeters</vt:lpstr>
      <vt:lpstr>The ATLAS(A ToroidaL LHC ApparatuS) Detector</vt:lpstr>
      <vt:lpstr>ATLAS: A Huge Detector </vt:lpstr>
      <vt:lpstr>ATLAS Calorimeters</vt:lpstr>
      <vt:lpstr>Sampling Calorimeters</vt:lpstr>
      <vt:lpstr>ATLAS LAr Electromagnetic Calorimeter</vt:lpstr>
      <vt:lpstr>How does photon look?</vt:lpstr>
      <vt:lpstr>Liquid Argon (LAr) Electromagnetic Calorimeter</vt:lpstr>
      <vt:lpstr>Detector Design</vt:lpstr>
      <vt:lpstr>LAr Temperature and Purity</vt:lpstr>
      <vt:lpstr>LAr Pulse Shaping</vt:lpstr>
      <vt:lpstr>CMS Electromagnetic Calorimeter</vt:lpstr>
      <vt:lpstr>ATLAS and CMS Electromagnetic Calo. Comparison </vt:lpstr>
      <vt:lpstr>ATLAS and CMS Test beam performance</vt:lpstr>
      <vt:lpstr>ATLAS Electromagnetic Calorimeter Calibration</vt:lpstr>
      <vt:lpstr>Motivation for calibration</vt:lpstr>
      <vt:lpstr>Energy Reconstruction</vt:lpstr>
      <vt:lpstr>Cluster Calibration</vt:lpstr>
      <vt:lpstr>Cluster Calibration</vt:lpstr>
      <vt:lpstr>Electromagnetic objects in ATLAS</vt:lpstr>
      <vt:lpstr>In-situ Calibration</vt:lpstr>
      <vt:lpstr>The Method</vt:lpstr>
      <vt:lpstr>Energy Scales from Zee, J/ee  and We</vt:lpstr>
      <vt:lpstr>Performance of the Detector</vt:lpstr>
      <vt:lpstr>Energy Scale Systematics</vt:lpstr>
      <vt:lpstr>Linearity</vt:lpstr>
      <vt:lpstr>Resolution</vt:lpstr>
      <vt:lpstr>Search for Higgs Boson </vt:lpstr>
      <vt:lpstr>Search for H in ATLAS</vt:lpstr>
      <vt:lpstr>H  Search Strategy</vt:lpstr>
      <vt:lpstr>Mass Reconstruction</vt:lpstr>
      <vt:lpstr>Diphoton mass after event selection</vt:lpstr>
      <vt:lpstr>H Significance/Limit</vt:lpstr>
      <vt:lpstr>Summary</vt:lpstr>
      <vt:lpstr>Higgs Production and Decays at the LHC</vt:lpstr>
      <vt:lpstr>Search for Higgs Boson</vt:lpstr>
      <vt:lpstr>Higgs H  Categories </vt:lpstr>
      <vt:lpstr>Combination</vt:lpstr>
      <vt:lpstr>Combined exclusion limit </vt:lpstr>
      <vt:lpstr>SUSY Multilepton searches</vt:lpstr>
      <vt:lpstr>The Search for New Physics</vt:lpstr>
      <vt:lpstr>Supersymmetry (SUSY)</vt:lpstr>
      <vt:lpstr>Is SUSY an exact symmetry?</vt:lpstr>
      <vt:lpstr>SUSY searches in Multilepton(&gt;=4 leptons) events</vt:lpstr>
      <vt:lpstr>Event Selection</vt:lpstr>
      <vt:lpstr>Results</vt:lpstr>
      <vt:lpstr>Leptons ET distributions</vt:lpstr>
      <vt:lpstr>Data/MC distributions </vt:lpstr>
      <vt:lpstr>ATLAS SUSY searches limits</vt:lpstr>
      <vt:lpstr>ATLAS Calorimeter parameters</vt:lpstr>
      <vt:lpstr>ATLAS Sub-Detectors Resolution</vt:lpstr>
      <vt:lpstr>Slide 59</vt:lpstr>
      <vt:lpstr>Dual-Readout Calorimetry</vt:lpstr>
      <vt:lpstr>A word about Look Elsewhere Effect (LEE)</vt:lpstr>
      <vt:lpstr>Search for long-lived Neutralino NLSP</vt:lpstr>
      <vt:lpstr>Combination plot (old)</vt:lpstr>
      <vt:lpstr>Multilepton production</vt:lpstr>
      <vt:lpstr>Example of Energy scale systematics</vt:lpstr>
      <vt:lpstr>Systematics for H mass resolution/scale</vt:lpstr>
      <vt:lpstr>Fit Function</vt:lpstr>
      <vt:lpstr>Unification</vt:lpstr>
      <vt:lpstr>Background Composition</vt:lpstr>
      <vt:lpstr>H  Categories</vt:lpstr>
    </vt:vector>
  </TitlesOfParts>
  <Company>CERN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Ashfaq Ahmad</dc:creator>
  <cp:lastModifiedBy>aahmad</cp:lastModifiedBy>
  <cp:revision>733</cp:revision>
  <dcterms:created xsi:type="dcterms:W3CDTF">2012-02-07T20:12:57Z</dcterms:created>
  <dcterms:modified xsi:type="dcterms:W3CDTF">2012-04-05T07:00:08Z</dcterms:modified>
</cp:coreProperties>
</file>