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4038" r:id="rId2"/>
  </p:sldMasterIdLst>
  <p:notesMasterIdLst>
    <p:notesMasterId r:id="rId18"/>
  </p:notesMasterIdLst>
  <p:handoutMasterIdLst>
    <p:handoutMasterId r:id="rId19"/>
  </p:handoutMasterIdLst>
  <p:sldIdLst>
    <p:sldId id="293" r:id="rId3"/>
    <p:sldId id="304" r:id="rId4"/>
    <p:sldId id="303" r:id="rId5"/>
    <p:sldId id="305" r:id="rId6"/>
    <p:sldId id="306" r:id="rId7"/>
    <p:sldId id="280" r:id="rId8"/>
    <p:sldId id="302" r:id="rId9"/>
    <p:sldId id="308" r:id="rId10"/>
    <p:sldId id="298" r:id="rId11"/>
    <p:sldId id="283" r:id="rId12"/>
    <p:sldId id="286" r:id="rId13"/>
    <p:sldId id="307" r:id="rId14"/>
    <p:sldId id="288" r:id="rId15"/>
    <p:sldId id="289" r:id="rId16"/>
    <p:sldId id="295" r:id="rId17"/>
  </p:sldIdLst>
  <p:sldSz cx="9144000" cy="6858000" type="screen4x3"/>
  <p:notesSz cx="6781800" cy="99187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00FFFF"/>
    <a:srgbClr val="9C9E9F"/>
    <a:srgbClr val="FFFFFF"/>
    <a:srgbClr val="DDDDDD"/>
    <a:srgbClr val="00A5EB"/>
    <a:srgbClr val="FFCC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480" autoAdjust="0"/>
    <p:restoredTop sz="95482" autoAdjust="0"/>
  </p:normalViewPr>
  <p:slideViewPr>
    <p:cSldViewPr snapToGrid="0">
      <p:cViewPr>
        <p:scale>
          <a:sx n="110" d="100"/>
          <a:sy n="110" d="100"/>
        </p:scale>
        <p:origin x="-948" y="-72"/>
      </p:cViewPr>
      <p:guideLst>
        <p:guide orient="horz" pos="3816"/>
        <p:guide orient="horz" pos="167"/>
        <p:guide orient="horz" pos="616"/>
        <p:guide orient="horz" pos="2672"/>
        <p:guide orient="horz" pos="1165"/>
        <p:guide pos="5551"/>
        <p:guide pos="1551"/>
        <p:guide pos="4178"/>
        <p:guide pos="2927"/>
        <p:guide pos="2809"/>
        <p:guide pos="178"/>
        <p:guide pos="4299"/>
        <p:guide pos="143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3" d="100"/>
          <a:sy n="73" d="100"/>
        </p:scale>
        <p:origin x="-2196" y="-114"/>
      </p:cViewPr>
      <p:guideLst>
        <p:guide orient="horz" pos="3124"/>
        <p:guide pos="2136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005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0163" y="0"/>
            <a:ext cx="294005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856B7CDC-C107-44C8-BF32-9E404683EC39}" type="datetimeFigureOut">
              <a:rPr lang="de-DE"/>
              <a:pPr>
                <a:defRPr/>
              </a:pPr>
              <a:t>20.03.2012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1813"/>
            <a:ext cx="294005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0163" y="9421813"/>
            <a:ext cx="294005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4B515F12-C732-41F1-B47A-17AE4D82EA98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556438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005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0163" y="0"/>
            <a:ext cx="294005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1225" y="744538"/>
            <a:ext cx="4959350" cy="37195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1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7863" y="4711700"/>
            <a:ext cx="5426075" cy="446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Textmasterformate durch Klicken bearbeiten</a:t>
            </a:r>
          </a:p>
          <a:p>
            <a:pPr lvl="1"/>
            <a:r>
              <a:rPr lang="en-GB" noProof="0" smtClean="0"/>
              <a:t>Zweite Ebene</a:t>
            </a:r>
          </a:p>
          <a:p>
            <a:pPr lvl="2"/>
            <a:r>
              <a:rPr lang="en-GB" noProof="0" smtClean="0"/>
              <a:t>Dritte Ebene</a:t>
            </a:r>
          </a:p>
          <a:p>
            <a:pPr lvl="3"/>
            <a:r>
              <a:rPr lang="en-GB" noProof="0" smtClean="0"/>
              <a:t>Vierte Ebene</a:t>
            </a:r>
          </a:p>
          <a:p>
            <a:pPr lvl="4"/>
            <a:r>
              <a:rPr lang="en-GB" noProof="0" smtClean="0"/>
              <a:t>Fünfte Ebene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1813"/>
            <a:ext cx="294005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0163" y="9421813"/>
            <a:ext cx="294005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40CFA9E1-DD71-47C1-B3B0-A1EB5C86CAF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25152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7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smtClean="0"/>
          </a:p>
        </p:txBody>
      </p:sp>
      <p:sp>
        <p:nvSpPr>
          <p:cNvPr id="16388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7B95276-5551-4AE8-9F9F-7BA2A942BC19}" type="slidenum">
              <a:rPr lang="en-GB" sz="1200" smtClean="0"/>
              <a:pPr/>
              <a:t>1</a:t>
            </a:fld>
            <a:endParaRPr lang="en-GB" sz="120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1A58399-83A9-4BF5-82B4-2C54367EA951}" type="slidenum">
              <a:rPr lang="de-DE"/>
              <a:pPr/>
              <a:t>2</a:t>
            </a:fld>
            <a:endParaRPr lang="de-DE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1225" y="744538"/>
            <a:ext cx="4959350" cy="3719512"/>
          </a:xfrm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8FF5A9-E696-4089-9844-F10A4EF25A46}" type="slidenum">
              <a:rPr lang="en-US" smtClean="0">
                <a:latin typeface="Arial" charset="0"/>
                <a:ea typeface="ＭＳ Ｐゴシック"/>
                <a:cs typeface="ＭＳ Ｐゴシック"/>
              </a:rPr>
              <a:pPr/>
              <a:t>3</a:t>
            </a:fld>
            <a:endParaRPr lang="en-US" smtClean="0">
              <a:latin typeface="Arial" charset="0"/>
              <a:ea typeface="ＭＳ Ｐゴシック"/>
              <a:cs typeface="ＭＳ Ｐゴシック"/>
            </a:endParaRPr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1225" y="744538"/>
            <a:ext cx="4959350" cy="3719512"/>
          </a:xfrm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>
                <a:latin typeface="Arial" charset="0"/>
              </a:rPr>
              <a:t>11.5.2009: Budget und employee numbers updated 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9EB56A9-EA42-4667-9669-31B13D73E5BD}" type="slidenum">
              <a:rPr lang="en-US" smtClean="0">
                <a:latin typeface="Arial" charset="0"/>
                <a:ea typeface="ＭＳ Ｐゴシック"/>
                <a:cs typeface="ＭＳ Ｐゴシック"/>
              </a:rPr>
              <a:pPr/>
              <a:t>4</a:t>
            </a:fld>
            <a:endParaRPr lang="en-US" smtClean="0">
              <a:latin typeface="Arial" charset="0"/>
              <a:ea typeface="ＭＳ Ｐゴシック"/>
              <a:cs typeface="ＭＳ Ｐゴシック"/>
            </a:endParaRPr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1225" y="744538"/>
            <a:ext cx="4959350" cy="3719512"/>
          </a:xfrm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de-DE" dirty="0" smtClean="0">
                <a:latin typeface="Arial" charset="0"/>
              </a:rPr>
              <a:t>16</a:t>
            </a:r>
            <a:r>
              <a:rPr lang="de-DE" baseline="0" dirty="0" smtClean="0">
                <a:latin typeface="Arial" charset="0"/>
              </a:rPr>
              <a:t> </a:t>
            </a:r>
            <a:r>
              <a:rPr lang="de-DE" dirty="0" smtClean="0">
                <a:latin typeface="Arial" charset="0"/>
              </a:rPr>
              <a:t>national  </a:t>
            </a:r>
            <a:r>
              <a:rPr lang="de-DE" dirty="0" err="1" smtClean="0">
                <a:latin typeface="Arial" charset="0"/>
              </a:rPr>
              <a:t>research</a:t>
            </a:r>
            <a:r>
              <a:rPr lang="de-DE" dirty="0" smtClean="0">
                <a:latin typeface="Arial" charset="0"/>
              </a:rPr>
              <a:t> </a:t>
            </a:r>
            <a:r>
              <a:rPr lang="de-DE" dirty="0" err="1" smtClean="0">
                <a:latin typeface="Arial" charset="0"/>
              </a:rPr>
              <a:t>centers</a:t>
            </a:r>
            <a:r>
              <a:rPr lang="de-DE" dirty="0" smtClean="0">
                <a:latin typeface="Arial" charset="0"/>
              </a:rPr>
              <a:t>, 2.8 </a:t>
            </a:r>
            <a:r>
              <a:rPr lang="de-DE" dirty="0" err="1" smtClean="0">
                <a:latin typeface="Arial" charset="0"/>
              </a:rPr>
              <a:t>billion</a:t>
            </a:r>
            <a:r>
              <a:rPr lang="de-DE" dirty="0" smtClean="0">
                <a:latin typeface="Arial" charset="0"/>
              </a:rPr>
              <a:t> € </a:t>
            </a:r>
            <a:r>
              <a:rPr lang="de-DE" dirty="0" err="1" smtClean="0">
                <a:latin typeface="Arial" charset="0"/>
              </a:rPr>
              <a:t>budget</a:t>
            </a:r>
            <a:r>
              <a:rPr lang="de-DE" dirty="0" smtClean="0">
                <a:latin typeface="Arial" charset="0"/>
              </a:rPr>
              <a:t>, 28000 </a:t>
            </a:r>
            <a:r>
              <a:rPr lang="de-DE" dirty="0" err="1" smtClean="0">
                <a:latin typeface="Arial" charset="0"/>
              </a:rPr>
              <a:t>employes</a:t>
            </a:r>
            <a:endParaRPr lang="de-DE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78179" y="4711204"/>
            <a:ext cx="5425126" cy="437431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78179" y="4711204"/>
            <a:ext cx="5425126" cy="437431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78179" y="4711204"/>
            <a:ext cx="5425126" cy="437431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78179" y="4711204"/>
            <a:ext cx="5425126" cy="437431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1254125"/>
          </a:xfrm>
          <a:prstGeom prst="rect">
            <a:avLst/>
          </a:prstGeom>
          <a:solidFill>
            <a:srgbClr val="00A6E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pic>
        <p:nvPicPr>
          <p:cNvPr id="5" name="Picture 9" descr="DESY-Logo-cyan-RGB_ger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554" t="-4523" r="-13409"/>
          <a:stretch>
            <a:fillRect/>
          </a:stretch>
        </p:blipFill>
        <p:spPr bwMode="auto">
          <a:xfrm>
            <a:off x="7794625" y="5684838"/>
            <a:ext cx="1149350" cy="10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 descr="Helmholtz-Logo_schwarz_70_t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" y="5959475"/>
            <a:ext cx="1647825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16"/>
          <p:cNvSpPr txBox="1">
            <a:spLocks noChangeArrowheads="1"/>
          </p:cNvSpPr>
          <p:nvPr userDrawn="1"/>
        </p:nvSpPr>
        <p:spPr bwMode="auto">
          <a:xfrm>
            <a:off x="2003425" y="2481263"/>
            <a:ext cx="28559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endParaRPr lang="de-DE" smtClean="0"/>
          </a:p>
        </p:txBody>
      </p:sp>
      <p:sp>
        <p:nvSpPr>
          <p:cNvPr id="402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92100" y="1363663"/>
            <a:ext cx="8520113" cy="485775"/>
          </a:xfrm>
        </p:spPr>
        <p:txBody>
          <a:bodyPr/>
          <a:lstStyle>
            <a:lvl1pPr marL="0" indent="0">
              <a:buFont typeface="Arial Black" pitchFamily="34" charset="0"/>
              <a:buNone/>
              <a:defRPr b="1">
                <a:solidFill>
                  <a:srgbClr val="F28E00"/>
                </a:solidFill>
              </a:defRPr>
            </a:lvl1pPr>
          </a:lstStyle>
          <a:p>
            <a:pPr lvl="0"/>
            <a:r>
              <a:rPr lang="en-GB" noProof="0" smtClean="0"/>
              <a:t>Untertitel durch Klicken bearbeiten</a:t>
            </a:r>
          </a:p>
        </p:txBody>
      </p:sp>
      <p:sp>
        <p:nvSpPr>
          <p:cNvPr id="402436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282575" y="0"/>
            <a:ext cx="8520113" cy="1266825"/>
          </a:xfrm>
        </p:spPr>
        <p:txBody>
          <a:bodyPr anchor="b"/>
          <a:lstStyle>
            <a:lvl1pPr>
              <a:lnSpc>
                <a:spcPct val="80000"/>
              </a:lnSpc>
              <a:defRPr sz="4000"/>
            </a:lvl1pPr>
          </a:lstStyle>
          <a:p>
            <a:pPr lvl="0"/>
            <a:r>
              <a:rPr lang="en-GB" noProof="0" smtClean="0"/>
              <a:t>TITELMASTER</a:t>
            </a:r>
            <a:br>
              <a:rPr lang="en-GB" noProof="0" smtClean="0"/>
            </a:br>
            <a:r>
              <a:rPr lang="en-GB" noProof="0" smtClean="0"/>
              <a:t>FORMAT </a:t>
            </a:r>
          </a:p>
        </p:txBody>
      </p:sp>
    </p:spTree>
    <p:extLst>
      <p:ext uri="{BB962C8B-B14F-4D97-AF65-F5344CB8AC3E}">
        <p14:creationId xmlns:p14="http://schemas.microsoft.com/office/powerpoint/2010/main" val="5581996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38309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80200" y="103188"/>
            <a:ext cx="2132013" cy="566737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282575" y="103188"/>
            <a:ext cx="6245225" cy="566737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346323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0EFE3-B117-47AC-B6D1-A0B588412B20}" type="datetimeFigureOut">
              <a:rPr lang="de-DE" smtClean="0"/>
              <a:t>20.03.2012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A2C59-34B2-4476-B1BD-08B560B9DE7E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496109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0EFE3-B117-47AC-B6D1-A0B588412B20}" type="datetimeFigureOut">
              <a:rPr lang="de-DE" smtClean="0"/>
              <a:t>20.03.2012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A2C59-34B2-4476-B1BD-08B560B9DE7E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434812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0EFE3-B117-47AC-B6D1-A0B588412B20}" type="datetimeFigureOut">
              <a:rPr lang="de-DE" smtClean="0"/>
              <a:t>20.03.2012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A2C59-34B2-4476-B1BD-08B560B9DE7E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039276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0EFE3-B117-47AC-B6D1-A0B588412B20}" type="datetimeFigureOut">
              <a:rPr lang="de-DE" smtClean="0"/>
              <a:t>20.03.2012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A2C59-34B2-4476-B1BD-08B560B9DE7E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007282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0EFE3-B117-47AC-B6D1-A0B588412B20}" type="datetimeFigureOut">
              <a:rPr lang="de-DE" smtClean="0"/>
              <a:t>20.03.2012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A2C59-34B2-4476-B1BD-08B560B9DE7E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916715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0EFE3-B117-47AC-B6D1-A0B588412B20}" type="datetimeFigureOut">
              <a:rPr lang="de-DE" smtClean="0"/>
              <a:t>20.03.2012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A2C59-34B2-4476-B1BD-08B560B9DE7E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246775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0EFE3-B117-47AC-B6D1-A0B588412B20}" type="datetimeFigureOut">
              <a:rPr lang="de-DE" smtClean="0"/>
              <a:t>20.03.2012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A2C59-34B2-4476-B1BD-08B560B9DE7E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275944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0EFE3-B117-47AC-B6D1-A0B588412B20}" type="datetimeFigureOut">
              <a:rPr lang="de-DE" smtClean="0"/>
              <a:t>20.03.2012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A2C59-34B2-4476-B1BD-08B560B9DE7E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2782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170525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0EFE3-B117-47AC-B6D1-A0B588412B20}" type="datetimeFigureOut">
              <a:rPr lang="de-DE" smtClean="0"/>
              <a:t>20.03.2012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A2C59-34B2-4476-B1BD-08B560B9DE7E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912429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0EFE3-B117-47AC-B6D1-A0B588412B20}" type="datetimeFigureOut">
              <a:rPr lang="de-DE" smtClean="0"/>
              <a:t>20.03.2012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A2C59-34B2-4476-B1BD-08B560B9DE7E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087581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0EFE3-B117-47AC-B6D1-A0B588412B20}" type="datetimeFigureOut">
              <a:rPr lang="de-DE" smtClean="0"/>
              <a:t>20.03.2012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A2C59-34B2-4476-B1BD-08B560B9DE7E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26257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0615943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82575" y="977900"/>
            <a:ext cx="4183063" cy="4792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18038" y="977900"/>
            <a:ext cx="4184650" cy="4792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605465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671893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392753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82076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5336852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026364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744538"/>
          </a:xfrm>
          <a:prstGeom prst="rect">
            <a:avLst/>
          </a:prstGeom>
          <a:solidFill>
            <a:srgbClr val="00A6E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82575" y="977900"/>
            <a:ext cx="8520113" cy="4792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err="1" smtClean="0"/>
              <a:t>Textmasterformate</a:t>
            </a:r>
            <a:r>
              <a:rPr lang="en-GB" dirty="0" smtClean="0"/>
              <a:t> </a:t>
            </a:r>
            <a:r>
              <a:rPr lang="en-GB" dirty="0" err="1" smtClean="0"/>
              <a:t>durch</a:t>
            </a:r>
            <a:r>
              <a:rPr lang="en-GB" dirty="0" smtClean="0"/>
              <a:t> </a:t>
            </a:r>
            <a:r>
              <a:rPr lang="en-GB" dirty="0" err="1" smtClean="0"/>
              <a:t>Klicken</a:t>
            </a:r>
            <a:r>
              <a:rPr lang="en-GB" dirty="0" smtClean="0"/>
              <a:t> </a:t>
            </a:r>
            <a:r>
              <a:rPr lang="en-GB" dirty="0" err="1" smtClean="0"/>
              <a:t>bearbeiten</a:t>
            </a:r>
            <a:endParaRPr lang="en-GB" dirty="0" smtClean="0"/>
          </a:p>
          <a:p>
            <a:pPr lvl="1"/>
            <a:r>
              <a:rPr lang="en-GB" dirty="0" err="1" smtClean="0"/>
              <a:t>Zweite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endParaRPr lang="en-GB" dirty="0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292100" y="103188"/>
            <a:ext cx="8520113" cy="544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Titelmasterformat durch Klicken bearbeiten</a:t>
            </a: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282575" y="6280150"/>
            <a:ext cx="7593013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Ins="0" anchor="ctr"/>
          <a:lstStyle/>
          <a:p>
            <a:pPr algn="r" eaLnBrk="1" hangingPunct="1"/>
            <a:r>
              <a:rPr lang="en-GB" sz="900" b="1" dirty="0" smtClean="0">
                <a:solidFill>
                  <a:schemeClr val="bg2"/>
                </a:solidFill>
              </a:rPr>
              <a:t>Heinz Graafsma | KEK-DESY</a:t>
            </a:r>
            <a:r>
              <a:rPr lang="en-GB" sz="900" b="1" baseline="0" dirty="0" smtClean="0">
                <a:solidFill>
                  <a:schemeClr val="bg2"/>
                </a:solidFill>
              </a:rPr>
              <a:t> meeting | 20-03-2012</a:t>
            </a:r>
            <a:r>
              <a:rPr lang="en-GB" sz="900" dirty="0" smtClean="0">
                <a:solidFill>
                  <a:schemeClr val="bg2"/>
                </a:solidFill>
              </a:rPr>
              <a:t> </a:t>
            </a:r>
            <a:r>
              <a:rPr lang="en-GB" sz="900" dirty="0">
                <a:solidFill>
                  <a:schemeClr val="bg2"/>
                </a:solidFill>
              </a:rPr>
              <a:t>|  </a:t>
            </a:r>
            <a:r>
              <a:rPr lang="en-GB" sz="900" b="1" dirty="0">
                <a:solidFill>
                  <a:schemeClr val="bg2"/>
                </a:solidFill>
              </a:rPr>
              <a:t>Slide </a:t>
            </a:r>
            <a:fld id="{19993085-5F3E-427E-BAE2-2844B85E0FFC}" type="slidenum">
              <a:rPr lang="en-GB" sz="900" b="1">
                <a:solidFill>
                  <a:schemeClr val="bg2"/>
                </a:solidFill>
              </a:rPr>
              <a:pPr algn="r" eaLnBrk="1" hangingPunct="1"/>
              <a:t>‹#›</a:t>
            </a:fld>
            <a:endParaRPr lang="en-GB" sz="900" b="1" dirty="0">
              <a:solidFill>
                <a:schemeClr val="bg2"/>
              </a:solidFill>
            </a:endParaRPr>
          </a:p>
        </p:txBody>
      </p:sp>
      <p:pic>
        <p:nvPicPr>
          <p:cNvPr id="1030" name="Picture 10" descr="DESY-Logo-cyan-RGB_ger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424" t="-7854" r="-18587" b="-12566"/>
          <a:stretch>
            <a:fillRect/>
          </a:stretch>
        </p:blipFill>
        <p:spPr bwMode="auto">
          <a:xfrm>
            <a:off x="8035925" y="6099175"/>
            <a:ext cx="776288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37" r:id="rId1"/>
    <p:sldLayoutId id="2147484027" r:id="rId2"/>
    <p:sldLayoutId id="2147484028" r:id="rId3"/>
    <p:sldLayoutId id="2147484029" r:id="rId4"/>
    <p:sldLayoutId id="2147484030" r:id="rId5"/>
    <p:sldLayoutId id="2147484031" r:id="rId6"/>
    <p:sldLayoutId id="2147484032" r:id="rId7"/>
    <p:sldLayoutId id="2147484033" r:id="rId8"/>
    <p:sldLayoutId id="2147484034" r:id="rId9"/>
    <p:sldLayoutId id="2147484035" r:id="rId10"/>
    <p:sldLayoutId id="2147484036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9pPr>
    </p:titleStyle>
    <p:bodyStyle>
      <a:lvl1pPr marL="265113" indent="-265113" algn="l" rtl="0" eaLnBrk="0" fontAlgn="base" hangingPunct="0">
        <a:spcBef>
          <a:spcPct val="0"/>
        </a:spcBef>
        <a:spcAft>
          <a:spcPct val="50000"/>
        </a:spcAft>
        <a:buClr>
          <a:srgbClr val="F28E00"/>
        </a:buClr>
        <a:buFont typeface="Arial Black" pitchFamily="34" charset="0"/>
        <a:buChar char="&gt;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628650" indent="-184150" algn="l" rtl="0" eaLnBrk="0" fontAlgn="base" hangingPunct="0">
        <a:spcBef>
          <a:spcPct val="0"/>
        </a:spcBef>
        <a:spcAft>
          <a:spcPct val="5000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2pPr>
      <a:lvl3pPr marL="1236663" indent="-228600" algn="l" rtl="0" eaLnBrk="0" fontAlgn="base" hangingPunct="0">
        <a:spcBef>
          <a:spcPct val="0"/>
        </a:spcBef>
        <a:spcAft>
          <a:spcPct val="0"/>
        </a:spcAft>
        <a:buClr>
          <a:srgbClr val="FF9900"/>
        </a:buClr>
        <a:buFont typeface="Arial Black" pitchFamily="34" charset="0"/>
        <a:defRPr sz="1200">
          <a:solidFill>
            <a:schemeClr val="tx1"/>
          </a:solidFill>
          <a:latin typeface="+mn-lt"/>
        </a:defRPr>
      </a:lvl3pPr>
      <a:lvl4pPr marL="1644650" indent="-228600" algn="l" rtl="0" eaLnBrk="0" fontAlgn="base" hangingPunct="0">
        <a:spcBef>
          <a:spcPct val="0"/>
        </a:spcBef>
        <a:spcAft>
          <a:spcPct val="0"/>
        </a:spcAft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0EFE3-B117-47AC-B6D1-A0B588412B20}" type="datetimeFigureOut">
              <a:rPr lang="de-DE" smtClean="0"/>
              <a:t>20.03.2012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EA2C59-34B2-4476-B1BD-08B560B9DE7E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45846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9" r:id="rId1"/>
    <p:sldLayoutId id="2147484040" r:id="rId2"/>
    <p:sldLayoutId id="2147484041" r:id="rId3"/>
    <p:sldLayoutId id="2147484042" r:id="rId4"/>
    <p:sldLayoutId id="2147484043" r:id="rId5"/>
    <p:sldLayoutId id="2147484044" r:id="rId6"/>
    <p:sldLayoutId id="2147484045" r:id="rId7"/>
    <p:sldLayoutId id="2147484046" r:id="rId8"/>
    <p:sldLayoutId id="2147484047" r:id="rId9"/>
    <p:sldLayoutId id="2147484048" r:id="rId10"/>
    <p:sldLayoutId id="214748404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jpe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9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 eaLnBrk="1" hangingPunct="1"/>
            <a:r>
              <a:rPr lang="en-US" dirty="0" smtClean="0"/>
              <a:t>DESY and the </a:t>
            </a:r>
            <a:br>
              <a:rPr lang="en-US" dirty="0" smtClean="0"/>
            </a:br>
            <a:r>
              <a:rPr lang="en-US" dirty="0" smtClean="0"/>
              <a:t>Helmholtz Detector Portfolio</a:t>
            </a:r>
            <a:endParaRPr lang="de-DE" dirty="0" smtClean="0"/>
          </a:p>
        </p:txBody>
      </p:sp>
      <p:sp>
        <p:nvSpPr>
          <p:cNvPr id="3075" name="Titel 1"/>
          <p:cNvSpPr txBox="1">
            <a:spLocks/>
          </p:cNvSpPr>
          <p:nvPr/>
        </p:nvSpPr>
        <p:spPr bwMode="auto"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sz="3600" b="1" dirty="0" smtClean="0"/>
              <a:t>Detector Technology und Systems Platform</a:t>
            </a:r>
            <a:endParaRPr lang="de-DE" sz="3600" b="1" dirty="0"/>
          </a:p>
        </p:txBody>
      </p:sp>
      <p:sp>
        <p:nvSpPr>
          <p:cNvPr id="3076" name="Untertitel 2"/>
          <p:cNvSpPr>
            <a:spLocks noGrp="1"/>
          </p:cNvSpPr>
          <p:nvPr>
            <p:ph type="subTitle" idx="1"/>
          </p:nvPr>
        </p:nvSpPr>
        <p:spPr>
          <a:xfrm>
            <a:off x="628650" y="3770313"/>
            <a:ext cx="7886700" cy="1752600"/>
          </a:xfrm>
        </p:spPr>
        <p:txBody>
          <a:bodyPr/>
          <a:lstStyle/>
          <a:p>
            <a:pPr algn="ctr"/>
            <a:r>
              <a:rPr lang="en-US" dirty="0" smtClean="0"/>
              <a:t>Heinz Graafsma (FS-DS)</a:t>
            </a:r>
          </a:p>
          <a:p>
            <a:pPr algn="ctr"/>
            <a:r>
              <a:rPr lang="en-US" dirty="0" smtClean="0"/>
              <a:t>KEK-DESY meeting</a:t>
            </a:r>
          </a:p>
          <a:p>
            <a:pPr algn="ctr"/>
            <a:r>
              <a:rPr lang="en-US" dirty="0" smtClean="0"/>
              <a:t>20-03-2012</a:t>
            </a: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1383682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457171" y="191386"/>
            <a:ext cx="8228763" cy="606057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Pillar: 3D ASICS and 3D Detectors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906406" y="1423259"/>
            <a:ext cx="2665594" cy="212655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276590" y="1721105"/>
            <a:ext cx="2066088" cy="1831925"/>
          </a:xfrm>
          <a:prstGeom prst="rect">
            <a:avLst/>
          </a:prstGeom>
          <a:noFill/>
          <a:ln>
            <a:noFill/>
          </a:ln>
        </p:spPr>
        <p:txBody>
          <a:bodyPr vert="horz" lIns="98293" tIns="57474" rIns="98293" bIns="57474" anchorCtr="0" compatLnSpc="0">
            <a:spAutoFit/>
          </a:bodyPr>
          <a:lstStyle/>
          <a:p>
            <a:pPr hangingPunct="0"/>
            <a:r>
              <a:rPr lang="en-US" sz="1600" b="1" dirty="0">
                <a:solidFill>
                  <a:srgbClr val="FF0000"/>
                </a:solidFill>
                <a:latin typeface="Comic Sans MS" pitchFamily="66"/>
                <a:ea typeface="Arial Unicode MS" pitchFamily="2"/>
                <a:cs typeface="Tahoma" pitchFamily="2"/>
              </a:rPr>
              <a:t>3D structures</a:t>
            </a:r>
          </a:p>
          <a:p>
            <a:pPr hangingPunct="0"/>
            <a:endParaRPr lang="en-US" sz="1600" dirty="0">
              <a:solidFill>
                <a:srgbClr val="000000"/>
              </a:solidFill>
              <a:latin typeface="Comic Sans MS" pitchFamily="66"/>
              <a:ea typeface="Arial Unicode MS" pitchFamily="2"/>
              <a:cs typeface="Tahoma" pitchFamily="2"/>
            </a:endParaRPr>
          </a:p>
          <a:p>
            <a:pPr hangingPunct="0"/>
            <a:r>
              <a:rPr lang="en-US" sz="1600" dirty="0">
                <a:solidFill>
                  <a:srgbClr val="000000"/>
                </a:solidFill>
                <a:latin typeface="Comic Sans MS" pitchFamily="66"/>
                <a:ea typeface="Arial Unicode MS" pitchFamily="2"/>
                <a:cs typeface="Tahoma" pitchFamily="2"/>
              </a:rPr>
              <a:t>multi-tier </a:t>
            </a:r>
            <a:r>
              <a:rPr lang="en-US" sz="1600" dirty="0" smtClean="0">
                <a:solidFill>
                  <a:srgbClr val="000000"/>
                </a:solidFill>
                <a:latin typeface="Comic Sans MS" pitchFamily="66"/>
                <a:ea typeface="Arial Unicode MS" pitchFamily="2"/>
                <a:cs typeface="Tahoma" pitchFamily="2"/>
              </a:rPr>
              <a:t>ASIC approach allows mixtures of </a:t>
            </a:r>
            <a:r>
              <a:rPr lang="en-US" sz="1600" dirty="0">
                <a:solidFill>
                  <a:srgbClr val="000000"/>
                </a:solidFill>
                <a:latin typeface="Comic Sans MS" pitchFamily="66"/>
                <a:ea typeface="Arial Unicode MS" pitchFamily="2"/>
                <a:cs typeface="Tahoma" pitchFamily="2"/>
              </a:rPr>
              <a:t>technologies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76589" y="3723156"/>
            <a:ext cx="5805234" cy="2795937"/>
          </a:xfrm>
          <a:prstGeom prst="rect">
            <a:avLst/>
          </a:prstGeom>
          <a:noFill/>
          <a:ln>
            <a:noFill/>
          </a:ln>
        </p:spPr>
        <p:txBody>
          <a:bodyPr vert="horz" wrap="square" lIns="81639" tIns="40820" rIns="81639" bIns="40820" anchorCtr="0" compatLnSpc="0">
            <a:spAutoFit/>
          </a:bodyPr>
          <a:lstStyle/>
          <a:p>
            <a:pPr hangingPunct="0"/>
            <a:r>
              <a:rPr lang="en-US" sz="1600" dirty="0" smtClean="0">
                <a:latin typeface="Arial" pitchFamily="18"/>
                <a:ea typeface="Arial Unicode MS" pitchFamily="2"/>
                <a:cs typeface="Tahoma" pitchFamily="2"/>
              </a:rPr>
              <a:t>Advantages for DESY:</a:t>
            </a:r>
            <a:endParaRPr lang="en-US" sz="1600" dirty="0">
              <a:latin typeface="Arial" pitchFamily="18"/>
              <a:ea typeface="Arial Unicode MS" pitchFamily="2"/>
              <a:cs typeface="Tahoma" pitchFamily="2"/>
            </a:endParaRPr>
          </a:p>
          <a:p>
            <a:pPr hangingPunct="0"/>
            <a:endParaRPr lang="en-US" sz="1600" dirty="0">
              <a:latin typeface="Arial" pitchFamily="18"/>
              <a:ea typeface="Arial Unicode MS" pitchFamily="2"/>
              <a:cs typeface="Tahoma" pitchFamily="2"/>
            </a:endParaRPr>
          </a:p>
          <a:p>
            <a:pPr marL="285750" lvl="1" indent="-285750" hangingPunct="0">
              <a:buSzPct val="45000"/>
              <a:buFont typeface="Arial" pitchFamily="34" charset="0"/>
              <a:buChar char="•"/>
            </a:pPr>
            <a:r>
              <a:rPr lang="en-US" sz="1600" dirty="0" smtClean="0">
                <a:latin typeface="Arial" pitchFamily="18"/>
                <a:ea typeface="Arial Unicode MS" pitchFamily="2"/>
                <a:cs typeface="Tahoma" pitchFamily="2"/>
              </a:rPr>
              <a:t> Increased electronic functionality per area</a:t>
            </a:r>
          </a:p>
          <a:p>
            <a:pPr marL="285750" lvl="1" indent="-285750" hangingPunct="0">
              <a:buSzPct val="45000"/>
              <a:buFont typeface="Arial" pitchFamily="34" charset="0"/>
              <a:buChar char="•"/>
            </a:pPr>
            <a:r>
              <a:rPr lang="en-US" sz="1600" dirty="0" smtClean="0">
                <a:latin typeface="Arial" pitchFamily="18"/>
                <a:ea typeface="Arial Unicode MS" pitchFamily="2"/>
                <a:cs typeface="Tahoma" pitchFamily="2"/>
              </a:rPr>
              <a:t> </a:t>
            </a:r>
            <a:r>
              <a:rPr lang="en-US" dirty="0">
                <a:latin typeface="Arial" pitchFamily="18"/>
                <a:ea typeface="Arial Unicode MS" pitchFamily="2"/>
                <a:cs typeface="Tahoma" pitchFamily="2"/>
              </a:rPr>
              <a:t>C</a:t>
            </a:r>
            <a:r>
              <a:rPr lang="en-US" sz="1600" dirty="0" smtClean="0">
                <a:latin typeface="Arial" pitchFamily="18"/>
                <a:ea typeface="Arial Unicode MS" pitchFamily="2"/>
                <a:cs typeface="Tahoma" pitchFamily="2"/>
              </a:rPr>
              <a:t>ompact, and thin sensors, with no dead areas (tiling)</a:t>
            </a:r>
            <a:endParaRPr lang="en-US" sz="1600" dirty="0">
              <a:latin typeface="Arial" pitchFamily="18"/>
              <a:ea typeface="Arial Unicode MS" pitchFamily="2"/>
              <a:cs typeface="Tahoma" pitchFamily="2"/>
            </a:endParaRPr>
          </a:p>
          <a:p>
            <a:pPr marL="0" lvl="1" hangingPunct="0">
              <a:buSzPct val="45000"/>
            </a:pPr>
            <a:endParaRPr lang="en-US" sz="1600" dirty="0" smtClean="0">
              <a:latin typeface="Arial" pitchFamily="18"/>
              <a:ea typeface="Arial Unicode MS" pitchFamily="2"/>
              <a:cs typeface="Tahoma" pitchFamily="2"/>
            </a:endParaRPr>
          </a:p>
          <a:p>
            <a:pPr marL="0" lvl="1" hangingPunct="0">
              <a:buSzPct val="45000"/>
            </a:pPr>
            <a:r>
              <a:rPr lang="en-US" dirty="0" smtClean="0">
                <a:latin typeface="Arial" pitchFamily="18"/>
                <a:ea typeface="Arial Unicode MS" pitchFamily="2"/>
                <a:cs typeface="Tahoma" pitchFamily="2"/>
              </a:rPr>
              <a:t>Challenges:</a:t>
            </a:r>
          </a:p>
          <a:p>
            <a:pPr marL="0" lvl="1" hangingPunct="0">
              <a:buSzPct val="45000"/>
            </a:pPr>
            <a:endParaRPr lang="en-US" dirty="0" smtClean="0">
              <a:latin typeface="Arial" pitchFamily="18"/>
              <a:ea typeface="Arial Unicode MS" pitchFamily="2"/>
              <a:cs typeface="Tahoma" pitchFamily="2"/>
            </a:endParaRPr>
          </a:p>
          <a:p>
            <a:pPr marL="285750" lvl="1" indent="-285750">
              <a:buSzPct val="45000"/>
              <a:buFont typeface="Arial" pitchFamily="34" charset="0"/>
              <a:buChar char="•"/>
            </a:pPr>
            <a:r>
              <a:rPr lang="en-US" dirty="0" smtClean="0">
                <a:latin typeface="Arial" pitchFamily="18"/>
                <a:ea typeface="Arial Unicode MS" pitchFamily="2"/>
                <a:cs typeface="Tahoma" pitchFamily="2"/>
              </a:rPr>
              <a:t>3D-design tools  </a:t>
            </a:r>
          </a:p>
          <a:p>
            <a:pPr marL="285750" lvl="1" indent="-285750">
              <a:buSzPct val="45000"/>
              <a:buFont typeface="Arial" pitchFamily="34" charset="0"/>
              <a:buChar char="•"/>
            </a:pPr>
            <a:r>
              <a:rPr lang="en-US" dirty="0" smtClean="0">
                <a:latin typeface="Arial" pitchFamily="18"/>
                <a:ea typeface="Arial Unicode MS" pitchFamily="2"/>
                <a:cs typeface="Tahoma" pitchFamily="2"/>
              </a:rPr>
              <a:t>High density interconnect</a:t>
            </a:r>
            <a:endParaRPr lang="en-US" dirty="0">
              <a:latin typeface="Arial" pitchFamily="18"/>
              <a:ea typeface="Arial Unicode MS" pitchFamily="2"/>
              <a:cs typeface="Tahoma" pitchFamily="2"/>
            </a:endParaRPr>
          </a:p>
          <a:p>
            <a:pPr marL="0" lvl="1">
              <a:buSzPct val="45000"/>
            </a:pPr>
            <a:endParaRPr lang="en-US" dirty="0">
              <a:latin typeface="Arial" pitchFamily="18"/>
              <a:ea typeface="Arial Unicode MS" pitchFamily="2"/>
              <a:cs typeface="Tahoma" pitchFamily="2"/>
            </a:endParaRPr>
          </a:p>
          <a:p>
            <a:pPr marL="0" lvl="1" hangingPunct="0">
              <a:buSzPct val="45000"/>
            </a:pPr>
            <a:r>
              <a:rPr lang="en-US" sz="2400" dirty="0" smtClean="0">
                <a:latin typeface="Arial" pitchFamily="18"/>
                <a:ea typeface="Arial Unicode MS" pitchFamily="2"/>
                <a:cs typeface="Tahoma" pitchFamily="2"/>
              </a:rPr>
              <a:t> First prototypes at DESY</a:t>
            </a:r>
            <a:endParaRPr lang="en-US" sz="2400" dirty="0">
              <a:latin typeface="Arial" pitchFamily="18"/>
              <a:ea typeface="Arial Unicode MS" pitchFamily="2"/>
              <a:cs typeface="Tahoma" pitchFamily="2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4701149" y="1604959"/>
            <a:ext cx="2233052" cy="174784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37512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457171" y="223284"/>
            <a:ext cx="8228763" cy="552893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Pillar: Innovative materials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994827" y="1394193"/>
            <a:ext cx="2686862" cy="223253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Slide Number Placeholder 3"/>
          <p:cNvSpPr/>
          <p:nvPr/>
        </p:nvSpPr>
        <p:spPr>
          <a:xfrm>
            <a:off x="8842352" y="6553591"/>
            <a:ext cx="270711" cy="317441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81639" tIns="42452" rIns="81639" bIns="42452" anchor="t" anchorCtr="0" compatLnSpc="0"/>
          <a:lstStyle/>
          <a:p>
            <a:pPr algn="ctr"/>
            <a:fld id="{1526BD8A-44CD-41F2-815F-9FCE1767CD80}" type="slidenum">
              <a:rPr lang="en-US" sz="1300">
                <a:solidFill>
                  <a:srgbClr val="003366"/>
                </a:solidFill>
                <a:latin typeface="Calibri" pitchFamily="18"/>
                <a:ea typeface="Calibri" pitchFamily="2"/>
                <a:cs typeface="Calibri" pitchFamily="2"/>
              </a:rPr>
              <a:pPr algn="ctr"/>
              <a:t>11</a:t>
            </a:fld>
            <a:endParaRPr lang="en-US" sz="1300">
              <a:solidFill>
                <a:srgbClr val="003366"/>
              </a:solidFill>
              <a:latin typeface="Calibri" pitchFamily="18"/>
              <a:ea typeface="Calibri" pitchFamily="2"/>
              <a:cs typeface="Calibri" pitchFamily="2"/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3535569" y="3840355"/>
            <a:ext cx="5306783" cy="132234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7"/>
          <p:cNvSpPr/>
          <p:nvPr/>
        </p:nvSpPr>
        <p:spPr>
          <a:xfrm>
            <a:off x="343391" y="3943871"/>
            <a:ext cx="2639653" cy="55765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81639" tIns="42452" rIns="81639" bIns="42452" anchor="t" anchorCtr="0" compatLnSpc="0">
            <a:spAutoFit/>
          </a:bodyPr>
          <a:lstStyle/>
          <a:p>
            <a:r>
              <a:rPr lang="en-US" sz="1600" i="1" dirty="0">
                <a:solidFill>
                  <a:srgbClr val="FF0000"/>
                </a:solidFill>
                <a:latin typeface="Helvetica" pitchFamily="18"/>
                <a:ea typeface="Helvetica" pitchFamily="2"/>
                <a:cs typeface="Helvetica" pitchFamily="2"/>
              </a:rPr>
              <a:t>Geometry for an ILD vertex</a:t>
            </a:r>
            <a:br>
              <a:rPr lang="en-US" sz="1600" i="1" dirty="0">
                <a:solidFill>
                  <a:srgbClr val="FF0000"/>
                </a:solidFill>
                <a:latin typeface="Helvetica" pitchFamily="18"/>
                <a:ea typeface="Helvetica" pitchFamily="2"/>
                <a:cs typeface="Helvetica" pitchFamily="2"/>
              </a:rPr>
            </a:br>
            <a:r>
              <a:rPr lang="en-US" sz="1600" i="1" dirty="0">
                <a:solidFill>
                  <a:srgbClr val="FF0000"/>
                </a:solidFill>
                <a:latin typeface="Helvetica" pitchFamily="18"/>
                <a:ea typeface="Helvetica" pitchFamily="2"/>
                <a:cs typeface="Helvetica" pitchFamily="2"/>
              </a:rPr>
              <a:t> detector, 2009­2012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77016" y="1610067"/>
            <a:ext cx="4812057" cy="1734171"/>
          </a:xfrm>
          <a:prstGeom prst="rect">
            <a:avLst/>
          </a:prstGeom>
          <a:noFill/>
          <a:ln>
            <a:noFill/>
          </a:ln>
        </p:spPr>
        <p:txBody>
          <a:bodyPr vert="horz" lIns="81639" tIns="40820" rIns="81639" bIns="40820" anchorCtr="0" compatLnSpc="0">
            <a:spAutoFit/>
          </a:bodyPr>
          <a:lstStyle/>
          <a:p>
            <a:pPr marL="0" lvl="1" hangingPunct="0">
              <a:buSzPct val="45000"/>
              <a:buFont typeface="StarSymbol"/>
              <a:buChar char="●"/>
            </a:pPr>
            <a:r>
              <a:rPr lang="en-US" sz="1600" dirty="0" smtClean="0">
                <a:latin typeface="Arial" pitchFamily="18"/>
                <a:ea typeface="Arial Unicode MS" pitchFamily="2"/>
                <a:cs typeface="Tahoma" pitchFamily="2"/>
              </a:rPr>
              <a:t> Light</a:t>
            </a:r>
          </a:p>
          <a:p>
            <a:pPr marL="0" lvl="1" hangingPunct="0">
              <a:buSzPct val="45000"/>
              <a:buFont typeface="StarSymbol"/>
              <a:buChar char="●"/>
            </a:pPr>
            <a:r>
              <a:rPr lang="en-US" dirty="0" smtClean="0">
                <a:latin typeface="Arial" pitchFamily="18"/>
                <a:ea typeface="Arial Unicode MS" pitchFamily="2"/>
                <a:cs typeface="Tahoma" pitchFamily="2"/>
              </a:rPr>
              <a:t> Radiation hard</a:t>
            </a:r>
          </a:p>
          <a:p>
            <a:pPr marL="0" lvl="1" hangingPunct="0">
              <a:buSzPct val="45000"/>
              <a:buFont typeface="StarSymbol"/>
              <a:buChar char="●"/>
            </a:pPr>
            <a:r>
              <a:rPr lang="en-US" sz="1600" dirty="0">
                <a:latin typeface="Arial" pitchFamily="18"/>
                <a:ea typeface="Arial Unicode MS" pitchFamily="2"/>
                <a:cs typeface="Tahoma" pitchFamily="2"/>
              </a:rPr>
              <a:t> </a:t>
            </a:r>
            <a:r>
              <a:rPr lang="en-US" dirty="0">
                <a:latin typeface="Arial" pitchFamily="18"/>
                <a:ea typeface="Arial Unicode MS" pitchFamily="2"/>
                <a:cs typeface="Tahoma" pitchFamily="2"/>
              </a:rPr>
              <a:t>M</a:t>
            </a:r>
            <a:r>
              <a:rPr lang="en-US" sz="1600" dirty="0" smtClean="0">
                <a:latin typeface="Arial" pitchFamily="18"/>
                <a:ea typeface="Arial Unicode MS" pitchFamily="2"/>
                <a:cs typeface="Tahoma" pitchFamily="2"/>
              </a:rPr>
              <a:t>echanical and thermal properties</a:t>
            </a:r>
          </a:p>
          <a:p>
            <a:pPr marL="0" lvl="1" hangingPunct="0">
              <a:buSzPct val="45000"/>
              <a:buFont typeface="StarSymbol"/>
              <a:buChar char="●"/>
            </a:pPr>
            <a:r>
              <a:rPr lang="en-US" dirty="0">
                <a:latin typeface="Arial" pitchFamily="18"/>
                <a:ea typeface="Arial Unicode MS" pitchFamily="2"/>
                <a:cs typeface="Tahoma" pitchFamily="2"/>
              </a:rPr>
              <a:t> </a:t>
            </a:r>
            <a:r>
              <a:rPr lang="en-US" dirty="0" smtClean="0">
                <a:latin typeface="Arial" pitchFamily="18"/>
                <a:ea typeface="Arial Unicode MS" pitchFamily="2"/>
                <a:cs typeface="Tahoma" pitchFamily="2"/>
              </a:rPr>
              <a:t>Electrical properties</a:t>
            </a:r>
            <a:endParaRPr lang="en-US" sz="1600" dirty="0" smtClean="0">
              <a:latin typeface="Arial" pitchFamily="18"/>
              <a:ea typeface="Arial Unicode MS" pitchFamily="2"/>
              <a:cs typeface="Tahoma" pitchFamily="2"/>
            </a:endParaRPr>
          </a:p>
          <a:p>
            <a:pPr marL="0" lvl="1" hangingPunct="0">
              <a:buSzPct val="45000"/>
              <a:buFont typeface="StarSymbol"/>
              <a:buChar char="●"/>
            </a:pPr>
            <a:r>
              <a:rPr lang="en-US" sz="1600" dirty="0" smtClean="0">
                <a:latin typeface="Arial" pitchFamily="18"/>
                <a:ea typeface="Arial Unicode MS" pitchFamily="2"/>
                <a:cs typeface="Tahoma" pitchFamily="2"/>
              </a:rPr>
              <a:t> </a:t>
            </a:r>
          </a:p>
          <a:p>
            <a:pPr marL="0" lvl="1" hangingPunct="0">
              <a:buSzPct val="45000"/>
              <a:buFont typeface="StarSymbol"/>
              <a:buChar char="●"/>
            </a:pPr>
            <a:r>
              <a:rPr lang="en-US" dirty="0">
                <a:latin typeface="Arial" pitchFamily="18"/>
                <a:ea typeface="Arial Unicode MS" pitchFamily="2"/>
                <a:cs typeface="Tahoma" pitchFamily="2"/>
              </a:rPr>
              <a:t> </a:t>
            </a:r>
            <a:r>
              <a:rPr lang="en-US" dirty="0" smtClean="0">
                <a:latin typeface="Arial" pitchFamily="18"/>
                <a:ea typeface="Arial Unicode MS" pitchFamily="2"/>
                <a:cs typeface="Tahoma" pitchFamily="2"/>
              </a:rPr>
              <a:t>Big challenge is the power dissipation</a:t>
            </a:r>
            <a:r>
              <a:rPr lang="en-US" sz="1600" dirty="0">
                <a:latin typeface="Arial" pitchFamily="18"/>
                <a:ea typeface="Arial Unicode MS" pitchFamily="2"/>
                <a:cs typeface="Tahoma" pitchFamily="2"/>
              </a:rPr>
              <a:t/>
            </a:r>
            <a:br>
              <a:rPr lang="en-US" sz="1600" dirty="0">
                <a:latin typeface="Arial" pitchFamily="18"/>
                <a:ea typeface="Arial Unicode MS" pitchFamily="2"/>
                <a:cs typeface="Tahoma" pitchFamily="2"/>
              </a:rPr>
            </a:br>
            <a:endParaRPr lang="en-US" sz="1600" dirty="0">
              <a:latin typeface="Arial" pitchFamily="18"/>
              <a:ea typeface="Arial Unicode MS" pitchFamily="2"/>
              <a:cs typeface="Tahoma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040880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Structure: 3 pillars</a:t>
            </a:r>
            <a:endParaRPr lang="en-US" dirty="0"/>
          </a:p>
        </p:txBody>
      </p:sp>
      <p:grpSp>
        <p:nvGrpSpPr>
          <p:cNvPr id="3" name="Group 4"/>
          <p:cNvGrpSpPr>
            <a:grpSpLocks noChangeAspect="1"/>
          </p:cNvGrpSpPr>
          <p:nvPr/>
        </p:nvGrpSpPr>
        <p:grpSpPr bwMode="auto">
          <a:xfrm>
            <a:off x="465138" y="1230313"/>
            <a:ext cx="8307390" cy="4640262"/>
            <a:chOff x="293" y="775"/>
            <a:chExt cx="5233" cy="2923"/>
          </a:xfrm>
        </p:grpSpPr>
        <p:sp>
          <p:nvSpPr>
            <p:cNvPr id="4" name="AutoShape 3"/>
            <p:cNvSpPr>
              <a:spLocks noChangeAspect="1" noChangeArrowheads="1" noTextEdit="1"/>
            </p:cNvSpPr>
            <p:nvPr/>
          </p:nvSpPr>
          <p:spPr bwMode="auto">
            <a:xfrm>
              <a:off x="295" y="777"/>
              <a:ext cx="5229" cy="29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" name="Freeform 5"/>
            <p:cNvSpPr>
              <a:spLocks/>
            </p:cNvSpPr>
            <p:nvPr/>
          </p:nvSpPr>
          <p:spPr bwMode="auto">
            <a:xfrm>
              <a:off x="3525" y="3320"/>
              <a:ext cx="1977" cy="337"/>
            </a:xfrm>
            <a:custGeom>
              <a:avLst/>
              <a:gdLst>
                <a:gd name="T0" fmla="*/ 5930 w 11860"/>
                <a:gd name="T1" fmla="*/ 2025 h 2025"/>
                <a:gd name="T2" fmla="*/ 0 w 11860"/>
                <a:gd name="T3" fmla="*/ 2025 h 2025"/>
                <a:gd name="T4" fmla="*/ 0 w 11860"/>
                <a:gd name="T5" fmla="*/ 0 h 2025"/>
                <a:gd name="T6" fmla="*/ 11860 w 11860"/>
                <a:gd name="T7" fmla="*/ 0 h 2025"/>
                <a:gd name="T8" fmla="*/ 11860 w 11860"/>
                <a:gd name="T9" fmla="*/ 2025 h 2025"/>
                <a:gd name="T10" fmla="*/ 5930 w 11860"/>
                <a:gd name="T11" fmla="*/ 2025 h 20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860" h="2025">
                  <a:moveTo>
                    <a:pt x="5930" y="2025"/>
                  </a:moveTo>
                  <a:lnTo>
                    <a:pt x="0" y="2025"/>
                  </a:lnTo>
                  <a:lnTo>
                    <a:pt x="0" y="0"/>
                  </a:lnTo>
                  <a:lnTo>
                    <a:pt x="11860" y="0"/>
                  </a:lnTo>
                  <a:lnTo>
                    <a:pt x="11860" y="2025"/>
                  </a:lnTo>
                  <a:lnTo>
                    <a:pt x="5930" y="2025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Freeform 6"/>
            <p:cNvSpPr>
              <a:spLocks/>
            </p:cNvSpPr>
            <p:nvPr/>
          </p:nvSpPr>
          <p:spPr bwMode="auto">
            <a:xfrm>
              <a:off x="3525" y="3320"/>
              <a:ext cx="1977" cy="337"/>
            </a:xfrm>
            <a:custGeom>
              <a:avLst/>
              <a:gdLst>
                <a:gd name="T0" fmla="*/ 5930 w 11860"/>
                <a:gd name="T1" fmla="*/ 2025 h 2025"/>
                <a:gd name="T2" fmla="*/ 0 w 11860"/>
                <a:gd name="T3" fmla="*/ 2025 h 2025"/>
                <a:gd name="T4" fmla="*/ 0 w 11860"/>
                <a:gd name="T5" fmla="*/ 0 h 2025"/>
                <a:gd name="T6" fmla="*/ 11860 w 11860"/>
                <a:gd name="T7" fmla="*/ 0 h 2025"/>
                <a:gd name="T8" fmla="*/ 11860 w 11860"/>
                <a:gd name="T9" fmla="*/ 2025 h 2025"/>
                <a:gd name="T10" fmla="*/ 5930 w 11860"/>
                <a:gd name="T11" fmla="*/ 2025 h 20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860" h="2025">
                  <a:moveTo>
                    <a:pt x="5930" y="2025"/>
                  </a:moveTo>
                  <a:lnTo>
                    <a:pt x="0" y="2025"/>
                  </a:lnTo>
                  <a:lnTo>
                    <a:pt x="0" y="0"/>
                  </a:lnTo>
                  <a:lnTo>
                    <a:pt x="11860" y="0"/>
                  </a:lnTo>
                  <a:lnTo>
                    <a:pt x="11860" y="2025"/>
                  </a:lnTo>
                  <a:lnTo>
                    <a:pt x="5930" y="2025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Rectangle 7"/>
            <p:cNvSpPr>
              <a:spLocks noChangeArrowheads="1"/>
            </p:cNvSpPr>
            <p:nvPr/>
          </p:nvSpPr>
          <p:spPr bwMode="auto">
            <a:xfrm>
              <a:off x="4972" y="3427"/>
              <a:ext cx="113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…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auto">
            <a:xfrm>
              <a:off x="3516" y="1005"/>
              <a:ext cx="1977" cy="338"/>
            </a:xfrm>
            <a:custGeom>
              <a:avLst/>
              <a:gdLst>
                <a:gd name="T0" fmla="*/ 5930 w 11860"/>
                <a:gd name="T1" fmla="*/ 2025 h 2025"/>
                <a:gd name="T2" fmla="*/ 0 w 11860"/>
                <a:gd name="T3" fmla="*/ 2025 h 2025"/>
                <a:gd name="T4" fmla="*/ 0 w 11860"/>
                <a:gd name="T5" fmla="*/ 0 h 2025"/>
                <a:gd name="T6" fmla="*/ 11860 w 11860"/>
                <a:gd name="T7" fmla="*/ 0 h 2025"/>
                <a:gd name="T8" fmla="*/ 11860 w 11860"/>
                <a:gd name="T9" fmla="*/ 2025 h 2025"/>
                <a:gd name="T10" fmla="*/ 5930 w 11860"/>
                <a:gd name="T11" fmla="*/ 2025 h 20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860" h="2025">
                  <a:moveTo>
                    <a:pt x="5930" y="2025"/>
                  </a:moveTo>
                  <a:lnTo>
                    <a:pt x="0" y="2025"/>
                  </a:lnTo>
                  <a:lnTo>
                    <a:pt x="0" y="0"/>
                  </a:lnTo>
                  <a:lnTo>
                    <a:pt x="11860" y="0"/>
                  </a:lnTo>
                  <a:lnTo>
                    <a:pt x="11860" y="2025"/>
                  </a:lnTo>
                  <a:lnTo>
                    <a:pt x="5930" y="2025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9"/>
            <p:cNvSpPr>
              <a:spLocks/>
            </p:cNvSpPr>
            <p:nvPr/>
          </p:nvSpPr>
          <p:spPr bwMode="auto">
            <a:xfrm>
              <a:off x="3516" y="1005"/>
              <a:ext cx="1977" cy="338"/>
            </a:xfrm>
            <a:custGeom>
              <a:avLst/>
              <a:gdLst>
                <a:gd name="T0" fmla="*/ 5930 w 11860"/>
                <a:gd name="T1" fmla="*/ 2025 h 2025"/>
                <a:gd name="T2" fmla="*/ 0 w 11860"/>
                <a:gd name="T3" fmla="*/ 2025 h 2025"/>
                <a:gd name="T4" fmla="*/ 0 w 11860"/>
                <a:gd name="T5" fmla="*/ 0 h 2025"/>
                <a:gd name="T6" fmla="*/ 11860 w 11860"/>
                <a:gd name="T7" fmla="*/ 0 h 2025"/>
                <a:gd name="T8" fmla="*/ 11860 w 11860"/>
                <a:gd name="T9" fmla="*/ 2025 h 2025"/>
                <a:gd name="T10" fmla="*/ 5930 w 11860"/>
                <a:gd name="T11" fmla="*/ 2025 h 20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860" h="2025">
                  <a:moveTo>
                    <a:pt x="5930" y="2025"/>
                  </a:moveTo>
                  <a:lnTo>
                    <a:pt x="0" y="2025"/>
                  </a:lnTo>
                  <a:lnTo>
                    <a:pt x="0" y="0"/>
                  </a:lnTo>
                  <a:lnTo>
                    <a:pt x="11860" y="0"/>
                  </a:lnTo>
                  <a:lnTo>
                    <a:pt x="11860" y="2025"/>
                  </a:lnTo>
                  <a:lnTo>
                    <a:pt x="5930" y="2025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Rectangle 10"/>
            <p:cNvSpPr>
              <a:spLocks noChangeArrowheads="1"/>
            </p:cNvSpPr>
            <p:nvPr/>
          </p:nvSpPr>
          <p:spPr bwMode="auto">
            <a:xfrm>
              <a:off x="4120" y="1124"/>
              <a:ext cx="1373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Elementary particle physics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Freeform 11"/>
            <p:cNvSpPr>
              <a:spLocks/>
            </p:cNvSpPr>
            <p:nvPr/>
          </p:nvSpPr>
          <p:spPr bwMode="auto">
            <a:xfrm>
              <a:off x="3516" y="1391"/>
              <a:ext cx="1977" cy="337"/>
            </a:xfrm>
            <a:custGeom>
              <a:avLst/>
              <a:gdLst>
                <a:gd name="T0" fmla="*/ 5930 w 11860"/>
                <a:gd name="T1" fmla="*/ 2025 h 2025"/>
                <a:gd name="T2" fmla="*/ 0 w 11860"/>
                <a:gd name="T3" fmla="*/ 2025 h 2025"/>
                <a:gd name="T4" fmla="*/ 0 w 11860"/>
                <a:gd name="T5" fmla="*/ 0 h 2025"/>
                <a:gd name="T6" fmla="*/ 11860 w 11860"/>
                <a:gd name="T7" fmla="*/ 0 h 2025"/>
                <a:gd name="T8" fmla="*/ 11860 w 11860"/>
                <a:gd name="T9" fmla="*/ 2025 h 2025"/>
                <a:gd name="T10" fmla="*/ 5930 w 11860"/>
                <a:gd name="T11" fmla="*/ 2025 h 20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860" h="2025">
                  <a:moveTo>
                    <a:pt x="5930" y="2025"/>
                  </a:moveTo>
                  <a:lnTo>
                    <a:pt x="0" y="2025"/>
                  </a:lnTo>
                  <a:lnTo>
                    <a:pt x="0" y="0"/>
                  </a:lnTo>
                  <a:lnTo>
                    <a:pt x="11860" y="0"/>
                  </a:lnTo>
                  <a:lnTo>
                    <a:pt x="11860" y="2025"/>
                  </a:lnTo>
                  <a:lnTo>
                    <a:pt x="5930" y="2025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2"/>
            <p:cNvSpPr>
              <a:spLocks/>
            </p:cNvSpPr>
            <p:nvPr/>
          </p:nvSpPr>
          <p:spPr bwMode="auto">
            <a:xfrm>
              <a:off x="3516" y="1391"/>
              <a:ext cx="1977" cy="337"/>
            </a:xfrm>
            <a:custGeom>
              <a:avLst/>
              <a:gdLst>
                <a:gd name="T0" fmla="*/ 5930 w 11860"/>
                <a:gd name="T1" fmla="*/ 2025 h 2025"/>
                <a:gd name="T2" fmla="*/ 0 w 11860"/>
                <a:gd name="T3" fmla="*/ 2025 h 2025"/>
                <a:gd name="T4" fmla="*/ 0 w 11860"/>
                <a:gd name="T5" fmla="*/ 0 h 2025"/>
                <a:gd name="T6" fmla="*/ 11860 w 11860"/>
                <a:gd name="T7" fmla="*/ 0 h 2025"/>
                <a:gd name="T8" fmla="*/ 11860 w 11860"/>
                <a:gd name="T9" fmla="*/ 2025 h 2025"/>
                <a:gd name="T10" fmla="*/ 5930 w 11860"/>
                <a:gd name="T11" fmla="*/ 2025 h 20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860" h="2025">
                  <a:moveTo>
                    <a:pt x="5930" y="2025"/>
                  </a:moveTo>
                  <a:lnTo>
                    <a:pt x="0" y="2025"/>
                  </a:lnTo>
                  <a:lnTo>
                    <a:pt x="0" y="0"/>
                  </a:lnTo>
                  <a:lnTo>
                    <a:pt x="11860" y="0"/>
                  </a:lnTo>
                  <a:lnTo>
                    <a:pt x="11860" y="2025"/>
                  </a:lnTo>
                  <a:lnTo>
                    <a:pt x="5930" y="2025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Rectangle 13"/>
            <p:cNvSpPr>
              <a:spLocks noChangeArrowheads="1"/>
            </p:cNvSpPr>
            <p:nvPr/>
          </p:nvSpPr>
          <p:spPr bwMode="auto">
            <a:xfrm>
              <a:off x="4421" y="1511"/>
              <a:ext cx="1072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Astro</a:t>
              </a: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-particle physics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Freeform 14"/>
            <p:cNvSpPr>
              <a:spLocks/>
            </p:cNvSpPr>
            <p:nvPr/>
          </p:nvSpPr>
          <p:spPr bwMode="auto">
            <a:xfrm>
              <a:off x="3516" y="1777"/>
              <a:ext cx="1977" cy="337"/>
            </a:xfrm>
            <a:custGeom>
              <a:avLst/>
              <a:gdLst>
                <a:gd name="T0" fmla="*/ 5930 w 11860"/>
                <a:gd name="T1" fmla="*/ 2025 h 2025"/>
                <a:gd name="T2" fmla="*/ 0 w 11860"/>
                <a:gd name="T3" fmla="*/ 2025 h 2025"/>
                <a:gd name="T4" fmla="*/ 0 w 11860"/>
                <a:gd name="T5" fmla="*/ 0 h 2025"/>
                <a:gd name="T6" fmla="*/ 11860 w 11860"/>
                <a:gd name="T7" fmla="*/ 0 h 2025"/>
                <a:gd name="T8" fmla="*/ 11860 w 11860"/>
                <a:gd name="T9" fmla="*/ 2025 h 2025"/>
                <a:gd name="T10" fmla="*/ 5930 w 11860"/>
                <a:gd name="T11" fmla="*/ 2025 h 20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860" h="2025">
                  <a:moveTo>
                    <a:pt x="5930" y="2025"/>
                  </a:moveTo>
                  <a:lnTo>
                    <a:pt x="0" y="2025"/>
                  </a:lnTo>
                  <a:lnTo>
                    <a:pt x="0" y="0"/>
                  </a:lnTo>
                  <a:lnTo>
                    <a:pt x="11860" y="0"/>
                  </a:lnTo>
                  <a:lnTo>
                    <a:pt x="11860" y="2025"/>
                  </a:lnTo>
                  <a:lnTo>
                    <a:pt x="5930" y="2025"/>
                  </a:lnTo>
                  <a:close/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5"/>
            <p:cNvSpPr>
              <a:spLocks/>
            </p:cNvSpPr>
            <p:nvPr/>
          </p:nvSpPr>
          <p:spPr bwMode="auto">
            <a:xfrm>
              <a:off x="3516" y="1777"/>
              <a:ext cx="1977" cy="337"/>
            </a:xfrm>
            <a:custGeom>
              <a:avLst/>
              <a:gdLst>
                <a:gd name="T0" fmla="*/ 5930 w 11860"/>
                <a:gd name="T1" fmla="*/ 2025 h 2025"/>
                <a:gd name="T2" fmla="*/ 0 w 11860"/>
                <a:gd name="T3" fmla="*/ 2025 h 2025"/>
                <a:gd name="T4" fmla="*/ 0 w 11860"/>
                <a:gd name="T5" fmla="*/ 0 h 2025"/>
                <a:gd name="T6" fmla="*/ 11860 w 11860"/>
                <a:gd name="T7" fmla="*/ 0 h 2025"/>
                <a:gd name="T8" fmla="*/ 11860 w 11860"/>
                <a:gd name="T9" fmla="*/ 2025 h 2025"/>
                <a:gd name="T10" fmla="*/ 5930 w 11860"/>
                <a:gd name="T11" fmla="*/ 2025 h 20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860" h="2025">
                  <a:moveTo>
                    <a:pt x="5930" y="2025"/>
                  </a:moveTo>
                  <a:lnTo>
                    <a:pt x="0" y="2025"/>
                  </a:lnTo>
                  <a:lnTo>
                    <a:pt x="0" y="0"/>
                  </a:lnTo>
                  <a:lnTo>
                    <a:pt x="11860" y="0"/>
                  </a:lnTo>
                  <a:lnTo>
                    <a:pt x="11860" y="2025"/>
                  </a:lnTo>
                  <a:lnTo>
                    <a:pt x="5930" y="2025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Rectangle 16"/>
            <p:cNvSpPr>
              <a:spLocks noChangeArrowheads="1"/>
            </p:cNvSpPr>
            <p:nvPr/>
          </p:nvSpPr>
          <p:spPr bwMode="auto">
            <a:xfrm>
              <a:off x="4513" y="1877"/>
              <a:ext cx="971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Hadrons and nuclei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Freeform 17"/>
            <p:cNvSpPr>
              <a:spLocks/>
            </p:cNvSpPr>
            <p:nvPr/>
          </p:nvSpPr>
          <p:spPr bwMode="auto">
            <a:xfrm>
              <a:off x="3516" y="2162"/>
              <a:ext cx="1977" cy="338"/>
            </a:xfrm>
            <a:custGeom>
              <a:avLst/>
              <a:gdLst>
                <a:gd name="T0" fmla="*/ 5930 w 11860"/>
                <a:gd name="T1" fmla="*/ 2025 h 2025"/>
                <a:gd name="T2" fmla="*/ 0 w 11860"/>
                <a:gd name="T3" fmla="*/ 2025 h 2025"/>
                <a:gd name="T4" fmla="*/ 0 w 11860"/>
                <a:gd name="T5" fmla="*/ 0 h 2025"/>
                <a:gd name="T6" fmla="*/ 11860 w 11860"/>
                <a:gd name="T7" fmla="*/ 0 h 2025"/>
                <a:gd name="T8" fmla="*/ 11860 w 11860"/>
                <a:gd name="T9" fmla="*/ 2025 h 2025"/>
                <a:gd name="T10" fmla="*/ 5930 w 11860"/>
                <a:gd name="T11" fmla="*/ 2025 h 20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860" h="2025">
                  <a:moveTo>
                    <a:pt x="5930" y="2025"/>
                  </a:moveTo>
                  <a:lnTo>
                    <a:pt x="0" y="2025"/>
                  </a:lnTo>
                  <a:lnTo>
                    <a:pt x="0" y="0"/>
                  </a:lnTo>
                  <a:lnTo>
                    <a:pt x="11860" y="0"/>
                  </a:lnTo>
                  <a:lnTo>
                    <a:pt x="11860" y="2025"/>
                  </a:lnTo>
                  <a:lnTo>
                    <a:pt x="5930" y="2025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auto">
            <a:xfrm>
              <a:off x="3516" y="2162"/>
              <a:ext cx="1977" cy="338"/>
            </a:xfrm>
            <a:custGeom>
              <a:avLst/>
              <a:gdLst>
                <a:gd name="T0" fmla="*/ 5930 w 11860"/>
                <a:gd name="T1" fmla="*/ 2025 h 2025"/>
                <a:gd name="T2" fmla="*/ 0 w 11860"/>
                <a:gd name="T3" fmla="*/ 2025 h 2025"/>
                <a:gd name="T4" fmla="*/ 0 w 11860"/>
                <a:gd name="T5" fmla="*/ 0 h 2025"/>
                <a:gd name="T6" fmla="*/ 11860 w 11860"/>
                <a:gd name="T7" fmla="*/ 0 h 2025"/>
                <a:gd name="T8" fmla="*/ 11860 w 11860"/>
                <a:gd name="T9" fmla="*/ 2025 h 2025"/>
                <a:gd name="T10" fmla="*/ 5930 w 11860"/>
                <a:gd name="T11" fmla="*/ 2025 h 20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860" h="2025">
                  <a:moveTo>
                    <a:pt x="5930" y="2025"/>
                  </a:moveTo>
                  <a:lnTo>
                    <a:pt x="0" y="2025"/>
                  </a:lnTo>
                  <a:lnTo>
                    <a:pt x="0" y="0"/>
                  </a:lnTo>
                  <a:lnTo>
                    <a:pt x="11860" y="0"/>
                  </a:lnTo>
                  <a:lnTo>
                    <a:pt x="11860" y="2025"/>
                  </a:lnTo>
                  <a:lnTo>
                    <a:pt x="5930" y="2025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Rectangle 19"/>
            <p:cNvSpPr>
              <a:spLocks noChangeArrowheads="1"/>
            </p:cNvSpPr>
            <p:nvPr/>
          </p:nvSpPr>
          <p:spPr bwMode="auto">
            <a:xfrm>
              <a:off x="4525" y="2209"/>
              <a:ext cx="965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Photons, Neutrons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a</a:t>
              </a:r>
              <a:r>
                <a:rPr lang="en-US" sz="1400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nd Ions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Freeform 21"/>
            <p:cNvSpPr>
              <a:spLocks/>
            </p:cNvSpPr>
            <p:nvPr/>
          </p:nvSpPr>
          <p:spPr bwMode="auto">
            <a:xfrm>
              <a:off x="3516" y="2548"/>
              <a:ext cx="1977" cy="338"/>
            </a:xfrm>
            <a:custGeom>
              <a:avLst/>
              <a:gdLst>
                <a:gd name="T0" fmla="*/ 5930 w 11860"/>
                <a:gd name="T1" fmla="*/ 2026 h 2026"/>
                <a:gd name="T2" fmla="*/ 0 w 11860"/>
                <a:gd name="T3" fmla="*/ 2026 h 2026"/>
                <a:gd name="T4" fmla="*/ 0 w 11860"/>
                <a:gd name="T5" fmla="*/ 0 h 2026"/>
                <a:gd name="T6" fmla="*/ 11860 w 11860"/>
                <a:gd name="T7" fmla="*/ 0 h 2026"/>
                <a:gd name="T8" fmla="*/ 11860 w 11860"/>
                <a:gd name="T9" fmla="*/ 2026 h 2026"/>
                <a:gd name="T10" fmla="*/ 5930 w 11860"/>
                <a:gd name="T11" fmla="*/ 2026 h 20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860" h="2026">
                  <a:moveTo>
                    <a:pt x="5930" y="2026"/>
                  </a:moveTo>
                  <a:lnTo>
                    <a:pt x="0" y="2026"/>
                  </a:lnTo>
                  <a:lnTo>
                    <a:pt x="0" y="0"/>
                  </a:lnTo>
                  <a:lnTo>
                    <a:pt x="11860" y="0"/>
                  </a:lnTo>
                  <a:lnTo>
                    <a:pt x="11860" y="2026"/>
                  </a:lnTo>
                  <a:lnTo>
                    <a:pt x="5930" y="2026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22"/>
            <p:cNvSpPr>
              <a:spLocks/>
            </p:cNvSpPr>
            <p:nvPr/>
          </p:nvSpPr>
          <p:spPr bwMode="auto">
            <a:xfrm>
              <a:off x="3516" y="2548"/>
              <a:ext cx="1977" cy="338"/>
            </a:xfrm>
            <a:custGeom>
              <a:avLst/>
              <a:gdLst>
                <a:gd name="T0" fmla="*/ 5930 w 11860"/>
                <a:gd name="T1" fmla="*/ 2026 h 2026"/>
                <a:gd name="T2" fmla="*/ 0 w 11860"/>
                <a:gd name="T3" fmla="*/ 2026 h 2026"/>
                <a:gd name="T4" fmla="*/ 0 w 11860"/>
                <a:gd name="T5" fmla="*/ 0 h 2026"/>
                <a:gd name="T6" fmla="*/ 11860 w 11860"/>
                <a:gd name="T7" fmla="*/ 0 h 2026"/>
                <a:gd name="T8" fmla="*/ 11860 w 11860"/>
                <a:gd name="T9" fmla="*/ 2026 h 2026"/>
                <a:gd name="T10" fmla="*/ 5930 w 11860"/>
                <a:gd name="T11" fmla="*/ 2026 h 20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860" h="2026">
                  <a:moveTo>
                    <a:pt x="5930" y="2026"/>
                  </a:moveTo>
                  <a:lnTo>
                    <a:pt x="0" y="2026"/>
                  </a:lnTo>
                  <a:lnTo>
                    <a:pt x="0" y="0"/>
                  </a:lnTo>
                  <a:lnTo>
                    <a:pt x="11860" y="0"/>
                  </a:lnTo>
                  <a:lnTo>
                    <a:pt x="11860" y="2026"/>
                  </a:lnTo>
                  <a:lnTo>
                    <a:pt x="5930" y="2026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Rectangle 23"/>
            <p:cNvSpPr>
              <a:spLocks noChangeArrowheads="1"/>
            </p:cNvSpPr>
            <p:nvPr/>
          </p:nvSpPr>
          <p:spPr bwMode="auto">
            <a:xfrm>
              <a:off x="4474" y="2643"/>
              <a:ext cx="1019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Medical Technology 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Freeform 24"/>
            <p:cNvSpPr>
              <a:spLocks/>
            </p:cNvSpPr>
            <p:nvPr/>
          </p:nvSpPr>
          <p:spPr bwMode="auto">
            <a:xfrm>
              <a:off x="3516" y="2934"/>
              <a:ext cx="1977" cy="337"/>
            </a:xfrm>
            <a:custGeom>
              <a:avLst/>
              <a:gdLst>
                <a:gd name="T0" fmla="*/ 5930 w 11860"/>
                <a:gd name="T1" fmla="*/ 2025 h 2025"/>
                <a:gd name="T2" fmla="*/ 0 w 11860"/>
                <a:gd name="T3" fmla="*/ 2025 h 2025"/>
                <a:gd name="T4" fmla="*/ 0 w 11860"/>
                <a:gd name="T5" fmla="*/ 0 h 2025"/>
                <a:gd name="T6" fmla="*/ 11860 w 11860"/>
                <a:gd name="T7" fmla="*/ 0 h 2025"/>
                <a:gd name="T8" fmla="*/ 11860 w 11860"/>
                <a:gd name="T9" fmla="*/ 2025 h 2025"/>
                <a:gd name="T10" fmla="*/ 5930 w 11860"/>
                <a:gd name="T11" fmla="*/ 2025 h 20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860" h="2025">
                  <a:moveTo>
                    <a:pt x="5930" y="2025"/>
                  </a:moveTo>
                  <a:lnTo>
                    <a:pt x="0" y="2025"/>
                  </a:lnTo>
                  <a:lnTo>
                    <a:pt x="0" y="0"/>
                  </a:lnTo>
                  <a:lnTo>
                    <a:pt x="11860" y="0"/>
                  </a:lnTo>
                  <a:lnTo>
                    <a:pt x="11860" y="2025"/>
                  </a:lnTo>
                  <a:lnTo>
                    <a:pt x="5930" y="2025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5"/>
            <p:cNvSpPr>
              <a:spLocks/>
            </p:cNvSpPr>
            <p:nvPr/>
          </p:nvSpPr>
          <p:spPr bwMode="auto">
            <a:xfrm>
              <a:off x="3516" y="2934"/>
              <a:ext cx="1977" cy="337"/>
            </a:xfrm>
            <a:custGeom>
              <a:avLst/>
              <a:gdLst>
                <a:gd name="T0" fmla="*/ 5930 w 11860"/>
                <a:gd name="T1" fmla="*/ 2025 h 2025"/>
                <a:gd name="T2" fmla="*/ 0 w 11860"/>
                <a:gd name="T3" fmla="*/ 2025 h 2025"/>
                <a:gd name="T4" fmla="*/ 0 w 11860"/>
                <a:gd name="T5" fmla="*/ 0 h 2025"/>
                <a:gd name="T6" fmla="*/ 11860 w 11860"/>
                <a:gd name="T7" fmla="*/ 0 h 2025"/>
                <a:gd name="T8" fmla="*/ 11860 w 11860"/>
                <a:gd name="T9" fmla="*/ 2025 h 2025"/>
                <a:gd name="T10" fmla="*/ 5930 w 11860"/>
                <a:gd name="T11" fmla="*/ 2025 h 20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860" h="2025">
                  <a:moveTo>
                    <a:pt x="5930" y="2025"/>
                  </a:moveTo>
                  <a:lnTo>
                    <a:pt x="0" y="2025"/>
                  </a:lnTo>
                  <a:lnTo>
                    <a:pt x="0" y="0"/>
                  </a:lnTo>
                  <a:lnTo>
                    <a:pt x="11860" y="0"/>
                  </a:lnTo>
                  <a:lnTo>
                    <a:pt x="11860" y="2025"/>
                  </a:lnTo>
                  <a:lnTo>
                    <a:pt x="5930" y="2025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Rectangle 26"/>
            <p:cNvSpPr>
              <a:spLocks noChangeArrowheads="1"/>
            </p:cNvSpPr>
            <p:nvPr/>
          </p:nvSpPr>
          <p:spPr bwMode="auto">
            <a:xfrm>
              <a:off x="4611" y="3034"/>
              <a:ext cx="891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Materials</a:t>
              </a:r>
              <a:r>
                <a:rPr kumimoji="0" lang="en-US" sz="1400" b="0" i="0" u="none" strike="noStrike" cap="none" normalizeH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Science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" name="Freeform 27"/>
            <p:cNvSpPr>
              <a:spLocks/>
            </p:cNvSpPr>
            <p:nvPr/>
          </p:nvSpPr>
          <p:spPr bwMode="auto">
            <a:xfrm>
              <a:off x="2498" y="947"/>
              <a:ext cx="1567" cy="2749"/>
            </a:xfrm>
            <a:custGeom>
              <a:avLst/>
              <a:gdLst>
                <a:gd name="T0" fmla="*/ 148 w 9405"/>
                <a:gd name="T1" fmla="*/ 0 h 16490"/>
                <a:gd name="T2" fmla="*/ 837 w 9405"/>
                <a:gd name="T3" fmla="*/ 23 h 16490"/>
                <a:gd name="T4" fmla="*/ 1524 w 9405"/>
                <a:gd name="T5" fmla="*/ 91 h 16490"/>
                <a:gd name="T6" fmla="*/ 2202 w 9405"/>
                <a:gd name="T7" fmla="*/ 206 h 16490"/>
                <a:gd name="T8" fmla="*/ 2869 w 9405"/>
                <a:gd name="T9" fmla="*/ 364 h 16490"/>
                <a:gd name="T10" fmla="*/ 3521 w 9405"/>
                <a:gd name="T11" fmla="*/ 567 h 16490"/>
                <a:gd name="T12" fmla="*/ 4154 w 9405"/>
                <a:gd name="T13" fmla="*/ 812 h 16490"/>
                <a:gd name="T14" fmla="*/ 4765 w 9405"/>
                <a:gd name="T15" fmla="*/ 1098 h 16490"/>
                <a:gd name="T16" fmla="*/ 5349 w 9405"/>
                <a:gd name="T17" fmla="*/ 1424 h 16490"/>
                <a:gd name="T18" fmla="*/ 5906 w 9405"/>
                <a:gd name="T19" fmla="*/ 1789 h 16490"/>
                <a:gd name="T20" fmla="*/ 6430 w 9405"/>
                <a:gd name="T21" fmla="*/ 2189 h 16490"/>
                <a:gd name="T22" fmla="*/ 6919 w 9405"/>
                <a:gd name="T23" fmla="*/ 2623 h 16490"/>
                <a:gd name="T24" fmla="*/ 7371 w 9405"/>
                <a:gd name="T25" fmla="*/ 3088 h 16490"/>
                <a:gd name="T26" fmla="*/ 7782 w 9405"/>
                <a:gd name="T27" fmla="*/ 3581 h 16490"/>
                <a:gd name="T28" fmla="*/ 8150 w 9405"/>
                <a:gd name="T29" fmla="*/ 4101 h 16490"/>
                <a:gd name="T30" fmla="*/ 8476 w 9405"/>
                <a:gd name="T31" fmla="*/ 4644 h 16490"/>
                <a:gd name="T32" fmla="*/ 8753 w 9405"/>
                <a:gd name="T33" fmla="*/ 5207 h 16490"/>
                <a:gd name="T34" fmla="*/ 8984 w 9405"/>
                <a:gd name="T35" fmla="*/ 5786 h 16490"/>
                <a:gd name="T36" fmla="*/ 9165 w 9405"/>
                <a:gd name="T37" fmla="*/ 6379 h 16490"/>
                <a:gd name="T38" fmla="*/ 9296 w 9405"/>
                <a:gd name="T39" fmla="*/ 6983 h 16490"/>
                <a:gd name="T40" fmla="*/ 9376 w 9405"/>
                <a:gd name="T41" fmla="*/ 7594 h 16490"/>
                <a:gd name="T42" fmla="*/ 9405 w 9405"/>
                <a:gd name="T43" fmla="*/ 8208 h 16490"/>
                <a:gd name="T44" fmla="*/ 9382 w 9405"/>
                <a:gd name="T45" fmla="*/ 8822 h 16490"/>
                <a:gd name="T46" fmla="*/ 9308 w 9405"/>
                <a:gd name="T47" fmla="*/ 9434 h 16490"/>
                <a:gd name="T48" fmla="*/ 9183 w 9405"/>
                <a:gd name="T49" fmla="*/ 10038 h 16490"/>
                <a:gd name="T50" fmla="*/ 9008 w 9405"/>
                <a:gd name="T51" fmla="*/ 10633 h 16490"/>
                <a:gd name="T52" fmla="*/ 8783 w 9405"/>
                <a:gd name="T53" fmla="*/ 11215 h 16490"/>
                <a:gd name="T54" fmla="*/ 8510 w 9405"/>
                <a:gd name="T55" fmla="*/ 11780 h 16490"/>
                <a:gd name="T56" fmla="*/ 8192 w 9405"/>
                <a:gd name="T57" fmla="*/ 12325 h 16490"/>
                <a:gd name="T58" fmla="*/ 7828 w 9405"/>
                <a:gd name="T59" fmla="*/ 12848 h 16490"/>
                <a:gd name="T60" fmla="*/ 7421 w 9405"/>
                <a:gd name="T61" fmla="*/ 13344 h 16490"/>
                <a:gd name="T62" fmla="*/ 6975 w 9405"/>
                <a:gd name="T63" fmla="*/ 13813 h 16490"/>
                <a:gd name="T64" fmla="*/ 6490 w 9405"/>
                <a:gd name="T65" fmla="*/ 14251 h 16490"/>
                <a:gd name="T66" fmla="*/ 5969 w 9405"/>
                <a:gd name="T67" fmla="*/ 14654 h 16490"/>
                <a:gd name="T68" fmla="*/ 5417 w 9405"/>
                <a:gd name="T69" fmla="*/ 15024 h 16490"/>
                <a:gd name="T70" fmla="*/ 4835 w 9405"/>
                <a:gd name="T71" fmla="*/ 15354 h 16490"/>
                <a:gd name="T72" fmla="*/ 4228 w 9405"/>
                <a:gd name="T73" fmla="*/ 15646 h 16490"/>
                <a:gd name="T74" fmla="*/ 3597 w 9405"/>
                <a:gd name="T75" fmla="*/ 15896 h 16490"/>
                <a:gd name="T76" fmla="*/ 2947 w 9405"/>
                <a:gd name="T77" fmla="*/ 16103 h 16490"/>
                <a:gd name="T78" fmla="*/ 2282 w 9405"/>
                <a:gd name="T79" fmla="*/ 16268 h 16490"/>
                <a:gd name="T80" fmla="*/ 1605 w 9405"/>
                <a:gd name="T81" fmla="*/ 16387 h 16490"/>
                <a:gd name="T82" fmla="*/ 920 w 9405"/>
                <a:gd name="T83" fmla="*/ 16461 h 16490"/>
                <a:gd name="T84" fmla="*/ 230 w 9405"/>
                <a:gd name="T85" fmla="*/ 16490 h 16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9405" h="16490">
                  <a:moveTo>
                    <a:pt x="0" y="16489"/>
                  </a:moveTo>
                  <a:lnTo>
                    <a:pt x="148" y="8245"/>
                  </a:lnTo>
                  <a:lnTo>
                    <a:pt x="148" y="0"/>
                  </a:lnTo>
                  <a:lnTo>
                    <a:pt x="378" y="2"/>
                  </a:lnTo>
                  <a:lnTo>
                    <a:pt x="608" y="10"/>
                  </a:lnTo>
                  <a:lnTo>
                    <a:pt x="837" y="23"/>
                  </a:lnTo>
                  <a:lnTo>
                    <a:pt x="1067" y="40"/>
                  </a:lnTo>
                  <a:lnTo>
                    <a:pt x="1296" y="63"/>
                  </a:lnTo>
                  <a:lnTo>
                    <a:pt x="1524" y="91"/>
                  </a:lnTo>
                  <a:lnTo>
                    <a:pt x="1750" y="125"/>
                  </a:lnTo>
                  <a:lnTo>
                    <a:pt x="1977" y="162"/>
                  </a:lnTo>
                  <a:lnTo>
                    <a:pt x="2202" y="206"/>
                  </a:lnTo>
                  <a:lnTo>
                    <a:pt x="2426" y="253"/>
                  </a:lnTo>
                  <a:lnTo>
                    <a:pt x="2648" y="306"/>
                  </a:lnTo>
                  <a:lnTo>
                    <a:pt x="2869" y="364"/>
                  </a:lnTo>
                  <a:lnTo>
                    <a:pt x="3088" y="427"/>
                  </a:lnTo>
                  <a:lnTo>
                    <a:pt x="3306" y="494"/>
                  </a:lnTo>
                  <a:lnTo>
                    <a:pt x="3521" y="567"/>
                  </a:lnTo>
                  <a:lnTo>
                    <a:pt x="3734" y="643"/>
                  </a:lnTo>
                  <a:lnTo>
                    <a:pt x="3945" y="725"/>
                  </a:lnTo>
                  <a:lnTo>
                    <a:pt x="4154" y="812"/>
                  </a:lnTo>
                  <a:lnTo>
                    <a:pt x="4360" y="902"/>
                  </a:lnTo>
                  <a:lnTo>
                    <a:pt x="4563" y="998"/>
                  </a:lnTo>
                  <a:lnTo>
                    <a:pt x="4765" y="1098"/>
                  </a:lnTo>
                  <a:lnTo>
                    <a:pt x="4963" y="1203"/>
                  </a:lnTo>
                  <a:lnTo>
                    <a:pt x="5157" y="1312"/>
                  </a:lnTo>
                  <a:lnTo>
                    <a:pt x="5349" y="1424"/>
                  </a:lnTo>
                  <a:lnTo>
                    <a:pt x="5539" y="1542"/>
                  </a:lnTo>
                  <a:lnTo>
                    <a:pt x="5724" y="1664"/>
                  </a:lnTo>
                  <a:lnTo>
                    <a:pt x="5906" y="1789"/>
                  </a:lnTo>
                  <a:lnTo>
                    <a:pt x="6084" y="1918"/>
                  </a:lnTo>
                  <a:lnTo>
                    <a:pt x="6259" y="2051"/>
                  </a:lnTo>
                  <a:lnTo>
                    <a:pt x="6430" y="2189"/>
                  </a:lnTo>
                  <a:lnTo>
                    <a:pt x="6596" y="2330"/>
                  </a:lnTo>
                  <a:lnTo>
                    <a:pt x="6760" y="2475"/>
                  </a:lnTo>
                  <a:lnTo>
                    <a:pt x="6919" y="2623"/>
                  </a:lnTo>
                  <a:lnTo>
                    <a:pt x="7074" y="2775"/>
                  </a:lnTo>
                  <a:lnTo>
                    <a:pt x="7225" y="2930"/>
                  </a:lnTo>
                  <a:lnTo>
                    <a:pt x="7371" y="3088"/>
                  </a:lnTo>
                  <a:lnTo>
                    <a:pt x="7512" y="3249"/>
                  </a:lnTo>
                  <a:lnTo>
                    <a:pt x="7649" y="3413"/>
                  </a:lnTo>
                  <a:lnTo>
                    <a:pt x="7782" y="3581"/>
                  </a:lnTo>
                  <a:lnTo>
                    <a:pt x="7910" y="3753"/>
                  </a:lnTo>
                  <a:lnTo>
                    <a:pt x="8032" y="3925"/>
                  </a:lnTo>
                  <a:lnTo>
                    <a:pt x="8150" y="4101"/>
                  </a:lnTo>
                  <a:lnTo>
                    <a:pt x="8264" y="4280"/>
                  </a:lnTo>
                  <a:lnTo>
                    <a:pt x="8373" y="4461"/>
                  </a:lnTo>
                  <a:lnTo>
                    <a:pt x="8476" y="4644"/>
                  </a:lnTo>
                  <a:lnTo>
                    <a:pt x="8573" y="4830"/>
                  </a:lnTo>
                  <a:lnTo>
                    <a:pt x="8665" y="5017"/>
                  </a:lnTo>
                  <a:lnTo>
                    <a:pt x="8753" y="5207"/>
                  </a:lnTo>
                  <a:lnTo>
                    <a:pt x="8835" y="5398"/>
                  </a:lnTo>
                  <a:lnTo>
                    <a:pt x="8912" y="5591"/>
                  </a:lnTo>
                  <a:lnTo>
                    <a:pt x="8984" y="5786"/>
                  </a:lnTo>
                  <a:lnTo>
                    <a:pt x="9050" y="5982"/>
                  </a:lnTo>
                  <a:lnTo>
                    <a:pt x="9110" y="6180"/>
                  </a:lnTo>
                  <a:lnTo>
                    <a:pt x="9165" y="6379"/>
                  </a:lnTo>
                  <a:lnTo>
                    <a:pt x="9214" y="6580"/>
                  </a:lnTo>
                  <a:lnTo>
                    <a:pt x="9258" y="6781"/>
                  </a:lnTo>
                  <a:lnTo>
                    <a:pt x="9296" y="6983"/>
                  </a:lnTo>
                  <a:lnTo>
                    <a:pt x="9328" y="7186"/>
                  </a:lnTo>
                  <a:lnTo>
                    <a:pt x="9355" y="7390"/>
                  </a:lnTo>
                  <a:lnTo>
                    <a:pt x="9376" y="7594"/>
                  </a:lnTo>
                  <a:lnTo>
                    <a:pt x="9391" y="7798"/>
                  </a:lnTo>
                  <a:lnTo>
                    <a:pt x="9401" y="8003"/>
                  </a:lnTo>
                  <a:lnTo>
                    <a:pt x="9405" y="8208"/>
                  </a:lnTo>
                  <a:lnTo>
                    <a:pt x="9402" y="8414"/>
                  </a:lnTo>
                  <a:lnTo>
                    <a:pt x="9395" y="8619"/>
                  </a:lnTo>
                  <a:lnTo>
                    <a:pt x="9382" y="8822"/>
                  </a:lnTo>
                  <a:lnTo>
                    <a:pt x="9363" y="9027"/>
                  </a:lnTo>
                  <a:lnTo>
                    <a:pt x="9339" y="9231"/>
                  </a:lnTo>
                  <a:lnTo>
                    <a:pt x="9308" y="9434"/>
                  </a:lnTo>
                  <a:lnTo>
                    <a:pt x="9272" y="9637"/>
                  </a:lnTo>
                  <a:lnTo>
                    <a:pt x="9230" y="9838"/>
                  </a:lnTo>
                  <a:lnTo>
                    <a:pt x="9183" y="10038"/>
                  </a:lnTo>
                  <a:lnTo>
                    <a:pt x="9131" y="10239"/>
                  </a:lnTo>
                  <a:lnTo>
                    <a:pt x="9071" y="10436"/>
                  </a:lnTo>
                  <a:lnTo>
                    <a:pt x="9008" y="10633"/>
                  </a:lnTo>
                  <a:lnTo>
                    <a:pt x="8938" y="10829"/>
                  </a:lnTo>
                  <a:lnTo>
                    <a:pt x="8863" y="11023"/>
                  </a:lnTo>
                  <a:lnTo>
                    <a:pt x="8783" y="11215"/>
                  </a:lnTo>
                  <a:lnTo>
                    <a:pt x="8698" y="11405"/>
                  </a:lnTo>
                  <a:lnTo>
                    <a:pt x="8606" y="11594"/>
                  </a:lnTo>
                  <a:lnTo>
                    <a:pt x="8510" y="11780"/>
                  </a:lnTo>
                  <a:lnTo>
                    <a:pt x="8410" y="11964"/>
                  </a:lnTo>
                  <a:lnTo>
                    <a:pt x="8303" y="12146"/>
                  </a:lnTo>
                  <a:lnTo>
                    <a:pt x="8192" y="12325"/>
                  </a:lnTo>
                  <a:lnTo>
                    <a:pt x="8075" y="12502"/>
                  </a:lnTo>
                  <a:lnTo>
                    <a:pt x="7954" y="12676"/>
                  </a:lnTo>
                  <a:lnTo>
                    <a:pt x="7828" y="12848"/>
                  </a:lnTo>
                  <a:lnTo>
                    <a:pt x="7697" y="13016"/>
                  </a:lnTo>
                  <a:lnTo>
                    <a:pt x="7561" y="13181"/>
                  </a:lnTo>
                  <a:lnTo>
                    <a:pt x="7421" y="13344"/>
                  </a:lnTo>
                  <a:lnTo>
                    <a:pt x="7277" y="13504"/>
                  </a:lnTo>
                  <a:lnTo>
                    <a:pt x="7128" y="13660"/>
                  </a:lnTo>
                  <a:lnTo>
                    <a:pt x="6975" y="13813"/>
                  </a:lnTo>
                  <a:lnTo>
                    <a:pt x="6817" y="13962"/>
                  </a:lnTo>
                  <a:lnTo>
                    <a:pt x="6655" y="14108"/>
                  </a:lnTo>
                  <a:lnTo>
                    <a:pt x="6490" y="14251"/>
                  </a:lnTo>
                  <a:lnTo>
                    <a:pt x="6320" y="14389"/>
                  </a:lnTo>
                  <a:lnTo>
                    <a:pt x="6146" y="14524"/>
                  </a:lnTo>
                  <a:lnTo>
                    <a:pt x="5969" y="14654"/>
                  </a:lnTo>
                  <a:lnTo>
                    <a:pt x="5789" y="14782"/>
                  </a:lnTo>
                  <a:lnTo>
                    <a:pt x="5605" y="14904"/>
                  </a:lnTo>
                  <a:lnTo>
                    <a:pt x="5417" y="15024"/>
                  </a:lnTo>
                  <a:lnTo>
                    <a:pt x="5226" y="15138"/>
                  </a:lnTo>
                  <a:lnTo>
                    <a:pt x="5032" y="15248"/>
                  </a:lnTo>
                  <a:lnTo>
                    <a:pt x="4835" y="15354"/>
                  </a:lnTo>
                  <a:lnTo>
                    <a:pt x="4635" y="15456"/>
                  </a:lnTo>
                  <a:lnTo>
                    <a:pt x="4433" y="15554"/>
                  </a:lnTo>
                  <a:lnTo>
                    <a:pt x="4228" y="15646"/>
                  </a:lnTo>
                  <a:lnTo>
                    <a:pt x="4020" y="15734"/>
                  </a:lnTo>
                  <a:lnTo>
                    <a:pt x="3809" y="15817"/>
                  </a:lnTo>
                  <a:lnTo>
                    <a:pt x="3597" y="15896"/>
                  </a:lnTo>
                  <a:lnTo>
                    <a:pt x="3382" y="15970"/>
                  </a:lnTo>
                  <a:lnTo>
                    <a:pt x="3166" y="16040"/>
                  </a:lnTo>
                  <a:lnTo>
                    <a:pt x="2947" y="16103"/>
                  </a:lnTo>
                  <a:lnTo>
                    <a:pt x="2727" y="16163"/>
                  </a:lnTo>
                  <a:lnTo>
                    <a:pt x="2505" y="16218"/>
                  </a:lnTo>
                  <a:lnTo>
                    <a:pt x="2282" y="16268"/>
                  </a:lnTo>
                  <a:lnTo>
                    <a:pt x="2057" y="16313"/>
                  </a:lnTo>
                  <a:lnTo>
                    <a:pt x="1831" y="16352"/>
                  </a:lnTo>
                  <a:lnTo>
                    <a:pt x="1605" y="16387"/>
                  </a:lnTo>
                  <a:lnTo>
                    <a:pt x="1377" y="16417"/>
                  </a:lnTo>
                  <a:lnTo>
                    <a:pt x="1149" y="16441"/>
                  </a:lnTo>
                  <a:lnTo>
                    <a:pt x="920" y="16461"/>
                  </a:lnTo>
                  <a:lnTo>
                    <a:pt x="689" y="16476"/>
                  </a:lnTo>
                  <a:lnTo>
                    <a:pt x="460" y="16485"/>
                  </a:lnTo>
                  <a:lnTo>
                    <a:pt x="230" y="16490"/>
                  </a:lnTo>
                  <a:lnTo>
                    <a:pt x="0" y="16489"/>
                  </a:lnTo>
                  <a:close/>
                </a:path>
              </a:pathLst>
            </a:cu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Rectangle 28"/>
            <p:cNvSpPr>
              <a:spLocks noChangeArrowheads="1"/>
            </p:cNvSpPr>
            <p:nvPr/>
          </p:nvSpPr>
          <p:spPr bwMode="auto">
            <a:xfrm>
              <a:off x="2496" y="945"/>
              <a:ext cx="1572" cy="27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9"/>
            <p:cNvSpPr>
              <a:spLocks/>
            </p:cNvSpPr>
            <p:nvPr/>
          </p:nvSpPr>
          <p:spPr bwMode="auto">
            <a:xfrm>
              <a:off x="2498" y="947"/>
              <a:ext cx="1567" cy="2749"/>
            </a:xfrm>
            <a:custGeom>
              <a:avLst/>
              <a:gdLst>
                <a:gd name="T0" fmla="*/ 460 w 9405"/>
                <a:gd name="T1" fmla="*/ 16485 h 16490"/>
                <a:gd name="T2" fmla="*/ 1149 w 9405"/>
                <a:gd name="T3" fmla="*/ 16441 h 16490"/>
                <a:gd name="T4" fmla="*/ 1831 w 9405"/>
                <a:gd name="T5" fmla="*/ 16352 h 16490"/>
                <a:gd name="T6" fmla="*/ 2505 w 9405"/>
                <a:gd name="T7" fmla="*/ 16218 h 16490"/>
                <a:gd name="T8" fmla="*/ 3166 w 9405"/>
                <a:gd name="T9" fmla="*/ 16040 h 16490"/>
                <a:gd name="T10" fmla="*/ 3809 w 9405"/>
                <a:gd name="T11" fmla="*/ 15817 h 16490"/>
                <a:gd name="T12" fmla="*/ 4433 w 9405"/>
                <a:gd name="T13" fmla="*/ 15554 h 16490"/>
                <a:gd name="T14" fmla="*/ 5032 w 9405"/>
                <a:gd name="T15" fmla="*/ 15248 h 16490"/>
                <a:gd name="T16" fmla="*/ 5605 w 9405"/>
                <a:gd name="T17" fmla="*/ 14904 h 16490"/>
                <a:gd name="T18" fmla="*/ 6146 w 9405"/>
                <a:gd name="T19" fmla="*/ 14524 h 16490"/>
                <a:gd name="T20" fmla="*/ 6655 w 9405"/>
                <a:gd name="T21" fmla="*/ 14108 h 16490"/>
                <a:gd name="T22" fmla="*/ 7128 w 9405"/>
                <a:gd name="T23" fmla="*/ 13660 h 16490"/>
                <a:gd name="T24" fmla="*/ 7561 w 9405"/>
                <a:gd name="T25" fmla="*/ 13181 h 16490"/>
                <a:gd name="T26" fmla="*/ 7954 w 9405"/>
                <a:gd name="T27" fmla="*/ 12676 h 16490"/>
                <a:gd name="T28" fmla="*/ 8303 w 9405"/>
                <a:gd name="T29" fmla="*/ 12146 h 16490"/>
                <a:gd name="T30" fmla="*/ 8606 w 9405"/>
                <a:gd name="T31" fmla="*/ 11594 h 16490"/>
                <a:gd name="T32" fmla="*/ 8863 w 9405"/>
                <a:gd name="T33" fmla="*/ 11023 h 16490"/>
                <a:gd name="T34" fmla="*/ 9071 w 9405"/>
                <a:gd name="T35" fmla="*/ 10436 h 16490"/>
                <a:gd name="T36" fmla="*/ 9230 w 9405"/>
                <a:gd name="T37" fmla="*/ 9838 h 16490"/>
                <a:gd name="T38" fmla="*/ 9339 w 9405"/>
                <a:gd name="T39" fmla="*/ 9231 h 16490"/>
                <a:gd name="T40" fmla="*/ 9395 w 9405"/>
                <a:gd name="T41" fmla="*/ 8619 h 16490"/>
                <a:gd name="T42" fmla="*/ 9401 w 9405"/>
                <a:gd name="T43" fmla="*/ 8003 h 16490"/>
                <a:gd name="T44" fmla="*/ 9355 w 9405"/>
                <a:gd name="T45" fmla="*/ 7390 h 16490"/>
                <a:gd name="T46" fmla="*/ 9258 w 9405"/>
                <a:gd name="T47" fmla="*/ 6781 h 16490"/>
                <a:gd name="T48" fmla="*/ 9110 w 9405"/>
                <a:gd name="T49" fmla="*/ 6180 h 16490"/>
                <a:gd name="T50" fmla="*/ 8912 w 9405"/>
                <a:gd name="T51" fmla="*/ 5591 h 16490"/>
                <a:gd name="T52" fmla="*/ 8665 w 9405"/>
                <a:gd name="T53" fmla="*/ 5017 h 16490"/>
                <a:gd name="T54" fmla="*/ 8373 w 9405"/>
                <a:gd name="T55" fmla="*/ 4461 h 16490"/>
                <a:gd name="T56" fmla="*/ 8032 w 9405"/>
                <a:gd name="T57" fmla="*/ 3925 h 16490"/>
                <a:gd name="T58" fmla="*/ 7649 w 9405"/>
                <a:gd name="T59" fmla="*/ 3413 h 16490"/>
                <a:gd name="T60" fmla="*/ 7225 w 9405"/>
                <a:gd name="T61" fmla="*/ 2930 h 16490"/>
                <a:gd name="T62" fmla="*/ 6760 w 9405"/>
                <a:gd name="T63" fmla="*/ 2475 h 16490"/>
                <a:gd name="T64" fmla="*/ 6259 w 9405"/>
                <a:gd name="T65" fmla="*/ 2051 h 16490"/>
                <a:gd name="T66" fmla="*/ 5724 w 9405"/>
                <a:gd name="T67" fmla="*/ 1664 h 16490"/>
                <a:gd name="T68" fmla="*/ 5157 w 9405"/>
                <a:gd name="T69" fmla="*/ 1312 h 16490"/>
                <a:gd name="T70" fmla="*/ 4563 w 9405"/>
                <a:gd name="T71" fmla="*/ 998 h 16490"/>
                <a:gd name="T72" fmla="*/ 3945 w 9405"/>
                <a:gd name="T73" fmla="*/ 725 h 16490"/>
                <a:gd name="T74" fmla="*/ 3306 w 9405"/>
                <a:gd name="T75" fmla="*/ 494 h 16490"/>
                <a:gd name="T76" fmla="*/ 2648 w 9405"/>
                <a:gd name="T77" fmla="*/ 306 h 16490"/>
                <a:gd name="T78" fmla="*/ 1977 w 9405"/>
                <a:gd name="T79" fmla="*/ 162 h 16490"/>
                <a:gd name="T80" fmla="*/ 1296 w 9405"/>
                <a:gd name="T81" fmla="*/ 63 h 16490"/>
                <a:gd name="T82" fmla="*/ 608 w 9405"/>
                <a:gd name="T83" fmla="*/ 10 h 16490"/>
                <a:gd name="T84" fmla="*/ 148 w 9405"/>
                <a:gd name="T85" fmla="*/ 8245 h 16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9405" h="16490">
                  <a:moveTo>
                    <a:pt x="0" y="16489"/>
                  </a:moveTo>
                  <a:lnTo>
                    <a:pt x="230" y="16490"/>
                  </a:lnTo>
                  <a:lnTo>
                    <a:pt x="460" y="16485"/>
                  </a:lnTo>
                  <a:lnTo>
                    <a:pt x="689" y="16476"/>
                  </a:lnTo>
                  <a:lnTo>
                    <a:pt x="920" y="16461"/>
                  </a:lnTo>
                  <a:lnTo>
                    <a:pt x="1149" y="16441"/>
                  </a:lnTo>
                  <a:lnTo>
                    <a:pt x="1377" y="16417"/>
                  </a:lnTo>
                  <a:lnTo>
                    <a:pt x="1605" y="16387"/>
                  </a:lnTo>
                  <a:lnTo>
                    <a:pt x="1831" y="16352"/>
                  </a:lnTo>
                  <a:lnTo>
                    <a:pt x="2057" y="16313"/>
                  </a:lnTo>
                  <a:lnTo>
                    <a:pt x="2282" y="16268"/>
                  </a:lnTo>
                  <a:lnTo>
                    <a:pt x="2505" y="16218"/>
                  </a:lnTo>
                  <a:lnTo>
                    <a:pt x="2727" y="16163"/>
                  </a:lnTo>
                  <a:lnTo>
                    <a:pt x="2947" y="16103"/>
                  </a:lnTo>
                  <a:lnTo>
                    <a:pt x="3166" y="16040"/>
                  </a:lnTo>
                  <a:lnTo>
                    <a:pt x="3382" y="15970"/>
                  </a:lnTo>
                  <a:lnTo>
                    <a:pt x="3597" y="15896"/>
                  </a:lnTo>
                  <a:lnTo>
                    <a:pt x="3809" y="15817"/>
                  </a:lnTo>
                  <a:lnTo>
                    <a:pt x="4020" y="15734"/>
                  </a:lnTo>
                  <a:lnTo>
                    <a:pt x="4228" y="15646"/>
                  </a:lnTo>
                  <a:lnTo>
                    <a:pt x="4433" y="15554"/>
                  </a:lnTo>
                  <a:lnTo>
                    <a:pt x="4635" y="15456"/>
                  </a:lnTo>
                  <a:lnTo>
                    <a:pt x="4835" y="15354"/>
                  </a:lnTo>
                  <a:lnTo>
                    <a:pt x="5032" y="15248"/>
                  </a:lnTo>
                  <a:lnTo>
                    <a:pt x="5226" y="15138"/>
                  </a:lnTo>
                  <a:lnTo>
                    <a:pt x="5417" y="15024"/>
                  </a:lnTo>
                  <a:lnTo>
                    <a:pt x="5605" y="14904"/>
                  </a:lnTo>
                  <a:lnTo>
                    <a:pt x="5789" y="14782"/>
                  </a:lnTo>
                  <a:lnTo>
                    <a:pt x="5969" y="14654"/>
                  </a:lnTo>
                  <a:lnTo>
                    <a:pt x="6146" y="14524"/>
                  </a:lnTo>
                  <a:lnTo>
                    <a:pt x="6320" y="14389"/>
                  </a:lnTo>
                  <a:lnTo>
                    <a:pt x="6490" y="14251"/>
                  </a:lnTo>
                  <a:lnTo>
                    <a:pt x="6655" y="14108"/>
                  </a:lnTo>
                  <a:lnTo>
                    <a:pt x="6817" y="13962"/>
                  </a:lnTo>
                  <a:lnTo>
                    <a:pt x="6975" y="13813"/>
                  </a:lnTo>
                  <a:lnTo>
                    <a:pt x="7128" y="13660"/>
                  </a:lnTo>
                  <a:lnTo>
                    <a:pt x="7277" y="13504"/>
                  </a:lnTo>
                  <a:lnTo>
                    <a:pt x="7421" y="13344"/>
                  </a:lnTo>
                  <a:lnTo>
                    <a:pt x="7561" y="13181"/>
                  </a:lnTo>
                  <a:lnTo>
                    <a:pt x="7697" y="13016"/>
                  </a:lnTo>
                  <a:lnTo>
                    <a:pt x="7828" y="12848"/>
                  </a:lnTo>
                  <a:lnTo>
                    <a:pt x="7954" y="12676"/>
                  </a:lnTo>
                  <a:lnTo>
                    <a:pt x="8075" y="12502"/>
                  </a:lnTo>
                  <a:lnTo>
                    <a:pt x="8192" y="12325"/>
                  </a:lnTo>
                  <a:lnTo>
                    <a:pt x="8303" y="12146"/>
                  </a:lnTo>
                  <a:lnTo>
                    <a:pt x="8410" y="11964"/>
                  </a:lnTo>
                  <a:lnTo>
                    <a:pt x="8510" y="11780"/>
                  </a:lnTo>
                  <a:lnTo>
                    <a:pt x="8606" y="11594"/>
                  </a:lnTo>
                  <a:lnTo>
                    <a:pt x="8698" y="11405"/>
                  </a:lnTo>
                  <a:lnTo>
                    <a:pt x="8783" y="11215"/>
                  </a:lnTo>
                  <a:lnTo>
                    <a:pt x="8863" y="11023"/>
                  </a:lnTo>
                  <a:lnTo>
                    <a:pt x="8938" y="10829"/>
                  </a:lnTo>
                  <a:lnTo>
                    <a:pt x="9008" y="10633"/>
                  </a:lnTo>
                  <a:lnTo>
                    <a:pt x="9071" y="10436"/>
                  </a:lnTo>
                  <a:lnTo>
                    <a:pt x="9131" y="10239"/>
                  </a:lnTo>
                  <a:lnTo>
                    <a:pt x="9183" y="10038"/>
                  </a:lnTo>
                  <a:lnTo>
                    <a:pt x="9230" y="9838"/>
                  </a:lnTo>
                  <a:lnTo>
                    <a:pt x="9272" y="9637"/>
                  </a:lnTo>
                  <a:lnTo>
                    <a:pt x="9308" y="9434"/>
                  </a:lnTo>
                  <a:lnTo>
                    <a:pt x="9339" y="9231"/>
                  </a:lnTo>
                  <a:lnTo>
                    <a:pt x="9363" y="9027"/>
                  </a:lnTo>
                  <a:lnTo>
                    <a:pt x="9382" y="8822"/>
                  </a:lnTo>
                  <a:lnTo>
                    <a:pt x="9395" y="8619"/>
                  </a:lnTo>
                  <a:lnTo>
                    <a:pt x="9402" y="8414"/>
                  </a:lnTo>
                  <a:lnTo>
                    <a:pt x="9405" y="8208"/>
                  </a:lnTo>
                  <a:lnTo>
                    <a:pt x="9401" y="8003"/>
                  </a:lnTo>
                  <a:lnTo>
                    <a:pt x="9391" y="7798"/>
                  </a:lnTo>
                  <a:lnTo>
                    <a:pt x="9376" y="7594"/>
                  </a:lnTo>
                  <a:lnTo>
                    <a:pt x="9355" y="7390"/>
                  </a:lnTo>
                  <a:lnTo>
                    <a:pt x="9328" y="7186"/>
                  </a:lnTo>
                  <a:lnTo>
                    <a:pt x="9296" y="6983"/>
                  </a:lnTo>
                  <a:lnTo>
                    <a:pt x="9258" y="6781"/>
                  </a:lnTo>
                  <a:lnTo>
                    <a:pt x="9214" y="6580"/>
                  </a:lnTo>
                  <a:lnTo>
                    <a:pt x="9165" y="6379"/>
                  </a:lnTo>
                  <a:lnTo>
                    <a:pt x="9110" y="6180"/>
                  </a:lnTo>
                  <a:lnTo>
                    <a:pt x="9050" y="5982"/>
                  </a:lnTo>
                  <a:lnTo>
                    <a:pt x="8984" y="5786"/>
                  </a:lnTo>
                  <a:lnTo>
                    <a:pt x="8912" y="5591"/>
                  </a:lnTo>
                  <a:lnTo>
                    <a:pt x="8835" y="5398"/>
                  </a:lnTo>
                  <a:lnTo>
                    <a:pt x="8753" y="5207"/>
                  </a:lnTo>
                  <a:lnTo>
                    <a:pt x="8665" y="5017"/>
                  </a:lnTo>
                  <a:lnTo>
                    <a:pt x="8573" y="4830"/>
                  </a:lnTo>
                  <a:lnTo>
                    <a:pt x="8476" y="4644"/>
                  </a:lnTo>
                  <a:lnTo>
                    <a:pt x="8373" y="4461"/>
                  </a:lnTo>
                  <a:lnTo>
                    <a:pt x="8264" y="4280"/>
                  </a:lnTo>
                  <a:lnTo>
                    <a:pt x="8150" y="4101"/>
                  </a:lnTo>
                  <a:lnTo>
                    <a:pt x="8032" y="3925"/>
                  </a:lnTo>
                  <a:lnTo>
                    <a:pt x="7910" y="3753"/>
                  </a:lnTo>
                  <a:lnTo>
                    <a:pt x="7782" y="3581"/>
                  </a:lnTo>
                  <a:lnTo>
                    <a:pt x="7649" y="3413"/>
                  </a:lnTo>
                  <a:lnTo>
                    <a:pt x="7512" y="3249"/>
                  </a:lnTo>
                  <a:lnTo>
                    <a:pt x="7371" y="3088"/>
                  </a:lnTo>
                  <a:lnTo>
                    <a:pt x="7225" y="2930"/>
                  </a:lnTo>
                  <a:lnTo>
                    <a:pt x="7074" y="2775"/>
                  </a:lnTo>
                  <a:lnTo>
                    <a:pt x="6919" y="2623"/>
                  </a:lnTo>
                  <a:lnTo>
                    <a:pt x="6760" y="2475"/>
                  </a:lnTo>
                  <a:lnTo>
                    <a:pt x="6596" y="2330"/>
                  </a:lnTo>
                  <a:lnTo>
                    <a:pt x="6430" y="2189"/>
                  </a:lnTo>
                  <a:lnTo>
                    <a:pt x="6259" y="2051"/>
                  </a:lnTo>
                  <a:lnTo>
                    <a:pt x="6084" y="1918"/>
                  </a:lnTo>
                  <a:lnTo>
                    <a:pt x="5906" y="1789"/>
                  </a:lnTo>
                  <a:lnTo>
                    <a:pt x="5724" y="1664"/>
                  </a:lnTo>
                  <a:lnTo>
                    <a:pt x="5539" y="1542"/>
                  </a:lnTo>
                  <a:lnTo>
                    <a:pt x="5349" y="1424"/>
                  </a:lnTo>
                  <a:lnTo>
                    <a:pt x="5157" y="1312"/>
                  </a:lnTo>
                  <a:lnTo>
                    <a:pt x="4963" y="1203"/>
                  </a:lnTo>
                  <a:lnTo>
                    <a:pt x="4765" y="1098"/>
                  </a:lnTo>
                  <a:lnTo>
                    <a:pt x="4563" y="998"/>
                  </a:lnTo>
                  <a:lnTo>
                    <a:pt x="4360" y="902"/>
                  </a:lnTo>
                  <a:lnTo>
                    <a:pt x="4154" y="812"/>
                  </a:lnTo>
                  <a:lnTo>
                    <a:pt x="3945" y="725"/>
                  </a:lnTo>
                  <a:lnTo>
                    <a:pt x="3734" y="643"/>
                  </a:lnTo>
                  <a:lnTo>
                    <a:pt x="3521" y="567"/>
                  </a:lnTo>
                  <a:lnTo>
                    <a:pt x="3306" y="494"/>
                  </a:lnTo>
                  <a:lnTo>
                    <a:pt x="3088" y="427"/>
                  </a:lnTo>
                  <a:lnTo>
                    <a:pt x="2869" y="364"/>
                  </a:lnTo>
                  <a:lnTo>
                    <a:pt x="2648" y="306"/>
                  </a:lnTo>
                  <a:lnTo>
                    <a:pt x="2426" y="253"/>
                  </a:lnTo>
                  <a:lnTo>
                    <a:pt x="2202" y="206"/>
                  </a:lnTo>
                  <a:lnTo>
                    <a:pt x="1977" y="162"/>
                  </a:lnTo>
                  <a:lnTo>
                    <a:pt x="1750" y="125"/>
                  </a:lnTo>
                  <a:lnTo>
                    <a:pt x="1524" y="91"/>
                  </a:lnTo>
                  <a:lnTo>
                    <a:pt x="1296" y="63"/>
                  </a:lnTo>
                  <a:lnTo>
                    <a:pt x="1067" y="40"/>
                  </a:lnTo>
                  <a:lnTo>
                    <a:pt x="837" y="23"/>
                  </a:lnTo>
                  <a:lnTo>
                    <a:pt x="608" y="10"/>
                  </a:lnTo>
                  <a:lnTo>
                    <a:pt x="378" y="2"/>
                  </a:lnTo>
                  <a:lnTo>
                    <a:pt x="148" y="0"/>
                  </a:lnTo>
                  <a:lnTo>
                    <a:pt x="148" y="8245"/>
                  </a:lnTo>
                  <a:lnTo>
                    <a:pt x="0" y="16489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30"/>
            <p:cNvSpPr>
              <a:spLocks/>
            </p:cNvSpPr>
            <p:nvPr/>
          </p:nvSpPr>
          <p:spPr bwMode="auto">
            <a:xfrm>
              <a:off x="295" y="947"/>
              <a:ext cx="1568" cy="2749"/>
            </a:xfrm>
            <a:custGeom>
              <a:avLst/>
              <a:gdLst>
                <a:gd name="T0" fmla="*/ 8945 w 9405"/>
                <a:gd name="T1" fmla="*/ 16485 h 16490"/>
                <a:gd name="T2" fmla="*/ 8256 w 9405"/>
                <a:gd name="T3" fmla="*/ 16441 h 16490"/>
                <a:gd name="T4" fmla="*/ 7573 w 9405"/>
                <a:gd name="T5" fmla="*/ 16352 h 16490"/>
                <a:gd name="T6" fmla="*/ 6900 w 9405"/>
                <a:gd name="T7" fmla="*/ 16218 h 16490"/>
                <a:gd name="T8" fmla="*/ 6239 w 9405"/>
                <a:gd name="T9" fmla="*/ 16040 h 16490"/>
                <a:gd name="T10" fmla="*/ 5596 w 9405"/>
                <a:gd name="T11" fmla="*/ 15817 h 16490"/>
                <a:gd name="T12" fmla="*/ 4972 w 9405"/>
                <a:gd name="T13" fmla="*/ 15554 h 16490"/>
                <a:gd name="T14" fmla="*/ 4373 w 9405"/>
                <a:gd name="T15" fmla="*/ 15248 h 16490"/>
                <a:gd name="T16" fmla="*/ 3800 w 9405"/>
                <a:gd name="T17" fmla="*/ 14904 h 16490"/>
                <a:gd name="T18" fmla="*/ 3259 w 9405"/>
                <a:gd name="T19" fmla="*/ 14524 h 16490"/>
                <a:gd name="T20" fmla="*/ 2749 w 9405"/>
                <a:gd name="T21" fmla="*/ 14108 h 16490"/>
                <a:gd name="T22" fmla="*/ 2277 w 9405"/>
                <a:gd name="T23" fmla="*/ 13660 h 16490"/>
                <a:gd name="T24" fmla="*/ 1843 w 9405"/>
                <a:gd name="T25" fmla="*/ 13181 h 16490"/>
                <a:gd name="T26" fmla="*/ 1451 w 9405"/>
                <a:gd name="T27" fmla="*/ 12676 h 16490"/>
                <a:gd name="T28" fmla="*/ 1102 w 9405"/>
                <a:gd name="T29" fmla="*/ 12146 h 16490"/>
                <a:gd name="T30" fmla="*/ 799 w 9405"/>
                <a:gd name="T31" fmla="*/ 11594 h 16490"/>
                <a:gd name="T32" fmla="*/ 542 w 9405"/>
                <a:gd name="T33" fmla="*/ 11023 h 16490"/>
                <a:gd name="T34" fmla="*/ 333 w 9405"/>
                <a:gd name="T35" fmla="*/ 10436 h 16490"/>
                <a:gd name="T36" fmla="*/ 175 w 9405"/>
                <a:gd name="T37" fmla="*/ 9838 h 16490"/>
                <a:gd name="T38" fmla="*/ 66 w 9405"/>
                <a:gd name="T39" fmla="*/ 9231 h 16490"/>
                <a:gd name="T40" fmla="*/ 9 w 9405"/>
                <a:gd name="T41" fmla="*/ 8619 h 16490"/>
                <a:gd name="T42" fmla="*/ 4 w 9405"/>
                <a:gd name="T43" fmla="*/ 8003 h 16490"/>
                <a:gd name="T44" fmla="*/ 50 w 9405"/>
                <a:gd name="T45" fmla="*/ 7390 h 16490"/>
                <a:gd name="T46" fmla="*/ 147 w 9405"/>
                <a:gd name="T47" fmla="*/ 6781 h 16490"/>
                <a:gd name="T48" fmla="*/ 295 w 9405"/>
                <a:gd name="T49" fmla="*/ 6180 h 16490"/>
                <a:gd name="T50" fmla="*/ 493 w 9405"/>
                <a:gd name="T51" fmla="*/ 5591 h 16490"/>
                <a:gd name="T52" fmla="*/ 740 w 9405"/>
                <a:gd name="T53" fmla="*/ 5017 h 16490"/>
                <a:gd name="T54" fmla="*/ 1032 w 9405"/>
                <a:gd name="T55" fmla="*/ 4461 h 16490"/>
                <a:gd name="T56" fmla="*/ 1372 w 9405"/>
                <a:gd name="T57" fmla="*/ 3925 h 16490"/>
                <a:gd name="T58" fmla="*/ 1755 w 9405"/>
                <a:gd name="T59" fmla="*/ 3413 h 16490"/>
                <a:gd name="T60" fmla="*/ 2180 w 9405"/>
                <a:gd name="T61" fmla="*/ 2930 h 16490"/>
                <a:gd name="T62" fmla="*/ 2645 w 9405"/>
                <a:gd name="T63" fmla="*/ 2475 h 16490"/>
                <a:gd name="T64" fmla="*/ 3146 w 9405"/>
                <a:gd name="T65" fmla="*/ 2051 h 16490"/>
                <a:gd name="T66" fmla="*/ 3681 w 9405"/>
                <a:gd name="T67" fmla="*/ 1664 h 16490"/>
                <a:gd name="T68" fmla="*/ 4248 w 9405"/>
                <a:gd name="T69" fmla="*/ 1312 h 16490"/>
                <a:gd name="T70" fmla="*/ 4842 w 9405"/>
                <a:gd name="T71" fmla="*/ 998 h 16490"/>
                <a:gd name="T72" fmla="*/ 5459 w 9405"/>
                <a:gd name="T73" fmla="*/ 725 h 16490"/>
                <a:gd name="T74" fmla="*/ 6099 w 9405"/>
                <a:gd name="T75" fmla="*/ 494 h 16490"/>
                <a:gd name="T76" fmla="*/ 6757 w 9405"/>
                <a:gd name="T77" fmla="*/ 306 h 16490"/>
                <a:gd name="T78" fmla="*/ 7428 w 9405"/>
                <a:gd name="T79" fmla="*/ 162 h 16490"/>
                <a:gd name="T80" fmla="*/ 8109 w 9405"/>
                <a:gd name="T81" fmla="*/ 63 h 16490"/>
                <a:gd name="T82" fmla="*/ 8797 w 9405"/>
                <a:gd name="T83" fmla="*/ 10 h 16490"/>
                <a:gd name="T84" fmla="*/ 9257 w 9405"/>
                <a:gd name="T85" fmla="*/ 8245 h 16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9405" h="16490">
                  <a:moveTo>
                    <a:pt x="9405" y="16489"/>
                  </a:moveTo>
                  <a:lnTo>
                    <a:pt x="9175" y="16490"/>
                  </a:lnTo>
                  <a:lnTo>
                    <a:pt x="8945" y="16485"/>
                  </a:lnTo>
                  <a:lnTo>
                    <a:pt x="8716" y="16476"/>
                  </a:lnTo>
                  <a:lnTo>
                    <a:pt x="8485" y="16461"/>
                  </a:lnTo>
                  <a:lnTo>
                    <a:pt x="8256" y="16441"/>
                  </a:lnTo>
                  <a:lnTo>
                    <a:pt x="8028" y="16417"/>
                  </a:lnTo>
                  <a:lnTo>
                    <a:pt x="7800" y="16387"/>
                  </a:lnTo>
                  <a:lnTo>
                    <a:pt x="7573" y="16352"/>
                  </a:lnTo>
                  <a:lnTo>
                    <a:pt x="7348" y="16313"/>
                  </a:lnTo>
                  <a:lnTo>
                    <a:pt x="7123" y="16268"/>
                  </a:lnTo>
                  <a:lnTo>
                    <a:pt x="6900" y="16218"/>
                  </a:lnTo>
                  <a:lnTo>
                    <a:pt x="6678" y="16163"/>
                  </a:lnTo>
                  <a:lnTo>
                    <a:pt x="6458" y="16103"/>
                  </a:lnTo>
                  <a:lnTo>
                    <a:pt x="6239" y="16040"/>
                  </a:lnTo>
                  <a:lnTo>
                    <a:pt x="6023" y="15970"/>
                  </a:lnTo>
                  <a:lnTo>
                    <a:pt x="5808" y="15896"/>
                  </a:lnTo>
                  <a:lnTo>
                    <a:pt x="5596" y="15817"/>
                  </a:lnTo>
                  <a:lnTo>
                    <a:pt x="5385" y="15734"/>
                  </a:lnTo>
                  <a:lnTo>
                    <a:pt x="5177" y="15646"/>
                  </a:lnTo>
                  <a:lnTo>
                    <a:pt x="4972" y="15554"/>
                  </a:lnTo>
                  <a:lnTo>
                    <a:pt x="4770" y="15456"/>
                  </a:lnTo>
                  <a:lnTo>
                    <a:pt x="4570" y="15354"/>
                  </a:lnTo>
                  <a:lnTo>
                    <a:pt x="4373" y="15248"/>
                  </a:lnTo>
                  <a:lnTo>
                    <a:pt x="4178" y="15138"/>
                  </a:lnTo>
                  <a:lnTo>
                    <a:pt x="3988" y="15024"/>
                  </a:lnTo>
                  <a:lnTo>
                    <a:pt x="3800" y="14904"/>
                  </a:lnTo>
                  <a:lnTo>
                    <a:pt x="3616" y="14782"/>
                  </a:lnTo>
                  <a:lnTo>
                    <a:pt x="3436" y="14654"/>
                  </a:lnTo>
                  <a:lnTo>
                    <a:pt x="3259" y="14524"/>
                  </a:lnTo>
                  <a:lnTo>
                    <a:pt x="3085" y="14389"/>
                  </a:lnTo>
                  <a:lnTo>
                    <a:pt x="2915" y="14251"/>
                  </a:lnTo>
                  <a:lnTo>
                    <a:pt x="2749" y="14108"/>
                  </a:lnTo>
                  <a:lnTo>
                    <a:pt x="2587" y="13962"/>
                  </a:lnTo>
                  <a:lnTo>
                    <a:pt x="2430" y="13813"/>
                  </a:lnTo>
                  <a:lnTo>
                    <a:pt x="2277" y="13660"/>
                  </a:lnTo>
                  <a:lnTo>
                    <a:pt x="2128" y="13504"/>
                  </a:lnTo>
                  <a:lnTo>
                    <a:pt x="1983" y="13344"/>
                  </a:lnTo>
                  <a:lnTo>
                    <a:pt x="1843" y="13181"/>
                  </a:lnTo>
                  <a:lnTo>
                    <a:pt x="1708" y="13016"/>
                  </a:lnTo>
                  <a:lnTo>
                    <a:pt x="1577" y="12848"/>
                  </a:lnTo>
                  <a:lnTo>
                    <a:pt x="1451" y="12676"/>
                  </a:lnTo>
                  <a:lnTo>
                    <a:pt x="1330" y="12502"/>
                  </a:lnTo>
                  <a:lnTo>
                    <a:pt x="1213" y="12325"/>
                  </a:lnTo>
                  <a:lnTo>
                    <a:pt x="1102" y="12146"/>
                  </a:lnTo>
                  <a:lnTo>
                    <a:pt x="995" y="11964"/>
                  </a:lnTo>
                  <a:lnTo>
                    <a:pt x="895" y="11780"/>
                  </a:lnTo>
                  <a:lnTo>
                    <a:pt x="799" y="11594"/>
                  </a:lnTo>
                  <a:lnTo>
                    <a:pt x="707" y="11405"/>
                  </a:lnTo>
                  <a:lnTo>
                    <a:pt x="622" y="11215"/>
                  </a:lnTo>
                  <a:lnTo>
                    <a:pt x="542" y="11023"/>
                  </a:lnTo>
                  <a:lnTo>
                    <a:pt x="466" y="10829"/>
                  </a:lnTo>
                  <a:lnTo>
                    <a:pt x="397" y="10633"/>
                  </a:lnTo>
                  <a:lnTo>
                    <a:pt x="333" y="10436"/>
                  </a:lnTo>
                  <a:lnTo>
                    <a:pt x="274" y="10239"/>
                  </a:lnTo>
                  <a:lnTo>
                    <a:pt x="222" y="10038"/>
                  </a:lnTo>
                  <a:lnTo>
                    <a:pt x="175" y="9838"/>
                  </a:lnTo>
                  <a:lnTo>
                    <a:pt x="133" y="9637"/>
                  </a:lnTo>
                  <a:lnTo>
                    <a:pt x="97" y="9434"/>
                  </a:lnTo>
                  <a:lnTo>
                    <a:pt x="66" y="9231"/>
                  </a:lnTo>
                  <a:lnTo>
                    <a:pt x="42" y="9027"/>
                  </a:lnTo>
                  <a:lnTo>
                    <a:pt x="23" y="8822"/>
                  </a:lnTo>
                  <a:lnTo>
                    <a:pt x="9" y="8619"/>
                  </a:lnTo>
                  <a:lnTo>
                    <a:pt x="2" y="8414"/>
                  </a:lnTo>
                  <a:lnTo>
                    <a:pt x="0" y="8208"/>
                  </a:lnTo>
                  <a:lnTo>
                    <a:pt x="4" y="8003"/>
                  </a:lnTo>
                  <a:lnTo>
                    <a:pt x="14" y="7798"/>
                  </a:lnTo>
                  <a:lnTo>
                    <a:pt x="29" y="7594"/>
                  </a:lnTo>
                  <a:lnTo>
                    <a:pt x="50" y="7390"/>
                  </a:lnTo>
                  <a:lnTo>
                    <a:pt x="77" y="7186"/>
                  </a:lnTo>
                  <a:lnTo>
                    <a:pt x="109" y="6983"/>
                  </a:lnTo>
                  <a:lnTo>
                    <a:pt x="147" y="6781"/>
                  </a:lnTo>
                  <a:lnTo>
                    <a:pt x="191" y="6580"/>
                  </a:lnTo>
                  <a:lnTo>
                    <a:pt x="240" y="6379"/>
                  </a:lnTo>
                  <a:lnTo>
                    <a:pt x="295" y="6180"/>
                  </a:lnTo>
                  <a:lnTo>
                    <a:pt x="355" y="5982"/>
                  </a:lnTo>
                  <a:lnTo>
                    <a:pt x="421" y="5786"/>
                  </a:lnTo>
                  <a:lnTo>
                    <a:pt x="493" y="5591"/>
                  </a:lnTo>
                  <a:lnTo>
                    <a:pt x="569" y="5398"/>
                  </a:lnTo>
                  <a:lnTo>
                    <a:pt x="652" y="5207"/>
                  </a:lnTo>
                  <a:lnTo>
                    <a:pt x="740" y="5017"/>
                  </a:lnTo>
                  <a:lnTo>
                    <a:pt x="832" y="4830"/>
                  </a:lnTo>
                  <a:lnTo>
                    <a:pt x="929" y="4644"/>
                  </a:lnTo>
                  <a:lnTo>
                    <a:pt x="1032" y="4461"/>
                  </a:lnTo>
                  <a:lnTo>
                    <a:pt x="1141" y="4280"/>
                  </a:lnTo>
                  <a:lnTo>
                    <a:pt x="1254" y="4101"/>
                  </a:lnTo>
                  <a:lnTo>
                    <a:pt x="1372" y="3925"/>
                  </a:lnTo>
                  <a:lnTo>
                    <a:pt x="1495" y="3753"/>
                  </a:lnTo>
                  <a:lnTo>
                    <a:pt x="1622" y="3581"/>
                  </a:lnTo>
                  <a:lnTo>
                    <a:pt x="1755" y="3413"/>
                  </a:lnTo>
                  <a:lnTo>
                    <a:pt x="1893" y="3249"/>
                  </a:lnTo>
                  <a:lnTo>
                    <a:pt x="2034" y="3088"/>
                  </a:lnTo>
                  <a:lnTo>
                    <a:pt x="2180" y="2930"/>
                  </a:lnTo>
                  <a:lnTo>
                    <a:pt x="2331" y="2775"/>
                  </a:lnTo>
                  <a:lnTo>
                    <a:pt x="2486" y="2623"/>
                  </a:lnTo>
                  <a:lnTo>
                    <a:pt x="2645" y="2475"/>
                  </a:lnTo>
                  <a:lnTo>
                    <a:pt x="2808" y="2330"/>
                  </a:lnTo>
                  <a:lnTo>
                    <a:pt x="2975" y="2189"/>
                  </a:lnTo>
                  <a:lnTo>
                    <a:pt x="3146" y="2051"/>
                  </a:lnTo>
                  <a:lnTo>
                    <a:pt x="3321" y="1918"/>
                  </a:lnTo>
                  <a:lnTo>
                    <a:pt x="3499" y="1789"/>
                  </a:lnTo>
                  <a:lnTo>
                    <a:pt x="3681" y="1664"/>
                  </a:lnTo>
                  <a:lnTo>
                    <a:pt x="3866" y="1542"/>
                  </a:lnTo>
                  <a:lnTo>
                    <a:pt x="4056" y="1424"/>
                  </a:lnTo>
                  <a:lnTo>
                    <a:pt x="4248" y="1312"/>
                  </a:lnTo>
                  <a:lnTo>
                    <a:pt x="4442" y="1203"/>
                  </a:lnTo>
                  <a:lnTo>
                    <a:pt x="4640" y="1098"/>
                  </a:lnTo>
                  <a:lnTo>
                    <a:pt x="4842" y="998"/>
                  </a:lnTo>
                  <a:lnTo>
                    <a:pt x="5045" y="902"/>
                  </a:lnTo>
                  <a:lnTo>
                    <a:pt x="5251" y="812"/>
                  </a:lnTo>
                  <a:lnTo>
                    <a:pt x="5459" y="725"/>
                  </a:lnTo>
                  <a:lnTo>
                    <a:pt x="5671" y="643"/>
                  </a:lnTo>
                  <a:lnTo>
                    <a:pt x="5884" y="567"/>
                  </a:lnTo>
                  <a:lnTo>
                    <a:pt x="6099" y="494"/>
                  </a:lnTo>
                  <a:lnTo>
                    <a:pt x="6317" y="427"/>
                  </a:lnTo>
                  <a:lnTo>
                    <a:pt x="6536" y="364"/>
                  </a:lnTo>
                  <a:lnTo>
                    <a:pt x="6757" y="306"/>
                  </a:lnTo>
                  <a:lnTo>
                    <a:pt x="6979" y="253"/>
                  </a:lnTo>
                  <a:lnTo>
                    <a:pt x="7203" y="206"/>
                  </a:lnTo>
                  <a:lnTo>
                    <a:pt x="7428" y="162"/>
                  </a:lnTo>
                  <a:lnTo>
                    <a:pt x="7654" y="125"/>
                  </a:lnTo>
                  <a:lnTo>
                    <a:pt x="7881" y="91"/>
                  </a:lnTo>
                  <a:lnTo>
                    <a:pt x="8109" y="63"/>
                  </a:lnTo>
                  <a:lnTo>
                    <a:pt x="8338" y="40"/>
                  </a:lnTo>
                  <a:lnTo>
                    <a:pt x="8567" y="23"/>
                  </a:lnTo>
                  <a:lnTo>
                    <a:pt x="8797" y="10"/>
                  </a:lnTo>
                  <a:lnTo>
                    <a:pt x="9027" y="2"/>
                  </a:lnTo>
                  <a:lnTo>
                    <a:pt x="9257" y="0"/>
                  </a:lnTo>
                  <a:lnTo>
                    <a:pt x="9257" y="8245"/>
                  </a:lnTo>
                  <a:lnTo>
                    <a:pt x="9405" y="16489"/>
                  </a:lnTo>
                  <a:close/>
                </a:path>
              </a:pathLst>
            </a:custGeom>
            <a:solidFill>
              <a:srgbClr val="94BD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Rectangle 31"/>
            <p:cNvSpPr>
              <a:spLocks noChangeArrowheads="1"/>
            </p:cNvSpPr>
            <p:nvPr/>
          </p:nvSpPr>
          <p:spPr bwMode="auto">
            <a:xfrm>
              <a:off x="293" y="945"/>
              <a:ext cx="1572" cy="27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552" name="Freeform 32"/>
            <p:cNvSpPr>
              <a:spLocks/>
            </p:cNvSpPr>
            <p:nvPr/>
          </p:nvSpPr>
          <p:spPr bwMode="auto">
            <a:xfrm>
              <a:off x="295" y="947"/>
              <a:ext cx="1568" cy="2749"/>
            </a:xfrm>
            <a:custGeom>
              <a:avLst/>
              <a:gdLst>
                <a:gd name="T0" fmla="*/ 8945 w 9405"/>
                <a:gd name="T1" fmla="*/ 16485 h 16490"/>
                <a:gd name="T2" fmla="*/ 8256 w 9405"/>
                <a:gd name="T3" fmla="*/ 16441 h 16490"/>
                <a:gd name="T4" fmla="*/ 7573 w 9405"/>
                <a:gd name="T5" fmla="*/ 16352 h 16490"/>
                <a:gd name="T6" fmla="*/ 6900 w 9405"/>
                <a:gd name="T7" fmla="*/ 16218 h 16490"/>
                <a:gd name="T8" fmla="*/ 6239 w 9405"/>
                <a:gd name="T9" fmla="*/ 16040 h 16490"/>
                <a:gd name="T10" fmla="*/ 5596 w 9405"/>
                <a:gd name="T11" fmla="*/ 15817 h 16490"/>
                <a:gd name="T12" fmla="*/ 4972 w 9405"/>
                <a:gd name="T13" fmla="*/ 15554 h 16490"/>
                <a:gd name="T14" fmla="*/ 4373 w 9405"/>
                <a:gd name="T15" fmla="*/ 15248 h 16490"/>
                <a:gd name="T16" fmla="*/ 3800 w 9405"/>
                <a:gd name="T17" fmla="*/ 14904 h 16490"/>
                <a:gd name="T18" fmla="*/ 3259 w 9405"/>
                <a:gd name="T19" fmla="*/ 14524 h 16490"/>
                <a:gd name="T20" fmla="*/ 2749 w 9405"/>
                <a:gd name="T21" fmla="*/ 14108 h 16490"/>
                <a:gd name="T22" fmla="*/ 2277 w 9405"/>
                <a:gd name="T23" fmla="*/ 13660 h 16490"/>
                <a:gd name="T24" fmla="*/ 1843 w 9405"/>
                <a:gd name="T25" fmla="*/ 13181 h 16490"/>
                <a:gd name="T26" fmla="*/ 1451 w 9405"/>
                <a:gd name="T27" fmla="*/ 12676 h 16490"/>
                <a:gd name="T28" fmla="*/ 1102 w 9405"/>
                <a:gd name="T29" fmla="*/ 12146 h 16490"/>
                <a:gd name="T30" fmla="*/ 799 w 9405"/>
                <a:gd name="T31" fmla="*/ 11594 h 16490"/>
                <a:gd name="T32" fmla="*/ 542 w 9405"/>
                <a:gd name="T33" fmla="*/ 11023 h 16490"/>
                <a:gd name="T34" fmla="*/ 333 w 9405"/>
                <a:gd name="T35" fmla="*/ 10436 h 16490"/>
                <a:gd name="T36" fmla="*/ 175 w 9405"/>
                <a:gd name="T37" fmla="*/ 9838 h 16490"/>
                <a:gd name="T38" fmla="*/ 66 w 9405"/>
                <a:gd name="T39" fmla="*/ 9231 h 16490"/>
                <a:gd name="T40" fmla="*/ 9 w 9405"/>
                <a:gd name="T41" fmla="*/ 8619 h 16490"/>
                <a:gd name="T42" fmla="*/ 4 w 9405"/>
                <a:gd name="T43" fmla="*/ 8003 h 16490"/>
                <a:gd name="T44" fmla="*/ 50 w 9405"/>
                <a:gd name="T45" fmla="*/ 7390 h 16490"/>
                <a:gd name="T46" fmla="*/ 147 w 9405"/>
                <a:gd name="T47" fmla="*/ 6781 h 16490"/>
                <a:gd name="T48" fmla="*/ 295 w 9405"/>
                <a:gd name="T49" fmla="*/ 6180 h 16490"/>
                <a:gd name="T50" fmla="*/ 493 w 9405"/>
                <a:gd name="T51" fmla="*/ 5591 h 16490"/>
                <a:gd name="T52" fmla="*/ 740 w 9405"/>
                <a:gd name="T53" fmla="*/ 5017 h 16490"/>
                <a:gd name="T54" fmla="*/ 1032 w 9405"/>
                <a:gd name="T55" fmla="*/ 4461 h 16490"/>
                <a:gd name="T56" fmla="*/ 1372 w 9405"/>
                <a:gd name="T57" fmla="*/ 3925 h 16490"/>
                <a:gd name="T58" fmla="*/ 1755 w 9405"/>
                <a:gd name="T59" fmla="*/ 3413 h 16490"/>
                <a:gd name="T60" fmla="*/ 2180 w 9405"/>
                <a:gd name="T61" fmla="*/ 2930 h 16490"/>
                <a:gd name="T62" fmla="*/ 2645 w 9405"/>
                <a:gd name="T63" fmla="*/ 2475 h 16490"/>
                <a:gd name="T64" fmla="*/ 3146 w 9405"/>
                <a:gd name="T65" fmla="*/ 2051 h 16490"/>
                <a:gd name="T66" fmla="*/ 3681 w 9405"/>
                <a:gd name="T67" fmla="*/ 1664 h 16490"/>
                <a:gd name="T68" fmla="*/ 4248 w 9405"/>
                <a:gd name="T69" fmla="*/ 1312 h 16490"/>
                <a:gd name="T70" fmla="*/ 4842 w 9405"/>
                <a:gd name="T71" fmla="*/ 998 h 16490"/>
                <a:gd name="T72" fmla="*/ 5459 w 9405"/>
                <a:gd name="T73" fmla="*/ 725 h 16490"/>
                <a:gd name="T74" fmla="*/ 6099 w 9405"/>
                <a:gd name="T75" fmla="*/ 494 h 16490"/>
                <a:gd name="T76" fmla="*/ 6757 w 9405"/>
                <a:gd name="T77" fmla="*/ 306 h 16490"/>
                <a:gd name="T78" fmla="*/ 7428 w 9405"/>
                <a:gd name="T79" fmla="*/ 162 h 16490"/>
                <a:gd name="T80" fmla="*/ 8109 w 9405"/>
                <a:gd name="T81" fmla="*/ 63 h 16490"/>
                <a:gd name="T82" fmla="*/ 8797 w 9405"/>
                <a:gd name="T83" fmla="*/ 10 h 16490"/>
                <a:gd name="T84" fmla="*/ 9257 w 9405"/>
                <a:gd name="T85" fmla="*/ 8245 h 16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9405" h="16490">
                  <a:moveTo>
                    <a:pt x="9405" y="16489"/>
                  </a:moveTo>
                  <a:lnTo>
                    <a:pt x="9175" y="16490"/>
                  </a:lnTo>
                  <a:lnTo>
                    <a:pt x="8945" y="16485"/>
                  </a:lnTo>
                  <a:lnTo>
                    <a:pt x="8716" y="16476"/>
                  </a:lnTo>
                  <a:lnTo>
                    <a:pt x="8485" y="16461"/>
                  </a:lnTo>
                  <a:lnTo>
                    <a:pt x="8256" y="16441"/>
                  </a:lnTo>
                  <a:lnTo>
                    <a:pt x="8028" y="16417"/>
                  </a:lnTo>
                  <a:lnTo>
                    <a:pt x="7800" y="16387"/>
                  </a:lnTo>
                  <a:lnTo>
                    <a:pt x="7573" y="16352"/>
                  </a:lnTo>
                  <a:lnTo>
                    <a:pt x="7348" y="16313"/>
                  </a:lnTo>
                  <a:lnTo>
                    <a:pt x="7123" y="16268"/>
                  </a:lnTo>
                  <a:lnTo>
                    <a:pt x="6900" y="16218"/>
                  </a:lnTo>
                  <a:lnTo>
                    <a:pt x="6678" y="16163"/>
                  </a:lnTo>
                  <a:lnTo>
                    <a:pt x="6458" y="16103"/>
                  </a:lnTo>
                  <a:lnTo>
                    <a:pt x="6239" y="16040"/>
                  </a:lnTo>
                  <a:lnTo>
                    <a:pt x="6023" y="15970"/>
                  </a:lnTo>
                  <a:lnTo>
                    <a:pt x="5808" y="15896"/>
                  </a:lnTo>
                  <a:lnTo>
                    <a:pt x="5596" y="15817"/>
                  </a:lnTo>
                  <a:lnTo>
                    <a:pt x="5385" y="15734"/>
                  </a:lnTo>
                  <a:lnTo>
                    <a:pt x="5177" y="15646"/>
                  </a:lnTo>
                  <a:lnTo>
                    <a:pt x="4972" y="15554"/>
                  </a:lnTo>
                  <a:lnTo>
                    <a:pt x="4770" y="15456"/>
                  </a:lnTo>
                  <a:lnTo>
                    <a:pt x="4570" y="15354"/>
                  </a:lnTo>
                  <a:lnTo>
                    <a:pt x="4373" y="15248"/>
                  </a:lnTo>
                  <a:lnTo>
                    <a:pt x="4178" y="15138"/>
                  </a:lnTo>
                  <a:lnTo>
                    <a:pt x="3988" y="15024"/>
                  </a:lnTo>
                  <a:lnTo>
                    <a:pt x="3800" y="14904"/>
                  </a:lnTo>
                  <a:lnTo>
                    <a:pt x="3616" y="14782"/>
                  </a:lnTo>
                  <a:lnTo>
                    <a:pt x="3436" y="14654"/>
                  </a:lnTo>
                  <a:lnTo>
                    <a:pt x="3259" y="14524"/>
                  </a:lnTo>
                  <a:lnTo>
                    <a:pt x="3085" y="14389"/>
                  </a:lnTo>
                  <a:lnTo>
                    <a:pt x="2915" y="14251"/>
                  </a:lnTo>
                  <a:lnTo>
                    <a:pt x="2749" y="14108"/>
                  </a:lnTo>
                  <a:lnTo>
                    <a:pt x="2587" y="13962"/>
                  </a:lnTo>
                  <a:lnTo>
                    <a:pt x="2430" y="13813"/>
                  </a:lnTo>
                  <a:lnTo>
                    <a:pt x="2277" y="13660"/>
                  </a:lnTo>
                  <a:lnTo>
                    <a:pt x="2128" y="13504"/>
                  </a:lnTo>
                  <a:lnTo>
                    <a:pt x="1983" y="13344"/>
                  </a:lnTo>
                  <a:lnTo>
                    <a:pt x="1843" y="13181"/>
                  </a:lnTo>
                  <a:lnTo>
                    <a:pt x="1708" y="13016"/>
                  </a:lnTo>
                  <a:lnTo>
                    <a:pt x="1577" y="12848"/>
                  </a:lnTo>
                  <a:lnTo>
                    <a:pt x="1451" y="12676"/>
                  </a:lnTo>
                  <a:lnTo>
                    <a:pt x="1330" y="12502"/>
                  </a:lnTo>
                  <a:lnTo>
                    <a:pt x="1213" y="12325"/>
                  </a:lnTo>
                  <a:lnTo>
                    <a:pt x="1102" y="12146"/>
                  </a:lnTo>
                  <a:lnTo>
                    <a:pt x="995" y="11964"/>
                  </a:lnTo>
                  <a:lnTo>
                    <a:pt x="895" y="11780"/>
                  </a:lnTo>
                  <a:lnTo>
                    <a:pt x="799" y="11594"/>
                  </a:lnTo>
                  <a:lnTo>
                    <a:pt x="707" y="11405"/>
                  </a:lnTo>
                  <a:lnTo>
                    <a:pt x="622" y="11215"/>
                  </a:lnTo>
                  <a:lnTo>
                    <a:pt x="542" y="11023"/>
                  </a:lnTo>
                  <a:lnTo>
                    <a:pt x="466" y="10829"/>
                  </a:lnTo>
                  <a:lnTo>
                    <a:pt x="397" y="10633"/>
                  </a:lnTo>
                  <a:lnTo>
                    <a:pt x="333" y="10436"/>
                  </a:lnTo>
                  <a:lnTo>
                    <a:pt x="274" y="10239"/>
                  </a:lnTo>
                  <a:lnTo>
                    <a:pt x="222" y="10038"/>
                  </a:lnTo>
                  <a:lnTo>
                    <a:pt x="175" y="9838"/>
                  </a:lnTo>
                  <a:lnTo>
                    <a:pt x="133" y="9637"/>
                  </a:lnTo>
                  <a:lnTo>
                    <a:pt x="97" y="9434"/>
                  </a:lnTo>
                  <a:lnTo>
                    <a:pt x="66" y="9231"/>
                  </a:lnTo>
                  <a:lnTo>
                    <a:pt x="42" y="9027"/>
                  </a:lnTo>
                  <a:lnTo>
                    <a:pt x="23" y="8822"/>
                  </a:lnTo>
                  <a:lnTo>
                    <a:pt x="9" y="8619"/>
                  </a:lnTo>
                  <a:lnTo>
                    <a:pt x="2" y="8414"/>
                  </a:lnTo>
                  <a:lnTo>
                    <a:pt x="0" y="8208"/>
                  </a:lnTo>
                  <a:lnTo>
                    <a:pt x="4" y="8003"/>
                  </a:lnTo>
                  <a:lnTo>
                    <a:pt x="14" y="7798"/>
                  </a:lnTo>
                  <a:lnTo>
                    <a:pt x="29" y="7594"/>
                  </a:lnTo>
                  <a:lnTo>
                    <a:pt x="50" y="7390"/>
                  </a:lnTo>
                  <a:lnTo>
                    <a:pt x="77" y="7186"/>
                  </a:lnTo>
                  <a:lnTo>
                    <a:pt x="109" y="6983"/>
                  </a:lnTo>
                  <a:lnTo>
                    <a:pt x="147" y="6781"/>
                  </a:lnTo>
                  <a:lnTo>
                    <a:pt x="191" y="6580"/>
                  </a:lnTo>
                  <a:lnTo>
                    <a:pt x="240" y="6379"/>
                  </a:lnTo>
                  <a:lnTo>
                    <a:pt x="295" y="6180"/>
                  </a:lnTo>
                  <a:lnTo>
                    <a:pt x="355" y="5982"/>
                  </a:lnTo>
                  <a:lnTo>
                    <a:pt x="421" y="5786"/>
                  </a:lnTo>
                  <a:lnTo>
                    <a:pt x="493" y="5591"/>
                  </a:lnTo>
                  <a:lnTo>
                    <a:pt x="569" y="5398"/>
                  </a:lnTo>
                  <a:lnTo>
                    <a:pt x="652" y="5207"/>
                  </a:lnTo>
                  <a:lnTo>
                    <a:pt x="740" y="5017"/>
                  </a:lnTo>
                  <a:lnTo>
                    <a:pt x="832" y="4830"/>
                  </a:lnTo>
                  <a:lnTo>
                    <a:pt x="929" y="4644"/>
                  </a:lnTo>
                  <a:lnTo>
                    <a:pt x="1032" y="4461"/>
                  </a:lnTo>
                  <a:lnTo>
                    <a:pt x="1141" y="4280"/>
                  </a:lnTo>
                  <a:lnTo>
                    <a:pt x="1254" y="4101"/>
                  </a:lnTo>
                  <a:lnTo>
                    <a:pt x="1372" y="3925"/>
                  </a:lnTo>
                  <a:lnTo>
                    <a:pt x="1495" y="3753"/>
                  </a:lnTo>
                  <a:lnTo>
                    <a:pt x="1622" y="3581"/>
                  </a:lnTo>
                  <a:lnTo>
                    <a:pt x="1755" y="3413"/>
                  </a:lnTo>
                  <a:lnTo>
                    <a:pt x="1893" y="3249"/>
                  </a:lnTo>
                  <a:lnTo>
                    <a:pt x="2034" y="3088"/>
                  </a:lnTo>
                  <a:lnTo>
                    <a:pt x="2180" y="2930"/>
                  </a:lnTo>
                  <a:lnTo>
                    <a:pt x="2331" y="2775"/>
                  </a:lnTo>
                  <a:lnTo>
                    <a:pt x="2486" y="2623"/>
                  </a:lnTo>
                  <a:lnTo>
                    <a:pt x="2645" y="2475"/>
                  </a:lnTo>
                  <a:lnTo>
                    <a:pt x="2808" y="2330"/>
                  </a:lnTo>
                  <a:lnTo>
                    <a:pt x="2975" y="2189"/>
                  </a:lnTo>
                  <a:lnTo>
                    <a:pt x="3146" y="2051"/>
                  </a:lnTo>
                  <a:lnTo>
                    <a:pt x="3321" y="1918"/>
                  </a:lnTo>
                  <a:lnTo>
                    <a:pt x="3499" y="1789"/>
                  </a:lnTo>
                  <a:lnTo>
                    <a:pt x="3681" y="1664"/>
                  </a:lnTo>
                  <a:lnTo>
                    <a:pt x="3866" y="1542"/>
                  </a:lnTo>
                  <a:lnTo>
                    <a:pt x="4056" y="1424"/>
                  </a:lnTo>
                  <a:lnTo>
                    <a:pt x="4248" y="1312"/>
                  </a:lnTo>
                  <a:lnTo>
                    <a:pt x="4442" y="1203"/>
                  </a:lnTo>
                  <a:lnTo>
                    <a:pt x="4640" y="1098"/>
                  </a:lnTo>
                  <a:lnTo>
                    <a:pt x="4842" y="998"/>
                  </a:lnTo>
                  <a:lnTo>
                    <a:pt x="5045" y="902"/>
                  </a:lnTo>
                  <a:lnTo>
                    <a:pt x="5251" y="812"/>
                  </a:lnTo>
                  <a:lnTo>
                    <a:pt x="5459" y="725"/>
                  </a:lnTo>
                  <a:lnTo>
                    <a:pt x="5671" y="643"/>
                  </a:lnTo>
                  <a:lnTo>
                    <a:pt x="5884" y="567"/>
                  </a:lnTo>
                  <a:lnTo>
                    <a:pt x="6099" y="494"/>
                  </a:lnTo>
                  <a:lnTo>
                    <a:pt x="6317" y="427"/>
                  </a:lnTo>
                  <a:lnTo>
                    <a:pt x="6536" y="364"/>
                  </a:lnTo>
                  <a:lnTo>
                    <a:pt x="6757" y="306"/>
                  </a:lnTo>
                  <a:lnTo>
                    <a:pt x="6979" y="253"/>
                  </a:lnTo>
                  <a:lnTo>
                    <a:pt x="7203" y="206"/>
                  </a:lnTo>
                  <a:lnTo>
                    <a:pt x="7428" y="162"/>
                  </a:lnTo>
                  <a:lnTo>
                    <a:pt x="7654" y="125"/>
                  </a:lnTo>
                  <a:lnTo>
                    <a:pt x="7881" y="91"/>
                  </a:lnTo>
                  <a:lnTo>
                    <a:pt x="8109" y="63"/>
                  </a:lnTo>
                  <a:lnTo>
                    <a:pt x="8338" y="40"/>
                  </a:lnTo>
                  <a:lnTo>
                    <a:pt x="8567" y="23"/>
                  </a:lnTo>
                  <a:lnTo>
                    <a:pt x="8797" y="10"/>
                  </a:lnTo>
                  <a:lnTo>
                    <a:pt x="9027" y="2"/>
                  </a:lnTo>
                  <a:lnTo>
                    <a:pt x="9257" y="0"/>
                  </a:lnTo>
                  <a:lnTo>
                    <a:pt x="9257" y="8245"/>
                  </a:lnTo>
                  <a:lnTo>
                    <a:pt x="9405" y="16489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553" name="Rectangle 33"/>
            <p:cNvSpPr>
              <a:spLocks noChangeArrowheads="1"/>
            </p:cNvSpPr>
            <p:nvPr/>
          </p:nvSpPr>
          <p:spPr bwMode="auto">
            <a:xfrm>
              <a:off x="2592" y="1235"/>
              <a:ext cx="984" cy="4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555" name="Rectangle 34"/>
            <p:cNvSpPr>
              <a:spLocks noChangeArrowheads="1"/>
            </p:cNvSpPr>
            <p:nvPr/>
          </p:nvSpPr>
          <p:spPr bwMode="auto">
            <a:xfrm>
              <a:off x="2557" y="1130"/>
              <a:ext cx="927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Demonstrator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b="1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d</a:t>
              </a:r>
              <a:r>
                <a:rPr lang="en-US" sz="1400" b="1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etector systems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558" name="Rectangle 37"/>
            <p:cNvSpPr>
              <a:spLocks noChangeArrowheads="1"/>
            </p:cNvSpPr>
            <p:nvPr/>
          </p:nvSpPr>
          <p:spPr bwMode="auto">
            <a:xfrm>
              <a:off x="705" y="1109"/>
              <a:ext cx="1309" cy="4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559" name="Rectangle 38"/>
            <p:cNvSpPr>
              <a:spLocks noChangeArrowheads="1"/>
            </p:cNvSpPr>
            <p:nvPr/>
          </p:nvSpPr>
          <p:spPr bwMode="auto">
            <a:xfrm>
              <a:off x="945" y="1180"/>
              <a:ext cx="783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Ultra fast</a:t>
              </a:r>
              <a:r>
                <a:rPr kumimoji="0" lang="en-US" sz="1400" b="1" i="0" u="none" strike="noStrike" cap="none" normalizeH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1400" b="1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data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b="1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t</a:t>
              </a:r>
              <a:r>
                <a:rPr lang="en-US" sz="1400" b="1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ransfer and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b="1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processing</a:t>
              </a:r>
              <a:endParaRPr lang="en-US" sz="18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562" name="Rectangle 41"/>
            <p:cNvSpPr>
              <a:spLocks noChangeArrowheads="1"/>
            </p:cNvSpPr>
            <p:nvPr/>
          </p:nvSpPr>
          <p:spPr bwMode="auto">
            <a:xfrm>
              <a:off x="365" y="1616"/>
              <a:ext cx="1104" cy="17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563" name="Rectangle 42"/>
            <p:cNvSpPr>
              <a:spLocks noChangeArrowheads="1"/>
            </p:cNvSpPr>
            <p:nvPr/>
          </p:nvSpPr>
          <p:spPr bwMode="auto">
            <a:xfrm>
              <a:off x="415" y="1642"/>
              <a:ext cx="157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   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564" name="Rectangle 43"/>
            <p:cNvSpPr>
              <a:spLocks noChangeArrowheads="1"/>
            </p:cNvSpPr>
            <p:nvPr/>
          </p:nvSpPr>
          <p:spPr bwMode="auto">
            <a:xfrm>
              <a:off x="566" y="1642"/>
              <a:ext cx="726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Intelligent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programmable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hardware</a:t>
              </a:r>
            </a:p>
          </p:txBody>
        </p:sp>
        <p:sp>
          <p:nvSpPr>
            <p:cNvPr id="23565" name="Rectangle 44"/>
            <p:cNvSpPr>
              <a:spLocks noChangeArrowheads="1"/>
            </p:cNvSpPr>
            <p:nvPr/>
          </p:nvSpPr>
          <p:spPr bwMode="auto">
            <a:xfrm>
              <a:off x="415" y="1763"/>
              <a:ext cx="63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567" name="Rectangle 46"/>
            <p:cNvSpPr>
              <a:spLocks noChangeArrowheads="1"/>
            </p:cNvSpPr>
            <p:nvPr/>
          </p:nvSpPr>
          <p:spPr bwMode="auto">
            <a:xfrm>
              <a:off x="415" y="1885"/>
              <a:ext cx="31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569" name="Rectangle 48"/>
            <p:cNvSpPr>
              <a:spLocks noChangeArrowheads="1"/>
            </p:cNvSpPr>
            <p:nvPr/>
          </p:nvSpPr>
          <p:spPr bwMode="auto">
            <a:xfrm>
              <a:off x="333" y="2264"/>
              <a:ext cx="959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Front-end optical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signal</a:t>
              </a:r>
              <a:r>
                <a:rPr kumimoji="0" lang="en-US" sz="1400" b="0" i="0" u="none" strike="noStrike" cap="none" normalizeH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transmission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572" name="Rectangle 51"/>
            <p:cNvSpPr>
              <a:spLocks noChangeArrowheads="1"/>
            </p:cNvSpPr>
            <p:nvPr/>
          </p:nvSpPr>
          <p:spPr bwMode="auto">
            <a:xfrm>
              <a:off x="415" y="2615"/>
              <a:ext cx="31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573" name="Rectangle 52"/>
            <p:cNvSpPr>
              <a:spLocks noChangeArrowheads="1"/>
            </p:cNvSpPr>
            <p:nvPr/>
          </p:nvSpPr>
          <p:spPr bwMode="auto">
            <a:xfrm>
              <a:off x="618" y="2792"/>
              <a:ext cx="92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Fastest data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p</a:t>
              </a: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rocessing, using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p</a:t>
              </a: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arallel computing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574" name="Rectangle 53"/>
            <p:cNvSpPr>
              <a:spLocks noChangeArrowheads="1"/>
            </p:cNvSpPr>
            <p:nvPr/>
          </p:nvSpPr>
          <p:spPr bwMode="auto">
            <a:xfrm>
              <a:off x="415" y="2737"/>
              <a:ext cx="63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576" name="Rectangle 55"/>
            <p:cNvSpPr>
              <a:spLocks noChangeArrowheads="1"/>
            </p:cNvSpPr>
            <p:nvPr/>
          </p:nvSpPr>
          <p:spPr bwMode="auto">
            <a:xfrm>
              <a:off x="415" y="2859"/>
              <a:ext cx="12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  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578" name="Rectangle 57"/>
            <p:cNvSpPr>
              <a:spLocks noChangeArrowheads="1"/>
            </p:cNvSpPr>
            <p:nvPr/>
          </p:nvSpPr>
          <p:spPr bwMode="auto">
            <a:xfrm>
              <a:off x="415" y="2980"/>
              <a:ext cx="250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      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580" name="Rectangle 59"/>
            <p:cNvSpPr>
              <a:spLocks noChangeArrowheads="1"/>
            </p:cNvSpPr>
            <p:nvPr/>
          </p:nvSpPr>
          <p:spPr bwMode="auto">
            <a:xfrm>
              <a:off x="2685" y="1608"/>
              <a:ext cx="1237" cy="1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581" name="Rectangle 60"/>
            <p:cNvSpPr>
              <a:spLocks noChangeArrowheads="1"/>
            </p:cNvSpPr>
            <p:nvPr/>
          </p:nvSpPr>
          <p:spPr bwMode="auto">
            <a:xfrm>
              <a:off x="2934" y="1565"/>
              <a:ext cx="984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Fast light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and X-ray detectors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584" name="Rectangle 63"/>
            <p:cNvSpPr>
              <a:spLocks noChangeArrowheads="1"/>
            </p:cNvSpPr>
            <p:nvPr/>
          </p:nvSpPr>
          <p:spPr bwMode="auto">
            <a:xfrm>
              <a:off x="3170" y="1996"/>
              <a:ext cx="790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Diamond based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detectors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586" name="Rectangle 65"/>
            <p:cNvSpPr>
              <a:spLocks noChangeArrowheads="1"/>
            </p:cNvSpPr>
            <p:nvPr/>
          </p:nvSpPr>
          <p:spPr bwMode="auto">
            <a:xfrm>
              <a:off x="3110" y="2440"/>
              <a:ext cx="876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Detectors</a:t>
              </a:r>
              <a:r>
                <a:rPr kumimoji="0" lang="en-US" sz="1400" b="0" i="0" u="none" strike="noStrike" cap="none" normalizeH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for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thermal neutrons</a:t>
              </a: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589" name="Rectangle 68"/>
            <p:cNvSpPr>
              <a:spLocks noChangeArrowheads="1"/>
            </p:cNvSpPr>
            <p:nvPr/>
          </p:nvSpPr>
          <p:spPr bwMode="auto">
            <a:xfrm>
              <a:off x="3021" y="2913"/>
              <a:ext cx="664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C</a:t>
              </a: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ompact</a:t>
              </a:r>
              <a:r>
                <a:rPr kumimoji="0" lang="en-US" sz="1400" b="0" i="0" u="none" strike="noStrike" cap="none" normalizeH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gas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detectors</a:t>
              </a: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     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590" name="Rectangle 69"/>
            <p:cNvSpPr>
              <a:spLocks noChangeArrowheads="1"/>
            </p:cNvSpPr>
            <p:nvPr/>
          </p:nvSpPr>
          <p:spPr bwMode="auto">
            <a:xfrm>
              <a:off x="2735" y="3094"/>
              <a:ext cx="12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  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592" name="Rectangle 71"/>
            <p:cNvSpPr>
              <a:spLocks noChangeArrowheads="1"/>
            </p:cNvSpPr>
            <p:nvPr/>
          </p:nvSpPr>
          <p:spPr bwMode="auto">
            <a:xfrm>
              <a:off x="4295" y="775"/>
              <a:ext cx="1231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593" name="Rectangle 72"/>
            <p:cNvSpPr>
              <a:spLocks noChangeArrowheads="1"/>
            </p:cNvSpPr>
            <p:nvPr/>
          </p:nvSpPr>
          <p:spPr bwMode="auto">
            <a:xfrm>
              <a:off x="4345" y="801"/>
              <a:ext cx="939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Application</a:t>
              </a:r>
              <a:r>
                <a:rPr kumimoji="0" lang="en-US" sz="1400" b="1" i="0" u="none" strike="noStrike" cap="none" normalizeH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areas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594" name="Freeform 73"/>
            <p:cNvSpPr>
              <a:spLocks/>
            </p:cNvSpPr>
            <p:nvPr/>
          </p:nvSpPr>
          <p:spPr bwMode="auto">
            <a:xfrm>
              <a:off x="1337" y="1266"/>
              <a:ext cx="1687" cy="2169"/>
            </a:xfrm>
            <a:custGeom>
              <a:avLst/>
              <a:gdLst>
                <a:gd name="T0" fmla="*/ 4545 w 10124"/>
                <a:gd name="T1" fmla="*/ 12985 h 13018"/>
                <a:gd name="T2" fmla="*/ 3919 w 10124"/>
                <a:gd name="T3" fmla="*/ 12852 h 13018"/>
                <a:gd name="T4" fmla="*/ 3322 w 10124"/>
                <a:gd name="T5" fmla="*/ 12624 h 13018"/>
                <a:gd name="T6" fmla="*/ 2757 w 10124"/>
                <a:gd name="T7" fmla="*/ 12307 h 13018"/>
                <a:gd name="T8" fmla="*/ 2232 w 10124"/>
                <a:gd name="T9" fmla="*/ 11906 h 13018"/>
                <a:gd name="T10" fmla="*/ 1749 w 10124"/>
                <a:gd name="T11" fmla="*/ 11431 h 13018"/>
                <a:gd name="T12" fmla="*/ 1315 w 10124"/>
                <a:gd name="T13" fmla="*/ 10886 h 13018"/>
                <a:gd name="T14" fmla="*/ 933 w 10124"/>
                <a:gd name="T15" fmla="*/ 10277 h 13018"/>
                <a:gd name="T16" fmla="*/ 611 w 10124"/>
                <a:gd name="T17" fmla="*/ 9612 h 13018"/>
                <a:gd name="T18" fmla="*/ 350 w 10124"/>
                <a:gd name="T19" fmla="*/ 8897 h 13018"/>
                <a:gd name="T20" fmla="*/ 159 w 10124"/>
                <a:gd name="T21" fmla="*/ 8136 h 13018"/>
                <a:gd name="T22" fmla="*/ 40 w 10124"/>
                <a:gd name="T23" fmla="*/ 7338 h 13018"/>
                <a:gd name="T24" fmla="*/ 0 w 10124"/>
                <a:gd name="T25" fmla="*/ 6509 h 13018"/>
                <a:gd name="T26" fmla="*/ 40 w 10124"/>
                <a:gd name="T27" fmla="*/ 5681 h 13018"/>
                <a:gd name="T28" fmla="*/ 159 w 10124"/>
                <a:gd name="T29" fmla="*/ 4882 h 13018"/>
                <a:gd name="T30" fmla="*/ 350 w 10124"/>
                <a:gd name="T31" fmla="*/ 4122 h 13018"/>
                <a:gd name="T32" fmla="*/ 611 w 10124"/>
                <a:gd name="T33" fmla="*/ 3407 h 13018"/>
                <a:gd name="T34" fmla="*/ 933 w 10124"/>
                <a:gd name="T35" fmla="*/ 2742 h 13018"/>
                <a:gd name="T36" fmla="*/ 1315 w 10124"/>
                <a:gd name="T37" fmla="*/ 2133 h 13018"/>
                <a:gd name="T38" fmla="*/ 1749 w 10124"/>
                <a:gd name="T39" fmla="*/ 1588 h 13018"/>
                <a:gd name="T40" fmla="*/ 2232 w 10124"/>
                <a:gd name="T41" fmla="*/ 1112 h 13018"/>
                <a:gd name="T42" fmla="*/ 2757 w 10124"/>
                <a:gd name="T43" fmla="*/ 712 h 13018"/>
                <a:gd name="T44" fmla="*/ 3322 w 10124"/>
                <a:gd name="T45" fmla="*/ 395 h 13018"/>
                <a:gd name="T46" fmla="*/ 3919 w 10124"/>
                <a:gd name="T47" fmla="*/ 167 h 13018"/>
                <a:gd name="T48" fmla="*/ 4545 w 10124"/>
                <a:gd name="T49" fmla="*/ 34 h 13018"/>
                <a:gd name="T50" fmla="*/ 5193 w 10124"/>
                <a:gd name="T51" fmla="*/ 2 h 13018"/>
                <a:gd name="T52" fmla="*/ 5833 w 10124"/>
                <a:gd name="T53" fmla="*/ 75 h 13018"/>
                <a:gd name="T54" fmla="*/ 6448 w 10124"/>
                <a:gd name="T55" fmla="*/ 247 h 13018"/>
                <a:gd name="T56" fmla="*/ 7033 w 10124"/>
                <a:gd name="T57" fmla="*/ 512 h 13018"/>
                <a:gd name="T58" fmla="*/ 7582 w 10124"/>
                <a:gd name="T59" fmla="*/ 862 h 13018"/>
                <a:gd name="T60" fmla="*/ 8091 w 10124"/>
                <a:gd name="T61" fmla="*/ 1293 h 13018"/>
                <a:gd name="T62" fmla="*/ 8554 w 10124"/>
                <a:gd name="T63" fmla="*/ 1797 h 13018"/>
                <a:gd name="T64" fmla="*/ 8968 w 10124"/>
                <a:gd name="T65" fmla="*/ 2369 h 13018"/>
                <a:gd name="T66" fmla="*/ 9327 w 10124"/>
                <a:gd name="T67" fmla="*/ 3001 h 13018"/>
                <a:gd name="T68" fmla="*/ 9626 w 10124"/>
                <a:gd name="T69" fmla="*/ 3687 h 13018"/>
                <a:gd name="T70" fmla="*/ 9858 w 10124"/>
                <a:gd name="T71" fmla="*/ 4422 h 13018"/>
                <a:gd name="T72" fmla="*/ 10021 w 10124"/>
                <a:gd name="T73" fmla="*/ 5197 h 13018"/>
                <a:gd name="T74" fmla="*/ 10109 w 10124"/>
                <a:gd name="T75" fmla="*/ 6008 h 13018"/>
                <a:gd name="T76" fmla="*/ 10117 w 10124"/>
                <a:gd name="T77" fmla="*/ 6844 h 13018"/>
                <a:gd name="T78" fmla="*/ 10046 w 10124"/>
                <a:gd name="T79" fmla="*/ 7662 h 13018"/>
                <a:gd name="T80" fmla="*/ 9896 w 10124"/>
                <a:gd name="T81" fmla="*/ 8445 h 13018"/>
                <a:gd name="T82" fmla="*/ 9677 w 10124"/>
                <a:gd name="T83" fmla="*/ 9188 h 13018"/>
                <a:gd name="T84" fmla="*/ 9392 w 10124"/>
                <a:gd name="T85" fmla="*/ 9885 h 13018"/>
                <a:gd name="T86" fmla="*/ 9045 w 10124"/>
                <a:gd name="T87" fmla="*/ 10528 h 13018"/>
                <a:gd name="T88" fmla="*/ 8642 w 10124"/>
                <a:gd name="T89" fmla="*/ 11113 h 13018"/>
                <a:gd name="T90" fmla="*/ 8187 w 10124"/>
                <a:gd name="T91" fmla="*/ 11630 h 13018"/>
                <a:gd name="T92" fmla="*/ 7686 w 10124"/>
                <a:gd name="T93" fmla="*/ 12077 h 13018"/>
                <a:gd name="T94" fmla="*/ 7145 w 10124"/>
                <a:gd name="T95" fmla="*/ 12443 h 13018"/>
                <a:gd name="T96" fmla="*/ 6567 w 10124"/>
                <a:gd name="T97" fmla="*/ 12726 h 13018"/>
                <a:gd name="T98" fmla="*/ 5958 w 10124"/>
                <a:gd name="T99" fmla="*/ 12917 h 13018"/>
                <a:gd name="T100" fmla="*/ 5322 w 10124"/>
                <a:gd name="T101" fmla="*/ 13010 h 130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0124" h="13018">
                  <a:moveTo>
                    <a:pt x="5062" y="13018"/>
                  </a:moveTo>
                  <a:lnTo>
                    <a:pt x="4931" y="13016"/>
                  </a:lnTo>
                  <a:lnTo>
                    <a:pt x="4802" y="13010"/>
                  </a:lnTo>
                  <a:lnTo>
                    <a:pt x="4672" y="13000"/>
                  </a:lnTo>
                  <a:lnTo>
                    <a:pt x="4545" y="12985"/>
                  </a:lnTo>
                  <a:lnTo>
                    <a:pt x="4417" y="12966"/>
                  </a:lnTo>
                  <a:lnTo>
                    <a:pt x="4291" y="12943"/>
                  </a:lnTo>
                  <a:lnTo>
                    <a:pt x="4166" y="12917"/>
                  </a:lnTo>
                  <a:lnTo>
                    <a:pt x="4041" y="12887"/>
                  </a:lnTo>
                  <a:lnTo>
                    <a:pt x="3919" y="12852"/>
                  </a:lnTo>
                  <a:lnTo>
                    <a:pt x="3797" y="12814"/>
                  </a:lnTo>
                  <a:lnTo>
                    <a:pt x="3676" y="12772"/>
                  </a:lnTo>
                  <a:lnTo>
                    <a:pt x="3557" y="12726"/>
                  </a:lnTo>
                  <a:lnTo>
                    <a:pt x="3439" y="12676"/>
                  </a:lnTo>
                  <a:lnTo>
                    <a:pt x="3322" y="12624"/>
                  </a:lnTo>
                  <a:lnTo>
                    <a:pt x="3206" y="12567"/>
                  </a:lnTo>
                  <a:lnTo>
                    <a:pt x="3091" y="12507"/>
                  </a:lnTo>
                  <a:lnTo>
                    <a:pt x="2979" y="12443"/>
                  </a:lnTo>
                  <a:lnTo>
                    <a:pt x="2867" y="12376"/>
                  </a:lnTo>
                  <a:lnTo>
                    <a:pt x="2757" y="12307"/>
                  </a:lnTo>
                  <a:lnTo>
                    <a:pt x="2649" y="12233"/>
                  </a:lnTo>
                  <a:lnTo>
                    <a:pt x="2542" y="12156"/>
                  </a:lnTo>
                  <a:lnTo>
                    <a:pt x="2438" y="12077"/>
                  </a:lnTo>
                  <a:lnTo>
                    <a:pt x="2333" y="11993"/>
                  </a:lnTo>
                  <a:lnTo>
                    <a:pt x="2232" y="11906"/>
                  </a:lnTo>
                  <a:lnTo>
                    <a:pt x="2131" y="11817"/>
                  </a:lnTo>
                  <a:lnTo>
                    <a:pt x="2033" y="11726"/>
                  </a:lnTo>
                  <a:lnTo>
                    <a:pt x="1937" y="11630"/>
                  </a:lnTo>
                  <a:lnTo>
                    <a:pt x="1842" y="11533"/>
                  </a:lnTo>
                  <a:lnTo>
                    <a:pt x="1749" y="11431"/>
                  </a:lnTo>
                  <a:lnTo>
                    <a:pt x="1658" y="11328"/>
                  </a:lnTo>
                  <a:lnTo>
                    <a:pt x="1570" y="11221"/>
                  </a:lnTo>
                  <a:lnTo>
                    <a:pt x="1483" y="11113"/>
                  </a:lnTo>
                  <a:lnTo>
                    <a:pt x="1397" y="11000"/>
                  </a:lnTo>
                  <a:lnTo>
                    <a:pt x="1315" y="10886"/>
                  </a:lnTo>
                  <a:lnTo>
                    <a:pt x="1234" y="10769"/>
                  </a:lnTo>
                  <a:lnTo>
                    <a:pt x="1156" y="10650"/>
                  </a:lnTo>
                  <a:lnTo>
                    <a:pt x="1079" y="10528"/>
                  </a:lnTo>
                  <a:lnTo>
                    <a:pt x="1005" y="10404"/>
                  </a:lnTo>
                  <a:lnTo>
                    <a:pt x="933" y="10277"/>
                  </a:lnTo>
                  <a:lnTo>
                    <a:pt x="864" y="10149"/>
                  </a:lnTo>
                  <a:lnTo>
                    <a:pt x="797" y="10018"/>
                  </a:lnTo>
                  <a:lnTo>
                    <a:pt x="732" y="9885"/>
                  </a:lnTo>
                  <a:lnTo>
                    <a:pt x="671" y="9749"/>
                  </a:lnTo>
                  <a:lnTo>
                    <a:pt x="611" y="9612"/>
                  </a:lnTo>
                  <a:lnTo>
                    <a:pt x="554" y="9473"/>
                  </a:lnTo>
                  <a:lnTo>
                    <a:pt x="498" y="9332"/>
                  </a:lnTo>
                  <a:lnTo>
                    <a:pt x="447" y="9188"/>
                  </a:lnTo>
                  <a:lnTo>
                    <a:pt x="398" y="9044"/>
                  </a:lnTo>
                  <a:lnTo>
                    <a:pt x="350" y="8897"/>
                  </a:lnTo>
                  <a:lnTo>
                    <a:pt x="307" y="8747"/>
                  </a:lnTo>
                  <a:lnTo>
                    <a:pt x="266" y="8597"/>
                  </a:lnTo>
                  <a:lnTo>
                    <a:pt x="228" y="8445"/>
                  </a:lnTo>
                  <a:lnTo>
                    <a:pt x="192" y="8291"/>
                  </a:lnTo>
                  <a:lnTo>
                    <a:pt x="159" y="8136"/>
                  </a:lnTo>
                  <a:lnTo>
                    <a:pt x="129" y="7979"/>
                  </a:lnTo>
                  <a:lnTo>
                    <a:pt x="103" y="7822"/>
                  </a:lnTo>
                  <a:lnTo>
                    <a:pt x="78" y="7662"/>
                  </a:lnTo>
                  <a:lnTo>
                    <a:pt x="57" y="7501"/>
                  </a:lnTo>
                  <a:lnTo>
                    <a:pt x="40" y="7338"/>
                  </a:lnTo>
                  <a:lnTo>
                    <a:pt x="26" y="7175"/>
                  </a:lnTo>
                  <a:lnTo>
                    <a:pt x="15" y="7010"/>
                  </a:lnTo>
                  <a:lnTo>
                    <a:pt x="7" y="6844"/>
                  </a:lnTo>
                  <a:lnTo>
                    <a:pt x="1" y="6677"/>
                  </a:lnTo>
                  <a:lnTo>
                    <a:pt x="0" y="6509"/>
                  </a:lnTo>
                  <a:lnTo>
                    <a:pt x="1" y="6342"/>
                  </a:lnTo>
                  <a:lnTo>
                    <a:pt x="7" y="6175"/>
                  </a:lnTo>
                  <a:lnTo>
                    <a:pt x="15" y="6008"/>
                  </a:lnTo>
                  <a:lnTo>
                    <a:pt x="26" y="5844"/>
                  </a:lnTo>
                  <a:lnTo>
                    <a:pt x="40" y="5681"/>
                  </a:lnTo>
                  <a:lnTo>
                    <a:pt x="57" y="5518"/>
                  </a:lnTo>
                  <a:lnTo>
                    <a:pt x="78" y="5357"/>
                  </a:lnTo>
                  <a:lnTo>
                    <a:pt x="103" y="5197"/>
                  </a:lnTo>
                  <a:lnTo>
                    <a:pt x="129" y="5040"/>
                  </a:lnTo>
                  <a:lnTo>
                    <a:pt x="159" y="4882"/>
                  </a:lnTo>
                  <a:lnTo>
                    <a:pt x="192" y="4727"/>
                  </a:lnTo>
                  <a:lnTo>
                    <a:pt x="228" y="4573"/>
                  </a:lnTo>
                  <a:lnTo>
                    <a:pt x="266" y="4422"/>
                  </a:lnTo>
                  <a:lnTo>
                    <a:pt x="307" y="4271"/>
                  </a:lnTo>
                  <a:lnTo>
                    <a:pt x="350" y="4122"/>
                  </a:lnTo>
                  <a:lnTo>
                    <a:pt x="398" y="3975"/>
                  </a:lnTo>
                  <a:lnTo>
                    <a:pt x="447" y="3830"/>
                  </a:lnTo>
                  <a:lnTo>
                    <a:pt x="498" y="3687"/>
                  </a:lnTo>
                  <a:lnTo>
                    <a:pt x="554" y="3546"/>
                  </a:lnTo>
                  <a:lnTo>
                    <a:pt x="611" y="3407"/>
                  </a:lnTo>
                  <a:lnTo>
                    <a:pt x="671" y="3269"/>
                  </a:lnTo>
                  <a:lnTo>
                    <a:pt x="732" y="3134"/>
                  </a:lnTo>
                  <a:lnTo>
                    <a:pt x="797" y="3001"/>
                  </a:lnTo>
                  <a:lnTo>
                    <a:pt x="864" y="2870"/>
                  </a:lnTo>
                  <a:lnTo>
                    <a:pt x="933" y="2742"/>
                  </a:lnTo>
                  <a:lnTo>
                    <a:pt x="1005" y="2614"/>
                  </a:lnTo>
                  <a:lnTo>
                    <a:pt x="1079" y="2490"/>
                  </a:lnTo>
                  <a:lnTo>
                    <a:pt x="1156" y="2369"/>
                  </a:lnTo>
                  <a:lnTo>
                    <a:pt x="1234" y="2250"/>
                  </a:lnTo>
                  <a:lnTo>
                    <a:pt x="1315" y="2133"/>
                  </a:lnTo>
                  <a:lnTo>
                    <a:pt x="1397" y="2018"/>
                  </a:lnTo>
                  <a:lnTo>
                    <a:pt x="1483" y="1906"/>
                  </a:lnTo>
                  <a:lnTo>
                    <a:pt x="1570" y="1797"/>
                  </a:lnTo>
                  <a:lnTo>
                    <a:pt x="1658" y="1691"/>
                  </a:lnTo>
                  <a:lnTo>
                    <a:pt x="1749" y="1588"/>
                  </a:lnTo>
                  <a:lnTo>
                    <a:pt x="1842" y="1486"/>
                  </a:lnTo>
                  <a:lnTo>
                    <a:pt x="1937" y="1389"/>
                  </a:lnTo>
                  <a:lnTo>
                    <a:pt x="2033" y="1293"/>
                  </a:lnTo>
                  <a:lnTo>
                    <a:pt x="2131" y="1201"/>
                  </a:lnTo>
                  <a:lnTo>
                    <a:pt x="2232" y="1112"/>
                  </a:lnTo>
                  <a:lnTo>
                    <a:pt x="2333" y="1025"/>
                  </a:lnTo>
                  <a:lnTo>
                    <a:pt x="2438" y="942"/>
                  </a:lnTo>
                  <a:lnTo>
                    <a:pt x="2542" y="862"/>
                  </a:lnTo>
                  <a:lnTo>
                    <a:pt x="2649" y="786"/>
                  </a:lnTo>
                  <a:lnTo>
                    <a:pt x="2757" y="712"/>
                  </a:lnTo>
                  <a:lnTo>
                    <a:pt x="2867" y="642"/>
                  </a:lnTo>
                  <a:lnTo>
                    <a:pt x="2979" y="575"/>
                  </a:lnTo>
                  <a:lnTo>
                    <a:pt x="3091" y="512"/>
                  </a:lnTo>
                  <a:lnTo>
                    <a:pt x="3206" y="451"/>
                  </a:lnTo>
                  <a:lnTo>
                    <a:pt x="3322" y="395"/>
                  </a:lnTo>
                  <a:lnTo>
                    <a:pt x="3439" y="343"/>
                  </a:lnTo>
                  <a:lnTo>
                    <a:pt x="3557" y="293"/>
                  </a:lnTo>
                  <a:lnTo>
                    <a:pt x="3676" y="247"/>
                  </a:lnTo>
                  <a:lnTo>
                    <a:pt x="3797" y="205"/>
                  </a:lnTo>
                  <a:lnTo>
                    <a:pt x="3919" y="167"/>
                  </a:lnTo>
                  <a:lnTo>
                    <a:pt x="4041" y="132"/>
                  </a:lnTo>
                  <a:lnTo>
                    <a:pt x="4166" y="102"/>
                  </a:lnTo>
                  <a:lnTo>
                    <a:pt x="4291" y="75"/>
                  </a:lnTo>
                  <a:lnTo>
                    <a:pt x="4417" y="52"/>
                  </a:lnTo>
                  <a:lnTo>
                    <a:pt x="4545" y="34"/>
                  </a:lnTo>
                  <a:lnTo>
                    <a:pt x="4672" y="19"/>
                  </a:lnTo>
                  <a:lnTo>
                    <a:pt x="4802" y="8"/>
                  </a:lnTo>
                  <a:lnTo>
                    <a:pt x="4931" y="2"/>
                  </a:lnTo>
                  <a:lnTo>
                    <a:pt x="5062" y="0"/>
                  </a:lnTo>
                  <a:lnTo>
                    <a:pt x="5193" y="2"/>
                  </a:lnTo>
                  <a:lnTo>
                    <a:pt x="5322" y="8"/>
                  </a:lnTo>
                  <a:lnTo>
                    <a:pt x="5452" y="19"/>
                  </a:lnTo>
                  <a:lnTo>
                    <a:pt x="5579" y="34"/>
                  </a:lnTo>
                  <a:lnTo>
                    <a:pt x="5706" y="52"/>
                  </a:lnTo>
                  <a:lnTo>
                    <a:pt x="5833" y="75"/>
                  </a:lnTo>
                  <a:lnTo>
                    <a:pt x="5958" y="102"/>
                  </a:lnTo>
                  <a:lnTo>
                    <a:pt x="6083" y="132"/>
                  </a:lnTo>
                  <a:lnTo>
                    <a:pt x="6205" y="167"/>
                  </a:lnTo>
                  <a:lnTo>
                    <a:pt x="6327" y="205"/>
                  </a:lnTo>
                  <a:lnTo>
                    <a:pt x="6448" y="247"/>
                  </a:lnTo>
                  <a:lnTo>
                    <a:pt x="6567" y="293"/>
                  </a:lnTo>
                  <a:lnTo>
                    <a:pt x="6685" y="343"/>
                  </a:lnTo>
                  <a:lnTo>
                    <a:pt x="6802" y="395"/>
                  </a:lnTo>
                  <a:lnTo>
                    <a:pt x="6918" y="451"/>
                  </a:lnTo>
                  <a:lnTo>
                    <a:pt x="7033" y="512"/>
                  </a:lnTo>
                  <a:lnTo>
                    <a:pt x="7145" y="575"/>
                  </a:lnTo>
                  <a:lnTo>
                    <a:pt x="7257" y="642"/>
                  </a:lnTo>
                  <a:lnTo>
                    <a:pt x="7367" y="712"/>
                  </a:lnTo>
                  <a:lnTo>
                    <a:pt x="7475" y="786"/>
                  </a:lnTo>
                  <a:lnTo>
                    <a:pt x="7582" y="862"/>
                  </a:lnTo>
                  <a:lnTo>
                    <a:pt x="7686" y="942"/>
                  </a:lnTo>
                  <a:lnTo>
                    <a:pt x="7790" y="1025"/>
                  </a:lnTo>
                  <a:lnTo>
                    <a:pt x="7892" y="1112"/>
                  </a:lnTo>
                  <a:lnTo>
                    <a:pt x="7993" y="1201"/>
                  </a:lnTo>
                  <a:lnTo>
                    <a:pt x="8091" y="1293"/>
                  </a:lnTo>
                  <a:lnTo>
                    <a:pt x="8187" y="1389"/>
                  </a:lnTo>
                  <a:lnTo>
                    <a:pt x="8282" y="1486"/>
                  </a:lnTo>
                  <a:lnTo>
                    <a:pt x="8375" y="1588"/>
                  </a:lnTo>
                  <a:lnTo>
                    <a:pt x="8466" y="1691"/>
                  </a:lnTo>
                  <a:lnTo>
                    <a:pt x="8554" y="1797"/>
                  </a:lnTo>
                  <a:lnTo>
                    <a:pt x="8642" y="1906"/>
                  </a:lnTo>
                  <a:lnTo>
                    <a:pt x="8727" y="2018"/>
                  </a:lnTo>
                  <a:lnTo>
                    <a:pt x="8809" y="2133"/>
                  </a:lnTo>
                  <a:lnTo>
                    <a:pt x="8890" y="2250"/>
                  </a:lnTo>
                  <a:lnTo>
                    <a:pt x="8968" y="2369"/>
                  </a:lnTo>
                  <a:lnTo>
                    <a:pt x="9045" y="2490"/>
                  </a:lnTo>
                  <a:lnTo>
                    <a:pt x="9119" y="2614"/>
                  </a:lnTo>
                  <a:lnTo>
                    <a:pt x="9191" y="2742"/>
                  </a:lnTo>
                  <a:lnTo>
                    <a:pt x="9260" y="2870"/>
                  </a:lnTo>
                  <a:lnTo>
                    <a:pt x="9327" y="3001"/>
                  </a:lnTo>
                  <a:lnTo>
                    <a:pt x="9392" y="3134"/>
                  </a:lnTo>
                  <a:lnTo>
                    <a:pt x="9453" y="3269"/>
                  </a:lnTo>
                  <a:lnTo>
                    <a:pt x="9513" y="3407"/>
                  </a:lnTo>
                  <a:lnTo>
                    <a:pt x="9570" y="3546"/>
                  </a:lnTo>
                  <a:lnTo>
                    <a:pt x="9626" y="3687"/>
                  </a:lnTo>
                  <a:lnTo>
                    <a:pt x="9677" y="3830"/>
                  </a:lnTo>
                  <a:lnTo>
                    <a:pt x="9726" y="3975"/>
                  </a:lnTo>
                  <a:lnTo>
                    <a:pt x="9774" y="4122"/>
                  </a:lnTo>
                  <a:lnTo>
                    <a:pt x="9817" y="4271"/>
                  </a:lnTo>
                  <a:lnTo>
                    <a:pt x="9858" y="4422"/>
                  </a:lnTo>
                  <a:lnTo>
                    <a:pt x="9896" y="4573"/>
                  </a:lnTo>
                  <a:lnTo>
                    <a:pt x="9932" y="4727"/>
                  </a:lnTo>
                  <a:lnTo>
                    <a:pt x="9965" y="4882"/>
                  </a:lnTo>
                  <a:lnTo>
                    <a:pt x="9995" y="5040"/>
                  </a:lnTo>
                  <a:lnTo>
                    <a:pt x="10021" y="5197"/>
                  </a:lnTo>
                  <a:lnTo>
                    <a:pt x="10046" y="5357"/>
                  </a:lnTo>
                  <a:lnTo>
                    <a:pt x="10066" y="5518"/>
                  </a:lnTo>
                  <a:lnTo>
                    <a:pt x="10084" y="5681"/>
                  </a:lnTo>
                  <a:lnTo>
                    <a:pt x="10098" y="5844"/>
                  </a:lnTo>
                  <a:lnTo>
                    <a:pt x="10109" y="6008"/>
                  </a:lnTo>
                  <a:lnTo>
                    <a:pt x="10117" y="6175"/>
                  </a:lnTo>
                  <a:lnTo>
                    <a:pt x="10123" y="6342"/>
                  </a:lnTo>
                  <a:lnTo>
                    <a:pt x="10124" y="6509"/>
                  </a:lnTo>
                  <a:lnTo>
                    <a:pt x="10123" y="6677"/>
                  </a:lnTo>
                  <a:lnTo>
                    <a:pt x="10117" y="6844"/>
                  </a:lnTo>
                  <a:lnTo>
                    <a:pt x="10109" y="7010"/>
                  </a:lnTo>
                  <a:lnTo>
                    <a:pt x="10098" y="7175"/>
                  </a:lnTo>
                  <a:lnTo>
                    <a:pt x="10084" y="7338"/>
                  </a:lnTo>
                  <a:lnTo>
                    <a:pt x="10066" y="7501"/>
                  </a:lnTo>
                  <a:lnTo>
                    <a:pt x="10046" y="7662"/>
                  </a:lnTo>
                  <a:lnTo>
                    <a:pt x="10021" y="7822"/>
                  </a:lnTo>
                  <a:lnTo>
                    <a:pt x="9995" y="7979"/>
                  </a:lnTo>
                  <a:lnTo>
                    <a:pt x="9965" y="8136"/>
                  </a:lnTo>
                  <a:lnTo>
                    <a:pt x="9932" y="8291"/>
                  </a:lnTo>
                  <a:lnTo>
                    <a:pt x="9896" y="8445"/>
                  </a:lnTo>
                  <a:lnTo>
                    <a:pt x="9858" y="8597"/>
                  </a:lnTo>
                  <a:lnTo>
                    <a:pt x="9817" y="8747"/>
                  </a:lnTo>
                  <a:lnTo>
                    <a:pt x="9774" y="8897"/>
                  </a:lnTo>
                  <a:lnTo>
                    <a:pt x="9726" y="9044"/>
                  </a:lnTo>
                  <a:lnTo>
                    <a:pt x="9677" y="9188"/>
                  </a:lnTo>
                  <a:lnTo>
                    <a:pt x="9626" y="9332"/>
                  </a:lnTo>
                  <a:lnTo>
                    <a:pt x="9570" y="9473"/>
                  </a:lnTo>
                  <a:lnTo>
                    <a:pt x="9513" y="9612"/>
                  </a:lnTo>
                  <a:lnTo>
                    <a:pt x="9453" y="9749"/>
                  </a:lnTo>
                  <a:lnTo>
                    <a:pt x="9392" y="9885"/>
                  </a:lnTo>
                  <a:lnTo>
                    <a:pt x="9327" y="10018"/>
                  </a:lnTo>
                  <a:lnTo>
                    <a:pt x="9260" y="10149"/>
                  </a:lnTo>
                  <a:lnTo>
                    <a:pt x="9191" y="10277"/>
                  </a:lnTo>
                  <a:lnTo>
                    <a:pt x="9119" y="10404"/>
                  </a:lnTo>
                  <a:lnTo>
                    <a:pt x="9045" y="10528"/>
                  </a:lnTo>
                  <a:lnTo>
                    <a:pt x="8968" y="10650"/>
                  </a:lnTo>
                  <a:lnTo>
                    <a:pt x="8890" y="10769"/>
                  </a:lnTo>
                  <a:lnTo>
                    <a:pt x="8809" y="10886"/>
                  </a:lnTo>
                  <a:lnTo>
                    <a:pt x="8727" y="11000"/>
                  </a:lnTo>
                  <a:lnTo>
                    <a:pt x="8642" y="11113"/>
                  </a:lnTo>
                  <a:lnTo>
                    <a:pt x="8554" y="11221"/>
                  </a:lnTo>
                  <a:lnTo>
                    <a:pt x="8466" y="11328"/>
                  </a:lnTo>
                  <a:lnTo>
                    <a:pt x="8375" y="11431"/>
                  </a:lnTo>
                  <a:lnTo>
                    <a:pt x="8282" y="11533"/>
                  </a:lnTo>
                  <a:lnTo>
                    <a:pt x="8187" y="11630"/>
                  </a:lnTo>
                  <a:lnTo>
                    <a:pt x="8091" y="11726"/>
                  </a:lnTo>
                  <a:lnTo>
                    <a:pt x="7993" y="11817"/>
                  </a:lnTo>
                  <a:lnTo>
                    <a:pt x="7892" y="11906"/>
                  </a:lnTo>
                  <a:lnTo>
                    <a:pt x="7790" y="11993"/>
                  </a:lnTo>
                  <a:lnTo>
                    <a:pt x="7686" y="12077"/>
                  </a:lnTo>
                  <a:lnTo>
                    <a:pt x="7582" y="12156"/>
                  </a:lnTo>
                  <a:lnTo>
                    <a:pt x="7475" y="12233"/>
                  </a:lnTo>
                  <a:lnTo>
                    <a:pt x="7367" y="12307"/>
                  </a:lnTo>
                  <a:lnTo>
                    <a:pt x="7257" y="12376"/>
                  </a:lnTo>
                  <a:lnTo>
                    <a:pt x="7145" y="12443"/>
                  </a:lnTo>
                  <a:lnTo>
                    <a:pt x="7033" y="12507"/>
                  </a:lnTo>
                  <a:lnTo>
                    <a:pt x="6918" y="12567"/>
                  </a:lnTo>
                  <a:lnTo>
                    <a:pt x="6802" y="12624"/>
                  </a:lnTo>
                  <a:lnTo>
                    <a:pt x="6685" y="12676"/>
                  </a:lnTo>
                  <a:lnTo>
                    <a:pt x="6567" y="12726"/>
                  </a:lnTo>
                  <a:lnTo>
                    <a:pt x="6448" y="12772"/>
                  </a:lnTo>
                  <a:lnTo>
                    <a:pt x="6327" y="12814"/>
                  </a:lnTo>
                  <a:lnTo>
                    <a:pt x="6205" y="12852"/>
                  </a:lnTo>
                  <a:lnTo>
                    <a:pt x="6083" y="12887"/>
                  </a:lnTo>
                  <a:lnTo>
                    <a:pt x="5958" y="12917"/>
                  </a:lnTo>
                  <a:lnTo>
                    <a:pt x="5833" y="12943"/>
                  </a:lnTo>
                  <a:lnTo>
                    <a:pt x="5706" y="12966"/>
                  </a:lnTo>
                  <a:lnTo>
                    <a:pt x="5579" y="12985"/>
                  </a:lnTo>
                  <a:lnTo>
                    <a:pt x="5452" y="13000"/>
                  </a:lnTo>
                  <a:lnTo>
                    <a:pt x="5322" y="13010"/>
                  </a:lnTo>
                  <a:lnTo>
                    <a:pt x="5193" y="13016"/>
                  </a:lnTo>
                  <a:lnTo>
                    <a:pt x="5062" y="13018"/>
                  </a:lnTo>
                  <a:close/>
                </a:path>
              </a:pathLst>
            </a:cu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595" name="Freeform 74"/>
            <p:cNvSpPr>
              <a:spLocks/>
            </p:cNvSpPr>
            <p:nvPr/>
          </p:nvSpPr>
          <p:spPr bwMode="auto">
            <a:xfrm>
              <a:off x="1337" y="1266"/>
              <a:ext cx="1687" cy="2169"/>
            </a:xfrm>
            <a:custGeom>
              <a:avLst/>
              <a:gdLst>
                <a:gd name="T0" fmla="*/ 4545 w 10124"/>
                <a:gd name="T1" fmla="*/ 12985 h 13018"/>
                <a:gd name="T2" fmla="*/ 3919 w 10124"/>
                <a:gd name="T3" fmla="*/ 12852 h 13018"/>
                <a:gd name="T4" fmla="*/ 3322 w 10124"/>
                <a:gd name="T5" fmla="*/ 12624 h 13018"/>
                <a:gd name="T6" fmla="*/ 2757 w 10124"/>
                <a:gd name="T7" fmla="*/ 12307 h 13018"/>
                <a:gd name="T8" fmla="*/ 2232 w 10124"/>
                <a:gd name="T9" fmla="*/ 11906 h 13018"/>
                <a:gd name="T10" fmla="*/ 1749 w 10124"/>
                <a:gd name="T11" fmla="*/ 11431 h 13018"/>
                <a:gd name="T12" fmla="*/ 1315 w 10124"/>
                <a:gd name="T13" fmla="*/ 10886 h 13018"/>
                <a:gd name="T14" fmla="*/ 933 w 10124"/>
                <a:gd name="T15" fmla="*/ 10277 h 13018"/>
                <a:gd name="T16" fmla="*/ 611 w 10124"/>
                <a:gd name="T17" fmla="*/ 9612 h 13018"/>
                <a:gd name="T18" fmla="*/ 350 w 10124"/>
                <a:gd name="T19" fmla="*/ 8897 h 13018"/>
                <a:gd name="T20" fmla="*/ 159 w 10124"/>
                <a:gd name="T21" fmla="*/ 8136 h 13018"/>
                <a:gd name="T22" fmla="*/ 40 w 10124"/>
                <a:gd name="T23" fmla="*/ 7338 h 13018"/>
                <a:gd name="T24" fmla="*/ 0 w 10124"/>
                <a:gd name="T25" fmla="*/ 6509 h 13018"/>
                <a:gd name="T26" fmla="*/ 40 w 10124"/>
                <a:gd name="T27" fmla="*/ 5681 h 13018"/>
                <a:gd name="T28" fmla="*/ 159 w 10124"/>
                <a:gd name="T29" fmla="*/ 4882 h 13018"/>
                <a:gd name="T30" fmla="*/ 350 w 10124"/>
                <a:gd name="T31" fmla="*/ 4122 h 13018"/>
                <a:gd name="T32" fmla="*/ 611 w 10124"/>
                <a:gd name="T33" fmla="*/ 3407 h 13018"/>
                <a:gd name="T34" fmla="*/ 933 w 10124"/>
                <a:gd name="T35" fmla="*/ 2742 h 13018"/>
                <a:gd name="T36" fmla="*/ 1315 w 10124"/>
                <a:gd name="T37" fmla="*/ 2133 h 13018"/>
                <a:gd name="T38" fmla="*/ 1749 w 10124"/>
                <a:gd name="T39" fmla="*/ 1588 h 13018"/>
                <a:gd name="T40" fmla="*/ 2232 w 10124"/>
                <a:gd name="T41" fmla="*/ 1112 h 13018"/>
                <a:gd name="T42" fmla="*/ 2757 w 10124"/>
                <a:gd name="T43" fmla="*/ 712 h 13018"/>
                <a:gd name="T44" fmla="*/ 3322 w 10124"/>
                <a:gd name="T45" fmla="*/ 395 h 13018"/>
                <a:gd name="T46" fmla="*/ 3919 w 10124"/>
                <a:gd name="T47" fmla="*/ 167 h 13018"/>
                <a:gd name="T48" fmla="*/ 4545 w 10124"/>
                <a:gd name="T49" fmla="*/ 34 h 13018"/>
                <a:gd name="T50" fmla="*/ 5193 w 10124"/>
                <a:gd name="T51" fmla="*/ 2 h 13018"/>
                <a:gd name="T52" fmla="*/ 5833 w 10124"/>
                <a:gd name="T53" fmla="*/ 75 h 13018"/>
                <a:gd name="T54" fmla="*/ 6448 w 10124"/>
                <a:gd name="T55" fmla="*/ 247 h 13018"/>
                <a:gd name="T56" fmla="*/ 7033 w 10124"/>
                <a:gd name="T57" fmla="*/ 512 h 13018"/>
                <a:gd name="T58" fmla="*/ 7582 w 10124"/>
                <a:gd name="T59" fmla="*/ 862 h 13018"/>
                <a:gd name="T60" fmla="*/ 8091 w 10124"/>
                <a:gd name="T61" fmla="*/ 1293 h 13018"/>
                <a:gd name="T62" fmla="*/ 8554 w 10124"/>
                <a:gd name="T63" fmla="*/ 1797 h 13018"/>
                <a:gd name="T64" fmla="*/ 8968 w 10124"/>
                <a:gd name="T65" fmla="*/ 2369 h 13018"/>
                <a:gd name="T66" fmla="*/ 9327 w 10124"/>
                <a:gd name="T67" fmla="*/ 3001 h 13018"/>
                <a:gd name="T68" fmla="*/ 9626 w 10124"/>
                <a:gd name="T69" fmla="*/ 3687 h 13018"/>
                <a:gd name="T70" fmla="*/ 9858 w 10124"/>
                <a:gd name="T71" fmla="*/ 4422 h 13018"/>
                <a:gd name="T72" fmla="*/ 10021 w 10124"/>
                <a:gd name="T73" fmla="*/ 5197 h 13018"/>
                <a:gd name="T74" fmla="*/ 10109 w 10124"/>
                <a:gd name="T75" fmla="*/ 6008 h 13018"/>
                <a:gd name="T76" fmla="*/ 10117 w 10124"/>
                <a:gd name="T77" fmla="*/ 6844 h 13018"/>
                <a:gd name="T78" fmla="*/ 10046 w 10124"/>
                <a:gd name="T79" fmla="*/ 7662 h 13018"/>
                <a:gd name="T80" fmla="*/ 9896 w 10124"/>
                <a:gd name="T81" fmla="*/ 8445 h 13018"/>
                <a:gd name="T82" fmla="*/ 9677 w 10124"/>
                <a:gd name="T83" fmla="*/ 9188 h 13018"/>
                <a:gd name="T84" fmla="*/ 9392 w 10124"/>
                <a:gd name="T85" fmla="*/ 9885 h 13018"/>
                <a:gd name="T86" fmla="*/ 9045 w 10124"/>
                <a:gd name="T87" fmla="*/ 10528 h 13018"/>
                <a:gd name="T88" fmla="*/ 8642 w 10124"/>
                <a:gd name="T89" fmla="*/ 11113 h 13018"/>
                <a:gd name="T90" fmla="*/ 8187 w 10124"/>
                <a:gd name="T91" fmla="*/ 11630 h 13018"/>
                <a:gd name="T92" fmla="*/ 7686 w 10124"/>
                <a:gd name="T93" fmla="*/ 12077 h 13018"/>
                <a:gd name="T94" fmla="*/ 7145 w 10124"/>
                <a:gd name="T95" fmla="*/ 12443 h 13018"/>
                <a:gd name="T96" fmla="*/ 6567 w 10124"/>
                <a:gd name="T97" fmla="*/ 12726 h 13018"/>
                <a:gd name="T98" fmla="*/ 5958 w 10124"/>
                <a:gd name="T99" fmla="*/ 12917 h 13018"/>
                <a:gd name="T100" fmla="*/ 5322 w 10124"/>
                <a:gd name="T101" fmla="*/ 13010 h 130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0124" h="13018">
                  <a:moveTo>
                    <a:pt x="5062" y="13018"/>
                  </a:moveTo>
                  <a:lnTo>
                    <a:pt x="4931" y="13016"/>
                  </a:lnTo>
                  <a:lnTo>
                    <a:pt x="4802" y="13010"/>
                  </a:lnTo>
                  <a:lnTo>
                    <a:pt x="4672" y="13000"/>
                  </a:lnTo>
                  <a:lnTo>
                    <a:pt x="4545" y="12985"/>
                  </a:lnTo>
                  <a:lnTo>
                    <a:pt x="4417" y="12966"/>
                  </a:lnTo>
                  <a:lnTo>
                    <a:pt x="4291" y="12943"/>
                  </a:lnTo>
                  <a:lnTo>
                    <a:pt x="4166" y="12917"/>
                  </a:lnTo>
                  <a:lnTo>
                    <a:pt x="4041" y="12887"/>
                  </a:lnTo>
                  <a:lnTo>
                    <a:pt x="3919" y="12852"/>
                  </a:lnTo>
                  <a:lnTo>
                    <a:pt x="3797" y="12814"/>
                  </a:lnTo>
                  <a:lnTo>
                    <a:pt x="3676" y="12772"/>
                  </a:lnTo>
                  <a:lnTo>
                    <a:pt x="3557" y="12726"/>
                  </a:lnTo>
                  <a:lnTo>
                    <a:pt x="3439" y="12676"/>
                  </a:lnTo>
                  <a:lnTo>
                    <a:pt x="3322" y="12624"/>
                  </a:lnTo>
                  <a:lnTo>
                    <a:pt x="3206" y="12567"/>
                  </a:lnTo>
                  <a:lnTo>
                    <a:pt x="3091" y="12507"/>
                  </a:lnTo>
                  <a:lnTo>
                    <a:pt x="2979" y="12443"/>
                  </a:lnTo>
                  <a:lnTo>
                    <a:pt x="2867" y="12376"/>
                  </a:lnTo>
                  <a:lnTo>
                    <a:pt x="2757" y="12307"/>
                  </a:lnTo>
                  <a:lnTo>
                    <a:pt x="2649" y="12233"/>
                  </a:lnTo>
                  <a:lnTo>
                    <a:pt x="2542" y="12156"/>
                  </a:lnTo>
                  <a:lnTo>
                    <a:pt x="2438" y="12077"/>
                  </a:lnTo>
                  <a:lnTo>
                    <a:pt x="2333" y="11993"/>
                  </a:lnTo>
                  <a:lnTo>
                    <a:pt x="2232" y="11906"/>
                  </a:lnTo>
                  <a:lnTo>
                    <a:pt x="2131" y="11817"/>
                  </a:lnTo>
                  <a:lnTo>
                    <a:pt x="2033" y="11726"/>
                  </a:lnTo>
                  <a:lnTo>
                    <a:pt x="1937" y="11630"/>
                  </a:lnTo>
                  <a:lnTo>
                    <a:pt x="1842" y="11533"/>
                  </a:lnTo>
                  <a:lnTo>
                    <a:pt x="1749" y="11431"/>
                  </a:lnTo>
                  <a:lnTo>
                    <a:pt x="1658" y="11328"/>
                  </a:lnTo>
                  <a:lnTo>
                    <a:pt x="1570" y="11221"/>
                  </a:lnTo>
                  <a:lnTo>
                    <a:pt x="1483" y="11113"/>
                  </a:lnTo>
                  <a:lnTo>
                    <a:pt x="1397" y="11000"/>
                  </a:lnTo>
                  <a:lnTo>
                    <a:pt x="1315" y="10886"/>
                  </a:lnTo>
                  <a:lnTo>
                    <a:pt x="1234" y="10769"/>
                  </a:lnTo>
                  <a:lnTo>
                    <a:pt x="1156" y="10650"/>
                  </a:lnTo>
                  <a:lnTo>
                    <a:pt x="1079" y="10528"/>
                  </a:lnTo>
                  <a:lnTo>
                    <a:pt x="1005" y="10404"/>
                  </a:lnTo>
                  <a:lnTo>
                    <a:pt x="933" y="10277"/>
                  </a:lnTo>
                  <a:lnTo>
                    <a:pt x="864" y="10149"/>
                  </a:lnTo>
                  <a:lnTo>
                    <a:pt x="797" y="10018"/>
                  </a:lnTo>
                  <a:lnTo>
                    <a:pt x="732" y="9885"/>
                  </a:lnTo>
                  <a:lnTo>
                    <a:pt x="671" y="9749"/>
                  </a:lnTo>
                  <a:lnTo>
                    <a:pt x="611" y="9612"/>
                  </a:lnTo>
                  <a:lnTo>
                    <a:pt x="554" y="9473"/>
                  </a:lnTo>
                  <a:lnTo>
                    <a:pt x="498" y="9332"/>
                  </a:lnTo>
                  <a:lnTo>
                    <a:pt x="447" y="9188"/>
                  </a:lnTo>
                  <a:lnTo>
                    <a:pt x="398" y="9044"/>
                  </a:lnTo>
                  <a:lnTo>
                    <a:pt x="350" y="8897"/>
                  </a:lnTo>
                  <a:lnTo>
                    <a:pt x="307" y="8747"/>
                  </a:lnTo>
                  <a:lnTo>
                    <a:pt x="266" y="8597"/>
                  </a:lnTo>
                  <a:lnTo>
                    <a:pt x="228" y="8445"/>
                  </a:lnTo>
                  <a:lnTo>
                    <a:pt x="192" y="8291"/>
                  </a:lnTo>
                  <a:lnTo>
                    <a:pt x="159" y="8136"/>
                  </a:lnTo>
                  <a:lnTo>
                    <a:pt x="129" y="7979"/>
                  </a:lnTo>
                  <a:lnTo>
                    <a:pt x="103" y="7822"/>
                  </a:lnTo>
                  <a:lnTo>
                    <a:pt x="78" y="7662"/>
                  </a:lnTo>
                  <a:lnTo>
                    <a:pt x="57" y="7501"/>
                  </a:lnTo>
                  <a:lnTo>
                    <a:pt x="40" y="7338"/>
                  </a:lnTo>
                  <a:lnTo>
                    <a:pt x="26" y="7175"/>
                  </a:lnTo>
                  <a:lnTo>
                    <a:pt x="15" y="7010"/>
                  </a:lnTo>
                  <a:lnTo>
                    <a:pt x="7" y="6844"/>
                  </a:lnTo>
                  <a:lnTo>
                    <a:pt x="1" y="6677"/>
                  </a:lnTo>
                  <a:lnTo>
                    <a:pt x="0" y="6509"/>
                  </a:lnTo>
                  <a:lnTo>
                    <a:pt x="1" y="6342"/>
                  </a:lnTo>
                  <a:lnTo>
                    <a:pt x="7" y="6175"/>
                  </a:lnTo>
                  <a:lnTo>
                    <a:pt x="15" y="6008"/>
                  </a:lnTo>
                  <a:lnTo>
                    <a:pt x="26" y="5844"/>
                  </a:lnTo>
                  <a:lnTo>
                    <a:pt x="40" y="5681"/>
                  </a:lnTo>
                  <a:lnTo>
                    <a:pt x="57" y="5518"/>
                  </a:lnTo>
                  <a:lnTo>
                    <a:pt x="78" y="5357"/>
                  </a:lnTo>
                  <a:lnTo>
                    <a:pt x="103" y="5197"/>
                  </a:lnTo>
                  <a:lnTo>
                    <a:pt x="129" y="5040"/>
                  </a:lnTo>
                  <a:lnTo>
                    <a:pt x="159" y="4882"/>
                  </a:lnTo>
                  <a:lnTo>
                    <a:pt x="192" y="4727"/>
                  </a:lnTo>
                  <a:lnTo>
                    <a:pt x="228" y="4573"/>
                  </a:lnTo>
                  <a:lnTo>
                    <a:pt x="266" y="4422"/>
                  </a:lnTo>
                  <a:lnTo>
                    <a:pt x="307" y="4271"/>
                  </a:lnTo>
                  <a:lnTo>
                    <a:pt x="350" y="4122"/>
                  </a:lnTo>
                  <a:lnTo>
                    <a:pt x="398" y="3975"/>
                  </a:lnTo>
                  <a:lnTo>
                    <a:pt x="447" y="3830"/>
                  </a:lnTo>
                  <a:lnTo>
                    <a:pt x="498" y="3687"/>
                  </a:lnTo>
                  <a:lnTo>
                    <a:pt x="554" y="3546"/>
                  </a:lnTo>
                  <a:lnTo>
                    <a:pt x="611" y="3407"/>
                  </a:lnTo>
                  <a:lnTo>
                    <a:pt x="671" y="3269"/>
                  </a:lnTo>
                  <a:lnTo>
                    <a:pt x="732" y="3134"/>
                  </a:lnTo>
                  <a:lnTo>
                    <a:pt x="797" y="3001"/>
                  </a:lnTo>
                  <a:lnTo>
                    <a:pt x="864" y="2870"/>
                  </a:lnTo>
                  <a:lnTo>
                    <a:pt x="933" y="2742"/>
                  </a:lnTo>
                  <a:lnTo>
                    <a:pt x="1005" y="2614"/>
                  </a:lnTo>
                  <a:lnTo>
                    <a:pt x="1079" y="2490"/>
                  </a:lnTo>
                  <a:lnTo>
                    <a:pt x="1156" y="2369"/>
                  </a:lnTo>
                  <a:lnTo>
                    <a:pt x="1234" y="2250"/>
                  </a:lnTo>
                  <a:lnTo>
                    <a:pt x="1315" y="2133"/>
                  </a:lnTo>
                  <a:lnTo>
                    <a:pt x="1397" y="2018"/>
                  </a:lnTo>
                  <a:lnTo>
                    <a:pt x="1483" y="1906"/>
                  </a:lnTo>
                  <a:lnTo>
                    <a:pt x="1570" y="1797"/>
                  </a:lnTo>
                  <a:lnTo>
                    <a:pt x="1658" y="1691"/>
                  </a:lnTo>
                  <a:lnTo>
                    <a:pt x="1749" y="1588"/>
                  </a:lnTo>
                  <a:lnTo>
                    <a:pt x="1842" y="1486"/>
                  </a:lnTo>
                  <a:lnTo>
                    <a:pt x="1937" y="1389"/>
                  </a:lnTo>
                  <a:lnTo>
                    <a:pt x="2033" y="1293"/>
                  </a:lnTo>
                  <a:lnTo>
                    <a:pt x="2131" y="1201"/>
                  </a:lnTo>
                  <a:lnTo>
                    <a:pt x="2232" y="1112"/>
                  </a:lnTo>
                  <a:lnTo>
                    <a:pt x="2333" y="1025"/>
                  </a:lnTo>
                  <a:lnTo>
                    <a:pt x="2438" y="942"/>
                  </a:lnTo>
                  <a:lnTo>
                    <a:pt x="2542" y="862"/>
                  </a:lnTo>
                  <a:lnTo>
                    <a:pt x="2649" y="786"/>
                  </a:lnTo>
                  <a:lnTo>
                    <a:pt x="2757" y="712"/>
                  </a:lnTo>
                  <a:lnTo>
                    <a:pt x="2867" y="642"/>
                  </a:lnTo>
                  <a:lnTo>
                    <a:pt x="2979" y="575"/>
                  </a:lnTo>
                  <a:lnTo>
                    <a:pt x="3091" y="512"/>
                  </a:lnTo>
                  <a:lnTo>
                    <a:pt x="3206" y="451"/>
                  </a:lnTo>
                  <a:lnTo>
                    <a:pt x="3322" y="395"/>
                  </a:lnTo>
                  <a:lnTo>
                    <a:pt x="3439" y="343"/>
                  </a:lnTo>
                  <a:lnTo>
                    <a:pt x="3557" y="293"/>
                  </a:lnTo>
                  <a:lnTo>
                    <a:pt x="3676" y="247"/>
                  </a:lnTo>
                  <a:lnTo>
                    <a:pt x="3797" y="205"/>
                  </a:lnTo>
                  <a:lnTo>
                    <a:pt x="3919" y="167"/>
                  </a:lnTo>
                  <a:lnTo>
                    <a:pt x="4041" y="132"/>
                  </a:lnTo>
                  <a:lnTo>
                    <a:pt x="4166" y="102"/>
                  </a:lnTo>
                  <a:lnTo>
                    <a:pt x="4291" y="75"/>
                  </a:lnTo>
                  <a:lnTo>
                    <a:pt x="4417" y="52"/>
                  </a:lnTo>
                  <a:lnTo>
                    <a:pt x="4545" y="34"/>
                  </a:lnTo>
                  <a:lnTo>
                    <a:pt x="4672" y="19"/>
                  </a:lnTo>
                  <a:lnTo>
                    <a:pt x="4802" y="8"/>
                  </a:lnTo>
                  <a:lnTo>
                    <a:pt x="4931" y="2"/>
                  </a:lnTo>
                  <a:lnTo>
                    <a:pt x="5062" y="0"/>
                  </a:lnTo>
                  <a:lnTo>
                    <a:pt x="5193" y="2"/>
                  </a:lnTo>
                  <a:lnTo>
                    <a:pt x="5322" y="8"/>
                  </a:lnTo>
                  <a:lnTo>
                    <a:pt x="5452" y="19"/>
                  </a:lnTo>
                  <a:lnTo>
                    <a:pt x="5579" y="34"/>
                  </a:lnTo>
                  <a:lnTo>
                    <a:pt x="5706" y="52"/>
                  </a:lnTo>
                  <a:lnTo>
                    <a:pt x="5833" y="75"/>
                  </a:lnTo>
                  <a:lnTo>
                    <a:pt x="5958" y="102"/>
                  </a:lnTo>
                  <a:lnTo>
                    <a:pt x="6083" y="132"/>
                  </a:lnTo>
                  <a:lnTo>
                    <a:pt x="6205" y="167"/>
                  </a:lnTo>
                  <a:lnTo>
                    <a:pt x="6327" y="205"/>
                  </a:lnTo>
                  <a:lnTo>
                    <a:pt x="6448" y="247"/>
                  </a:lnTo>
                  <a:lnTo>
                    <a:pt x="6567" y="293"/>
                  </a:lnTo>
                  <a:lnTo>
                    <a:pt x="6685" y="343"/>
                  </a:lnTo>
                  <a:lnTo>
                    <a:pt x="6802" y="395"/>
                  </a:lnTo>
                  <a:lnTo>
                    <a:pt x="6918" y="451"/>
                  </a:lnTo>
                  <a:lnTo>
                    <a:pt x="7033" y="512"/>
                  </a:lnTo>
                  <a:lnTo>
                    <a:pt x="7145" y="575"/>
                  </a:lnTo>
                  <a:lnTo>
                    <a:pt x="7257" y="642"/>
                  </a:lnTo>
                  <a:lnTo>
                    <a:pt x="7367" y="712"/>
                  </a:lnTo>
                  <a:lnTo>
                    <a:pt x="7475" y="786"/>
                  </a:lnTo>
                  <a:lnTo>
                    <a:pt x="7582" y="862"/>
                  </a:lnTo>
                  <a:lnTo>
                    <a:pt x="7686" y="942"/>
                  </a:lnTo>
                  <a:lnTo>
                    <a:pt x="7790" y="1025"/>
                  </a:lnTo>
                  <a:lnTo>
                    <a:pt x="7892" y="1112"/>
                  </a:lnTo>
                  <a:lnTo>
                    <a:pt x="7993" y="1201"/>
                  </a:lnTo>
                  <a:lnTo>
                    <a:pt x="8091" y="1293"/>
                  </a:lnTo>
                  <a:lnTo>
                    <a:pt x="8187" y="1389"/>
                  </a:lnTo>
                  <a:lnTo>
                    <a:pt x="8282" y="1486"/>
                  </a:lnTo>
                  <a:lnTo>
                    <a:pt x="8375" y="1588"/>
                  </a:lnTo>
                  <a:lnTo>
                    <a:pt x="8466" y="1691"/>
                  </a:lnTo>
                  <a:lnTo>
                    <a:pt x="8554" y="1797"/>
                  </a:lnTo>
                  <a:lnTo>
                    <a:pt x="8642" y="1906"/>
                  </a:lnTo>
                  <a:lnTo>
                    <a:pt x="8727" y="2018"/>
                  </a:lnTo>
                  <a:lnTo>
                    <a:pt x="8809" y="2133"/>
                  </a:lnTo>
                  <a:lnTo>
                    <a:pt x="8890" y="2250"/>
                  </a:lnTo>
                  <a:lnTo>
                    <a:pt x="8968" y="2369"/>
                  </a:lnTo>
                  <a:lnTo>
                    <a:pt x="9045" y="2490"/>
                  </a:lnTo>
                  <a:lnTo>
                    <a:pt x="9119" y="2614"/>
                  </a:lnTo>
                  <a:lnTo>
                    <a:pt x="9191" y="2742"/>
                  </a:lnTo>
                  <a:lnTo>
                    <a:pt x="9260" y="2870"/>
                  </a:lnTo>
                  <a:lnTo>
                    <a:pt x="9327" y="3001"/>
                  </a:lnTo>
                  <a:lnTo>
                    <a:pt x="9392" y="3134"/>
                  </a:lnTo>
                  <a:lnTo>
                    <a:pt x="9453" y="3269"/>
                  </a:lnTo>
                  <a:lnTo>
                    <a:pt x="9513" y="3407"/>
                  </a:lnTo>
                  <a:lnTo>
                    <a:pt x="9570" y="3546"/>
                  </a:lnTo>
                  <a:lnTo>
                    <a:pt x="9626" y="3687"/>
                  </a:lnTo>
                  <a:lnTo>
                    <a:pt x="9677" y="3830"/>
                  </a:lnTo>
                  <a:lnTo>
                    <a:pt x="9726" y="3975"/>
                  </a:lnTo>
                  <a:lnTo>
                    <a:pt x="9774" y="4122"/>
                  </a:lnTo>
                  <a:lnTo>
                    <a:pt x="9817" y="4271"/>
                  </a:lnTo>
                  <a:lnTo>
                    <a:pt x="9858" y="4422"/>
                  </a:lnTo>
                  <a:lnTo>
                    <a:pt x="9896" y="4573"/>
                  </a:lnTo>
                  <a:lnTo>
                    <a:pt x="9932" y="4727"/>
                  </a:lnTo>
                  <a:lnTo>
                    <a:pt x="9965" y="4882"/>
                  </a:lnTo>
                  <a:lnTo>
                    <a:pt x="9995" y="5040"/>
                  </a:lnTo>
                  <a:lnTo>
                    <a:pt x="10021" y="5197"/>
                  </a:lnTo>
                  <a:lnTo>
                    <a:pt x="10046" y="5357"/>
                  </a:lnTo>
                  <a:lnTo>
                    <a:pt x="10066" y="5518"/>
                  </a:lnTo>
                  <a:lnTo>
                    <a:pt x="10084" y="5681"/>
                  </a:lnTo>
                  <a:lnTo>
                    <a:pt x="10098" y="5844"/>
                  </a:lnTo>
                  <a:lnTo>
                    <a:pt x="10109" y="6008"/>
                  </a:lnTo>
                  <a:lnTo>
                    <a:pt x="10117" y="6175"/>
                  </a:lnTo>
                  <a:lnTo>
                    <a:pt x="10123" y="6342"/>
                  </a:lnTo>
                  <a:lnTo>
                    <a:pt x="10124" y="6509"/>
                  </a:lnTo>
                  <a:lnTo>
                    <a:pt x="10123" y="6677"/>
                  </a:lnTo>
                  <a:lnTo>
                    <a:pt x="10117" y="6844"/>
                  </a:lnTo>
                  <a:lnTo>
                    <a:pt x="10109" y="7010"/>
                  </a:lnTo>
                  <a:lnTo>
                    <a:pt x="10098" y="7175"/>
                  </a:lnTo>
                  <a:lnTo>
                    <a:pt x="10084" y="7338"/>
                  </a:lnTo>
                  <a:lnTo>
                    <a:pt x="10066" y="7501"/>
                  </a:lnTo>
                  <a:lnTo>
                    <a:pt x="10046" y="7662"/>
                  </a:lnTo>
                  <a:lnTo>
                    <a:pt x="10021" y="7822"/>
                  </a:lnTo>
                  <a:lnTo>
                    <a:pt x="9995" y="7979"/>
                  </a:lnTo>
                  <a:lnTo>
                    <a:pt x="9965" y="8136"/>
                  </a:lnTo>
                  <a:lnTo>
                    <a:pt x="9932" y="8291"/>
                  </a:lnTo>
                  <a:lnTo>
                    <a:pt x="9896" y="8445"/>
                  </a:lnTo>
                  <a:lnTo>
                    <a:pt x="9858" y="8597"/>
                  </a:lnTo>
                  <a:lnTo>
                    <a:pt x="9817" y="8747"/>
                  </a:lnTo>
                  <a:lnTo>
                    <a:pt x="9774" y="8897"/>
                  </a:lnTo>
                  <a:lnTo>
                    <a:pt x="9726" y="9044"/>
                  </a:lnTo>
                  <a:lnTo>
                    <a:pt x="9677" y="9188"/>
                  </a:lnTo>
                  <a:lnTo>
                    <a:pt x="9626" y="9332"/>
                  </a:lnTo>
                  <a:lnTo>
                    <a:pt x="9570" y="9473"/>
                  </a:lnTo>
                  <a:lnTo>
                    <a:pt x="9513" y="9612"/>
                  </a:lnTo>
                  <a:lnTo>
                    <a:pt x="9453" y="9749"/>
                  </a:lnTo>
                  <a:lnTo>
                    <a:pt x="9392" y="9885"/>
                  </a:lnTo>
                  <a:lnTo>
                    <a:pt x="9327" y="10018"/>
                  </a:lnTo>
                  <a:lnTo>
                    <a:pt x="9260" y="10149"/>
                  </a:lnTo>
                  <a:lnTo>
                    <a:pt x="9191" y="10277"/>
                  </a:lnTo>
                  <a:lnTo>
                    <a:pt x="9119" y="10404"/>
                  </a:lnTo>
                  <a:lnTo>
                    <a:pt x="9045" y="10528"/>
                  </a:lnTo>
                  <a:lnTo>
                    <a:pt x="8968" y="10650"/>
                  </a:lnTo>
                  <a:lnTo>
                    <a:pt x="8890" y="10769"/>
                  </a:lnTo>
                  <a:lnTo>
                    <a:pt x="8809" y="10886"/>
                  </a:lnTo>
                  <a:lnTo>
                    <a:pt x="8727" y="11000"/>
                  </a:lnTo>
                  <a:lnTo>
                    <a:pt x="8642" y="11113"/>
                  </a:lnTo>
                  <a:lnTo>
                    <a:pt x="8554" y="11221"/>
                  </a:lnTo>
                  <a:lnTo>
                    <a:pt x="8466" y="11328"/>
                  </a:lnTo>
                  <a:lnTo>
                    <a:pt x="8375" y="11431"/>
                  </a:lnTo>
                  <a:lnTo>
                    <a:pt x="8282" y="11533"/>
                  </a:lnTo>
                  <a:lnTo>
                    <a:pt x="8187" y="11630"/>
                  </a:lnTo>
                  <a:lnTo>
                    <a:pt x="8091" y="11726"/>
                  </a:lnTo>
                  <a:lnTo>
                    <a:pt x="7993" y="11817"/>
                  </a:lnTo>
                  <a:lnTo>
                    <a:pt x="7892" y="11906"/>
                  </a:lnTo>
                  <a:lnTo>
                    <a:pt x="7790" y="11993"/>
                  </a:lnTo>
                  <a:lnTo>
                    <a:pt x="7686" y="12077"/>
                  </a:lnTo>
                  <a:lnTo>
                    <a:pt x="7582" y="12156"/>
                  </a:lnTo>
                  <a:lnTo>
                    <a:pt x="7475" y="12233"/>
                  </a:lnTo>
                  <a:lnTo>
                    <a:pt x="7367" y="12307"/>
                  </a:lnTo>
                  <a:lnTo>
                    <a:pt x="7257" y="12376"/>
                  </a:lnTo>
                  <a:lnTo>
                    <a:pt x="7145" y="12443"/>
                  </a:lnTo>
                  <a:lnTo>
                    <a:pt x="7033" y="12507"/>
                  </a:lnTo>
                  <a:lnTo>
                    <a:pt x="6918" y="12567"/>
                  </a:lnTo>
                  <a:lnTo>
                    <a:pt x="6802" y="12624"/>
                  </a:lnTo>
                  <a:lnTo>
                    <a:pt x="6685" y="12676"/>
                  </a:lnTo>
                  <a:lnTo>
                    <a:pt x="6567" y="12726"/>
                  </a:lnTo>
                  <a:lnTo>
                    <a:pt x="6448" y="12772"/>
                  </a:lnTo>
                  <a:lnTo>
                    <a:pt x="6327" y="12814"/>
                  </a:lnTo>
                  <a:lnTo>
                    <a:pt x="6205" y="12852"/>
                  </a:lnTo>
                  <a:lnTo>
                    <a:pt x="6083" y="12887"/>
                  </a:lnTo>
                  <a:lnTo>
                    <a:pt x="5958" y="12917"/>
                  </a:lnTo>
                  <a:lnTo>
                    <a:pt x="5833" y="12943"/>
                  </a:lnTo>
                  <a:lnTo>
                    <a:pt x="5706" y="12966"/>
                  </a:lnTo>
                  <a:lnTo>
                    <a:pt x="5579" y="12985"/>
                  </a:lnTo>
                  <a:lnTo>
                    <a:pt x="5452" y="13000"/>
                  </a:lnTo>
                  <a:lnTo>
                    <a:pt x="5322" y="13010"/>
                  </a:lnTo>
                  <a:lnTo>
                    <a:pt x="5193" y="13016"/>
                  </a:lnTo>
                  <a:lnTo>
                    <a:pt x="5062" y="13018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596" name="Rectangle 75"/>
            <p:cNvSpPr>
              <a:spLocks noChangeArrowheads="1"/>
            </p:cNvSpPr>
            <p:nvPr/>
          </p:nvSpPr>
          <p:spPr bwMode="auto">
            <a:xfrm>
              <a:off x="1672" y="1379"/>
              <a:ext cx="1068" cy="4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597" name="Rectangle 76"/>
            <p:cNvSpPr>
              <a:spLocks noChangeArrowheads="1"/>
            </p:cNvSpPr>
            <p:nvPr/>
          </p:nvSpPr>
          <p:spPr bwMode="auto">
            <a:xfrm>
              <a:off x="1744" y="1417"/>
              <a:ext cx="969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Technologies for</a:t>
              </a:r>
              <a:endParaRPr lang="en-US" sz="1400" b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highly integrated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b="1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Detectors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600" name="Rectangle 79"/>
            <p:cNvSpPr>
              <a:spLocks noChangeArrowheads="1"/>
            </p:cNvSpPr>
            <p:nvPr/>
          </p:nvSpPr>
          <p:spPr bwMode="auto">
            <a:xfrm>
              <a:off x="1508" y="1844"/>
              <a:ext cx="1365" cy="13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601" name="Rectangle 80"/>
            <p:cNvSpPr>
              <a:spLocks noChangeArrowheads="1"/>
            </p:cNvSpPr>
            <p:nvPr/>
          </p:nvSpPr>
          <p:spPr bwMode="auto">
            <a:xfrm>
              <a:off x="1954" y="1870"/>
              <a:ext cx="491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3D ASICs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602" name="Rectangle 81"/>
            <p:cNvSpPr>
              <a:spLocks noChangeArrowheads="1"/>
            </p:cNvSpPr>
            <p:nvPr/>
          </p:nvSpPr>
          <p:spPr bwMode="auto">
            <a:xfrm>
              <a:off x="1719" y="2113"/>
              <a:ext cx="979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Mixed-signal ASICs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603" name="Rectangle 82"/>
            <p:cNvSpPr>
              <a:spLocks noChangeArrowheads="1"/>
            </p:cNvSpPr>
            <p:nvPr/>
          </p:nvSpPr>
          <p:spPr bwMode="auto">
            <a:xfrm>
              <a:off x="1658" y="2356"/>
              <a:ext cx="1003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3D / high-Z Sensors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604" name="Rectangle 83"/>
            <p:cNvSpPr>
              <a:spLocks noChangeArrowheads="1"/>
            </p:cNvSpPr>
            <p:nvPr/>
          </p:nvSpPr>
          <p:spPr bwMode="auto">
            <a:xfrm>
              <a:off x="1558" y="2600"/>
              <a:ext cx="1272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High-density interconnect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technologies</a:t>
              </a:r>
            </a:p>
          </p:txBody>
        </p:sp>
        <p:sp>
          <p:nvSpPr>
            <p:cNvPr id="23606" name="Rectangle 85"/>
            <p:cNvSpPr>
              <a:spLocks noChangeArrowheads="1"/>
            </p:cNvSpPr>
            <p:nvPr/>
          </p:nvSpPr>
          <p:spPr bwMode="auto">
            <a:xfrm>
              <a:off x="1641" y="2965"/>
              <a:ext cx="1153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Innovative construction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materials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68639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457171" y="170122"/>
            <a:ext cx="8228763" cy="606056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Pillar: Fast Photon </a:t>
            </a:r>
            <a:r>
              <a:rPr lang="en-US" dirty="0"/>
              <a:t>D</a:t>
            </a:r>
            <a:r>
              <a:rPr lang="en-US" dirty="0" smtClean="0"/>
              <a:t>etectors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45565" y="1076330"/>
            <a:ext cx="7428854" cy="3916820"/>
          </a:xfrm>
          <a:prstGeom prst="rect">
            <a:avLst/>
          </a:prstGeom>
          <a:noFill/>
          <a:ln>
            <a:noFill/>
          </a:ln>
        </p:spPr>
        <p:txBody>
          <a:bodyPr vert="horz" wrap="square" lIns="81639" tIns="40820" rIns="81639" bIns="40820" anchorCtr="0" compatLnSpc="0">
            <a:spAutoFit/>
          </a:bodyPr>
          <a:lstStyle/>
          <a:p>
            <a:pPr hangingPunct="0"/>
            <a:r>
              <a:rPr lang="en-US" sz="2000" dirty="0">
                <a:latin typeface="Arial" pitchFamily="18"/>
                <a:ea typeface="Arial Unicode MS" pitchFamily="2"/>
                <a:cs typeface="Tahoma" pitchFamily="2"/>
              </a:rPr>
              <a:t>Hybrid SiPM:</a:t>
            </a:r>
          </a:p>
          <a:p>
            <a:pPr hangingPunct="0"/>
            <a:endParaRPr lang="en-US" sz="2000" dirty="0">
              <a:latin typeface="Arial" pitchFamily="18"/>
              <a:ea typeface="Arial Unicode MS" pitchFamily="2"/>
              <a:cs typeface="Tahoma" pitchFamily="2"/>
            </a:endParaRPr>
          </a:p>
          <a:p>
            <a:pPr hangingPunct="0"/>
            <a:r>
              <a:rPr lang="en-US" sz="2000" dirty="0" err="1">
                <a:latin typeface="Arial" pitchFamily="18"/>
                <a:ea typeface="Arial Unicode MS" pitchFamily="2"/>
                <a:cs typeface="Tahoma" pitchFamily="2"/>
              </a:rPr>
              <a:t>SiPM</a:t>
            </a:r>
            <a:r>
              <a:rPr lang="en-US" sz="2000" dirty="0">
                <a:latin typeface="Arial" pitchFamily="18"/>
                <a:ea typeface="Arial Unicode MS" pitchFamily="2"/>
                <a:cs typeface="Tahoma" pitchFamily="2"/>
              </a:rPr>
              <a:t> </a:t>
            </a:r>
            <a:r>
              <a:rPr lang="en-US" sz="2000" dirty="0" smtClean="0">
                <a:latin typeface="Arial" pitchFamily="18"/>
                <a:ea typeface="Arial Unicode MS" pitchFamily="2"/>
                <a:cs typeface="Tahoma" pitchFamily="2"/>
              </a:rPr>
              <a:t>without </a:t>
            </a:r>
            <a:r>
              <a:rPr lang="en-US" sz="2000" dirty="0">
                <a:latin typeface="Arial" pitchFamily="18"/>
                <a:ea typeface="Arial Unicode MS" pitchFamily="2"/>
                <a:cs typeface="Tahoma" pitchFamily="2"/>
              </a:rPr>
              <a:t>Poly Silicon </a:t>
            </a:r>
            <a:r>
              <a:rPr lang="en-US" sz="2000" dirty="0" smtClean="0">
                <a:latin typeface="Arial" pitchFamily="18"/>
                <a:ea typeface="Arial Unicode MS" pitchFamily="2"/>
                <a:cs typeface="Tahoma" pitchFamily="2"/>
              </a:rPr>
              <a:t>layer integrated with readout chip:</a:t>
            </a:r>
            <a:endParaRPr lang="en-US" sz="2000" dirty="0">
              <a:latin typeface="Arial" pitchFamily="18"/>
              <a:ea typeface="Arial Unicode MS" pitchFamily="2"/>
              <a:cs typeface="Tahoma" pitchFamily="2"/>
            </a:endParaRPr>
          </a:p>
          <a:p>
            <a:pPr hangingPunct="0"/>
            <a:endParaRPr lang="en-US" sz="2000" dirty="0">
              <a:latin typeface="Arial" pitchFamily="18"/>
              <a:ea typeface="Arial Unicode MS" pitchFamily="2"/>
              <a:cs typeface="Tahoma" pitchFamily="2"/>
            </a:endParaRPr>
          </a:p>
          <a:p>
            <a:pPr marL="0" lvl="1" hangingPunct="0">
              <a:buSzPct val="45000"/>
              <a:buFont typeface="StarSymbol"/>
              <a:buChar char="●"/>
            </a:pPr>
            <a:r>
              <a:rPr lang="en-US" sz="2000" dirty="0" smtClean="0">
                <a:latin typeface="Arial" pitchFamily="18"/>
                <a:ea typeface="Arial Unicode MS" pitchFamily="2"/>
                <a:cs typeface="Tahoma" pitchFamily="2"/>
              </a:rPr>
              <a:t> Readout of individual pixels </a:t>
            </a:r>
            <a:r>
              <a:rPr lang="en-US" sz="2000" dirty="0">
                <a:latin typeface="Arial" pitchFamily="18"/>
                <a:ea typeface="Arial Unicode MS" pitchFamily="2"/>
                <a:cs typeface="Tahoma" pitchFamily="2"/>
              </a:rPr>
              <a:t>(</a:t>
            </a:r>
            <a:r>
              <a:rPr lang="en-US" sz="2000" dirty="0" smtClean="0">
                <a:latin typeface="Arial" pitchFamily="18"/>
                <a:ea typeface="Arial Unicode MS" pitchFamily="2"/>
                <a:cs typeface="Tahoma" pitchFamily="2"/>
              </a:rPr>
              <a:t>digital </a:t>
            </a:r>
            <a:r>
              <a:rPr lang="en-US" sz="2000" dirty="0">
                <a:latin typeface="Arial" pitchFamily="18"/>
                <a:ea typeface="Arial Unicode MS" pitchFamily="2"/>
                <a:cs typeface="Tahoma" pitchFamily="2"/>
              </a:rPr>
              <a:t>Info)</a:t>
            </a:r>
          </a:p>
          <a:p>
            <a:pPr marL="0" lvl="1" hangingPunct="0">
              <a:buSzPct val="45000"/>
              <a:buFont typeface="StarSymbol"/>
              <a:buChar char="●"/>
            </a:pPr>
            <a:r>
              <a:rPr lang="en-US" sz="2000" dirty="0" smtClean="0">
                <a:latin typeface="Arial" pitchFamily="18"/>
                <a:ea typeface="Arial Unicode MS" pitchFamily="2"/>
                <a:cs typeface="Tahoma" pitchFamily="2"/>
              </a:rPr>
              <a:t> No analogue electronics needed, purely </a:t>
            </a:r>
            <a:r>
              <a:rPr lang="en-US" sz="2000" dirty="0">
                <a:latin typeface="Arial" pitchFamily="18"/>
                <a:ea typeface="Arial Unicode MS" pitchFamily="2"/>
                <a:cs typeface="Tahoma" pitchFamily="2"/>
              </a:rPr>
              <a:t>digital</a:t>
            </a:r>
          </a:p>
          <a:p>
            <a:pPr marL="0" lvl="1" hangingPunct="0">
              <a:buSzPct val="45000"/>
              <a:buFont typeface="StarSymbol"/>
              <a:buChar char="●"/>
            </a:pPr>
            <a:r>
              <a:rPr lang="en-US" sz="2000" dirty="0" smtClean="0">
                <a:latin typeface="Arial" pitchFamily="18"/>
                <a:ea typeface="Arial Unicode MS" pitchFamily="2"/>
                <a:cs typeface="Tahoma" pitchFamily="2"/>
              </a:rPr>
              <a:t> Fast</a:t>
            </a:r>
            <a:endParaRPr lang="en-US" sz="2000" dirty="0">
              <a:latin typeface="Arial" pitchFamily="18"/>
              <a:ea typeface="Arial Unicode MS" pitchFamily="2"/>
              <a:cs typeface="Tahoma" pitchFamily="2"/>
            </a:endParaRPr>
          </a:p>
          <a:p>
            <a:pPr marL="0" lvl="1" hangingPunct="0">
              <a:buSzPct val="45000"/>
              <a:buFont typeface="StarSymbol"/>
              <a:buChar char="●"/>
            </a:pPr>
            <a:r>
              <a:rPr lang="en-US" sz="2000" dirty="0" smtClean="0">
                <a:latin typeface="Arial" pitchFamily="18"/>
                <a:ea typeface="Arial Unicode MS" pitchFamily="2"/>
                <a:cs typeface="Tahoma" pitchFamily="2"/>
              </a:rPr>
              <a:t> Applications:</a:t>
            </a:r>
            <a:endParaRPr lang="en-US" sz="2000" dirty="0">
              <a:latin typeface="Arial" pitchFamily="18"/>
              <a:ea typeface="Arial Unicode MS" pitchFamily="2"/>
              <a:cs typeface="Tahoma" pitchFamily="2"/>
            </a:endParaRPr>
          </a:p>
          <a:p>
            <a:pPr marL="457200" lvl="3" hangingPunct="0">
              <a:buSzPct val="45000"/>
              <a:buFont typeface="StarSymbol"/>
              <a:buChar char="●"/>
            </a:pPr>
            <a:r>
              <a:rPr lang="en-US" sz="2000" dirty="0" smtClean="0">
                <a:latin typeface="Arial" pitchFamily="18"/>
                <a:ea typeface="Arial Unicode MS" pitchFamily="2"/>
                <a:cs typeface="Tahoma" pitchFamily="2"/>
              </a:rPr>
              <a:t> Single </a:t>
            </a:r>
            <a:r>
              <a:rPr lang="en-US" sz="2000" dirty="0">
                <a:latin typeface="Arial" pitchFamily="18"/>
                <a:ea typeface="Arial Unicode MS" pitchFamily="2"/>
                <a:cs typeface="Tahoma" pitchFamily="2"/>
              </a:rPr>
              <a:t>photon </a:t>
            </a:r>
            <a:r>
              <a:rPr lang="en-US" sz="2000" dirty="0" smtClean="0">
                <a:latin typeface="Arial" pitchFamily="18"/>
                <a:ea typeface="Arial Unicode MS" pitchFamily="2"/>
                <a:cs typeface="Tahoma" pitchFamily="2"/>
              </a:rPr>
              <a:t>imager (photon science)</a:t>
            </a:r>
          </a:p>
          <a:p>
            <a:pPr marL="457200" lvl="3" hangingPunct="0">
              <a:buSzPct val="45000"/>
              <a:buFont typeface="StarSymbol"/>
              <a:buChar char="●"/>
            </a:pPr>
            <a:r>
              <a:rPr lang="en-US" sz="2000" dirty="0" smtClean="0">
                <a:latin typeface="Arial" pitchFamily="18"/>
                <a:ea typeface="Arial Unicode MS" pitchFamily="2"/>
                <a:cs typeface="Tahoma" pitchFamily="2"/>
              </a:rPr>
              <a:t> High </a:t>
            </a:r>
            <a:r>
              <a:rPr lang="en-US" sz="2000" dirty="0">
                <a:latin typeface="Arial" pitchFamily="18"/>
                <a:ea typeface="Arial Unicode MS" pitchFamily="2"/>
                <a:cs typeface="Tahoma" pitchFamily="2"/>
              </a:rPr>
              <a:t>precision tracker</a:t>
            </a:r>
          </a:p>
          <a:p>
            <a:pPr marL="457200" lvl="3" hangingPunct="0">
              <a:buSzPct val="45000"/>
              <a:buFont typeface="StarSymbol"/>
              <a:buChar char="●"/>
            </a:pPr>
            <a:r>
              <a:rPr lang="en-US" sz="2000" dirty="0" smtClean="0">
                <a:latin typeface="Arial" pitchFamily="18"/>
                <a:ea typeface="Arial Unicode MS" pitchFamily="2"/>
                <a:cs typeface="Tahoma" pitchFamily="2"/>
              </a:rPr>
              <a:t> Calorimeter Readout</a:t>
            </a:r>
            <a:endParaRPr lang="en-US" sz="2000" dirty="0">
              <a:latin typeface="Arial" pitchFamily="18"/>
              <a:ea typeface="Arial Unicode MS" pitchFamily="2"/>
              <a:cs typeface="Tahoma" pitchFamily="2"/>
            </a:endParaRPr>
          </a:p>
          <a:p>
            <a:pPr marL="457200" lvl="3" hangingPunct="0">
              <a:buSzPct val="45000"/>
              <a:buFont typeface="StarSymbol"/>
              <a:buChar char="●"/>
            </a:pPr>
            <a:r>
              <a:rPr lang="en-US" sz="2000" dirty="0" smtClean="0">
                <a:latin typeface="Arial" pitchFamily="18"/>
                <a:ea typeface="Arial Unicode MS" pitchFamily="2"/>
                <a:cs typeface="Tahoma" pitchFamily="2"/>
              </a:rPr>
              <a:t> Fast X-ray imager </a:t>
            </a:r>
            <a:r>
              <a:rPr lang="en-US" sz="2000" dirty="0">
                <a:latin typeface="Arial" pitchFamily="18"/>
                <a:ea typeface="Arial Unicode MS" pitchFamily="2"/>
                <a:cs typeface="Tahoma" pitchFamily="2"/>
              </a:rPr>
              <a:t/>
            </a:r>
            <a:br>
              <a:rPr lang="en-US" sz="2000" dirty="0">
                <a:latin typeface="Arial" pitchFamily="18"/>
                <a:ea typeface="Arial Unicode MS" pitchFamily="2"/>
                <a:cs typeface="Tahoma" pitchFamily="2"/>
              </a:rPr>
            </a:br>
            <a:endParaRPr lang="en-US" sz="2000" dirty="0">
              <a:latin typeface="Arial" pitchFamily="18"/>
              <a:ea typeface="Arial Unicode MS" pitchFamily="2"/>
              <a:cs typeface="Tahoma" pitchFamily="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5565" y="5195975"/>
            <a:ext cx="1861769" cy="318399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dist="152735" dir="2700000" algn="tl">
              <a:srgbClr val="808080"/>
            </a:outerShdw>
          </a:effectLst>
        </p:spPr>
        <p:txBody>
          <a:bodyPr vert="horz" wrap="square" lIns="81639" tIns="40820" rIns="81639" bIns="40820" anchorCtr="0" compatLnSpc="0">
            <a:spAutoFit/>
          </a:bodyPr>
          <a:lstStyle/>
          <a:p>
            <a:pPr hangingPunct="0"/>
            <a:r>
              <a:rPr lang="en-US" sz="1600" dirty="0">
                <a:latin typeface="Arial" pitchFamily="18"/>
                <a:ea typeface="Arial Unicode MS" pitchFamily="2"/>
                <a:cs typeface="Tahoma" pitchFamily="2"/>
              </a:rPr>
              <a:t>ASIC </a:t>
            </a:r>
            <a:r>
              <a:rPr lang="en-US" sz="1600" dirty="0" smtClean="0">
                <a:latin typeface="Arial" pitchFamily="18"/>
                <a:ea typeface="Arial Unicode MS" pitchFamily="2"/>
                <a:cs typeface="Tahoma" pitchFamily="2"/>
              </a:rPr>
              <a:t>development</a:t>
            </a:r>
            <a:endParaRPr lang="en-US" sz="1600" dirty="0">
              <a:latin typeface="Arial" pitchFamily="18"/>
              <a:ea typeface="Arial Unicode MS" pitchFamily="2"/>
              <a:cs typeface="Tahoma" pitchFamily="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5566" y="6083634"/>
            <a:ext cx="2033208" cy="318399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dist="152735" dir="2700000" algn="tl">
              <a:srgbClr val="808080"/>
            </a:outerShdw>
          </a:effectLst>
        </p:spPr>
        <p:txBody>
          <a:bodyPr vert="horz" wrap="square" lIns="81639" tIns="40820" rIns="81639" bIns="40820" anchorCtr="0" compatLnSpc="0">
            <a:spAutoFit/>
          </a:bodyPr>
          <a:lstStyle/>
          <a:p>
            <a:pPr hangingPunct="0"/>
            <a:r>
              <a:rPr lang="en-US" sz="1600" dirty="0">
                <a:latin typeface="Arial" pitchFamily="18"/>
                <a:ea typeface="Arial Unicode MS" pitchFamily="2"/>
                <a:cs typeface="Tahoma" pitchFamily="2"/>
              </a:rPr>
              <a:t>Sensor </a:t>
            </a:r>
            <a:r>
              <a:rPr lang="en-US" sz="1600" dirty="0" smtClean="0">
                <a:latin typeface="Arial" pitchFamily="18"/>
                <a:ea typeface="Arial Unicode MS" pitchFamily="2"/>
                <a:cs typeface="Tahoma" pitchFamily="2"/>
              </a:rPr>
              <a:t>development</a:t>
            </a:r>
            <a:endParaRPr lang="en-US" sz="1600" dirty="0">
              <a:latin typeface="Arial" pitchFamily="18"/>
              <a:ea typeface="Arial Unicode MS" pitchFamily="2"/>
              <a:cs typeface="Tahoma" pitchFamily="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73676" y="5725370"/>
            <a:ext cx="1496584" cy="318399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dist="152735" dir="2700000" algn="tl">
              <a:srgbClr val="808080"/>
            </a:outerShdw>
          </a:effectLst>
        </p:spPr>
        <p:txBody>
          <a:bodyPr vert="horz" lIns="81639" tIns="40820" rIns="81639" bIns="40820" anchorCtr="0" compatLnSpc="0">
            <a:spAutoFit/>
          </a:bodyPr>
          <a:lstStyle/>
          <a:p>
            <a:pPr hangingPunct="0"/>
            <a:r>
              <a:rPr lang="en-US" sz="1600">
                <a:latin typeface="Arial" pitchFamily="18"/>
                <a:ea typeface="Arial Unicode MS" pitchFamily="2"/>
                <a:cs typeface="Tahoma" pitchFamily="2"/>
              </a:rPr>
              <a:t>Bump bonding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183674" y="5725370"/>
            <a:ext cx="1612836" cy="318399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dist="152735" dir="2700000" algn="tl">
              <a:srgbClr val="808080"/>
            </a:outerShdw>
          </a:effectLst>
        </p:spPr>
        <p:txBody>
          <a:bodyPr vert="horz" lIns="81639" tIns="40820" rIns="81639" bIns="40820" anchorCtr="0" compatLnSpc="0">
            <a:spAutoFit/>
          </a:bodyPr>
          <a:lstStyle/>
          <a:p>
            <a:pPr hangingPunct="0"/>
            <a:r>
              <a:rPr lang="en-US" sz="1600">
                <a:latin typeface="Arial" pitchFamily="18"/>
                <a:ea typeface="Arial Unicode MS" pitchFamily="2"/>
                <a:cs typeface="Tahoma" pitchFamily="2"/>
              </a:rPr>
              <a:t>3D interconnect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325195" y="5725370"/>
            <a:ext cx="910425" cy="318399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dist="152735" dir="2700000" algn="tl">
              <a:srgbClr val="808080"/>
            </a:outerShdw>
          </a:effectLst>
        </p:spPr>
        <p:txBody>
          <a:bodyPr vert="horz" lIns="81639" tIns="40820" rIns="81639" bIns="40820" anchorCtr="0" compatLnSpc="0">
            <a:spAutoFit/>
          </a:bodyPr>
          <a:lstStyle/>
          <a:p>
            <a:pPr hangingPunct="0"/>
            <a:r>
              <a:rPr lang="en-US" sz="1600">
                <a:latin typeface="Arial" pitchFamily="18"/>
                <a:ea typeface="Arial Unicode MS" pitchFamily="2"/>
                <a:cs typeface="Tahoma" pitchFamily="2"/>
              </a:rPr>
              <a:t>3D Chip</a:t>
            </a:r>
          </a:p>
        </p:txBody>
      </p:sp>
      <p:cxnSp>
        <p:nvCxnSpPr>
          <p:cNvPr id="9" name="Straight Arrow Connector 8"/>
          <p:cNvCxnSpPr>
            <a:stCxn id="4" idx="3"/>
            <a:endCxn id="6" idx="1"/>
          </p:cNvCxnSpPr>
          <p:nvPr/>
        </p:nvCxnSpPr>
        <p:spPr>
          <a:xfrm>
            <a:off x="2407334" y="5355175"/>
            <a:ext cx="866342" cy="529395"/>
          </a:xfrm>
          <a:prstGeom prst="straightConnector1">
            <a:avLst/>
          </a:prstGeom>
          <a:noFill/>
          <a:ln w="0">
            <a:solidFill>
              <a:srgbClr val="000000"/>
            </a:solidFill>
            <a:prstDash val="solid"/>
            <a:tailEnd type="arrow"/>
          </a:ln>
        </p:spPr>
      </p:cxnSp>
      <p:cxnSp>
        <p:nvCxnSpPr>
          <p:cNvPr id="10" name="Straight Arrow Connector 9"/>
          <p:cNvCxnSpPr>
            <a:stCxn id="5" idx="3"/>
            <a:endCxn id="6" idx="1"/>
          </p:cNvCxnSpPr>
          <p:nvPr/>
        </p:nvCxnSpPr>
        <p:spPr>
          <a:xfrm flipV="1">
            <a:off x="2578774" y="5884570"/>
            <a:ext cx="694902" cy="358264"/>
          </a:xfrm>
          <a:prstGeom prst="straightConnector1">
            <a:avLst/>
          </a:prstGeom>
          <a:noFill/>
          <a:ln w="0">
            <a:solidFill>
              <a:srgbClr val="000000"/>
            </a:solidFill>
            <a:prstDash val="solid"/>
            <a:tailEnd type="arrow"/>
          </a:ln>
        </p:spPr>
      </p:cxnSp>
      <p:cxnSp>
        <p:nvCxnSpPr>
          <p:cNvPr id="11" name="Straight Arrow Connector 10"/>
          <p:cNvCxnSpPr>
            <a:stCxn id="6" idx="3"/>
            <a:endCxn id="7" idx="1"/>
          </p:cNvCxnSpPr>
          <p:nvPr/>
        </p:nvCxnSpPr>
        <p:spPr>
          <a:xfrm>
            <a:off x="4770260" y="5884570"/>
            <a:ext cx="413414" cy="0"/>
          </a:xfrm>
          <a:prstGeom prst="straightConnector1">
            <a:avLst/>
          </a:prstGeom>
          <a:noFill/>
          <a:ln w="0">
            <a:solidFill>
              <a:srgbClr val="000000"/>
            </a:solidFill>
            <a:prstDash val="solid"/>
            <a:tailEnd type="arrow"/>
          </a:ln>
        </p:spPr>
      </p:cxnSp>
      <p:cxnSp>
        <p:nvCxnSpPr>
          <p:cNvPr id="12" name="Straight Arrow Connector 11"/>
          <p:cNvCxnSpPr>
            <a:stCxn id="7" idx="3"/>
            <a:endCxn id="8" idx="1"/>
          </p:cNvCxnSpPr>
          <p:nvPr/>
        </p:nvCxnSpPr>
        <p:spPr>
          <a:xfrm>
            <a:off x="6796510" y="5884570"/>
            <a:ext cx="528685" cy="0"/>
          </a:xfrm>
          <a:prstGeom prst="straightConnector1">
            <a:avLst/>
          </a:prstGeom>
          <a:noFill/>
          <a:ln w="0">
            <a:solidFill>
              <a:srgbClr val="000000"/>
            </a:solidFill>
            <a:prstDash val="solid"/>
            <a:tailEnd type="arrow"/>
          </a:ln>
        </p:spPr>
      </p:cxnSp>
    </p:spTree>
    <p:extLst>
      <p:ext uri="{BB962C8B-B14F-4D97-AF65-F5344CB8AC3E}">
        <p14:creationId xmlns:p14="http://schemas.microsoft.com/office/powerpoint/2010/main" val="1628171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457171" y="191386"/>
            <a:ext cx="8228763" cy="616689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Pillar: Gas detectors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98996" y="1751478"/>
            <a:ext cx="6344562" cy="1985522"/>
          </a:xfrm>
          <a:prstGeom prst="rect">
            <a:avLst/>
          </a:prstGeom>
          <a:noFill/>
          <a:ln>
            <a:noFill/>
          </a:ln>
        </p:spPr>
        <p:txBody>
          <a:bodyPr vert="horz" lIns="81639" tIns="40820" rIns="81639" bIns="40820" anchorCtr="0" compatLnSpc="0">
            <a:spAutoFit/>
          </a:bodyPr>
          <a:lstStyle/>
          <a:p>
            <a:pPr hangingPunct="0"/>
            <a:r>
              <a:rPr lang="en-US" sz="1600" dirty="0" smtClean="0">
                <a:latin typeface="Arial" pitchFamily="18"/>
                <a:ea typeface="Arial Unicode MS" pitchFamily="2"/>
                <a:cs typeface="Tahoma" pitchFamily="2"/>
              </a:rPr>
              <a:t>Amplification technologies </a:t>
            </a:r>
            <a:r>
              <a:rPr lang="en-US" sz="1600" dirty="0">
                <a:latin typeface="Arial" pitchFamily="18"/>
                <a:ea typeface="Arial Unicode MS" pitchFamily="2"/>
                <a:cs typeface="Tahoma" pitchFamily="2"/>
              </a:rPr>
              <a:t>(GEM, </a:t>
            </a:r>
            <a:r>
              <a:rPr lang="en-US" sz="1600" dirty="0" smtClean="0">
                <a:latin typeface="Symbol" pitchFamily="18" charset="2"/>
                <a:ea typeface="Arial Unicode MS" pitchFamily="2"/>
                <a:cs typeface="Tahoma" pitchFamily="2"/>
              </a:rPr>
              <a:t>m</a:t>
            </a:r>
            <a:r>
              <a:rPr lang="en-US" sz="1600" dirty="0" smtClean="0">
                <a:latin typeface="Arial" pitchFamily="18"/>
                <a:ea typeface="Arial Unicode MS" pitchFamily="2"/>
                <a:cs typeface="Tahoma" pitchFamily="2"/>
              </a:rPr>
              <a:t>-</a:t>
            </a:r>
            <a:r>
              <a:rPr lang="en-US" sz="1600" dirty="0" err="1" smtClean="0">
                <a:latin typeface="Arial" pitchFamily="18"/>
                <a:ea typeface="Arial Unicode MS" pitchFamily="2"/>
                <a:cs typeface="Tahoma" pitchFamily="2"/>
              </a:rPr>
              <a:t>Megas</a:t>
            </a:r>
            <a:r>
              <a:rPr lang="en-US" sz="1600" dirty="0">
                <a:latin typeface="Arial" pitchFamily="18"/>
                <a:ea typeface="Arial Unicode MS" pitchFamily="2"/>
                <a:cs typeface="Tahoma" pitchFamily="2"/>
              </a:rPr>
              <a:t>, </a:t>
            </a:r>
            <a:r>
              <a:rPr lang="en-US" sz="1600" dirty="0" smtClean="0">
                <a:latin typeface="Arial" pitchFamily="18"/>
                <a:ea typeface="Arial Unicode MS" pitchFamily="2"/>
                <a:cs typeface="Tahoma" pitchFamily="2"/>
              </a:rPr>
              <a:t>…):</a:t>
            </a:r>
            <a:endParaRPr lang="en-US" sz="1600" dirty="0">
              <a:latin typeface="Arial" pitchFamily="18"/>
              <a:ea typeface="Arial Unicode MS" pitchFamily="2"/>
              <a:cs typeface="Tahoma" pitchFamily="2"/>
            </a:endParaRPr>
          </a:p>
          <a:p>
            <a:pPr hangingPunct="0"/>
            <a:endParaRPr lang="en-US" sz="1600" dirty="0">
              <a:latin typeface="Arial" pitchFamily="18"/>
              <a:ea typeface="Arial Unicode MS" pitchFamily="2"/>
              <a:cs typeface="Tahoma" pitchFamily="2"/>
            </a:endParaRPr>
          </a:p>
          <a:p>
            <a:pPr hangingPunct="0"/>
            <a:r>
              <a:rPr lang="en-US" sz="1600" dirty="0" smtClean="0">
                <a:latin typeface="Arial" pitchFamily="18"/>
                <a:ea typeface="Arial Unicode MS" pitchFamily="2"/>
                <a:cs typeface="Tahoma" pitchFamily="2"/>
              </a:rPr>
              <a:t>Transition to integrated technologies  (wafer </a:t>
            </a:r>
            <a:r>
              <a:rPr lang="en-US" sz="1600" dirty="0">
                <a:latin typeface="Arial" pitchFamily="18"/>
                <a:ea typeface="Arial Unicode MS" pitchFamily="2"/>
                <a:cs typeface="Tahoma" pitchFamily="2"/>
              </a:rPr>
              <a:t>post processing</a:t>
            </a:r>
            <a:r>
              <a:rPr lang="en-US" sz="1600" dirty="0" smtClean="0">
                <a:latin typeface="Arial" pitchFamily="18"/>
                <a:ea typeface="Arial Unicode MS" pitchFamily="2"/>
                <a:cs typeface="Tahoma" pitchFamily="2"/>
              </a:rPr>
              <a:t>)</a:t>
            </a:r>
            <a:endParaRPr lang="en-US" sz="1600" dirty="0">
              <a:latin typeface="Arial" pitchFamily="18"/>
              <a:ea typeface="Arial Unicode MS" pitchFamily="2"/>
              <a:cs typeface="Tahoma" pitchFamily="2"/>
            </a:endParaRPr>
          </a:p>
          <a:p>
            <a:pPr hangingPunct="0"/>
            <a:endParaRPr lang="en-US" sz="1600" dirty="0">
              <a:latin typeface="Arial" pitchFamily="18"/>
              <a:ea typeface="Arial Unicode MS" pitchFamily="2"/>
              <a:cs typeface="Tahoma" pitchFamily="2"/>
            </a:endParaRPr>
          </a:p>
          <a:p>
            <a:pPr hangingPunct="0"/>
            <a:r>
              <a:rPr lang="en-US" sz="1600" dirty="0" smtClean="0">
                <a:latin typeface="Arial" pitchFamily="18"/>
                <a:ea typeface="Arial Unicode MS" pitchFamily="2"/>
                <a:cs typeface="Tahoma" pitchFamily="2"/>
              </a:rPr>
              <a:t>Readout chip Development (Timepix-3? Others?)</a:t>
            </a:r>
            <a:r>
              <a:rPr lang="en-US" sz="1600" dirty="0">
                <a:latin typeface="Arial" pitchFamily="18"/>
                <a:ea typeface="Arial Unicode MS" pitchFamily="2"/>
                <a:cs typeface="Tahoma" pitchFamily="2"/>
              </a:rPr>
              <a:t/>
            </a:r>
            <a:br>
              <a:rPr lang="en-US" sz="1600" dirty="0">
                <a:latin typeface="Arial" pitchFamily="18"/>
                <a:ea typeface="Arial Unicode MS" pitchFamily="2"/>
                <a:cs typeface="Tahoma" pitchFamily="2"/>
              </a:rPr>
            </a:br>
            <a:r>
              <a:rPr lang="en-US" sz="1600" dirty="0">
                <a:latin typeface="Arial" pitchFamily="18"/>
                <a:ea typeface="Arial Unicode MS" pitchFamily="2"/>
                <a:cs typeface="Tahoma" pitchFamily="2"/>
              </a:rPr>
              <a:t/>
            </a:r>
            <a:br>
              <a:rPr lang="en-US" sz="1600" dirty="0">
                <a:latin typeface="Arial" pitchFamily="18"/>
                <a:ea typeface="Arial Unicode MS" pitchFamily="2"/>
                <a:cs typeface="Tahoma" pitchFamily="2"/>
              </a:rPr>
            </a:br>
            <a:r>
              <a:rPr lang="en-US" sz="1600" dirty="0">
                <a:latin typeface="Arial" pitchFamily="18"/>
                <a:ea typeface="Arial Unicode MS" pitchFamily="2"/>
                <a:cs typeface="Tahoma" pitchFamily="2"/>
              </a:rPr>
              <a:t/>
            </a:r>
            <a:br>
              <a:rPr lang="en-US" sz="1600" dirty="0">
                <a:latin typeface="Arial" pitchFamily="18"/>
                <a:ea typeface="Arial Unicode MS" pitchFamily="2"/>
                <a:cs typeface="Tahoma" pitchFamily="2"/>
              </a:rPr>
            </a:br>
            <a:endParaRPr lang="en-US" sz="1600" dirty="0">
              <a:latin typeface="Arial" pitchFamily="18"/>
              <a:ea typeface="Arial Unicode MS" pitchFamily="2"/>
              <a:cs typeface="Tahoma" pitchFamily="2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711486" y="3401608"/>
            <a:ext cx="2533384" cy="1636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4071277" y="3301347"/>
            <a:ext cx="4255288" cy="1837042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909882" y="5943600"/>
            <a:ext cx="16746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DESY, GSI, HZDR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6228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Organization</a:t>
            </a:r>
            <a:endParaRPr lang="de-DE" dirty="0"/>
          </a:p>
        </p:txBody>
      </p:sp>
      <p:sp>
        <p:nvSpPr>
          <p:cNvPr id="5" name="Rectangle 36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grpSp>
        <p:nvGrpSpPr>
          <p:cNvPr id="6" name="Zeichenbereich 422"/>
          <p:cNvGrpSpPr>
            <a:grpSpLocks/>
          </p:cNvGrpSpPr>
          <p:nvPr/>
        </p:nvGrpSpPr>
        <p:grpSpPr bwMode="auto">
          <a:xfrm>
            <a:off x="929405" y="880413"/>
            <a:ext cx="7055646" cy="5467223"/>
            <a:chOff x="0" y="0"/>
            <a:chExt cx="51047" cy="44913"/>
          </a:xfrm>
        </p:grpSpPr>
        <p:sp>
          <p:nvSpPr>
            <p:cNvPr id="7" name="AutoShape 35"/>
            <p:cNvSpPr>
              <a:spLocks noChangeAspect="1" noChangeArrowheads="1"/>
            </p:cNvSpPr>
            <p:nvPr/>
          </p:nvSpPr>
          <p:spPr bwMode="auto">
            <a:xfrm>
              <a:off x="0" y="0"/>
              <a:ext cx="51047" cy="449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" name="Rectangle 426"/>
            <p:cNvSpPr>
              <a:spLocks noChangeArrowheads="1"/>
            </p:cNvSpPr>
            <p:nvPr/>
          </p:nvSpPr>
          <p:spPr bwMode="auto">
            <a:xfrm>
              <a:off x="16783" y="11283"/>
              <a:ext cx="15481" cy="7919"/>
            </a:xfrm>
            <a:prstGeom prst="rect">
              <a:avLst/>
            </a:prstGeom>
            <a:solidFill>
              <a:srgbClr val="E2E7EA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69494" tIns="34747" rIns="69494" bIns="34747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9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Koordinationsausschuss</a:t>
              </a:r>
              <a:r>
                <a:rPr kumimoji="0" lang="en-GB" sz="8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/>
              </a:r>
              <a:br>
                <a:rPr kumimoji="0" lang="en-GB" sz="8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</a:br>
              <a:r>
                <a:rPr kumimoji="0" lang="en-GB" sz="8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(executive board)</a:t>
              </a:r>
              <a:r>
                <a:rPr kumimoji="0" lang="en-GB" sz="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/>
              </a:r>
              <a:br>
                <a:rPr kumimoji="0" lang="en-GB" sz="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</a:br>
              <a:r>
                <a:rPr kumimoji="0" lang="en-GB" sz="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/>
              </a:r>
              <a:br>
                <a:rPr kumimoji="0" lang="en-GB" sz="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</a:br>
              <a:r>
                <a:rPr kumimoji="0" lang="en-GB" sz="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/>
              </a:r>
              <a:br>
                <a:rPr kumimoji="0" lang="en-GB" sz="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</a:br>
              <a:r>
                <a:rPr kumimoji="0" lang="en-GB" sz="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Sprecher: </a:t>
              </a:r>
              <a:r>
                <a:rPr kumimoji="0" lang="en-GB" sz="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M. Weber</a:t>
              </a:r>
              <a:r>
                <a:rPr kumimoji="0" lang="en-GB" sz="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 (KIT),</a:t>
              </a:r>
              <a:br>
                <a:rPr kumimoji="0" lang="en-GB" sz="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</a:br>
              <a:r>
                <a:rPr kumimoji="0" lang="en-GB" sz="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Säulenverantwortliche</a:t>
              </a:r>
              <a:endParaRPr kumimoji="0" lang="en-GB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9" name="Rectangle 427"/>
            <p:cNvSpPr>
              <a:spLocks noChangeArrowheads="1"/>
            </p:cNvSpPr>
            <p:nvPr/>
          </p:nvSpPr>
          <p:spPr bwMode="auto">
            <a:xfrm>
              <a:off x="44" y="22809"/>
              <a:ext cx="13678" cy="6667"/>
            </a:xfrm>
            <a:prstGeom prst="rect">
              <a:avLst/>
            </a:prstGeom>
            <a:solidFill>
              <a:srgbClr val="E2E7EA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69494" tIns="34747" rIns="69494" bIns="34747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9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S1 Technologien</a:t>
              </a:r>
              <a:r>
                <a:rPr kumimoji="0" lang="en-GB" sz="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/>
              </a:r>
              <a:br>
                <a:rPr kumimoji="0" lang="en-GB" sz="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</a:br>
              <a:r>
                <a:rPr kumimoji="0" lang="en-GB" sz="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/>
              </a:r>
              <a:br>
                <a:rPr kumimoji="0" lang="en-GB" sz="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</a:br>
              <a:r>
                <a:rPr kumimoji="0" lang="en-GB" sz="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/>
              </a:r>
              <a:br>
                <a:rPr kumimoji="0" lang="en-GB" sz="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</a:br>
              <a:r>
                <a:rPr kumimoji="0" lang="en-GB" sz="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H. Graafsma</a:t>
              </a:r>
              <a:r>
                <a:rPr kumimoji="0" lang="en-GB" sz="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/>
              </a:r>
              <a:br>
                <a:rPr kumimoji="0" lang="en-GB" sz="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</a:br>
              <a:r>
                <a:rPr kumimoji="0" lang="en-GB" sz="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(DESY)</a:t>
              </a:r>
              <a:endParaRPr kumimoji="0" lang="en-GB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" name="Rectangle 428"/>
            <p:cNvSpPr>
              <a:spLocks noChangeArrowheads="1"/>
            </p:cNvSpPr>
            <p:nvPr/>
          </p:nvSpPr>
          <p:spPr bwMode="auto">
            <a:xfrm>
              <a:off x="14617" y="22802"/>
              <a:ext cx="19800" cy="6662"/>
            </a:xfrm>
            <a:prstGeom prst="rect">
              <a:avLst/>
            </a:prstGeom>
            <a:solidFill>
              <a:srgbClr val="E2E7EA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69494" tIns="34747" rIns="69494" bIns="34747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9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S2 Ultraschnelle</a:t>
              </a:r>
              <a:r>
                <a:rPr kumimoji="0" lang="en-GB" sz="9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 </a:t>
              </a:r>
              <a:r>
                <a:rPr kumimoji="0" lang="en-GB" sz="9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Kommunikation</a:t>
              </a:r>
              <a:r>
                <a:rPr kumimoji="0" lang="en-GB" sz="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/>
              </a:r>
              <a:br>
                <a:rPr kumimoji="0" lang="en-GB" sz="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</a:br>
              <a:r>
                <a:rPr kumimoji="0" lang="en-GB" sz="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/>
              </a:r>
              <a:br>
                <a:rPr kumimoji="0" lang="en-GB" sz="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</a:br>
              <a:r>
                <a:rPr kumimoji="0" lang="en-GB" sz="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/>
              </a:r>
              <a:br>
                <a:rPr kumimoji="0" lang="en-GB" sz="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</a:br>
              <a:r>
                <a:rPr kumimoji="0" lang="en-GB" sz="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J. Ritman</a:t>
              </a:r>
              <a:br>
                <a:rPr kumimoji="0" lang="en-GB" sz="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</a:br>
              <a:endParaRPr kumimoji="0" lang="en-GB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(FZJ)</a:t>
              </a:r>
              <a:endParaRPr kumimoji="0" lang="en-GB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1" name="Rectangle 429"/>
            <p:cNvSpPr>
              <a:spLocks noChangeArrowheads="1"/>
            </p:cNvSpPr>
            <p:nvPr/>
          </p:nvSpPr>
          <p:spPr bwMode="auto">
            <a:xfrm>
              <a:off x="35217" y="22809"/>
              <a:ext cx="13678" cy="6661"/>
            </a:xfrm>
            <a:prstGeom prst="rect">
              <a:avLst/>
            </a:prstGeom>
            <a:solidFill>
              <a:srgbClr val="E2E7EA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69494" tIns="34747" rIns="69494" bIns="34747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9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S3 Detektortypen</a:t>
              </a:r>
              <a:r>
                <a:rPr kumimoji="0" lang="en-GB" sz="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/>
              </a:r>
              <a:br>
                <a:rPr kumimoji="0" lang="en-GB" sz="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</a:br>
              <a:r>
                <a:rPr kumimoji="0" lang="en-GB" sz="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/>
              </a:r>
              <a:br>
                <a:rPr kumimoji="0" lang="en-GB" sz="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</a:br>
              <a:r>
                <a:rPr kumimoji="0" lang="en-GB" sz="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/>
              </a:r>
              <a:br>
                <a:rPr kumimoji="0" lang="en-GB" sz="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</a:br>
              <a:r>
                <a:rPr kumimoji="0" lang="en-GB" sz="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C. J. Schmidt</a:t>
              </a:r>
              <a:r>
                <a:rPr kumimoji="0" lang="en-GB" sz="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/>
              </a:r>
              <a:br>
                <a:rPr kumimoji="0" lang="en-GB" sz="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</a:br>
              <a:r>
                <a:rPr kumimoji="0" lang="en-GB" sz="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(GSI)</a:t>
              </a:r>
              <a:endParaRPr kumimoji="0" lang="en-GB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2" name="Rectangle 430"/>
            <p:cNvSpPr>
              <a:spLocks noChangeArrowheads="1"/>
            </p:cNvSpPr>
            <p:nvPr/>
          </p:nvSpPr>
          <p:spPr bwMode="auto">
            <a:xfrm>
              <a:off x="69" y="31419"/>
              <a:ext cx="13678" cy="2159"/>
            </a:xfrm>
            <a:prstGeom prst="rect">
              <a:avLst/>
            </a:prstGeom>
            <a:solidFill>
              <a:srgbClr val="E2E7EA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3" name="Rectangle 431"/>
            <p:cNvSpPr>
              <a:spLocks noChangeArrowheads="1"/>
            </p:cNvSpPr>
            <p:nvPr/>
          </p:nvSpPr>
          <p:spPr bwMode="auto">
            <a:xfrm>
              <a:off x="1720" y="33058"/>
              <a:ext cx="13678" cy="2159"/>
            </a:xfrm>
            <a:prstGeom prst="rect">
              <a:avLst/>
            </a:prstGeom>
            <a:solidFill>
              <a:srgbClr val="E2E7EA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4" name="Rectangle 432"/>
            <p:cNvSpPr>
              <a:spLocks noChangeArrowheads="1"/>
            </p:cNvSpPr>
            <p:nvPr/>
          </p:nvSpPr>
          <p:spPr bwMode="auto">
            <a:xfrm>
              <a:off x="2273" y="33597"/>
              <a:ext cx="13678" cy="2159"/>
            </a:xfrm>
            <a:prstGeom prst="rect">
              <a:avLst/>
            </a:prstGeom>
            <a:solidFill>
              <a:srgbClr val="E2E7EA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69494" tIns="34747" rIns="69494" bIns="34747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Arbeitspaket</a:t>
              </a:r>
              <a:endParaRPr kumimoji="0" lang="en-GB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5" name="Rectangle 433"/>
            <p:cNvSpPr>
              <a:spLocks noChangeArrowheads="1"/>
            </p:cNvSpPr>
            <p:nvPr/>
          </p:nvSpPr>
          <p:spPr bwMode="auto">
            <a:xfrm>
              <a:off x="17678" y="31369"/>
              <a:ext cx="13678" cy="2159"/>
            </a:xfrm>
            <a:prstGeom prst="rect">
              <a:avLst/>
            </a:prstGeom>
            <a:solidFill>
              <a:srgbClr val="E2E7EA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6" name="Rectangle 434"/>
            <p:cNvSpPr>
              <a:spLocks noChangeArrowheads="1"/>
            </p:cNvSpPr>
            <p:nvPr/>
          </p:nvSpPr>
          <p:spPr bwMode="auto">
            <a:xfrm>
              <a:off x="19323" y="33007"/>
              <a:ext cx="13677" cy="2159"/>
            </a:xfrm>
            <a:prstGeom prst="rect">
              <a:avLst/>
            </a:prstGeom>
            <a:solidFill>
              <a:srgbClr val="E2E7EA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7" name="Rectangle 435"/>
            <p:cNvSpPr>
              <a:spLocks noChangeArrowheads="1"/>
            </p:cNvSpPr>
            <p:nvPr/>
          </p:nvSpPr>
          <p:spPr bwMode="auto">
            <a:xfrm>
              <a:off x="19875" y="33547"/>
              <a:ext cx="13678" cy="2159"/>
            </a:xfrm>
            <a:prstGeom prst="rect">
              <a:avLst/>
            </a:prstGeom>
            <a:solidFill>
              <a:srgbClr val="E2E7EA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69494" tIns="34747" rIns="69494" bIns="34747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9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Arbeitspaket</a:t>
              </a:r>
              <a:endParaRPr kumimoji="0" lang="en-GB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8" name="Rectangle 436"/>
            <p:cNvSpPr>
              <a:spLocks noChangeArrowheads="1"/>
            </p:cNvSpPr>
            <p:nvPr/>
          </p:nvSpPr>
          <p:spPr bwMode="auto">
            <a:xfrm>
              <a:off x="35223" y="31369"/>
              <a:ext cx="13678" cy="2159"/>
            </a:xfrm>
            <a:prstGeom prst="rect">
              <a:avLst/>
            </a:prstGeom>
            <a:solidFill>
              <a:srgbClr val="E2E7EA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9" name="Rectangle 437"/>
            <p:cNvSpPr>
              <a:spLocks noChangeArrowheads="1"/>
            </p:cNvSpPr>
            <p:nvPr/>
          </p:nvSpPr>
          <p:spPr bwMode="auto">
            <a:xfrm>
              <a:off x="36868" y="33007"/>
              <a:ext cx="13678" cy="2159"/>
            </a:xfrm>
            <a:prstGeom prst="rect">
              <a:avLst/>
            </a:prstGeom>
            <a:solidFill>
              <a:srgbClr val="E2E7EA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0" name="Rectangle 438"/>
            <p:cNvSpPr>
              <a:spLocks noChangeArrowheads="1"/>
            </p:cNvSpPr>
            <p:nvPr/>
          </p:nvSpPr>
          <p:spPr bwMode="auto">
            <a:xfrm>
              <a:off x="37369" y="33547"/>
              <a:ext cx="13678" cy="2159"/>
            </a:xfrm>
            <a:prstGeom prst="rect">
              <a:avLst/>
            </a:prstGeom>
            <a:solidFill>
              <a:srgbClr val="E2E7EA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69494" tIns="34747" rIns="69494" bIns="34747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9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Arbeitspaket</a:t>
              </a:r>
              <a:endParaRPr kumimoji="0" lang="en-GB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1" name="Rectangle 439"/>
            <p:cNvSpPr>
              <a:spLocks noChangeArrowheads="1"/>
            </p:cNvSpPr>
            <p:nvPr/>
          </p:nvSpPr>
          <p:spPr bwMode="auto">
            <a:xfrm>
              <a:off x="0" y="38157"/>
              <a:ext cx="48939" cy="5099"/>
            </a:xfrm>
            <a:prstGeom prst="rect">
              <a:avLst/>
            </a:prstGeom>
            <a:solidFill>
              <a:srgbClr val="E2E7EA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69494" tIns="34747" rIns="69494" bIns="34747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9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Querschnitt</a:t>
              </a:r>
              <a:r>
                <a:rPr kumimoji="0" lang="en-GB" sz="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/>
              </a:r>
              <a:br>
                <a:rPr kumimoji="0" lang="en-GB" sz="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</a:br>
              <a:r>
                <a:rPr kumimoji="0" lang="en-GB" sz="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F. Fiedler </a:t>
              </a:r>
              <a:r>
                <a:rPr kumimoji="0" lang="en-GB" sz="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/>
              </a:r>
              <a:br>
                <a:rPr kumimoji="0" lang="en-GB" sz="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</a:br>
              <a:r>
                <a:rPr kumimoji="0" lang="en-GB" sz="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(HZDR)</a:t>
              </a:r>
              <a:endParaRPr kumimoji="0" lang="en-GB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2" name="Text Box 440"/>
            <p:cNvSpPr txBox="1">
              <a:spLocks noChangeArrowheads="1"/>
            </p:cNvSpPr>
            <p:nvPr/>
          </p:nvSpPr>
          <p:spPr bwMode="auto">
            <a:xfrm>
              <a:off x="5645" y="30327"/>
              <a:ext cx="2197" cy="34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E2E7EA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9494" tIns="34747" rIns="69494" bIns="34747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.</a:t>
              </a:r>
              <a:endParaRPr kumimoji="0" lang="en-GB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3" name="Text Box 441"/>
            <p:cNvSpPr txBox="1">
              <a:spLocks noChangeArrowheads="1"/>
            </p:cNvSpPr>
            <p:nvPr/>
          </p:nvSpPr>
          <p:spPr bwMode="auto">
            <a:xfrm>
              <a:off x="5835" y="30575"/>
              <a:ext cx="2197" cy="34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E2E7EA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9494" tIns="34747" rIns="69494" bIns="34747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.</a:t>
              </a:r>
              <a:endParaRPr kumimoji="0" lang="en-GB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4" name="Text Box 442"/>
            <p:cNvSpPr txBox="1">
              <a:spLocks noChangeArrowheads="1"/>
            </p:cNvSpPr>
            <p:nvPr/>
          </p:nvSpPr>
          <p:spPr bwMode="auto">
            <a:xfrm>
              <a:off x="6057" y="30784"/>
              <a:ext cx="2191" cy="34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E2E7EA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9494" tIns="34747" rIns="69494" bIns="34747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.</a:t>
              </a:r>
              <a:endParaRPr kumimoji="0" lang="en-GB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5" name="Text Box 443"/>
            <p:cNvSpPr txBox="1">
              <a:spLocks noChangeArrowheads="1"/>
            </p:cNvSpPr>
            <p:nvPr/>
          </p:nvSpPr>
          <p:spPr bwMode="auto">
            <a:xfrm>
              <a:off x="23323" y="30384"/>
              <a:ext cx="2197" cy="34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E2E7EA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9494" tIns="34747" rIns="69494" bIns="34747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.</a:t>
              </a:r>
              <a:endParaRPr kumimoji="0" lang="en-GB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6" name="Text Box 444"/>
            <p:cNvSpPr txBox="1">
              <a:spLocks noChangeArrowheads="1"/>
            </p:cNvSpPr>
            <p:nvPr/>
          </p:nvSpPr>
          <p:spPr bwMode="auto">
            <a:xfrm>
              <a:off x="23571" y="30638"/>
              <a:ext cx="2203" cy="34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E2E7EA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9494" tIns="34747" rIns="69494" bIns="34747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.</a:t>
              </a:r>
              <a:endParaRPr kumimoji="0" lang="en-GB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7" name="Text Box 445"/>
            <p:cNvSpPr txBox="1">
              <a:spLocks noChangeArrowheads="1"/>
            </p:cNvSpPr>
            <p:nvPr/>
          </p:nvSpPr>
          <p:spPr bwMode="auto">
            <a:xfrm>
              <a:off x="23793" y="30841"/>
              <a:ext cx="2197" cy="34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E2E7EA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9494" tIns="34747" rIns="69494" bIns="34747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.</a:t>
              </a:r>
              <a:endParaRPr kumimoji="0" lang="en-GB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8" name="Text Box 446"/>
            <p:cNvSpPr txBox="1">
              <a:spLocks noChangeArrowheads="1"/>
            </p:cNvSpPr>
            <p:nvPr/>
          </p:nvSpPr>
          <p:spPr bwMode="auto">
            <a:xfrm>
              <a:off x="40906" y="30276"/>
              <a:ext cx="2197" cy="34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E2E7EA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9494" tIns="34747" rIns="69494" bIns="34747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.</a:t>
              </a:r>
              <a:endParaRPr kumimoji="0" lang="en-GB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9" name="Text Box 447"/>
            <p:cNvSpPr txBox="1">
              <a:spLocks noChangeArrowheads="1"/>
            </p:cNvSpPr>
            <p:nvPr/>
          </p:nvSpPr>
          <p:spPr bwMode="auto">
            <a:xfrm>
              <a:off x="41224" y="30524"/>
              <a:ext cx="2203" cy="34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E2E7EA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9494" tIns="34747" rIns="69494" bIns="34747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.</a:t>
              </a:r>
              <a:endParaRPr kumimoji="0" lang="en-GB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0" name="Text Box 448"/>
            <p:cNvSpPr txBox="1">
              <a:spLocks noChangeArrowheads="1"/>
            </p:cNvSpPr>
            <p:nvPr/>
          </p:nvSpPr>
          <p:spPr bwMode="auto">
            <a:xfrm>
              <a:off x="41440" y="30734"/>
              <a:ext cx="2203" cy="34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E2E7EA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9494" tIns="34747" rIns="69494" bIns="34747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.</a:t>
              </a:r>
              <a:endParaRPr kumimoji="0" lang="en-GB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1" name="AutoShape 449"/>
            <p:cNvSpPr>
              <a:spLocks noChangeShapeType="1"/>
            </p:cNvSpPr>
            <p:nvPr/>
          </p:nvSpPr>
          <p:spPr bwMode="auto">
            <a:xfrm rot="16200000" flipH="1">
              <a:off x="18015" y="4774"/>
              <a:ext cx="3314" cy="9703"/>
            </a:xfrm>
            <a:prstGeom prst="bentConnector3">
              <a:avLst>
                <a:gd name="adj1" fmla="val 49810"/>
              </a:avLst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2" name="AutoShape 450"/>
            <p:cNvSpPr>
              <a:spLocks noChangeShapeType="1"/>
            </p:cNvSpPr>
            <p:nvPr/>
          </p:nvSpPr>
          <p:spPr bwMode="auto">
            <a:xfrm rot="5400000">
              <a:off x="28587" y="3892"/>
              <a:ext cx="3327" cy="11456"/>
            </a:xfrm>
            <a:prstGeom prst="bentConnector3">
              <a:avLst>
                <a:gd name="adj1" fmla="val 50000"/>
              </a:avLst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3" name="AutoShape 451"/>
            <p:cNvSpPr>
              <a:spLocks noChangeShapeType="1"/>
            </p:cNvSpPr>
            <p:nvPr/>
          </p:nvSpPr>
          <p:spPr bwMode="auto">
            <a:xfrm rot="5400000">
              <a:off x="13899" y="12186"/>
              <a:ext cx="3607" cy="17640"/>
            </a:xfrm>
            <a:prstGeom prst="bentConnector3">
              <a:avLst>
                <a:gd name="adj1" fmla="val 49824"/>
              </a:avLst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4" name="AutoShape 452"/>
            <p:cNvSpPr>
              <a:spLocks noChangeShapeType="1"/>
            </p:cNvSpPr>
            <p:nvPr/>
          </p:nvSpPr>
          <p:spPr bwMode="auto">
            <a:xfrm rot="16200000" flipH="1">
              <a:off x="31489" y="12236"/>
              <a:ext cx="3607" cy="17533"/>
            </a:xfrm>
            <a:prstGeom prst="bentConnector3">
              <a:avLst>
                <a:gd name="adj1" fmla="val 49824"/>
              </a:avLst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5" name="AutoShape 453"/>
            <p:cNvSpPr>
              <a:spLocks noChangeShapeType="1"/>
            </p:cNvSpPr>
            <p:nvPr/>
          </p:nvSpPr>
          <p:spPr bwMode="auto">
            <a:xfrm flipH="1">
              <a:off x="24517" y="19202"/>
              <a:ext cx="6" cy="3600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6" name="Rectangle 424"/>
            <p:cNvSpPr>
              <a:spLocks noChangeArrowheads="1"/>
            </p:cNvSpPr>
            <p:nvPr/>
          </p:nvSpPr>
          <p:spPr bwMode="auto">
            <a:xfrm>
              <a:off x="6540" y="50"/>
              <a:ext cx="16561" cy="7919"/>
            </a:xfrm>
            <a:prstGeom prst="rect">
              <a:avLst/>
            </a:prstGeom>
            <a:solidFill>
              <a:srgbClr val="E2E7EA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69494" tIns="34747" rIns="69494" bIns="34747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9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Mitgliederversammlung</a:t>
              </a:r>
              <a:r>
                <a:rPr kumimoji="0" lang="en-GB" sz="8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/>
              </a:r>
              <a:br>
                <a:rPr kumimoji="0" lang="en-GB" sz="8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</a:br>
              <a:r>
                <a:rPr kumimoji="0" lang="en-GB" sz="8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(collaboration board)</a:t>
              </a:r>
              <a:r>
                <a:rPr kumimoji="0" lang="en-GB" sz="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/>
              </a:r>
              <a:br>
                <a:rPr kumimoji="0" lang="en-GB" sz="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</a:br>
              <a:r>
                <a:rPr kumimoji="0" lang="en-GB" sz="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/>
              </a:r>
              <a:br>
                <a:rPr kumimoji="0" lang="en-GB" sz="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</a:br>
              <a:r>
                <a:rPr kumimoji="0" lang="en-GB" sz="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/>
              </a:r>
              <a:br>
                <a:rPr kumimoji="0" lang="en-GB" sz="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</a:br>
              <a:r>
                <a:rPr kumimoji="0" lang="en-GB" sz="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Zentrumsverantwortliche,</a:t>
              </a:r>
              <a:br>
                <a:rPr kumimoji="0" lang="en-GB" sz="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</a:br>
              <a:r>
                <a:rPr kumimoji="0" lang="en-GB" sz="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Koordinationausschuss</a:t>
              </a:r>
              <a:endParaRPr kumimoji="0" lang="en-GB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7" name="Rectangle 425"/>
            <p:cNvSpPr>
              <a:spLocks noChangeArrowheads="1"/>
            </p:cNvSpPr>
            <p:nvPr/>
          </p:nvSpPr>
          <p:spPr bwMode="auto">
            <a:xfrm>
              <a:off x="27698" y="31"/>
              <a:ext cx="16561" cy="7925"/>
            </a:xfrm>
            <a:prstGeom prst="rect">
              <a:avLst/>
            </a:prstGeom>
            <a:solidFill>
              <a:srgbClr val="E2E7EA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69494" tIns="34747" rIns="69494" bIns="34747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9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Beirat</a:t>
              </a:r>
              <a:r>
                <a:rPr kumimoji="0" lang="en-GB" sz="8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/>
              </a:r>
              <a:br>
                <a:rPr kumimoji="0" lang="en-GB" sz="8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</a:br>
              <a:r>
                <a:rPr kumimoji="0" lang="en-GB" sz="8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(advisory board)</a:t>
              </a:r>
              <a:endParaRPr kumimoji="0" lang="en-GB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Beteiligte Forschungszentren, Repräsentation der Universitäten</a:t>
              </a:r>
              <a:endParaRPr kumimoji="0" lang="en-GB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8" name="AutoShape 463"/>
            <p:cNvSpPr>
              <a:spLocks noChangeShapeType="1"/>
            </p:cNvSpPr>
            <p:nvPr/>
          </p:nvSpPr>
          <p:spPr bwMode="auto">
            <a:xfrm>
              <a:off x="6883" y="29476"/>
              <a:ext cx="25" cy="1943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9" name="AutoShape 464"/>
            <p:cNvSpPr>
              <a:spLocks noChangeShapeType="1"/>
            </p:cNvSpPr>
            <p:nvPr/>
          </p:nvSpPr>
          <p:spPr bwMode="auto">
            <a:xfrm>
              <a:off x="24517" y="29464"/>
              <a:ext cx="6" cy="1905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0" name="AutoShape 465"/>
            <p:cNvSpPr>
              <a:spLocks noChangeShapeType="1"/>
            </p:cNvSpPr>
            <p:nvPr/>
          </p:nvSpPr>
          <p:spPr bwMode="auto">
            <a:xfrm>
              <a:off x="42056" y="29470"/>
              <a:ext cx="6" cy="1899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1291298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4" descr="Luftbild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1050" y="1557338"/>
            <a:ext cx="2305050" cy="530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43" descr="mpi-logo"/>
          <p:cNvPicPr>
            <a:picLocks noChangeAspect="1" noChangeArrowheads="1"/>
          </p:cNvPicPr>
          <p:nvPr/>
        </p:nvPicPr>
        <p:blipFill>
          <a:blip r:embed="rId4" cstate="print">
            <a:lum bright="-20000" contrast="3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299" t="3316" r="8398" b="16577"/>
          <a:stretch>
            <a:fillRect/>
          </a:stretch>
        </p:blipFill>
        <p:spPr bwMode="auto">
          <a:xfrm>
            <a:off x="2214546" y="5334034"/>
            <a:ext cx="2086206" cy="1238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8196" name="Picture 42" descr="humboldt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7952" y="1773242"/>
            <a:ext cx="1731963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7" name="Rectangle 26"/>
          <p:cNvSpPr>
            <a:spLocks noChangeArrowheads="1"/>
          </p:cNvSpPr>
          <p:nvPr/>
        </p:nvSpPr>
        <p:spPr bwMode="auto">
          <a:xfrm>
            <a:off x="0" y="620717"/>
            <a:ext cx="9144000" cy="93662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rgbClr val="00373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8199" name="Text Box 9"/>
          <p:cNvSpPr txBox="1">
            <a:spLocks noChangeArrowheads="1"/>
          </p:cNvSpPr>
          <p:nvPr/>
        </p:nvSpPr>
        <p:spPr bwMode="auto">
          <a:xfrm>
            <a:off x="95698" y="52484"/>
            <a:ext cx="477566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 b="1" smtClean="0">
                <a:solidFill>
                  <a:srgbClr val="FFFFFF"/>
                </a:solidFill>
                <a:latin typeface="Arial" pitchFamily="34" charset="0"/>
              </a:rPr>
              <a:t>Research Landscape  Germany</a:t>
            </a:r>
            <a:endParaRPr lang="en-GB" sz="2400" b="1">
              <a:solidFill>
                <a:srgbClr val="FFFFFF"/>
              </a:solidFill>
              <a:latin typeface="Arial" pitchFamily="34" charset="0"/>
            </a:endParaRPr>
          </a:p>
        </p:txBody>
      </p:sp>
      <p:pic>
        <p:nvPicPr>
          <p:cNvPr id="8200" name="Picture 11" descr="hgf_karte1"/>
          <p:cNvPicPr>
            <a:picLocks noChangeAspect="1" noChangeArrowheads="1"/>
          </p:cNvPicPr>
          <p:nvPr/>
        </p:nvPicPr>
        <p:blipFill>
          <a:blip r:embed="rId6" cstate="print">
            <a:lum bright="-6000" contrast="2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155"/>
          <a:stretch>
            <a:fillRect/>
          </a:stretch>
        </p:blipFill>
        <p:spPr bwMode="auto">
          <a:xfrm>
            <a:off x="4462463" y="1577975"/>
            <a:ext cx="2341562" cy="307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1" name="Picture 12" descr="DESY-HERA_LUFT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500563" y="4797429"/>
            <a:ext cx="2303462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2" name="Picture 10" descr="hgf logo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911867" y="4391025"/>
            <a:ext cx="803275" cy="112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3" name="Text Box 13"/>
          <p:cNvSpPr txBox="1">
            <a:spLocks noChangeArrowheads="1"/>
          </p:cNvSpPr>
          <p:nvPr/>
        </p:nvSpPr>
        <p:spPr bwMode="auto">
          <a:xfrm>
            <a:off x="4578603" y="642922"/>
            <a:ext cx="219024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1400" smtClean="0">
                <a:latin typeface="Arial" pitchFamily="34" charset="0"/>
              </a:rPr>
              <a:t>Helmholtz Association</a:t>
            </a:r>
          </a:p>
          <a:p>
            <a:pPr algn="ctr"/>
            <a:r>
              <a:rPr lang="en-GB" sz="1400" smtClean="0">
                <a:solidFill>
                  <a:srgbClr val="C00000"/>
                </a:solidFill>
                <a:latin typeface="Arial" pitchFamily="34" charset="0"/>
              </a:rPr>
              <a:t>Federal St. -Land 90:10</a:t>
            </a:r>
          </a:p>
          <a:p>
            <a:pPr algn="ctr"/>
            <a:r>
              <a:rPr lang="en-GB" sz="1400" smtClean="0">
                <a:latin typeface="Arial" pitchFamily="34" charset="0"/>
              </a:rPr>
              <a:t>Research Infrastructure</a:t>
            </a:r>
          </a:p>
          <a:p>
            <a:pPr algn="ctr"/>
            <a:r>
              <a:rPr lang="en-GB" sz="1400" smtClean="0">
                <a:latin typeface="Arial" pitchFamily="34" charset="0"/>
              </a:rPr>
              <a:t>Strategic Research: RPR</a:t>
            </a:r>
            <a:endParaRPr lang="en-GB" sz="1400">
              <a:latin typeface="Arial" pitchFamily="34" charset="0"/>
            </a:endParaRPr>
          </a:p>
        </p:txBody>
      </p:sp>
      <p:sp>
        <p:nvSpPr>
          <p:cNvPr id="8204" name="Text Box 14"/>
          <p:cNvSpPr txBox="1">
            <a:spLocks noChangeArrowheads="1"/>
          </p:cNvSpPr>
          <p:nvPr/>
        </p:nvSpPr>
        <p:spPr bwMode="auto">
          <a:xfrm>
            <a:off x="30985" y="679060"/>
            <a:ext cx="2045026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1400" smtClean="0">
                <a:latin typeface="Arial" pitchFamily="34" charset="0"/>
              </a:rPr>
              <a:t>Universities</a:t>
            </a:r>
          </a:p>
          <a:p>
            <a:pPr algn="ctr"/>
            <a:r>
              <a:rPr lang="en-GB" sz="1400" smtClean="0">
                <a:solidFill>
                  <a:srgbClr val="C00000"/>
                </a:solidFill>
                <a:latin typeface="Arial" pitchFamily="34" charset="0"/>
              </a:rPr>
              <a:t>Land  100</a:t>
            </a:r>
          </a:p>
          <a:p>
            <a:pPr algn="ctr"/>
            <a:r>
              <a:rPr lang="en-GB" sz="1000" smtClean="0">
                <a:solidFill>
                  <a:srgbClr val="C00000"/>
                </a:solidFill>
                <a:latin typeface="Arial" pitchFamily="34" charset="0"/>
              </a:rPr>
              <a:t>Federal St. : Excellence Initiative</a:t>
            </a:r>
          </a:p>
          <a:p>
            <a:pPr algn="ctr"/>
            <a:r>
              <a:rPr lang="en-GB" sz="1400" smtClean="0">
                <a:latin typeface="Arial" pitchFamily="34" charset="0"/>
              </a:rPr>
              <a:t>Research-Education</a:t>
            </a:r>
            <a:endParaRPr lang="en-GB" sz="1400">
              <a:latin typeface="Arial" pitchFamily="34" charset="0"/>
            </a:endParaRPr>
          </a:p>
        </p:txBody>
      </p:sp>
      <p:sp>
        <p:nvSpPr>
          <p:cNvPr id="8205" name="Text Box 15"/>
          <p:cNvSpPr txBox="1">
            <a:spLocks noChangeArrowheads="1"/>
          </p:cNvSpPr>
          <p:nvPr/>
        </p:nvSpPr>
        <p:spPr bwMode="auto">
          <a:xfrm>
            <a:off x="2085946" y="642919"/>
            <a:ext cx="2172390" cy="900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1400" smtClean="0">
                <a:latin typeface="Arial" pitchFamily="34" charset="0"/>
              </a:rPr>
              <a:t>Max-Planck-Gesellschaft</a:t>
            </a:r>
          </a:p>
          <a:p>
            <a:pPr algn="ctr"/>
            <a:r>
              <a:rPr lang="en-GB" sz="1400" smtClean="0">
                <a:solidFill>
                  <a:srgbClr val="C00000"/>
                </a:solidFill>
                <a:latin typeface="Arial" pitchFamily="34" charset="0"/>
              </a:rPr>
              <a:t>Federal St. -Land  50:50</a:t>
            </a:r>
          </a:p>
          <a:p>
            <a:pPr algn="ctr"/>
            <a:r>
              <a:rPr lang="en-GB" sz="1400" smtClean="0">
                <a:latin typeface="Arial" pitchFamily="34" charset="0"/>
              </a:rPr>
              <a:t>Fundamental Research</a:t>
            </a:r>
          </a:p>
          <a:p>
            <a:pPr algn="ctr"/>
            <a:r>
              <a:rPr lang="en-GB" sz="1050" smtClean="0">
                <a:latin typeface="Arial" pitchFamily="34" charset="0"/>
              </a:rPr>
              <a:t>no research policy requirements</a:t>
            </a:r>
            <a:endParaRPr lang="en-GB" sz="1050">
              <a:latin typeface="Arial" pitchFamily="34" charset="0"/>
            </a:endParaRPr>
          </a:p>
        </p:txBody>
      </p:sp>
      <p:sp>
        <p:nvSpPr>
          <p:cNvPr id="8206" name="Text Box 16"/>
          <p:cNvSpPr txBox="1">
            <a:spLocks noChangeArrowheads="1"/>
          </p:cNvSpPr>
          <p:nvPr/>
        </p:nvSpPr>
        <p:spPr bwMode="auto">
          <a:xfrm>
            <a:off x="6782190" y="642922"/>
            <a:ext cx="240879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1400" smtClean="0">
                <a:latin typeface="Arial" pitchFamily="34" charset="0"/>
              </a:rPr>
              <a:t>Fraunhofer Society</a:t>
            </a:r>
          </a:p>
          <a:p>
            <a:pPr algn="ctr"/>
            <a:r>
              <a:rPr lang="en-GB" sz="1400" smtClean="0">
                <a:solidFill>
                  <a:srgbClr val="C00000"/>
                </a:solidFill>
                <a:latin typeface="Arial" pitchFamily="34" charset="0"/>
              </a:rPr>
              <a:t>Federal St.-Industry </a:t>
            </a:r>
            <a:r>
              <a:rPr lang="en-GB" sz="1400" smtClean="0">
                <a:solidFill>
                  <a:srgbClr val="C00000"/>
                </a:solidFill>
                <a:latin typeface="Arial"/>
                <a:cs typeface="Arial"/>
              </a:rPr>
              <a:t>≈ </a:t>
            </a:r>
            <a:r>
              <a:rPr lang="en-GB" sz="1400" smtClean="0">
                <a:solidFill>
                  <a:srgbClr val="C00000"/>
                </a:solidFill>
                <a:latin typeface="Arial" pitchFamily="34" charset="0"/>
              </a:rPr>
              <a:t>65:35</a:t>
            </a:r>
          </a:p>
          <a:p>
            <a:pPr algn="ctr"/>
            <a:r>
              <a:rPr lang="en-GB" sz="1400" smtClean="0">
                <a:latin typeface="Arial" pitchFamily="34" charset="0"/>
              </a:rPr>
              <a:t>Applied Research</a:t>
            </a:r>
          </a:p>
          <a:p>
            <a:pPr algn="ctr"/>
            <a:r>
              <a:rPr lang="en-GB" sz="1400" smtClean="0">
                <a:latin typeface="Arial" pitchFamily="34" charset="0"/>
              </a:rPr>
              <a:t>Knowledge Transfer</a:t>
            </a:r>
          </a:p>
        </p:txBody>
      </p:sp>
      <p:pic>
        <p:nvPicPr>
          <p:cNvPr id="8211" name="Picture 22" descr="FHG Polymers"/>
          <p:cNvPicPr>
            <a:picLocks noChangeAspect="1" noChangeArrowheads="1"/>
          </p:cNvPicPr>
          <p:nvPr/>
        </p:nvPicPr>
        <p:blipFill>
          <a:blip r:embed="rId9">
            <a:lum bright="-18000" contrast="42000"/>
          </a:blip>
          <a:srcRect/>
          <a:stretch>
            <a:fillRect/>
          </a:stretch>
        </p:blipFill>
        <p:spPr bwMode="auto">
          <a:xfrm>
            <a:off x="7019925" y="1628779"/>
            <a:ext cx="1841500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12" name="Picture 23" descr="logo-ise Freiburg"/>
          <p:cNvPicPr>
            <a:picLocks noChangeAspect="1" noChangeArrowheads="1"/>
          </p:cNvPicPr>
          <p:nvPr/>
        </p:nvPicPr>
        <p:blipFill>
          <a:blip r:embed="rId10" cstate="print">
            <a:lum bright="-10000" contrast="1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8977" r="46063" b="55872"/>
          <a:stretch>
            <a:fillRect/>
          </a:stretch>
        </p:blipFill>
        <p:spPr bwMode="auto">
          <a:xfrm>
            <a:off x="7812089" y="3933825"/>
            <a:ext cx="1019175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13" name="Picture 24" descr="MPG Titel 2"/>
          <p:cNvPicPr>
            <a:picLocks noChangeAspect="1" noChangeArrowheads="1"/>
          </p:cNvPicPr>
          <p:nvPr/>
        </p:nvPicPr>
        <p:blipFill>
          <a:blip r:embed="rId11" cstate="print">
            <a:lum bright="-8000" contrast="3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8505" t="56291" b="6032"/>
          <a:stretch>
            <a:fillRect/>
          </a:stretch>
        </p:blipFill>
        <p:spPr bwMode="auto">
          <a:xfrm>
            <a:off x="2211388" y="1700213"/>
            <a:ext cx="1928812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14" name="Picture 25" descr="MPG Titel 2"/>
          <p:cNvPicPr>
            <a:picLocks noChangeAspect="1" noChangeArrowheads="1"/>
          </p:cNvPicPr>
          <p:nvPr/>
        </p:nvPicPr>
        <p:blipFill>
          <a:blip r:embed="rId11" cstate="print">
            <a:lum bright="-8000" contrast="3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497" t="56291" r="44008" b="6032"/>
          <a:stretch>
            <a:fillRect/>
          </a:stretch>
        </p:blipFill>
        <p:spPr bwMode="auto">
          <a:xfrm>
            <a:off x="2211388" y="2133600"/>
            <a:ext cx="1928812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15" name="Line 27"/>
          <p:cNvSpPr>
            <a:spLocks noChangeShapeType="1"/>
          </p:cNvSpPr>
          <p:nvPr/>
        </p:nvSpPr>
        <p:spPr bwMode="auto">
          <a:xfrm>
            <a:off x="2051050" y="692150"/>
            <a:ext cx="0" cy="616585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216" name="Line 28"/>
          <p:cNvSpPr>
            <a:spLocks noChangeShapeType="1"/>
          </p:cNvSpPr>
          <p:nvPr/>
        </p:nvSpPr>
        <p:spPr bwMode="auto">
          <a:xfrm>
            <a:off x="4356100" y="692150"/>
            <a:ext cx="0" cy="616585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217" name="Line 29"/>
          <p:cNvSpPr>
            <a:spLocks noChangeShapeType="1"/>
          </p:cNvSpPr>
          <p:nvPr/>
        </p:nvSpPr>
        <p:spPr bwMode="auto">
          <a:xfrm>
            <a:off x="6877050" y="692150"/>
            <a:ext cx="0" cy="616585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pic>
        <p:nvPicPr>
          <p:cNvPr id="8218" name="Picture 30" descr="FHG IPA"/>
          <p:cNvPicPr>
            <a:picLocks noChangeAspect="1" noChangeArrowheads="1"/>
          </p:cNvPicPr>
          <p:nvPr/>
        </p:nvPicPr>
        <p:blipFill>
          <a:blip r:embed="rId12">
            <a:lum bright="-6000" contrast="14000"/>
          </a:blip>
          <a:srcRect/>
          <a:stretch>
            <a:fillRect/>
          </a:stretch>
        </p:blipFill>
        <p:spPr bwMode="auto">
          <a:xfrm>
            <a:off x="7235827" y="5157792"/>
            <a:ext cx="1366838" cy="134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19" name="Picture 31" descr="Univ Stuttgart"/>
          <p:cNvPicPr>
            <a:picLocks noChangeAspect="1" noChangeArrowheads="1"/>
          </p:cNvPicPr>
          <p:nvPr/>
        </p:nvPicPr>
        <p:blipFill>
          <a:blip r:embed="rId13" cstate="print">
            <a:lum bright="-6000" contrast="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27" y="4495804"/>
            <a:ext cx="1979613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812193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 descr="Karte_helmholz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2427" y="1125542"/>
            <a:ext cx="4795838" cy="522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2" name="Text Box 3"/>
          <p:cNvSpPr txBox="1">
            <a:spLocks noChangeArrowheads="1"/>
          </p:cNvSpPr>
          <p:nvPr/>
        </p:nvSpPr>
        <p:spPr bwMode="auto">
          <a:xfrm>
            <a:off x="325438" y="85729"/>
            <a:ext cx="853281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de-DE" sz="2400" b="1">
                <a:solidFill>
                  <a:srgbClr val="FFFFFF"/>
                </a:solidFill>
              </a:rPr>
              <a:t>Helmholtz-Gemeinschaft Deutscher Forschungszentren</a:t>
            </a:r>
            <a:endParaRPr lang="en-US" sz="2400" b="1">
              <a:solidFill>
                <a:srgbClr val="FFFFFF"/>
              </a:solidFill>
            </a:endParaRPr>
          </a:p>
        </p:txBody>
      </p:sp>
      <p:sp>
        <p:nvSpPr>
          <p:cNvPr id="20483" name="Text Box 4"/>
          <p:cNvSpPr txBox="1">
            <a:spLocks noChangeArrowheads="1"/>
          </p:cNvSpPr>
          <p:nvPr/>
        </p:nvSpPr>
        <p:spPr bwMode="auto">
          <a:xfrm>
            <a:off x="4881563" y="1055692"/>
            <a:ext cx="3986212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lnSpc>
                <a:spcPct val="110000"/>
              </a:lnSpc>
              <a:spcBef>
                <a:spcPct val="25000"/>
              </a:spcBef>
            </a:pPr>
            <a:r>
              <a:rPr lang="en-US" sz="1800" b="1" dirty="0" smtClean="0">
                <a:solidFill>
                  <a:srgbClr val="3333FF"/>
                </a:solidFill>
              </a:rPr>
              <a:t>17 </a:t>
            </a:r>
            <a:r>
              <a:rPr lang="en-US" sz="1800" b="1" dirty="0">
                <a:solidFill>
                  <a:srgbClr val="3333FF"/>
                </a:solidFill>
              </a:rPr>
              <a:t>National Research </a:t>
            </a:r>
            <a:r>
              <a:rPr lang="en-US" sz="1800" b="1" dirty="0" err="1">
                <a:solidFill>
                  <a:srgbClr val="3333FF"/>
                </a:solidFill>
              </a:rPr>
              <a:t>Centres</a:t>
            </a:r>
            <a:endParaRPr lang="en-US" sz="1800" b="1" dirty="0">
              <a:solidFill>
                <a:srgbClr val="3333FF"/>
              </a:solidFill>
            </a:endParaRPr>
          </a:p>
          <a:p>
            <a:pPr algn="r" eaLnBrk="0" hangingPunct="0">
              <a:lnSpc>
                <a:spcPct val="110000"/>
              </a:lnSpc>
              <a:spcBef>
                <a:spcPct val="25000"/>
              </a:spcBef>
            </a:pPr>
            <a:r>
              <a:rPr lang="en-US" sz="1800" b="1" dirty="0">
                <a:solidFill>
                  <a:srgbClr val="3333FF"/>
                </a:solidFill>
              </a:rPr>
              <a:t>3</a:t>
            </a:r>
            <a:r>
              <a:rPr lang="en-US" sz="1800" b="1" dirty="0" smtClean="0">
                <a:solidFill>
                  <a:srgbClr val="3333FF"/>
                </a:solidFill>
              </a:rPr>
              <a:t> </a:t>
            </a:r>
            <a:r>
              <a:rPr lang="en-US" sz="1800" b="1" dirty="0">
                <a:solidFill>
                  <a:srgbClr val="3333FF"/>
                </a:solidFill>
              </a:rPr>
              <a:t>billion € budget </a:t>
            </a:r>
          </a:p>
          <a:p>
            <a:pPr algn="r" eaLnBrk="0" hangingPunct="0">
              <a:lnSpc>
                <a:spcPct val="110000"/>
              </a:lnSpc>
              <a:spcBef>
                <a:spcPct val="25000"/>
              </a:spcBef>
            </a:pPr>
            <a:r>
              <a:rPr lang="en-US" sz="1800" b="1" smtClean="0">
                <a:solidFill>
                  <a:srgbClr val="3333FF"/>
                </a:solidFill>
              </a:rPr>
              <a:t>30 </a:t>
            </a:r>
            <a:r>
              <a:rPr lang="en-US" sz="1800" b="1" dirty="0">
                <a:solidFill>
                  <a:srgbClr val="3333FF"/>
                </a:solidFill>
              </a:rPr>
              <a:t>000 employees</a:t>
            </a:r>
          </a:p>
        </p:txBody>
      </p:sp>
      <p:sp>
        <p:nvSpPr>
          <p:cNvPr id="20484" name="Rectangle 5"/>
          <p:cNvSpPr>
            <a:spLocks noChangeArrowheads="1"/>
          </p:cNvSpPr>
          <p:nvPr/>
        </p:nvSpPr>
        <p:spPr bwMode="auto">
          <a:xfrm>
            <a:off x="3708402" y="4221167"/>
            <a:ext cx="1584325" cy="13684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1800"/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4510089" y="2206066"/>
            <a:ext cx="4403725" cy="3914775"/>
            <a:chOff x="2841" y="1600"/>
            <a:chExt cx="2774" cy="2466"/>
          </a:xfrm>
        </p:grpSpPr>
        <p:sp>
          <p:nvSpPr>
            <p:cNvPr id="20486" name="Text Box 7"/>
            <p:cNvSpPr txBox="1">
              <a:spLocks noChangeArrowheads="1"/>
            </p:cNvSpPr>
            <p:nvPr/>
          </p:nvSpPr>
          <p:spPr bwMode="auto">
            <a:xfrm>
              <a:off x="4304" y="1600"/>
              <a:ext cx="1311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000" b="1"/>
                <a:t>Research fields</a:t>
              </a:r>
            </a:p>
          </p:txBody>
        </p:sp>
        <p:grpSp>
          <p:nvGrpSpPr>
            <p:cNvPr id="20487" name="Group 8"/>
            <p:cNvGrpSpPr>
              <a:grpSpLocks/>
            </p:cNvGrpSpPr>
            <p:nvPr/>
          </p:nvGrpSpPr>
          <p:grpSpPr bwMode="auto">
            <a:xfrm>
              <a:off x="2841" y="1979"/>
              <a:ext cx="2676" cy="2087"/>
              <a:chOff x="2971" y="1979"/>
              <a:chExt cx="2676" cy="2087"/>
            </a:xfrm>
          </p:grpSpPr>
          <p:pic>
            <p:nvPicPr>
              <p:cNvPr id="20488" name="Picture 9" descr="HGF Bild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4876" y="2115"/>
                <a:ext cx="613" cy="18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0489" name="Text Box 10"/>
              <p:cNvSpPr txBox="1">
                <a:spLocks noChangeArrowheads="1"/>
              </p:cNvSpPr>
              <p:nvPr/>
            </p:nvSpPr>
            <p:spPr bwMode="auto">
              <a:xfrm>
                <a:off x="3061" y="2034"/>
                <a:ext cx="1724" cy="18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r" eaLnBrk="0" hangingPunct="0">
                  <a:lnSpc>
                    <a:spcPct val="170000"/>
                  </a:lnSpc>
                </a:pPr>
                <a:r>
                  <a:rPr lang="en-US" sz="1800" b="1">
                    <a:solidFill>
                      <a:srgbClr val="3333FF"/>
                    </a:solidFill>
                  </a:rPr>
                  <a:t>Energy</a:t>
                </a:r>
              </a:p>
              <a:p>
                <a:pPr algn="r" eaLnBrk="0" hangingPunct="0">
                  <a:lnSpc>
                    <a:spcPct val="170000"/>
                  </a:lnSpc>
                </a:pPr>
                <a:r>
                  <a:rPr lang="en-US" sz="1800" b="1">
                    <a:solidFill>
                      <a:srgbClr val="3333FF"/>
                    </a:solidFill>
                  </a:rPr>
                  <a:t>Earth and Environment</a:t>
                </a:r>
              </a:p>
              <a:p>
                <a:pPr algn="r" eaLnBrk="0" hangingPunct="0">
                  <a:lnSpc>
                    <a:spcPct val="170000"/>
                  </a:lnSpc>
                </a:pPr>
                <a:r>
                  <a:rPr lang="en-US" sz="1800" b="1">
                    <a:solidFill>
                      <a:srgbClr val="3333FF"/>
                    </a:solidFill>
                  </a:rPr>
                  <a:t>Health</a:t>
                </a:r>
              </a:p>
              <a:p>
                <a:pPr algn="r" eaLnBrk="0" hangingPunct="0">
                  <a:lnSpc>
                    <a:spcPct val="170000"/>
                  </a:lnSpc>
                </a:pPr>
                <a:r>
                  <a:rPr lang="en-US" sz="1800" b="1">
                    <a:solidFill>
                      <a:srgbClr val="3333FF"/>
                    </a:solidFill>
                  </a:rPr>
                  <a:t>Key Technologies</a:t>
                </a:r>
              </a:p>
              <a:p>
                <a:pPr algn="r" eaLnBrk="0" hangingPunct="0">
                  <a:lnSpc>
                    <a:spcPct val="170000"/>
                  </a:lnSpc>
                </a:pPr>
                <a:r>
                  <a:rPr lang="en-US" sz="1800" b="1"/>
                  <a:t>Structure of Matter</a:t>
                </a:r>
              </a:p>
              <a:p>
                <a:pPr algn="r" eaLnBrk="0" hangingPunct="0">
                  <a:lnSpc>
                    <a:spcPct val="170000"/>
                  </a:lnSpc>
                </a:pPr>
                <a:r>
                  <a:rPr lang="en-US" sz="1800" b="1">
                    <a:solidFill>
                      <a:srgbClr val="3333FF"/>
                    </a:solidFill>
                  </a:rPr>
                  <a:t>Transport and Space</a:t>
                </a:r>
              </a:p>
            </p:txBody>
          </p:sp>
          <p:sp>
            <p:nvSpPr>
              <p:cNvPr id="20490" name="Rectangle 11"/>
              <p:cNvSpPr>
                <a:spLocks noChangeArrowheads="1"/>
              </p:cNvSpPr>
              <p:nvPr/>
            </p:nvSpPr>
            <p:spPr bwMode="auto">
              <a:xfrm>
                <a:off x="2971" y="1979"/>
                <a:ext cx="2676" cy="2087"/>
              </a:xfrm>
              <a:prstGeom prst="rect">
                <a:avLst/>
              </a:prstGeom>
              <a:noFill/>
              <a:ln w="28575">
                <a:solidFill>
                  <a:srgbClr val="3333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sz="18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739774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 Box 1026"/>
          <p:cNvSpPr txBox="1">
            <a:spLocks noChangeArrowheads="1"/>
          </p:cNvSpPr>
          <p:nvPr/>
        </p:nvSpPr>
        <p:spPr bwMode="auto">
          <a:xfrm>
            <a:off x="244477" y="101604"/>
            <a:ext cx="86248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400" b="1">
                <a:solidFill>
                  <a:schemeClr val="bg1"/>
                </a:solidFill>
              </a:rPr>
              <a:t>DESY: member of the Helmholtz Association</a:t>
            </a:r>
          </a:p>
        </p:txBody>
      </p:sp>
      <p:pic>
        <p:nvPicPr>
          <p:cNvPr id="22530" name="Picture 1027" descr="Luftphot-HH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50825" y="969963"/>
            <a:ext cx="5041900" cy="3644900"/>
          </a:xfrm>
          <a:ln w="28575">
            <a:solidFill>
              <a:srgbClr val="3399FF"/>
            </a:solidFill>
          </a:ln>
        </p:spPr>
      </p:pic>
      <p:sp>
        <p:nvSpPr>
          <p:cNvPr id="22531" name="Text Box 1028"/>
          <p:cNvSpPr txBox="1">
            <a:spLocks noChangeArrowheads="1"/>
          </p:cNvSpPr>
          <p:nvPr/>
        </p:nvSpPr>
        <p:spPr bwMode="auto">
          <a:xfrm>
            <a:off x="250826" y="4724400"/>
            <a:ext cx="108525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>
                <a:solidFill>
                  <a:srgbClr val="FF0000"/>
                </a:solidFill>
              </a:rPr>
              <a:t>Hamburg</a:t>
            </a:r>
          </a:p>
        </p:txBody>
      </p:sp>
      <p:pic>
        <p:nvPicPr>
          <p:cNvPr id="22532" name="Picture 1029" descr="Luftphoto-Zeuthen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4932363" y="3298927"/>
            <a:ext cx="3975100" cy="2808287"/>
          </a:xfrm>
          <a:ln w="28575">
            <a:solidFill>
              <a:schemeClr val="bg1"/>
            </a:solidFill>
          </a:ln>
        </p:spPr>
      </p:pic>
      <p:sp>
        <p:nvSpPr>
          <p:cNvPr id="22533" name="Text Box 1030"/>
          <p:cNvSpPr txBox="1">
            <a:spLocks noChangeArrowheads="1"/>
          </p:cNvSpPr>
          <p:nvPr/>
        </p:nvSpPr>
        <p:spPr bwMode="auto">
          <a:xfrm>
            <a:off x="3506789" y="6067425"/>
            <a:ext cx="98256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>
                <a:solidFill>
                  <a:srgbClr val="FF0000"/>
                </a:solidFill>
              </a:rPr>
              <a:t>Zeuthen</a:t>
            </a:r>
          </a:p>
        </p:txBody>
      </p:sp>
      <p:sp>
        <p:nvSpPr>
          <p:cNvPr id="22534" name="Text Box 1031"/>
          <p:cNvSpPr txBox="1">
            <a:spLocks noChangeArrowheads="1"/>
          </p:cNvSpPr>
          <p:nvPr/>
        </p:nvSpPr>
        <p:spPr bwMode="auto">
          <a:xfrm>
            <a:off x="5416550" y="881063"/>
            <a:ext cx="3619500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b="1" dirty="0">
                <a:solidFill>
                  <a:srgbClr val="0000CC"/>
                </a:solidFill>
              </a:rPr>
              <a:t>Nationally funded but </a:t>
            </a:r>
          </a:p>
          <a:p>
            <a:pPr eaLnBrk="0" hangingPunct="0"/>
            <a:r>
              <a:rPr lang="en-US" b="1" dirty="0">
                <a:solidFill>
                  <a:srgbClr val="0000CC"/>
                </a:solidFill>
              </a:rPr>
              <a:t>internationally used </a:t>
            </a:r>
          </a:p>
          <a:p>
            <a:pPr eaLnBrk="0" hangingPunct="0"/>
            <a:r>
              <a:rPr lang="en-US" b="1" dirty="0">
                <a:solidFill>
                  <a:srgbClr val="0000CC"/>
                </a:solidFill>
              </a:rPr>
              <a:t>research center</a:t>
            </a:r>
            <a:endParaRPr lang="en-US" b="1" dirty="0">
              <a:solidFill>
                <a:srgbClr val="0000CC"/>
              </a:solidFill>
              <a:cs typeface="Arial" charset="0"/>
            </a:endParaRPr>
          </a:p>
          <a:p>
            <a:pPr eaLnBrk="0" hangingPunct="0"/>
            <a:endParaRPr lang="en-US" b="1" dirty="0">
              <a:solidFill>
                <a:srgbClr val="0000CC"/>
              </a:solidFill>
            </a:endParaRPr>
          </a:p>
          <a:p>
            <a:pPr eaLnBrk="0" hangingPunct="0"/>
            <a:r>
              <a:rPr lang="en-US" b="1" dirty="0">
                <a:solidFill>
                  <a:srgbClr val="0000CC"/>
                </a:solidFill>
              </a:rPr>
              <a:t>Staff:      </a:t>
            </a:r>
            <a:r>
              <a:rPr lang="en-US" b="1" dirty="0">
                <a:solidFill>
                  <a:srgbClr val="FF0000"/>
                </a:solidFill>
              </a:rPr>
              <a:t>~</a:t>
            </a:r>
            <a:r>
              <a:rPr lang="en-US" b="1" dirty="0" smtClean="0">
                <a:solidFill>
                  <a:srgbClr val="FF0000"/>
                </a:solidFill>
              </a:rPr>
              <a:t>1900 (1600 FTE)</a:t>
            </a:r>
          </a:p>
          <a:p>
            <a:pPr eaLnBrk="0" hangingPunct="0"/>
            <a:r>
              <a:rPr lang="en-US" b="1" dirty="0">
                <a:solidFill>
                  <a:srgbClr val="0000CC"/>
                </a:solidFill>
              </a:rPr>
              <a:t>Budget:  </a:t>
            </a:r>
            <a:r>
              <a:rPr lang="en-US" b="1" dirty="0">
                <a:solidFill>
                  <a:srgbClr val="FF0000"/>
                </a:solidFill>
              </a:rPr>
              <a:t>~</a:t>
            </a:r>
            <a:r>
              <a:rPr lang="en-US" b="1" dirty="0" smtClean="0">
                <a:solidFill>
                  <a:srgbClr val="FF0000"/>
                </a:solidFill>
              </a:rPr>
              <a:t>183 </a:t>
            </a:r>
            <a:r>
              <a:rPr lang="en-US" b="1" dirty="0">
                <a:solidFill>
                  <a:srgbClr val="FF0000"/>
                </a:solidFill>
              </a:rPr>
              <a:t>M</a:t>
            </a:r>
            <a:r>
              <a:rPr lang="en-US" b="1" dirty="0">
                <a:solidFill>
                  <a:srgbClr val="FF0000"/>
                </a:solidFill>
                <a:cs typeface="Arial" charset="0"/>
              </a:rPr>
              <a:t>€</a:t>
            </a:r>
          </a:p>
          <a:p>
            <a:pPr eaLnBrk="0" hangingPunct="0"/>
            <a:r>
              <a:rPr lang="en-US" b="1" dirty="0">
                <a:solidFill>
                  <a:srgbClr val="0000CC"/>
                </a:solidFill>
                <a:cs typeface="Arial" charset="0"/>
              </a:rPr>
              <a:t>Users: 	</a:t>
            </a:r>
            <a:r>
              <a:rPr lang="en-US" b="1" dirty="0">
                <a:solidFill>
                  <a:srgbClr val="FF0000"/>
                </a:solidFill>
                <a:cs typeface="Arial" charset="0"/>
              </a:rPr>
              <a:t>~3000</a:t>
            </a:r>
            <a:r>
              <a:rPr lang="en-US" b="1" dirty="0">
                <a:solidFill>
                  <a:srgbClr val="0000CC"/>
                </a:solidFill>
                <a:cs typeface="Arial" charset="0"/>
              </a:rPr>
              <a:t> (&gt; </a:t>
            </a:r>
            <a:r>
              <a:rPr lang="en-US" b="1" dirty="0" smtClean="0">
                <a:solidFill>
                  <a:srgbClr val="0000CC"/>
                </a:solidFill>
                <a:cs typeface="Arial" charset="0"/>
              </a:rPr>
              <a:t>2400 </a:t>
            </a:r>
            <a:r>
              <a:rPr lang="en-US" b="1" dirty="0">
                <a:solidFill>
                  <a:srgbClr val="0000CC"/>
                </a:solidFill>
                <a:cs typeface="Arial" charset="0"/>
              </a:rPr>
              <a:t>for</a:t>
            </a:r>
            <a:r>
              <a:rPr lang="en-US" sz="1800" b="1" dirty="0">
                <a:solidFill>
                  <a:srgbClr val="0000CC"/>
                </a:solidFill>
                <a:cs typeface="Arial" charset="0"/>
              </a:rPr>
              <a:t>    </a:t>
            </a:r>
            <a:br>
              <a:rPr lang="en-US" sz="1800" b="1" dirty="0">
                <a:solidFill>
                  <a:srgbClr val="0000CC"/>
                </a:solidFill>
                <a:cs typeface="Arial" charset="0"/>
              </a:rPr>
            </a:br>
            <a:r>
              <a:rPr lang="en-US" sz="1800" b="1" dirty="0">
                <a:solidFill>
                  <a:srgbClr val="0000CC"/>
                </a:solidFill>
                <a:cs typeface="Arial" charset="0"/>
              </a:rPr>
              <a:t>               synchrotron radiation</a:t>
            </a:r>
            <a:br>
              <a:rPr lang="en-US" sz="1800" b="1" dirty="0">
                <a:solidFill>
                  <a:srgbClr val="0000CC"/>
                </a:solidFill>
                <a:cs typeface="Arial" charset="0"/>
              </a:rPr>
            </a:br>
            <a:r>
              <a:rPr lang="en-US" sz="1800" b="1" dirty="0">
                <a:solidFill>
                  <a:srgbClr val="0000CC"/>
                </a:solidFill>
                <a:cs typeface="Arial" charset="0"/>
              </a:rPr>
              <a:t>               experiments) </a:t>
            </a:r>
          </a:p>
        </p:txBody>
      </p:sp>
      <p:sp>
        <p:nvSpPr>
          <p:cNvPr id="22535" name="Text Box 1032"/>
          <p:cNvSpPr txBox="1">
            <a:spLocks noChangeArrowheads="1"/>
          </p:cNvSpPr>
          <p:nvPr/>
        </p:nvSpPr>
        <p:spPr bwMode="auto">
          <a:xfrm>
            <a:off x="1219202" y="5326064"/>
            <a:ext cx="199285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>
                <a:solidFill>
                  <a:srgbClr val="000090"/>
                </a:solidFill>
              </a:rPr>
              <a:t>two sides of DESY</a:t>
            </a:r>
          </a:p>
        </p:txBody>
      </p:sp>
    </p:spTree>
    <p:extLst>
      <p:ext uri="{BB962C8B-B14F-4D97-AF65-F5344CB8AC3E}">
        <p14:creationId xmlns:p14="http://schemas.microsoft.com/office/powerpoint/2010/main" val="19551890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Line 2"/>
          <p:cNvSpPr>
            <a:spLocks noChangeShapeType="1"/>
          </p:cNvSpPr>
          <p:nvPr/>
        </p:nvSpPr>
        <p:spPr bwMode="auto">
          <a:xfrm flipV="1">
            <a:off x="2678115" y="2203389"/>
            <a:ext cx="3743325" cy="2881312"/>
          </a:xfrm>
          <a:prstGeom prst="line">
            <a:avLst/>
          </a:prstGeom>
          <a:noFill/>
          <a:ln w="28575">
            <a:solidFill>
              <a:srgbClr val="B2B2B2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0" name="Line 3"/>
          <p:cNvSpPr>
            <a:spLocks noChangeShapeType="1"/>
          </p:cNvSpPr>
          <p:nvPr/>
        </p:nvSpPr>
        <p:spPr bwMode="auto">
          <a:xfrm flipH="1" flipV="1">
            <a:off x="2605090" y="2203393"/>
            <a:ext cx="3816350" cy="2808287"/>
          </a:xfrm>
          <a:prstGeom prst="line">
            <a:avLst/>
          </a:prstGeom>
          <a:noFill/>
          <a:ln w="28575">
            <a:solidFill>
              <a:srgbClr val="B2B2B2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1" name="Line 4"/>
          <p:cNvSpPr>
            <a:spLocks noChangeShapeType="1"/>
          </p:cNvSpPr>
          <p:nvPr/>
        </p:nvSpPr>
        <p:spPr bwMode="auto">
          <a:xfrm flipV="1">
            <a:off x="4557713" y="1484251"/>
            <a:ext cx="0" cy="4464050"/>
          </a:xfrm>
          <a:prstGeom prst="line">
            <a:avLst/>
          </a:prstGeom>
          <a:noFill/>
          <a:ln w="28575">
            <a:solidFill>
              <a:srgbClr val="B2B2B2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2" name="Oval 5"/>
          <p:cNvSpPr>
            <a:spLocks noChangeArrowheads="1"/>
          </p:cNvSpPr>
          <p:nvPr/>
        </p:nvSpPr>
        <p:spPr bwMode="auto">
          <a:xfrm>
            <a:off x="2317750" y="1455678"/>
            <a:ext cx="4464050" cy="4537075"/>
          </a:xfrm>
          <a:prstGeom prst="ellipse">
            <a:avLst/>
          </a:prstGeom>
          <a:noFill/>
          <a:ln w="82550">
            <a:solidFill>
              <a:srgbClr val="B2B2B2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de-DE" sz="1800">
              <a:cs typeface="Arial" charset="0"/>
            </a:endParaRPr>
          </a:p>
        </p:txBody>
      </p:sp>
      <p:sp>
        <p:nvSpPr>
          <p:cNvPr id="13" name="Oval 7"/>
          <p:cNvSpPr>
            <a:spLocks noChangeAspect="1" noChangeArrowheads="1"/>
          </p:cNvSpPr>
          <p:nvPr/>
        </p:nvSpPr>
        <p:spPr bwMode="auto">
          <a:xfrm>
            <a:off x="5643563" y="1473143"/>
            <a:ext cx="1582737" cy="1584325"/>
          </a:xfrm>
          <a:prstGeom prst="ellipse">
            <a:avLst/>
          </a:prstGeom>
          <a:solidFill>
            <a:srgbClr val="000080"/>
          </a:solidFill>
          <a:ln w="9525">
            <a:noFill/>
            <a:round/>
            <a:headEnd/>
            <a:tailEnd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eaLnBrk="1" hangingPunct="1">
              <a:defRPr/>
            </a:pPr>
            <a:endParaRPr lang="de-DE" sz="1800"/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5869422" y="1896992"/>
            <a:ext cx="122408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de-DE" sz="1800" b="1" dirty="0" smtClean="0">
                <a:solidFill>
                  <a:srgbClr val="FFFF00"/>
                </a:solidFill>
                <a:cs typeface="Arial" charset="0"/>
              </a:rPr>
              <a:t>Photon</a:t>
            </a:r>
            <a:endParaRPr lang="de-DE" sz="1800" b="1" dirty="0">
              <a:solidFill>
                <a:srgbClr val="FFFF00"/>
              </a:solidFill>
              <a:cs typeface="Arial" charset="0"/>
            </a:endParaRPr>
          </a:p>
          <a:p>
            <a:pPr algn="ctr" eaLnBrk="1" hangingPunct="1"/>
            <a:r>
              <a:rPr lang="de-DE" sz="1800" b="1" dirty="0" smtClean="0">
                <a:solidFill>
                  <a:srgbClr val="FFFF00"/>
                </a:solidFill>
                <a:cs typeface="Arial" charset="0"/>
              </a:rPr>
              <a:t>Research</a:t>
            </a:r>
            <a:endParaRPr lang="de-DE" sz="1800" b="1" dirty="0">
              <a:solidFill>
                <a:srgbClr val="FFFF00"/>
              </a:solidFill>
              <a:cs typeface="Arial" charset="0"/>
            </a:endParaRPr>
          </a:p>
        </p:txBody>
      </p:sp>
      <p:sp>
        <p:nvSpPr>
          <p:cNvPr id="15" name="Oval 9"/>
          <p:cNvSpPr>
            <a:spLocks noChangeAspect="1" noChangeArrowheads="1"/>
          </p:cNvSpPr>
          <p:nvPr/>
        </p:nvSpPr>
        <p:spPr bwMode="auto">
          <a:xfrm>
            <a:off x="1873250" y="1485843"/>
            <a:ext cx="1582738" cy="1584325"/>
          </a:xfrm>
          <a:prstGeom prst="ellipse">
            <a:avLst/>
          </a:prstGeom>
          <a:solidFill>
            <a:srgbClr val="000080"/>
          </a:solidFill>
          <a:ln w="9525">
            <a:noFill/>
            <a:round/>
            <a:headEnd/>
            <a:tailEnd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eaLnBrk="1" hangingPunct="1">
              <a:defRPr/>
            </a:pPr>
            <a:endParaRPr lang="de-DE" sz="1800"/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2131727" y="1931930"/>
            <a:ext cx="1057276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de-DE" b="1" dirty="0" err="1" smtClean="0">
                <a:solidFill>
                  <a:srgbClr val="FFFF00"/>
                </a:solidFill>
                <a:cs typeface="Arial" charset="0"/>
              </a:rPr>
              <a:t>Particle</a:t>
            </a:r>
            <a:endParaRPr lang="de-DE" sz="1800" b="1" dirty="0">
              <a:solidFill>
                <a:srgbClr val="FFFF00"/>
              </a:solidFill>
              <a:cs typeface="Arial" charset="0"/>
            </a:endParaRPr>
          </a:p>
          <a:p>
            <a:pPr algn="ctr" eaLnBrk="1" hangingPunct="1"/>
            <a:r>
              <a:rPr lang="de-DE" sz="1800" b="1" dirty="0" err="1" smtClean="0">
                <a:solidFill>
                  <a:srgbClr val="FFFF00"/>
                </a:solidFill>
                <a:cs typeface="Arial" charset="0"/>
              </a:rPr>
              <a:t>Physics</a:t>
            </a:r>
            <a:endParaRPr lang="de-DE" sz="1800" b="1" dirty="0">
              <a:solidFill>
                <a:srgbClr val="FFFF00"/>
              </a:solidFill>
              <a:cs typeface="Arial" charset="0"/>
            </a:endParaRPr>
          </a:p>
        </p:txBody>
      </p:sp>
      <p:sp>
        <p:nvSpPr>
          <p:cNvPr id="17" name="Oval 11"/>
          <p:cNvSpPr>
            <a:spLocks noChangeAspect="1" noChangeArrowheads="1"/>
          </p:cNvSpPr>
          <p:nvPr/>
        </p:nvSpPr>
        <p:spPr bwMode="auto">
          <a:xfrm>
            <a:off x="3754438" y="5068830"/>
            <a:ext cx="1582737" cy="1584325"/>
          </a:xfrm>
          <a:prstGeom prst="ellipse">
            <a:avLst/>
          </a:prstGeom>
          <a:solidFill>
            <a:srgbClr val="000080"/>
          </a:solidFill>
          <a:ln w="9525">
            <a:noFill/>
            <a:round/>
            <a:headEnd/>
            <a:tailEnd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eaLnBrk="1" hangingPunct="1">
              <a:defRPr/>
            </a:pPr>
            <a:endParaRPr lang="de-DE" sz="1800"/>
          </a:p>
        </p:txBody>
      </p:sp>
      <p:sp>
        <p:nvSpPr>
          <p:cNvPr id="18" name="Text Box 12"/>
          <p:cNvSpPr txBox="1">
            <a:spLocks noChangeArrowheads="1"/>
          </p:cNvSpPr>
          <p:nvPr/>
        </p:nvSpPr>
        <p:spPr bwMode="auto">
          <a:xfrm>
            <a:off x="3784298" y="5540330"/>
            <a:ext cx="1491915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de-DE" sz="1800" b="1" dirty="0" err="1" smtClean="0">
                <a:solidFill>
                  <a:srgbClr val="FFFF00"/>
                </a:solidFill>
                <a:cs typeface="Arial" charset="0"/>
              </a:rPr>
              <a:t>Accelerator</a:t>
            </a:r>
            <a:endParaRPr lang="de-DE" sz="1800" b="1" dirty="0" smtClean="0">
              <a:solidFill>
                <a:srgbClr val="FFFF00"/>
              </a:solidFill>
              <a:cs typeface="Arial" charset="0"/>
            </a:endParaRPr>
          </a:p>
          <a:p>
            <a:pPr algn="ctr" eaLnBrk="1" hangingPunct="1"/>
            <a:r>
              <a:rPr lang="de-DE" b="1" dirty="0" smtClean="0">
                <a:solidFill>
                  <a:srgbClr val="FFFF00"/>
                </a:solidFill>
                <a:cs typeface="Arial" charset="0"/>
              </a:rPr>
              <a:t>Technologies</a:t>
            </a:r>
            <a:endParaRPr lang="de-DE" sz="1800" b="1" dirty="0">
              <a:solidFill>
                <a:srgbClr val="FFFF00"/>
              </a:solidFill>
              <a:cs typeface="Arial" charset="0"/>
            </a:endParaRPr>
          </a:p>
        </p:txBody>
      </p:sp>
      <p:grpSp>
        <p:nvGrpSpPr>
          <p:cNvPr id="2" name="Gruppieren 19"/>
          <p:cNvGrpSpPr>
            <a:grpSpLocks/>
          </p:cNvGrpSpPr>
          <p:nvPr/>
        </p:nvGrpSpPr>
        <p:grpSpPr bwMode="auto">
          <a:xfrm>
            <a:off x="5807162" y="4368675"/>
            <a:ext cx="1265987" cy="1268211"/>
            <a:chOff x="5829300" y="3865563"/>
            <a:chExt cx="1266825" cy="1268412"/>
          </a:xfrm>
        </p:grpSpPr>
        <p:sp>
          <p:nvSpPr>
            <p:cNvPr id="20" name="Oval 13"/>
            <p:cNvSpPr>
              <a:spLocks noChangeAspect="1" noChangeArrowheads="1"/>
            </p:cNvSpPr>
            <p:nvPr/>
          </p:nvSpPr>
          <p:spPr bwMode="auto">
            <a:xfrm>
              <a:off x="5829300" y="3865563"/>
              <a:ext cx="1266825" cy="1268412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eaLnBrk="1" hangingPunct="1">
                <a:defRPr/>
              </a:pPr>
              <a:endParaRPr lang="de-DE" sz="1800"/>
            </a:p>
          </p:txBody>
        </p:sp>
        <p:sp>
          <p:nvSpPr>
            <p:cNvPr id="21" name="Text Box 14"/>
            <p:cNvSpPr txBox="1">
              <a:spLocks noChangeArrowheads="1"/>
            </p:cNvSpPr>
            <p:nvPr/>
          </p:nvSpPr>
          <p:spPr bwMode="auto">
            <a:xfrm>
              <a:off x="6085460" y="4310767"/>
              <a:ext cx="801050" cy="3386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de-DE" dirty="0" smtClean="0">
                  <a:solidFill>
                    <a:srgbClr val="FF6600"/>
                  </a:solidFill>
                  <a:cs typeface="Arial" charset="0"/>
                </a:rPr>
                <a:t>Lasers</a:t>
              </a:r>
              <a:endParaRPr lang="de-DE" dirty="0">
                <a:solidFill>
                  <a:srgbClr val="FF6600"/>
                </a:solidFill>
                <a:cs typeface="Arial" charset="0"/>
              </a:endParaRPr>
            </a:p>
          </p:txBody>
        </p:sp>
      </p:grpSp>
      <p:grpSp>
        <p:nvGrpSpPr>
          <p:cNvPr id="3" name="Gruppieren 20"/>
          <p:cNvGrpSpPr>
            <a:grpSpLocks/>
          </p:cNvGrpSpPr>
          <p:nvPr/>
        </p:nvGrpSpPr>
        <p:grpSpPr bwMode="auto">
          <a:xfrm>
            <a:off x="1960714" y="4441573"/>
            <a:ext cx="1265986" cy="1268211"/>
            <a:chOff x="2012950" y="3938588"/>
            <a:chExt cx="1266825" cy="1268412"/>
          </a:xfrm>
        </p:grpSpPr>
        <p:sp>
          <p:nvSpPr>
            <p:cNvPr id="23" name="Oval 15"/>
            <p:cNvSpPr>
              <a:spLocks noChangeAspect="1" noChangeArrowheads="1"/>
            </p:cNvSpPr>
            <p:nvPr/>
          </p:nvSpPr>
          <p:spPr bwMode="auto">
            <a:xfrm>
              <a:off x="2012950" y="3938588"/>
              <a:ext cx="1266825" cy="1268412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eaLnBrk="1" hangingPunct="1">
                <a:defRPr/>
              </a:pPr>
              <a:endParaRPr lang="de-DE" sz="1800"/>
            </a:p>
          </p:txBody>
        </p:sp>
        <p:sp>
          <p:nvSpPr>
            <p:cNvPr id="24" name="Text Box 16"/>
            <p:cNvSpPr txBox="1">
              <a:spLocks noChangeArrowheads="1"/>
            </p:cNvSpPr>
            <p:nvPr/>
          </p:nvSpPr>
          <p:spPr bwMode="auto">
            <a:xfrm>
              <a:off x="2015966" y="4382796"/>
              <a:ext cx="1177705" cy="3386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de-DE" dirty="0" smtClean="0">
                  <a:solidFill>
                    <a:srgbClr val="FF6600"/>
                  </a:solidFill>
                  <a:cs typeface="Arial" charset="0"/>
                </a:rPr>
                <a:t>Computing</a:t>
              </a:r>
              <a:endParaRPr lang="de-DE" dirty="0">
                <a:solidFill>
                  <a:srgbClr val="FF6600"/>
                </a:solidFill>
                <a:cs typeface="Arial" charset="0"/>
              </a:endParaRPr>
            </a:p>
          </p:txBody>
        </p:sp>
      </p:grpSp>
      <p:grpSp>
        <p:nvGrpSpPr>
          <p:cNvPr id="4" name="Gruppieren 21"/>
          <p:cNvGrpSpPr>
            <a:grpSpLocks/>
          </p:cNvGrpSpPr>
          <p:nvPr/>
        </p:nvGrpSpPr>
        <p:grpSpPr bwMode="auto">
          <a:xfrm>
            <a:off x="3925511" y="810653"/>
            <a:ext cx="1265767" cy="1269214"/>
            <a:chOff x="3948113" y="307975"/>
            <a:chExt cx="1266825" cy="1268413"/>
          </a:xfrm>
        </p:grpSpPr>
        <p:sp>
          <p:nvSpPr>
            <p:cNvPr id="26" name="Oval 17"/>
            <p:cNvSpPr>
              <a:spLocks noChangeAspect="1" noChangeArrowheads="1"/>
            </p:cNvSpPr>
            <p:nvPr/>
          </p:nvSpPr>
          <p:spPr bwMode="auto">
            <a:xfrm>
              <a:off x="3948113" y="307975"/>
              <a:ext cx="1266825" cy="1268413"/>
            </a:xfrm>
            <a:prstGeom prst="ellipse">
              <a:avLst/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eaLnBrk="1" hangingPunct="1">
                <a:defRPr/>
              </a:pPr>
              <a:endParaRPr lang="de-DE" sz="1800"/>
            </a:p>
          </p:txBody>
        </p:sp>
        <p:sp>
          <p:nvSpPr>
            <p:cNvPr id="27" name="Text Box 18"/>
            <p:cNvSpPr txBox="1">
              <a:spLocks noChangeArrowheads="1"/>
            </p:cNvSpPr>
            <p:nvPr/>
          </p:nvSpPr>
          <p:spPr bwMode="auto">
            <a:xfrm>
              <a:off x="4048777" y="738954"/>
              <a:ext cx="1063599" cy="3383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de-DE" dirty="0" err="1" smtClean="0">
                  <a:solidFill>
                    <a:srgbClr val="FF6600"/>
                  </a:solidFill>
                  <a:cs typeface="Arial" charset="0"/>
                </a:rPr>
                <a:t>Detectors</a:t>
              </a:r>
              <a:endParaRPr lang="de-DE" dirty="0">
                <a:solidFill>
                  <a:srgbClr val="FF6600"/>
                </a:solidFill>
                <a:cs typeface="Arial" charset="0"/>
              </a:endParaRPr>
            </a:p>
          </p:txBody>
        </p:sp>
      </p:grpSp>
      <p:grpSp>
        <p:nvGrpSpPr>
          <p:cNvPr id="5" name="Group 40"/>
          <p:cNvGrpSpPr>
            <a:grpSpLocks/>
          </p:cNvGrpSpPr>
          <p:nvPr/>
        </p:nvGrpSpPr>
        <p:grpSpPr bwMode="auto">
          <a:xfrm>
            <a:off x="3676650" y="2779651"/>
            <a:ext cx="1752600" cy="1752600"/>
            <a:chOff x="3493" y="2261"/>
            <a:chExt cx="816" cy="816"/>
          </a:xfrm>
        </p:grpSpPr>
        <p:sp>
          <p:nvSpPr>
            <p:cNvPr id="29" name="Oval 41"/>
            <p:cNvSpPr>
              <a:spLocks noChangeArrowheads="1"/>
            </p:cNvSpPr>
            <p:nvPr/>
          </p:nvSpPr>
          <p:spPr bwMode="auto">
            <a:xfrm>
              <a:off x="3493" y="2261"/>
              <a:ext cx="816" cy="816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pic>
          <p:nvPicPr>
            <p:cNvPr id="30" name="Picture 42" descr="DESY-Logo-cyan-RGB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506" y="2275"/>
              <a:ext cx="793" cy="793"/>
            </a:xfrm>
            <a:prstGeom prst="rect">
              <a:avLst/>
            </a:prstGeom>
            <a:noFill/>
          </p:spPr>
        </p:pic>
      </p:grpSp>
      <p:sp>
        <p:nvSpPr>
          <p:cNvPr id="31" name="Rectangle 29"/>
          <p:cNvSpPr>
            <a:spLocks noGrp="1" noChangeArrowheads="1"/>
          </p:cNvSpPr>
          <p:nvPr>
            <p:ph type="ctrTitle"/>
          </p:nvPr>
        </p:nvSpPr>
        <p:spPr>
          <a:xfrm>
            <a:off x="1" y="157416"/>
            <a:ext cx="5950815" cy="571504"/>
          </a:xfrm>
        </p:spPr>
        <p:txBody>
          <a:bodyPr/>
          <a:lstStyle/>
          <a:p>
            <a:pPr algn="l"/>
            <a:r>
              <a:rPr lang="de-DE" sz="2400" b="1" dirty="0" smtClean="0">
                <a:solidFill>
                  <a:srgbClr val="FFFFFF"/>
                </a:solidFill>
              </a:rPr>
              <a:t>  DESY Core Competence</a:t>
            </a:r>
            <a:r>
              <a:rPr lang="de-DE" sz="2800" b="1" dirty="0" smtClean="0">
                <a:solidFill>
                  <a:schemeClr val="accent2"/>
                </a:solidFill>
              </a:rPr>
              <a:t>.</a:t>
            </a:r>
            <a:endParaRPr lang="de-DE" sz="28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6045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Goals of Helmholtz Detector Portfolio: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Development of fundamental and innovative Detector Technologies within the Helmholtz Association.</a:t>
            </a:r>
          </a:p>
          <a:p>
            <a:endParaRPr lang="en-US" dirty="0" smtClean="0"/>
          </a:p>
          <a:p>
            <a:r>
              <a:rPr lang="en-US" dirty="0" smtClean="0"/>
              <a:t>Networking between the various centers active in the filed “Structure of Matter”.</a:t>
            </a:r>
          </a:p>
          <a:p>
            <a:endParaRPr lang="en-US" dirty="0" smtClean="0"/>
          </a:p>
          <a:p>
            <a:r>
              <a:rPr lang="en-US" dirty="0" smtClean="0"/>
              <a:t>Create centralized links with centers outside the </a:t>
            </a:r>
            <a:r>
              <a:rPr lang="en-US" dirty="0"/>
              <a:t>field “Structure of Matter</a:t>
            </a:r>
            <a:r>
              <a:rPr lang="en-US" dirty="0" smtClean="0"/>
              <a:t>”, as well as institutes outside the </a:t>
            </a:r>
            <a:r>
              <a:rPr lang="en-US" dirty="0"/>
              <a:t>Helmholtz Association.</a:t>
            </a:r>
            <a:endParaRPr lang="en-US" dirty="0" smtClean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09781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Structure: 3 pillars</a:t>
            </a:r>
            <a:endParaRPr lang="en-US" dirty="0"/>
          </a:p>
        </p:txBody>
      </p:sp>
      <p:grpSp>
        <p:nvGrpSpPr>
          <p:cNvPr id="3" name="Group 4"/>
          <p:cNvGrpSpPr>
            <a:grpSpLocks noChangeAspect="1"/>
          </p:cNvGrpSpPr>
          <p:nvPr/>
        </p:nvGrpSpPr>
        <p:grpSpPr bwMode="auto">
          <a:xfrm>
            <a:off x="465138" y="1230313"/>
            <a:ext cx="8307390" cy="4640262"/>
            <a:chOff x="293" y="775"/>
            <a:chExt cx="5233" cy="2923"/>
          </a:xfrm>
        </p:grpSpPr>
        <p:sp>
          <p:nvSpPr>
            <p:cNvPr id="4" name="AutoShape 3"/>
            <p:cNvSpPr>
              <a:spLocks noChangeAspect="1" noChangeArrowheads="1" noTextEdit="1"/>
            </p:cNvSpPr>
            <p:nvPr/>
          </p:nvSpPr>
          <p:spPr bwMode="auto">
            <a:xfrm>
              <a:off x="295" y="777"/>
              <a:ext cx="5229" cy="29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" name="Freeform 5"/>
            <p:cNvSpPr>
              <a:spLocks/>
            </p:cNvSpPr>
            <p:nvPr/>
          </p:nvSpPr>
          <p:spPr bwMode="auto">
            <a:xfrm>
              <a:off x="3525" y="3320"/>
              <a:ext cx="1977" cy="337"/>
            </a:xfrm>
            <a:custGeom>
              <a:avLst/>
              <a:gdLst>
                <a:gd name="T0" fmla="*/ 5930 w 11860"/>
                <a:gd name="T1" fmla="*/ 2025 h 2025"/>
                <a:gd name="T2" fmla="*/ 0 w 11860"/>
                <a:gd name="T3" fmla="*/ 2025 h 2025"/>
                <a:gd name="T4" fmla="*/ 0 w 11860"/>
                <a:gd name="T5" fmla="*/ 0 h 2025"/>
                <a:gd name="T6" fmla="*/ 11860 w 11860"/>
                <a:gd name="T7" fmla="*/ 0 h 2025"/>
                <a:gd name="T8" fmla="*/ 11860 w 11860"/>
                <a:gd name="T9" fmla="*/ 2025 h 2025"/>
                <a:gd name="T10" fmla="*/ 5930 w 11860"/>
                <a:gd name="T11" fmla="*/ 2025 h 20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860" h="2025">
                  <a:moveTo>
                    <a:pt x="5930" y="2025"/>
                  </a:moveTo>
                  <a:lnTo>
                    <a:pt x="0" y="2025"/>
                  </a:lnTo>
                  <a:lnTo>
                    <a:pt x="0" y="0"/>
                  </a:lnTo>
                  <a:lnTo>
                    <a:pt x="11860" y="0"/>
                  </a:lnTo>
                  <a:lnTo>
                    <a:pt x="11860" y="2025"/>
                  </a:lnTo>
                  <a:lnTo>
                    <a:pt x="5930" y="2025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Freeform 6"/>
            <p:cNvSpPr>
              <a:spLocks/>
            </p:cNvSpPr>
            <p:nvPr/>
          </p:nvSpPr>
          <p:spPr bwMode="auto">
            <a:xfrm>
              <a:off x="3525" y="3320"/>
              <a:ext cx="1977" cy="337"/>
            </a:xfrm>
            <a:custGeom>
              <a:avLst/>
              <a:gdLst>
                <a:gd name="T0" fmla="*/ 5930 w 11860"/>
                <a:gd name="T1" fmla="*/ 2025 h 2025"/>
                <a:gd name="T2" fmla="*/ 0 w 11860"/>
                <a:gd name="T3" fmla="*/ 2025 h 2025"/>
                <a:gd name="T4" fmla="*/ 0 w 11860"/>
                <a:gd name="T5" fmla="*/ 0 h 2025"/>
                <a:gd name="T6" fmla="*/ 11860 w 11860"/>
                <a:gd name="T7" fmla="*/ 0 h 2025"/>
                <a:gd name="T8" fmla="*/ 11860 w 11860"/>
                <a:gd name="T9" fmla="*/ 2025 h 2025"/>
                <a:gd name="T10" fmla="*/ 5930 w 11860"/>
                <a:gd name="T11" fmla="*/ 2025 h 20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860" h="2025">
                  <a:moveTo>
                    <a:pt x="5930" y="2025"/>
                  </a:moveTo>
                  <a:lnTo>
                    <a:pt x="0" y="2025"/>
                  </a:lnTo>
                  <a:lnTo>
                    <a:pt x="0" y="0"/>
                  </a:lnTo>
                  <a:lnTo>
                    <a:pt x="11860" y="0"/>
                  </a:lnTo>
                  <a:lnTo>
                    <a:pt x="11860" y="2025"/>
                  </a:lnTo>
                  <a:lnTo>
                    <a:pt x="5930" y="2025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Rectangle 7"/>
            <p:cNvSpPr>
              <a:spLocks noChangeArrowheads="1"/>
            </p:cNvSpPr>
            <p:nvPr/>
          </p:nvSpPr>
          <p:spPr bwMode="auto">
            <a:xfrm>
              <a:off x="4972" y="3427"/>
              <a:ext cx="113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…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auto">
            <a:xfrm>
              <a:off x="3516" y="1005"/>
              <a:ext cx="1977" cy="338"/>
            </a:xfrm>
            <a:custGeom>
              <a:avLst/>
              <a:gdLst>
                <a:gd name="T0" fmla="*/ 5930 w 11860"/>
                <a:gd name="T1" fmla="*/ 2025 h 2025"/>
                <a:gd name="T2" fmla="*/ 0 w 11860"/>
                <a:gd name="T3" fmla="*/ 2025 h 2025"/>
                <a:gd name="T4" fmla="*/ 0 w 11860"/>
                <a:gd name="T5" fmla="*/ 0 h 2025"/>
                <a:gd name="T6" fmla="*/ 11860 w 11860"/>
                <a:gd name="T7" fmla="*/ 0 h 2025"/>
                <a:gd name="T8" fmla="*/ 11860 w 11860"/>
                <a:gd name="T9" fmla="*/ 2025 h 2025"/>
                <a:gd name="T10" fmla="*/ 5930 w 11860"/>
                <a:gd name="T11" fmla="*/ 2025 h 20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860" h="2025">
                  <a:moveTo>
                    <a:pt x="5930" y="2025"/>
                  </a:moveTo>
                  <a:lnTo>
                    <a:pt x="0" y="2025"/>
                  </a:lnTo>
                  <a:lnTo>
                    <a:pt x="0" y="0"/>
                  </a:lnTo>
                  <a:lnTo>
                    <a:pt x="11860" y="0"/>
                  </a:lnTo>
                  <a:lnTo>
                    <a:pt x="11860" y="2025"/>
                  </a:lnTo>
                  <a:lnTo>
                    <a:pt x="5930" y="2025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9"/>
            <p:cNvSpPr>
              <a:spLocks/>
            </p:cNvSpPr>
            <p:nvPr/>
          </p:nvSpPr>
          <p:spPr bwMode="auto">
            <a:xfrm>
              <a:off x="3516" y="1005"/>
              <a:ext cx="1977" cy="338"/>
            </a:xfrm>
            <a:custGeom>
              <a:avLst/>
              <a:gdLst>
                <a:gd name="T0" fmla="*/ 5930 w 11860"/>
                <a:gd name="T1" fmla="*/ 2025 h 2025"/>
                <a:gd name="T2" fmla="*/ 0 w 11860"/>
                <a:gd name="T3" fmla="*/ 2025 h 2025"/>
                <a:gd name="T4" fmla="*/ 0 w 11860"/>
                <a:gd name="T5" fmla="*/ 0 h 2025"/>
                <a:gd name="T6" fmla="*/ 11860 w 11860"/>
                <a:gd name="T7" fmla="*/ 0 h 2025"/>
                <a:gd name="T8" fmla="*/ 11860 w 11860"/>
                <a:gd name="T9" fmla="*/ 2025 h 2025"/>
                <a:gd name="T10" fmla="*/ 5930 w 11860"/>
                <a:gd name="T11" fmla="*/ 2025 h 20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860" h="2025">
                  <a:moveTo>
                    <a:pt x="5930" y="2025"/>
                  </a:moveTo>
                  <a:lnTo>
                    <a:pt x="0" y="2025"/>
                  </a:lnTo>
                  <a:lnTo>
                    <a:pt x="0" y="0"/>
                  </a:lnTo>
                  <a:lnTo>
                    <a:pt x="11860" y="0"/>
                  </a:lnTo>
                  <a:lnTo>
                    <a:pt x="11860" y="2025"/>
                  </a:lnTo>
                  <a:lnTo>
                    <a:pt x="5930" y="2025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Rectangle 10"/>
            <p:cNvSpPr>
              <a:spLocks noChangeArrowheads="1"/>
            </p:cNvSpPr>
            <p:nvPr/>
          </p:nvSpPr>
          <p:spPr bwMode="auto">
            <a:xfrm>
              <a:off x="4120" y="1124"/>
              <a:ext cx="1373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Elementary particle physics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Freeform 11"/>
            <p:cNvSpPr>
              <a:spLocks/>
            </p:cNvSpPr>
            <p:nvPr/>
          </p:nvSpPr>
          <p:spPr bwMode="auto">
            <a:xfrm>
              <a:off x="3516" y="1391"/>
              <a:ext cx="1977" cy="337"/>
            </a:xfrm>
            <a:custGeom>
              <a:avLst/>
              <a:gdLst>
                <a:gd name="T0" fmla="*/ 5930 w 11860"/>
                <a:gd name="T1" fmla="*/ 2025 h 2025"/>
                <a:gd name="T2" fmla="*/ 0 w 11860"/>
                <a:gd name="T3" fmla="*/ 2025 h 2025"/>
                <a:gd name="T4" fmla="*/ 0 w 11860"/>
                <a:gd name="T5" fmla="*/ 0 h 2025"/>
                <a:gd name="T6" fmla="*/ 11860 w 11860"/>
                <a:gd name="T7" fmla="*/ 0 h 2025"/>
                <a:gd name="T8" fmla="*/ 11860 w 11860"/>
                <a:gd name="T9" fmla="*/ 2025 h 2025"/>
                <a:gd name="T10" fmla="*/ 5930 w 11860"/>
                <a:gd name="T11" fmla="*/ 2025 h 20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860" h="2025">
                  <a:moveTo>
                    <a:pt x="5930" y="2025"/>
                  </a:moveTo>
                  <a:lnTo>
                    <a:pt x="0" y="2025"/>
                  </a:lnTo>
                  <a:lnTo>
                    <a:pt x="0" y="0"/>
                  </a:lnTo>
                  <a:lnTo>
                    <a:pt x="11860" y="0"/>
                  </a:lnTo>
                  <a:lnTo>
                    <a:pt x="11860" y="2025"/>
                  </a:lnTo>
                  <a:lnTo>
                    <a:pt x="5930" y="2025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2"/>
            <p:cNvSpPr>
              <a:spLocks/>
            </p:cNvSpPr>
            <p:nvPr/>
          </p:nvSpPr>
          <p:spPr bwMode="auto">
            <a:xfrm>
              <a:off x="3516" y="1391"/>
              <a:ext cx="1977" cy="337"/>
            </a:xfrm>
            <a:custGeom>
              <a:avLst/>
              <a:gdLst>
                <a:gd name="T0" fmla="*/ 5930 w 11860"/>
                <a:gd name="T1" fmla="*/ 2025 h 2025"/>
                <a:gd name="T2" fmla="*/ 0 w 11860"/>
                <a:gd name="T3" fmla="*/ 2025 h 2025"/>
                <a:gd name="T4" fmla="*/ 0 w 11860"/>
                <a:gd name="T5" fmla="*/ 0 h 2025"/>
                <a:gd name="T6" fmla="*/ 11860 w 11860"/>
                <a:gd name="T7" fmla="*/ 0 h 2025"/>
                <a:gd name="T8" fmla="*/ 11860 w 11860"/>
                <a:gd name="T9" fmla="*/ 2025 h 2025"/>
                <a:gd name="T10" fmla="*/ 5930 w 11860"/>
                <a:gd name="T11" fmla="*/ 2025 h 20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860" h="2025">
                  <a:moveTo>
                    <a:pt x="5930" y="2025"/>
                  </a:moveTo>
                  <a:lnTo>
                    <a:pt x="0" y="2025"/>
                  </a:lnTo>
                  <a:lnTo>
                    <a:pt x="0" y="0"/>
                  </a:lnTo>
                  <a:lnTo>
                    <a:pt x="11860" y="0"/>
                  </a:lnTo>
                  <a:lnTo>
                    <a:pt x="11860" y="2025"/>
                  </a:lnTo>
                  <a:lnTo>
                    <a:pt x="5930" y="2025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Rectangle 13"/>
            <p:cNvSpPr>
              <a:spLocks noChangeArrowheads="1"/>
            </p:cNvSpPr>
            <p:nvPr/>
          </p:nvSpPr>
          <p:spPr bwMode="auto">
            <a:xfrm>
              <a:off x="4421" y="1511"/>
              <a:ext cx="1072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Astro</a:t>
              </a: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-particle physics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Freeform 14"/>
            <p:cNvSpPr>
              <a:spLocks/>
            </p:cNvSpPr>
            <p:nvPr/>
          </p:nvSpPr>
          <p:spPr bwMode="auto">
            <a:xfrm>
              <a:off x="3516" y="1777"/>
              <a:ext cx="1977" cy="337"/>
            </a:xfrm>
            <a:custGeom>
              <a:avLst/>
              <a:gdLst>
                <a:gd name="T0" fmla="*/ 5930 w 11860"/>
                <a:gd name="T1" fmla="*/ 2025 h 2025"/>
                <a:gd name="T2" fmla="*/ 0 w 11860"/>
                <a:gd name="T3" fmla="*/ 2025 h 2025"/>
                <a:gd name="T4" fmla="*/ 0 w 11860"/>
                <a:gd name="T5" fmla="*/ 0 h 2025"/>
                <a:gd name="T6" fmla="*/ 11860 w 11860"/>
                <a:gd name="T7" fmla="*/ 0 h 2025"/>
                <a:gd name="T8" fmla="*/ 11860 w 11860"/>
                <a:gd name="T9" fmla="*/ 2025 h 2025"/>
                <a:gd name="T10" fmla="*/ 5930 w 11860"/>
                <a:gd name="T11" fmla="*/ 2025 h 20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860" h="2025">
                  <a:moveTo>
                    <a:pt x="5930" y="2025"/>
                  </a:moveTo>
                  <a:lnTo>
                    <a:pt x="0" y="2025"/>
                  </a:lnTo>
                  <a:lnTo>
                    <a:pt x="0" y="0"/>
                  </a:lnTo>
                  <a:lnTo>
                    <a:pt x="11860" y="0"/>
                  </a:lnTo>
                  <a:lnTo>
                    <a:pt x="11860" y="2025"/>
                  </a:lnTo>
                  <a:lnTo>
                    <a:pt x="5930" y="2025"/>
                  </a:lnTo>
                  <a:close/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5"/>
            <p:cNvSpPr>
              <a:spLocks/>
            </p:cNvSpPr>
            <p:nvPr/>
          </p:nvSpPr>
          <p:spPr bwMode="auto">
            <a:xfrm>
              <a:off x="3516" y="1777"/>
              <a:ext cx="1977" cy="337"/>
            </a:xfrm>
            <a:custGeom>
              <a:avLst/>
              <a:gdLst>
                <a:gd name="T0" fmla="*/ 5930 w 11860"/>
                <a:gd name="T1" fmla="*/ 2025 h 2025"/>
                <a:gd name="T2" fmla="*/ 0 w 11860"/>
                <a:gd name="T3" fmla="*/ 2025 h 2025"/>
                <a:gd name="T4" fmla="*/ 0 w 11860"/>
                <a:gd name="T5" fmla="*/ 0 h 2025"/>
                <a:gd name="T6" fmla="*/ 11860 w 11860"/>
                <a:gd name="T7" fmla="*/ 0 h 2025"/>
                <a:gd name="T8" fmla="*/ 11860 w 11860"/>
                <a:gd name="T9" fmla="*/ 2025 h 2025"/>
                <a:gd name="T10" fmla="*/ 5930 w 11860"/>
                <a:gd name="T11" fmla="*/ 2025 h 20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860" h="2025">
                  <a:moveTo>
                    <a:pt x="5930" y="2025"/>
                  </a:moveTo>
                  <a:lnTo>
                    <a:pt x="0" y="2025"/>
                  </a:lnTo>
                  <a:lnTo>
                    <a:pt x="0" y="0"/>
                  </a:lnTo>
                  <a:lnTo>
                    <a:pt x="11860" y="0"/>
                  </a:lnTo>
                  <a:lnTo>
                    <a:pt x="11860" y="2025"/>
                  </a:lnTo>
                  <a:lnTo>
                    <a:pt x="5930" y="2025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Rectangle 16"/>
            <p:cNvSpPr>
              <a:spLocks noChangeArrowheads="1"/>
            </p:cNvSpPr>
            <p:nvPr/>
          </p:nvSpPr>
          <p:spPr bwMode="auto">
            <a:xfrm>
              <a:off x="4513" y="1877"/>
              <a:ext cx="971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Hadrons and nuclei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Freeform 17"/>
            <p:cNvSpPr>
              <a:spLocks/>
            </p:cNvSpPr>
            <p:nvPr/>
          </p:nvSpPr>
          <p:spPr bwMode="auto">
            <a:xfrm>
              <a:off x="3516" y="2162"/>
              <a:ext cx="1977" cy="338"/>
            </a:xfrm>
            <a:custGeom>
              <a:avLst/>
              <a:gdLst>
                <a:gd name="T0" fmla="*/ 5930 w 11860"/>
                <a:gd name="T1" fmla="*/ 2025 h 2025"/>
                <a:gd name="T2" fmla="*/ 0 w 11860"/>
                <a:gd name="T3" fmla="*/ 2025 h 2025"/>
                <a:gd name="T4" fmla="*/ 0 w 11860"/>
                <a:gd name="T5" fmla="*/ 0 h 2025"/>
                <a:gd name="T6" fmla="*/ 11860 w 11860"/>
                <a:gd name="T7" fmla="*/ 0 h 2025"/>
                <a:gd name="T8" fmla="*/ 11860 w 11860"/>
                <a:gd name="T9" fmla="*/ 2025 h 2025"/>
                <a:gd name="T10" fmla="*/ 5930 w 11860"/>
                <a:gd name="T11" fmla="*/ 2025 h 20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860" h="2025">
                  <a:moveTo>
                    <a:pt x="5930" y="2025"/>
                  </a:moveTo>
                  <a:lnTo>
                    <a:pt x="0" y="2025"/>
                  </a:lnTo>
                  <a:lnTo>
                    <a:pt x="0" y="0"/>
                  </a:lnTo>
                  <a:lnTo>
                    <a:pt x="11860" y="0"/>
                  </a:lnTo>
                  <a:lnTo>
                    <a:pt x="11860" y="2025"/>
                  </a:lnTo>
                  <a:lnTo>
                    <a:pt x="5930" y="2025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auto">
            <a:xfrm>
              <a:off x="3516" y="2162"/>
              <a:ext cx="1977" cy="338"/>
            </a:xfrm>
            <a:custGeom>
              <a:avLst/>
              <a:gdLst>
                <a:gd name="T0" fmla="*/ 5930 w 11860"/>
                <a:gd name="T1" fmla="*/ 2025 h 2025"/>
                <a:gd name="T2" fmla="*/ 0 w 11860"/>
                <a:gd name="T3" fmla="*/ 2025 h 2025"/>
                <a:gd name="T4" fmla="*/ 0 w 11860"/>
                <a:gd name="T5" fmla="*/ 0 h 2025"/>
                <a:gd name="T6" fmla="*/ 11860 w 11860"/>
                <a:gd name="T7" fmla="*/ 0 h 2025"/>
                <a:gd name="T8" fmla="*/ 11860 w 11860"/>
                <a:gd name="T9" fmla="*/ 2025 h 2025"/>
                <a:gd name="T10" fmla="*/ 5930 w 11860"/>
                <a:gd name="T11" fmla="*/ 2025 h 20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860" h="2025">
                  <a:moveTo>
                    <a:pt x="5930" y="2025"/>
                  </a:moveTo>
                  <a:lnTo>
                    <a:pt x="0" y="2025"/>
                  </a:lnTo>
                  <a:lnTo>
                    <a:pt x="0" y="0"/>
                  </a:lnTo>
                  <a:lnTo>
                    <a:pt x="11860" y="0"/>
                  </a:lnTo>
                  <a:lnTo>
                    <a:pt x="11860" y="2025"/>
                  </a:lnTo>
                  <a:lnTo>
                    <a:pt x="5930" y="2025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Rectangle 19"/>
            <p:cNvSpPr>
              <a:spLocks noChangeArrowheads="1"/>
            </p:cNvSpPr>
            <p:nvPr/>
          </p:nvSpPr>
          <p:spPr bwMode="auto">
            <a:xfrm>
              <a:off x="4525" y="2209"/>
              <a:ext cx="965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Photons, Neutrons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a</a:t>
              </a:r>
              <a:r>
                <a:rPr lang="en-US" sz="1400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nd Ions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Freeform 21"/>
            <p:cNvSpPr>
              <a:spLocks/>
            </p:cNvSpPr>
            <p:nvPr/>
          </p:nvSpPr>
          <p:spPr bwMode="auto">
            <a:xfrm>
              <a:off x="3516" y="2548"/>
              <a:ext cx="1977" cy="338"/>
            </a:xfrm>
            <a:custGeom>
              <a:avLst/>
              <a:gdLst>
                <a:gd name="T0" fmla="*/ 5930 w 11860"/>
                <a:gd name="T1" fmla="*/ 2026 h 2026"/>
                <a:gd name="T2" fmla="*/ 0 w 11860"/>
                <a:gd name="T3" fmla="*/ 2026 h 2026"/>
                <a:gd name="T4" fmla="*/ 0 w 11860"/>
                <a:gd name="T5" fmla="*/ 0 h 2026"/>
                <a:gd name="T6" fmla="*/ 11860 w 11860"/>
                <a:gd name="T7" fmla="*/ 0 h 2026"/>
                <a:gd name="T8" fmla="*/ 11860 w 11860"/>
                <a:gd name="T9" fmla="*/ 2026 h 2026"/>
                <a:gd name="T10" fmla="*/ 5930 w 11860"/>
                <a:gd name="T11" fmla="*/ 2026 h 20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860" h="2026">
                  <a:moveTo>
                    <a:pt x="5930" y="2026"/>
                  </a:moveTo>
                  <a:lnTo>
                    <a:pt x="0" y="2026"/>
                  </a:lnTo>
                  <a:lnTo>
                    <a:pt x="0" y="0"/>
                  </a:lnTo>
                  <a:lnTo>
                    <a:pt x="11860" y="0"/>
                  </a:lnTo>
                  <a:lnTo>
                    <a:pt x="11860" y="2026"/>
                  </a:lnTo>
                  <a:lnTo>
                    <a:pt x="5930" y="2026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22"/>
            <p:cNvSpPr>
              <a:spLocks/>
            </p:cNvSpPr>
            <p:nvPr/>
          </p:nvSpPr>
          <p:spPr bwMode="auto">
            <a:xfrm>
              <a:off x="3516" y="2548"/>
              <a:ext cx="1977" cy="338"/>
            </a:xfrm>
            <a:custGeom>
              <a:avLst/>
              <a:gdLst>
                <a:gd name="T0" fmla="*/ 5930 w 11860"/>
                <a:gd name="T1" fmla="*/ 2026 h 2026"/>
                <a:gd name="T2" fmla="*/ 0 w 11860"/>
                <a:gd name="T3" fmla="*/ 2026 h 2026"/>
                <a:gd name="T4" fmla="*/ 0 w 11860"/>
                <a:gd name="T5" fmla="*/ 0 h 2026"/>
                <a:gd name="T6" fmla="*/ 11860 w 11860"/>
                <a:gd name="T7" fmla="*/ 0 h 2026"/>
                <a:gd name="T8" fmla="*/ 11860 w 11860"/>
                <a:gd name="T9" fmla="*/ 2026 h 2026"/>
                <a:gd name="T10" fmla="*/ 5930 w 11860"/>
                <a:gd name="T11" fmla="*/ 2026 h 20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860" h="2026">
                  <a:moveTo>
                    <a:pt x="5930" y="2026"/>
                  </a:moveTo>
                  <a:lnTo>
                    <a:pt x="0" y="2026"/>
                  </a:lnTo>
                  <a:lnTo>
                    <a:pt x="0" y="0"/>
                  </a:lnTo>
                  <a:lnTo>
                    <a:pt x="11860" y="0"/>
                  </a:lnTo>
                  <a:lnTo>
                    <a:pt x="11860" y="2026"/>
                  </a:lnTo>
                  <a:lnTo>
                    <a:pt x="5930" y="2026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Rectangle 23"/>
            <p:cNvSpPr>
              <a:spLocks noChangeArrowheads="1"/>
            </p:cNvSpPr>
            <p:nvPr/>
          </p:nvSpPr>
          <p:spPr bwMode="auto">
            <a:xfrm>
              <a:off x="4474" y="2643"/>
              <a:ext cx="1019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Medical Technology 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Freeform 24"/>
            <p:cNvSpPr>
              <a:spLocks/>
            </p:cNvSpPr>
            <p:nvPr/>
          </p:nvSpPr>
          <p:spPr bwMode="auto">
            <a:xfrm>
              <a:off x="3516" y="2934"/>
              <a:ext cx="1977" cy="337"/>
            </a:xfrm>
            <a:custGeom>
              <a:avLst/>
              <a:gdLst>
                <a:gd name="T0" fmla="*/ 5930 w 11860"/>
                <a:gd name="T1" fmla="*/ 2025 h 2025"/>
                <a:gd name="T2" fmla="*/ 0 w 11860"/>
                <a:gd name="T3" fmla="*/ 2025 h 2025"/>
                <a:gd name="T4" fmla="*/ 0 w 11860"/>
                <a:gd name="T5" fmla="*/ 0 h 2025"/>
                <a:gd name="T6" fmla="*/ 11860 w 11860"/>
                <a:gd name="T7" fmla="*/ 0 h 2025"/>
                <a:gd name="T8" fmla="*/ 11860 w 11860"/>
                <a:gd name="T9" fmla="*/ 2025 h 2025"/>
                <a:gd name="T10" fmla="*/ 5930 w 11860"/>
                <a:gd name="T11" fmla="*/ 2025 h 20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860" h="2025">
                  <a:moveTo>
                    <a:pt x="5930" y="2025"/>
                  </a:moveTo>
                  <a:lnTo>
                    <a:pt x="0" y="2025"/>
                  </a:lnTo>
                  <a:lnTo>
                    <a:pt x="0" y="0"/>
                  </a:lnTo>
                  <a:lnTo>
                    <a:pt x="11860" y="0"/>
                  </a:lnTo>
                  <a:lnTo>
                    <a:pt x="11860" y="2025"/>
                  </a:lnTo>
                  <a:lnTo>
                    <a:pt x="5930" y="2025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5"/>
            <p:cNvSpPr>
              <a:spLocks/>
            </p:cNvSpPr>
            <p:nvPr/>
          </p:nvSpPr>
          <p:spPr bwMode="auto">
            <a:xfrm>
              <a:off x="3516" y="2934"/>
              <a:ext cx="1977" cy="337"/>
            </a:xfrm>
            <a:custGeom>
              <a:avLst/>
              <a:gdLst>
                <a:gd name="T0" fmla="*/ 5930 w 11860"/>
                <a:gd name="T1" fmla="*/ 2025 h 2025"/>
                <a:gd name="T2" fmla="*/ 0 w 11860"/>
                <a:gd name="T3" fmla="*/ 2025 h 2025"/>
                <a:gd name="T4" fmla="*/ 0 w 11860"/>
                <a:gd name="T5" fmla="*/ 0 h 2025"/>
                <a:gd name="T6" fmla="*/ 11860 w 11860"/>
                <a:gd name="T7" fmla="*/ 0 h 2025"/>
                <a:gd name="T8" fmla="*/ 11860 w 11860"/>
                <a:gd name="T9" fmla="*/ 2025 h 2025"/>
                <a:gd name="T10" fmla="*/ 5930 w 11860"/>
                <a:gd name="T11" fmla="*/ 2025 h 20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860" h="2025">
                  <a:moveTo>
                    <a:pt x="5930" y="2025"/>
                  </a:moveTo>
                  <a:lnTo>
                    <a:pt x="0" y="2025"/>
                  </a:lnTo>
                  <a:lnTo>
                    <a:pt x="0" y="0"/>
                  </a:lnTo>
                  <a:lnTo>
                    <a:pt x="11860" y="0"/>
                  </a:lnTo>
                  <a:lnTo>
                    <a:pt x="11860" y="2025"/>
                  </a:lnTo>
                  <a:lnTo>
                    <a:pt x="5930" y="2025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Rectangle 26"/>
            <p:cNvSpPr>
              <a:spLocks noChangeArrowheads="1"/>
            </p:cNvSpPr>
            <p:nvPr/>
          </p:nvSpPr>
          <p:spPr bwMode="auto">
            <a:xfrm>
              <a:off x="4611" y="3034"/>
              <a:ext cx="891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Materials</a:t>
              </a:r>
              <a:r>
                <a:rPr kumimoji="0" lang="en-US" sz="1400" b="0" i="0" u="none" strike="noStrike" cap="none" normalizeH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Science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" name="Freeform 27"/>
            <p:cNvSpPr>
              <a:spLocks/>
            </p:cNvSpPr>
            <p:nvPr/>
          </p:nvSpPr>
          <p:spPr bwMode="auto">
            <a:xfrm>
              <a:off x="2498" y="947"/>
              <a:ext cx="1567" cy="2749"/>
            </a:xfrm>
            <a:custGeom>
              <a:avLst/>
              <a:gdLst>
                <a:gd name="T0" fmla="*/ 148 w 9405"/>
                <a:gd name="T1" fmla="*/ 0 h 16490"/>
                <a:gd name="T2" fmla="*/ 837 w 9405"/>
                <a:gd name="T3" fmla="*/ 23 h 16490"/>
                <a:gd name="T4" fmla="*/ 1524 w 9405"/>
                <a:gd name="T5" fmla="*/ 91 h 16490"/>
                <a:gd name="T6" fmla="*/ 2202 w 9405"/>
                <a:gd name="T7" fmla="*/ 206 h 16490"/>
                <a:gd name="T8" fmla="*/ 2869 w 9405"/>
                <a:gd name="T9" fmla="*/ 364 h 16490"/>
                <a:gd name="T10" fmla="*/ 3521 w 9405"/>
                <a:gd name="T11" fmla="*/ 567 h 16490"/>
                <a:gd name="T12" fmla="*/ 4154 w 9405"/>
                <a:gd name="T13" fmla="*/ 812 h 16490"/>
                <a:gd name="T14" fmla="*/ 4765 w 9405"/>
                <a:gd name="T15" fmla="*/ 1098 h 16490"/>
                <a:gd name="T16" fmla="*/ 5349 w 9405"/>
                <a:gd name="T17" fmla="*/ 1424 h 16490"/>
                <a:gd name="T18" fmla="*/ 5906 w 9405"/>
                <a:gd name="T19" fmla="*/ 1789 h 16490"/>
                <a:gd name="T20" fmla="*/ 6430 w 9405"/>
                <a:gd name="T21" fmla="*/ 2189 h 16490"/>
                <a:gd name="T22" fmla="*/ 6919 w 9405"/>
                <a:gd name="T23" fmla="*/ 2623 h 16490"/>
                <a:gd name="T24" fmla="*/ 7371 w 9405"/>
                <a:gd name="T25" fmla="*/ 3088 h 16490"/>
                <a:gd name="T26" fmla="*/ 7782 w 9405"/>
                <a:gd name="T27" fmla="*/ 3581 h 16490"/>
                <a:gd name="T28" fmla="*/ 8150 w 9405"/>
                <a:gd name="T29" fmla="*/ 4101 h 16490"/>
                <a:gd name="T30" fmla="*/ 8476 w 9405"/>
                <a:gd name="T31" fmla="*/ 4644 h 16490"/>
                <a:gd name="T32" fmla="*/ 8753 w 9405"/>
                <a:gd name="T33" fmla="*/ 5207 h 16490"/>
                <a:gd name="T34" fmla="*/ 8984 w 9405"/>
                <a:gd name="T35" fmla="*/ 5786 h 16490"/>
                <a:gd name="T36" fmla="*/ 9165 w 9405"/>
                <a:gd name="T37" fmla="*/ 6379 h 16490"/>
                <a:gd name="T38" fmla="*/ 9296 w 9405"/>
                <a:gd name="T39" fmla="*/ 6983 h 16490"/>
                <a:gd name="T40" fmla="*/ 9376 w 9405"/>
                <a:gd name="T41" fmla="*/ 7594 h 16490"/>
                <a:gd name="T42" fmla="*/ 9405 w 9405"/>
                <a:gd name="T43" fmla="*/ 8208 h 16490"/>
                <a:gd name="T44" fmla="*/ 9382 w 9405"/>
                <a:gd name="T45" fmla="*/ 8822 h 16490"/>
                <a:gd name="T46" fmla="*/ 9308 w 9405"/>
                <a:gd name="T47" fmla="*/ 9434 h 16490"/>
                <a:gd name="T48" fmla="*/ 9183 w 9405"/>
                <a:gd name="T49" fmla="*/ 10038 h 16490"/>
                <a:gd name="T50" fmla="*/ 9008 w 9405"/>
                <a:gd name="T51" fmla="*/ 10633 h 16490"/>
                <a:gd name="T52" fmla="*/ 8783 w 9405"/>
                <a:gd name="T53" fmla="*/ 11215 h 16490"/>
                <a:gd name="T54" fmla="*/ 8510 w 9405"/>
                <a:gd name="T55" fmla="*/ 11780 h 16490"/>
                <a:gd name="T56" fmla="*/ 8192 w 9405"/>
                <a:gd name="T57" fmla="*/ 12325 h 16490"/>
                <a:gd name="T58" fmla="*/ 7828 w 9405"/>
                <a:gd name="T59" fmla="*/ 12848 h 16490"/>
                <a:gd name="T60" fmla="*/ 7421 w 9405"/>
                <a:gd name="T61" fmla="*/ 13344 h 16490"/>
                <a:gd name="T62" fmla="*/ 6975 w 9405"/>
                <a:gd name="T63" fmla="*/ 13813 h 16490"/>
                <a:gd name="T64" fmla="*/ 6490 w 9405"/>
                <a:gd name="T65" fmla="*/ 14251 h 16490"/>
                <a:gd name="T66" fmla="*/ 5969 w 9405"/>
                <a:gd name="T67" fmla="*/ 14654 h 16490"/>
                <a:gd name="T68" fmla="*/ 5417 w 9405"/>
                <a:gd name="T69" fmla="*/ 15024 h 16490"/>
                <a:gd name="T70" fmla="*/ 4835 w 9405"/>
                <a:gd name="T71" fmla="*/ 15354 h 16490"/>
                <a:gd name="T72" fmla="*/ 4228 w 9405"/>
                <a:gd name="T73" fmla="*/ 15646 h 16490"/>
                <a:gd name="T74" fmla="*/ 3597 w 9405"/>
                <a:gd name="T75" fmla="*/ 15896 h 16490"/>
                <a:gd name="T76" fmla="*/ 2947 w 9405"/>
                <a:gd name="T77" fmla="*/ 16103 h 16490"/>
                <a:gd name="T78" fmla="*/ 2282 w 9405"/>
                <a:gd name="T79" fmla="*/ 16268 h 16490"/>
                <a:gd name="T80" fmla="*/ 1605 w 9405"/>
                <a:gd name="T81" fmla="*/ 16387 h 16490"/>
                <a:gd name="T82" fmla="*/ 920 w 9405"/>
                <a:gd name="T83" fmla="*/ 16461 h 16490"/>
                <a:gd name="T84" fmla="*/ 230 w 9405"/>
                <a:gd name="T85" fmla="*/ 16490 h 16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9405" h="16490">
                  <a:moveTo>
                    <a:pt x="0" y="16489"/>
                  </a:moveTo>
                  <a:lnTo>
                    <a:pt x="148" y="8245"/>
                  </a:lnTo>
                  <a:lnTo>
                    <a:pt x="148" y="0"/>
                  </a:lnTo>
                  <a:lnTo>
                    <a:pt x="378" y="2"/>
                  </a:lnTo>
                  <a:lnTo>
                    <a:pt x="608" y="10"/>
                  </a:lnTo>
                  <a:lnTo>
                    <a:pt x="837" y="23"/>
                  </a:lnTo>
                  <a:lnTo>
                    <a:pt x="1067" y="40"/>
                  </a:lnTo>
                  <a:lnTo>
                    <a:pt x="1296" y="63"/>
                  </a:lnTo>
                  <a:lnTo>
                    <a:pt x="1524" y="91"/>
                  </a:lnTo>
                  <a:lnTo>
                    <a:pt x="1750" y="125"/>
                  </a:lnTo>
                  <a:lnTo>
                    <a:pt x="1977" y="162"/>
                  </a:lnTo>
                  <a:lnTo>
                    <a:pt x="2202" y="206"/>
                  </a:lnTo>
                  <a:lnTo>
                    <a:pt x="2426" y="253"/>
                  </a:lnTo>
                  <a:lnTo>
                    <a:pt x="2648" y="306"/>
                  </a:lnTo>
                  <a:lnTo>
                    <a:pt x="2869" y="364"/>
                  </a:lnTo>
                  <a:lnTo>
                    <a:pt x="3088" y="427"/>
                  </a:lnTo>
                  <a:lnTo>
                    <a:pt x="3306" y="494"/>
                  </a:lnTo>
                  <a:lnTo>
                    <a:pt x="3521" y="567"/>
                  </a:lnTo>
                  <a:lnTo>
                    <a:pt x="3734" y="643"/>
                  </a:lnTo>
                  <a:lnTo>
                    <a:pt x="3945" y="725"/>
                  </a:lnTo>
                  <a:lnTo>
                    <a:pt x="4154" y="812"/>
                  </a:lnTo>
                  <a:lnTo>
                    <a:pt x="4360" y="902"/>
                  </a:lnTo>
                  <a:lnTo>
                    <a:pt x="4563" y="998"/>
                  </a:lnTo>
                  <a:lnTo>
                    <a:pt x="4765" y="1098"/>
                  </a:lnTo>
                  <a:lnTo>
                    <a:pt x="4963" y="1203"/>
                  </a:lnTo>
                  <a:lnTo>
                    <a:pt x="5157" y="1312"/>
                  </a:lnTo>
                  <a:lnTo>
                    <a:pt x="5349" y="1424"/>
                  </a:lnTo>
                  <a:lnTo>
                    <a:pt x="5539" y="1542"/>
                  </a:lnTo>
                  <a:lnTo>
                    <a:pt x="5724" y="1664"/>
                  </a:lnTo>
                  <a:lnTo>
                    <a:pt x="5906" y="1789"/>
                  </a:lnTo>
                  <a:lnTo>
                    <a:pt x="6084" y="1918"/>
                  </a:lnTo>
                  <a:lnTo>
                    <a:pt x="6259" y="2051"/>
                  </a:lnTo>
                  <a:lnTo>
                    <a:pt x="6430" y="2189"/>
                  </a:lnTo>
                  <a:lnTo>
                    <a:pt x="6596" y="2330"/>
                  </a:lnTo>
                  <a:lnTo>
                    <a:pt x="6760" y="2475"/>
                  </a:lnTo>
                  <a:lnTo>
                    <a:pt x="6919" y="2623"/>
                  </a:lnTo>
                  <a:lnTo>
                    <a:pt x="7074" y="2775"/>
                  </a:lnTo>
                  <a:lnTo>
                    <a:pt x="7225" y="2930"/>
                  </a:lnTo>
                  <a:lnTo>
                    <a:pt x="7371" y="3088"/>
                  </a:lnTo>
                  <a:lnTo>
                    <a:pt x="7512" y="3249"/>
                  </a:lnTo>
                  <a:lnTo>
                    <a:pt x="7649" y="3413"/>
                  </a:lnTo>
                  <a:lnTo>
                    <a:pt x="7782" y="3581"/>
                  </a:lnTo>
                  <a:lnTo>
                    <a:pt x="7910" y="3753"/>
                  </a:lnTo>
                  <a:lnTo>
                    <a:pt x="8032" y="3925"/>
                  </a:lnTo>
                  <a:lnTo>
                    <a:pt x="8150" y="4101"/>
                  </a:lnTo>
                  <a:lnTo>
                    <a:pt x="8264" y="4280"/>
                  </a:lnTo>
                  <a:lnTo>
                    <a:pt x="8373" y="4461"/>
                  </a:lnTo>
                  <a:lnTo>
                    <a:pt x="8476" y="4644"/>
                  </a:lnTo>
                  <a:lnTo>
                    <a:pt x="8573" y="4830"/>
                  </a:lnTo>
                  <a:lnTo>
                    <a:pt x="8665" y="5017"/>
                  </a:lnTo>
                  <a:lnTo>
                    <a:pt x="8753" y="5207"/>
                  </a:lnTo>
                  <a:lnTo>
                    <a:pt x="8835" y="5398"/>
                  </a:lnTo>
                  <a:lnTo>
                    <a:pt x="8912" y="5591"/>
                  </a:lnTo>
                  <a:lnTo>
                    <a:pt x="8984" y="5786"/>
                  </a:lnTo>
                  <a:lnTo>
                    <a:pt x="9050" y="5982"/>
                  </a:lnTo>
                  <a:lnTo>
                    <a:pt x="9110" y="6180"/>
                  </a:lnTo>
                  <a:lnTo>
                    <a:pt x="9165" y="6379"/>
                  </a:lnTo>
                  <a:lnTo>
                    <a:pt x="9214" y="6580"/>
                  </a:lnTo>
                  <a:lnTo>
                    <a:pt x="9258" y="6781"/>
                  </a:lnTo>
                  <a:lnTo>
                    <a:pt x="9296" y="6983"/>
                  </a:lnTo>
                  <a:lnTo>
                    <a:pt x="9328" y="7186"/>
                  </a:lnTo>
                  <a:lnTo>
                    <a:pt x="9355" y="7390"/>
                  </a:lnTo>
                  <a:lnTo>
                    <a:pt x="9376" y="7594"/>
                  </a:lnTo>
                  <a:lnTo>
                    <a:pt x="9391" y="7798"/>
                  </a:lnTo>
                  <a:lnTo>
                    <a:pt x="9401" y="8003"/>
                  </a:lnTo>
                  <a:lnTo>
                    <a:pt x="9405" y="8208"/>
                  </a:lnTo>
                  <a:lnTo>
                    <a:pt x="9402" y="8414"/>
                  </a:lnTo>
                  <a:lnTo>
                    <a:pt x="9395" y="8619"/>
                  </a:lnTo>
                  <a:lnTo>
                    <a:pt x="9382" y="8822"/>
                  </a:lnTo>
                  <a:lnTo>
                    <a:pt x="9363" y="9027"/>
                  </a:lnTo>
                  <a:lnTo>
                    <a:pt x="9339" y="9231"/>
                  </a:lnTo>
                  <a:lnTo>
                    <a:pt x="9308" y="9434"/>
                  </a:lnTo>
                  <a:lnTo>
                    <a:pt x="9272" y="9637"/>
                  </a:lnTo>
                  <a:lnTo>
                    <a:pt x="9230" y="9838"/>
                  </a:lnTo>
                  <a:lnTo>
                    <a:pt x="9183" y="10038"/>
                  </a:lnTo>
                  <a:lnTo>
                    <a:pt x="9131" y="10239"/>
                  </a:lnTo>
                  <a:lnTo>
                    <a:pt x="9071" y="10436"/>
                  </a:lnTo>
                  <a:lnTo>
                    <a:pt x="9008" y="10633"/>
                  </a:lnTo>
                  <a:lnTo>
                    <a:pt x="8938" y="10829"/>
                  </a:lnTo>
                  <a:lnTo>
                    <a:pt x="8863" y="11023"/>
                  </a:lnTo>
                  <a:lnTo>
                    <a:pt x="8783" y="11215"/>
                  </a:lnTo>
                  <a:lnTo>
                    <a:pt x="8698" y="11405"/>
                  </a:lnTo>
                  <a:lnTo>
                    <a:pt x="8606" y="11594"/>
                  </a:lnTo>
                  <a:lnTo>
                    <a:pt x="8510" y="11780"/>
                  </a:lnTo>
                  <a:lnTo>
                    <a:pt x="8410" y="11964"/>
                  </a:lnTo>
                  <a:lnTo>
                    <a:pt x="8303" y="12146"/>
                  </a:lnTo>
                  <a:lnTo>
                    <a:pt x="8192" y="12325"/>
                  </a:lnTo>
                  <a:lnTo>
                    <a:pt x="8075" y="12502"/>
                  </a:lnTo>
                  <a:lnTo>
                    <a:pt x="7954" y="12676"/>
                  </a:lnTo>
                  <a:lnTo>
                    <a:pt x="7828" y="12848"/>
                  </a:lnTo>
                  <a:lnTo>
                    <a:pt x="7697" y="13016"/>
                  </a:lnTo>
                  <a:lnTo>
                    <a:pt x="7561" y="13181"/>
                  </a:lnTo>
                  <a:lnTo>
                    <a:pt x="7421" y="13344"/>
                  </a:lnTo>
                  <a:lnTo>
                    <a:pt x="7277" y="13504"/>
                  </a:lnTo>
                  <a:lnTo>
                    <a:pt x="7128" y="13660"/>
                  </a:lnTo>
                  <a:lnTo>
                    <a:pt x="6975" y="13813"/>
                  </a:lnTo>
                  <a:lnTo>
                    <a:pt x="6817" y="13962"/>
                  </a:lnTo>
                  <a:lnTo>
                    <a:pt x="6655" y="14108"/>
                  </a:lnTo>
                  <a:lnTo>
                    <a:pt x="6490" y="14251"/>
                  </a:lnTo>
                  <a:lnTo>
                    <a:pt x="6320" y="14389"/>
                  </a:lnTo>
                  <a:lnTo>
                    <a:pt x="6146" y="14524"/>
                  </a:lnTo>
                  <a:lnTo>
                    <a:pt x="5969" y="14654"/>
                  </a:lnTo>
                  <a:lnTo>
                    <a:pt x="5789" y="14782"/>
                  </a:lnTo>
                  <a:lnTo>
                    <a:pt x="5605" y="14904"/>
                  </a:lnTo>
                  <a:lnTo>
                    <a:pt x="5417" y="15024"/>
                  </a:lnTo>
                  <a:lnTo>
                    <a:pt x="5226" y="15138"/>
                  </a:lnTo>
                  <a:lnTo>
                    <a:pt x="5032" y="15248"/>
                  </a:lnTo>
                  <a:lnTo>
                    <a:pt x="4835" y="15354"/>
                  </a:lnTo>
                  <a:lnTo>
                    <a:pt x="4635" y="15456"/>
                  </a:lnTo>
                  <a:lnTo>
                    <a:pt x="4433" y="15554"/>
                  </a:lnTo>
                  <a:lnTo>
                    <a:pt x="4228" y="15646"/>
                  </a:lnTo>
                  <a:lnTo>
                    <a:pt x="4020" y="15734"/>
                  </a:lnTo>
                  <a:lnTo>
                    <a:pt x="3809" y="15817"/>
                  </a:lnTo>
                  <a:lnTo>
                    <a:pt x="3597" y="15896"/>
                  </a:lnTo>
                  <a:lnTo>
                    <a:pt x="3382" y="15970"/>
                  </a:lnTo>
                  <a:lnTo>
                    <a:pt x="3166" y="16040"/>
                  </a:lnTo>
                  <a:lnTo>
                    <a:pt x="2947" y="16103"/>
                  </a:lnTo>
                  <a:lnTo>
                    <a:pt x="2727" y="16163"/>
                  </a:lnTo>
                  <a:lnTo>
                    <a:pt x="2505" y="16218"/>
                  </a:lnTo>
                  <a:lnTo>
                    <a:pt x="2282" y="16268"/>
                  </a:lnTo>
                  <a:lnTo>
                    <a:pt x="2057" y="16313"/>
                  </a:lnTo>
                  <a:lnTo>
                    <a:pt x="1831" y="16352"/>
                  </a:lnTo>
                  <a:lnTo>
                    <a:pt x="1605" y="16387"/>
                  </a:lnTo>
                  <a:lnTo>
                    <a:pt x="1377" y="16417"/>
                  </a:lnTo>
                  <a:lnTo>
                    <a:pt x="1149" y="16441"/>
                  </a:lnTo>
                  <a:lnTo>
                    <a:pt x="920" y="16461"/>
                  </a:lnTo>
                  <a:lnTo>
                    <a:pt x="689" y="16476"/>
                  </a:lnTo>
                  <a:lnTo>
                    <a:pt x="460" y="16485"/>
                  </a:lnTo>
                  <a:lnTo>
                    <a:pt x="230" y="16490"/>
                  </a:lnTo>
                  <a:lnTo>
                    <a:pt x="0" y="16489"/>
                  </a:lnTo>
                  <a:close/>
                </a:path>
              </a:pathLst>
            </a:cu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Rectangle 28"/>
            <p:cNvSpPr>
              <a:spLocks noChangeArrowheads="1"/>
            </p:cNvSpPr>
            <p:nvPr/>
          </p:nvSpPr>
          <p:spPr bwMode="auto">
            <a:xfrm>
              <a:off x="2496" y="945"/>
              <a:ext cx="1572" cy="27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9"/>
            <p:cNvSpPr>
              <a:spLocks/>
            </p:cNvSpPr>
            <p:nvPr/>
          </p:nvSpPr>
          <p:spPr bwMode="auto">
            <a:xfrm>
              <a:off x="2498" y="947"/>
              <a:ext cx="1567" cy="2749"/>
            </a:xfrm>
            <a:custGeom>
              <a:avLst/>
              <a:gdLst>
                <a:gd name="T0" fmla="*/ 460 w 9405"/>
                <a:gd name="T1" fmla="*/ 16485 h 16490"/>
                <a:gd name="T2" fmla="*/ 1149 w 9405"/>
                <a:gd name="T3" fmla="*/ 16441 h 16490"/>
                <a:gd name="T4" fmla="*/ 1831 w 9405"/>
                <a:gd name="T5" fmla="*/ 16352 h 16490"/>
                <a:gd name="T6" fmla="*/ 2505 w 9405"/>
                <a:gd name="T7" fmla="*/ 16218 h 16490"/>
                <a:gd name="T8" fmla="*/ 3166 w 9405"/>
                <a:gd name="T9" fmla="*/ 16040 h 16490"/>
                <a:gd name="T10" fmla="*/ 3809 w 9405"/>
                <a:gd name="T11" fmla="*/ 15817 h 16490"/>
                <a:gd name="T12" fmla="*/ 4433 w 9405"/>
                <a:gd name="T13" fmla="*/ 15554 h 16490"/>
                <a:gd name="T14" fmla="*/ 5032 w 9405"/>
                <a:gd name="T15" fmla="*/ 15248 h 16490"/>
                <a:gd name="T16" fmla="*/ 5605 w 9405"/>
                <a:gd name="T17" fmla="*/ 14904 h 16490"/>
                <a:gd name="T18" fmla="*/ 6146 w 9405"/>
                <a:gd name="T19" fmla="*/ 14524 h 16490"/>
                <a:gd name="T20" fmla="*/ 6655 w 9405"/>
                <a:gd name="T21" fmla="*/ 14108 h 16490"/>
                <a:gd name="T22" fmla="*/ 7128 w 9405"/>
                <a:gd name="T23" fmla="*/ 13660 h 16490"/>
                <a:gd name="T24" fmla="*/ 7561 w 9405"/>
                <a:gd name="T25" fmla="*/ 13181 h 16490"/>
                <a:gd name="T26" fmla="*/ 7954 w 9405"/>
                <a:gd name="T27" fmla="*/ 12676 h 16490"/>
                <a:gd name="T28" fmla="*/ 8303 w 9405"/>
                <a:gd name="T29" fmla="*/ 12146 h 16490"/>
                <a:gd name="T30" fmla="*/ 8606 w 9405"/>
                <a:gd name="T31" fmla="*/ 11594 h 16490"/>
                <a:gd name="T32" fmla="*/ 8863 w 9405"/>
                <a:gd name="T33" fmla="*/ 11023 h 16490"/>
                <a:gd name="T34" fmla="*/ 9071 w 9405"/>
                <a:gd name="T35" fmla="*/ 10436 h 16490"/>
                <a:gd name="T36" fmla="*/ 9230 w 9405"/>
                <a:gd name="T37" fmla="*/ 9838 h 16490"/>
                <a:gd name="T38" fmla="*/ 9339 w 9405"/>
                <a:gd name="T39" fmla="*/ 9231 h 16490"/>
                <a:gd name="T40" fmla="*/ 9395 w 9405"/>
                <a:gd name="T41" fmla="*/ 8619 h 16490"/>
                <a:gd name="T42" fmla="*/ 9401 w 9405"/>
                <a:gd name="T43" fmla="*/ 8003 h 16490"/>
                <a:gd name="T44" fmla="*/ 9355 w 9405"/>
                <a:gd name="T45" fmla="*/ 7390 h 16490"/>
                <a:gd name="T46" fmla="*/ 9258 w 9405"/>
                <a:gd name="T47" fmla="*/ 6781 h 16490"/>
                <a:gd name="T48" fmla="*/ 9110 w 9405"/>
                <a:gd name="T49" fmla="*/ 6180 h 16490"/>
                <a:gd name="T50" fmla="*/ 8912 w 9405"/>
                <a:gd name="T51" fmla="*/ 5591 h 16490"/>
                <a:gd name="T52" fmla="*/ 8665 w 9405"/>
                <a:gd name="T53" fmla="*/ 5017 h 16490"/>
                <a:gd name="T54" fmla="*/ 8373 w 9405"/>
                <a:gd name="T55" fmla="*/ 4461 h 16490"/>
                <a:gd name="T56" fmla="*/ 8032 w 9405"/>
                <a:gd name="T57" fmla="*/ 3925 h 16490"/>
                <a:gd name="T58" fmla="*/ 7649 w 9405"/>
                <a:gd name="T59" fmla="*/ 3413 h 16490"/>
                <a:gd name="T60" fmla="*/ 7225 w 9405"/>
                <a:gd name="T61" fmla="*/ 2930 h 16490"/>
                <a:gd name="T62" fmla="*/ 6760 w 9405"/>
                <a:gd name="T63" fmla="*/ 2475 h 16490"/>
                <a:gd name="T64" fmla="*/ 6259 w 9405"/>
                <a:gd name="T65" fmla="*/ 2051 h 16490"/>
                <a:gd name="T66" fmla="*/ 5724 w 9405"/>
                <a:gd name="T67" fmla="*/ 1664 h 16490"/>
                <a:gd name="T68" fmla="*/ 5157 w 9405"/>
                <a:gd name="T69" fmla="*/ 1312 h 16490"/>
                <a:gd name="T70" fmla="*/ 4563 w 9405"/>
                <a:gd name="T71" fmla="*/ 998 h 16490"/>
                <a:gd name="T72" fmla="*/ 3945 w 9405"/>
                <a:gd name="T73" fmla="*/ 725 h 16490"/>
                <a:gd name="T74" fmla="*/ 3306 w 9405"/>
                <a:gd name="T75" fmla="*/ 494 h 16490"/>
                <a:gd name="T76" fmla="*/ 2648 w 9405"/>
                <a:gd name="T77" fmla="*/ 306 h 16490"/>
                <a:gd name="T78" fmla="*/ 1977 w 9405"/>
                <a:gd name="T79" fmla="*/ 162 h 16490"/>
                <a:gd name="T80" fmla="*/ 1296 w 9405"/>
                <a:gd name="T81" fmla="*/ 63 h 16490"/>
                <a:gd name="T82" fmla="*/ 608 w 9405"/>
                <a:gd name="T83" fmla="*/ 10 h 16490"/>
                <a:gd name="T84" fmla="*/ 148 w 9405"/>
                <a:gd name="T85" fmla="*/ 8245 h 16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9405" h="16490">
                  <a:moveTo>
                    <a:pt x="0" y="16489"/>
                  </a:moveTo>
                  <a:lnTo>
                    <a:pt x="230" y="16490"/>
                  </a:lnTo>
                  <a:lnTo>
                    <a:pt x="460" y="16485"/>
                  </a:lnTo>
                  <a:lnTo>
                    <a:pt x="689" y="16476"/>
                  </a:lnTo>
                  <a:lnTo>
                    <a:pt x="920" y="16461"/>
                  </a:lnTo>
                  <a:lnTo>
                    <a:pt x="1149" y="16441"/>
                  </a:lnTo>
                  <a:lnTo>
                    <a:pt x="1377" y="16417"/>
                  </a:lnTo>
                  <a:lnTo>
                    <a:pt x="1605" y="16387"/>
                  </a:lnTo>
                  <a:lnTo>
                    <a:pt x="1831" y="16352"/>
                  </a:lnTo>
                  <a:lnTo>
                    <a:pt x="2057" y="16313"/>
                  </a:lnTo>
                  <a:lnTo>
                    <a:pt x="2282" y="16268"/>
                  </a:lnTo>
                  <a:lnTo>
                    <a:pt x="2505" y="16218"/>
                  </a:lnTo>
                  <a:lnTo>
                    <a:pt x="2727" y="16163"/>
                  </a:lnTo>
                  <a:lnTo>
                    <a:pt x="2947" y="16103"/>
                  </a:lnTo>
                  <a:lnTo>
                    <a:pt x="3166" y="16040"/>
                  </a:lnTo>
                  <a:lnTo>
                    <a:pt x="3382" y="15970"/>
                  </a:lnTo>
                  <a:lnTo>
                    <a:pt x="3597" y="15896"/>
                  </a:lnTo>
                  <a:lnTo>
                    <a:pt x="3809" y="15817"/>
                  </a:lnTo>
                  <a:lnTo>
                    <a:pt x="4020" y="15734"/>
                  </a:lnTo>
                  <a:lnTo>
                    <a:pt x="4228" y="15646"/>
                  </a:lnTo>
                  <a:lnTo>
                    <a:pt x="4433" y="15554"/>
                  </a:lnTo>
                  <a:lnTo>
                    <a:pt x="4635" y="15456"/>
                  </a:lnTo>
                  <a:lnTo>
                    <a:pt x="4835" y="15354"/>
                  </a:lnTo>
                  <a:lnTo>
                    <a:pt x="5032" y="15248"/>
                  </a:lnTo>
                  <a:lnTo>
                    <a:pt x="5226" y="15138"/>
                  </a:lnTo>
                  <a:lnTo>
                    <a:pt x="5417" y="15024"/>
                  </a:lnTo>
                  <a:lnTo>
                    <a:pt x="5605" y="14904"/>
                  </a:lnTo>
                  <a:lnTo>
                    <a:pt x="5789" y="14782"/>
                  </a:lnTo>
                  <a:lnTo>
                    <a:pt x="5969" y="14654"/>
                  </a:lnTo>
                  <a:lnTo>
                    <a:pt x="6146" y="14524"/>
                  </a:lnTo>
                  <a:lnTo>
                    <a:pt x="6320" y="14389"/>
                  </a:lnTo>
                  <a:lnTo>
                    <a:pt x="6490" y="14251"/>
                  </a:lnTo>
                  <a:lnTo>
                    <a:pt x="6655" y="14108"/>
                  </a:lnTo>
                  <a:lnTo>
                    <a:pt x="6817" y="13962"/>
                  </a:lnTo>
                  <a:lnTo>
                    <a:pt x="6975" y="13813"/>
                  </a:lnTo>
                  <a:lnTo>
                    <a:pt x="7128" y="13660"/>
                  </a:lnTo>
                  <a:lnTo>
                    <a:pt x="7277" y="13504"/>
                  </a:lnTo>
                  <a:lnTo>
                    <a:pt x="7421" y="13344"/>
                  </a:lnTo>
                  <a:lnTo>
                    <a:pt x="7561" y="13181"/>
                  </a:lnTo>
                  <a:lnTo>
                    <a:pt x="7697" y="13016"/>
                  </a:lnTo>
                  <a:lnTo>
                    <a:pt x="7828" y="12848"/>
                  </a:lnTo>
                  <a:lnTo>
                    <a:pt x="7954" y="12676"/>
                  </a:lnTo>
                  <a:lnTo>
                    <a:pt x="8075" y="12502"/>
                  </a:lnTo>
                  <a:lnTo>
                    <a:pt x="8192" y="12325"/>
                  </a:lnTo>
                  <a:lnTo>
                    <a:pt x="8303" y="12146"/>
                  </a:lnTo>
                  <a:lnTo>
                    <a:pt x="8410" y="11964"/>
                  </a:lnTo>
                  <a:lnTo>
                    <a:pt x="8510" y="11780"/>
                  </a:lnTo>
                  <a:lnTo>
                    <a:pt x="8606" y="11594"/>
                  </a:lnTo>
                  <a:lnTo>
                    <a:pt x="8698" y="11405"/>
                  </a:lnTo>
                  <a:lnTo>
                    <a:pt x="8783" y="11215"/>
                  </a:lnTo>
                  <a:lnTo>
                    <a:pt x="8863" y="11023"/>
                  </a:lnTo>
                  <a:lnTo>
                    <a:pt x="8938" y="10829"/>
                  </a:lnTo>
                  <a:lnTo>
                    <a:pt x="9008" y="10633"/>
                  </a:lnTo>
                  <a:lnTo>
                    <a:pt x="9071" y="10436"/>
                  </a:lnTo>
                  <a:lnTo>
                    <a:pt x="9131" y="10239"/>
                  </a:lnTo>
                  <a:lnTo>
                    <a:pt x="9183" y="10038"/>
                  </a:lnTo>
                  <a:lnTo>
                    <a:pt x="9230" y="9838"/>
                  </a:lnTo>
                  <a:lnTo>
                    <a:pt x="9272" y="9637"/>
                  </a:lnTo>
                  <a:lnTo>
                    <a:pt x="9308" y="9434"/>
                  </a:lnTo>
                  <a:lnTo>
                    <a:pt x="9339" y="9231"/>
                  </a:lnTo>
                  <a:lnTo>
                    <a:pt x="9363" y="9027"/>
                  </a:lnTo>
                  <a:lnTo>
                    <a:pt x="9382" y="8822"/>
                  </a:lnTo>
                  <a:lnTo>
                    <a:pt x="9395" y="8619"/>
                  </a:lnTo>
                  <a:lnTo>
                    <a:pt x="9402" y="8414"/>
                  </a:lnTo>
                  <a:lnTo>
                    <a:pt x="9405" y="8208"/>
                  </a:lnTo>
                  <a:lnTo>
                    <a:pt x="9401" y="8003"/>
                  </a:lnTo>
                  <a:lnTo>
                    <a:pt x="9391" y="7798"/>
                  </a:lnTo>
                  <a:lnTo>
                    <a:pt x="9376" y="7594"/>
                  </a:lnTo>
                  <a:lnTo>
                    <a:pt x="9355" y="7390"/>
                  </a:lnTo>
                  <a:lnTo>
                    <a:pt x="9328" y="7186"/>
                  </a:lnTo>
                  <a:lnTo>
                    <a:pt x="9296" y="6983"/>
                  </a:lnTo>
                  <a:lnTo>
                    <a:pt x="9258" y="6781"/>
                  </a:lnTo>
                  <a:lnTo>
                    <a:pt x="9214" y="6580"/>
                  </a:lnTo>
                  <a:lnTo>
                    <a:pt x="9165" y="6379"/>
                  </a:lnTo>
                  <a:lnTo>
                    <a:pt x="9110" y="6180"/>
                  </a:lnTo>
                  <a:lnTo>
                    <a:pt x="9050" y="5982"/>
                  </a:lnTo>
                  <a:lnTo>
                    <a:pt x="8984" y="5786"/>
                  </a:lnTo>
                  <a:lnTo>
                    <a:pt x="8912" y="5591"/>
                  </a:lnTo>
                  <a:lnTo>
                    <a:pt x="8835" y="5398"/>
                  </a:lnTo>
                  <a:lnTo>
                    <a:pt x="8753" y="5207"/>
                  </a:lnTo>
                  <a:lnTo>
                    <a:pt x="8665" y="5017"/>
                  </a:lnTo>
                  <a:lnTo>
                    <a:pt x="8573" y="4830"/>
                  </a:lnTo>
                  <a:lnTo>
                    <a:pt x="8476" y="4644"/>
                  </a:lnTo>
                  <a:lnTo>
                    <a:pt x="8373" y="4461"/>
                  </a:lnTo>
                  <a:lnTo>
                    <a:pt x="8264" y="4280"/>
                  </a:lnTo>
                  <a:lnTo>
                    <a:pt x="8150" y="4101"/>
                  </a:lnTo>
                  <a:lnTo>
                    <a:pt x="8032" y="3925"/>
                  </a:lnTo>
                  <a:lnTo>
                    <a:pt x="7910" y="3753"/>
                  </a:lnTo>
                  <a:lnTo>
                    <a:pt x="7782" y="3581"/>
                  </a:lnTo>
                  <a:lnTo>
                    <a:pt x="7649" y="3413"/>
                  </a:lnTo>
                  <a:lnTo>
                    <a:pt x="7512" y="3249"/>
                  </a:lnTo>
                  <a:lnTo>
                    <a:pt x="7371" y="3088"/>
                  </a:lnTo>
                  <a:lnTo>
                    <a:pt x="7225" y="2930"/>
                  </a:lnTo>
                  <a:lnTo>
                    <a:pt x="7074" y="2775"/>
                  </a:lnTo>
                  <a:lnTo>
                    <a:pt x="6919" y="2623"/>
                  </a:lnTo>
                  <a:lnTo>
                    <a:pt x="6760" y="2475"/>
                  </a:lnTo>
                  <a:lnTo>
                    <a:pt x="6596" y="2330"/>
                  </a:lnTo>
                  <a:lnTo>
                    <a:pt x="6430" y="2189"/>
                  </a:lnTo>
                  <a:lnTo>
                    <a:pt x="6259" y="2051"/>
                  </a:lnTo>
                  <a:lnTo>
                    <a:pt x="6084" y="1918"/>
                  </a:lnTo>
                  <a:lnTo>
                    <a:pt x="5906" y="1789"/>
                  </a:lnTo>
                  <a:lnTo>
                    <a:pt x="5724" y="1664"/>
                  </a:lnTo>
                  <a:lnTo>
                    <a:pt x="5539" y="1542"/>
                  </a:lnTo>
                  <a:lnTo>
                    <a:pt x="5349" y="1424"/>
                  </a:lnTo>
                  <a:lnTo>
                    <a:pt x="5157" y="1312"/>
                  </a:lnTo>
                  <a:lnTo>
                    <a:pt x="4963" y="1203"/>
                  </a:lnTo>
                  <a:lnTo>
                    <a:pt x="4765" y="1098"/>
                  </a:lnTo>
                  <a:lnTo>
                    <a:pt x="4563" y="998"/>
                  </a:lnTo>
                  <a:lnTo>
                    <a:pt x="4360" y="902"/>
                  </a:lnTo>
                  <a:lnTo>
                    <a:pt x="4154" y="812"/>
                  </a:lnTo>
                  <a:lnTo>
                    <a:pt x="3945" y="725"/>
                  </a:lnTo>
                  <a:lnTo>
                    <a:pt x="3734" y="643"/>
                  </a:lnTo>
                  <a:lnTo>
                    <a:pt x="3521" y="567"/>
                  </a:lnTo>
                  <a:lnTo>
                    <a:pt x="3306" y="494"/>
                  </a:lnTo>
                  <a:lnTo>
                    <a:pt x="3088" y="427"/>
                  </a:lnTo>
                  <a:lnTo>
                    <a:pt x="2869" y="364"/>
                  </a:lnTo>
                  <a:lnTo>
                    <a:pt x="2648" y="306"/>
                  </a:lnTo>
                  <a:lnTo>
                    <a:pt x="2426" y="253"/>
                  </a:lnTo>
                  <a:lnTo>
                    <a:pt x="2202" y="206"/>
                  </a:lnTo>
                  <a:lnTo>
                    <a:pt x="1977" y="162"/>
                  </a:lnTo>
                  <a:lnTo>
                    <a:pt x="1750" y="125"/>
                  </a:lnTo>
                  <a:lnTo>
                    <a:pt x="1524" y="91"/>
                  </a:lnTo>
                  <a:lnTo>
                    <a:pt x="1296" y="63"/>
                  </a:lnTo>
                  <a:lnTo>
                    <a:pt x="1067" y="40"/>
                  </a:lnTo>
                  <a:lnTo>
                    <a:pt x="837" y="23"/>
                  </a:lnTo>
                  <a:lnTo>
                    <a:pt x="608" y="10"/>
                  </a:lnTo>
                  <a:lnTo>
                    <a:pt x="378" y="2"/>
                  </a:lnTo>
                  <a:lnTo>
                    <a:pt x="148" y="0"/>
                  </a:lnTo>
                  <a:lnTo>
                    <a:pt x="148" y="8245"/>
                  </a:lnTo>
                  <a:lnTo>
                    <a:pt x="0" y="16489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30"/>
            <p:cNvSpPr>
              <a:spLocks/>
            </p:cNvSpPr>
            <p:nvPr/>
          </p:nvSpPr>
          <p:spPr bwMode="auto">
            <a:xfrm>
              <a:off x="295" y="947"/>
              <a:ext cx="1568" cy="2749"/>
            </a:xfrm>
            <a:custGeom>
              <a:avLst/>
              <a:gdLst>
                <a:gd name="T0" fmla="*/ 8945 w 9405"/>
                <a:gd name="T1" fmla="*/ 16485 h 16490"/>
                <a:gd name="T2" fmla="*/ 8256 w 9405"/>
                <a:gd name="T3" fmla="*/ 16441 h 16490"/>
                <a:gd name="T4" fmla="*/ 7573 w 9405"/>
                <a:gd name="T5" fmla="*/ 16352 h 16490"/>
                <a:gd name="T6" fmla="*/ 6900 w 9405"/>
                <a:gd name="T7" fmla="*/ 16218 h 16490"/>
                <a:gd name="T8" fmla="*/ 6239 w 9405"/>
                <a:gd name="T9" fmla="*/ 16040 h 16490"/>
                <a:gd name="T10" fmla="*/ 5596 w 9405"/>
                <a:gd name="T11" fmla="*/ 15817 h 16490"/>
                <a:gd name="T12" fmla="*/ 4972 w 9405"/>
                <a:gd name="T13" fmla="*/ 15554 h 16490"/>
                <a:gd name="T14" fmla="*/ 4373 w 9405"/>
                <a:gd name="T15" fmla="*/ 15248 h 16490"/>
                <a:gd name="T16" fmla="*/ 3800 w 9405"/>
                <a:gd name="T17" fmla="*/ 14904 h 16490"/>
                <a:gd name="T18" fmla="*/ 3259 w 9405"/>
                <a:gd name="T19" fmla="*/ 14524 h 16490"/>
                <a:gd name="T20" fmla="*/ 2749 w 9405"/>
                <a:gd name="T21" fmla="*/ 14108 h 16490"/>
                <a:gd name="T22" fmla="*/ 2277 w 9405"/>
                <a:gd name="T23" fmla="*/ 13660 h 16490"/>
                <a:gd name="T24" fmla="*/ 1843 w 9405"/>
                <a:gd name="T25" fmla="*/ 13181 h 16490"/>
                <a:gd name="T26" fmla="*/ 1451 w 9405"/>
                <a:gd name="T27" fmla="*/ 12676 h 16490"/>
                <a:gd name="T28" fmla="*/ 1102 w 9405"/>
                <a:gd name="T29" fmla="*/ 12146 h 16490"/>
                <a:gd name="T30" fmla="*/ 799 w 9405"/>
                <a:gd name="T31" fmla="*/ 11594 h 16490"/>
                <a:gd name="T32" fmla="*/ 542 w 9405"/>
                <a:gd name="T33" fmla="*/ 11023 h 16490"/>
                <a:gd name="T34" fmla="*/ 333 w 9405"/>
                <a:gd name="T35" fmla="*/ 10436 h 16490"/>
                <a:gd name="T36" fmla="*/ 175 w 9405"/>
                <a:gd name="T37" fmla="*/ 9838 h 16490"/>
                <a:gd name="T38" fmla="*/ 66 w 9405"/>
                <a:gd name="T39" fmla="*/ 9231 h 16490"/>
                <a:gd name="T40" fmla="*/ 9 w 9405"/>
                <a:gd name="T41" fmla="*/ 8619 h 16490"/>
                <a:gd name="T42" fmla="*/ 4 w 9405"/>
                <a:gd name="T43" fmla="*/ 8003 h 16490"/>
                <a:gd name="T44" fmla="*/ 50 w 9405"/>
                <a:gd name="T45" fmla="*/ 7390 h 16490"/>
                <a:gd name="T46" fmla="*/ 147 w 9405"/>
                <a:gd name="T47" fmla="*/ 6781 h 16490"/>
                <a:gd name="T48" fmla="*/ 295 w 9405"/>
                <a:gd name="T49" fmla="*/ 6180 h 16490"/>
                <a:gd name="T50" fmla="*/ 493 w 9405"/>
                <a:gd name="T51" fmla="*/ 5591 h 16490"/>
                <a:gd name="T52" fmla="*/ 740 w 9405"/>
                <a:gd name="T53" fmla="*/ 5017 h 16490"/>
                <a:gd name="T54" fmla="*/ 1032 w 9405"/>
                <a:gd name="T55" fmla="*/ 4461 h 16490"/>
                <a:gd name="T56" fmla="*/ 1372 w 9405"/>
                <a:gd name="T57" fmla="*/ 3925 h 16490"/>
                <a:gd name="T58" fmla="*/ 1755 w 9405"/>
                <a:gd name="T59" fmla="*/ 3413 h 16490"/>
                <a:gd name="T60" fmla="*/ 2180 w 9405"/>
                <a:gd name="T61" fmla="*/ 2930 h 16490"/>
                <a:gd name="T62" fmla="*/ 2645 w 9405"/>
                <a:gd name="T63" fmla="*/ 2475 h 16490"/>
                <a:gd name="T64" fmla="*/ 3146 w 9405"/>
                <a:gd name="T65" fmla="*/ 2051 h 16490"/>
                <a:gd name="T66" fmla="*/ 3681 w 9405"/>
                <a:gd name="T67" fmla="*/ 1664 h 16490"/>
                <a:gd name="T68" fmla="*/ 4248 w 9405"/>
                <a:gd name="T69" fmla="*/ 1312 h 16490"/>
                <a:gd name="T70" fmla="*/ 4842 w 9405"/>
                <a:gd name="T71" fmla="*/ 998 h 16490"/>
                <a:gd name="T72" fmla="*/ 5459 w 9405"/>
                <a:gd name="T73" fmla="*/ 725 h 16490"/>
                <a:gd name="T74" fmla="*/ 6099 w 9405"/>
                <a:gd name="T75" fmla="*/ 494 h 16490"/>
                <a:gd name="T76" fmla="*/ 6757 w 9405"/>
                <a:gd name="T77" fmla="*/ 306 h 16490"/>
                <a:gd name="T78" fmla="*/ 7428 w 9405"/>
                <a:gd name="T79" fmla="*/ 162 h 16490"/>
                <a:gd name="T80" fmla="*/ 8109 w 9405"/>
                <a:gd name="T81" fmla="*/ 63 h 16490"/>
                <a:gd name="T82" fmla="*/ 8797 w 9405"/>
                <a:gd name="T83" fmla="*/ 10 h 16490"/>
                <a:gd name="T84" fmla="*/ 9257 w 9405"/>
                <a:gd name="T85" fmla="*/ 8245 h 16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9405" h="16490">
                  <a:moveTo>
                    <a:pt x="9405" y="16489"/>
                  </a:moveTo>
                  <a:lnTo>
                    <a:pt x="9175" y="16490"/>
                  </a:lnTo>
                  <a:lnTo>
                    <a:pt x="8945" y="16485"/>
                  </a:lnTo>
                  <a:lnTo>
                    <a:pt x="8716" y="16476"/>
                  </a:lnTo>
                  <a:lnTo>
                    <a:pt x="8485" y="16461"/>
                  </a:lnTo>
                  <a:lnTo>
                    <a:pt x="8256" y="16441"/>
                  </a:lnTo>
                  <a:lnTo>
                    <a:pt x="8028" y="16417"/>
                  </a:lnTo>
                  <a:lnTo>
                    <a:pt x="7800" y="16387"/>
                  </a:lnTo>
                  <a:lnTo>
                    <a:pt x="7573" y="16352"/>
                  </a:lnTo>
                  <a:lnTo>
                    <a:pt x="7348" y="16313"/>
                  </a:lnTo>
                  <a:lnTo>
                    <a:pt x="7123" y="16268"/>
                  </a:lnTo>
                  <a:lnTo>
                    <a:pt x="6900" y="16218"/>
                  </a:lnTo>
                  <a:lnTo>
                    <a:pt x="6678" y="16163"/>
                  </a:lnTo>
                  <a:lnTo>
                    <a:pt x="6458" y="16103"/>
                  </a:lnTo>
                  <a:lnTo>
                    <a:pt x="6239" y="16040"/>
                  </a:lnTo>
                  <a:lnTo>
                    <a:pt x="6023" y="15970"/>
                  </a:lnTo>
                  <a:lnTo>
                    <a:pt x="5808" y="15896"/>
                  </a:lnTo>
                  <a:lnTo>
                    <a:pt x="5596" y="15817"/>
                  </a:lnTo>
                  <a:lnTo>
                    <a:pt x="5385" y="15734"/>
                  </a:lnTo>
                  <a:lnTo>
                    <a:pt x="5177" y="15646"/>
                  </a:lnTo>
                  <a:lnTo>
                    <a:pt x="4972" y="15554"/>
                  </a:lnTo>
                  <a:lnTo>
                    <a:pt x="4770" y="15456"/>
                  </a:lnTo>
                  <a:lnTo>
                    <a:pt x="4570" y="15354"/>
                  </a:lnTo>
                  <a:lnTo>
                    <a:pt x="4373" y="15248"/>
                  </a:lnTo>
                  <a:lnTo>
                    <a:pt x="4178" y="15138"/>
                  </a:lnTo>
                  <a:lnTo>
                    <a:pt x="3988" y="15024"/>
                  </a:lnTo>
                  <a:lnTo>
                    <a:pt x="3800" y="14904"/>
                  </a:lnTo>
                  <a:lnTo>
                    <a:pt x="3616" y="14782"/>
                  </a:lnTo>
                  <a:lnTo>
                    <a:pt x="3436" y="14654"/>
                  </a:lnTo>
                  <a:lnTo>
                    <a:pt x="3259" y="14524"/>
                  </a:lnTo>
                  <a:lnTo>
                    <a:pt x="3085" y="14389"/>
                  </a:lnTo>
                  <a:lnTo>
                    <a:pt x="2915" y="14251"/>
                  </a:lnTo>
                  <a:lnTo>
                    <a:pt x="2749" y="14108"/>
                  </a:lnTo>
                  <a:lnTo>
                    <a:pt x="2587" y="13962"/>
                  </a:lnTo>
                  <a:lnTo>
                    <a:pt x="2430" y="13813"/>
                  </a:lnTo>
                  <a:lnTo>
                    <a:pt x="2277" y="13660"/>
                  </a:lnTo>
                  <a:lnTo>
                    <a:pt x="2128" y="13504"/>
                  </a:lnTo>
                  <a:lnTo>
                    <a:pt x="1983" y="13344"/>
                  </a:lnTo>
                  <a:lnTo>
                    <a:pt x="1843" y="13181"/>
                  </a:lnTo>
                  <a:lnTo>
                    <a:pt x="1708" y="13016"/>
                  </a:lnTo>
                  <a:lnTo>
                    <a:pt x="1577" y="12848"/>
                  </a:lnTo>
                  <a:lnTo>
                    <a:pt x="1451" y="12676"/>
                  </a:lnTo>
                  <a:lnTo>
                    <a:pt x="1330" y="12502"/>
                  </a:lnTo>
                  <a:lnTo>
                    <a:pt x="1213" y="12325"/>
                  </a:lnTo>
                  <a:lnTo>
                    <a:pt x="1102" y="12146"/>
                  </a:lnTo>
                  <a:lnTo>
                    <a:pt x="995" y="11964"/>
                  </a:lnTo>
                  <a:lnTo>
                    <a:pt x="895" y="11780"/>
                  </a:lnTo>
                  <a:lnTo>
                    <a:pt x="799" y="11594"/>
                  </a:lnTo>
                  <a:lnTo>
                    <a:pt x="707" y="11405"/>
                  </a:lnTo>
                  <a:lnTo>
                    <a:pt x="622" y="11215"/>
                  </a:lnTo>
                  <a:lnTo>
                    <a:pt x="542" y="11023"/>
                  </a:lnTo>
                  <a:lnTo>
                    <a:pt x="466" y="10829"/>
                  </a:lnTo>
                  <a:lnTo>
                    <a:pt x="397" y="10633"/>
                  </a:lnTo>
                  <a:lnTo>
                    <a:pt x="333" y="10436"/>
                  </a:lnTo>
                  <a:lnTo>
                    <a:pt x="274" y="10239"/>
                  </a:lnTo>
                  <a:lnTo>
                    <a:pt x="222" y="10038"/>
                  </a:lnTo>
                  <a:lnTo>
                    <a:pt x="175" y="9838"/>
                  </a:lnTo>
                  <a:lnTo>
                    <a:pt x="133" y="9637"/>
                  </a:lnTo>
                  <a:lnTo>
                    <a:pt x="97" y="9434"/>
                  </a:lnTo>
                  <a:lnTo>
                    <a:pt x="66" y="9231"/>
                  </a:lnTo>
                  <a:lnTo>
                    <a:pt x="42" y="9027"/>
                  </a:lnTo>
                  <a:lnTo>
                    <a:pt x="23" y="8822"/>
                  </a:lnTo>
                  <a:lnTo>
                    <a:pt x="9" y="8619"/>
                  </a:lnTo>
                  <a:lnTo>
                    <a:pt x="2" y="8414"/>
                  </a:lnTo>
                  <a:lnTo>
                    <a:pt x="0" y="8208"/>
                  </a:lnTo>
                  <a:lnTo>
                    <a:pt x="4" y="8003"/>
                  </a:lnTo>
                  <a:lnTo>
                    <a:pt x="14" y="7798"/>
                  </a:lnTo>
                  <a:lnTo>
                    <a:pt x="29" y="7594"/>
                  </a:lnTo>
                  <a:lnTo>
                    <a:pt x="50" y="7390"/>
                  </a:lnTo>
                  <a:lnTo>
                    <a:pt x="77" y="7186"/>
                  </a:lnTo>
                  <a:lnTo>
                    <a:pt x="109" y="6983"/>
                  </a:lnTo>
                  <a:lnTo>
                    <a:pt x="147" y="6781"/>
                  </a:lnTo>
                  <a:lnTo>
                    <a:pt x="191" y="6580"/>
                  </a:lnTo>
                  <a:lnTo>
                    <a:pt x="240" y="6379"/>
                  </a:lnTo>
                  <a:lnTo>
                    <a:pt x="295" y="6180"/>
                  </a:lnTo>
                  <a:lnTo>
                    <a:pt x="355" y="5982"/>
                  </a:lnTo>
                  <a:lnTo>
                    <a:pt x="421" y="5786"/>
                  </a:lnTo>
                  <a:lnTo>
                    <a:pt x="493" y="5591"/>
                  </a:lnTo>
                  <a:lnTo>
                    <a:pt x="569" y="5398"/>
                  </a:lnTo>
                  <a:lnTo>
                    <a:pt x="652" y="5207"/>
                  </a:lnTo>
                  <a:lnTo>
                    <a:pt x="740" y="5017"/>
                  </a:lnTo>
                  <a:lnTo>
                    <a:pt x="832" y="4830"/>
                  </a:lnTo>
                  <a:lnTo>
                    <a:pt x="929" y="4644"/>
                  </a:lnTo>
                  <a:lnTo>
                    <a:pt x="1032" y="4461"/>
                  </a:lnTo>
                  <a:lnTo>
                    <a:pt x="1141" y="4280"/>
                  </a:lnTo>
                  <a:lnTo>
                    <a:pt x="1254" y="4101"/>
                  </a:lnTo>
                  <a:lnTo>
                    <a:pt x="1372" y="3925"/>
                  </a:lnTo>
                  <a:lnTo>
                    <a:pt x="1495" y="3753"/>
                  </a:lnTo>
                  <a:lnTo>
                    <a:pt x="1622" y="3581"/>
                  </a:lnTo>
                  <a:lnTo>
                    <a:pt x="1755" y="3413"/>
                  </a:lnTo>
                  <a:lnTo>
                    <a:pt x="1893" y="3249"/>
                  </a:lnTo>
                  <a:lnTo>
                    <a:pt x="2034" y="3088"/>
                  </a:lnTo>
                  <a:lnTo>
                    <a:pt x="2180" y="2930"/>
                  </a:lnTo>
                  <a:lnTo>
                    <a:pt x="2331" y="2775"/>
                  </a:lnTo>
                  <a:lnTo>
                    <a:pt x="2486" y="2623"/>
                  </a:lnTo>
                  <a:lnTo>
                    <a:pt x="2645" y="2475"/>
                  </a:lnTo>
                  <a:lnTo>
                    <a:pt x="2808" y="2330"/>
                  </a:lnTo>
                  <a:lnTo>
                    <a:pt x="2975" y="2189"/>
                  </a:lnTo>
                  <a:lnTo>
                    <a:pt x="3146" y="2051"/>
                  </a:lnTo>
                  <a:lnTo>
                    <a:pt x="3321" y="1918"/>
                  </a:lnTo>
                  <a:lnTo>
                    <a:pt x="3499" y="1789"/>
                  </a:lnTo>
                  <a:lnTo>
                    <a:pt x="3681" y="1664"/>
                  </a:lnTo>
                  <a:lnTo>
                    <a:pt x="3866" y="1542"/>
                  </a:lnTo>
                  <a:lnTo>
                    <a:pt x="4056" y="1424"/>
                  </a:lnTo>
                  <a:lnTo>
                    <a:pt x="4248" y="1312"/>
                  </a:lnTo>
                  <a:lnTo>
                    <a:pt x="4442" y="1203"/>
                  </a:lnTo>
                  <a:lnTo>
                    <a:pt x="4640" y="1098"/>
                  </a:lnTo>
                  <a:lnTo>
                    <a:pt x="4842" y="998"/>
                  </a:lnTo>
                  <a:lnTo>
                    <a:pt x="5045" y="902"/>
                  </a:lnTo>
                  <a:lnTo>
                    <a:pt x="5251" y="812"/>
                  </a:lnTo>
                  <a:lnTo>
                    <a:pt x="5459" y="725"/>
                  </a:lnTo>
                  <a:lnTo>
                    <a:pt x="5671" y="643"/>
                  </a:lnTo>
                  <a:lnTo>
                    <a:pt x="5884" y="567"/>
                  </a:lnTo>
                  <a:lnTo>
                    <a:pt x="6099" y="494"/>
                  </a:lnTo>
                  <a:lnTo>
                    <a:pt x="6317" y="427"/>
                  </a:lnTo>
                  <a:lnTo>
                    <a:pt x="6536" y="364"/>
                  </a:lnTo>
                  <a:lnTo>
                    <a:pt x="6757" y="306"/>
                  </a:lnTo>
                  <a:lnTo>
                    <a:pt x="6979" y="253"/>
                  </a:lnTo>
                  <a:lnTo>
                    <a:pt x="7203" y="206"/>
                  </a:lnTo>
                  <a:lnTo>
                    <a:pt x="7428" y="162"/>
                  </a:lnTo>
                  <a:lnTo>
                    <a:pt x="7654" y="125"/>
                  </a:lnTo>
                  <a:lnTo>
                    <a:pt x="7881" y="91"/>
                  </a:lnTo>
                  <a:lnTo>
                    <a:pt x="8109" y="63"/>
                  </a:lnTo>
                  <a:lnTo>
                    <a:pt x="8338" y="40"/>
                  </a:lnTo>
                  <a:lnTo>
                    <a:pt x="8567" y="23"/>
                  </a:lnTo>
                  <a:lnTo>
                    <a:pt x="8797" y="10"/>
                  </a:lnTo>
                  <a:lnTo>
                    <a:pt x="9027" y="2"/>
                  </a:lnTo>
                  <a:lnTo>
                    <a:pt x="9257" y="0"/>
                  </a:lnTo>
                  <a:lnTo>
                    <a:pt x="9257" y="8245"/>
                  </a:lnTo>
                  <a:lnTo>
                    <a:pt x="9405" y="16489"/>
                  </a:lnTo>
                  <a:close/>
                </a:path>
              </a:pathLst>
            </a:custGeom>
            <a:solidFill>
              <a:srgbClr val="94BD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Rectangle 31"/>
            <p:cNvSpPr>
              <a:spLocks noChangeArrowheads="1"/>
            </p:cNvSpPr>
            <p:nvPr/>
          </p:nvSpPr>
          <p:spPr bwMode="auto">
            <a:xfrm>
              <a:off x="293" y="945"/>
              <a:ext cx="1572" cy="27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552" name="Freeform 32"/>
            <p:cNvSpPr>
              <a:spLocks/>
            </p:cNvSpPr>
            <p:nvPr/>
          </p:nvSpPr>
          <p:spPr bwMode="auto">
            <a:xfrm>
              <a:off x="295" y="947"/>
              <a:ext cx="1568" cy="2749"/>
            </a:xfrm>
            <a:custGeom>
              <a:avLst/>
              <a:gdLst>
                <a:gd name="T0" fmla="*/ 8945 w 9405"/>
                <a:gd name="T1" fmla="*/ 16485 h 16490"/>
                <a:gd name="T2" fmla="*/ 8256 w 9405"/>
                <a:gd name="T3" fmla="*/ 16441 h 16490"/>
                <a:gd name="T4" fmla="*/ 7573 w 9405"/>
                <a:gd name="T5" fmla="*/ 16352 h 16490"/>
                <a:gd name="T6" fmla="*/ 6900 w 9405"/>
                <a:gd name="T7" fmla="*/ 16218 h 16490"/>
                <a:gd name="T8" fmla="*/ 6239 w 9405"/>
                <a:gd name="T9" fmla="*/ 16040 h 16490"/>
                <a:gd name="T10" fmla="*/ 5596 w 9405"/>
                <a:gd name="T11" fmla="*/ 15817 h 16490"/>
                <a:gd name="T12" fmla="*/ 4972 w 9405"/>
                <a:gd name="T13" fmla="*/ 15554 h 16490"/>
                <a:gd name="T14" fmla="*/ 4373 w 9405"/>
                <a:gd name="T15" fmla="*/ 15248 h 16490"/>
                <a:gd name="T16" fmla="*/ 3800 w 9405"/>
                <a:gd name="T17" fmla="*/ 14904 h 16490"/>
                <a:gd name="T18" fmla="*/ 3259 w 9405"/>
                <a:gd name="T19" fmla="*/ 14524 h 16490"/>
                <a:gd name="T20" fmla="*/ 2749 w 9405"/>
                <a:gd name="T21" fmla="*/ 14108 h 16490"/>
                <a:gd name="T22" fmla="*/ 2277 w 9405"/>
                <a:gd name="T23" fmla="*/ 13660 h 16490"/>
                <a:gd name="T24" fmla="*/ 1843 w 9405"/>
                <a:gd name="T25" fmla="*/ 13181 h 16490"/>
                <a:gd name="T26" fmla="*/ 1451 w 9405"/>
                <a:gd name="T27" fmla="*/ 12676 h 16490"/>
                <a:gd name="T28" fmla="*/ 1102 w 9405"/>
                <a:gd name="T29" fmla="*/ 12146 h 16490"/>
                <a:gd name="T30" fmla="*/ 799 w 9405"/>
                <a:gd name="T31" fmla="*/ 11594 h 16490"/>
                <a:gd name="T32" fmla="*/ 542 w 9405"/>
                <a:gd name="T33" fmla="*/ 11023 h 16490"/>
                <a:gd name="T34" fmla="*/ 333 w 9405"/>
                <a:gd name="T35" fmla="*/ 10436 h 16490"/>
                <a:gd name="T36" fmla="*/ 175 w 9405"/>
                <a:gd name="T37" fmla="*/ 9838 h 16490"/>
                <a:gd name="T38" fmla="*/ 66 w 9405"/>
                <a:gd name="T39" fmla="*/ 9231 h 16490"/>
                <a:gd name="T40" fmla="*/ 9 w 9405"/>
                <a:gd name="T41" fmla="*/ 8619 h 16490"/>
                <a:gd name="T42" fmla="*/ 4 w 9405"/>
                <a:gd name="T43" fmla="*/ 8003 h 16490"/>
                <a:gd name="T44" fmla="*/ 50 w 9405"/>
                <a:gd name="T45" fmla="*/ 7390 h 16490"/>
                <a:gd name="T46" fmla="*/ 147 w 9405"/>
                <a:gd name="T47" fmla="*/ 6781 h 16490"/>
                <a:gd name="T48" fmla="*/ 295 w 9405"/>
                <a:gd name="T49" fmla="*/ 6180 h 16490"/>
                <a:gd name="T50" fmla="*/ 493 w 9405"/>
                <a:gd name="T51" fmla="*/ 5591 h 16490"/>
                <a:gd name="T52" fmla="*/ 740 w 9405"/>
                <a:gd name="T53" fmla="*/ 5017 h 16490"/>
                <a:gd name="T54" fmla="*/ 1032 w 9405"/>
                <a:gd name="T55" fmla="*/ 4461 h 16490"/>
                <a:gd name="T56" fmla="*/ 1372 w 9405"/>
                <a:gd name="T57" fmla="*/ 3925 h 16490"/>
                <a:gd name="T58" fmla="*/ 1755 w 9405"/>
                <a:gd name="T59" fmla="*/ 3413 h 16490"/>
                <a:gd name="T60" fmla="*/ 2180 w 9405"/>
                <a:gd name="T61" fmla="*/ 2930 h 16490"/>
                <a:gd name="T62" fmla="*/ 2645 w 9405"/>
                <a:gd name="T63" fmla="*/ 2475 h 16490"/>
                <a:gd name="T64" fmla="*/ 3146 w 9405"/>
                <a:gd name="T65" fmla="*/ 2051 h 16490"/>
                <a:gd name="T66" fmla="*/ 3681 w 9405"/>
                <a:gd name="T67" fmla="*/ 1664 h 16490"/>
                <a:gd name="T68" fmla="*/ 4248 w 9405"/>
                <a:gd name="T69" fmla="*/ 1312 h 16490"/>
                <a:gd name="T70" fmla="*/ 4842 w 9405"/>
                <a:gd name="T71" fmla="*/ 998 h 16490"/>
                <a:gd name="T72" fmla="*/ 5459 w 9405"/>
                <a:gd name="T73" fmla="*/ 725 h 16490"/>
                <a:gd name="T74" fmla="*/ 6099 w 9405"/>
                <a:gd name="T75" fmla="*/ 494 h 16490"/>
                <a:gd name="T76" fmla="*/ 6757 w 9405"/>
                <a:gd name="T77" fmla="*/ 306 h 16490"/>
                <a:gd name="T78" fmla="*/ 7428 w 9405"/>
                <a:gd name="T79" fmla="*/ 162 h 16490"/>
                <a:gd name="T80" fmla="*/ 8109 w 9405"/>
                <a:gd name="T81" fmla="*/ 63 h 16490"/>
                <a:gd name="T82" fmla="*/ 8797 w 9405"/>
                <a:gd name="T83" fmla="*/ 10 h 16490"/>
                <a:gd name="T84" fmla="*/ 9257 w 9405"/>
                <a:gd name="T85" fmla="*/ 8245 h 16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9405" h="16490">
                  <a:moveTo>
                    <a:pt x="9405" y="16489"/>
                  </a:moveTo>
                  <a:lnTo>
                    <a:pt x="9175" y="16490"/>
                  </a:lnTo>
                  <a:lnTo>
                    <a:pt x="8945" y="16485"/>
                  </a:lnTo>
                  <a:lnTo>
                    <a:pt x="8716" y="16476"/>
                  </a:lnTo>
                  <a:lnTo>
                    <a:pt x="8485" y="16461"/>
                  </a:lnTo>
                  <a:lnTo>
                    <a:pt x="8256" y="16441"/>
                  </a:lnTo>
                  <a:lnTo>
                    <a:pt x="8028" y="16417"/>
                  </a:lnTo>
                  <a:lnTo>
                    <a:pt x="7800" y="16387"/>
                  </a:lnTo>
                  <a:lnTo>
                    <a:pt x="7573" y="16352"/>
                  </a:lnTo>
                  <a:lnTo>
                    <a:pt x="7348" y="16313"/>
                  </a:lnTo>
                  <a:lnTo>
                    <a:pt x="7123" y="16268"/>
                  </a:lnTo>
                  <a:lnTo>
                    <a:pt x="6900" y="16218"/>
                  </a:lnTo>
                  <a:lnTo>
                    <a:pt x="6678" y="16163"/>
                  </a:lnTo>
                  <a:lnTo>
                    <a:pt x="6458" y="16103"/>
                  </a:lnTo>
                  <a:lnTo>
                    <a:pt x="6239" y="16040"/>
                  </a:lnTo>
                  <a:lnTo>
                    <a:pt x="6023" y="15970"/>
                  </a:lnTo>
                  <a:lnTo>
                    <a:pt x="5808" y="15896"/>
                  </a:lnTo>
                  <a:lnTo>
                    <a:pt x="5596" y="15817"/>
                  </a:lnTo>
                  <a:lnTo>
                    <a:pt x="5385" y="15734"/>
                  </a:lnTo>
                  <a:lnTo>
                    <a:pt x="5177" y="15646"/>
                  </a:lnTo>
                  <a:lnTo>
                    <a:pt x="4972" y="15554"/>
                  </a:lnTo>
                  <a:lnTo>
                    <a:pt x="4770" y="15456"/>
                  </a:lnTo>
                  <a:lnTo>
                    <a:pt x="4570" y="15354"/>
                  </a:lnTo>
                  <a:lnTo>
                    <a:pt x="4373" y="15248"/>
                  </a:lnTo>
                  <a:lnTo>
                    <a:pt x="4178" y="15138"/>
                  </a:lnTo>
                  <a:lnTo>
                    <a:pt x="3988" y="15024"/>
                  </a:lnTo>
                  <a:lnTo>
                    <a:pt x="3800" y="14904"/>
                  </a:lnTo>
                  <a:lnTo>
                    <a:pt x="3616" y="14782"/>
                  </a:lnTo>
                  <a:lnTo>
                    <a:pt x="3436" y="14654"/>
                  </a:lnTo>
                  <a:lnTo>
                    <a:pt x="3259" y="14524"/>
                  </a:lnTo>
                  <a:lnTo>
                    <a:pt x="3085" y="14389"/>
                  </a:lnTo>
                  <a:lnTo>
                    <a:pt x="2915" y="14251"/>
                  </a:lnTo>
                  <a:lnTo>
                    <a:pt x="2749" y="14108"/>
                  </a:lnTo>
                  <a:lnTo>
                    <a:pt x="2587" y="13962"/>
                  </a:lnTo>
                  <a:lnTo>
                    <a:pt x="2430" y="13813"/>
                  </a:lnTo>
                  <a:lnTo>
                    <a:pt x="2277" y="13660"/>
                  </a:lnTo>
                  <a:lnTo>
                    <a:pt x="2128" y="13504"/>
                  </a:lnTo>
                  <a:lnTo>
                    <a:pt x="1983" y="13344"/>
                  </a:lnTo>
                  <a:lnTo>
                    <a:pt x="1843" y="13181"/>
                  </a:lnTo>
                  <a:lnTo>
                    <a:pt x="1708" y="13016"/>
                  </a:lnTo>
                  <a:lnTo>
                    <a:pt x="1577" y="12848"/>
                  </a:lnTo>
                  <a:lnTo>
                    <a:pt x="1451" y="12676"/>
                  </a:lnTo>
                  <a:lnTo>
                    <a:pt x="1330" y="12502"/>
                  </a:lnTo>
                  <a:lnTo>
                    <a:pt x="1213" y="12325"/>
                  </a:lnTo>
                  <a:lnTo>
                    <a:pt x="1102" y="12146"/>
                  </a:lnTo>
                  <a:lnTo>
                    <a:pt x="995" y="11964"/>
                  </a:lnTo>
                  <a:lnTo>
                    <a:pt x="895" y="11780"/>
                  </a:lnTo>
                  <a:lnTo>
                    <a:pt x="799" y="11594"/>
                  </a:lnTo>
                  <a:lnTo>
                    <a:pt x="707" y="11405"/>
                  </a:lnTo>
                  <a:lnTo>
                    <a:pt x="622" y="11215"/>
                  </a:lnTo>
                  <a:lnTo>
                    <a:pt x="542" y="11023"/>
                  </a:lnTo>
                  <a:lnTo>
                    <a:pt x="466" y="10829"/>
                  </a:lnTo>
                  <a:lnTo>
                    <a:pt x="397" y="10633"/>
                  </a:lnTo>
                  <a:lnTo>
                    <a:pt x="333" y="10436"/>
                  </a:lnTo>
                  <a:lnTo>
                    <a:pt x="274" y="10239"/>
                  </a:lnTo>
                  <a:lnTo>
                    <a:pt x="222" y="10038"/>
                  </a:lnTo>
                  <a:lnTo>
                    <a:pt x="175" y="9838"/>
                  </a:lnTo>
                  <a:lnTo>
                    <a:pt x="133" y="9637"/>
                  </a:lnTo>
                  <a:lnTo>
                    <a:pt x="97" y="9434"/>
                  </a:lnTo>
                  <a:lnTo>
                    <a:pt x="66" y="9231"/>
                  </a:lnTo>
                  <a:lnTo>
                    <a:pt x="42" y="9027"/>
                  </a:lnTo>
                  <a:lnTo>
                    <a:pt x="23" y="8822"/>
                  </a:lnTo>
                  <a:lnTo>
                    <a:pt x="9" y="8619"/>
                  </a:lnTo>
                  <a:lnTo>
                    <a:pt x="2" y="8414"/>
                  </a:lnTo>
                  <a:lnTo>
                    <a:pt x="0" y="8208"/>
                  </a:lnTo>
                  <a:lnTo>
                    <a:pt x="4" y="8003"/>
                  </a:lnTo>
                  <a:lnTo>
                    <a:pt x="14" y="7798"/>
                  </a:lnTo>
                  <a:lnTo>
                    <a:pt x="29" y="7594"/>
                  </a:lnTo>
                  <a:lnTo>
                    <a:pt x="50" y="7390"/>
                  </a:lnTo>
                  <a:lnTo>
                    <a:pt x="77" y="7186"/>
                  </a:lnTo>
                  <a:lnTo>
                    <a:pt x="109" y="6983"/>
                  </a:lnTo>
                  <a:lnTo>
                    <a:pt x="147" y="6781"/>
                  </a:lnTo>
                  <a:lnTo>
                    <a:pt x="191" y="6580"/>
                  </a:lnTo>
                  <a:lnTo>
                    <a:pt x="240" y="6379"/>
                  </a:lnTo>
                  <a:lnTo>
                    <a:pt x="295" y="6180"/>
                  </a:lnTo>
                  <a:lnTo>
                    <a:pt x="355" y="5982"/>
                  </a:lnTo>
                  <a:lnTo>
                    <a:pt x="421" y="5786"/>
                  </a:lnTo>
                  <a:lnTo>
                    <a:pt x="493" y="5591"/>
                  </a:lnTo>
                  <a:lnTo>
                    <a:pt x="569" y="5398"/>
                  </a:lnTo>
                  <a:lnTo>
                    <a:pt x="652" y="5207"/>
                  </a:lnTo>
                  <a:lnTo>
                    <a:pt x="740" y="5017"/>
                  </a:lnTo>
                  <a:lnTo>
                    <a:pt x="832" y="4830"/>
                  </a:lnTo>
                  <a:lnTo>
                    <a:pt x="929" y="4644"/>
                  </a:lnTo>
                  <a:lnTo>
                    <a:pt x="1032" y="4461"/>
                  </a:lnTo>
                  <a:lnTo>
                    <a:pt x="1141" y="4280"/>
                  </a:lnTo>
                  <a:lnTo>
                    <a:pt x="1254" y="4101"/>
                  </a:lnTo>
                  <a:lnTo>
                    <a:pt x="1372" y="3925"/>
                  </a:lnTo>
                  <a:lnTo>
                    <a:pt x="1495" y="3753"/>
                  </a:lnTo>
                  <a:lnTo>
                    <a:pt x="1622" y="3581"/>
                  </a:lnTo>
                  <a:lnTo>
                    <a:pt x="1755" y="3413"/>
                  </a:lnTo>
                  <a:lnTo>
                    <a:pt x="1893" y="3249"/>
                  </a:lnTo>
                  <a:lnTo>
                    <a:pt x="2034" y="3088"/>
                  </a:lnTo>
                  <a:lnTo>
                    <a:pt x="2180" y="2930"/>
                  </a:lnTo>
                  <a:lnTo>
                    <a:pt x="2331" y="2775"/>
                  </a:lnTo>
                  <a:lnTo>
                    <a:pt x="2486" y="2623"/>
                  </a:lnTo>
                  <a:lnTo>
                    <a:pt x="2645" y="2475"/>
                  </a:lnTo>
                  <a:lnTo>
                    <a:pt x="2808" y="2330"/>
                  </a:lnTo>
                  <a:lnTo>
                    <a:pt x="2975" y="2189"/>
                  </a:lnTo>
                  <a:lnTo>
                    <a:pt x="3146" y="2051"/>
                  </a:lnTo>
                  <a:lnTo>
                    <a:pt x="3321" y="1918"/>
                  </a:lnTo>
                  <a:lnTo>
                    <a:pt x="3499" y="1789"/>
                  </a:lnTo>
                  <a:lnTo>
                    <a:pt x="3681" y="1664"/>
                  </a:lnTo>
                  <a:lnTo>
                    <a:pt x="3866" y="1542"/>
                  </a:lnTo>
                  <a:lnTo>
                    <a:pt x="4056" y="1424"/>
                  </a:lnTo>
                  <a:lnTo>
                    <a:pt x="4248" y="1312"/>
                  </a:lnTo>
                  <a:lnTo>
                    <a:pt x="4442" y="1203"/>
                  </a:lnTo>
                  <a:lnTo>
                    <a:pt x="4640" y="1098"/>
                  </a:lnTo>
                  <a:lnTo>
                    <a:pt x="4842" y="998"/>
                  </a:lnTo>
                  <a:lnTo>
                    <a:pt x="5045" y="902"/>
                  </a:lnTo>
                  <a:lnTo>
                    <a:pt x="5251" y="812"/>
                  </a:lnTo>
                  <a:lnTo>
                    <a:pt x="5459" y="725"/>
                  </a:lnTo>
                  <a:lnTo>
                    <a:pt x="5671" y="643"/>
                  </a:lnTo>
                  <a:lnTo>
                    <a:pt x="5884" y="567"/>
                  </a:lnTo>
                  <a:lnTo>
                    <a:pt x="6099" y="494"/>
                  </a:lnTo>
                  <a:lnTo>
                    <a:pt x="6317" y="427"/>
                  </a:lnTo>
                  <a:lnTo>
                    <a:pt x="6536" y="364"/>
                  </a:lnTo>
                  <a:lnTo>
                    <a:pt x="6757" y="306"/>
                  </a:lnTo>
                  <a:lnTo>
                    <a:pt x="6979" y="253"/>
                  </a:lnTo>
                  <a:lnTo>
                    <a:pt x="7203" y="206"/>
                  </a:lnTo>
                  <a:lnTo>
                    <a:pt x="7428" y="162"/>
                  </a:lnTo>
                  <a:lnTo>
                    <a:pt x="7654" y="125"/>
                  </a:lnTo>
                  <a:lnTo>
                    <a:pt x="7881" y="91"/>
                  </a:lnTo>
                  <a:lnTo>
                    <a:pt x="8109" y="63"/>
                  </a:lnTo>
                  <a:lnTo>
                    <a:pt x="8338" y="40"/>
                  </a:lnTo>
                  <a:lnTo>
                    <a:pt x="8567" y="23"/>
                  </a:lnTo>
                  <a:lnTo>
                    <a:pt x="8797" y="10"/>
                  </a:lnTo>
                  <a:lnTo>
                    <a:pt x="9027" y="2"/>
                  </a:lnTo>
                  <a:lnTo>
                    <a:pt x="9257" y="0"/>
                  </a:lnTo>
                  <a:lnTo>
                    <a:pt x="9257" y="8245"/>
                  </a:lnTo>
                  <a:lnTo>
                    <a:pt x="9405" y="16489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553" name="Rectangle 33"/>
            <p:cNvSpPr>
              <a:spLocks noChangeArrowheads="1"/>
            </p:cNvSpPr>
            <p:nvPr/>
          </p:nvSpPr>
          <p:spPr bwMode="auto">
            <a:xfrm>
              <a:off x="2592" y="1235"/>
              <a:ext cx="984" cy="4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555" name="Rectangle 34"/>
            <p:cNvSpPr>
              <a:spLocks noChangeArrowheads="1"/>
            </p:cNvSpPr>
            <p:nvPr/>
          </p:nvSpPr>
          <p:spPr bwMode="auto">
            <a:xfrm>
              <a:off x="2557" y="1130"/>
              <a:ext cx="927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Demonstrator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b="1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d</a:t>
              </a:r>
              <a:r>
                <a:rPr lang="en-US" sz="1400" b="1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etector systems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558" name="Rectangle 37"/>
            <p:cNvSpPr>
              <a:spLocks noChangeArrowheads="1"/>
            </p:cNvSpPr>
            <p:nvPr/>
          </p:nvSpPr>
          <p:spPr bwMode="auto">
            <a:xfrm>
              <a:off x="705" y="1109"/>
              <a:ext cx="1309" cy="4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559" name="Rectangle 38"/>
            <p:cNvSpPr>
              <a:spLocks noChangeArrowheads="1"/>
            </p:cNvSpPr>
            <p:nvPr/>
          </p:nvSpPr>
          <p:spPr bwMode="auto">
            <a:xfrm>
              <a:off x="945" y="1180"/>
              <a:ext cx="783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Ultra fast</a:t>
              </a:r>
              <a:r>
                <a:rPr kumimoji="0" lang="en-US" sz="1400" b="1" i="0" u="none" strike="noStrike" cap="none" normalizeH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1400" b="1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data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b="1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t</a:t>
              </a:r>
              <a:r>
                <a:rPr lang="en-US" sz="1400" b="1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ransfer and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b="1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processing</a:t>
              </a:r>
              <a:endParaRPr lang="en-US" sz="18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562" name="Rectangle 41"/>
            <p:cNvSpPr>
              <a:spLocks noChangeArrowheads="1"/>
            </p:cNvSpPr>
            <p:nvPr/>
          </p:nvSpPr>
          <p:spPr bwMode="auto">
            <a:xfrm>
              <a:off x="365" y="1616"/>
              <a:ext cx="1104" cy="17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563" name="Rectangle 42"/>
            <p:cNvSpPr>
              <a:spLocks noChangeArrowheads="1"/>
            </p:cNvSpPr>
            <p:nvPr/>
          </p:nvSpPr>
          <p:spPr bwMode="auto">
            <a:xfrm>
              <a:off x="415" y="1642"/>
              <a:ext cx="157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   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564" name="Rectangle 43"/>
            <p:cNvSpPr>
              <a:spLocks noChangeArrowheads="1"/>
            </p:cNvSpPr>
            <p:nvPr/>
          </p:nvSpPr>
          <p:spPr bwMode="auto">
            <a:xfrm>
              <a:off x="566" y="1642"/>
              <a:ext cx="726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Intelligent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programmable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hardware</a:t>
              </a:r>
            </a:p>
          </p:txBody>
        </p:sp>
        <p:sp>
          <p:nvSpPr>
            <p:cNvPr id="23565" name="Rectangle 44"/>
            <p:cNvSpPr>
              <a:spLocks noChangeArrowheads="1"/>
            </p:cNvSpPr>
            <p:nvPr/>
          </p:nvSpPr>
          <p:spPr bwMode="auto">
            <a:xfrm>
              <a:off x="415" y="1763"/>
              <a:ext cx="63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567" name="Rectangle 46"/>
            <p:cNvSpPr>
              <a:spLocks noChangeArrowheads="1"/>
            </p:cNvSpPr>
            <p:nvPr/>
          </p:nvSpPr>
          <p:spPr bwMode="auto">
            <a:xfrm>
              <a:off x="415" y="1885"/>
              <a:ext cx="31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569" name="Rectangle 48"/>
            <p:cNvSpPr>
              <a:spLocks noChangeArrowheads="1"/>
            </p:cNvSpPr>
            <p:nvPr/>
          </p:nvSpPr>
          <p:spPr bwMode="auto">
            <a:xfrm>
              <a:off x="333" y="2264"/>
              <a:ext cx="959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Front-end optical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signal</a:t>
              </a:r>
              <a:r>
                <a:rPr kumimoji="0" lang="en-US" sz="1400" b="0" i="0" u="none" strike="noStrike" cap="none" normalizeH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transmission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572" name="Rectangle 51"/>
            <p:cNvSpPr>
              <a:spLocks noChangeArrowheads="1"/>
            </p:cNvSpPr>
            <p:nvPr/>
          </p:nvSpPr>
          <p:spPr bwMode="auto">
            <a:xfrm>
              <a:off x="415" y="2615"/>
              <a:ext cx="31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573" name="Rectangle 52"/>
            <p:cNvSpPr>
              <a:spLocks noChangeArrowheads="1"/>
            </p:cNvSpPr>
            <p:nvPr/>
          </p:nvSpPr>
          <p:spPr bwMode="auto">
            <a:xfrm>
              <a:off x="618" y="2792"/>
              <a:ext cx="92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Fastest data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p</a:t>
              </a: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rocessing, using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p</a:t>
              </a: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arallel computing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574" name="Rectangle 53"/>
            <p:cNvSpPr>
              <a:spLocks noChangeArrowheads="1"/>
            </p:cNvSpPr>
            <p:nvPr/>
          </p:nvSpPr>
          <p:spPr bwMode="auto">
            <a:xfrm>
              <a:off x="415" y="2737"/>
              <a:ext cx="63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576" name="Rectangle 55"/>
            <p:cNvSpPr>
              <a:spLocks noChangeArrowheads="1"/>
            </p:cNvSpPr>
            <p:nvPr/>
          </p:nvSpPr>
          <p:spPr bwMode="auto">
            <a:xfrm>
              <a:off x="415" y="2859"/>
              <a:ext cx="12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  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578" name="Rectangle 57"/>
            <p:cNvSpPr>
              <a:spLocks noChangeArrowheads="1"/>
            </p:cNvSpPr>
            <p:nvPr/>
          </p:nvSpPr>
          <p:spPr bwMode="auto">
            <a:xfrm>
              <a:off x="415" y="2980"/>
              <a:ext cx="250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      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580" name="Rectangle 59"/>
            <p:cNvSpPr>
              <a:spLocks noChangeArrowheads="1"/>
            </p:cNvSpPr>
            <p:nvPr/>
          </p:nvSpPr>
          <p:spPr bwMode="auto">
            <a:xfrm>
              <a:off x="2685" y="1608"/>
              <a:ext cx="1237" cy="1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581" name="Rectangle 60"/>
            <p:cNvSpPr>
              <a:spLocks noChangeArrowheads="1"/>
            </p:cNvSpPr>
            <p:nvPr/>
          </p:nvSpPr>
          <p:spPr bwMode="auto">
            <a:xfrm>
              <a:off x="2934" y="1565"/>
              <a:ext cx="984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Fast light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and X-ray detectors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584" name="Rectangle 63"/>
            <p:cNvSpPr>
              <a:spLocks noChangeArrowheads="1"/>
            </p:cNvSpPr>
            <p:nvPr/>
          </p:nvSpPr>
          <p:spPr bwMode="auto">
            <a:xfrm>
              <a:off x="3170" y="1996"/>
              <a:ext cx="790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Diamond based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detectors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586" name="Rectangle 65"/>
            <p:cNvSpPr>
              <a:spLocks noChangeArrowheads="1"/>
            </p:cNvSpPr>
            <p:nvPr/>
          </p:nvSpPr>
          <p:spPr bwMode="auto">
            <a:xfrm>
              <a:off x="3110" y="2440"/>
              <a:ext cx="876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Detectors</a:t>
              </a:r>
              <a:r>
                <a:rPr kumimoji="0" lang="en-US" sz="1400" b="0" i="0" u="none" strike="noStrike" cap="none" normalizeH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for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thermal neutrons</a:t>
              </a: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589" name="Rectangle 68"/>
            <p:cNvSpPr>
              <a:spLocks noChangeArrowheads="1"/>
            </p:cNvSpPr>
            <p:nvPr/>
          </p:nvSpPr>
          <p:spPr bwMode="auto">
            <a:xfrm>
              <a:off x="3021" y="2913"/>
              <a:ext cx="664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C</a:t>
              </a: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ompact</a:t>
              </a:r>
              <a:r>
                <a:rPr kumimoji="0" lang="en-US" sz="1400" b="0" i="0" u="none" strike="noStrike" cap="none" normalizeH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gas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detectors</a:t>
              </a: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     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590" name="Rectangle 69"/>
            <p:cNvSpPr>
              <a:spLocks noChangeArrowheads="1"/>
            </p:cNvSpPr>
            <p:nvPr/>
          </p:nvSpPr>
          <p:spPr bwMode="auto">
            <a:xfrm>
              <a:off x="2735" y="3094"/>
              <a:ext cx="12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  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592" name="Rectangle 71"/>
            <p:cNvSpPr>
              <a:spLocks noChangeArrowheads="1"/>
            </p:cNvSpPr>
            <p:nvPr/>
          </p:nvSpPr>
          <p:spPr bwMode="auto">
            <a:xfrm>
              <a:off x="4295" y="775"/>
              <a:ext cx="1231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593" name="Rectangle 72"/>
            <p:cNvSpPr>
              <a:spLocks noChangeArrowheads="1"/>
            </p:cNvSpPr>
            <p:nvPr/>
          </p:nvSpPr>
          <p:spPr bwMode="auto">
            <a:xfrm>
              <a:off x="4345" y="801"/>
              <a:ext cx="939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Application</a:t>
              </a:r>
              <a:r>
                <a:rPr kumimoji="0" lang="en-US" sz="1400" b="1" i="0" u="none" strike="noStrike" cap="none" normalizeH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areas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594" name="Freeform 73"/>
            <p:cNvSpPr>
              <a:spLocks/>
            </p:cNvSpPr>
            <p:nvPr/>
          </p:nvSpPr>
          <p:spPr bwMode="auto">
            <a:xfrm>
              <a:off x="1337" y="1266"/>
              <a:ext cx="1687" cy="2169"/>
            </a:xfrm>
            <a:custGeom>
              <a:avLst/>
              <a:gdLst>
                <a:gd name="T0" fmla="*/ 4545 w 10124"/>
                <a:gd name="T1" fmla="*/ 12985 h 13018"/>
                <a:gd name="T2" fmla="*/ 3919 w 10124"/>
                <a:gd name="T3" fmla="*/ 12852 h 13018"/>
                <a:gd name="T4" fmla="*/ 3322 w 10124"/>
                <a:gd name="T5" fmla="*/ 12624 h 13018"/>
                <a:gd name="T6" fmla="*/ 2757 w 10124"/>
                <a:gd name="T7" fmla="*/ 12307 h 13018"/>
                <a:gd name="T8" fmla="*/ 2232 w 10124"/>
                <a:gd name="T9" fmla="*/ 11906 h 13018"/>
                <a:gd name="T10" fmla="*/ 1749 w 10124"/>
                <a:gd name="T11" fmla="*/ 11431 h 13018"/>
                <a:gd name="T12" fmla="*/ 1315 w 10124"/>
                <a:gd name="T13" fmla="*/ 10886 h 13018"/>
                <a:gd name="T14" fmla="*/ 933 w 10124"/>
                <a:gd name="T15" fmla="*/ 10277 h 13018"/>
                <a:gd name="T16" fmla="*/ 611 w 10124"/>
                <a:gd name="T17" fmla="*/ 9612 h 13018"/>
                <a:gd name="T18" fmla="*/ 350 w 10124"/>
                <a:gd name="T19" fmla="*/ 8897 h 13018"/>
                <a:gd name="T20" fmla="*/ 159 w 10124"/>
                <a:gd name="T21" fmla="*/ 8136 h 13018"/>
                <a:gd name="T22" fmla="*/ 40 w 10124"/>
                <a:gd name="T23" fmla="*/ 7338 h 13018"/>
                <a:gd name="T24" fmla="*/ 0 w 10124"/>
                <a:gd name="T25" fmla="*/ 6509 h 13018"/>
                <a:gd name="T26" fmla="*/ 40 w 10124"/>
                <a:gd name="T27" fmla="*/ 5681 h 13018"/>
                <a:gd name="T28" fmla="*/ 159 w 10124"/>
                <a:gd name="T29" fmla="*/ 4882 h 13018"/>
                <a:gd name="T30" fmla="*/ 350 w 10124"/>
                <a:gd name="T31" fmla="*/ 4122 h 13018"/>
                <a:gd name="T32" fmla="*/ 611 w 10124"/>
                <a:gd name="T33" fmla="*/ 3407 h 13018"/>
                <a:gd name="T34" fmla="*/ 933 w 10124"/>
                <a:gd name="T35" fmla="*/ 2742 h 13018"/>
                <a:gd name="T36" fmla="*/ 1315 w 10124"/>
                <a:gd name="T37" fmla="*/ 2133 h 13018"/>
                <a:gd name="T38" fmla="*/ 1749 w 10124"/>
                <a:gd name="T39" fmla="*/ 1588 h 13018"/>
                <a:gd name="T40" fmla="*/ 2232 w 10124"/>
                <a:gd name="T41" fmla="*/ 1112 h 13018"/>
                <a:gd name="T42" fmla="*/ 2757 w 10124"/>
                <a:gd name="T43" fmla="*/ 712 h 13018"/>
                <a:gd name="T44" fmla="*/ 3322 w 10124"/>
                <a:gd name="T45" fmla="*/ 395 h 13018"/>
                <a:gd name="T46" fmla="*/ 3919 w 10124"/>
                <a:gd name="T47" fmla="*/ 167 h 13018"/>
                <a:gd name="T48" fmla="*/ 4545 w 10124"/>
                <a:gd name="T49" fmla="*/ 34 h 13018"/>
                <a:gd name="T50" fmla="*/ 5193 w 10124"/>
                <a:gd name="T51" fmla="*/ 2 h 13018"/>
                <a:gd name="T52" fmla="*/ 5833 w 10124"/>
                <a:gd name="T53" fmla="*/ 75 h 13018"/>
                <a:gd name="T54" fmla="*/ 6448 w 10124"/>
                <a:gd name="T55" fmla="*/ 247 h 13018"/>
                <a:gd name="T56" fmla="*/ 7033 w 10124"/>
                <a:gd name="T57" fmla="*/ 512 h 13018"/>
                <a:gd name="T58" fmla="*/ 7582 w 10124"/>
                <a:gd name="T59" fmla="*/ 862 h 13018"/>
                <a:gd name="T60" fmla="*/ 8091 w 10124"/>
                <a:gd name="T61" fmla="*/ 1293 h 13018"/>
                <a:gd name="T62" fmla="*/ 8554 w 10124"/>
                <a:gd name="T63" fmla="*/ 1797 h 13018"/>
                <a:gd name="T64" fmla="*/ 8968 w 10124"/>
                <a:gd name="T65" fmla="*/ 2369 h 13018"/>
                <a:gd name="T66" fmla="*/ 9327 w 10124"/>
                <a:gd name="T67" fmla="*/ 3001 h 13018"/>
                <a:gd name="T68" fmla="*/ 9626 w 10124"/>
                <a:gd name="T69" fmla="*/ 3687 h 13018"/>
                <a:gd name="T70" fmla="*/ 9858 w 10124"/>
                <a:gd name="T71" fmla="*/ 4422 h 13018"/>
                <a:gd name="T72" fmla="*/ 10021 w 10124"/>
                <a:gd name="T73" fmla="*/ 5197 h 13018"/>
                <a:gd name="T74" fmla="*/ 10109 w 10124"/>
                <a:gd name="T75" fmla="*/ 6008 h 13018"/>
                <a:gd name="T76" fmla="*/ 10117 w 10124"/>
                <a:gd name="T77" fmla="*/ 6844 h 13018"/>
                <a:gd name="T78" fmla="*/ 10046 w 10124"/>
                <a:gd name="T79" fmla="*/ 7662 h 13018"/>
                <a:gd name="T80" fmla="*/ 9896 w 10124"/>
                <a:gd name="T81" fmla="*/ 8445 h 13018"/>
                <a:gd name="T82" fmla="*/ 9677 w 10124"/>
                <a:gd name="T83" fmla="*/ 9188 h 13018"/>
                <a:gd name="T84" fmla="*/ 9392 w 10124"/>
                <a:gd name="T85" fmla="*/ 9885 h 13018"/>
                <a:gd name="T86" fmla="*/ 9045 w 10124"/>
                <a:gd name="T87" fmla="*/ 10528 h 13018"/>
                <a:gd name="T88" fmla="*/ 8642 w 10124"/>
                <a:gd name="T89" fmla="*/ 11113 h 13018"/>
                <a:gd name="T90" fmla="*/ 8187 w 10124"/>
                <a:gd name="T91" fmla="*/ 11630 h 13018"/>
                <a:gd name="T92" fmla="*/ 7686 w 10124"/>
                <a:gd name="T93" fmla="*/ 12077 h 13018"/>
                <a:gd name="T94" fmla="*/ 7145 w 10124"/>
                <a:gd name="T95" fmla="*/ 12443 h 13018"/>
                <a:gd name="T96" fmla="*/ 6567 w 10124"/>
                <a:gd name="T97" fmla="*/ 12726 h 13018"/>
                <a:gd name="T98" fmla="*/ 5958 w 10124"/>
                <a:gd name="T99" fmla="*/ 12917 h 13018"/>
                <a:gd name="T100" fmla="*/ 5322 w 10124"/>
                <a:gd name="T101" fmla="*/ 13010 h 130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0124" h="13018">
                  <a:moveTo>
                    <a:pt x="5062" y="13018"/>
                  </a:moveTo>
                  <a:lnTo>
                    <a:pt x="4931" y="13016"/>
                  </a:lnTo>
                  <a:lnTo>
                    <a:pt x="4802" y="13010"/>
                  </a:lnTo>
                  <a:lnTo>
                    <a:pt x="4672" y="13000"/>
                  </a:lnTo>
                  <a:lnTo>
                    <a:pt x="4545" y="12985"/>
                  </a:lnTo>
                  <a:lnTo>
                    <a:pt x="4417" y="12966"/>
                  </a:lnTo>
                  <a:lnTo>
                    <a:pt x="4291" y="12943"/>
                  </a:lnTo>
                  <a:lnTo>
                    <a:pt x="4166" y="12917"/>
                  </a:lnTo>
                  <a:lnTo>
                    <a:pt x="4041" y="12887"/>
                  </a:lnTo>
                  <a:lnTo>
                    <a:pt x="3919" y="12852"/>
                  </a:lnTo>
                  <a:lnTo>
                    <a:pt x="3797" y="12814"/>
                  </a:lnTo>
                  <a:lnTo>
                    <a:pt x="3676" y="12772"/>
                  </a:lnTo>
                  <a:lnTo>
                    <a:pt x="3557" y="12726"/>
                  </a:lnTo>
                  <a:lnTo>
                    <a:pt x="3439" y="12676"/>
                  </a:lnTo>
                  <a:lnTo>
                    <a:pt x="3322" y="12624"/>
                  </a:lnTo>
                  <a:lnTo>
                    <a:pt x="3206" y="12567"/>
                  </a:lnTo>
                  <a:lnTo>
                    <a:pt x="3091" y="12507"/>
                  </a:lnTo>
                  <a:lnTo>
                    <a:pt x="2979" y="12443"/>
                  </a:lnTo>
                  <a:lnTo>
                    <a:pt x="2867" y="12376"/>
                  </a:lnTo>
                  <a:lnTo>
                    <a:pt x="2757" y="12307"/>
                  </a:lnTo>
                  <a:lnTo>
                    <a:pt x="2649" y="12233"/>
                  </a:lnTo>
                  <a:lnTo>
                    <a:pt x="2542" y="12156"/>
                  </a:lnTo>
                  <a:lnTo>
                    <a:pt x="2438" y="12077"/>
                  </a:lnTo>
                  <a:lnTo>
                    <a:pt x="2333" y="11993"/>
                  </a:lnTo>
                  <a:lnTo>
                    <a:pt x="2232" y="11906"/>
                  </a:lnTo>
                  <a:lnTo>
                    <a:pt x="2131" y="11817"/>
                  </a:lnTo>
                  <a:lnTo>
                    <a:pt x="2033" y="11726"/>
                  </a:lnTo>
                  <a:lnTo>
                    <a:pt x="1937" y="11630"/>
                  </a:lnTo>
                  <a:lnTo>
                    <a:pt x="1842" y="11533"/>
                  </a:lnTo>
                  <a:lnTo>
                    <a:pt x="1749" y="11431"/>
                  </a:lnTo>
                  <a:lnTo>
                    <a:pt x="1658" y="11328"/>
                  </a:lnTo>
                  <a:lnTo>
                    <a:pt x="1570" y="11221"/>
                  </a:lnTo>
                  <a:lnTo>
                    <a:pt x="1483" y="11113"/>
                  </a:lnTo>
                  <a:lnTo>
                    <a:pt x="1397" y="11000"/>
                  </a:lnTo>
                  <a:lnTo>
                    <a:pt x="1315" y="10886"/>
                  </a:lnTo>
                  <a:lnTo>
                    <a:pt x="1234" y="10769"/>
                  </a:lnTo>
                  <a:lnTo>
                    <a:pt x="1156" y="10650"/>
                  </a:lnTo>
                  <a:lnTo>
                    <a:pt x="1079" y="10528"/>
                  </a:lnTo>
                  <a:lnTo>
                    <a:pt x="1005" y="10404"/>
                  </a:lnTo>
                  <a:lnTo>
                    <a:pt x="933" y="10277"/>
                  </a:lnTo>
                  <a:lnTo>
                    <a:pt x="864" y="10149"/>
                  </a:lnTo>
                  <a:lnTo>
                    <a:pt x="797" y="10018"/>
                  </a:lnTo>
                  <a:lnTo>
                    <a:pt x="732" y="9885"/>
                  </a:lnTo>
                  <a:lnTo>
                    <a:pt x="671" y="9749"/>
                  </a:lnTo>
                  <a:lnTo>
                    <a:pt x="611" y="9612"/>
                  </a:lnTo>
                  <a:lnTo>
                    <a:pt x="554" y="9473"/>
                  </a:lnTo>
                  <a:lnTo>
                    <a:pt x="498" y="9332"/>
                  </a:lnTo>
                  <a:lnTo>
                    <a:pt x="447" y="9188"/>
                  </a:lnTo>
                  <a:lnTo>
                    <a:pt x="398" y="9044"/>
                  </a:lnTo>
                  <a:lnTo>
                    <a:pt x="350" y="8897"/>
                  </a:lnTo>
                  <a:lnTo>
                    <a:pt x="307" y="8747"/>
                  </a:lnTo>
                  <a:lnTo>
                    <a:pt x="266" y="8597"/>
                  </a:lnTo>
                  <a:lnTo>
                    <a:pt x="228" y="8445"/>
                  </a:lnTo>
                  <a:lnTo>
                    <a:pt x="192" y="8291"/>
                  </a:lnTo>
                  <a:lnTo>
                    <a:pt x="159" y="8136"/>
                  </a:lnTo>
                  <a:lnTo>
                    <a:pt x="129" y="7979"/>
                  </a:lnTo>
                  <a:lnTo>
                    <a:pt x="103" y="7822"/>
                  </a:lnTo>
                  <a:lnTo>
                    <a:pt x="78" y="7662"/>
                  </a:lnTo>
                  <a:lnTo>
                    <a:pt x="57" y="7501"/>
                  </a:lnTo>
                  <a:lnTo>
                    <a:pt x="40" y="7338"/>
                  </a:lnTo>
                  <a:lnTo>
                    <a:pt x="26" y="7175"/>
                  </a:lnTo>
                  <a:lnTo>
                    <a:pt x="15" y="7010"/>
                  </a:lnTo>
                  <a:lnTo>
                    <a:pt x="7" y="6844"/>
                  </a:lnTo>
                  <a:lnTo>
                    <a:pt x="1" y="6677"/>
                  </a:lnTo>
                  <a:lnTo>
                    <a:pt x="0" y="6509"/>
                  </a:lnTo>
                  <a:lnTo>
                    <a:pt x="1" y="6342"/>
                  </a:lnTo>
                  <a:lnTo>
                    <a:pt x="7" y="6175"/>
                  </a:lnTo>
                  <a:lnTo>
                    <a:pt x="15" y="6008"/>
                  </a:lnTo>
                  <a:lnTo>
                    <a:pt x="26" y="5844"/>
                  </a:lnTo>
                  <a:lnTo>
                    <a:pt x="40" y="5681"/>
                  </a:lnTo>
                  <a:lnTo>
                    <a:pt x="57" y="5518"/>
                  </a:lnTo>
                  <a:lnTo>
                    <a:pt x="78" y="5357"/>
                  </a:lnTo>
                  <a:lnTo>
                    <a:pt x="103" y="5197"/>
                  </a:lnTo>
                  <a:lnTo>
                    <a:pt x="129" y="5040"/>
                  </a:lnTo>
                  <a:lnTo>
                    <a:pt x="159" y="4882"/>
                  </a:lnTo>
                  <a:lnTo>
                    <a:pt x="192" y="4727"/>
                  </a:lnTo>
                  <a:lnTo>
                    <a:pt x="228" y="4573"/>
                  </a:lnTo>
                  <a:lnTo>
                    <a:pt x="266" y="4422"/>
                  </a:lnTo>
                  <a:lnTo>
                    <a:pt x="307" y="4271"/>
                  </a:lnTo>
                  <a:lnTo>
                    <a:pt x="350" y="4122"/>
                  </a:lnTo>
                  <a:lnTo>
                    <a:pt x="398" y="3975"/>
                  </a:lnTo>
                  <a:lnTo>
                    <a:pt x="447" y="3830"/>
                  </a:lnTo>
                  <a:lnTo>
                    <a:pt x="498" y="3687"/>
                  </a:lnTo>
                  <a:lnTo>
                    <a:pt x="554" y="3546"/>
                  </a:lnTo>
                  <a:lnTo>
                    <a:pt x="611" y="3407"/>
                  </a:lnTo>
                  <a:lnTo>
                    <a:pt x="671" y="3269"/>
                  </a:lnTo>
                  <a:lnTo>
                    <a:pt x="732" y="3134"/>
                  </a:lnTo>
                  <a:lnTo>
                    <a:pt x="797" y="3001"/>
                  </a:lnTo>
                  <a:lnTo>
                    <a:pt x="864" y="2870"/>
                  </a:lnTo>
                  <a:lnTo>
                    <a:pt x="933" y="2742"/>
                  </a:lnTo>
                  <a:lnTo>
                    <a:pt x="1005" y="2614"/>
                  </a:lnTo>
                  <a:lnTo>
                    <a:pt x="1079" y="2490"/>
                  </a:lnTo>
                  <a:lnTo>
                    <a:pt x="1156" y="2369"/>
                  </a:lnTo>
                  <a:lnTo>
                    <a:pt x="1234" y="2250"/>
                  </a:lnTo>
                  <a:lnTo>
                    <a:pt x="1315" y="2133"/>
                  </a:lnTo>
                  <a:lnTo>
                    <a:pt x="1397" y="2018"/>
                  </a:lnTo>
                  <a:lnTo>
                    <a:pt x="1483" y="1906"/>
                  </a:lnTo>
                  <a:lnTo>
                    <a:pt x="1570" y="1797"/>
                  </a:lnTo>
                  <a:lnTo>
                    <a:pt x="1658" y="1691"/>
                  </a:lnTo>
                  <a:lnTo>
                    <a:pt x="1749" y="1588"/>
                  </a:lnTo>
                  <a:lnTo>
                    <a:pt x="1842" y="1486"/>
                  </a:lnTo>
                  <a:lnTo>
                    <a:pt x="1937" y="1389"/>
                  </a:lnTo>
                  <a:lnTo>
                    <a:pt x="2033" y="1293"/>
                  </a:lnTo>
                  <a:lnTo>
                    <a:pt x="2131" y="1201"/>
                  </a:lnTo>
                  <a:lnTo>
                    <a:pt x="2232" y="1112"/>
                  </a:lnTo>
                  <a:lnTo>
                    <a:pt x="2333" y="1025"/>
                  </a:lnTo>
                  <a:lnTo>
                    <a:pt x="2438" y="942"/>
                  </a:lnTo>
                  <a:lnTo>
                    <a:pt x="2542" y="862"/>
                  </a:lnTo>
                  <a:lnTo>
                    <a:pt x="2649" y="786"/>
                  </a:lnTo>
                  <a:lnTo>
                    <a:pt x="2757" y="712"/>
                  </a:lnTo>
                  <a:lnTo>
                    <a:pt x="2867" y="642"/>
                  </a:lnTo>
                  <a:lnTo>
                    <a:pt x="2979" y="575"/>
                  </a:lnTo>
                  <a:lnTo>
                    <a:pt x="3091" y="512"/>
                  </a:lnTo>
                  <a:lnTo>
                    <a:pt x="3206" y="451"/>
                  </a:lnTo>
                  <a:lnTo>
                    <a:pt x="3322" y="395"/>
                  </a:lnTo>
                  <a:lnTo>
                    <a:pt x="3439" y="343"/>
                  </a:lnTo>
                  <a:lnTo>
                    <a:pt x="3557" y="293"/>
                  </a:lnTo>
                  <a:lnTo>
                    <a:pt x="3676" y="247"/>
                  </a:lnTo>
                  <a:lnTo>
                    <a:pt x="3797" y="205"/>
                  </a:lnTo>
                  <a:lnTo>
                    <a:pt x="3919" y="167"/>
                  </a:lnTo>
                  <a:lnTo>
                    <a:pt x="4041" y="132"/>
                  </a:lnTo>
                  <a:lnTo>
                    <a:pt x="4166" y="102"/>
                  </a:lnTo>
                  <a:lnTo>
                    <a:pt x="4291" y="75"/>
                  </a:lnTo>
                  <a:lnTo>
                    <a:pt x="4417" y="52"/>
                  </a:lnTo>
                  <a:lnTo>
                    <a:pt x="4545" y="34"/>
                  </a:lnTo>
                  <a:lnTo>
                    <a:pt x="4672" y="19"/>
                  </a:lnTo>
                  <a:lnTo>
                    <a:pt x="4802" y="8"/>
                  </a:lnTo>
                  <a:lnTo>
                    <a:pt x="4931" y="2"/>
                  </a:lnTo>
                  <a:lnTo>
                    <a:pt x="5062" y="0"/>
                  </a:lnTo>
                  <a:lnTo>
                    <a:pt x="5193" y="2"/>
                  </a:lnTo>
                  <a:lnTo>
                    <a:pt x="5322" y="8"/>
                  </a:lnTo>
                  <a:lnTo>
                    <a:pt x="5452" y="19"/>
                  </a:lnTo>
                  <a:lnTo>
                    <a:pt x="5579" y="34"/>
                  </a:lnTo>
                  <a:lnTo>
                    <a:pt x="5706" y="52"/>
                  </a:lnTo>
                  <a:lnTo>
                    <a:pt x="5833" y="75"/>
                  </a:lnTo>
                  <a:lnTo>
                    <a:pt x="5958" y="102"/>
                  </a:lnTo>
                  <a:lnTo>
                    <a:pt x="6083" y="132"/>
                  </a:lnTo>
                  <a:lnTo>
                    <a:pt x="6205" y="167"/>
                  </a:lnTo>
                  <a:lnTo>
                    <a:pt x="6327" y="205"/>
                  </a:lnTo>
                  <a:lnTo>
                    <a:pt x="6448" y="247"/>
                  </a:lnTo>
                  <a:lnTo>
                    <a:pt x="6567" y="293"/>
                  </a:lnTo>
                  <a:lnTo>
                    <a:pt x="6685" y="343"/>
                  </a:lnTo>
                  <a:lnTo>
                    <a:pt x="6802" y="395"/>
                  </a:lnTo>
                  <a:lnTo>
                    <a:pt x="6918" y="451"/>
                  </a:lnTo>
                  <a:lnTo>
                    <a:pt x="7033" y="512"/>
                  </a:lnTo>
                  <a:lnTo>
                    <a:pt x="7145" y="575"/>
                  </a:lnTo>
                  <a:lnTo>
                    <a:pt x="7257" y="642"/>
                  </a:lnTo>
                  <a:lnTo>
                    <a:pt x="7367" y="712"/>
                  </a:lnTo>
                  <a:lnTo>
                    <a:pt x="7475" y="786"/>
                  </a:lnTo>
                  <a:lnTo>
                    <a:pt x="7582" y="862"/>
                  </a:lnTo>
                  <a:lnTo>
                    <a:pt x="7686" y="942"/>
                  </a:lnTo>
                  <a:lnTo>
                    <a:pt x="7790" y="1025"/>
                  </a:lnTo>
                  <a:lnTo>
                    <a:pt x="7892" y="1112"/>
                  </a:lnTo>
                  <a:lnTo>
                    <a:pt x="7993" y="1201"/>
                  </a:lnTo>
                  <a:lnTo>
                    <a:pt x="8091" y="1293"/>
                  </a:lnTo>
                  <a:lnTo>
                    <a:pt x="8187" y="1389"/>
                  </a:lnTo>
                  <a:lnTo>
                    <a:pt x="8282" y="1486"/>
                  </a:lnTo>
                  <a:lnTo>
                    <a:pt x="8375" y="1588"/>
                  </a:lnTo>
                  <a:lnTo>
                    <a:pt x="8466" y="1691"/>
                  </a:lnTo>
                  <a:lnTo>
                    <a:pt x="8554" y="1797"/>
                  </a:lnTo>
                  <a:lnTo>
                    <a:pt x="8642" y="1906"/>
                  </a:lnTo>
                  <a:lnTo>
                    <a:pt x="8727" y="2018"/>
                  </a:lnTo>
                  <a:lnTo>
                    <a:pt x="8809" y="2133"/>
                  </a:lnTo>
                  <a:lnTo>
                    <a:pt x="8890" y="2250"/>
                  </a:lnTo>
                  <a:lnTo>
                    <a:pt x="8968" y="2369"/>
                  </a:lnTo>
                  <a:lnTo>
                    <a:pt x="9045" y="2490"/>
                  </a:lnTo>
                  <a:lnTo>
                    <a:pt x="9119" y="2614"/>
                  </a:lnTo>
                  <a:lnTo>
                    <a:pt x="9191" y="2742"/>
                  </a:lnTo>
                  <a:lnTo>
                    <a:pt x="9260" y="2870"/>
                  </a:lnTo>
                  <a:lnTo>
                    <a:pt x="9327" y="3001"/>
                  </a:lnTo>
                  <a:lnTo>
                    <a:pt x="9392" y="3134"/>
                  </a:lnTo>
                  <a:lnTo>
                    <a:pt x="9453" y="3269"/>
                  </a:lnTo>
                  <a:lnTo>
                    <a:pt x="9513" y="3407"/>
                  </a:lnTo>
                  <a:lnTo>
                    <a:pt x="9570" y="3546"/>
                  </a:lnTo>
                  <a:lnTo>
                    <a:pt x="9626" y="3687"/>
                  </a:lnTo>
                  <a:lnTo>
                    <a:pt x="9677" y="3830"/>
                  </a:lnTo>
                  <a:lnTo>
                    <a:pt x="9726" y="3975"/>
                  </a:lnTo>
                  <a:lnTo>
                    <a:pt x="9774" y="4122"/>
                  </a:lnTo>
                  <a:lnTo>
                    <a:pt x="9817" y="4271"/>
                  </a:lnTo>
                  <a:lnTo>
                    <a:pt x="9858" y="4422"/>
                  </a:lnTo>
                  <a:lnTo>
                    <a:pt x="9896" y="4573"/>
                  </a:lnTo>
                  <a:lnTo>
                    <a:pt x="9932" y="4727"/>
                  </a:lnTo>
                  <a:lnTo>
                    <a:pt x="9965" y="4882"/>
                  </a:lnTo>
                  <a:lnTo>
                    <a:pt x="9995" y="5040"/>
                  </a:lnTo>
                  <a:lnTo>
                    <a:pt x="10021" y="5197"/>
                  </a:lnTo>
                  <a:lnTo>
                    <a:pt x="10046" y="5357"/>
                  </a:lnTo>
                  <a:lnTo>
                    <a:pt x="10066" y="5518"/>
                  </a:lnTo>
                  <a:lnTo>
                    <a:pt x="10084" y="5681"/>
                  </a:lnTo>
                  <a:lnTo>
                    <a:pt x="10098" y="5844"/>
                  </a:lnTo>
                  <a:lnTo>
                    <a:pt x="10109" y="6008"/>
                  </a:lnTo>
                  <a:lnTo>
                    <a:pt x="10117" y="6175"/>
                  </a:lnTo>
                  <a:lnTo>
                    <a:pt x="10123" y="6342"/>
                  </a:lnTo>
                  <a:lnTo>
                    <a:pt x="10124" y="6509"/>
                  </a:lnTo>
                  <a:lnTo>
                    <a:pt x="10123" y="6677"/>
                  </a:lnTo>
                  <a:lnTo>
                    <a:pt x="10117" y="6844"/>
                  </a:lnTo>
                  <a:lnTo>
                    <a:pt x="10109" y="7010"/>
                  </a:lnTo>
                  <a:lnTo>
                    <a:pt x="10098" y="7175"/>
                  </a:lnTo>
                  <a:lnTo>
                    <a:pt x="10084" y="7338"/>
                  </a:lnTo>
                  <a:lnTo>
                    <a:pt x="10066" y="7501"/>
                  </a:lnTo>
                  <a:lnTo>
                    <a:pt x="10046" y="7662"/>
                  </a:lnTo>
                  <a:lnTo>
                    <a:pt x="10021" y="7822"/>
                  </a:lnTo>
                  <a:lnTo>
                    <a:pt x="9995" y="7979"/>
                  </a:lnTo>
                  <a:lnTo>
                    <a:pt x="9965" y="8136"/>
                  </a:lnTo>
                  <a:lnTo>
                    <a:pt x="9932" y="8291"/>
                  </a:lnTo>
                  <a:lnTo>
                    <a:pt x="9896" y="8445"/>
                  </a:lnTo>
                  <a:lnTo>
                    <a:pt x="9858" y="8597"/>
                  </a:lnTo>
                  <a:lnTo>
                    <a:pt x="9817" y="8747"/>
                  </a:lnTo>
                  <a:lnTo>
                    <a:pt x="9774" y="8897"/>
                  </a:lnTo>
                  <a:lnTo>
                    <a:pt x="9726" y="9044"/>
                  </a:lnTo>
                  <a:lnTo>
                    <a:pt x="9677" y="9188"/>
                  </a:lnTo>
                  <a:lnTo>
                    <a:pt x="9626" y="9332"/>
                  </a:lnTo>
                  <a:lnTo>
                    <a:pt x="9570" y="9473"/>
                  </a:lnTo>
                  <a:lnTo>
                    <a:pt x="9513" y="9612"/>
                  </a:lnTo>
                  <a:lnTo>
                    <a:pt x="9453" y="9749"/>
                  </a:lnTo>
                  <a:lnTo>
                    <a:pt x="9392" y="9885"/>
                  </a:lnTo>
                  <a:lnTo>
                    <a:pt x="9327" y="10018"/>
                  </a:lnTo>
                  <a:lnTo>
                    <a:pt x="9260" y="10149"/>
                  </a:lnTo>
                  <a:lnTo>
                    <a:pt x="9191" y="10277"/>
                  </a:lnTo>
                  <a:lnTo>
                    <a:pt x="9119" y="10404"/>
                  </a:lnTo>
                  <a:lnTo>
                    <a:pt x="9045" y="10528"/>
                  </a:lnTo>
                  <a:lnTo>
                    <a:pt x="8968" y="10650"/>
                  </a:lnTo>
                  <a:lnTo>
                    <a:pt x="8890" y="10769"/>
                  </a:lnTo>
                  <a:lnTo>
                    <a:pt x="8809" y="10886"/>
                  </a:lnTo>
                  <a:lnTo>
                    <a:pt x="8727" y="11000"/>
                  </a:lnTo>
                  <a:lnTo>
                    <a:pt x="8642" y="11113"/>
                  </a:lnTo>
                  <a:lnTo>
                    <a:pt x="8554" y="11221"/>
                  </a:lnTo>
                  <a:lnTo>
                    <a:pt x="8466" y="11328"/>
                  </a:lnTo>
                  <a:lnTo>
                    <a:pt x="8375" y="11431"/>
                  </a:lnTo>
                  <a:lnTo>
                    <a:pt x="8282" y="11533"/>
                  </a:lnTo>
                  <a:lnTo>
                    <a:pt x="8187" y="11630"/>
                  </a:lnTo>
                  <a:lnTo>
                    <a:pt x="8091" y="11726"/>
                  </a:lnTo>
                  <a:lnTo>
                    <a:pt x="7993" y="11817"/>
                  </a:lnTo>
                  <a:lnTo>
                    <a:pt x="7892" y="11906"/>
                  </a:lnTo>
                  <a:lnTo>
                    <a:pt x="7790" y="11993"/>
                  </a:lnTo>
                  <a:lnTo>
                    <a:pt x="7686" y="12077"/>
                  </a:lnTo>
                  <a:lnTo>
                    <a:pt x="7582" y="12156"/>
                  </a:lnTo>
                  <a:lnTo>
                    <a:pt x="7475" y="12233"/>
                  </a:lnTo>
                  <a:lnTo>
                    <a:pt x="7367" y="12307"/>
                  </a:lnTo>
                  <a:lnTo>
                    <a:pt x="7257" y="12376"/>
                  </a:lnTo>
                  <a:lnTo>
                    <a:pt x="7145" y="12443"/>
                  </a:lnTo>
                  <a:lnTo>
                    <a:pt x="7033" y="12507"/>
                  </a:lnTo>
                  <a:lnTo>
                    <a:pt x="6918" y="12567"/>
                  </a:lnTo>
                  <a:lnTo>
                    <a:pt x="6802" y="12624"/>
                  </a:lnTo>
                  <a:lnTo>
                    <a:pt x="6685" y="12676"/>
                  </a:lnTo>
                  <a:lnTo>
                    <a:pt x="6567" y="12726"/>
                  </a:lnTo>
                  <a:lnTo>
                    <a:pt x="6448" y="12772"/>
                  </a:lnTo>
                  <a:lnTo>
                    <a:pt x="6327" y="12814"/>
                  </a:lnTo>
                  <a:lnTo>
                    <a:pt x="6205" y="12852"/>
                  </a:lnTo>
                  <a:lnTo>
                    <a:pt x="6083" y="12887"/>
                  </a:lnTo>
                  <a:lnTo>
                    <a:pt x="5958" y="12917"/>
                  </a:lnTo>
                  <a:lnTo>
                    <a:pt x="5833" y="12943"/>
                  </a:lnTo>
                  <a:lnTo>
                    <a:pt x="5706" y="12966"/>
                  </a:lnTo>
                  <a:lnTo>
                    <a:pt x="5579" y="12985"/>
                  </a:lnTo>
                  <a:lnTo>
                    <a:pt x="5452" y="13000"/>
                  </a:lnTo>
                  <a:lnTo>
                    <a:pt x="5322" y="13010"/>
                  </a:lnTo>
                  <a:lnTo>
                    <a:pt x="5193" y="13016"/>
                  </a:lnTo>
                  <a:lnTo>
                    <a:pt x="5062" y="13018"/>
                  </a:lnTo>
                  <a:close/>
                </a:path>
              </a:pathLst>
            </a:cu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595" name="Freeform 74"/>
            <p:cNvSpPr>
              <a:spLocks/>
            </p:cNvSpPr>
            <p:nvPr/>
          </p:nvSpPr>
          <p:spPr bwMode="auto">
            <a:xfrm>
              <a:off x="1337" y="1266"/>
              <a:ext cx="1687" cy="2169"/>
            </a:xfrm>
            <a:custGeom>
              <a:avLst/>
              <a:gdLst>
                <a:gd name="T0" fmla="*/ 4545 w 10124"/>
                <a:gd name="T1" fmla="*/ 12985 h 13018"/>
                <a:gd name="T2" fmla="*/ 3919 w 10124"/>
                <a:gd name="T3" fmla="*/ 12852 h 13018"/>
                <a:gd name="T4" fmla="*/ 3322 w 10124"/>
                <a:gd name="T5" fmla="*/ 12624 h 13018"/>
                <a:gd name="T6" fmla="*/ 2757 w 10124"/>
                <a:gd name="T7" fmla="*/ 12307 h 13018"/>
                <a:gd name="T8" fmla="*/ 2232 w 10124"/>
                <a:gd name="T9" fmla="*/ 11906 h 13018"/>
                <a:gd name="T10" fmla="*/ 1749 w 10124"/>
                <a:gd name="T11" fmla="*/ 11431 h 13018"/>
                <a:gd name="T12" fmla="*/ 1315 w 10124"/>
                <a:gd name="T13" fmla="*/ 10886 h 13018"/>
                <a:gd name="T14" fmla="*/ 933 w 10124"/>
                <a:gd name="T15" fmla="*/ 10277 h 13018"/>
                <a:gd name="T16" fmla="*/ 611 w 10124"/>
                <a:gd name="T17" fmla="*/ 9612 h 13018"/>
                <a:gd name="T18" fmla="*/ 350 w 10124"/>
                <a:gd name="T19" fmla="*/ 8897 h 13018"/>
                <a:gd name="T20" fmla="*/ 159 w 10124"/>
                <a:gd name="T21" fmla="*/ 8136 h 13018"/>
                <a:gd name="T22" fmla="*/ 40 w 10124"/>
                <a:gd name="T23" fmla="*/ 7338 h 13018"/>
                <a:gd name="T24" fmla="*/ 0 w 10124"/>
                <a:gd name="T25" fmla="*/ 6509 h 13018"/>
                <a:gd name="T26" fmla="*/ 40 w 10124"/>
                <a:gd name="T27" fmla="*/ 5681 h 13018"/>
                <a:gd name="T28" fmla="*/ 159 w 10124"/>
                <a:gd name="T29" fmla="*/ 4882 h 13018"/>
                <a:gd name="T30" fmla="*/ 350 w 10124"/>
                <a:gd name="T31" fmla="*/ 4122 h 13018"/>
                <a:gd name="T32" fmla="*/ 611 w 10124"/>
                <a:gd name="T33" fmla="*/ 3407 h 13018"/>
                <a:gd name="T34" fmla="*/ 933 w 10124"/>
                <a:gd name="T35" fmla="*/ 2742 h 13018"/>
                <a:gd name="T36" fmla="*/ 1315 w 10124"/>
                <a:gd name="T37" fmla="*/ 2133 h 13018"/>
                <a:gd name="T38" fmla="*/ 1749 w 10124"/>
                <a:gd name="T39" fmla="*/ 1588 h 13018"/>
                <a:gd name="T40" fmla="*/ 2232 w 10124"/>
                <a:gd name="T41" fmla="*/ 1112 h 13018"/>
                <a:gd name="T42" fmla="*/ 2757 w 10124"/>
                <a:gd name="T43" fmla="*/ 712 h 13018"/>
                <a:gd name="T44" fmla="*/ 3322 w 10124"/>
                <a:gd name="T45" fmla="*/ 395 h 13018"/>
                <a:gd name="T46" fmla="*/ 3919 w 10124"/>
                <a:gd name="T47" fmla="*/ 167 h 13018"/>
                <a:gd name="T48" fmla="*/ 4545 w 10124"/>
                <a:gd name="T49" fmla="*/ 34 h 13018"/>
                <a:gd name="T50" fmla="*/ 5193 w 10124"/>
                <a:gd name="T51" fmla="*/ 2 h 13018"/>
                <a:gd name="T52" fmla="*/ 5833 w 10124"/>
                <a:gd name="T53" fmla="*/ 75 h 13018"/>
                <a:gd name="T54" fmla="*/ 6448 w 10124"/>
                <a:gd name="T55" fmla="*/ 247 h 13018"/>
                <a:gd name="T56" fmla="*/ 7033 w 10124"/>
                <a:gd name="T57" fmla="*/ 512 h 13018"/>
                <a:gd name="T58" fmla="*/ 7582 w 10124"/>
                <a:gd name="T59" fmla="*/ 862 h 13018"/>
                <a:gd name="T60" fmla="*/ 8091 w 10124"/>
                <a:gd name="T61" fmla="*/ 1293 h 13018"/>
                <a:gd name="T62" fmla="*/ 8554 w 10124"/>
                <a:gd name="T63" fmla="*/ 1797 h 13018"/>
                <a:gd name="T64" fmla="*/ 8968 w 10124"/>
                <a:gd name="T65" fmla="*/ 2369 h 13018"/>
                <a:gd name="T66" fmla="*/ 9327 w 10124"/>
                <a:gd name="T67" fmla="*/ 3001 h 13018"/>
                <a:gd name="T68" fmla="*/ 9626 w 10124"/>
                <a:gd name="T69" fmla="*/ 3687 h 13018"/>
                <a:gd name="T70" fmla="*/ 9858 w 10124"/>
                <a:gd name="T71" fmla="*/ 4422 h 13018"/>
                <a:gd name="T72" fmla="*/ 10021 w 10124"/>
                <a:gd name="T73" fmla="*/ 5197 h 13018"/>
                <a:gd name="T74" fmla="*/ 10109 w 10124"/>
                <a:gd name="T75" fmla="*/ 6008 h 13018"/>
                <a:gd name="T76" fmla="*/ 10117 w 10124"/>
                <a:gd name="T77" fmla="*/ 6844 h 13018"/>
                <a:gd name="T78" fmla="*/ 10046 w 10124"/>
                <a:gd name="T79" fmla="*/ 7662 h 13018"/>
                <a:gd name="T80" fmla="*/ 9896 w 10124"/>
                <a:gd name="T81" fmla="*/ 8445 h 13018"/>
                <a:gd name="T82" fmla="*/ 9677 w 10124"/>
                <a:gd name="T83" fmla="*/ 9188 h 13018"/>
                <a:gd name="T84" fmla="*/ 9392 w 10124"/>
                <a:gd name="T85" fmla="*/ 9885 h 13018"/>
                <a:gd name="T86" fmla="*/ 9045 w 10124"/>
                <a:gd name="T87" fmla="*/ 10528 h 13018"/>
                <a:gd name="T88" fmla="*/ 8642 w 10124"/>
                <a:gd name="T89" fmla="*/ 11113 h 13018"/>
                <a:gd name="T90" fmla="*/ 8187 w 10124"/>
                <a:gd name="T91" fmla="*/ 11630 h 13018"/>
                <a:gd name="T92" fmla="*/ 7686 w 10124"/>
                <a:gd name="T93" fmla="*/ 12077 h 13018"/>
                <a:gd name="T94" fmla="*/ 7145 w 10124"/>
                <a:gd name="T95" fmla="*/ 12443 h 13018"/>
                <a:gd name="T96" fmla="*/ 6567 w 10124"/>
                <a:gd name="T97" fmla="*/ 12726 h 13018"/>
                <a:gd name="T98" fmla="*/ 5958 w 10124"/>
                <a:gd name="T99" fmla="*/ 12917 h 13018"/>
                <a:gd name="T100" fmla="*/ 5322 w 10124"/>
                <a:gd name="T101" fmla="*/ 13010 h 130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0124" h="13018">
                  <a:moveTo>
                    <a:pt x="5062" y="13018"/>
                  </a:moveTo>
                  <a:lnTo>
                    <a:pt x="4931" y="13016"/>
                  </a:lnTo>
                  <a:lnTo>
                    <a:pt x="4802" y="13010"/>
                  </a:lnTo>
                  <a:lnTo>
                    <a:pt x="4672" y="13000"/>
                  </a:lnTo>
                  <a:lnTo>
                    <a:pt x="4545" y="12985"/>
                  </a:lnTo>
                  <a:lnTo>
                    <a:pt x="4417" y="12966"/>
                  </a:lnTo>
                  <a:lnTo>
                    <a:pt x="4291" y="12943"/>
                  </a:lnTo>
                  <a:lnTo>
                    <a:pt x="4166" y="12917"/>
                  </a:lnTo>
                  <a:lnTo>
                    <a:pt x="4041" y="12887"/>
                  </a:lnTo>
                  <a:lnTo>
                    <a:pt x="3919" y="12852"/>
                  </a:lnTo>
                  <a:lnTo>
                    <a:pt x="3797" y="12814"/>
                  </a:lnTo>
                  <a:lnTo>
                    <a:pt x="3676" y="12772"/>
                  </a:lnTo>
                  <a:lnTo>
                    <a:pt x="3557" y="12726"/>
                  </a:lnTo>
                  <a:lnTo>
                    <a:pt x="3439" y="12676"/>
                  </a:lnTo>
                  <a:lnTo>
                    <a:pt x="3322" y="12624"/>
                  </a:lnTo>
                  <a:lnTo>
                    <a:pt x="3206" y="12567"/>
                  </a:lnTo>
                  <a:lnTo>
                    <a:pt x="3091" y="12507"/>
                  </a:lnTo>
                  <a:lnTo>
                    <a:pt x="2979" y="12443"/>
                  </a:lnTo>
                  <a:lnTo>
                    <a:pt x="2867" y="12376"/>
                  </a:lnTo>
                  <a:lnTo>
                    <a:pt x="2757" y="12307"/>
                  </a:lnTo>
                  <a:lnTo>
                    <a:pt x="2649" y="12233"/>
                  </a:lnTo>
                  <a:lnTo>
                    <a:pt x="2542" y="12156"/>
                  </a:lnTo>
                  <a:lnTo>
                    <a:pt x="2438" y="12077"/>
                  </a:lnTo>
                  <a:lnTo>
                    <a:pt x="2333" y="11993"/>
                  </a:lnTo>
                  <a:lnTo>
                    <a:pt x="2232" y="11906"/>
                  </a:lnTo>
                  <a:lnTo>
                    <a:pt x="2131" y="11817"/>
                  </a:lnTo>
                  <a:lnTo>
                    <a:pt x="2033" y="11726"/>
                  </a:lnTo>
                  <a:lnTo>
                    <a:pt x="1937" y="11630"/>
                  </a:lnTo>
                  <a:lnTo>
                    <a:pt x="1842" y="11533"/>
                  </a:lnTo>
                  <a:lnTo>
                    <a:pt x="1749" y="11431"/>
                  </a:lnTo>
                  <a:lnTo>
                    <a:pt x="1658" y="11328"/>
                  </a:lnTo>
                  <a:lnTo>
                    <a:pt x="1570" y="11221"/>
                  </a:lnTo>
                  <a:lnTo>
                    <a:pt x="1483" y="11113"/>
                  </a:lnTo>
                  <a:lnTo>
                    <a:pt x="1397" y="11000"/>
                  </a:lnTo>
                  <a:lnTo>
                    <a:pt x="1315" y="10886"/>
                  </a:lnTo>
                  <a:lnTo>
                    <a:pt x="1234" y="10769"/>
                  </a:lnTo>
                  <a:lnTo>
                    <a:pt x="1156" y="10650"/>
                  </a:lnTo>
                  <a:lnTo>
                    <a:pt x="1079" y="10528"/>
                  </a:lnTo>
                  <a:lnTo>
                    <a:pt x="1005" y="10404"/>
                  </a:lnTo>
                  <a:lnTo>
                    <a:pt x="933" y="10277"/>
                  </a:lnTo>
                  <a:lnTo>
                    <a:pt x="864" y="10149"/>
                  </a:lnTo>
                  <a:lnTo>
                    <a:pt x="797" y="10018"/>
                  </a:lnTo>
                  <a:lnTo>
                    <a:pt x="732" y="9885"/>
                  </a:lnTo>
                  <a:lnTo>
                    <a:pt x="671" y="9749"/>
                  </a:lnTo>
                  <a:lnTo>
                    <a:pt x="611" y="9612"/>
                  </a:lnTo>
                  <a:lnTo>
                    <a:pt x="554" y="9473"/>
                  </a:lnTo>
                  <a:lnTo>
                    <a:pt x="498" y="9332"/>
                  </a:lnTo>
                  <a:lnTo>
                    <a:pt x="447" y="9188"/>
                  </a:lnTo>
                  <a:lnTo>
                    <a:pt x="398" y="9044"/>
                  </a:lnTo>
                  <a:lnTo>
                    <a:pt x="350" y="8897"/>
                  </a:lnTo>
                  <a:lnTo>
                    <a:pt x="307" y="8747"/>
                  </a:lnTo>
                  <a:lnTo>
                    <a:pt x="266" y="8597"/>
                  </a:lnTo>
                  <a:lnTo>
                    <a:pt x="228" y="8445"/>
                  </a:lnTo>
                  <a:lnTo>
                    <a:pt x="192" y="8291"/>
                  </a:lnTo>
                  <a:lnTo>
                    <a:pt x="159" y="8136"/>
                  </a:lnTo>
                  <a:lnTo>
                    <a:pt x="129" y="7979"/>
                  </a:lnTo>
                  <a:lnTo>
                    <a:pt x="103" y="7822"/>
                  </a:lnTo>
                  <a:lnTo>
                    <a:pt x="78" y="7662"/>
                  </a:lnTo>
                  <a:lnTo>
                    <a:pt x="57" y="7501"/>
                  </a:lnTo>
                  <a:lnTo>
                    <a:pt x="40" y="7338"/>
                  </a:lnTo>
                  <a:lnTo>
                    <a:pt x="26" y="7175"/>
                  </a:lnTo>
                  <a:lnTo>
                    <a:pt x="15" y="7010"/>
                  </a:lnTo>
                  <a:lnTo>
                    <a:pt x="7" y="6844"/>
                  </a:lnTo>
                  <a:lnTo>
                    <a:pt x="1" y="6677"/>
                  </a:lnTo>
                  <a:lnTo>
                    <a:pt x="0" y="6509"/>
                  </a:lnTo>
                  <a:lnTo>
                    <a:pt x="1" y="6342"/>
                  </a:lnTo>
                  <a:lnTo>
                    <a:pt x="7" y="6175"/>
                  </a:lnTo>
                  <a:lnTo>
                    <a:pt x="15" y="6008"/>
                  </a:lnTo>
                  <a:lnTo>
                    <a:pt x="26" y="5844"/>
                  </a:lnTo>
                  <a:lnTo>
                    <a:pt x="40" y="5681"/>
                  </a:lnTo>
                  <a:lnTo>
                    <a:pt x="57" y="5518"/>
                  </a:lnTo>
                  <a:lnTo>
                    <a:pt x="78" y="5357"/>
                  </a:lnTo>
                  <a:lnTo>
                    <a:pt x="103" y="5197"/>
                  </a:lnTo>
                  <a:lnTo>
                    <a:pt x="129" y="5040"/>
                  </a:lnTo>
                  <a:lnTo>
                    <a:pt x="159" y="4882"/>
                  </a:lnTo>
                  <a:lnTo>
                    <a:pt x="192" y="4727"/>
                  </a:lnTo>
                  <a:lnTo>
                    <a:pt x="228" y="4573"/>
                  </a:lnTo>
                  <a:lnTo>
                    <a:pt x="266" y="4422"/>
                  </a:lnTo>
                  <a:lnTo>
                    <a:pt x="307" y="4271"/>
                  </a:lnTo>
                  <a:lnTo>
                    <a:pt x="350" y="4122"/>
                  </a:lnTo>
                  <a:lnTo>
                    <a:pt x="398" y="3975"/>
                  </a:lnTo>
                  <a:lnTo>
                    <a:pt x="447" y="3830"/>
                  </a:lnTo>
                  <a:lnTo>
                    <a:pt x="498" y="3687"/>
                  </a:lnTo>
                  <a:lnTo>
                    <a:pt x="554" y="3546"/>
                  </a:lnTo>
                  <a:lnTo>
                    <a:pt x="611" y="3407"/>
                  </a:lnTo>
                  <a:lnTo>
                    <a:pt x="671" y="3269"/>
                  </a:lnTo>
                  <a:lnTo>
                    <a:pt x="732" y="3134"/>
                  </a:lnTo>
                  <a:lnTo>
                    <a:pt x="797" y="3001"/>
                  </a:lnTo>
                  <a:lnTo>
                    <a:pt x="864" y="2870"/>
                  </a:lnTo>
                  <a:lnTo>
                    <a:pt x="933" y="2742"/>
                  </a:lnTo>
                  <a:lnTo>
                    <a:pt x="1005" y="2614"/>
                  </a:lnTo>
                  <a:lnTo>
                    <a:pt x="1079" y="2490"/>
                  </a:lnTo>
                  <a:lnTo>
                    <a:pt x="1156" y="2369"/>
                  </a:lnTo>
                  <a:lnTo>
                    <a:pt x="1234" y="2250"/>
                  </a:lnTo>
                  <a:lnTo>
                    <a:pt x="1315" y="2133"/>
                  </a:lnTo>
                  <a:lnTo>
                    <a:pt x="1397" y="2018"/>
                  </a:lnTo>
                  <a:lnTo>
                    <a:pt x="1483" y="1906"/>
                  </a:lnTo>
                  <a:lnTo>
                    <a:pt x="1570" y="1797"/>
                  </a:lnTo>
                  <a:lnTo>
                    <a:pt x="1658" y="1691"/>
                  </a:lnTo>
                  <a:lnTo>
                    <a:pt x="1749" y="1588"/>
                  </a:lnTo>
                  <a:lnTo>
                    <a:pt x="1842" y="1486"/>
                  </a:lnTo>
                  <a:lnTo>
                    <a:pt x="1937" y="1389"/>
                  </a:lnTo>
                  <a:lnTo>
                    <a:pt x="2033" y="1293"/>
                  </a:lnTo>
                  <a:lnTo>
                    <a:pt x="2131" y="1201"/>
                  </a:lnTo>
                  <a:lnTo>
                    <a:pt x="2232" y="1112"/>
                  </a:lnTo>
                  <a:lnTo>
                    <a:pt x="2333" y="1025"/>
                  </a:lnTo>
                  <a:lnTo>
                    <a:pt x="2438" y="942"/>
                  </a:lnTo>
                  <a:lnTo>
                    <a:pt x="2542" y="862"/>
                  </a:lnTo>
                  <a:lnTo>
                    <a:pt x="2649" y="786"/>
                  </a:lnTo>
                  <a:lnTo>
                    <a:pt x="2757" y="712"/>
                  </a:lnTo>
                  <a:lnTo>
                    <a:pt x="2867" y="642"/>
                  </a:lnTo>
                  <a:lnTo>
                    <a:pt x="2979" y="575"/>
                  </a:lnTo>
                  <a:lnTo>
                    <a:pt x="3091" y="512"/>
                  </a:lnTo>
                  <a:lnTo>
                    <a:pt x="3206" y="451"/>
                  </a:lnTo>
                  <a:lnTo>
                    <a:pt x="3322" y="395"/>
                  </a:lnTo>
                  <a:lnTo>
                    <a:pt x="3439" y="343"/>
                  </a:lnTo>
                  <a:lnTo>
                    <a:pt x="3557" y="293"/>
                  </a:lnTo>
                  <a:lnTo>
                    <a:pt x="3676" y="247"/>
                  </a:lnTo>
                  <a:lnTo>
                    <a:pt x="3797" y="205"/>
                  </a:lnTo>
                  <a:lnTo>
                    <a:pt x="3919" y="167"/>
                  </a:lnTo>
                  <a:lnTo>
                    <a:pt x="4041" y="132"/>
                  </a:lnTo>
                  <a:lnTo>
                    <a:pt x="4166" y="102"/>
                  </a:lnTo>
                  <a:lnTo>
                    <a:pt x="4291" y="75"/>
                  </a:lnTo>
                  <a:lnTo>
                    <a:pt x="4417" y="52"/>
                  </a:lnTo>
                  <a:lnTo>
                    <a:pt x="4545" y="34"/>
                  </a:lnTo>
                  <a:lnTo>
                    <a:pt x="4672" y="19"/>
                  </a:lnTo>
                  <a:lnTo>
                    <a:pt x="4802" y="8"/>
                  </a:lnTo>
                  <a:lnTo>
                    <a:pt x="4931" y="2"/>
                  </a:lnTo>
                  <a:lnTo>
                    <a:pt x="5062" y="0"/>
                  </a:lnTo>
                  <a:lnTo>
                    <a:pt x="5193" y="2"/>
                  </a:lnTo>
                  <a:lnTo>
                    <a:pt x="5322" y="8"/>
                  </a:lnTo>
                  <a:lnTo>
                    <a:pt x="5452" y="19"/>
                  </a:lnTo>
                  <a:lnTo>
                    <a:pt x="5579" y="34"/>
                  </a:lnTo>
                  <a:lnTo>
                    <a:pt x="5706" y="52"/>
                  </a:lnTo>
                  <a:lnTo>
                    <a:pt x="5833" y="75"/>
                  </a:lnTo>
                  <a:lnTo>
                    <a:pt x="5958" y="102"/>
                  </a:lnTo>
                  <a:lnTo>
                    <a:pt x="6083" y="132"/>
                  </a:lnTo>
                  <a:lnTo>
                    <a:pt x="6205" y="167"/>
                  </a:lnTo>
                  <a:lnTo>
                    <a:pt x="6327" y="205"/>
                  </a:lnTo>
                  <a:lnTo>
                    <a:pt x="6448" y="247"/>
                  </a:lnTo>
                  <a:lnTo>
                    <a:pt x="6567" y="293"/>
                  </a:lnTo>
                  <a:lnTo>
                    <a:pt x="6685" y="343"/>
                  </a:lnTo>
                  <a:lnTo>
                    <a:pt x="6802" y="395"/>
                  </a:lnTo>
                  <a:lnTo>
                    <a:pt x="6918" y="451"/>
                  </a:lnTo>
                  <a:lnTo>
                    <a:pt x="7033" y="512"/>
                  </a:lnTo>
                  <a:lnTo>
                    <a:pt x="7145" y="575"/>
                  </a:lnTo>
                  <a:lnTo>
                    <a:pt x="7257" y="642"/>
                  </a:lnTo>
                  <a:lnTo>
                    <a:pt x="7367" y="712"/>
                  </a:lnTo>
                  <a:lnTo>
                    <a:pt x="7475" y="786"/>
                  </a:lnTo>
                  <a:lnTo>
                    <a:pt x="7582" y="862"/>
                  </a:lnTo>
                  <a:lnTo>
                    <a:pt x="7686" y="942"/>
                  </a:lnTo>
                  <a:lnTo>
                    <a:pt x="7790" y="1025"/>
                  </a:lnTo>
                  <a:lnTo>
                    <a:pt x="7892" y="1112"/>
                  </a:lnTo>
                  <a:lnTo>
                    <a:pt x="7993" y="1201"/>
                  </a:lnTo>
                  <a:lnTo>
                    <a:pt x="8091" y="1293"/>
                  </a:lnTo>
                  <a:lnTo>
                    <a:pt x="8187" y="1389"/>
                  </a:lnTo>
                  <a:lnTo>
                    <a:pt x="8282" y="1486"/>
                  </a:lnTo>
                  <a:lnTo>
                    <a:pt x="8375" y="1588"/>
                  </a:lnTo>
                  <a:lnTo>
                    <a:pt x="8466" y="1691"/>
                  </a:lnTo>
                  <a:lnTo>
                    <a:pt x="8554" y="1797"/>
                  </a:lnTo>
                  <a:lnTo>
                    <a:pt x="8642" y="1906"/>
                  </a:lnTo>
                  <a:lnTo>
                    <a:pt x="8727" y="2018"/>
                  </a:lnTo>
                  <a:lnTo>
                    <a:pt x="8809" y="2133"/>
                  </a:lnTo>
                  <a:lnTo>
                    <a:pt x="8890" y="2250"/>
                  </a:lnTo>
                  <a:lnTo>
                    <a:pt x="8968" y="2369"/>
                  </a:lnTo>
                  <a:lnTo>
                    <a:pt x="9045" y="2490"/>
                  </a:lnTo>
                  <a:lnTo>
                    <a:pt x="9119" y="2614"/>
                  </a:lnTo>
                  <a:lnTo>
                    <a:pt x="9191" y="2742"/>
                  </a:lnTo>
                  <a:lnTo>
                    <a:pt x="9260" y="2870"/>
                  </a:lnTo>
                  <a:lnTo>
                    <a:pt x="9327" y="3001"/>
                  </a:lnTo>
                  <a:lnTo>
                    <a:pt x="9392" y="3134"/>
                  </a:lnTo>
                  <a:lnTo>
                    <a:pt x="9453" y="3269"/>
                  </a:lnTo>
                  <a:lnTo>
                    <a:pt x="9513" y="3407"/>
                  </a:lnTo>
                  <a:lnTo>
                    <a:pt x="9570" y="3546"/>
                  </a:lnTo>
                  <a:lnTo>
                    <a:pt x="9626" y="3687"/>
                  </a:lnTo>
                  <a:lnTo>
                    <a:pt x="9677" y="3830"/>
                  </a:lnTo>
                  <a:lnTo>
                    <a:pt x="9726" y="3975"/>
                  </a:lnTo>
                  <a:lnTo>
                    <a:pt x="9774" y="4122"/>
                  </a:lnTo>
                  <a:lnTo>
                    <a:pt x="9817" y="4271"/>
                  </a:lnTo>
                  <a:lnTo>
                    <a:pt x="9858" y="4422"/>
                  </a:lnTo>
                  <a:lnTo>
                    <a:pt x="9896" y="4573"/>
                  </a:lnTo>
                  <a:lnTo>
                    <a:pt x="9932" y="4727"/>
                  </a:lnTo>
                  <a:lnTo>
                    <a:pt x="9965" y="4882"/>
                  </a:lnTo>
                  <a:lnTo>
                    <a:pt x="9995" y="5040"/>
                  </a:lnTo>
                  <a:lnTo>
                    <a:pt x="10021" y="5197"/>
                  </a:lnTo>
                  <a:lnTo>
                    <a:pt x="10046" y="5357"/>
                  </a:lnTo>
                  <a:lnTo>
                    <a:pt x="10066" y="5518"/>
                  </a:lnTo>
                  <a:lnTo>
                    <a:pt x="10084" y="5681"/>
                  </a:lnTo>
                  <a:lnTo>
                    <a:pt x="10098" y="5844"/>
                  </a:lnTo>
                  <a:lnTo>
                    <a:pt x="10109" y="6008"/>
                  </a:lnTo>
                  <a:lnTo>
                    <a:pt x="10117" y="6175"/>
                  </a:lnTo>
                  <a:lnTo>
                    <a:pt x="10123" y="6342"/>
                  </a:lnTo>
                  <a:lnTo>
                    <a:pt x="10124" y="6509"/>
                  </a:lnTo>
                  <a:lnTo>
                    <a:pt x="10123" y="6677"/>
                  </a:lnTo>
                  <a:lnTo>
                    <a:pt x="10117" y="6844"/>
                  </a:lnTo>
                  <a:lnTo>
                    <a:pt x="10109" y="7010"/>
                  </a:lnTo>
                  <a:lnTo>
                    <a:pt x="10098" y="7175"/>
                  </a:lnTo>
                  <a:lnTo>
                    <a:pt x="10084" y="7338"/>
                  </a:lnTo>
                  <a:lnTo>
                    <a:pt x="10066" y="7501"/>
                  </a:lnTo>
                  <a:lnTo>
                    <a:pt x="10046" y="7662"/>
                  </a:lnTo>
                  <a:lnTo>
                    <a:pt x="10021" y="7822"/>
                  </a:lnTo>
                  <a:lnTo>
                    <a:pt x="9995" y="7979"/>
                  </a:lnTo>
                  <a:lnTo>
                    <a:pt x="9965" y="8136"/>
                  </a:lnTo>
                  <a:lnTo>
                    <a:pt x="9932" y="8291"/>
                  </a:lnTo>
                  <a:lnTo>
                    <a:pt x="9896" y="8445"/>
                  </a:lnTo>
                  <a:lnTo>
                    <a:pt x="9858" y="8597"/>
                  </a:lnTo>
                  <a:lnTo>
                    <a:pt x="9817" y="8747"/>
                  </a:lnTo>
                  <a:lnTo>
                    <a:pt x="9774" y="8897"/>
                  </a:lnTo>
                  <a:lnTo>
                    <a:pt x="9726" y="9044"/>
                  </a:lnTo>
                  <a:lnTo>
                    <a:pt x="9677" y="9188"/>
                  </a:lnTo>
                  <a:lnTo>
                    <a:pt x="9626" y="9332"/>
                  </a:lnTo>
                  <a:lnTo>
                    <a:pt x="9570" y="9473"/>
                  </a:lnTo>
                  <a:lnTo>
                    <a:pt x="9513" y="9612"/>
                  </a:lnTo>
                  <a:lnTo>
                    <a:pt x="9453" y="9749"/>
                  </a:lnTo>
                  <a:lnTo>
                    <a:pt x="9392" y="9885"/>
                  </a:lnTo>
                  <a:lnTo>
                    <a:pt x="9327" y="10018"/>
                  </a:lnTo>
                  <a:lnTo>
                    <a:pt x="9260" y="10149"/>
                  </a:lnTo>
                  <a:lnTo>
                    <a:pt x="9191" y="10277"/>
                  </a:lnTo>
                  <a:lnTo>
                    <a:pt x="9119" y="10404"/>
                  </a:lnTo>
                  <a:lnTo>
                    <a:pt x="9045" y="10528"/>
                  </a:lnTo>
                  <a:lnTo>
                    <a:pt x="8968" y="10650"/>
                  </a:lnTo>
                  <a:lnTo>
                    <a:pt x="8890" y="10769"/>
                  </a:lnTo>
                  <a:lnTo>
                    <a:pt x="8809" y="10886"/>
                  </a:lnTo>
                  <a:lnTo>
                    <a:pt x="8727" y="11000"/>
                  </a:lnTo>
                  <a:lnTo>
                    <a:pt x="8642" y="11113"/>
                  </a:lnTo>
                  <a:lnTo>
                    <a:pt x="8554" y="11221"/>
                  </a:lnTo>
                  <a:lnTo>
                    <a:pt x="8466" y="11328"/>
                  </a:lnTo>
                  <a:lnTo>
                    <a:pt x="8375" y="11431"/>
                  </a:lnTo>
                  <a:lnTo>
                    <a:pt x="8282" y="11533"/>
                  </a:lnTo>
                  <a:lnTo>
                    <a:pt x="8187" y="11630"/>
                  </a:lnTo>
                  <a:lnTo>
                    <a:pt x="8091" y="11726"/>
                  </a:lnTo>
                  <a:lnTo>
                    <a:pt x="7993" y="11817"/>
                  </a:lnTo>
                  <a:lnTo>
                    <a:pt x="7892" y="11906"/>
                  </a:lnTo>
                  <a:lnTo>
                    <a:pt x="7790" y="11993"/>
                  </a:lnTo>
                  <a:lnTo>
                    <a:pt x="7686" y="12077"/>
                  </a:lnTo>
                  <a:lnTo>
                    <a:pt x="7582" y="12156"/>
                  </a:lnTo>
                  <a:lnTo>
                    <a:pt x="7475" y="12233"/>
                  </a:lnTo>
                  <a:lnTo>
                    <a:pt x="7367" y="12307"/>
                  </a:lnTo>
                  <a:lnTo>
                    <a:pt x="7257" y="12376"/>
                  </a:lnTo>
                  <a:lnTo>
                    <a:pt x="7145" y="12443"/>
                  </a:lnTo>
                  <a:lnTo>
                    <a:pt x="7033" y="12507"/>
                  </a:lnTo>
                  <a:lnTo>
                    <a:pt x="6918" y="12567"/>
                  </a:lnTo>
                  <a:lnTo>
                    <a:pt x="6802" y="12624"/>
                  </a:lnTo>
                  <a:lnTo>
                    <a:pt x="6685" y="12676"/>
                  </a:lnTo>
                  <a:lnTo>
                    <a:pt x="6567" y="12726"/>
                  </a:lnTo>
                  <a:lnTo>
                    <a:pt x="6448" y="12772"/>
                  </a:lnTo>
                  <a:lnTo>
                    <a:pt x="6327" y="12814"/>
                  </a:lnTo>
                  <a:lnTo>
                    <a:pt x="6205" y="12852"/>
                  </a:lnTo>
                  <a:lnTo>
                    <a:pt x="6083" y="12887"/>
                  </a:lnTo>
                  <a:lnTo>
                    <a:pt x="5958" y="12917"/>
                  </a:lnTo>
                  <a:lnTo>
                    <a:pt x="5833" y="12943"/>
                  </a:lnTo>
                  <a:lnTo>
                    <a:pt x="5706" y="12966"/>
                  </a:lnTo>
                  <a:lnTo>
                    <a:pt x="5579" y="12985"/>
                  </a:lnTo>
                  <a:lnTo>
                    <a:pt x="5452" y="13000"/>
                  </a:lnTo>
                  <a:lnTo>
                    <a:pt x="5322" y="13010"/>
                  </a:lnTo>
                  <a:lnTo>
                    <a:pt x="5193" y="13016"/>
                  </a:lnTo>
                  <a:lnTo>
                    <a:pt x="5062" y="13018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596" name="Rectangle 75"/>
            <p:cNvSpPr>
              <a:spLocks noChangeArrowheads="1"/>
            </p:cNvSpPr>
            <p:nvPr/>
          </p:nvSpPr>
          <p:spPr bwMode="auto">
            <a:xfrm>
              <a:off x="1672" y="1379"/>
              <a:ext cx="1068" cy="4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597" name="Rectangle 76"/>
            <p:cNvSpPr>
              <a:spLocks noChangeArrowheads="1"/>
            </p:cNvSpPr>
            <p:nvPr/>
          </p:nvSpPr>
          <p:spPr bwMode="auto">
            <a:xfrm>
              <a:off x="1744" y="1417"/>
              <a:ext cx="969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Technologies for</a:t>
              </a:r>
              <a:endParaRPr lang="en-US" sz="1400" b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highly integrated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b="1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Detectors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600" name="Rectangle 79"/>
            <p:cNvSpPr>
              <a:spLocks noChangeArrowheads="1"/>
            </p:cNvSpPr>
            <p:nvPr/>
          </p:nvSpPr>
          <p:spPr bwMode="auto">
            <a:xfrm>
              <a:off x="1508" y="1844"/>
              <a:ext cx="1365" cy="13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601" name="Rectangle 80"/>
            <p:cNvSpPr>
              <a:spLocks noChangeArrowheads="1"/>
            </p:cNvSpPr>
            <p:nvPr/>
          </p:nvSpPr>
          <p:spPr bwMode="auto">
            <a:xfrm>
              <a:off x="1954" y="1870"/>
              <a:ext cx="491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3D ASICs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602" name="Rectangle 81"/>
            <p:cNvSpPr>
              <a:spLocks noChangeArrowheads="1"/>
            </p:cNvSpPr>
            <p:nvPr/>
          </p:nvSpPr>
          <p:spPr bwMode="auto">
            <a:xfrm>
              <a:off x="1719" y="2113"/>
              <a:ext cx="979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Mixed-signal ASICs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603" name="Rectangle 82"/>
            <p:cNvSpPr>
              <a:spLocks noChangeArrowheads="1"/>
            </p:cNvSpPr>
            <p:nvPr/>
          </p:nvSpPr>
          <p:spPr bwMode="auto">
            <a:xfrm>
              <a:off x="1658" y="2356"/>
              <a:ext cx="1003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3D / high-Z Sensors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604" name="Rectangle 83"/>
            <p:cNvSpPr>
              <a:spLocks noChangeArrowheads="1"/>
            </p:cNvSpPr>
            <p:nvPr/>
          </p:nvSpPr>
          <p:spPr bwMode="auto">
            <a:xfrm>
              <a:off x="1558" y="2600"/>
              <a:ext cx="1272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High-density interconnect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technologies</a:t>
              </a:r>
            </a:p>
          </p:txBody>
        </p:sp>
        <p:sp>
          <p:nvSpPr>
            <p:cNvPr id="23606" name="Rectangle 85"/>
            <p:cNvSpPr>
              <a:spLocks noChangeArrowheads="1"/>
            </p:cNvSpPr>
            <p:nvPr/>
          </p:nvSpPr>
          <p:spPr bwMode="auto">
            <a:xfrm>
              <a:off x="1641" y="2965"/>
              <a:ext cx="1153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Innovative construction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materials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9397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pillar : The </a:t>
            </a:r>
            <a:r>
              <a:rPr lang="en-US" dirty="0"/>
              <a:t>“</a:t>
            </a:r>
            <a:r>
              <a:rPr lang="en-US" dirty="0" smtClean="0"/>
              <a:t>Helmholtz-Cube</a:t>
            </a:r>
            <a:r>
              <a:rPr lang="en-US" dirty="0"/>
              <a:t>”</a:t>
            </a:r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2073348" y="1222744"/>
            <a:ext cx="549220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Current State-of-the-art</a:t>
            </a:r>
            <a:endParaRPr lang="de-DE" sz="4000" dirty="0"/>
          </a:p>
        </p:txBody>
      </p:sp>
      <p:sp>
        <p:nvSpPr>
          <p:cNvPr id="4" name="AutoShape 3"/>
          <p:cNvSpPr>
            <a:spLocks noChangeAspect="1" noChangeArrowheads="1" noTextEdit="1"/>
          </p:cNvSpPr>
          <p:nvPr/>
        </p:nvSpPr>
        <p:spPr bwMode="auto">
          <a:xfrm>
            <a:off x="615950" y="2245519"/>
            <a:ext cx="7642225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50" y="2245519"/>
            <a:ext cx="7651750" cy="3675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9793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4"/>
          <p:cNvGrpSpPr>
            <a:grpSpLocks noChangeAspect="1"/>
          </p:cNvGrpSpPr>
          <p:nvPr/>
        </p:nvGrpSpPr>
        <p:grpSpPr bwMode="auto">
          <a:xfrm>
            <a:off x="39688" y="2700338"/>
            <a:ext cx="6751637" cy="3232150"/>
            <a:chOff x="25" y="1701"/>
            <a:chExt cx="4253" cy="2036"/>
          </a:xfrm>
        </p:grpSpPr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" y="1701"/>
              <a:ext cx="4258" cy="20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AutoShape 3"/>
            <p:cNvSpPr>
              <a:spLocks noChangeAspect="1" noChangeArrowheads="1" noTextEdit="1"/>
            </p:cNvSpPr>
            <p:nvPr/>
          </p:nvSpPr>
          <p:spPr bwMode="auto">
            <a:xfrm>
              <a:off x="25" y="1701"/>
              <a:ext cx="4253" cy="20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pillar : The “Helmholtz-Cube”</a:t>
            </a:r>
            <a:endParaRPr lang="de-DE" dirty="0" smtClean="0"/>
          </a:p>
        </p:txBody>
      </p:sp>
      <p:sp>
        <p:nvSpPr>
          <p:cNvPr id="13315" name="TextBox 2"/>
          <p:cNvSpPr txBox="1">
            <a:spLocks noChangeArrowheads="1"/>
          </p:cNvSpPr>
          <p:nvPr/>
        </p:nvSpPr>
        <p:spPr bwMode="auto">
          <a:xfrm>
            <a:off x="350838" y="946150"/>
            <a:ext cx="52212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2000" b="1"/>
              <a:t>Vertically Integrated Detector Technology</a:t>
            </a:r>
            <a:endParaRPr lang="de-DE" sz="2000" b="1"/>
          </a:p>
        </p:txBody>
      </p:sp>
      <p:grpSp>
        <p:nvGrpSpPr>
          <p:cNvPr id="13317" name="Group 12"/>
          <p:cNvGrpSpPr>
            <a:grpSpLocks/>
          </p:cNvGrpSpPr>
          <p:nvPr/>
        </p:nvGrpSpPr>
        <p:grpSpPr bwMode="auto">
          <a:xfrm>
            <a:off x="269875" y="1754188"/>
            <a:ext cx="3025775" cy="1763712"/>
            <a:chOff x="532" y="1118"/>
            <a:chExt cx="4883" cy="1584"/>
          </a:xfrm>
        </p:grpSpPr>
        <p:grpSp>
          <p:nvGrpSpPr>
            <p:cNvPr id="13338" name="Group 10"/>
            <p:cNvGrpSpPr>
              <a:grpSpLocks/>
            </p:cNvGrpSpPr>
            <p:nvPr/>
          </p:nvGrpSpPr>
          <p:grpSpPr bwMode="auto">
            <a:xfrm>
              <a:off x="532" y="1118"/>
              <a:ext cx="4883" cy="1179"/>
              <a:chOff x="532" y="1118"/>
              <a:chExt cx="4883" cy="1179"/>
            </a:xfrm>
          </p:grpSpPr>
          <p:sp>
            <p:nvSpPr>
              <p:cNvPr id="13340" name="Text Box 7"/>
              <p:cNvSpPr txBox="1">
                <a:spLocks noChangeArrowheads="1"/>
              </p:cNvSpPr>
              <p:nvPr/>
            </p:nvSpPr>
            <p:spPr bwMode="auto">
              <a:xfrm>
                <a:off x="532" y="1118"/>
                <a:ext cx="4883" cy="663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B8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r>
                  <a:rPr lang="en-US" sz="1400" b="1">
                    <a:solidFill>
                      <a:srgbClr val="CC0000"/>
                    </a:solidFill>
                  </a:rPr>
                  <a:t>Replace standard sensor with: 3D and edgeless sensors, as well as High-Z</a:t>
                </a:r>
                <a:endParaRPr lang="en-GB" sz="1400" b="1">
                  <a:solidFill>
                    <a:srgbClr val="CC0000"/>
                  </a:solidFill>
                </a:endParaRPr>
              </a:p>
            </p:txBody>
          </p:sp>
          <p:sp>
            <p:nvSpPr>
              <p:cNvPr id="13341" name="Line 8"/>
              <p:cNvSpPr>
                <a:spLocks noChangeShapeType="1"/>
              </p:cNvSpPr>
              <p:nvPr/>
            </p:nvSpPr>
            <p:spPr bwMode="auto">
              <a:xfrm>
                <a:off x="2326" y="1782"/>
                <a:ext cx="677" cy="515"/>
              </a:xfrm>
              <a:prstGeom prst="line">
                <a:avLst/>
              </a:prstGeom>
              <a:noFill/>
              <a:ln w="57150">
                <a:solidFill>
                  <a:srgbClr val="CC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13339" name="Oval 11"/>
            <p:cNvSpPr>
              <a:spLocks noChangeArrowheads="1"/>
            </p:cNvSpPr>
            <p:nvPr/>
          </p:nvSpPr>
          <p:spPr bwMode="auto">
            <a:xfrm>
              <a:off x="2709" y="2234"/>
              <a:ext cx="733" cy="468"/>
            </a:xfrm>
            <a:prstGeom prst="ellips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sz="1100"/>
            </a:p>
          </p:txBody>
        </p:sp>
      </p:grp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2289175" y="1754188"/>
            <a:ext cx="3663950" cy="1858962"/>
            <a:chOff x="2289175" y="1754188"/>
            <a:chExt cx="3663950" cy="1858962"/>
          </a:xfrm>
        </p:grpSpPr>
        <p:grpSp>
          <p:nvGrpSpPr>
            <p:cNvPr id="13334" name="Group 7"/>
            <p:cNvGrpSpPr>
              <a:grpSpLocks/>
            </p:cNvGrpSpPr>
            <p:nvPr/>
          </p:nvGrpSpPr>
          <p:grpSpPr bwMode="auto">
            <a:xfrm>
              <a:off x="3295650" y="1754188"/>
              <a:ext cx="2657475" cy="1712912"/>
              <a:chOff x="289" y="1118"/>
              <a:chExt cx="5436" cy="2126"/>
            </a:xfrm>
          </p:grpSpPr>
          <p:sp>
            <p:nvSpPr>
              <p:cNvPr id="13336" name="Text Box 5"/>
              <p:cNvSpPr txBox="1">
                <a:spLocks noChangeArrowheads="1"/>
              </p:cNvSpPr>
              <p:nvPr/>
            </p:nvSpPr>
            <p:spPr bwMode="auto">
              <a:xfrm>
                <a:off x="532" y="1118"/>
                <a:ext cx="5193" cy="91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B8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r>
                  <a:rPr lang="en-US" sz="1400" b="1" dirty="0">
                    <a:solidFill>
                      <a:srgbClr val="CC0000"/>
                    </a:solidFill>
                  </a:rPr>
                  <a:t>Replace standard bump-bonds with new interconnect techniques</a:t>
                </a:r>
                <a:endParaRPr lang="en-GB" sz="1400" b="1" dirty="0">
                  <a:solidFill>
                    <a:srgbClr val="CC0000"/>
                  </a:solidFill>
                </a:endParaRPr>
              </a:p>
            </p:txBody>
          </p:sp>
          <p:sp>
            <p:nvSpPr>
              <p:cNvPr id="13337" name="Line 6"/>
              <p:cNvSpPr>
                <a:spLocks noChangeShapeType="1"/>
              </p:cNvSpPr>
              <p:nvPr/>
            </p:nvSpPr>
            <p:spPr bwMode="auto">
              <a:xfrm flipH="1">
                <a:off x="289" y="2010"/>
                <a:ext cx="2066" cy="1234"/>
              </a:xfrm>
              <a:prstGeom prst="line">
                <a:avLst/>
              </a:prstGeom>
              <a:noFill/>
              <a:ln w="57150">
                <a:solidFill>
                  <a:srgbClr val="CC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13335" name="Oval 8"/>
            <p:cNvSpPr>
              <a:spLocks noChangeArrowheads="1"/>
            </p:cNvSpPr>
            <p:nvPr/>
          </p:nvSpPr>
          <p:spPr bwMode="auto">
            <a:xfrm>
              <a:off x="2289175" y="3467100"/>
              <a:ext cx="1528763" cy="146050"/>
            </a:xfrm>
            <a:prstGeom prst="ellipse">
              <a:avLst/>
            </a:prstGeom>
            <a:noFill/>
            <a:ln w="57150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5483225" y="1754188"/>
            <a:ext cx="3538538" cy="2339975"/>
            <a:chOff x="5483225" y="1754188"/>
            <a:chExt cx="3538538" cy="2339975"/>
          </a:xfrm>
        </p:grpSpPr>
        <p:grpSp>
          <p:nvGrpSpPr>
            <p:cNvPr id="13328" name="Group 8"/>
            <p:cNvGrpSpPr>
              <a:grpSpLocks/>
            </p:cNvGrpSpPr>
            <p:nvPr/>
          </p:nvGrpSpPr>
          <p:grpSpPr bwMode="auto">
            <a:xfrm>
              <a:off x="6070600" y="1754188"/>
              <a:ext cx="2951163" cy="2265362"/>
              <a:chOff x="532" y="1118"/>
              <a:chExt cx="3143" cy="3203"/>
            </a:xfrm>
          </p:grpSpPr>
          <p:sp>
            <p:nvSpPr>
              <p:cNvPr id="13330" name="Text Box 5"/>
              <p:cNvSpPr txBox="1">
                <a:spLocks noChangeArrowheads="1"/>
              </p:cNvSpPr>
              <p:nvPr/>
            </p:nvSpPr>
            <p:spPr bwMode="auto">
              <a:xfrm>
                <a:off x="532" y="1118"/>
                <a:ext cx="3143" cy="104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B8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r>
                  <a:rPr lang="en-US" sz="1400" b="1">
                    <a:solidFill>
                      <a:srgbClr val="CC0000"/>
                    </a:solidFill>
                  </a:rPr>
                  <a:t>Replace standard ASIC and wire bonds with thinned ASICs and TSV as well as ball-grid arrays</a:t>
                </a:r>
                <a:endParaRPr lang="en-GB" sz="1400" b="1">
                  <a:solidFill>
                    <a:srgbClr val="CC0000"/>
                  </a:solidFill>
                </a:endParaRPr>
              </a:p>
            </p:txBody>
          </p:sp>
          <p:sp>
            <p:nvSpPr>
              <p:cNvPr id="13331" name="Line 6"/>
              <p:cNvSpPr>
                <a:spLocks noChangeShapeType="1"/>
              </p:cNvSpPr>
              <p:nvPr/>
            </p:nvSpPr>
            <p:spPr bwMode="auto">
              <a:xfrm flipH="1">
                <a:off x="725" y="2151"/>
                <a:ext cx="1210" cy="1597"/>
              </a:xfrm>
              <a:prstGeom prst="line">
                <a:avLst/>
              </a:prstGeom>
              <a:noFill/>
              <a:ln w="57150">
                <a:solidFill>
                  <a:srgbClr val="CC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3332" name="Line 7"/>
              <p:cNvSpPr>
                <a:spLocks noChangeShapeType="1"/>
              </p:cNvSpPr>
              <p:nvPr/>
            </p:nvSpPr>
            <p:spPr bwMode="auto">
              <a:xfrm>
                <a:off x="532" y="3748"/>
                <a:ext cx="0" cy="573"/>
              </a:xfrm>
              <a:prstGeom prst="line">
                <a:avLst/>
              </a:prstGeom>
              <a:noFill/>
              <a:ln w="76200">
                <a:solidFill>
                  <a:srgbClr val="CC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3333" name="Line 6"/>
              <p:cNvSpPr>
                <a:spLocks noChangeShapeType="1"/>
              </p:cNvSpPr>
              <p:nvPr/>
            </p:nvSpPr>
            <p:spPr bwMode="auto">
              <a:xfrm flipH="1">
                <a:off x="741" y="2168"/>
                <a:ext cx="1210" cy="1597"/>
              </a:xfrm>
              <a:prstGeom prst="line">
                <a:avLst/>
              </a:prstGeom>
              <a:noFill/>
              <a:ln w="57150">
                <a:solidFill>
                  <a:srgbClr val="CC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13329" name="Oval 9"/>
            <p:cNvSpPr>
              <a:spLocks noChangeArrowheads="1"/>
            </p:cNvSpPr>
            <p:nvPr/>
          </p:nvSpPr>
          <p:spPr bwMode="auto">
            <a:xfrm>
              <a:off x="5483225" y="3517900"/>
              <a:ext cx="939800" cy="576263"/>
            </a:xfrm>
            <a:prstGeom prst="ellips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4019550" y="3579813"/>
            <a:ext cx="4862513" cy="1452562"/>
            <a:chOff x="4019550" y="3579813"/>
            <a:chExt cx="4862513" cy="1452562"/>
          </a:xfrm>
        </p:grpSpPr>
        <p:sp>
          <p:nvSpPr>
            <p:cNvPr id="13325" name="Text Box 5"/>
            <p:cNvSpPr txBox="1">
              <a:spLocks noChangeArrowheads="1"/>
            </p:cNvSpPr>
            <p:nvPr/>
          </p:nvSpPr>
          <p:spPr bwMode="auto">
            <a:xfrm>
              <a:off x="6819900" y="4510088"/>
              <a:ext cx="2062163" cy="52228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r>
                <a:rPr lang="en-US" sz="1400" b="1">
                  <a:solidFill>
                    <a:srgbClr val="CC0000"/>
                  </a:solidFill>
                </a:rPr>
                <a:t>Replace standard ASIC with 3D-ASICs </a:t>
              </a:r>
              <a:endParaRPr lang="en-GB" sz="1400" b="1">
                <a:solidFill>
                  <a:srgbClr val="CC0000"/>
                </a:solidFill>
              </a:endParaRPr>
            </a:p>
          </p:txBody>
        </p:sp>
        <p:sp>
          <p:nvSpPr>
            <p:cNvPr id="13326" name="Line 6"/>
            <p:cNvSpPr>
              <a:spLocks noChangeShapeType="1"/>
            </p:cNvSpPr>
            <p:nvPr/>
          </p:nvSpPr>
          <p:spPr bwMode="auto">
            <a:xfrm flipH="1" flipV="1">
              <a:off x="4818063" y="3902075"/>
              <a:ext cx="1973262" cy="868363"/>
            </a:xfrm>
            <a:prstGeom prst="line">
              <a:avLst/>
            </a:prstGeom>
            <a:noFill/>
            <a:ln w="57150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327" name="Oval 8"/>
            <p:cNvSpPr>
              <a:spLocks noChangeArrowheads="1"/>
            </p:cNvSpPr>
            <p:nvPr/>
          </p:nvSpPr>
          <p:spPr bwMode="auto">
            <a:xfrm>
              <a:off x="4019550" y="3579813"/>
              <a:ext cx="798513" cy="473075"/>
            </a:xfrm>
            <a:prstGeom prst="ellips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3171825" y="5160963"/>
            <a:ext cx="5849938" cy="595312"/>
            <a:chOff x="3171825" y="5160963"/>
            <a:chExt cx="5849938" cy="595312"/>
          </a:xfrm>
        </p:grpSpPr>
        <p:sp>
          <p:nvSpPr>
            <p:cNvPr id="13322" name="Text Box 4"/>
            <p:cNvSpPr txBox="1">
              <a:spLocks noChangeArrowheads="1"/>
            </p:cNvSpPr>
            <p:nvPr/>
          </p:nvSpPr>
          <p:spPr bwMode="auto">
            <a:xfrm>
              <a:off x="6357938" y="5448300"/>
              <a:ext cx="2663825" cy="30797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r>
                <a:rPr lang="en-US" sz="1400" b="1">
                  <a:solidFill>
                    <a:srgbClr val="CC0000"/>
                  </a:solidFill>
                </a:rPr>
                <a:t>Develop new high speed IO’s</a:t>
              </a:r>
              <a:endParaRPr lang="en-GB" sz="1400" b="1">
                <a:solidFill>
                  <a:srgbClr val="CC0000"/>
                </a:solidFill>
              </a:endParaRPr>
            </a:p>
          </p:txBody>
        </p:sp>
        <p:sp>
          <p:nvSpPr>
            <p:cNvPr id="13323" name="Line 5"/>
            <p:cNvSpPr>
              <a:spLocks noChangeShapeType="1"/>
            </p:cNvSpPr>
            <p:nvPr/>
          </p:nvSpPr>
          <p:spPr bwMode="auto">
            <a:xfrm flipH="1" flipV="1">
              <a:off x="4092575" y="5448300"/>
              <a:ext cx="2190750" cy="153988"/>
            </a:xfrm>
            <a:prstGeom prst="line">
              <a:avLst/>
            </a:prstGeom>
            <a:noFill/>
            <a:ln w="57150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324" name="Oval 6"/>
            <p:cNvSpPr>
              <a:spLocks noChangeArrowheads="1"/>
            </p:cNvSpPr>
            <p:nvPr/>
          </p:nvSpPr>
          <p:spPr bwMode="auto">
            <a:xfrm>
              <a:off x="3171825" y="5160963"/>
              <a:ext cx="920750" cy="441325"/>
            </a:xfrm>
            <a:prstGeom prst="ellips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3592165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2_DESY_Vortrag_3-1">
  <a:themeElements>
    <a:clrScheme name="2_DESY_Vortrag_3-1 14">
      <a:dk1>
        <a:srgbClr val="000000"/>
      </a:dk1>
      <a:lt1>
        <a:srgbClr val="FFFFFF"/>
      </a:lt1>
      <a:dk2>
        <a:srgbClr val="FFFFFF"/>
      </a:dk2>
      <a:lt2>
        <a:srgbClr val="808080"/>
      </a:lt2>
      <a:accent1>
        <a:srgbClr val="00A5EB"/>
      </a:accent1>
      <a:accent2>
        <a:srgbClr val="F28E00"/>
      </a:accent2>
      <a:accent3>
        <a:srgbClr val="FFFFFF"/>
      </a:accent3>
      <a:accent4>
        <a:srgbClr val="000000"/>
      </a:accent4>
      <a:accent5>
        <a:srgbClr val="AACFF3"/>
      </a:accent5>
      <a:accent6>
        <a:srgbClr val="DB8000"/>
      </a:accent6>
      <a:hlink>
        <a:srgbClr val="00A5EB"/>
      </a:hlink>
      <a:folHlink>
        <a:srgbClr val="808080"/>
      </a:folHlink>
    </a:clrScheme>
    <a:fontScheme name="2_DESY_Vortrag_3-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DESY_Vortrag_3-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13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00A5EB"/>
        </a:accent1>
        <a:accent2>
          <a:srgbClr val="F28E00"/>
        </a:accent2>
        <a:accent3>
          <a:srgbClr val="FFFFFF"/>
        </a:accent3>
        <a:accent4>
          <a:srgbClr val="000000"/>
        </a:accent4>
        <a:accent5>
          <a:srgbClr val="AACFF3"/>
        </a:accent5>
        <a:accent6>
          <a:srgbClr val="DB8000"/>
        </a:accent6>
        <a:hlink>
          <a:srgbClr val="00A5EB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14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00A5EB"/>
        </a:accent1>
        <a:accent2>
          <a:srgbClr val="F28E00"/>
        </a:accent2>
        <a:accent3>
          <a:srgbClr val="FFFFFF"/>
        </a:accent3>
        <a:accent4>
          <a:srgbClr val="000000"/>
        </a:accent4>
        <a:accent5>
          <a:srgbClr val="AACFF3"/>
        </a:accent5>
        <a:accent6>
          <a:srgbClr val="DB8000"/>
        </a:accent6>
        <a:hlink>
          <a:srgbClr val="00A5EB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Watermark</Template>
  <TotalTime>0</TotalTime>
  <Words>679</Words>
  <Application>Microsoft Office PowerPoint</Application>
  <PresentationFormat>On-screen Show (4:3)</PresentationFormat>
  <Paragraphs>245</Paragraphs>
  <Slides>15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2_DESY_Vortrag_3-1</vt:lpstr>
      <vt:lpstr>Custom Design</vt:lpstr>
      <vt:lpstr>DESY and the  Helmholtz Detector Portfolio</vt:lpstr>
      <vt:lpstr>PowerPoint Presentation</vt:lpstr>
      <vt:lpstr>PowerPoint Presentation</vt:lpstr>
      <vt:lpstr>PowerPoint Presentation</vt:lpstr>
      <vt:lpstr>  DESY Core Competence.</vt:lpstr>
      <vt:lpstr>Goals of Helmholtz Detector Portfolio:</vt:lpstr>
      <vt:lpstr>Structure: 3 pillars</vt:lpstr>
      <vt:lpstr>1st pillar : The “Helmholtz-Cube”</vt:lpstr>
      <vt:lpstr>1st pillar : The “Helmholtz-Cube”</vt:lpstr>
      <vt:lpstr>1st Pillar: 3D ASICS and 3D Detectors</vt:lpstr>
      <vt:lpstr>1st Pillar: Innovative materials</vt:lpstr>
      <vt:lpstr>Structure: 3 pillars</vt:lpstr>
      <vt:lpstr>3rd Pillar: Fast Photon Detectors</vt:lpstr>
      <vt:lpstr>3rd Pillar: Gas detectors</vt:lpstr>
      <vt:lpstr>Organization</vt:lpstr>
    </vt:vector>
  </TitlesOfParts>
  <Company>DESY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sommera</dc:creator>
  <cp:lastModifiedBy>Behnke, Ties</cp:lastModifiedBy>
  <cp:revision>467</cp:revision>
  <cp:lastPrinted>2011-10-18T12:30:24Z</cp:lastPrinted>
  <dcterms:created xsi:type="dcterms:W3CDTF">2008-04-14T12:45:38Z</dcterms:created>
  <dcterms:modified xsi:type="dcterms:W3CDTF">2012-03-20T10:22:49Z</dcterms:modified>
</cp:coreProperties>
</file>