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9" r:id="rId3"/>
    <p:sldId id="278" r:id="rId4"/>
    <p:sldId id="273" r:id="rId5"/>
    <p:sldId id="272" r:id="rId6"/>
    <p:sldId id="287" r:id="rId7"/>
    <p:sldId id="291" r:id="rId8"/>
    <p:sldId id="331" r:id="rId9"/>
    <p:sldId id="294" r:id="rId10"/>
    <p:sldId id="290" r:id="rId11"/>
    <p:sldId id="295" r:id="rId12"/>
    <p:sldId id="296" r:id="rId13"/>
    <p:sldId id="324" r:id="rId14"/>
    <p:sldId id="302" r:id="rId15"/>
    <p:sldId id="328" r:id="rId16"/>
    <p:sldId id="305" r:id="rId17"/>
    <p:sldId id="316" r:id="rId18"/>
    <p:sldId id="304" r:id="rId19"/>
    <p:sldId id="306" r:id="rId20"/>
    <p:sldId id="307" r:id="rId21"/>
    <p:sldId id="317" r:id="rId22"/>
    <p:sldId id="313" r:id="rId23"/>
    <p:sldId id="314" r:id="rId24"/>
    <p:sldId id="311" r:id="rId25"/>
    <p:sldId id="321" r:id="rId26"/>
    <p:sldId id="274" r:id="rId27"/>
    <p:sldId id="275" r:id="rId28"/>
    <p:sldId id="284" r:id="rId29"/>
    <p:sldId id="323" r:id="rId30"/>
    <p:sldId id="282" r:id="rId31"/>
    <p:sldId id="283" r:id="rId32"/>
    <p:sldId id="288" r:id="rId33"/>
    <p:sldId id="322" r:id="rId34"/>
    <p:sldId id="332" r:id="rId35"/>
    <p:sldId id="333" r:id="rId36"/>
    <p:sldId id="334" r:id="rId37"/>
    <p:sldId id="336" r:id="rId38"/>
    <p:sldId id="335" r:id="rId39"/>
    <p:sldId id="337" r:id="rId40"/>
    <p:sldId id="318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84D1"/>
    <a:srgbClr val="8CA800"/>
    <a:srgbClr val="667A00"/>
    <a:srgbClr val="A3C400"/>
    <a:srgbClr val="FF420E"/>
    <a:srgbClr val="003300"/>
    <a:srgbClr val="339933"/>
    <a:srgbClr val="6E6C94"/>
    <a:srgbClr val="66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 varScale="1">
        <p:scale>
          <a:sx n="75" d="100"/>
          <a:sy n="75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9F126-12FC-4E96-9702-E0D96A681097}" type="datetimeFigureOut">
              <a:rPr lang="en-US" smtClean="0"/>
              <a:pPr/>
              <a:t>3/20/2012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9F961-0261-4706-91AF-3E9A11FE547E}" type="slidenum">
              <a:rPr lang="en-US" smtClean="0"/>
              <a:pPr/>
              <a:t>&lt;#&gt;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altLang="ja-JP" smtClean="0"/>
              <a:t>C. Kiesling, EPS-Conference, Grenoble, July 21-28, 2011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D2D8002D-B5B0-4BAC-B1F6-782DDCCE6D9C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altLang="ja-JP" smtClean="0"/>
              <a:t>C. Kiesling, EPS-Conference, Grenoble, July 21-28, 2011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D2D8002D-B5B0-4BAC-B1F6-782DDCCE6D9C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D9AC-7BB0-4B7B-A140-868AA669F835}" type="datetimeFigureOut">
              <a:rPr kumimoji="1" lang="ja-JP" altLang="en-US" smtClean="0"/>
              <a:pPr/>
              <a:t>2012/3/20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1E07-0948-4239-9272-E439B20D125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altLang="ja-JP" smtClean="0"/>
              <a:t>C. Kiesling, EPS-Conference, Grenoble, July 21-28, 2011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D2D8002D-B5B0-4BAC-B1F6-782DDCCE6D9C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smtClean="0"/>
              <a:t>C. Kiesling, EPS-Conference, Grenoble, July 21-28, 2011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2D8002D-B5B0-4BAC-B1F6-782DDCCE6D9C}" type="slidenum">
              <a:rPr lang="ja-JP" altLang="en-US" smtClean="0"/>
              <a:pPr/>
              <a:t>&lt;#&gt;</a:t>
            </a:fld>
            <a:endParaRPr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2366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dirty="0" smtClean="0">
                <a:solidFill>
                  <a:srgbClr val="898989"/>
                </a:solidFill>
                <a:latin typeface="+mn-lt"/>
              </a:rPr>
              <a:t>Takeo</a:t>
            </a:r>
            <a:r>
              <a:rPr kumimoji="1" lang="en-US" altLang="ja-JP" sz="1400" baseline="0" dirty="0" smtClean="0">
                <a:solidFill>
                  <a:srgbClr val="898989"/>
                </a:solidFill>
                <a:latin typeface="+mn-lt"/>
              </a:rPr>
              <a:t> Higuchi (KEK); </a:t>
            </a:r>
            <a:r>
              <a:rPr kumimoji="1" lang="en-US" altLang="ja-JP" sz="1400" dirty="0" smtClean="0">
                <a:solidFill>
                  <a:srgbClr val="898989"/>
                </a:solidFill>
                <a:latin typeface="+mn-lt"/>
              </a:rPr>
              <a:t>PXD</a:t>
            </a:r>
            <a:r>
              <a:rPr kumimoji="1" lang="en-US" altLang="ja-JP" sz="1400" baseline="0" dirty="0" smtClean="0">
                <a:solidFill>
                  <a:srgbClr val="898989"/>
                </a:solidFill>
                <a:latin typeface="+mn-lt"/>
              </a:rPr>
              <a:t> DAQ</a:t>
            </a:r>
            <a:endParaRPr kumimoji="1" lang="en-US" altLang="ja-JP" sz="1400" dirty="0" smtClean="0">
              <a:solidFill>
                <a:srgbClr val="898989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4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Data Acquisition System</a:t>
            </a:r>
            <a:br>
              <a:rPr lang="en-US" altLang="ja-JP" dirty="0" smtClean="0"/>
            </a:br>
            <a:r>
              <a:rPr lang="en-US" altLang="ja-JP" dirty="0" smtClean="0"/>
              <a:t>of the </a:t>
            </a:r>
            <a:r>
              <a:rPr lang="en-US" altLang="ja-JP" smtClean="0"/>
              <a:t>Belle II Pixel </a:t>
            </a:r>
            <a:r>
              <a:rPr lang="en-US" altLang="ja-JP" dirty="0" smtClean="0"/>
              <a:t>Detector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Takeo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Higuchi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(KEK)</a:t>
            </a:r>
            <a:endParaRPr kumimoji="1"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Mar.20,2012</a:t>
            </a:r>
            <a:endParaRPr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DESY-KEK Meeting</a:t>
            </a:r>
            <a:endParaRPr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Data Handling Hybrid (DHH)</a:t>
            </a:r>
            <a:endParaRPr lang="ja-JP" alt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83340" y="1772816"/>
            <a:ext cx="3473036" cy="4943989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/>
        </p:nvSpPr>
        <p:spPr>
          <a:xfrm>
            <a:off x="5015684" y="1340768"/>
            <a:ext cx="240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/>
              <a:t>Snapshot of the DHH</a:t>
            </a:r>
            <a:endParaRPr lang="ja-JP" altLang="en-US" sz="2000" b="1" dirty="0"/>
          </a:p>
        </p:txBody>
      </p:sp>
      <p:sp>
        <p:nvSpPr>
          <p:cNvPr id="12" name="左中かっこ 11"/>
          <p:cNvSpPr/>
          <p:nvPr/>
        </p:nvSpPr>
        <p:spPr>
          <a:xfrm>
            <a:off x="4139952" y="5445224"/>
            <a:ext cx="180000" cy="86409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3046" y="5517232"/>
            <a:ext cx="3461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b="1" dirty="0" smtClean="0">
                <a:solidFill>
                  <a:srgbClr val="FF0000"/>
                </a:solidFill>
              </a:rPr>
              <a:t>2x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Infiniband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br>
              <a:rPr lang="en-US" altLang="ja-JP" sz="2000" b="1" dirty="0" smtClean="0">
                <a:solidFill>
                  <a:srgbClr val="FF0000"/>
                </a:solidFill>
              </a:rPr>
            </a:br>
            <a:r>
              <a:rPr lang="en-US" altLang="ja-JP" sz="2000" b="1" dirty="0" smtClean="0">
                <a:solidFill>
                  <a:srgbClr val="FF0000"/>
                </a:solidFill>
              </a:rPr>
              <a:t>to receive data from DHP chips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左中かっこ 13"/>
          <p:cNvSpPr/>
          <p:nvPr/>
        </p:nvSpPr>
        <p:spPr>
          <a:xfrm>
            <a:off x="4139952" y="4077072"/>
            <a:ext cx="180000" cy="72008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82232" y="4077072"/>
            <a:ext cx="2874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b="1" dirty="0" smtClean="0">
                <a:solidFill>
                  <a:srgbClr val="FF0000"/>
                </a:solidFill>
              </a:rPr>
              <a:t>2x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SFP+ to output data to</a:t>
            </a:r>
            <a:br>
              <a:rPr lang="en-US" altLang="ja-JP" sz="2000" b="1" dirty="0" smtClean="0">
                <a:solidFill>
                  <a:srgbClr val="FF0000"/>
                </a:solidFill>
              </a:rPr>
            </a:br>
            <a:r>
              <a:rPr lang="en-US" altLang="ja-JP" sz="2000" b="1" dirty="0" smtClean="0">
                <a:solidFill>
                  <a:srgbClr val="FF0000"/>
                </a:solidFill>
              </a:rPr>
              <a:t>downstream receivers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4067944" y="5025876"/>
            <a:ext cx="25200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09131" y="4829090"/>
            <a:ext cx="3613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b="1" dirty="0" smtClean="0">
                <a:solidFill>
                  <a:srgbClr val="0000FF"/>
                </a:solidFill>
              </a:rPr>
              <a:t>SFP+ to interface DHH controller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0" name="左中かっこ 19"/>
          <p:cNvSpPr/>
          <p:nvPr/>
        </p:nvSpPr>
        <p:spPr>
          <a:xfrm>
            <a:off x="4139952" y="3022352"/>
            <a:ext cx="180000" cy="72008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7749" y="3022352"/>
            <a:ext cx="3558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b="1" dirty="0" smtClean="0">
                <a:solidFill>
                  <a:srgbClr val="0000FF"/>
                </a:solidFill>
              </a:rPr>
              <a:t>2x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RJ45 to receive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level-1 triggers and JTAG signals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985489" y="5013176"/>
            <a:ext cx="198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anchor="ctr" anchorCtr="0">
            <a:noAutofit/>
          </a:bodyPr>
          <a:lstStyle/>
          <a:p>
            <a:pPr algn="ctr"/>
            <a:r>
              <a:rPr lang="en-US" altLang="ja-JP" b="1" dirty="0" smtClean="0">
                <a:ea typeface="ＭＳ Ｐゴシック" charset="-128"/>
              </a:rPr>
              <a:t>Virtex6 FPGA</a:t>
            </a:r>
            <a:br>
              <a:rPr lang="en-US" altLang="ja-JP" b="1" dirty="0" smtClean="0">
                <a:ea typeface="ＭＳ Ｐゴシック" charset="-128"/>
              </a:rPr>
            </a:br>
            <a:r>
              <a:rPr lang="en-US" altLang="ja-JP" b="1" dirty="0" smtClean="0">
                <a:ea typeface="ＭＳ Ｐゴシック" charset="-128"/>
              </a:rPr>
              <a:t>(XC6VLX75T-FF784)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7006681" y="3573016"/>
            <a:ext cx="198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anchor="ctr" anchorCtr="0">
            <a:noAutofit/>
          </a:bodyPr>
          <a:lstStyle/>
          <a:p>
            <a:pPr algn="ctr"/>
            <a:r>
              <a:rPr lang="en-US" altLang="ja-JP" b="1" dirty="0" smtClean="0">
                <a:ea typeface="ＭＳ Ｐゴシック" charset="-128"/>
              </a:rPr>
              <a:t>Up to 2GB</a:t>
            </a:r>
            <a:br>
              <a:rPr lang="en-US" altLang="ja-JP" b="1" dirty="0" smtClean="0">
                <a:ea typeface="ＭＳ Ｐゴシック" charset="-128"/>
              </a:rPr>
            </a:br>
            <a:r>
              <a:rPr lang="en-US" altLang="ja-JP" b="1" dirty="0" smtClean="0">
                <a:ea typeface="ＭＳ Ｐゴシック" charset="-128"/>
              </a:rPr>
              <a:t>DDR2 memory slot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79512" y="1772816"/>
            <a:ext cx="4181145" cy="830997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 smtClean="0"/>
              <a:t>Measured output bit-error-rate</a:t>
            </a:r>
            <a:br>
              <a:rPr lang="en-US" altLang="ja-JP" sz="2400" b="1" dirty="0" smtClean="0"/>
            </a:br>
            <a:r>
              <a:rPr lang="en-US" altLang="ja-JP" sz="2400" b="1" dirty="0" smtClean="0"/>
              <a:t>@ 6.25 </a:t>
            </a:r>
            <a:r>
              <a:rPr lang="en-US" altLang="ja-JP" sz="2400" b="1" dirty="0" err="1" smtClean="0"/>
              <a:t>Gb</a:t>
            </a:r>
            <a:r>
              <a:rPr lang="en-US" altLang="ja-JP" sz="2400" b="1" dirty="0" smtClean="0"/>
              <a:t>/s links: &lt; 10</a:t>
            </a:r>
            <a:r>
              <a:rPr lang="en-US" altLang="ja-JP" sz="2400" b="1" dirty="0" smtClean="0">
                <a:latin typeface="Calibri"/>
              </a:rPr>
              <a:t>⁻¹⁵</a:t>
            </a:r>
            <a:endParaRPr lang="ja-JP" alt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正方形/長方形 99"/>
          <p:cNvSpPr/>
          <p:nvPr/>
        </p:nvSpPr>
        <p:spPr>
          <a:xfrm>
            <a:off x="8100392" y="1683696"/>
            <a:ext cx="720080" cy="4555876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7020272" y="3501685"/>
            <a:ext cx="720080" cy="2737887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9" name="直線矢印コネクタ 68"/>
          <p:cNvCxnSpPr>
            <a:endCxn id="38" idx="1"/>
          </p:cNvCxnSpPr>
          <p:nvPr/>
        </p:nvCxnSpPr>
        <p:spPr>
          <a:xfrm>
            <a:off x="1765754" y="4610748"/>
            <a:ext cx="646006" cy="0"/>
          </a:xfrm>
          <a:prstGeom prst="straightConnector1">
            <a:avLst/>
          </a:prstGeom>
          <a:ln w="38100">
            <a:solidFill>
              <a:srgbClr val="FFB9B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PXD Readout System (Back-End) 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707904" y="1683696"/>
            <a:ext cx="1728192" cy="16270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707904" y="1683696"/>
            <a:ext cx="1728192" cy="8135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</a:rPr>
              <a:t>Readout</a:t>
            </a:r>
            <a:br>
              <a:rPr kumimoji="1" lang="en-US" altLang="ja-JP" sz="2400" b="1" dirty="0" smtClean="0">
                <a:solidFill>
                  <a:schemeClr val="bg1"/>
                </a:solidFill>
              </a:rPr>
            </a:br>
            <a:r>
              <a:rPr kumimoji="1" lang="en-US" altLang="ja-JP" sz="2400" b="1" dirty="0" smtClean="0">
                <a:solidFill>
                  <a:schemeClr val="bg1"/>
                </a:solidFill>
              </a:rPr>
              <a:t>modules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793071" y="2495156"/>
            <a:ext cx="1557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 err="1" smtClean="0">
                <a:solidFill>
                  <a:schemeClr val="bg1"/>
                </a:solidFill>
              </a:rPr>
              <a:t>RoI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 finding</a:t>
            </a:r>
            <a:br>
              <a:rPr lang="en-US" altLang="ja-JP" sz="2400" b="1" dirty="0" smtClean="0">
                <a:solidFill>
                  <a:schemeClr val="bg1"/>
                </a:solidFill>
              </a:rPr>
            </a:br>
            <a:r>
              <a:rPr lang="en-US" altLang="ja-JP" sz="2400" b="1" dirty="0" smtClean="0">
                <a:solidFill>
                  <a:schemeClr val="bg1"/>
                </a:solidFill>
              </a:rPr>
              <a:t>logic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18" name="直線矢印コネクタ 17"/>
          <p:cNvCxnSpPr>
            <a:endCxn id="8" idx="1"/>
          </p:cNvCxnSpPr>
          <p:nvPr/>
        </p:nvCxnSpPr>
        <p:spPr>
          <a:xfrm flipV="1">
            <a:off x="1547664" y="1572211"/>
            <a:ext cx="720080" cy="3143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endCxn id="6" idx="1"/>
          </p:cNvCxnSpPr>
          <p:nvPr/>
        </p:nvCxnSpPr>
        <p:spPr>
          <a:xfrm flipV="1">
            <a:off x="1545598" y="1886561"/>
            <a:ext cx="722146" cy="1512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endCxn id="7" idx="1"/>
          </p:cNvCxnSpPr>
          <p:nvPr/>
        </p:nvCxnSpPr>
        <p:spPr>
          <a:xfrm>
            <a:off x="1545598" y="2195007"/>
            <a:ext cx="72214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endCxn id="9" idx="1"/>
          </p:cNvCxnSpPr>
          <p:nvPr/>
        </p:nvCxnSpPr>
        <p:spPr>
          <a:xfrm>
            <a:off x="1547664" y="2352182"/>
            <a:ext cx="720080" cy="4704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8" idx="3"/>
          </p:cNvCxnSpPr>
          <p:nvPr/>
        </p:nvCxnSpPr>
        <p:spPr>
          <a:xfrm>
            <a:off x="3059832" y="1572211"/>
            <a:ext cx="648072" cy="1114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6" idx="3"/>
          </p:cNvCxnSpPr>
          <p:nvPr/>
        </p:nvCxnSpPr>
        <p:spPr>
          <a:xfrm>
            <a:off x="3059832" y="1886561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>
            <a:stCxn id="7" idx="3"/>
          </p:cNvCxnSpPr>
          <p:nvPr/>
        </p:nvCxnSpPr>
        <p:spPr>
          <a:xfrm>
            <a:off x="3059832" y="2195007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stCxn id="9" idx="3"/>
          </p:cNvCxnSpPr>
          <p:nvPr/>
        </p:nvCxnSpPr>
        <p:spPr>
          <a:xfrm flipV="1">
            <a:off x="3059832" y="2352182"/>
            <a:ext cx="648072" cy="4704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>
            <a:stCxn id="37" idx="3"/>
          </p:cNvCxnSpPr>
          <p:nvPr/>
        </p:nvCxnSpPr>
        <p:spPr>
          <a:xfrm>
            <a:off x="1547664" y="4610748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1763688" y="4079332"/>
            <a:ext cx="504056" cy="5314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stCxn id="38" idx="3"/>
            <a:endCxn id="49" idx="1"/>
          </p:cNvCxnSpPr>
          <p:nvPr/>
        </p:nvCxnSpPr>
        <p:spPr>
          <a:xfrm>
            <a:off x="3709970" y="4610748"/>
            <a:ext cx="504056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 rot="16200000">
            <a:off x="5341920" y="4575940"/>
            <a:ext cx="1886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kumimoji="1" lang="en-US" altLang="ja-JP" sz="2400" b="1" baseline="30000" dirty="0" smtClean="0">
                <a:solidFill>
                  <a:schemeClr val="bg1">
                    <a:lumMod val="75000"/>
                  </a:schemeClr>
                </a:solidFill>
              </a:rPr>
              <a:t>st</a:t>
            </a:r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 Layer EVB 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2" name="直線コネクタ 61"/>
          <p:cNvCxnSpPr/>
          <p:nvPr/>
        </p:nvCxnSpPr>
        <p:spPr>
          <a:xfrm>
            <a:off x="5940152" y="3501685"/>
            <a:ext cx="0" cy="2394683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5940152" y="3501685"/>
            <a:ext cx="72008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5940152" y="5896368"/>
            <a:ext cx="0" cy="27119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6660232" y="5896368"/>
            <a:ext cx="0" cy="27119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>
            <a:stCxn id="49" idx="3"/>
          </p:cNvCxnSpPr>
          <p:nvPr/>
        </p:nvCxnSpPr>
        <p:spPr>
          <a:xfrm>
            <a:off x="5438162" y="4610748"/>
            <a:ext cx="504056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 rot="16200000">
            <a:off x="7077630" y="4611128"/>
            <a:ext cx="63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HLT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79" name="直線コネクタ 78"/>
          <p:cNvCxnSpPr/>
          <p:nvPr/>
        </p:nvCxnSpPr>
        <p:spPr>
          <a:xfrm>
            <a:off x="7020272" y="3501685"/>
            <a:ext cx="72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>
            <a:off x="7020272" y="5896368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>
            <a:off x="7740352" y="5896368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/>
          <p:cNvCxnSpPr/>
          <p:nvPr/>
        </p:nvCxnSpPr>
        <p:spPr>
          <a:xfrm>
            <a:off x="6660232" y="4610748"/>
            <a:ext cx="373211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/>
          <p:cNvSpPr txBox="1"/>
          <p:nvPr/>
        </p:nvSpPr>
        <p:spPr>
          <a:xfrm rot="16200000">
            <a:off x="7466541" y="3923939"/>
            <a:ext cx="195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400" b="1" baseline="30000" dirty="0" smtClean="0">
                <a:solidFill>
                  <a:schemeClr val="bg1"/>
                </a:solidFill>
              </a:rPr>
              <a:t>nd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 Layer EVB 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8100392" y="1683696"/>
            <a:ext cx="0" cy="42126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8820472" y="1683696"/>
            <a:ext cx="0" cy="42126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8100392" y="5896368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>
            <a:off x="8820472" y="5896368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矢印コネクタ 93"/>
          <p:cNvCxnSpPr/>
          <p:nvPr/>
        </p:nvCxnSpPr>
        <p:spPr>
          <a:xfrm>
            <a:off x="7727181" y="4610748"/>
            <a:ext cx="373211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/>
          <p:cNvCxnSpPr/>
          <p:nvPr/>
        </p:nvCxnSpPr>
        <p:spPr>
          <a:xfrm>
            <a:off x="5442414" y="2044865"/>
            <a:ext cx="265797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正方形/長方形 96"/>
          <p:cNvSpPr/>
          <p:nvPr/>
        </p:nvSpPr>
        <p:spPr>
          <a:xfrm>
            <a:off x="7020272" y="2701100"/>
            <a:ext cx="720000" cy="46948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</a:rPr>
              <a:t>SW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99" name="直線矢印コネクタ 98"/>
          <p:cNvCxnSpPr>
            <a:stCxn id="72" idx="0"/>
            <a:endCxn id="97" idx="2"/>
          </p:cNvCxnSpPr>
          <p:nvPr/>
        </p:nvCxnSpPr>
        <p:spPr>
          <a:xfrm flipH="1" flipV="1">
            <a:off x="7380272" y="3170587"/>
            <a:ext cx="40" cy="33109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/>
          <p:cNvCxnSpPr>
            <a:stCxn id="97" idx="1"/>
          </p:cNvCxnSpPr>
          <p:nvPr/>
        </p:nvCxnSpPr>
        <p:spPr>
          <a:xfrm flipH="1">
            <a:off x="5436096" y="2935844"/>
            <a:ext cx="1584176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/>
          <p:cNvSpPr txBox="1"/>
          <p:nvPr/>
        </p:nvSpPr>
        <p:spPr>
          <a:xfrm>
            <a:off x="5533504" y="2501694"/>
            <a:ext cx="1499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HLT decision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98" name="直線コネクタ 97"/>
          <p:cNvCxnSpPr/>
          <p:nvPr/>
        </p:nvCxnSpPr>
        <p:spPr>
          <a:xfrm>
            <a:off x="8100392" y="1683696"/>
            <a:ext cx="72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矢印コネクタ 115"/>
          <p:cNvCxnSpPr>
            <a:stCxn id="117" idx="3"/>
            <a:endCxn id="118" idx="1"/>
          </p:cNvCxnSpPr>
          <p:nvPr/>
        </p:nvCxnSpPr>
        <p:spPr>
          <a:xfrm>
            <a:off x="1545598" y="5688784"/>
            <a:ext cx="864096" cy="0"/>
          </a:xfrm>
          <a:prstGeom prst="straightConnector1">
            <a:avLst/>
          </a:prstGeom>
          <a:ln w="38100">
            <a:solidFill>
              <a:srgbClr val="FFB9B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>
            <a:stCxn id="118" idx="3"/>
            <a:endCxn id="120" idx="1"/>
          </p:cNvCxnSpPr>
          <p:nvPr/>
        </p:nvCxnSpPr>
        <p:spPr>
          <a:xfrm>
            <a:off x="3707904" y="5688784"/>
            <a:ext cx="504056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矢印コネクタ 121"/>
          <p:cNvCxnSpPr>
            <a:stCxn id="120" idx="3"/>
          </p:cNvCxnSpPr>
          <p:nvPr/>
        </p:nvCxnSpPr>
        <p:spPr>
          <a:xfrm>
            <a:off x="5436096" y="5688784"/>
            <a:ext cx="504056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テキスト ボックス 125"/>
          <p:cNvSpPr txBox="1"/>
          <p:nvPr/>
        </p:nvSpPr>
        <p:spPr>
          <a:xfrm rot="16200000">
            <a:off x="552022" y="6045952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kumimoji="1" lang="ja-JP" alt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32" name="直線矢印コネクタ 131"/>
          <p:cNvCxnSpPr/>
          <p:nvPr/>
        </p:nvCxnSpPr>
        <p:spPr>
          <a:xfrm>
            <a:off x="6660232" y="5688784"/>
            <a:ext cx="373211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矢印コネクタ 133"/>
          <p:cNvCxnSpPr/>
          <p:nvPr/>
        </p:nvCxnSpPr>
        <p:spPr>
          <a:xfrm>
            <a:off x="7740353" y="5688784"/>
            <a:ext cx="373211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7020272" y="3501685"/>
            <a:ext cx="0" cy="23946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flipH="1">
            <a:off x="7740352" y="3501685"/>
            <a:ext cx="1" cy="23946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>
            <a:off x="3707904" y="2497240"/>
            <a:ext cx="172819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23528" y="4203976"/>
            <a:ext cx="1224136" cy="81354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SV</a:t>
            </a:r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411760" y="4203976"/>
            <a:ext cx="1298210" cy="8135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COPPER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4214026" y="4203976"/>
            <a:ext cx="1224136" cy="8135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Readout</a:t>
            </a:r>
          </a:p>
          <a:p>
            <a:pPr algn="ctr"/>
            <a:r>
              <a:rPr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7" name="正方形/長方形 116"/>
          <p:cNvSpPr/>
          <p:nvPr/>
        </p:nvSpPr>
        <p:spPr>
          <a:xfrm>
            <a:off x="321462" y="5282012"/>
            <a:ext cx="1224136" cy="8135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CDC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8" name="正方形/長方形 117"/>
          <p:cNvSpPr/>
          <p:nvPr/>
        </p:nvSpPr>
        <p:spPr>
          <a:xfrm>
            <a:off x="2409694" y="5282012"/>
            <a:ext cx="1298210" cy="8135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COPPER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4211960" y="5282012"/>
            <a:ext cx="1224136" cy="8135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Readout</a:t>
            </a:r>
          </a:p>
          <a:p>
            <a:pPr algn="ctr"/>
            <a:r>
              <a:rPr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>
            <a:off x="6660232" y="3501685"/>
            <a:ext cx="0" cy="2394683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 flipV="1">
            <a:off x="3059832" y="2901804"/>
            <a:ext cx="648072" cy="363984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正方形/長方形 140"/>
          <p:cNvSpPr/>
          <p:nvPr/>
        </p:nvSpPr>
        <p:spPr>
          <a:xfrm>
            <a:off x="1979712" y="3265788"/>
            <a:ext cx="1294078" cy="8135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</a:rPr>
              <a:t>DATCON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267744" y="1729386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267744" y="2037832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267744" y="1415036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267744" y="2665490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1462" y="1734248"/>
            <a:ext cx="1224136" cy="813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</a:rPr>
              <a:t>PXD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383686" y="169151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GbE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131840" y="1124744"/>
            <a:ext cx="1051378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kumimoji="1" lang="en-US" altLang="ja-JP" b="1" dirty="0" err="1" smtClean="0">
                <a:solidFill>
                  <a:srgbClr val="FF0000"/>
                </a:solidFill>
              </a:rPr>
              <a:t>RocketIO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/>
            </a:r>
            <a:br>
              <a:rPr kumimoji="1" lang="en-US" altLang="ja-JP" b="1" dirty="0" smtClean="0">
                <a:solidFill>
                  <a:srgbClr val="FF0000"/>
                </a:solidFill>
              </a:rPr>
            </a:br>
            <a:r>
              <a:rPr kumimoji="1" lang="en-US" altLang="ja-JP" b="1" dirty="0" smtClean="0">
                <a:solidFill>
                  <a:srgbClr val="FF0000"/>
                </a:solidFill>
              </a:rPr>
              <a:t>over opt.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DHH Readout</a:t>
            </a:r>
            <a:endParaRPr kumimoji="1" lang="ja-JP" altLang="en-US" dirty="0"/>
          </a:p>
        </p:txBody>
      </p:sp>
      <p:sp>
        <p:nvSpPr>
          <p:cNvPr id="125" name="コンテンツ プレースホルダ 12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DHH readout module (ATCA system)</a:t>
            </a:r>
          </a:p>
          <a:p>
            <a:pPr lvl="1"/>
            <a:r>
              <a:rPr lang="en-US" altLang="ja-JP" dirty="0" smtClean="0"/>
              <a:t>x4(x2) optical inputs from</a:t>
            </a:r>
            <a:br>
              <a:rPr lang="en-US" altLang="ja-JP" dirty="0" smtClean="0"/>
            </a:br>
            <a:r>
              <a:rPr lang="en-US" altLang="ja-JP" dirty="0" smtClean="0"/>
              <a:t>x4 DHHs and x4 </a:t>
            </a:r>
            <a:r>
              <a:rPr lang="en-US" altLang="ja-JP" dirty="0" err="1" smtClean="0"/>
              <a:t>GbE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outputs to the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layer event builder.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More elaborated data</a:t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en-US" altLang="ja-JP" dirty="0" smtClean="0">
                <a:solidFill>
                  <a:srgbClr val="FF0000"/>
                </a:solidFill>
              </a:rPr>
              <a:t>size reduction using</a:t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en-US" altLang="ja-JP" dirty="0" smtClean="0">
                <a:solidFill>
                  <a:srgbClr val="FF0000"/>
                </a:solidFill>
              </a:rPr>
              <a:t>externally determined</a:t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en-US" altLang="ja-JP" dirty="0" smtClean="0">
                <a:solidFill>
                  <a:srgbClr val="FF0000"/>
                </a:solidFill>
              </a:rPr>
              <a:t>region-of-interest (</a:t>
            </a:r>
            <a:r>
              <a:rPr lang="en-US" altLang="ja-JP" dirty="0" err="1" smtClean="0">
                <a:solidFill>
                  <a:srgbClr val="FF0000"/>
                </a:solidFill>
              </a:rPr>
              <a:t>RoI</a:t>
            </a:r>
            <a:r>
              <a:rPr lang="en-US" altLang="ja-JP" dirty="0" smtClean="0">
                <a:solidFill>
                  <a:srgbClr val="FF0000"/>
                </a:solidFill>
              </a:rPr>
              <a:t>).</a:t>
            </a:r>
          </a:p>
          <a:p>
            <a:pPr lvl="1"/>
            <a:r>
              <a:rPr lang="en-US" altLang="ja-JP" dirty="0" smtClean="0"/>
              <a:t>The ATCA</a:t>
            </a:r>
            <a:r>
              <a:rPr lang="ja-JP" altLang="en-US" dirty="0" smtClean="0"/>
              <a:t> </a:t>
            </a:r>
            <a:r>
              <a:rPr lang="en-US" altLang="ja-JP" dirty="0" smtClean="0"/>
              <a:t>system</a:t>
            </a:r>
            <a:br>
              <a:rPr lang="en-US" altLang="ja-JP" dirty="0" smtClean="0"/>
            </a:br>
            <a:r>
              <a:rPr lang="en-US" altLang="ja-JP" dirty="0" smtClean="0"/>
              <a:t>comprises of a buffer for </a:t>
            </a:r>
            <a:r>
              <a:rPr lang="en-US" altLang="ja-JP" dirty="0" err="1" smtClean="0"/>
              <a:t>RoI</a:t>
            </a:r>
            <a:r>
              <a:rPr lang="en-US" altLang="ja-JP" dirty="0" smtClean="0"/>
              <a:t>-determination latency (5secs at maximum).</a:t>
            </a:r>
            <a:endParaRPr kumimoji="1" lang="ja-JP" altLang="en-US" dirty="0"/>
          </a:p>
        </p:txBody>
      </p:sp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36912"/>
            <a:ext cx="484119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テキスト ボックス 127"/>
          <p:cNvSpPr txBox="1"/>
          <p:nvPr/>
        </p:nvSpPr>
        <p:spPr>
          <a:xfrm>
            <a:off x="4704433" y="2204864"/>
            <a:ext cx="3856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Block diagram of the ATCA module</a:t>
            </a:r>
            <a:endParaRPr kumimoji="1" lang="ja-JP" altLang="en-US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ATCA System – Carrier Board</a:t>
            </a:r>
            <a:endParaRPr lang="ja-JP" altLang="en-US" dirty="0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Carrier board houses 4 computing nodes</a:t>
            </a:r>
          </a:p>
          <a:p>
            <a:pPr lvl="1"/>
            <a:r>
              <a:rPr lang="en-US" altLang="ja-JP" dirty="0" smtClean="0"/>
              <a:t>4 AMC connectors to I/F</a:t>
            </a:r>
            <a:br>
              <a:rPr lang="en-US" altLang="ja-JP" dirty="0" smtClean="0"/>
            </a:br>
            <a:r>
              <a:rPr lang="en-US" altLang="ja-JP" dirty="0" smtClean="0"/>
              <a:t>computing nodes.</a:t>
            </a:r>
          </a:p>
          <a:p>
            <a:pPr lvl="2"/>
            <a:r>
              <a:rPr lang="en-US" altLang="ja-JP" dirty="0" smtClean="0"/>
              <a:t>“Computing” node performs </a:t>
            </a:r>
            <a:br>
              <a:rPr lang="en-US" altLang="ja-JP" dirty="0" smtClean="0"/>
            </a:br>
            <a:r>
              <a:rPr lang="en-US" altLang="ja-JP" dirty="0" smtClean="0"/>
              <a:t>data size reduction based</a:t>
            </a:r>
            <a:br>
              <a:rPr lang="en-US" altLang="ja-JP" dirty="0" smtClean="0"/>
            </a:br>
            <a:r>
              <a:rPr lang="en-US" altLang="ja-JP" dirty="0" smtClean="0"/>
              <a:t>on </a:t>
            </a:r>
            <a:r>
              <a:rPr lang="en-US" altLang="ja-JP" dirty="0" err="1" smtClean="0"/>
              <a:t>RoI</a:t>
            </a:r>
            <a:r>
              <a:rPr lang="en-US" altLang="ja-JP" dirty="0" smtClean="0"/>
              <a:t> information.</a:t>
            </a:r>
          </a:p>
          <a:p>
            <a:pPr lvl="1"/>
            <a:r>
              <a:rPr lang="en-US" altLang="ja-JP" dirty="0" smtClean="0"/>
              <a:t>Virtex-4 FPGA for arbitration</a:t>
            </a:r>
            <a:br>
              <a:rPr lang="en-US" altLang="ja-JP" dirty="0" smtClean="0"/>
            </a:br>
            <a:r>
              <a:rPr lang="en-US" altLang="ja-JP" dirty="0" smtClean="0"/>
              <a:t>of 4 computing nodes.</a:t>
            </a:r>
          </a:p>
          <a:p>
            <a:pPr lvl="1"/>
            <a:r>
              <a:rPr lang="en-US" altLang="ja-JP" dirty="0" smtClean="0"/>
              <a:t>Peripherals</a:t>
            </a:r>
          </a:p>
          <a:p>
            <a:pPr lvl="2"/>
            <a:r>
              <a:rPr lang="en-US" altLang="ja-JP" dirty="0" smtClean="0"/>
              <a:t>2GB DDR2 memory.</a:t>
            </a:r>
          </a:p>
          <a:p>
            <a:pPr lvl="2"/>
            <a:r>
              <a:rPr lang="en-US" altLang="ja-JP" dirty="0" smtClean="0"/>
              <a:t>512Mb flash memory.</a:t>
            </a:r>
          </a:p>
          <a:p>
            <a:pPr lvl="2"/>
            <a:r>
              <a:rPr lang="en-US" altLang="ja-JP" dirty="0" smtClean="0"/>
              <a:t>x2 </a:t>
            </a:r>
            <a:r>
              <a:rPr lang="en-US" altLang="ja-JP" dirty="0" err="1" smtClean="0"/>
              <a:t>GbE</a:t>
            </a:r>
            <a:r>
              <a:rPr lang="en-US" altLang="ja-JP" dirty="0" smtClean="0"/>
              <a:t> ports.</a:t>
            </a:r>
          </a:p>
          <a:p>
            <a:pPr lvl="2"/>
            <a:r>
              <a:rPr lang="en-US" altLang="ja-JP" dirty="0" smtClean="0"/>
              <a:t>x16 </a:t>
            </a:r>
            <a:r>
              <a:rPr lang="en-US" altLang="ja-JP" dirty="0" err="1" smtClean="0"/>
              <a:t>RocketIO</a:t>
            </a:r>
            <a:r>
              <a:rPr lang="en-US" altLang="ja-JP" dirty="0" smtClean="0"/>
              <a:t> I/F to backplane.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70884" y="2276872"/>
            <a:ext cx="3721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Carrier board in ATCA form factor</a:t>
            </a:r>
            <a:endParaRPr kumimoji="1" lang="ja-JP" altLang="en-US" sz="2000" b="1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64088" y="2729061"/>
            <a:ext cx="338137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グループ化 13"/>
          <p:cNvGrpSpPr/>
          <p:nvPr/>
        </p:nvGrpSpPr>
        <p:grpSpPr>
          <a:xfrm>
            <a:off x="5385799" y="2950344"/>
            <a:ext cx="1778489" cy="3214960"/>
            <a:chOff x="5364088" y="2899544"/>
            <a:chExt cx="1872208" cy="3384376"/>
          </a:xfrm>
        </p:grpSpPr>
        <p:sp>
          <p:nvSpPr>
            <p:cNvPr id="7" name="正方形/長方形 6"/>
            <p:cNvSpPr/>
            <p:nvPr/>
          </p:nvSpPr>
          <p:spPr>
            <a:xfrm>
              <a:off x="5364088" y="2899544"/>
              <a:ext cx="1872208" cy="33843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364088" y="2899544"/>
              <a:ext cx="1872208" cy="8460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364088" y="4591544"/>
              <a:ext cx="1872208" cy="8460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580112" y="4365104"/>
            <a:ext cx="1391728" cy="369332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4x AMC slots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ja-JP" dirty="0" smtClean="0"/>
              <a:t>ATCA System – Computing Node (CN)</a:t>
            </a:r>
            <a:endParaRPr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Computing node is in the AMC form factor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lang="en-US" altLang="ja-JP" dirty="0" smtClean="0"/>
          </a:p>
          <a:p>
            <a:pPr lvl="1"/>
            <a:r>
              <a:rPr lang="en-US" altLang="ja-JP" dirty="0" smtClean="0"/>
              <a:t>4Gbps link speed is achieved with 200MHz clock.</a:t>
            </a:r>
          </a:p>
          <a:p>
            <a:pPr lvl="1"/>
            <a:r>
              <a:rPr lang="en-US" altLang="ja-JP" dirty="0" smtClean="0"/>
              <a:t>Measured bit-error-rate is &lt; 4x10⁻¹⁴ at 4Gbps link.</a:t>
            </a:r>
          </a:p>
          <a:p>
            <a:pPr lvl="1"/>
            <a:r>
              <a:rPr lang="en-US" altLang="ja-JP" dirty="0" smtClean="0"/>
              <a:t>Measured memory-access speed is 400MHz for read/write at 200MHz clock.</a:t>
            </a:r>
            <a:endParaRPr lang="ja-JP" alt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800" y="2884655"/>
            <a:ext cx="4020716" cy="16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右中かっこ 12"/>
          <p:cNvSpPr/>
          <p:nvPr/>
        </p:nvSpPr>
        <p:spPr>
          <a:xfrm rot="16200000">
            <a:off x="5618651" y="2486077"/>
            <a:ext cx="155449" cy="520559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29448" y="2299299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2x2GB DDR2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6617928" y="3506435"/>
            <a:ext cx="474352" cy="484632"/>
          </a:xfrm>
          <a:prstGeom prst="rightArrow">
            <a:avLst/>
          </a:prstGeom>
          <a:solidFill>
            <a:srgbClr val="FF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64288" y="3291303"/>
            <a:ext cx="1722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AMC connector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to I/F the carrier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board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4355976" y="2668631"/>
            <a:ext cx="0" cy="13224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635896" y="2299299"/>
            <a:ext cx="147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Virtex-5 FPGA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左中かっこ 19"/>
          <p:cNvSpPr/>
          <p:nvPr/>
        </p:nvSpPr>
        <p:spPr>
          <a:xfrm>
            <a:off x="2238028" y="3820759"/>
            <a:ext cx="173732" cy="59006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83096" y="3645024"/>
            <a:ext cx="1212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FF0000"/>
                </a:solidFill>
              </a:rPr>
              <a:t>2x SFP+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(6.25Gbps)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to I/F DHH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2267744" y="3532727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10433" y="3342103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err="1" smtClean="0">
                <a:solidFill>
                  <a:srgbClr val="FF0000"/>
                </a:solidFill>
              </a:rPr>
              <a:t>GbE</a:t>
            </a:r>
            <a:r>
              <a:rPr kumimoji="1" lang="en-US" altLang="ja-JP" dirty="0" smtClean="0">
                <a:solidFill>
                  <a:srgbClr val="FF0000"/>
                </a:solidFill>
              </a:rPr>
              <a:t> port to I/F EVB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732240" y="2132856"/>
            <a:ext cx="2160240" cy="914400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4GB memory</a:t>
            </a:r>
            <a:br>
              <a:rPr kumimoji="1" lang="en-US" altLang="ja-JP" b="1" dirty="0" smtClean="0">
                <a:solidFill>
                  <a:schemeClr val="tx1"/>
                </a:solidFill>
              </a:rPr>
            </a:br>
            <a:r>
              <a:rPr kumimoji="1" lang="en-US" altLang="ja-JP" b="1" dirty="0" smtClean="0">
                <a:solidFill>
                  <a:schemeClr val="tx1"/>
                </a:solidFill>
              </a:rPr>
              <a:t>for up to 5-second</a:t>
            </a:r>
            <a:br>
              <a:rPr kumimoji="1" lang="en-US" altLang="ja-JP" b="1" dirty="0" smtClean="0">
                <a:solidFill>
                  <a:schemeClr val="tx1"/>
                </a:solidFill>
              </a:rPr>
            </a:br>
            <a:r>
              <a:rPr kumimoji="1" lang="en-US" altLang="ja-JP" b="1" dirty="0" err="1" smtClean="0">
                <a:solidFill>
                  <a:schemeClr val="tx1"/>
                </a:solidFill>
              </a:rPr>
              <a:t>RoI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-finding latency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ATCA System – System Assembly</a:t>
            </a:r>
            <a:endParaRPr kumimoji="1" lang="ja-JP" alt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2856"/>
            <a:ext cx="8447131" cy="363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07504" y="5651956"/>
            <a:ext cx="422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40 x [ 4x computing-node + carrier-board ]</a:t>
            </a:r>
            <a:endParaRPr kumimoji="1" lang="ja-JP" altLang="en-US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4180478" y="4246488"/>
            <a:ext cx="132762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b="1" dirty="0" smtClean="0">
                <a:solidFill>
                  <a:schemeClr val="tx1"/>
                </a:solidFill>
              </a:rPr>
              <a:t>6.25Gbps</a:t>
            </a:r>
            <a:br>
              <a:rPr lang="en-US" altLang="ja-JP" sz="2000" b="1" dirty="0" smtClean="0">
                <a:solidFill>
                  <a:schemeClr val="tx1"/>
                </a:solidFill>
              </a:rPr>
            </a:br>
            <a:r>
              <a:rPr lang="en-US" altLang="ja-JP" sz="2000" b="1" dirty="0" smtClean="0">
                <a:solidFill>
                  <a:schemeClr val="tx1"/>
                </a:solidFill>
              </a:rPr>
              <a:t>(GTX)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180478" y="5013176"/>
            <a:ext cx="1327626" cy="46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b="1" dirty="0" smtClean="0">
                <a:solidFill>
                  <a:schemeClr val="tx1"/>
                </a:solidFill>
              </a:rPr>
              <a:t>LVDS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72974" y="2420888"/>
            <a:ext cx="149111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Full-mesh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backplane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47664" y="1988840"/>
            <a:ext cx="203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i="1" dirty="0" smtClean="0"/>
              <a:t>Drawn by Illustrator</a:t>
            </a:r>
            <a:endParaRPr kumimoji="1" lang="ja-JP" alt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RoI</a:t>
            </a:r>
            <a:r>
              <a:rPr lang="en-US" altLang="ja-JP" dirty="0" smtClean="0"/>
              <a:t>-Based Data Size Reduction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 smtClean="0"/>
              <a:t>RoI</a:t>
            </a:r>
            <a:r>
              <a:rPr kumimoji="1" lang="en-US" altLang="ja-JP" dirty="0" smtClean="0"/>
              <a:t>-based data size reduction</a:t>
            </a:r>
          </a:p>
          <a:p>
            <a:pPr lvl="1"/>
            <a:r>
              <a:rPr kumimoji="1" lang="en-US" altLang="ja-JP" dirty="0" smtClean="0"/>
              <a:t>PXD </a:t>
            </a:r>
            <a:r>
              <a:rPr kumimoji="1" lang="en-US" altLang="ja-JP" dirty="0" err="1" smtClean="0"/>
              <a:t>RoIs</a:t>
            </a:r>
            <a:r>
              <a:rPr kumimoji="1" lang="en-US" altLang="ja-JP" dirty="0" smtClean="0"/>
              <a:t> externally determined by track finding algorithm are informed to the ATCA module;  the computing nodes (FPGA) within the ATCA module abandon PXD-hit signals out of the </a:t>
            </a:r>
            <a:r>
              <a:rPr kumimoji="1" lang="en-US" altLang="ja-JP" dirty="0" err="1" smtClean="0"/>
              <a:t>RoI</a:t>
            </a:r>
            <a:r>
              <a:rPr lang="en-US" altLang="ja-JP" dirty="0" err="1" smtClean="0"/>
              <a:t>s</a:t>
            </a:r>
            <a:r>
              <a:rPr lang="en-US" altLang="ja-JP" dirty="0" smtClean="0"/>
              <a:t> before sending the hit signals to the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level event builder.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Data size reduction by a factor of 10 is expected.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平行四辺形 3"/>
          <p:cNvSpPr/>
          <p:nvPr/>
        </p:nvSpPr>
        <p:spPr>
          <a:xfrm rot="20838142">
            <a:off x="301054" y="5284069"/>
            <a:ext cx="4167569" cy="914400"/>
          </a:xfrm>
          <a:prstGeom prst="parallelogram">
            <a:avLst>
              <a:gd name="adj" fmla="val 6206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弧 5"/>
          <p:cNvSpPr/>
          <p:nvPr/>
        </p:nvSpPr>
        <p:spPr>
          <a:xfrm flipH="1">
            <a:off x="2123732" y="4405174"/>
            <a:ext cx="2592288" cy="2592288"/>
          </a:xfrm>
          <a:prstGeom prst="arc">
            <a:avLst>
              <a:gd name="adj1" fmla="val 18079989"/>
              <a:gd name="adj2" fmla="val 2889155"/>
            </a:avLst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弧 6"/>
          <p:cNvSpPr/>
          <p:nvPr/>
        </p:nvSpPr>
        <p:spPr>
          <a:xfrm flipH="1">
            <a:off x="2123732" y="4405174"/>
            <a:ext cx="2592288" cy="2592288"/>
          </a:xfrm>
          <a:prstGeom prst="arc">
            <a:avLst>
              <a:gd name="adj1" fmla="val 12574"/>
              <a:gd name="adj2" fmla="val 1266568"/>
            </a:avLst>
          </a:prstGeom>
          <a:ln w="5715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/>
        </p:nvSpPr>
        <p:spPr>
          <a:xfrm rot="20838142">
            <a:off x="1855655" y="5603904"/>
            <a:ext cx="521621" cy="313672"/>
          </a:xfrm>
          <a:prstGeom prst="parallelogram">
            <a:avLst>
              <a:gd name="adj" fmla="val 620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/>
          <p:cNvSpPr/>
          <p:nvPr/>
        </p:nvSpPr>
        <p:spPr>
          <a:xfrm flipH="1">
            <a:off x="2123732" y="4405174"/>
            <a:ext cx="2592288" cy="2592288"/>
          </a:xfrm>
          <a:prstGeom prst="arc">
            <a:avLst>
              <a:gd name="adj1" fmla="val 216518"/>
              <a:gd name="adj2" fmla="val 385826"/>
            </a:avLst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/>
          <p:cNvSpPr/>
          <p:nvPr/>
        </p:nvSpPr>
        <p:spPr>
          <a:xfrm flipH="1">
            <a:off x="2123732" y="4405174"/>
            <a:ext cx="2592288" cy="2592288"/>
          </a:xfrm>
          <a:prstGeom prst="arc">
            <a:avLst>
              <a:gd name="adj1" fmla="val 21237292"/>
              <a:gd name="adj2" fmla="val 100878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51724" y="548389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x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5276" y="563629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x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9412" y="50611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3E0000"/>
                </a:solidFill>
              </a:rPr>
              <a:t>x</a:t>
            </a:r>
            <a:endParaRPr kumimoji="1" lang="ja-JP" altLang="en-US" b="1" dirty="0">
              <a:solidFill>
                <a:srgbClr val="3E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59636" y="584393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3E0000"/>
                </a:solidFill>
              </a:rPr>
              <a:t>x</a:t>
            </a:r>
            <a:endParaRPr kumimoji="1" lang="ja-JP" altLang="en-US" b="1" dirty="0">
              <a:solidFill>
                <a:srgbClr val="3E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09332" y="570921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3E0000"/>
                </a:solidFill>
              </a:rPr>
              <a:t>x</a:t>
            </a:r>
            <a:endParaRPr kumimoji="1" lang="ja-JP" altLang="en-US" b="1" dirty="0">
              <a:solidFill>
                <a:srgbClr val="3E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47668" y="541188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3E0000"/>
                </a:solidFill>
              </a:rPr>
              <a:t>x</a:t>
            </a:r>
            <a:endParaRPr kumimoji="1" lang="ja-JP" altLang="en-US" b="1" dirty="0">
              <a:solidFill>
                <a:srgbClr val="3E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76662" y="465313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x</a:t>
            </a:r>
            <a:endParaRPr kumimoji="1" lang="ja-JP" altLang="en-US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34393" y="4581128"/>
            <a:ext cx="3517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kumimoji="1" lang="en-US" altLang="ja-JP" sz="2000" dirty="0" smtClean="0"/>
              <a:t>…	Survived pixel hits after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	zero suppression by the DHP.</a:t>
            </a:r>
            <a:endParaRPr kumimoji="1" lang="ja-JP" altLang="en-US" sz="2000" dirty="0"/>
          </a:p>
        </p:txBody>
      </p:sp>
      <p:sp>
        <p:nvSpPr>
          <p:cNvPr id="23" name="正方形/長方形 22"/>
          <p:cNvSpPr/>
          <p:nvPr/>
        </p:nvSpPr>
        <p:spPr>
          <a:xfrm>
            <a:off x="4746520" y="5410384"/>
            <a:ext cx="350748" cy="3507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9095" y="4470211"/>
            <a:ext cx="2088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b="1" dirty="0" smtClean="0"/>
              <a:t> Reconstructed</a:t>
            </a:r>
            <a:r>
              <a:rPr kumimoji="1" lang="en-US" altLang="ja-JP" sz="2400" b="1" dirty="0" smtClean="0"/>
              <a:t/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track</a:t>
            </a:r>
            <a:endParaRPr kumimoji="1" lang="ja-JP" altLang="en-US" sz="2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48068" y="5341278"/>
            <a:ext cx="2714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kumimoji="1" lang="en-US" altLang="ja-JP" sz="2000" dirty="0" smtClean="0"/>
              <a:t>…	</a:t>
            </a:r>
            <a:r>
              <a:rPr kumimoji="1" lang="en-US" altLang="ja-JP" sz="2000" dirty="0" err="1" smtClean="0"/>
              <a:t>RoI</a:t>
            </a:r>
            <a:r>
              <a:rPr kumimoji="1" lang="en-US" altLang="ja-JP" sz="2000" dirty="0" smtClean="0"/>
              <a:t> associated to the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	reconstructed track.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76662" y="614556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x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34393" y="6073552"/>
            <a:ext cx="3723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kumimoji="1" lang="en-US" altLang="ja-JP" sz="2000" dirty="0" smtClean="0"/>
              <a:t>…	Pixel hits within the </a:t>
            </a:r>
            <a:r>
              <a:rPr kumimoji="1" lang="en-US" altLang="ja-JP" sz="2000" dirty="0" err="1" smtClean="0"/>
              <a:t>RoI</a:t>
            </a:r>
            <a:r>
              <a:rPr kumimoji="1" lang="en-US" altLang="ja-JP" sz="2000" dirty="0" smtClean="0"/>
              <a:t>, which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	should be recorded.</a:t>
            </a:r>
            <a:endParaRPr kumimoji="1" lang="ja-JP" altLang="en-US" sz="2000" dirty="0"/>
          </a:p>
        </p:txBody>
      </p:sp>
      <p:sp>
        <p:nvSpPr>
          <p:cNvPr id="28" name="テキスト ボックス 27"/>
          <p:cNvSpPr txBox="1"/>
          <p:nvPr/>
        </p:nvSpPr>
        <p:spPr>
          <a:xfrm rot="20802612">
            <a:off x="2871750" y="5983187"/>
            <a:ext cx="124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/>
              <a:t>PXD ladder</a:t>
            </a:r>
            <a:endParaRPr kumimoji="1" lang="ja-JP" altLang="en-US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 smtClean="0"/>
              <a:t>RoI↔PXD</a:t>
            </a:r>
            <a:r>
              <a:rPr kumimoji="1" lang="en-US" altLang="ja-JP" dirty="0" smtClean="0"/>
              <a:t>-Hit Matching on the CN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lvl="1"/>
            <a:endParaRPr kumimoji="1" lang="en-US" altLang="ja-JP" dirty="0" smtClean="0"/>
          </a:p>
          <a:p>
            <a:pPr lvl="3"/>
            <a:endParaRPr kumimoji="1" lang="en-US" altLang="ja-JP" dirty="0" smtClean="0"/>
          </a:p>
          <a:p>
            <a:r>
              <a:rPr kumimoji="1" lang="en-US" altLang="ja-JP" dirty="0" smtClean="0"/>
              <a:t>MC-</a:t>
            </a:r>
            <a:r>
              <a:rPr kumimoji="1" lang="en-US" altLang="ja-JP" dirty="0" err="1" smtClean="0"/>
              <a:t>gend</a:t>
            </a:r>
            <a:r>
              <a:rPr kumimoji="1" lang="en-US" altLang="ja-JP" dirty="0" smtClean="0"/>
              <a:t>. random pixel hit; MC-</a:t>
            </a:r>
            <a:r>
              <a:rPr kumimoji="1" lang="en-US" altLang="ja-JP" dirty="0" err="1" smtClean="0"/>
              <a:t>gend</a:t>
            </a:r>
            <a:r>
              <a:rPr kumimoji="1" lang="en-US" altLang="ja-JP" dirty="0" smtClean="0"/>
              <a:t>. signal pixel ht</a:t>
            </a:r>
          </a:p>
          <a:p>
            <a:pPr lvl="2"/>
            <a:endParaRPr lang="en-US" altLang="ja-JP" dirty="0" smtClean="0"/>
          </a:p>
          <a:p>
            <a:pPr lvl="2"/>
            <a:endParaRPr kumimoji="1" lang="en-US" altLang="ja-JP" dirty="0" smtClean="0"/>
          </a:p>
          <a:p>
            <a:pPr lvl="2"/>
            <a:endParaRPr lang="en-US" altLang="ja-JP" dirty="0" smtClean="0"/>
          </a:p>
          <a:p>
            <a:pPr lvl="2"/>
            <a:endParaRPr kumimoji="1" lang="en-US" altLang="ja-JP" dirty="0" smtClean="0"/>
          </a:p>
          <a:p>
            <a:pPr lvl="2"/>
            <a:endParaRPr lang="en-US" altLang="ja-JP" dirty="0" smtClean="0"/>
          </a:p>
          <a:p>
            <a:pPr lvl="1"/>
            <a:r>
              <a:rPr lang="en-US" altLang="ja-JP" dirty="0" smtClean="0"/>
              <a:t>Implemented firmware works up to 31 </a:t>
            </a:r>
            <a:r>
              <a:rPr lang="en-US" altLang="ja-JP" dirty="0" err="1" smtClean="0"/>
              <a:t>RoIs</a:t>
            </a:r>
            <a:r>
              <a:rPr lang="en-US" altLang="ja-JP" dirty="0" smtClean="0"/>
              <a:t> per event.</a:t>
            </a:r>
          </a:p>
          <a:p>
            <a:pPr lvl="1"/>
            <a:r>
              <a:rPr kumimoji="1" lang="en-US" altLang="ja-JP" b="1" dirty="0" smtClean="0"/>
              <a:t>No error after processing of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  1.9x10⁶ random hit events;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  1.2x10⁵ signal hit events</a:t>
            </a:r>
            <a:endParaRPr kumimoji="1" lang="ja-JP" altLang="en-US" b="1" dirty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lvl="1"/>
            <a:endParaRPr kumimoji="1" lang="en-US" altLang="ja-JP" dirty="0" smtClean="0"/>
          </a:p>
          <a:p>
            <a:pPr lvl="3"/>
            <a:endParaRPr kumimoji="1" lang="en-US" altLang="ja-JP" dirty="0" smtClean="0"/>
          </a:p>
          <a:p>
            <a:r>
              <a:rPr kumimoji="1" lang="en-US" altLang="ja-JP" dirty="0" smtClean="0"/>
              <a:t>MC-</a:t>
            </a:r>
            <a:r>
              <a:rPr kumimoji="1" lang="en-US" altLang="ja-JP" dirty="0" err="1" smtClean="0"/>
              <a:t>gend</a:t>
            </a:r>
            <a:r>
              <a:rPr kumimoji="1" lang="en-US" altLang="ja-JP" dirty="0" smtClean="0"/>
              <a:t>. realistic pixe</a:t>
            </a:r>
            <a:r>
              <a:rPr lang="en-US" altLang="ja-JP" dirty="0" smtClean="0"/>
              <a:t>l hit with </a:t>
            </a:r>
            <a:r>
              <a:rPr lang="en-US" altLang="ja-JP" dirty="0" err="1" smtClean="0"/>
              <a:t>Touschek</a:t>
            </a:r>
            <a:r>
              <a:rPr lang="en-US" altLang="ja-JP" dirty="0" smtClean="0"/>
              <a:t> BG added</a:t>
            </a: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DHP and DHH output-format decoder is implemented to the firmware.</a:t>
            </a:r>
          </a:p>
          <a:p>
            <a:pPr lvl="1"/>
            <a:r>
              <a:rPr lang="en-US" altLang="ja-JP" b="1" dirty="0" smtClean="0"/>
              <a:t>No problem observed as well.</a:t>
            </a:r>
            <a:endParaRPr kumimoji="1" lang="ja-JP" altLang="en-US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t="7326"/>
          <a:stretch>
            <a:fillRect/>
          </a:stretch>
        </p:blipFill>
        <p:spPr bwMode="auto">
          <a:xfrm>
            <a:off x="1619672" y="3140968"/>
            <a:ext cx="166466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739" t="9637" r="6847" b="6704"/>
          <a:stretch>
            <a:fillRect/>
          </a:stretch>
        </p:blipFill>
        <p:spPr bwMode="auto">
          <a:xfrm rot="16200000">
            <a:off x="6450511" y="2270570"/>
            <a:ext cx="860270" cy="260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111768" y="1268760"/>
            <a:ext cx="6920484" cy="830997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FPGA on the computing node examines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pixel hits and output only associated hits to the </a:t>
            </a:r>
            <a:r>
              <a:rPr kumimoji="1" lang="en-US" altLang="ja-JP" sz="2400" b="1" dirty="0" err="1" smtClean="0"/>
              <a:t>RoIs</a:t>
            </a:r>
            <a:r>
              <a:rPr kumimoji="1" lang="en-US" altLang="ja-JP" sz="2400" b="1" dirty="0" smtClean="0"/>
              <a:t>.</a:t>
            </a:r>
            <a:endParaRPr kumimoji="1" lang="ja-JP" alt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グループ化 67"/>
          <p:cNvGrpSpPr/>
          <p:nvPr/>
        </p:nvGrpSpPr>
        <p:grpSpPr>
          <a:xfrm>
            <a:off x="5297068" y="3344875"/>
            <a:ext cx="1931733" cy="3396493"/>
            <a:chOff x="5297068" y="2996952"/>
            <a:chExt cx="1931733" cy="3396493"/>
          </a:xfrm>
        </p:grpSpPr>
        <p:sp>
          <p:nvSpPr>
            <p:cNvPr id="69" name="正方形/長方形 68"/>
            <p:cNvSpPr/>
            <p:nvPr/>
          </p:nvSpPr>
          <p:spPr>
            <a:xfrm>
              <a:off x="6625134" y="3427029"/>
              <a:ext cx="603599" cy="3935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 smtClean="0">
                  <a:solidFill>
                    <a:schemeClr val="bg1"/>
                  </a:solidFill>
                </a:rPr>
                <a:t>SW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1" name="直線矢印コネクタ 70"/>
            <p:cNvCxnSpPr>
              <a:stCxn id="74" idx="0"/>
              <a:endCxn id="69" idx="2"/>
            </p:cNvCxnSpPr>
            <p:nvPr/>
          </p:nvCxnSpPr>
          <p:spPr>
            <a:xfrm flipH="1" flipV="1">
              <a:off x="6926934" y="3820615"/>
              <a:ext cx="34" cy="27757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/>
            <p:cNvCxnSpPr>
              <a:stCxn id="69" idx="1"/>
            </p:cNvCxnSpPr>
            <p:nvPr/>
          </p:nvCxnSpPr>
          <p:spPr>
            <a:xfrm flipH="1">
              <a:off x="5297068" y="3623823"/>
              <a:ext cx="1328066" cy="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テキスト ボックス 72"/>
            <p:cNvSpPr txBox="1"/>
            <p:nvPr/>
          </p:nvSpPr>
          <p:spPr>
            <a:xfrm>
              <a:off x="5511775" y="2996952"/>
              <a:ext cx="970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chemeClr val="bg1">
                      <a:lumMod val="75000"/>
                    </a:schemeClr>
                  </a:solidFill>
                </a:rPr>
                <a:t>HLT</a:t>
              </a:r>
              <a:br>
                <a:rPr kumimoji="1" lang="en-US" altLang="ja-JP" b="1" dirty="0" smtClean="0">
                  <a:solidFill>
                    <a:schemeClr val="bg1">
                      <a:lumMod val="75000"/>
                    </a:schemeClr>
                  </a:solidFill>
                </a:rPr>
              </a:br>
              <a:r>
                <a:rPr kumimoji="1" lang="en-US" altLang="ja-JP" b="1" dirty="0" smtClean="0">
                  <a:solidFill>
                    <a:schemeClr val="bg1">
                      <a:lumMod val="75000"/>
                    </a:schemeClr>
                  </a:solidFill>
                </a:rPr>
                <a:t>decision</a:t>
              </a:r>
              <a:endParaRPr kumimoji="1" lang="ja-JP" altLang="en-US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6625134" y="4098186"/>
              <a:ext cx="603666" cy="22952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 rot="16200000">
              <a:off x="6657670" y="5021728"/>
              <a:ext cx="5634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HLT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6" name="直線コネクタ 75"/>
            <p:cNvCxnSpPr/>
            <p:nvPr/>
          </p:nvCxnSpPr>
          <p:spPr>
            <a:xfrm>
              <a:off x="6625134" y="4098186"/>
              <a:ext cx="603666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6625134" y="6105726"/>
              <a:ext cx="0" cy="227352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7228800" y="6105726"/>
              <a:ext cx="0" cy="227352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>
              <a:off x="6625134" y="4098186"/>
              <a:ext cx="0" cy="200754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H="1">
              <a:off x="7228800" y="4098186"/>
              <a:ext cx="1" cy="200754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グループ化 69"/>
          <p:cNvGrpSpPr/>
          <p:nvPr/>
        </p:nvGrpSpPr>
        <p:grpSpPr>
          <a:xfrm>
            <a:off x="5297068" y="3344875"/>
            <a:ext cx="1931733" cy="3396493"/>
            <a:chOff x="5297068" y="2996952"/>
            <a:chExt cx="1931733" cy="3396493"/>
          </a:xfrm>
        </p:grpSpPr>
        <p:sp>
          <p:nvSpPr>
            <p:cNvPr id="40" name="正方形/長方形 39"/>
            <p:cNvSpPr/>
            <p:nvPr/>
          </p:nvSpPr>
          <p:spPr>
            <a:xfrm>
              <a:off x="6625134" y="3427029"/>
              <a:ext cx="603599" cy="39358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 smtClean="0">
                  <a:solidFill>
                    <a:schemeClr val="bg1"/>
                  </a:solidFill>
                </a:rPr>
                <a:t>SW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直線矢印コネクタ 40"/>
            <p:cNvCxnSpPr>
              <a:stCxn id="5" idx="0"/>
              <a:endCxn id="40" idx="2"/>
            </p:cNvCxnSpPr>
            <p:nvPr/>
          </p:nvCxnSpPr>
          <p:spPr>
            <a:xfrm flipH="1" flipV="1">
              <a:off x="6926934" y="3820615"/>
              <a:ext cx="34" cy="27757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>
              <a:stCxn id="40" idx="1"/>
            </p:cNvCxnSpPr>
            <p:nvPr/>
          </p:nvCxnSpPr>
          <p:spPr>
            <a:xfrm flipH="1">
              <a:off x="5297068" y="3623823"/>
              <a:ext cx="1328066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/>
            <p:cNvSpPr txBox="1"/>
            <p:nvPr/>
          </p:nvSpPr>
          <p:spPr>
            <a:xfrm>
              <a:off x="5511775" y="2996952"/>
              <a:ext cx="970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0000FF"/>
                  </a:solidFill>
                </a:rPr>
                <a:t>HLT</a:t>
              </a:r>
              <a:br>
                <a:rPr kumimoji="1" lang="en-US" altLang="ja-JP" b="1" dirty="0" smtClean="0">
                  <a:solidFill>
                    <a:srgbClr val="0000FF"/>
                  </a:solidFill>
                </a:rPr>
              </a:br>
              <a:r>
                <a:rPr kumimoji="1" lang="en-US" altLang="ja-JP" b="1" dirty="0" smtClean="0">
                  <a:solidFill>
                    <a:srgbClr val="0000FF"/>
                  </a:solidFill>
                </a:rPr>
                <a:t>decision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6625134" y="4098186"/>
              <a:ext cx="603666" cy="2295259"/>
            </a:xfrm>
            <a:prstGeom prst="rect">
              <a:avLst/>
            </a:prstGeom>
            <a:gradFill flip="none" rotWithShape="1">
              <a:gsLst>
                <a:gs pos="50000">
                  <a:schemeClr val="tx1">
                    <a:lumMod val="85000"/>
                    <a:lumOff val="15000"/>
                  </a:schemeClr>
                </a:gs>
                <a:gs pos="8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 rot="16200000">
              <a:off x="6657670" y="5021728"/>
              <a:ext cx="5634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HLT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6625134" y="4098186"/>
              <a:ext cx="6036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6625134" y="6105726"/>
              <a:ext cx="0" cy="22735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7228800" y="6105726"/>
              <a:ext cx="0" cy="22735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6625134" y="4098186"/>
              <a:ext cx="0" cy="20075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7228800" y="4098186"/>
              <a:ext cx="1" cy="20075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RoI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Finding in </a:t>
            </a:r>
            <a:r>
              <a:rPr kumimoji="1" lang="en-US" altLang="ja-JP" dirty="0" smtClean="0"/>
              <a:t>PC Farm</a:t>
            </a:r>
            <a:endParaRPr kumimoji="1" lang="ja-JP" altLang="en-US" dirty="0"/>
          </a:p>
        </p:txBody>
      </p:sp>
      <p:sp>
        <p:nvSpPr>
          <p:cNvPr id="67" name="コンテンツ プレースホルダ 6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High Level Trigger (HLT)</a:t>
            </a:r>
          </a:p>
          <a:p>
            <a:pPr lvl="1"/>
            <a:r>
              <a:rPr lang="en-US" altLang="ja-JP" dirty="0" smtClean="0"/>
              <a:t>HLT reconstructs </a:t>
            </a:r>
            <a:r>
              <a:rPr lang="en-US" altLang="ja-JP" dirty="0" err="1" smtClean="0"/>
              <a:t>tracks→RoIs</a:t>
            </a:r>
            <a:r>
              <a:rPr lang="en-US" altLang="ja-JP" dirty="0" smtClean="0"/>
              <a:t> from SVD and CDC hit signals.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530634" y="2922029"/>
            <a:ext cx="603666" cy="3819339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cxnSp>
        <p:nvCxnSpPr>
          <p:cNvPr id="6" name="直線矢印コネクタ 5"/>
          <p:cNvCxnSpPr>
            <a:endCxn id="54" idx="1"/>
          </p:cNvCxnSpPr>
          <p:nvPr/>
        </p:nvCxnSpPr>
        <p:spPr>
          <a:xfrm>
            <a:off x="2220101" y="5375872"/>
            <a:ext cx="541568" cy="0"/>
          </a:xfrm>
          <a:prstGeom prst="straightConnector1">
            <a:avLst/>
          </a:prstGeom>
          <a:ln w="38100">
            <a:solidFill>
              <a:srgbClr val="FFB9B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1009304" y="2964409"/>
            <a:ext cx="1026233" cy="6820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bg1"/>
                </a:solidFill>
              </a:rPr>
              <a:t>PXD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848268" y="2922029"/>
            <a:ext cx="1448799" cy="13640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48268" y="2922029"/>
            <a:ext cx="1448799" cy="6820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bg1"/>
                </a:solidFill>
              </a:rPr>
              <a:t>Readout</a:t>
            </a:r>
            <a:br>
              <a:rPr kumimoji="1" lang="en-US" altLang="ja-JP" sz="2000" b="1" dirty="0" smtClean="0">
                <a:solidFill>
                  <a:schemeClr val="bg1"/>
                </a:solidFill>
              </a:rPr>
            </a:br>
            <a:r>
              <a:rPr kumimoji="1" lang="en-US" altLang="ja-JP" sz="2000" b="1" dirty="0" smtClean="0">
                <a:solidFill>
                  <a:schemeClr val="bg1"/>
                </a:solidFill>
              </a:rPr>
              <a:t>modules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07103" y="3602303"/>
            <a:ext cx="1331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err="1" smtClean="0">
                <a:solidFill>
                  <a:schemeClr val="bg1"/>
                </a:solidFill>
              </a:rPr>
              <a:t>RoI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 finding</a:t>
            </a:r>
            <a:br>
              <a:rPr lang="en-US" altLang="ja-JP" sz="2000" b="1" dirty="0" smtClean="0">
                <a:solidFill>
                  <a:schemeClr val="bg1"/>
                </a:solidFill>
              </a:rPr>
            </a:br>
            <a:r>
              <a:rPr lang="en-US" altLang="ja-JP" sz="2000" b="1" dirty="0" smtClean="0">
                <a:solidFill>
                  <a:schemeClr val="bg1"/>
                </a:solidFill>
              </a:rPr>
              <a:t>logic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1" name="直線矢印コネクタ 10"/>
          <p:cNvCxnSpPr>
            <a:endCxn id="64" idx="1"/>
          </p:cNvCxnSpPr>
          <p:nvPr/>
        </p:nvCxnSpPr>
        <p:spPr>
          <a:xfrm flipV="1">
            <a:off x="2037269" y="2828568"/>
            <a:ext cx="603666" cy="2635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endCxn id="62" idx="1"/>
          </p:cNvCxnSpPr>
          <p:nvPr/>
        </p:nvCxnSpPr>
        <p:spPr>
          <a:xfrm flipV="1">
            <a:off x="2035537" y="3092098"/>
            <a:ext cx="605398" cy="1268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endCxn id="63" idx="1"/>
          </p:cNvCxnSpPr>
          <p:nvPr/>
        </p:nvCxnSpPr>
        <p:spPr>
          <a:xfrm>
            <a:off x="2035537" y="3350678"/>
            <a:ext cx="60539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endCxn id="65" idx="1"/>
          </p:cNvCxnSpPr>
          <p:nvPr/>
        </p:nvCxnSpPr>
        <p:spPr>
          <a:xfrm>
            <a:off x="2037269" y="3482443"/>
            <a:ext cx="603666" cy="3944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64" idx="3"/>
          </p:cNvCxnSpPr>
          <p:nvPr/>
        </p:nvCxnSpPr>
        <p:spPr>
          <a:xfrm>
            <a:off x="3304968" y="2828568"/>
            <a:ext cx="543300" cy="934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62" idx="3"/>
          </p:cNvCxnSpPr>
          <p:nvPr/>
        </p:nvCxnSpPr>
        <p:spPr>
          <a:xfrm>
            <a:off x="3304968" y="3092098"/>
            <a:ext cx="5433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63" idx="3"/>
          </p:cNvCxnSpPr>
          <p:nvPr/>
        </p:nvCxnSpPr>
        <p:spPr>
          <a:xfrm>
            <a:off x="3304968" y="3350678"/>
            <a:ext cx="5433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65" idx="3"/>
          </p:cNvCxnSpPr>
          <p:nvPr/>
        </p:nvCxnSpPr>
        <p:spPr>
          <a:xfrm flipV="1">
            <a:off x="3304968" y="3482443"/>
            <a:ext cx="543300" cy="3944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53" idx="3"/>
          </p:cNvCxnSpPr>
          <p:nvPr/>
        </p:nvCxnSpPr>
        <p:spPr>
          <a:xfrm>
            <a:off x="2037269" y="5375872"/>
            <a:ext cx="18110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2218369" y="4930369"/>
            <a:ext cx="422567" cy="4455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54" idx="3"/>
            <a:endCxn id="55" idx="1"/>
          </p:cNvCxnSpPr>
          <p:nvPr/>
        </p:nvCxnSpPr>
        <p:spPr>
          <a:xfrm>
            <a:off x="3850000" y="5375872"/>
            <a:ext cx="422567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 rot="16200000">
            <a:off x="5205692" y="5340151"/>
            <a:ext cx="160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kumimoji="1" lang="en-US" altLang="ja-JP" sz="2000" b="1" baseline="30000" dirty="0" smtClean="0">
                <a:solidFill>
                  <a:schemeClr val="bg1">
                    <a:lumMod val="75000"/>
                  </a:schemeClr>
                </a:solidFill>
              </a:rPr>
              <a:t>st</a:t>
            </a:r>
            <a:r>
              <a:rPr kumimoji="1"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 Layer EVB </a:t>
            </a:r>
            <a:endParaRPr kumimoji="1" lang="ja-JP" altLang="en-US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5719634" y="4446109"/>
            <a:ext cx="0" cy="20075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719634" y="4446109"/>
            <a:ext cx="603666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719634" y="6453649"/>
            <a:ext cx="0" cy="22735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6323301" y="6453649"/>
            <a:ext cx="0" cy="22735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55" idx="3"/>
          </p:cNvCxnSpPr>
          <p:nvPr/>
        </p:nvCxnSpPr>
        <p:spPr>
          <a:xfrm>
            <a:off x="5298800" y="5375872"/>
            <a:ext cx="422567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6323301" y="5375872"/>
            <a:ext cx="312875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16200000">
            <a:off x="6988479" y="4793558"/>
            <a:ext cx="1663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000" b="1" baseline="30000" dirty="0" smtClean="0">
                <a:solidFill>
                  <a:schemeClr val="bg1"/>
                </a:solidFill>
              </a:rPr>
              <a:t>nd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 Layer EVB 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7530634" y="2922029"/>
            <a:ext cx="0" cy="35316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8134300" y="2922029"/>
            <a:ext cx="0" cy="35316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7530634" y="6453649"/>
            <a:ext cx="0" cy="22735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8134300" y="6453649"/>
            <a:ext cx="0" cy="22735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7217759" y="5375872"/>
            <a:ext cx="312875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5302364" y="3224809"/>
            <a:ext cx="222826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7530634" y="2922029"/>
            <a:ext cx="6036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>
            <a:stCxn id="56" idx="3"/>
            <a:endCxn id="57" idx="1"/>
          </p:cNvCxnSpPr>
          <p:nvPr/>
        </p:nvCxnSpPr>
        <p:spPr>
          <a:xfrm>
            <a:off x="2035537" y="6279625"/>
            <a:ext cx="724400" cy="0"/>
          </a:xfrm>
          <a:prstGeom prst="straightConnector1">
            <a:avLst/>
          </a:prstGeom>
          <a:ln w="38100">
            <a:solidFill>
              <a:srgbClr val="FFB9B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>
            <a:stCxn id="57" idx="3"/>
            <a:endCxn id="58" idx="1"/>
          </p:cNvCxnSpPr>
          <p:nvPr/>
        </p:nvCxnSpPr>
        <p:spPr>
          <a:xfrm>
            <a:off x="3848268" y="6279625"/>
            <a:ext cx="422567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58" idx="3"/>
          </p:cNvCxnSpPr>
          <p:nvPr/>
        </p:nvCxnSpPr>
        <p:spPr>
          <a:xfrm>
            <a:off x="5297068" y="6279625"/>
            <a:ext cx="422567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6323301" y="6279625"/>
            <a:ext cx="312875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>
            <a:off x="7228801" y="6279625"/>
            <a:ext cx="312875" cy="0"/>
          </a:xfrm>
          <a:prstGeom prst="straightConnector1">
            <a:avLst/>
          </a:prstGeom>
          <a:ln w="38100">
            <a:solidFill>
              <a:srgbClr val="FFB9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848268" y="3604050"/>
            <a:ext cx="144879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1011036" y="5034862"/>
            <a:ext cx="1026233" cy="6820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SV</a:t>
            </a:r>
            <a:r>
              <a:rPr kumimoji="1"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endParaRPr kumimoji="1" lang="ja-JP" altLang="en-US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761669" y="5034862"/>
            <a:ext cx="1088332" cy="682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COPPER</a:t>
            </a:r>
            <a:endParaRPr kumimoji="1" lang="ja-JP" altLang="en-US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272567" y="5034862"/>
            <a:ext cx="1026233" cy="682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Readout</a:t>
            </a:r>
          </a:p>
          <a:p>
            <a:pPr algn="ctr"/>
            <a:r>
              <a:rPr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  <a:endParaRPr kumimoji="1" lang="ja-JP" altLang="en-US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1009304" y="5938614"/>
            <a:ext cx="1026233" cy="6820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CDC</a:t>
            </a:r>
            <a:endParaRPr kumimoji="1" lang="ja-JP" altLang="en-US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2759937" y="5938614"/>
            <a:ext cx="1088332" cy="682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COPPER</a:t>
            </a:r>
            <a:endParaRPr kumimoji="1" lang="ja-JP" altLang="en-US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270835" y="5938614"/>
            <a:ext cx="1026233" cy="682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Readout</a:t>
            </a:r>
          </a:p>
          <a:p>
            <a:pPr algn="ctr"/>
            <a:r>
              <a:rPr lang="en-US" altLang="ja-JP" sz="2000" b="1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  <a:endParaRPr kumimoji="1" lang="ja-JP" altLang="en-US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59" name="直線コネクタ 58"/>
          <p:cNvCxnSpPr/>
          <p:nvPr/>
        </p:nvCxnSpPr>
        <p:spPr>
          <a:xfrm>
            <a:off x="6323301" y="4446109"/>
            <a:ext cx="0" cy="200754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V="1">
            <a:off x="3304968" y="3943209"/>
            <a:ext cx="543300" cy="305140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/>
          <p:cNvSpPr/>
          <p:nvPr/>
        </p:nvSpPr>
        <p:spPr>
          <a:xfrm>
            <a:off x="2399469" y="4248348"/>
            <a:ext cx="1084868" cy="6820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bg1"/>
                </a:solidFill>
              </a:rPr>
              <a:t>DATCON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2640935" y="2960333"/>
            <a:ext cx="664033" cy="2635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1"/>
                </a:solidFill>
              </a:rPr>
              <a:t>DHH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2640935" y="3218913"/>
            <a:ext cx="664033" cy="2635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1"/>
                </a:solidFill>
              </a:rPr>
              <a:t>DHH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2640935" y="2696803"/>
            <a:ext cx="664033" cy="2635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1"/>
                </a:solidFill>
              </a:rPr>
              <a:t>DHH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2640935" y="3745099"/>
            <a:ext cx="664033" cy="2635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1"/>
                </a:solidFill>
              </a:rPr>
              <a:t>DHH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 Level Trigger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HLT functionalities</a:t>
            </a:r>
          </a:p>
          <a:p>
            <a:pPr lvl="1"/>
            <a:r>
              <a:rPr lang="en-US" altLang="ja-JP" dirty="0" err="1" smtClean="0"/>
              <a:t>RoI</a:t>
            </a:r>
            <a:r>
              <a:rPr lang="en-US" altLang="ja-JP" dirty="0" smtClean="0"/>
              <a:t> finding by track reconstruction.</a:t>
            </a:r>
          </a:p>
          <a:p>
            <a:pPr lvl="1"/>
            <a:r>
              <a:rPr lang="en-US" altLang="ja-JP" dirty="0" smtClean="0"/>
              <a:t>Event rate reduction </a:t>
            </a:r>
            <a:r>
              <a:rPr lang="en-US" altLang="ja-JP" b="1" dirty="0" smtClean="0">
                <a:solidFill>
                  <a:srgbClr val="FF0000"/>
                </a:solidFill>
              </a:rPr>
              <a:t>by a factor of 3</a:t>
            </a:r>
            <a:r>
              <a:rPr lang="en-US" altLang="ja-JP" dirty="0" smtClean="0"/>
              <a:t>.</a:t>
            </a:r>
            <a:endParaRPr lang="ja-JP" altLang="en-US" dirty="0" smtClean="0"/>
          </a:p>
          <a:p>
            <a:pPr lvl="3"/>
            <a:endParaRPr kumimoji="1" lang="en-US" altLang="ja-JP" dirty="0" smtClean="0"/>
          </a:p>
          <a:p>
            <a:r>
              <a:rPr kumimoji="1" lang="en-US" altLang="ja-JP" dirty="0" smtClean="0"/>
              <a:t>HLT = PC farms</a:t>
            </a:r>
          </a:p>
          <a:p>
            <a:pPr lvl="1"/>
            <a:r>
              <a:rPr lang="en-US" altLang="ja-JP" dirty="0" smtClean="0"/>
              <a:t>10 PC-farm units, each of which comprises</a:t>
            </a:r>
            <a:br>
              <a:rPr lang="en-US" altLang="ja-JP" dirty="0" smtClean="0"/>
            </a:br>
            <a:r>
              <a:rPr lang="en-US" altLang="ja-JP" dirty="0" smtClean="0"/>
              <a:t>of 150 CPU cores. </a:t>
            </a:r>
          </a:p>
          <a:p>
            <a:pPr lvl="1"/>
            <a:r>
              <a:rPr lang="en-US" altLang="ja-JP" dirty="0" smtClean="0"/>
              <a:t>Uniformed software framework for online</a:t>
            </a:r>
            <a:br>
              <a:rPr lang="en-US" altLang="ja-JP" dirty="0" smtClean="0"/>
            </a:br>
            <a:r>
              <a:rPr lang="en-US" altLang="ja-JP" dirty="0" smtClean="0"/>
              <a:t>and offline data analysis will be provided.</a:t>
            </a:r>
          </a:p>
          <a:p>
            <a:pPr lvl="1"/>
            <a:r>
              <a:rPr kumimoji="1" lang="en-US" altLang="ja-JP" dirty="0" smtClean="0"/>
              <a:t>The system is under development;  it will</a:t>
            </a:r>
            <a:br>
              <a:rPr kumimoji="1" lang="en-US" altLang="ja-JP" dirty="0" smtClean="0"/>
            </a:br>
            <a:r>
              <a:rPr kumimoji="1" lang="en-US" altLang="ja-JP" dirty="0" smtClean="0"/>
              <a:t>be ready by the end of this year.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t="22246" b="7415"/>
          <a:stretch>
            <a:fillRect/>
          </a:stretch>
        </p:blipFill>
        <p:spPr bwMode="auto">
          <a:xfrm>
            <a:off x="6779597" y="2172926"/>
            <a:ext cx="2184891" cy="204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6987726" y="1700808"/>
            <a:ext cx="176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HLT R&amp;D setup</a:t>
            </a:r>
            <a:endParaRPr kumimoji="1" lang="ja-JP" altLang="en-US" sz="2000" b="1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t="4540" b="25122"/>
          <a:stretch>
            <a:fillRect/>
          </a:stretch>
        </p:blipFill>
        <p:spPr bwMode="auto">
          <a:xfrm>
            <a:off x="6779597" y="4416931"/>
            <a:ext cx="2184891" cy="204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6883084" y="3747810"/>
            <a:ext cx="100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kumimoji="1" lang="en-US" altLang="ja-JP" dirty="0" smtClean="0"/>
              <a:t>96 cores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76256" y="4477182"/>
            <a:ext cx="100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kumimoji="1" lang="en-US" altLang="ja-JP" smtClean="0"/>
              <a:t>Storages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60" y="2322041"/>
            <a:ext cx="3401027" cy="327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3814" y="85875"/>
            <a:ext cx="677052" cy="549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80" name="タイトル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Belle II Detector in </a:t>
            </a:r>
            <a:r>
              <a:rPr lang="en-US" altLang="ja-JP" dirty="0"/>
              <a:t>a Nutshell</a:t>
            </a:r>
            <a:endParaRPr lang="ja-JP" altLang="en-US" dirty="0" smtClean="0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rot="10800000">
            <a:off x="1259632" y="2644463"/>
            <a:ext cx="2417951" cy="846056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lIns="64291" tIns="32146" rIns="64291" bIns="32146"/>
          <a:lstStyle/>
          <a:p>
            <a:pPr defTabSz="407526">
              <a:defRPr/>
            </a:pPr>
            <a:endParaRPr lang="ja-JP" altLang="en-US" sz="2800" b="1"/>
          </a:p>
        </p:txBody>
      </p:sp>
      <p:sp>
        <p:nvSpPr>
          <p:cNvPr id="24" name="テキスト ボックス 23"/>
          <p:cNvSpPr txBox="1"/>
          <p:nvPr/>
        </p:nvSpPr>
        <p:spPr bwMode="auto">
          <a:xfrm>
            <a:off x="107504" y="1628800"/>
            <a:ext cx="2448271" cy="10156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Central drift chamber with smaller</a:t>
            </a:r>
            <a:r>
              <a:rPr lang="en-US" altLang="ja-JP" sz="2000" b="1" dirty="0">
                <a:latin typeface="Calibri" pitchFamily="34" charset="0"/>
              </a:rPr>
              <a:t> </a:t>
            </a:r>
            <a:r>
              <a:rPr lang="en-US" altLang="ja-JP" sz="2000" b="1" dirty="0" smtClean="0">
                <a:latin typeface="Calibri" pitchFamily="34" charset="0"/>
              </a:rPr>
              <a:t>cell size and longer lever arm</a:t>
            </a:r>
            <a:endParaRPr lang="ja-JP" altLang="en-US" sz="2000" b="1" baseline="-25000" dirty="0">
              <a:latin typeface="Calibri" pitchFamily="34" charset="0"/>
            </a:endParaRP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>
            <a:off x="2482038" y="3812006"/>
            <a:ext cx="1275912" cy="47330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lIns="64291" tIns="32146" rIns="64291" bIns="32146"/>
          <a:lstStyle/>
          <a:p>
            <a:pPr defTabSz="407526">
              <a:defRPr/>
            </a:pPr>
            <a:endParaRPr lang="ja-JP" altLang="en-US" sz="2800" b="1"/>
          </a:p>
        </p:txBody>
      </p:sp>
      <p:sp>
        <p:nvSpPr>
          <p:cNvPr id="25" name="テキスト ボックス 24"/>
          <p:cNvSpPr txBox="1"/>
          <p:nvPr/>
        </p:nvSpPr>
        <p:spPr bwMode="auto">
          <a:xfrm>
            <a:off x="106038" y="4005064"/>
            <a:ext cx="2376000" cy="400110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no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2-layer DEPFET pixel</a:t>
            </a:r>
            <a:endParaRPr lang="ja-JP" altLang="en-US" sz="2000" b="1" dirty="0">
              <a:latin typeface="Calibri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>
            <a:off x="2915815" y="4285307"/>
            <a:ext cx="1449349" cy="131244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lIns="64291" tIns="32146" rIns="64291" bIns="32146"/>
          <a:lstStyle/>
          <a:p>
            <a:pPr defTabSz="407526">
              <a:defRPr/>
            </a:pPr>
            <a:endParaRPr lang="ja-JP" altLang="en-US" sz="2800" b="1"/>
          </a:p>
        </p:txBody>
      </p:sp>
      <p:sp>
        <p:nvSpPr>
          <p:cNvPr id="26" name="テキスト ボックス 25"/>
          <p:cNvSpPr txBox="1"/>
          <p:nvPr/>
        </p:nvSpPr>
        <p:spPr bwMode="auto">
          <a:xfrm>
            <a:off x="836363" y="5597748"/>
            <a:ext cx="3291350" cy="10156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Electromagnetic calorimeters</a:t>
            </a:r>
            <a:r>
              <a:rPr lang="en-US" altLang="ja-JP" sz="2000" b="1" dirty="0">
                <a:latin typeface="Calibri" pitchFamily="34" charset="0"/>
              </a:rPr>
              <a:t/>
            </a:r>
            <a:br>
              <a:rPr lang="en-US" altLang="ja-JP" sz="2000" b="1" dirty="0">
                <a:latin typeface="Calibri" pitchFamily="34" charset="0"/>
              </a:rPr>
            </a:br>
            <a:r>
              <a:rPr lang="en-US" altLang="ja-JP" sz="2000" b="1" dirty="0" smtClean="0">
                <a:latin typeface="Calibri" pitchFamily="34" charset="0"/>
              </a:rPr>
              <a:t>barrel: </a:t>
            </a:r>
            <a:r>
              <a:rPr lang="en-US" altLang="ja-JP" sz="2000" b="1" dirty="0" err="1">
                <a:latin typeface="Calibri" pitchFamily="34" charset="0"/>
              </a:rPr>
              <a:t>CsI</a:t>
            </a:r>
            <a:r>
              <a:rPr lang="en-US" altLang="ja-JP" sz="2000" b="1" dirty="0">
                <a:latin typeface="Calibri" pitchFamily="34" charset="0"/>
              </a:rPr>
              <a:t>(</a:t>
            </a:r>
            <a:r>
              <a:rPr lang="en-US" altLang="ja-JP" sz="2000" b="1" dirty="0" err="1">
                <a:latin typeface="Calibri" pitchFamily="34" charset="0"/>
              </a:rPr>
              <a:t>Tl</a:t>
            </a:r>
            <a:r>
              <a:rPr lang="en-US" altLang="ja-JP" sz="2000" b="1" dirty="0">
                <a:latin typeface="Calibri" pitchFamily="34" charset="0"/>
              </a:rPr>
              <a:t>)</a:t>
            </a:r>
            <a:br>
              <a:rPr lang="en-US" altLang="ja-JP" sz="2000" b="1" dirty="0">
                <a:latin typeface="Calibri" pitchFamily="34" charset="0"/>
              </a:rPr>
            </a:br>
            <a:r>
              <a:rPr lang="en-US" altLang="ja-JP" sz="2000" b="1" dirty="0" err="1" smtClean="0">
                <a:latin typeface="Calibri" pitchFamily="34" charset="0"/>
              </a:rPr>
              <a:t>endcap</a:t>
            </a:r>
            <a:r>
              <a:rPr lang="en-US" altLang="ja-JP" sz="2000" b="1" dirty="0" smtClean="0">
                <a:latin typeface="Calibri" pitchFamily="34" charset="0"/>
              </a:rPr>
              <a:t>: pure</a:t>
            </a:r>
            <a:r>
              <a:rPr lang="ja-JP" altLang="en-US" sz="2000" b="1" dirty="0" smtClean="0">
                <a:latin typeface="Calibri" pitchFamily="34" charset="0"/>
              </a:rPr>
              <a:t> </a:t>
            </a:r>
            <a:r>
              <a:rPr lang="en-US" altLang="ja-JP" sz="2000" b="1" dirty="0" err="1" smtClean="0">
                <a:latin typeface="Calibri" pitchFamily="34" charset="0"/>
              </a:rPr>
              <a:t>CsI</a:t>
            </a:r>
            <a:endParaRPr lang="en-US" altLang="ja-JP" sz="2000" b="1" dirty="0">
              <a:latin typeface="Calibri" pitchFamily="34" charset="0"/>
            </a:endParaRP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rot="10800000" flipH="1">
            <a:off x="4231220" y="2143179"/>
            <a:ext cx="959928" cy="156166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lIns="64291" tIns="32146" rIns="64291" bIns="32146"/>
          <a:lstStyle/>
          <a:p>
            <a:pPr defTabSz="407526">
              <a:defRPr/>
            </a:pPr>
            <a:endParaRPr lang="ja-JP" altLang="en-US" sz="2800" b="1"/>
          </a:p>
        </p:txBody>
      </p:sp>
      <p:sp>
        <p:nvSpPr>
          <p:cNvPr id="30" name="テキスト ボックス 29"/>
          <p:cNvSpPr txBox="1"/>
          <p:nvPr/>
        </p:nvSpPr>
        <p:spPr bwMode="auto">
          <a:xfrm>
            <a:off x="5149571" y="1743006"/>
            <a:ext cx="3391121" cy="400110"/>
          </a:xfrm>
          <a:prstGeom prst="rect">
            <a:avLst/>
          </a:prstGeom>
          <a:solidFill>
            <a:srgbClr val="FFFFCC"/>
          </a:solidFill>
          <a:ln w="28575">
            <a:solidFill>
              <a:srgbClr val="CC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Ring image </a:t>
            </a:r>
            <a:r>
              <a:rPr lang="en-US" altLang="ja-JP" sz="2000" b="1" dirty="0" err="1" smtClean="0">
                <a:latin typeface="Calibri" pitchFamily="34" charset="0"/>
              </a:rPr>
              <a:t>Čerenkov</a:t>
            </a:r>
            <a:r>
              <a:rPr lang="en-US" altLang="ja-JP" sz="2000" b="1" dirty="0" smtClean="0">
                <a:latin typeface="Calibri" pitchFamily="34" charset="0"/>
              </a:rPr>
              <a:t> counters</a:t>
            </a:r>
            <a:endParaRPr lang="ja-JP" altLang="en-US" sz="2000" b="1" dirty="0">
              <a:latin typeface="Calibri" pitchFamily="34" charset="0"/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5364089" y="4285307"/>
            <a:ext cx="1152128" cy="1303933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lIns="64291" tIns="32146" rIns="64291" bIns="32146"/>
          <a:lstStyle/>
          <a:p>
            <a:pPr defTabSz="407526">
              <a:defRPr/>
            </a:pPr>
            <a:endParaRPr lang="ja-JP" altLang="en-US" sz="2800" b="1"/>
          </a:p>
        </p:txBody>
      </p:sp>
      <p:sp>
        <p:nvSpPr>
          <p:cNvPr id="32" name="テキスト ボックス 31"/>
          <p:cNvSpPr txBox="1"/>
          <p:nvPr/>
        </p:nvSpPr>
        <p:spPr bwMode="auto">
          <a:xfrm>
            <a:off x="5004048" y="5589240"/>
            <a:ext cx="3024336" cy="1015663"/>
          </a:xfrm>
          <a:prstGeom prst="rect">
            <a:avLst/>
          </a:prstGeom>
          <a:solidFill>
            <a:srgbClr val="FFFFCC"/>
          </a:solidFill>
          <a:ln w="28575">
            <a:solidFill>
              <a:srgbClr val="CC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07526">
              <a:defRPr/>
            </a:pPr>
            <a:r>
              <a:rPr lang="en-US" altLang="ja-JP" sz="2000" b="1" i="1" dirty="0">
                <a:latin typeface="Calibri" pitchFamily="34" charset="0"/>
              </a:rPr>
              <a:t>K</a:t>
            </a:r>
            <a:r>
              <a:rPr lang="en-US" altLang="ja-JP" sz="2000" b="1" i="1" baseline="-25000" dirty="0">
                <a:latin typeface="Calibri" pitchFamily="34" charset="0"/>
              </a:rPr>
              <a:t>L</a:t>
            </a:r>
            <a:r>
              <a:rPr lang="el-GR" altLang="ja-JP" sz="2000" b="1" dirty="0">
                <a:latin typeface="Calibri"/>
              </a:rPr>
              <a:t>μ</a:t>
            </a:r>
            <a:r>
              <a:rPr lang="en-US" altLang="ja-JP" sz="2000" b="1" dirty="0">
                <a:latin typeface="Calibri" pitchFamily="34" charset="0"/>
              </a:rPr>
              <a:t> </a:t>
            </a:r>
            <a:r>
              <a:rPr lang="en-US" altLang="ja-JP" sz="2000" b="1" dirty="0" smtClean="0">
                <a:latin typeface="Calibri" pitchFamily="34" charset="0"/>
              </a:rPr>
              <a:t>detector</a:t>
            </a:r>
            <a:endParaRPr lang="en-US" altLang="ja-JP" sz="2000" b="1" dirty="0">
              <a:latin typeface="Calibri" pitchFamily="34" charset="0"/>
            </a:endParaRPr>
          </a:p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barrel: </a:t>
            </a:r>
            <a:r>
              <a:rPr lang="en-US" altLang="ja-JP" sz="2000" b="1" dirty="0">
                <a:latin typeface="Calibri" pitchFamily="34" charset="0"/>
              </a:rPr>
              <a:t>RPC</a:t>
            </a:r>
            <a:br>
              <a:rPr lang="en-US" altLang="ja-JP" sz="2000" b="1" dirty="0">
                <a:latin typeface="Calibri" pitchFamily="34" charset="0"/>
              </a:rPr>
            </a:br>
            <a:r>
              <a:rPr lang="en-US" altLang="ja-JP" sz="2000" b="1" dirty="0" err="1" smtClean="0">
                <a:latin typeface="Calibri" pitchFamily="34" charset="0"/>
              </a:rPr>
              <a:t>endcap</a:t>
            </a:r>
            <a:r>
              <a:rPr lang="en-US" altLang="ja-JP" sz="2000" b="1" dirty="0" smtClean="0">
                <a:latin typeface="Calibri" pitchFamily="34" charset="0"/>
              </a:rPr>
              <a:t>: scintillator + </a:t>
            </a:r>
            <a:r>
              <a:rPr lang="en-US" altLang="ja-JP" sz="2000" b="1" dirty="0" err="1">
                <a:latin typeface="Calibri" pitchFamily="34" charset="0"/>
              </a:rPr>
              <a:t>SiPM</a:t>
            </a:r>
            <a:endParaRPr lang="ja-JP" altLang="en-US" sz="2000" b="1" dirty="0">
              <a:latin typeface="Calibri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 bwMode="auto">
          <a:xfrm>
            <a:off x="6228184" y="2708920"/>
            <a:ext cx="2708666" cy="707886"/>
          </a:xfrm>
          <a:prstGeom prst="rect">
            <a:avLst/>
          </a:prstGeom>
          <a:solidFill>
            <a:srgbClr val="CCFFCC"/>
          </a:solidFill>
          <a:ln w="28575"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More elaborated hardware trigger</a:t>
            </a:r>
            <a:endParaRPr lang="ja-JP" altLang="en-US" sz="2000" b="1" dirty="0">
              <a:latin typeface="Calibri" pitchFamily="34" charset="0"/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rot="10800000" flipH="1">
            <a:off x="4000482" y="1628799"/>
            <a:ext cx="364684" cy="1861719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lIns="64291" tIns="32146" rIns="64291" bIns="32146"/>
          <a:lstStyle/>
          <a:p>
            <a:pPr defTabSz="407526">
              <a:defRPr/>
            </a:pPr>
            <a:endParaRPr lang="ja-JP" altLang="en-US" sz="2800" b="1"/>
          </a:p>
        </p:txBody>
      </p:sp>
      <p:sp>
        <p:nvSpPr>
          <p:cNvPr id="21" name="テキスト ボックス 29"/>
          <p:cNvSpPr txBox="1"/>
          <p:nvPr/>
        </p:nvSpPr>
        <p:spPr bwMode="auto">
          <a:xfrm>
            <a:off x="2915816" y="1214422"/>
            <a:ext cx="3324372" cy="400110"/>
          </a:xfrm>
          <a:prstGeom prst="rect">
            <a:avLst/>
          </a:prstGeom>
          <a:solidFill>
            <a:srgbClr val="FFFFCC"/>
          </a:solidFill>
          <a:ln w="28575">
            <a:solidFill>
              <a:srgbClr val="CC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Time of propagation counters</a:t>
            </a:r>
            <a:endParaRPr lang="ja-JP" altLang="en-US" sz="2000" b="1" dirty="0">
              <a:latin typeface="Calibri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106038" y="4405174"/>
            <a:ext cx="2376000" cy="400110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4-layer DSSD</a:t>
            </a:r>
            <a:endParaRPr lang="ja-JP" altLang="en-US" sz="2000" b="1" dirty="0">
              <a:latin typeface="Calibri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 bwMode="auto">
          <a:xfrm>
            <a:off x="6228184" y="3416806"/>
            <a:ext cx="2708666" cy="707886"/>
          </a:xfrm>
          <a:prstGeom prst="rect">
            <a:avLst/>
          </a:prstGeom>
          <a:solidFill>
            <a:srgbClr val="CCFFCC"/>
          </a:solidFill>
          <a:ln w="28575"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07526">
              <a:defRPr/>
            </a:pPr>
            <a:r>
              <a:rPr lang="en-US" altLang="ja-JP" sz="2000" b="1" dirty="0" smtClean="0">
                <a:latin typeface="Calibri" pitchFamily="34" charset="0"/>
              </a:rPr>
              <a:t>Fast and broad-band data acquisition system</a:t>
            </a:r>
            <a:endParaRPr lang="ja-JP" altLang="en-US" sz="2000" b="1" dirty="0">
              <a:latin typeface="Calibri" pitchFamily="34" charset="0"/>
            </a:endParaRPr>
          </a:p>
        </p:txBody>
      </p:sp>
      <p:sp>
        <p:nvSpPr>
          <p:cNvPr id="24584" name="テキスト ボックス 39"/>
          <p:cNvSpPr txBox="1">
            <a:spLocks noChangeArrowheads="1"/>
          </p:cNvSpPr>
          <p:nvPr/>
        </p:nvSpPr>
        <p:spPr bwMode="auto">
          <a:xfrm>
            <a:off x="6228185" y="4124692"/>
            <a:ext cx="2708665" cy="707886"/>
          </a:xfrm>
          <a:prstGeom prst="rect">
            <a:avLst/>
          </a:prstGeom>
          <a:solidFill>
            <a:srgbClr val="CCFFCC"/>
          </a:solidFill>
          <a:ln w="28575">
            <a:solidFill>
              <a:srgbClr val="0066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latin typeface="Calibri" pitchFamily="34" charset="0"/>
              </a:rPr>
              <a:t>Large scale mass storage system</a:t>
            </a:r>
            <a:endParaRPr lang="ja-JP" altLang="en-US" sz="2000" b="1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RoI</a:t>
            </a:r>
            <a:r>
              <a:rPr kumimoji="1" lang="en-US" altLang="ja-JP" dirty="0" smtClean="0"/>
              <a:t> Finding in DATCON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Data concentrator (DATCON)</a:t>
            </a:r>
          </a:p>
          <a:p>
            <a:pPr lvl="1"/>
            <a:r>
              <a:rPr kumimoji="1" lang="en-US" altLang="ja-JP" dirty="0" smtClean="0"/>
              <a:t>We are studying possibility of SVD-only track and </a:t>
            </a:r>
            <a:r>
              <a:rPr kumimoji="1" lang="en-US" altLang="ja-JP" dirty="0" err="1" smtClean="0"/>
              <a:t>RoI</a:t>
            </a:r>
            <a:r>
              <a:rPr kumimoji="1" lang="en-US" altLang="ja-JP" dirty="0" smtClean="0"/>
              <a:t> finding in a FPGA on the “DATCON” module.</a:t>
            </a:r>
            <a:endParaRPr kumimoji="1"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09532" y="4298080"/>
            <a:ext cx="6718994" cy="175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556838" y="5766355"/>
            <a:ext cx="1346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>
                <a:latin typeface="+mj-lt"/>
              </a:rPr>
              <a:t>x1902</a:t>
            </a:r>
            <a:br>
              <a:rPr kumimoji="1" lang="en-US" altLang="ja-JP" sz="1600" b="1" dirty="0" smtClean="0">
                <a:latin typeface="+mj-lt"/>
              </a:rPr>
            </a:br>
            <a:r>
              <a:rPr kumimoji="1" lang="en-US" altLang="ja-JP" sz="1600" b="1" dirty="0" smtClean="0">
                <a:latin typeface="+mj-lt"/>
              </a:rPr>
              <a:t>readout chips</a:t>
            </a:r>
            <a:br>
              <a:rPr kumimoji="1" lang="en-US" altLang="ja-JP" sz="1600" b="1" dirty="0" smtClean="0">
                <a:latin typeface="+mj-lt"/>
              </a:rPr>
            </a:br>
            <a:r>
              <a:rPr kumimoji="1" lang="en-US" altLang="ja-JP" sz="1600" b="1" dirty="0" smtClean="0">
                <a:latin typeface="+mj-lt"/>
              </a:rPr>
              <a:t>(APV25)</a:t>
            </a:r>
            <a:endParaRPr kumimoji="1" lang="ja-JP" altLang="en-US" sz="1600" b="1" dirty="0" smtClean="0"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7606679" y="5240343"/>
            <a:ext cx="2233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latin typeface="+mj-lt"/>
              </a:rPr>
              <a:t>x40 (FINESSE + COPPER)</a:t>
            </a:r>
            <a:endParaRPr kumimoji="1" lang="ja-JP" altLang="en-US" sz="1600" b="1" dirty="0" smtClean="0"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92468" y="5982379"/>
            <a:ext cx="3481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>
                <a:latin typeface="+mj-lt"/>
              </a:rPr>
              <a:t>‘FADC+PROC’</a:t>
            </a:r>
          </a:p>
          <a:p>
            <a:pPr algn="ctr"/>
            <a:r>
              <a:rPr kumimoji="1" lang="en-US" altLang="ja-JP" sz="1600" b="1" dirty="0" smtClean="0">
                <a:latin typeface="+mj-lt"/>
              </a:rPr>
              <a:t>Analog-to-digital conversion, data size</a:t>
            </a:r>
            <a:br>
              <a:rPr kumimoji="1" lang="en-US" altLang="ja-JP" sz="1600" b="1" dirty="0" smtClean="0">
                <a:latin typeface="+mj-lt"/>
              </a:rPr>
            </a:br>
            <a:r>
              <a:rPr kumimoji="1" lang="en-US" altLang="ja-JP" sz="1600" b="1" dirty="0" smtClean="0">
                <a:latin typeface="+mj-lt"/>
              </a:rPr>
              <a:t>reduction, and hit time finding module</a:t>
            </a:r>
            <a:endParaRPr kumimoji="1" lang="ja-JP" altLang="en-US" sz="1600" b="1" dirty="0" smtClean="0">
              <a:latin typeface="+mj-lt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6105654" y="4611326"/>
            <a:ext cx="360040" cy="352154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177662" y="4038163"/>
            <a:ext cx="1268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latin typeface="+mj-lt"/>
              </a:rPr>
              <a:t>FINESSE</a:t>
            </a:r>
            <a:br>
              <a:rPr lang="en-US" altLang="ja-JP" sz="1600" b="1" dirty="0" smtClean="0">
                <a:latin typeface="+mj-lt"/>
              </a:rPr>
            </a:br>
            <a:r>
              <a:rPr lang="en-US" altLang="ja-JP" sz="1600" b="1" dirty="0" smtClean="0">
                <a:latin typeface="+mj-lt"/>
              </a:rPr>
              <a:t>transmission</a:t>
            </a:r>
            <a:br>
              <a:rPr lang="en-US" altLang="ja-JP" sz="1600" b="1" dirty="0" smtClean="0">
                <a:latin typeface="+mj-lt"/>
              </a:rPr>
            </a:br>
            <a:r>
              <a:rPr lang="en-US" altLang="ja-JP" sz="1600" b="1" dirty="0" smtClean="0">
                <a:latin typeface="+mj-lt"/>
              </a:rPr>
              <a:t>board</a:t>
            </a:r>
            <a:endParaRPr kumimoji="1" lang="ja-JP" altLang="en-US" sz="1600" b="1" dirty="0" smtClean="0">
              <a:latin typeface="+mj-lt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80774" y="5354052"/>
            <a:ext cx="788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SVD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829358" y="2996953"/>
            <a:ext cx="2750753" cy="1440160"/>
          </a:xfrm>
          <a:prstGeom prst="rect">
            <a:avLst/>
          </a:prstGeom>
          <a:solidFill>
            <a:srgbClr val="339933"/>
          </a:solidFill>
          <a:ln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3919619" y="3573016"/>
            <a:ext cx="707084" cy="707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chemeClr val="tx1"/>
                </a:solidFill>
              </a:rPr>
              <a:t>FPGA</a:t>
            </a:r>
            <a:endParaRPr lang="ja-JP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2721278" y="3121223"/>
            <a:ext cx="998579" cy="307777"/>
            <a:chOff x="2267744" y="3468292"/>
            <a:chExt cx="706921" cy="217883"/>
          </a:xfrm>
        </p:grpSpPr>
        <p:sp>
          <p:nvSpPr>
            <p:cNvPr id="47" name="正方形/長方形 46"/>
            <p:cNvSpPr/>
            <p:nvPr/>
          </p:nvSpPr>
          <p:spPr>
            <a:xfrm>
              <a:off x="2267744" y="3468341"/>
              <a:ext cx="706921" cy="209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2267744" y="3510815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2267744" y="3566670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2267744" y="3622526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2364329" y="3468292"/>
              <a:ext cx="584154" cy="2178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altLang="ja-JP" sz="1400" b="1" dirty="0" smtClean="0">
                  <a:latin typeface="+mj-lt"/>
                </a:rPr>
                <a:t>Opt. link</a:t>
              </a:r>
              <a:endParaRPr lang="ja-JP" altLang="en-US" sz="1400" b="1" dirty="0">
                <a:latin typeface="+mj-lt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721278" y="3409255"/>
            <a:ext cx="998579" cy="307777"/>
            <a:chOff x="2267744" y="3468292"/>
            <a:chExt cx="706921" cy="217883"/>
          </a:xfrm>
        </p:grpSpPr>
        <p:sp>
          <p:nvSpPr>
            <p:cNvPr id="41" name="正方形/長方形 40"/>
            <p:cNvSpPr/>
            <p:nvPr/>
          </p:nvSpPr>
          <p:spPr>
            <a:xfrm>
              <a:off x="2267744" y="3468341"/>
              <a:ext cx="706921" cy="209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2267744" y="3510815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2267744" y="3566670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2267744" y="3622526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2364329" y="3468292"/>
              <a:ext cx="584154" cy="2178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altLang="ja-JP" sz="1400" b="1" dirty="0" smtClean="0">
                  <a:latin typeface="+mj-lt"/>
                </a:rPr>
                <a:t>Opt. link</a:t>
              </a:r>
              <a:endParaRPr lang="ja-JP" altLang="en-US" sz="1400" b="1" dirty="0">
                <a:latin typeface="+mj-lt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721278" y="3705200"/>
            <a:ext cx="998579" cy="307777"/>
            <a:chOff x="2267744" y="3468292"/>
            <a:chExt cx="706921" cy="217883"/>
          </a:xfrm>
        </p:grpSpPr>
        <p:sp>
          <p:nvSpPr>
            <p:cNvPr id="35" name="正方形/長方形 34"/>
            <p:cNvSpPr/>
            <p:nvPr/>
          </p:nvSpPr>
          <p:spPr>
            <a:xfrm>
              <a:off x="2267744" y="3468341"/>
              <a:ext cx="706921" cy="209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2267744" y="3510815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267744" y="3566670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2267744" y="3622526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2364329" y="3468292"/>
              <a:ext cx="584154" cy="2178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altLang="ja-JP" sz="1400" b="1" dirty="0" smtClean="0">
                  <a:latin typeface="+mj-lt"/>
                </a:rPr>
                <a:t>Opt. link</a:t>
              </a:r>
              <a:endParaRPr lang="ja-JP" altLang="en-US" sz="1400" b="1" dirty="0">
                <a:latin typeface="+mj-lt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2721278" y="4001145"/>
            <a:ext cx="998579" cy="307777"/>
            <a:chOff x="2267744" y="3468292"/>
            <a:chExt cx="706921" cy="217883"/>
          </a:xfrm>
        </p:grpSpPr>
        <p:sp>
          <p:nvSpPr>
            <p:cNvPr id="22" name="正方形/長方形 21"/>
            <p:cNvSpPr/>
            <p:nvPr/>
          </p:nvSpPr>
          <p:spPr>
            <a:xfrm>
              <a:off x="2267744" y="3468341"/>
              <a:ext cx="706921" cy="209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267744" y="3510815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267744" y="3566670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267744" y="3622526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364329" y="3468292"/>
              <a:ext cx="584154" cy="2178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altLang="ja-JP" sz="1400" b="1" dirty="0" smtClean="0">
                  <a:latin typeface="+mj-lt"/>
                </a:rPr>
                <a:t>Opt. link</a:t>
              </a:r>
              <a:endParaRPr lang="ja-JP" altLang="en-US" sz="1400" b="1" dirty="0">
                <a:latin typeface="+mj-lt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 flipH="1">
            <a:off x="4665494" y="3121223"/>
            <a:ext cx="998579" cy="307777"/>
            <a:chOff x="2267744" y="3468292"/>
            <a:chExt cx="706921" cy="217883"/>
          </a:xfrm>
        </p:grpSpPr>
        <p:sp>
          <p:nvSpPr>
            <p:cNvPr id="53" name="正方形/長方形 52"/>
            <p:cNvSpPr/>
            <p:nvPr/>
          </p:nvSpPr>
          <p:spPr>
            <a:xfrm>
              <a:off x="2267744" y="3468341"/>
              <a:ext cx="706921" cy="209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2267744" y="3510815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2267744" y="3566670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2267744" y="3622526"/>
              <a:ext cx="78547" cy="162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2364329" y="3468292"/>
              <a:ext cx="584154" cy="2178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altLang="ja-JP" sz="1400" b="1" dirty="0" smtClean="0">
                  <a:latin typeface="+mj-lt"/>
                </a:rPr>
                <a:t>Opt. link</a:t>
              </a:r>
              <a:endParaRPr lang="ja-JP" altLang="en-US" sz="1400" b="1" dirty="0">
                <a:latin typeface="+mj-lt"/>
              </a:endParaRPr>
            </a:p>
          </p:txBody>
        </p:sp>
      </p:grpSp>
      <p:sp>
        <p:nvSpPr>
          <p:cNvPr id="63" name="フリーフォーム 62"/>
          <p:cNvSpPr/>
          <p:nvPr/>
        </p:nvSpPr>
        <p:spPr>
          <a:xfrm>
            <a:off x="1435709" y="4123432"/>
            <a:ext cx="4576233" cy="1206500"/>
          </a:xfrm>
          <a:custGeom>
            <a:avLst/>
            <a:gdLst>
              <a:gd name="connsiteX0" fmla="*/ 4576233 w 4576233"/>
              <a:gd name="connsiteY0" fmla="*/ 1206500 h 1206500"/>
              <a:gd name="connsiteX1" fmla="*/ 550333 w 4576233"/>
              <a:gd name="connsiteY1" fmla="*/ 342900 h 1206500"/>
              <a:gd name="connsiteX2" fmla="*/ 1274233 w 4576233"/>
              <a:gd name="connsiteY2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6233" h="1206500">
                <a:moveTo>
                  <a:pt x="4576233" y="1206500"/>
                </a:moveTo>
                <a:cubicBezTo>
                  <a:pt x="2838449" y="875241"/>
                  <a:pt x="1100666" y="543983"/>
                  <a:pt x="550333" y="342900"/>
                </a:cubicBezTo>
                <a:cubicBezTo>
                  <a:pt x="0" y="141817"/>
                  <a:pt x="637116" y="70908"/>
                  <a:pt x="1274233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/>
          <p:cNvSpPr/>
          <p:nvPr/>
        </p:nvSpPr>
        <p:spPr>
          <a:xfrm>
            <a:off x="948875" y="3856732"/>
            <a:ext cx="5088467" cy="1485900"/>
          </a:xfrm>
          <a:custGeom>
            <a:avLst/>
            <a:gdLst>
              <a:gd name="connsiteX0" fmla="*/ 5088467 w 5088467"/>
              <a:gd name="connsiteY0" fmla="*/ 1485900 h 1485900"/>
              <a:gd name="connsiteX1" fmla="*/ 554567 w 5088467"/>
              <a:gd name="connsiteY1" fmla="*/ 469900 h 1485900"/>
              <a:gd name="connsiteX2" fmla="*/ 1761067 w 5088467"/>
              <a:gd name="connsiteY2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8467" h="1485900">
                <a:moveTo>
                  <a:pt x="5088467" y="1485900"/>
                </a:moveTo>
                <a:cubicBezTo>
                  <a:pt x="3098800" y="1101725"/>
                  <a:pt x="1109134" y="717550"/>
                  <a:pt x="554567" y="469900"/>
                </a:cubicBezTo>
                <a:cubicBezTo>
                  <a:pt x="0" y="222250"/>
                  <a:pt x="880533" y="111125"/>
                  <a:pt x="1761067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/>
          <p:cNvSpPr/>
          <p:nvPr/>
        </p:nvSpPr>
        <p:spPr>
          <a:xfrm>
            <a:off x="540359" y="3577332"/>
            <a:ext cx="5509683" cy="1765300"/>
          </a:xfrm>
          <a:custGeom>
            <a:avLst/>
            <a:gdLst>
              <a:gd name="connsiteX0" fmla="*/ 5509683 w 5509683"/>
              <a:gd name="connsiteY0" fmla="*/ 1765300 h 1765300"/>
              <a:gd name="connsiteX1" fmla="*/ 556683 w 5509683"/>
              <a:gd name="connsiteY1" fmla="*/ 660400 h 1765300"/>
              <a:gd name="connsiteX2" fmla="*/ 2169583 w 5509683"/>
              <a:gd name="connsiteY2" fmla="*/ 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9683" h="1765300">
                <a:moveTo>
                  <a:pt x="5509683" y="1765300"/>
                </a:moveTo>
                <a:cubicBezTo>
                  <a:pt x="3311524" y="1359958"/>
                  <a:pt x="1113366" y="954617"/>
                  <a:pt x="556683" y="660400"/>
                </a:cubicBezTo>
                <a:cubicBezTo>
                  <a:pt x="0" y="366183"/>
                  <a:pt x="1084791" y="183091"/>
                  <a:pt x="2169583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/>
        </p:nvSpPr>
        <p:spPr>
          <a:xfrm>
            <a:off x="100092" y="3297932"/>
            <a:ext cx="5924550" cy="2032000"/>
          </a:xfrm>
          <a:custGeom>
            <a:avLst/>
            <a:gdLst>
              <a:gd name="connsiteX0" fmla="*/ 5924550 w 5924550"/>
              <a:gd name="connsiteY0" fmla="*/ 2032000 h 2032000"/>
              <a:gd name="connsiteX1" fmla="*/ 552450 w 5924550"/>
              <a:gd name="connsiteY1" fmla="*/ 812800 h 2032000"/>
              <a:gd name="connsiteX2" fmla="*/ 2609850 w 5924550"/>
              <a:gd name="connsiteY2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4550" h="2032000">
                <a:moveTo>
                  <a:pt x="5924550" y="2032000"/>
                </a:moveTo>
                <a:cubicBezTo>
                  <a:pt x="3514725" y="1591733"/>
                  <a:pt x="1104900" y="1151467"/>
                  <a:pt x="552450" y="812800"/>
                </a:cubicBezTo>
                <a:cubicBezTo>
                  <a:pt x="0" y="474133"/>
                  <a:pt x="1304925" y="237066"/>
                  <a:pt x="2609850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0" name="直線矢印コネクタ 69"/>
          <p:cNvCxnSpPr>
            <a:stCxn id="55" idx="1"/>
          </p:cNvCxnSpPr>
          <p:nvPr/>
        </p:nvCxnSpPr>
        <p:spPr>
          <a:xfrm flipV="1">
            <a:off x="5664073" y="3260190"/>
            <a:ext cx="108965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>
            <a:off x="6753726" y="2877730"/>
            <a:ext cx="1346666" cy="7672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/>
              <a:t>ATCA modules</a:t>
            </a:r>
            <a:endParaRPr kumimoji="1" lang="ja-JP" altLang="en-US" sz="20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972702" y="3790781"/>
            <a:ext cx="607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DAT</a:t>
            </a:r>
            <a:br>
              <a:rPr kumimoji="1" lang="en-US" altLang="ja-JP" b="1" dirty="0" smtClean="0">
                <a:solidFill>
                  <a:schemeClr val="bg1"/>
                </a:solidFill>
              </a:rPr>
            </a:br>
            <a:r>
              <a:rPr kumimoji="1" lang="en-US" altLang="ja-JP" b="1" dirty="0" smtClean="0">
                <a:solidFill>
                  <a:schemeClr val="bg1"/>
                </a:solidFill>
              </a:rPr>
              <a:t>CON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Idea on Hit Recovery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Hit recovery</a:t>
            </a:r>
          </a:p>
          <a:p>
            <a:pPr lvl="1"/>
            <a:r>
              <a:rPr lang="de-DE" altLang="ja-JP" dirty="0" smtClean="0"/>
              <a:t>A track with </a:t>
            </a:r>
            <a:r>
              <a:rPr lang="de-DE" altLang="ja-JP" i="1" dirty="0" smtClean="0"/>
              <a:t>p</a:t>
            </a:r>
            <a:r>
              <a:rPr lang="de-DE" altLang="ja-JP" baseline="-25000" dirty="0" smtClean="0"/>
              <a:t>t</a:t>
            </a:r>
            <a:r>
              <a:rPr lang="de-DE" altLang="ja-JP" dirty="0" smtClean="0"/>
              <a:t>&lt;75MeV/</a:t>
            </a:r>
            <a:r>
              <a:rPr lang="de-DE" altLang="ja-JP" i="1" dirty="0" smtClean="0"/>
              <a:t>c</a:t>
            </a:r>
            <a:r>
              <a:rPr lang="de-DE" altLang="ja-JP" dirty="0" smtClean="0"/>
              <a:t> cannot be reconstructed by the SVD sololey because of its small curvature.</a:t>
            </a:r>
            <a:br>
              <a:rPr lang="de-DE" altLang="ja-JP" dirty="0" smtClean="0"/>
            </a:br>
            <a:r>
              <a:rPr lang="de-DE" altLang="ja-JP" dirty="0" smtClean="0"/>
              <a:t>→ No associated RoI is generated.</a:t>
            </a:r>
            <a:br>
              <a:rPr lang="de-DE" altLang="ja-JP" dirty="0" smtClean="0"/>
            </a:br>
            <a:r>
              <a:rPr lang="de-DE" altLang="ja-JP" dirty="0" smtClean="0"/>
              <a:t>→ Corresponding PXD hit will be totally lost.</a:t>
            </a:r>
          </a:p>
          <a:p>
            <a:pPr lvl="1"/>
            <a:r>
              <a:rPr lang="de-DE" altLang="ja-JP" dirty="0" smtClean="0"/>
              <a:t>PXD+SVD track finding may salvage these PXD hits.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3960064" y="4524654"/>
            <a:ext cx="1188000" cy="19286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/>
              <a:t>ATCA modules</a:t>
            </a:r>
            <a:endParaRPr kumimoji="1" lang="ja-JP" altLang="en-US" sz="2000" b="1" dirty="0"/>
          </a:p>
        </p:txBody>
      </p:sp>
      <p:sp>
        <p:nvSpPr>
          <p:cNvPr id="58" name="正方形/長方形 57"/>
          <p:cNvSpPr/>
          <p:nvPr/>
        </p:nvSpPr>
        <p:spPr>
          <a:xfrm>
            <a:off x="2221261" y="4524654"/>
            <a:ext cx="1188000" cy="7672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/>
              <a:t>DHH</a:t>
            </a:r>
            <a:endParaRPr kumimoji="1" lang="ja-JP" altLang="en-US" sz="2000" b="1" dirty="0"/>
          </a:p>
        </p:txBody>
      </p:sp>
      <p:sp>
        <p:nvSpPr>
          <p:cNvPr id="59" name="正方形/長方形 58"/>
          <p:cNvSpPr/>
          <p:nvPr/>
        </p:nvSpPr>
        <p:spPr>
          <a:xfrm>
            <a:off x="2221261" y="5686042"/>
            <a:ext cx="1188000" cy="7672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/>
              <a:t>DATCON</a:t>
            </a:r>
            <a:endParaRPr kumimoji="1" lang="ja-JP" altLang="en-US" sz="2000" b="1" dirty="0"/>
          </a:p>
        </p:txBody>
      </p:sp>
      <p:sp>
        <p:nvSpPr>
          <p:cNvPr id="60" name="正方形/長方形 59"/>
          <p:cNvSpPr/>
          <p:nvPr/>
        </p:nvSpPr>
        <p:spPr>
          <a:xfrm>
            <a:off x="5687616" y="4524654"/>
            <a:ext cx="1188000" cy="192868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solidFill>
                  <a:schemeClr val="tx1"/>
                </a:solidFill>
              </a:rPr>
              <a:t>PXD+SVD</a:t>
            </a:r>
            <a:br>
              <a:rPr lang="en-US" altLang="ja-JP" sz="2000" b="1" dirty="0" smtClean="0">
                <a:solidFill>
                  <a:schemeClr val="tx1"/>
                </a:solidFill>
              </a:rPr>
            </a:br>
            <a:r>
              <a:rPr lang="en-US" altLang="ja-JP" sz="2000" b="1" dirty="0" smtClean="0">
                <a:solidFill>
                  <a:schemeClr val="tx1"/>
                </a:solidFill>
              </a:rPr>
              <a:t>track</a:t>
            </a:r>
            <a:br>
              <a:rPr lang="en-US" altLang="ja-JP" sz="2000" b="1" dirty="0" smtClean="0">
                <a:solidFill>
                  <a:schemeClr val="tx1"/>
                </a:solidFill>
              </a:rPr>
            </a:br>
            <a:r>
              <a:rPr lang="en-US" altLang="ja-JP" sz="2000" b="1" dirty="0" smtClean="0">
                <a:solidFill>
                  <a:schemeClr val="tx1"/>
                </a:solidFill>
              </a:rPr>
              <a:t>finding</a:t>
            </a:r>
            <a:br>
              <a:rPr lang="en-US" altLang="ja-JP" sz="2000" b="1" dirty="0" smtClean="0">
                <a:solidFill>
                  <a:schemeClr val="tx1"/>
                </a:solidFill>
              </a:rPr>
            </a:br>
            <a:r>
              <a:rPr lang="en-US" altLang="ja-JP" sz="2000" b="1" dirty="0" smtClean="0">
                <a:solidFill>
                  <a:schemeClr val="tx1"/>
                </a:solidFill>
              </a:rPr>
              <a:t>CPU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507719" y="4524654"/>
            <a:ext cx="1188000" cy="7672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/>
              <a:t>PXD</a:t>
            </a:r>
            <a:endParaRPr kumimoji="1" lang="ja-JP" altLang="en-US" sz="2000" b="1" dirty="0"/>
          </a:p>
        </p:txBody>
      </p:sp>
      <p:sp>
        <p:nvSpPr>
          <p:cNvPr id="62" name="正方形/長方形 61"/>
          <p:cNvSpPr/>
          <p:nvPr/>
        </p:nvSpPr>
        <p:spPr>
          <a:xfrm>
            <a:off x="507719" y="5686042"/>
            <a:ext cx="1188000" cy="7672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/>
              <a:t>SVD</a:t>
            </a:r>
            <a:endParaRPr kumimoji="1" lang="ja-JP" altLang="en-US" sz="2000" b="1" dirty="0"/>
          </a:p>
        </p:txBody>
      </p:sp>
      <p:cxnSp>
        <p:nvCxnSpPr>
          <p:cNvPr id="67" name="直線矢印コネクタ 66"/>
          <p:cNvCxnSpPr>
            <a:stCxn id="61" idx="3"/>
            <a:endCxn id="58" idx="1"/>
          </p:cNvCxnSpPr>
          <p:nvPr/>
        </p:nvCxnSpPr>
        <p:spPr>
          <a:xfrm>
            <a:off x="1695719" y="4908301"/>
            <a:ext cx="52554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>
            <a:stCxn id="62" idx="3"/>
            <a:endCxn id="59" idx="1"/>
          </p:cNvCxnSpPr>
          <p:nvPr/>
        </p:nvCxnSpPr>
        <p:spPr>
          <a:xfrm>
            <a:off x="1695719" y="6069689"/>
            <a:ext cx="52554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>
            <a:stCxn id="58" idx="3"/>
          </p:cNvCxnSpPr>
          <p:nvPr/>
        </p:nvCxnSpPr>
        <p:spPr>
          <a:xfrm>
            <a:off x="3409261" y="4908301"/>
            <a:ext cx="55080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>
            <a:stCxn id="59" idx="3"/>
          </p:cNvCxnSpPr>
          <p:nvPr/>
        </p:nvCxnSpPr>
        <p:spPr>
          <a:xfrm>
            <a:off x="3409261" y="6069689"/>
            <a:ext cx="55080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>
            <a:stCxn id="52" idx="3"/>
            <a:endCxn id="60" idx="1"/>
          </p:cNvCxnSpPr>
          <p:nvPr/>
        </p:nvCxnSpPr>
        <p:spPr>
          <a:xfrm>
            <a:off x="5148064" y="5488995"/>
            <a:ext cx="53955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82"/>
          <p:cNvSpPr/>
          <p:nvPr/>
        </p:nvSpPr>
        <p:spPr>
          <a:xfrm>
            <a:off x="7416448" y="4524654"/>
            <a:ext cx="1188000" cy="19286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</a:rPr>
              <a:t>Central</a:t>
            </a:r>
            <a:br>
              <a:rPr lang="en-US" altLang="ja-JP" sz="2000" b="1" dirty="0" smtClean="0">
                <a:solidFill>
                  <a:schemeClr val="bg1"/>
                </a:solidFill>
              </a:rPr>
            </a:br>
            <a:r>
              <a:rPr lang="en-US" altLang="ja-JP" sz="2000" b="1" dirty="0" smtClean="0">
                <a:solidFill>
                  <a:schemeClr val="bg1"/>
                </a:solidFill>
              </a:rPr>
              <a:t>DAQ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84" name="直線矢印コネクタ 83"/>
          <p:cNvCxnSpPr>
            <a:stCxn id="60" idx="3"/>
            <a:endCxn id="83" idx="1"/>
          </p:cNvCxnSpPr>
          <p:nvPr/>
        </p:nvCxnSpPr>
        <p:spPr>
          <a:xfrm>
            <a:off x="6875616" y="5488995"/>
            <a:ext cx="5408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コンテンツ プレースホルダ 4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PCI-express cards receive data from DHH.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Link-speed study with a prototype card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 Solution for DHH Readout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8100392" y="1484784"/>
            <a:ext cx="720080" cy="2430510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>
            <a:endCxn id="23" idx="1"/>
          </p:cNvCxnSpPr>
          <p:nvPr/>
        </p:nvCxnSpPr>
        <p:spPr>
          <a:xfrm flipV="1">
            <a:off x="1691848" y="2290031"/>
            <a:ext cx="720080" cy="3143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endCxn id="21" idx="1"/>
          </p:cNvCxnSpPr>
          <p:nvPr/>
        </p:nvCxnSpPr>
        <p:spPr>
          <a:xfrm flipV="1">
            <a:off x="1689782" y="2604381"/>
            <a:ext cx="722146" cy="1512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endCxn id="22" idx="1"/>
          </p:cNvCxnSpPr>
          <p:nvPr/>
        </p:nvCxnSpPr>
        <p:spPr>
          <a:xfrm>
            <a:off x="1689782" y="2912827"/>
            <a:ext cx="72214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endCxn id="24" idx="1"/>
          </p:cNvCxnSpPr>
          <p:nvPr/>
        </p:nvCxnSpPr>
        <p:spPr>
          <a:xfrm>
            <a:off x="1691848" y="3070002"/>
            <a:ext cx="720080" cy="4704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23" idx="3"/>
            <a:endCxn id="29" idx="1"/>
          </p:cNvCxnSpPr>
          <p:nvPr/>
        </p:nvCxnSpPr>
        <p:spPr>
          <a:xfrm>
            <a:off x="3204016" y="2290031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21" idx="3"/>
            <a:endCxn id="32" idx="1"/>
          </p:cNvCxnSpPr>
          <p:nvPr/>
        </p:nvCxnSpPr>
        <p:spPr>
          <a:xfrm>
            <a:off x="3204016" y="2604381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22" idx="3"/>
            <a:endCxn id="33" idx="1"/>
          </p:cNvCxnSpPr>
          <p:nvPr/>
        </p:nvCxnSpPr>
        <p:spPr>
          <a:xfrm>
            <a:off x="3204016" y="2912827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24" idx="3"/>
            <a:endCxn id="34" idx="1"/>
          </p:cNvCxnSpPr>
          <p:nvPr/>
        </p:nvCxnSpPr>
        <p:spPr>
          <a:xfrm>
            <a:off x="3204016" y="3540485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7236296" y="2924944"/>
            <a:ext cx="86409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2411928" y="2447206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411928" y="2755652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411928" y="2132856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411928" y="3383310"/>
            <a:ext cx="792088" cy="314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DHH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7466541" y="2377051"/>
            <a:ext cx="195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400" b="1" baseline="30000" dirty="0" smtClean="0">
                <a:solidFill>
                  <a:schemeClr val="bg1"/>
                </a:solidFill>
              </a:rPr>
              <a:t>nd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 Layer EVB 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852088" y="2132856"/>
            <a:ext cx="1792882" cy="314350"/>
          </a:xfrm>
          <a:prstGeom prst="rect">
            <a:avLst/>
          </a:prstGeom>
          <a:solidFill>
            <a:srgbClr val="339933"/>
          </a:solidFill>
          <a:ln>
            <a:solidFill>
              <a:srgbClr val="00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RX card on </a:t>
            </a:r>
            <a:r>
              <a:rPr kumimoji="1" lang="en-US" altLang="ja-JP" b="1" dirty="0" err="1" smtClean="0">
                <a:solidFill>
                  <a:schemeClr val="tx1"/>
                </a:solidFill>
              </a:rPr>
              <a:t>PCIe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852088" y="2447206"/>
            <a:ext cx="1792882" cy="314350"/>
          </a:xfrm>
          <a:prstGeom prst="rect">
            <a:avLst/>
          </a:prstGeom>
          <a:solidFill>
            <a:srgbClr val="339933"/>
          </a:solidFill>
          <a:ln>
            <a:solidFill>
              <a:srgbClr val="00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RX card on </a:t>
            </a:r>
            <a:r>
              <a:rPr kumimoji="1" lang="en-US" altLang="ja-JP" b="1" dirty="0" err="1" smtClean="0">
                <a:solidFill>
                  <a:schemeClr val="tx1"/>
                </a:solidFill>
              </a:rPr>
              <a:t>PCIe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852088" y="2755652"/>
            <a:ext cx="1792882" cy="314350"/>
          </a:xfrm>
          <a:prstGeom prst="rect">
            <a:avLst/>
          </a:prstGeom>
          <a:solidFill>
            <a:srgbClr val="339933"/>
          </a:solidFill>
          <a:ln>
            <a:solidFill>
              <a:srgbClr val="00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RX card on </a:t>
            </a:r>
            <a:r>
              <a:rPr kumimoji="1" lang="en-US" altLang="ja-JP" b="1" dirty="0" err="1" smtClean="0">
                <a:solidFill>
                  <a:schemeClr val="tx1"/>
                </a:solidFill>
              </a:rPr>
              <a:t>PCIe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852088" y="3383310"/>
            <a:ext cx="1792882" cy="314350"/>
          </a:xfrm>
          <a:prstGeom prst="rect">
            <a:avLst/>
          </a:prstGeom>
          <a:solidFill>
            <a:srgbClr val="339933"/>
          </a:solidFill>
          <a:ln>
            <a:solidFill>
              <a:srgbClr val="00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RX card on </a:t>
            </a:r>
            <a:r>
              <a:rPr kumimoji="1" lang="en-US" altLang="ja-JP" b="1" dirty="0" err="1" smtClean="0">
                <a:solidFill>
                  <a:schemeClr val="tx1"/>
                </a:solidFill>
              </a:rPr>
              <a:t>PCIe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 rot="5400000">
            <a:off x="3397509" y="293728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smtClean="0"/>
              <a:t>…</a:t>
            </a:r>
            <a:endParaRPr kumimoji="1" lang="ja-JP" altLang="en-US" sz="3200" dirty="0"/>
          </a:p>
        </p:txBody>
      </p:sp>
      <p:sp>
        <p:nvSpPr>
          <p:cNvPr id="47" name="正方形/長方形 46"/>
          <p:cNvSpPr/>
          <p:nvPr/>
        </p:nvSpPr>
        <p:spPr>
          <a:xfrm>
            <a:off x="5644970" y="2132856"/>
            <a:ext cx="1879358" cy="156480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</a:rPr>
              <a:t>PCs</a:t>
            </a:r>
            <a:br>
              <a:rPr kumimoji="1" lang="en-US" altLang="ja-JP" sz="2400" b="1" dirty="0" smtClean="0">
                <a:solidFill>
                  <a:schemeClr val="bg1"/>
                </a:solidFill>
              </a:rPr>
            </a:br>
            <a:r>
              <a:rPr kumimoji="1" lang="en-US" altLang="ja-JP" sz="1600" dirty="0" smtClean="0">
                <a:solidFill>
                  <a:schemeClr val="bg1"/>
                </a:solidFill>
              </a:rPr>
              <a:t>RX-card readout with 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RoI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-based data size reduction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50" name="直線コネクタ 49"/>
          <p:cNvCxnSpPr/>
          <p:nvPr/>
        </p:nvCxnSpPr>
        <p:spPr>
          <a:xfrm>
            <a:off x="8100392" y="1484784"/>
            <a:ext cx="0" cy="2070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8820472" y="1484784"/>
            <a:ext cx="0" cy="2070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8100392" y="1484784"/>
            <a:ext cx="72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8100392" y="3573016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8820472" y="3573016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465646" y="2452068"/>
            <a:ext cx="1224136" cy="813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</a:rPr>
              <a:t>PXD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283968" y="4707141"/>
            <a:ext cx="4824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/>
            <a:r>
              <a:rPr lang="en-US" altLang="ja-JP" sz="2000" b="1" dirty="0" smtClean="0"/>
              <a:t>ML605 (Virtex-6 (LX240T) evaluation kit)</a:t>
            </a:r>
          </a:p>
          <a:p>
            <a:pPr marL="355600" lvl="1" indent="-177800">
              <a:buFont typeface="Arial" pitchFamily="34" charset="0"/>
              <a:buChar char="•"/>
            </a:pPr>
            <a:r>
              <a:rPr lang="en-US" altLang="ja-JP" dirty="0" smtClean="0"/>
              <a:t>Capability of </a:t>
            </a:r>
            <a:r>
              <a:rPr lang="en-US" altLang="ja-JP" dirty="0" err="1" smtClean="0"/>
              <a:t>PCIe</a:t>
            </a:r>
            <a:r>
              <a:rPr lang="en-US" altLang="ja-JP" dirty="0" smtClean="0"/>
              <a:t> Gen2 (x4).</a:t>
            </a:r>
          </a:p>
          <a:p>
            <a:pPr marL="355600" lvl="1" indent="-177800">
              <a:buFont typeface="Arial" pitchFamily="34" charset="0"/>
              <a:buChar char="•"/>
            </a:pPr>
            <a:r>
              <a:rPr lang="en-US" altLang="ja-JP" dirty="0" smtClean="0"/>
              <a:t>x2 FMC connectors to optional daughter card</a:t>
            </a:r>
            <a:endParaRPr lang="ja-JP" altLang="en-US" dirty="0"/>
          </a:p>
        </p:txBody>
      </p:sp>
      <p:sp>
        <p:nvSpPr>
          <p:cNvPr id="36" name="テキスト ボックス 17"/>
          <p:cNvSpPr txBox="1">
            <a:spLocks noChangeArrowheads="1"/>
          </p:cNvSpPr>
          <p:nvPr/>
        </p:nvSpPr>
        <p:spPr bwMode="auto">
          <a:xfrm>
            <a:off x="467544" y="6123261"/>
            <a:ext cx="835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b="1" dirty="0">
                <a:latin typeface="Calibri" pitchFamily="34" charset="0"/>
              </a:rPr>
              <a:t>ML605</a:t>
            </a:r>
            <a:endParaRPr lang="ja-JP" altLang="en-US" b="1" dirty="0">
              <a:latin typeface="Calibri" pitchFamily="34" charset="0"/>
            </a:endParaRPr>
          </a:p>
        </p:txBody>
      </p:sp>
      <p:sp>
        <p:nvSpPr>
          <p:cNvPr id="37" name="テキスト ボックス 18"/>
          <p:cNvSpPr txBox="1">
            <a:spLocks noChangeArrowheads="1"/>
          </p:cNvSpPr>
          <p:nvPr/>
        </p:nvSpPr>
        <p:spPr bwMode="auto">
          <a:xfrm>
            <a:off x="2699792" y="4971133"/>
            <a:ext cx="1316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b="1" dirty="0">
                <a:latin typeface="+mj-lt"/>
              </a:rPr>
              <a:t>OPT4 Board</a:t>
            </a:r>
          </a:p>
        </p:txBody>
      </p:sp>
      <p:sp>
        <p:nvSpPr>
          <p:cNvPr id="39" name="円弧 38"/>
          <p:cNvSpPr/>
          <p:nvPr/>
        </p:nvSpPr>
        <p:spPr>
          <a:xfrm>
            <a:off x="577737" y="5184180"/>
            <a:ext cx="819137" cy="164977"/>
          </a:xfrm>
          <a:prstGeom prst="arc">
            <a:avLst>
              <a:gd name="adj1" fmla="val 479627"/>
              <a:gd name="adj2" fmla="val 21183713"/>
            </a:avLst>
          </a:prstGeom>
          <a:ln w="38100">
            <a:solidFill>
              <a:srgbClr val="FF66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 sz="900"/>
          </a:p>
        </p:txBody>
      </p:sp>
      <p:sp>
        <p:nvSpPr>
          <p:cNvPr id="40" name="正方形/長方形 39"/>
          <p:cNvSpPr/>
          <p:nvPr/>
        </p:nvSpPr>
        <p:spPr>
          <a:xfrm>
            <a:off x="1359939" y="5993467"/>
            <a:ext cx="2084779" cy="669755"/>
          </a:xfrm>
          <a:prstGeom prst="rect">
            <a:avLst/>
          </a:prstGeom>
          <a:solidFill>
            <a:srgbClr val="339933"/>
          </a:solidFill>
          <a:ln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/>
          </a:p>
        </p:txBody>
      </p:sp>
      <p:sp>
        <p:nvSpPr>
          <p:cNvPr id="41" name="正方形/長方形 40"/>
          <p:cNvSpPr/>
          <p:nvPr/>
        </p:nvSpPr>
        <p:spPr>
          <a:xfrm>
            <a:off x="2102744" y="6160495"/>
            <a:ext cx="741064" cy="3356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/>
              <a:t>Virtex-6</a:t>
            </a:r>
            <a:endParaRPr lang="ja-JP" altLang="en-US" sz="1200" dirty="0"/>
          </a:p>
        </p:txBody>
      </p:sp>
      <p:sp>
        <p:nvSpPr>
          <p:cNvPr id="42" name="正方形/長方形 41"/>
          <p:cNvSpPr/>
          <p:nvPr/>
        </p:nvSpPr>
        <p:spPr>
          <a:xfrm rot="16200000">
            <a:off x="2895207" y="6235597"/>
            <a:ext cx="465381" cy="1854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err="1"/>
              <a:t>PCIe</a:t>
            </a:r>
            <a:endParaRPr lang="ja-JP" altLang="en-US" sz="1200" dirty="0"/>
          </a:p>
        </p:txBody>
      </p:sp>
      <p:sp>
        <p:nvSpPr>
          <p:cNvPr id="43" name="正方形/長方形 42"/>
          <p:cNvSpPr/>
          <p:nvPr/>
        </p:nvSpPr>
        <p:spPr>
          <a:xfrm>
            <a:off x="1508500" y="5881021"/>
            <a:ext cx="521195" cy="1863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/>
              <a:t>FMC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1359939" y="4653136"/>
            <a:ext cx="1302576" cy="1116259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/>
          </a:p>
        </p:txBody>
      </p:sp>
      <p:sp>
        <p:nvSpPr>
          <p:cNvPr id="45" name="正方形/長方形 44"/>
          <p:cNvSpPr/>
          <p:nvPr/>
        </p:nvSpPr>
        <p:spPr>
          <a:xfrm>
            <a:off x="1508500" y="5657769"/>
            <a:ext cx="521195" cy="1863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FMC</a:t>
            </a:r>
          </a:p>
        </p:txBody>
      </p:sp>
      <p:cxnSp>
        <p:nvCxnSpPr>
          <p:cNvPr id="46" name="直線コネクタ 45"/>
          <p:cNvCxnSpPr/>
          <p:nvPr/>
        </p:nvCxnSpPr>
        <p:spPr>
          <a:xfrm rot="5400000">
            <a:off x="1564724" y="5862553"/>
            <a:ext cx="36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rot="5400000">
            <a:off x="1643518" y="5862553"/>
            <a:ext cx="36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rot="5400000">
            <a:off x="1713284" y="5862553"/>
            <a:ext cx="36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rot="5400000">
            <a:off x="1787976" y="5862553"/>
            <a:ext cx="36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rot="5400000">
            <a:off x="1862666" y="5862553"/>
            <a:ext cx="36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rot="5400000">
            <a:off x="1936536" y="5862553"/>
            <a:ext cx="36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>
            <a:off x="1322184" y="4727006"/>
            <a:ext cx="782202" cy="1863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/>
          </a:p>
        </p:txBody>
      </p:sp>
      <p:sp>
        <p:nvSpPr>
          <p:cNvPr id="60" name="テキスト ボックス 20"/>
          <p:cNvSpPr txBox="1">
            <a:spLocks noChangeArrowheads="1"/>
          </p:cNvSpPr>
          <p:nvPr/>
        </p:nvSpPr>
        <p:spPr bwMode="auto">
          <a:xfrm>
            <a:off x="1309051" y="465313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 dirty="0">
                <a:latin typeface="Calibri" pitchFamily="34" charset="0"/>
              </a:rPr>
              <a:t>.</a:t>
            </a:r>
            <a:endParaRPr lang="ja-JP" altLang="en-US" sz="900" b="1" dirty="0">
              <a:latin typeface="Calibri" pitchFamily="34" charset="0"/>
            </a:endParaRPr>
          </a:p>
        </p:txBody>
      </p:sp>
      <p:sp>
        <p:nvSpPr>
          <p:cNvPr id="61" name="テキスト ボックス 21"/>
          <p:cNvSpPr txBox="1">
            <a:spLocks noChangeArrowheads="1"/>
          </p:cNvSpPr>
          <p:nvPr/>
        </p:nvSpPr>
        <p:spPr bwMode="auto">
          <a:xfrm>
            <a:off x="1396874" y="472208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62" name="テキスト ボックス 22"/>
          <p:cNvSpPr txBox="1">
            <a:spLocks noChangeArrowheads="1"/>
          </p:cNvSpPr>
          <p:nvPr/>
        </p:nvSpPr>
        <p:spPr bwMode="auto">
          <a:xfrm>
            <a:off x="1494547" y="465313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63" name="テキスト ボックス 23"/>
          <p:cNvSpPr txBox="1">
            <a:spLocks noChangeArrowheads="1"/>
          </p:cNvSpPr>
          <p:nvPr/>
        </p:nvSpPr>
        <p:spPr bwMode="auto">
          <a:xfrm>
            <a:off x="1606173" y="472208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64" name="テキスト ボックス 24"/>
          <p:cNvSpPr txBox="1">
            <a:spLocks noChangeArrowheads="1"/>
          </p:cNvSpPr>
          <p:nvPr/>
        </p:nvSpPr>
        <p:spPr bwMode="auto">
          <a:xfrm>
            <a:off x="1717799" y="465313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66" name="テキスト ボックス 25"/>
          <p:cNvSpPr txBox="1">
            <a:spLocks noChangeArrowheads="1"/>
          </p:cNvSpPr>
          <p:nvPr/>
        </p:nvSpPr>
        <p:spPr bwMode="auto">
          <a:xfrm>
            <a:off x="1806443" y="472208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67" name="テキスト ボックス 26"/>
          <p:cNvSpPr txBox="1">
            <a:spLocks noChangeArrowheads="1"/>
          </p:cNvSpPr>
          <p:nvPr/>
        </p:nvSpPr>
        <p:spPr bwMode="auto">
          <a:xfrm>
            <a:off x="1904116" y="465313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68" name="テキスト ボックス 27"/>
          <p:cNvSpPr txBox="1">
            <a:spLocks noChangeArrowheads="1"/>
          </p:cNvSpPr>
          <p:nvPr/>
        </p:nvSpPr>
        <p:spPr bwMode="auto">
          <a:xfrm>
            <a:off x="2015742" y="472208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1320542" y="4950258"/>
            <a:ext cx="782202" cy="1863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/>
          </a:p>
        </p:txBody>
      </p:sp>
      <p:sp>
        <p:nvSpPr>
          <p:cNvPr id="70" name="テキスト ボックス 31"/>
          <p:cNvSpPr txBox="1">
            <a:spLocks noChangeArrowheads="1"/>
          </p:cNvSpPr>
          <p:nvPr/>
        </p:nvSpPr>
        <p:spPr bwMode="auto">
          <a:xfrm>
            <a:off x="1307410" y="4876388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1" name="テキスト ボックス 32"/>
          <p:cNvSpPr txBox="1">
            <a:spLocks noChangeArrowheads="1"/>
          </p:cNvSpPr>
          <p:nvPr/>
        </p:nvSpPr>
        <p:spPr bwMode="auto">
          <a:xfrm>
            <a:off x="1395233" y="4946154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2" name="テキスト ボックス 33"/>
          <p:cNvSpPr txBox="1">
            <a:spLocks noChangeArrowheads="1"/>
          </p:cNvSpPr>
          <p:nvPr/>
        </p:nvSpPr>
        <p:spPr bwMode="auto">
          <a:xfrm>
            <a:off x="1492906" y="4876388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3" name="テキスト ボックス 34"/>
          <p:cNvSpPr txBox="1">
            <a:spLocks noChangeArrowheads="1"/>
          </p:cNvSpPr>
          <p:nvPr/>
        </p:nvSpPr>
        <p:spPr bwMode="auto">
          <a:xfrm>
            <a:off x="1604532" y="4946154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4" name="テキスト ボックス 35"/>
          <p:cNvSpPr txBox="1">
            <a:spLocks noChangeArrowheads="1"/>
          </p:cNvSpPr>
          <p:nvPr/>
        </p:nvSpPr>
        <p:spPr bwMode="auto">
          <a:xfrm>
            <a:off x="1716158" y="4876388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5" name="テキスト ボックス 36"/>
          <p:cNvSpPr txBox="1">
            <a:spLocks noChangeArrowheads="1"/>
          </p:cNvSpPr>
          <p:nvPr/>
        </p:nvSpPr>
        <p:spPr bwMode="auto">
          <a:xfrm>
            <a:off x="1804802" y="4946154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6" name="テキスト ボックス 37"/>
          <p:cNvSpPr txBox="1">
            <a:spLocks noChangeArrowheads="1"/>
          </p:cNvSpPr>
          <p:nvPr/>
        </p:nvSpPr>
        <p:spPr bwMode="auto">
          <a:xfrm>
            <a:off x="1902474" y="4876388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7" name="テキスト ボックス 38"/>
          <p:cNvSpPr txBox="1">
            <a:spLocks noChangeArrowheads="1"/>
          </p:cNvSpPr>
          <p:nvPr/>
        </p:nvSpPr>
        <p:spPr bwMode="auto">
          <a:xfrm>
            <a:off x="2014100" y="4946154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1320542" y="5174330"/>
            <a:ext cx="782202" cy="1854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/>
          </a:p>
        </p:txBody>
      </p:sp>
      <p:sp>
        <p:nvSpPr>
          <p:cNvPr id="79" name="テキスト ボックス 41"/>
          <p:cNvSpPr txBox="1">
            <a:spLocks noChangeArrowheads="1"/>
          </p:cNvSpPr>
          <p:nvPr/>
        </p:nvSpPr>
        <p:spPr bwMode="auto">
          <a:xfrm>
            <a:off x="1307410" y="5099640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0" name="テキスト ボックス 42"/>
          <p:cNvSpPr txBox="1">
            <a:spLocks noChangeArrowheads="1"/>
          </p:cNvSpPr>
          <p:nvPr/>
        </p:nvSpPr>
        <p:spPr bwMode="auto">
          <a:xfrm>
            <a:off x="1395233" y="516940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1" name="テキスト ボックス 43"/>
          <p:cNvSpPr txBox="1">
            <a:spLocks noChangeArrowheads="1"/>
          </p:cNvSpPr>
          <p:nvPr/>
        </p:nvSpPr>
        <p:spPr bwMode="auto">
          <a:xfrm>
            <a:off x="1492906" y="5099640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2" name="テキスト ボックス 44"/>
          <p:cNvSpPr txBox="1">
            <a:spLocks noChangeArrowheads="1"/>
          </p:cNvSpPr>
          <p:nvPr/>
        </p:nvSpPr>
        <p:spPr bwMode="auto">
          <a:xfrm>
            <a:off x="1604532" y="516940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3" name="テキスト ボックス 45"/>
          <p:cNvSpPr txBox="1">
            <a:spLocks noChangeArrowheads="1"/>
          </p:cNvSpPr>
          <p:nvPr/>
        </p:nvSpPr>
        <p:spPr bwMode="auto">
          <a:xfrm>
            <a:off x="1716158" y="5099640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4" name="テキスト ボックス 46"/>
          <p:cNvSpPr txBox="1">
            <a:spLocks noChangeArrowheads="1"/>
          </p:cNvSpPr>
          <p:nvPr/>
        </p:nvSpPr>
        <p:spPr bwMode="auto">
          <a:xfrm>
            <a:off x="1804802" y="516940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5" name="テキスト ボックス 47"/>
          <p:cNvSpPr txBox="1">
            <a:spLocks noChangeArrowheads="1"/>
          </p:cNvSpPr>
          <p:nvPr/>
        </p:nvSpPr>
        <p:spPr bwMode="auto">
          <a:xfrm>
            <a:off x="1902474" y="5099640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6" name="テキスト ボックス 48"/>
          <p:cNvSpPr txBox="1">
            <a:spLocks noChangeArrowheads="1"/>
          </p:cNvSpPr>
          <p:nvPr/>
        </p:nvSpPr>
        <p:spPr bwMode="auto">
          <a:xfrm>
            <a:off x="2014100" y="5169406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1320542" y="5397582"/>
            <a:ext cx="782202" cy="1863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/>
          </a:p>
        </p:txBody>
      </p:sp>
      <p:sp>
        <p:nvSpPr>
          <p:cNvPr id="88" name="テキスト ボックス 51"/>
          <p:cNvSpPr txBox="1">
            <a:spLocks noChangeArrowheads="1"/>
          </p:cNvSpPr>
          <p:nvPr/>
        </p:nvSpPr>
        <p:spPr bwMode="auto">
          <a:xfrm>
            <a:off x="1307410" y="532289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89" name="テキスト ボックス 52"/>
          <p:cNvSpPr txBox="1">
            <a:spLocks noChangeArrowheads="1"/>
          </p:cNvSpPr>
          <p:nvPr/>
        </p:nvSpPr>
        <p:spPr bwMode="auto">
          <a:xfrm>
            <a:off x="1395233" y="5392657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90" name="テキスト ボックス 53"/>
          <p:cNvSpPr txBox="1">
            <a:spLocks noChangeArrowheads="1"/>
          </p:cNvSpPr>
          <p:nvPr/>
        </p:nvSpPr>
        <p:spPr bwMode="auto">
          <a:xfrm>
            <a:off x="1492906" y="532289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91" name="テキスト ボックス 54"/>
          <p:cNvSpPr txBox="1">
            <a:spLocks noChangeArrowheads="1"/>
          </p:cNvSpPr>
          <p:nvPr/>
        </p:nvSpPr>
        <p:spPr bwMode="auto">
          <a:xfrm>
            <a:off x="1604532" y="5392657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92" name="テキスト ボックス 55"/>
          <p:cNvSpPr txBox="1">
            <a:spLocks noChangeArrowheads="1"/>
          </p:cNvSpPr>
          <p:nvPr/>
        </p:nvSpPr>
        <p:spPr bwMode="auto">
          <a:xfrm>
            <a:off x="1716158" y="532289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93" name="テキスト ボックス 56"/>
          <p:cNvSpPr txBox="1">
            <a:spLocks noChangeArrowheads="1"/>
          </p:cNvSpPr>
          <p:nvPr/>
        </p:nvSpPr>
        <p:spPr bwMode="auto">
          <a:xfrm>
            <a:off x="1804802" y="5392657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94" name="テキスト ボックス 57"/>
          <p:cNvSpPr txBox="1">
            <a:spLocks noChangeArrowheads="1"/>
          </p:cNvSpPr>
          <p:nvPr/>
        </p:nvSpPr>
        <p:spPr bwMode="auto">
          <a:xfrm>
            <a:off x="1902474" y="5322891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95" name="テキスト ボックス 58"/>
          <p:cNvSpPr txBox="1">
            <a:spLocks noChangeArrowheads="1"/>
          </p:cNvSpPr>
          <p:nvPr/>
        </p:nvSpPr>
        <p:spPr bwMode="auto">
          <a:xfrm>
            <a:off x="2014100" y="5392657"/>
            <a:ext cx="2151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b="1">
                <a:latin typeface="Calibri" pitchFamily="34" charset="0"/>
              </a:rPr>
              <a:t>.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96" name="テキスト ボックス 65"/>
          <p:cNvSpPr txBox="1">
            <a:spLocks noChangeArrowheads="1"/>
          </p:cNvSpPr>
          <p:nvPr/>
        </p:nvSpPr>
        <p:spPr bwMode="auto">
          <a:xfrm>
            <a:off x="283113" y="5377063"/>
            <a:ext cx="97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400" dirty="0">
                <a:latin typeface="Calibri" pitchFamily="34" charset="0"/>
              </a:rPr>
              <a:t>Loopback</a:t>
            </a:r>
            <a:br>
              <a:rPr lang="en-US" altLang="ja-JP" sz="1400" dirty="0">
                <a:latin typeface="Calibri" pitchFamily="34" charset="0"/>
              </a:rPr>
            </a:br>
            <a:r>
              <a:rPr lang="en-US" altLang="ja-JP" sz="1400" dirty="0">
                <a:latin typeface="Calibri" pitchFamily="34" charset="0"/>
              </a:rPr>
              <a:t>optical link</a:t>
            </a:r>
            <a:endParaRPr lang="ja-JP" altLang="en-US" sz="1400" dirty="0">
              <a:latin typeface="Calibri" pitchFamily="34" charset="0"/>
            </a:endParaRPr>
          </a:p>
        </p:txBody>
      </p:sp>
      <p:pic>
        <p:nvPicPr>
          <p:cNvPr id="97" name="Picture 2" descr="C:\Documents and Settings\higuchit\Local Settings\Temporary Internet Files\Content.IE5\5TQAEHHD\MC900431616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440" y="5970486"/>
            <a:ext cx="767429" cy="76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テキスト ボックス 67"/>
          <p:cNvSpPr txBox="1">
            <a:spLocks noChangeArrowheads="1"/>
          </p:cNvSpPr>
          <p:nvPr/>
        </p:nvSpPr>
        <p:spPr bwMode="auto">
          <a:xfrm>
            <a:off x="4067944" y="5657769"/>
            <a:ext cx="3738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itchFamily="34" charset="0"/>
              </a:rPr>
              <a:t>PC</a:t>
            </a:r>
            <a:endParaRPr lang="ja-JP" altLang="en-US" sz="1400" dirty="0">
              <a:latin typeface="Calibri" pitchFamily="34" charset="0"/>
            </a:endParaRPr>
          </a:p>
        </p:txBody>
      </p:sp>
      <p:cxnSp>
        <p:nvCxnSpPr>
          <p:cNvPr id="99" name="直線矢印コネクタ 98"/>
          <p:cNvCxnSpPr>
            <a:stCxn id="42" idx="2"/>
            <a:endCxn id="97" idx="1"/>
          </p:cNvCxnSpPr>
          <p:nvPr/>
        </p:nvCxnSpPr>
        <p:spPr>
          <a:xfrm>
            <a:off x="3220645" y="6328344"/>
            <a:ext cx="713795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正方形/長方形 102"/>
          <p:cNvSpPr/>
          <p:nvPr/>
        </p:nvSpPr>
        <p:spPr>
          <a:xfrm>
            <a:off x="4860232" y="5736324"/>
            <a:ext cx="1800000" cy="646331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x4 Aurora 5Gbps</a:t>
            </a:r>
            <a:br>
              <a:rPr lang="en-US" altLang="ja-JP" b="1" dirty="0" smtClean="0"/>
            </a:br>
            <a:r>
              <a:rPr lang="en-US" altLang="ja-JP" b="1" dirty="0" smtClean="0"/>
              <a:t> x8 </a:t>
            </a:r>
            <a:r>
              <a:rPr lang="en-US" altLang="ja-JP" b="1" dirty="0" err="1" smtClean="0"/>
              <a:t>PCIe</a:t>
            </a:r>
            <a:r>
              <a:rPr lang="en-US" altLang="ja-JP" b="1" dirty="0" smtClean="0"/>
              <a:t> 2.5Gbps</a:t>
            </a:r>
          </a:p>
        </p:txBody>
      </p:sp>
      <p:sp>
        <p:nvSpPr>
          <p:cNvPr id="104" name="右矢印 103"/>
          <p:cNvSpPr/>
          <p:nvPr/>
        </p:nvSpPr>
        <p:spPr>
          <a:xfrm>
            <a:off x="6732440" y="5896360"/>
            <a:ext cx="481502" cy="326258"/>
          </a:xfrm>
          <a:prstGeom prst="rightArrow">
            <a:avLst/>
          </a:prstGeom>
          <a:solidFill>
            <a:srgbClr val="FF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/>
          <p:cNvSpPr/>
          <p:nvPr/>
        </p:nvSpPr>
        <p:spPr>
          <a:xfrm>
            <a:off x="7236496" y="5733256"/>
            <a:ext cx="1800000" cy="646331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noAutofit/>
          </a:bodyPr>
          <a:lstStyle/>
          <a:p>
            <a:pPr algn="ctr"/>
            <a:r>
              <a:rPr lang="en-US" altLang="ja-JP" b="1" dirty="0" smtClean="0"/>
              <a:t>11.84Gbps</a:t>
            </a:r>
            <a:br>
              <a:rPr lang="en-US" altLang="ja-JP" b="1" dirty="0" smtClean="0"/>
            </a:br>
            <a:r>
              <a:rPr lang="en-US" altLang="ja-JP" b="1" dirty="0" smtClean="0"/>
              <a:t>achieved</a:t>
            </a: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7524328" y="245206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GbE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Backup Solution for DHH Readout</a:t>
            </a:r>
            <a:endParaRPr lang="ja-JP" altLang="en-US" dirty="0"/>
          </a:p>
        </p:txBody>
      </p:sp>
      <p:sp>
        <p:nvSpPr>
          <p:cNvPr id="49" name="コンテンツ プレースホルダ 4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 newly developed PCI-express card</a:t>
            </a:r>
          </a:p>
          <a:p>
            <a:pPr lvl="1"/>
            <a:r>
              <a:rPr lang="en-US" altLang="ja-JP" dirty="0" smtClean="0"/>
              <a:t>The card has just delivered to KEK a month ago;  we start a test of this card soon.</a:t>
            </a:r>
            <a:endParaRPr lang="ja-JP" altLang="en-US" dirty="0" smtClean="0"/>
          </a:p>
          <a:p>
            <a:pPr lvl="1"/>
            <a:endParaRPr lang="ja-JP" altLang="en-US" dirty="0"/>
          </a:p>
        </p:txBody>
      </p:sp>
      <p:pic>
        <p:nvPicPr>
          <p:cNvPr id="35842" name="Picture 2" descr="C:\Users\higuchit.HIGUCHIT-PC\Desktop\071-111101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t="7607" b="9831"/>
          <a:stretch>
            <a:fillRect/>
          </a:stretch>
        </p:blipFill>
        <p:spPr bwMode="auto">
          <a:xfrm>
            <a:off x="2539222" y="3082234"/>
            <a:ext cx="4065556" cy="25174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0" name="正方形/長方形 129"/>
          <p:cNvSpPr/>
          <p:nvPr/>
        </p:nvSpPr>
        <p:spPr>
          <a:xfrm>
            <a:off x="4399986" y="4112924"/>
            <a:ext cx="576064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4000169" y="5879013"/>
            <a:ext cx="137569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Virtex-6</a:t>
            </a:r>
            <a:br>
              <a:rPr kumimoji="1" lang="en-US" altLang="ja-JP" dirty="0" smtClean="0"/>
            </a:br>
            <a:r>
              <a:rPr kumimoji="1" lang="en-US" altLang="ja-JP" dirty="0" smtClean="0"/>
              <a:t>(XC6VLX75T)</a:t>
            </a:r>
            <a:endParaRPr kumimoji="1" lang="ja-JP" altLang="en-US" dirty="0"/>
          </a:p>
        </p:txBody>
      </p:sp>
      <p:cxnSp>
        <p:nvCxnSpPr>
          <p:cNvPr id="134" name="直線矢印コネクタ 133"/>
          <p:cNvCxnSpPr>
            <a:stCxn id="132" idx="0"/>
            <a:endCxn id="130" idx="2"/>
          </p:cNvCxnSpPr>
          <p:nvPr/>
        </p:nvCxnSpPr>
        <p:spPr>
          <a:xfrm flipV="1">
            <a:off x="4688018" y="4688988"/>
            <a:ext cx="0" cy="11900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正方形/長方形 135"/>
          <p:cNvSpPr/>
          <p:nvPr/>
        </p:nvSpPr>
        <p:spPr>
          <a:xfrm>
            <a:off x="5652120" y="3536860"/>
            <a:ext cx="720080" cy="1342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8" name="直線矢印コネクタ 137"/>
          <p:cNvCxnSpPr>
            <a:stCxn id="139" idx="1"/>
            <a:endCxn id="136" idx="3"/>
          </p:cNvCxnSpPr>
          <p:nvPr/>
        </p:nvCxnSpPr>
        <p:spPr>
          <a:xfrm flipH="1">
            <a:off x="6372200" y="4208236"/>
            <a:ext cx="58321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38"/>
          <p:cNvSpPr txBox="1"/>
          <p:nvPr/>
        </p:nvSpPr>
        <p:spPr>
          <a:xfrm>
            <a:off x="6955414" y="3746571"/>
            <a:ext cx="2010294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DDR3 4GB</a:t>
            </a:r>
            <a:r>
              <a:rPr lang="en-US" altLang="ja-JP" dirty="0" smtClean="0"/>
              <a:t> buffer</a:t>
            </a:r>
            <a:br>
              <a:rPr lang="en-US" altLang="ja-JP" dirty="0" smtClean="0"/>
            </a:br>
            <a:r>
              <a:rPr lang="en-US" altLang="ja-JP" dirty="0" smtClean="0"/>
              <a:t>for accidental block</a:t>
            </a:r>
            <a:br>
              <a:rPr lang="en-US" altLang="ja-JP" dirty="0" smtClean="0"/>
            </a:br>
            <a:r>
              <a:rPr lang="en-US" altLang="ja-JP" dirty="0" smtClean="0"/>
              <a:t>of PCI-express</a:t>
            </a:r>
            <a:endParaRPr kumimoji="1" lang="en-US" altLang="ja-JP" dirty="0" smtClean="0"/>
          </a:p>
        </p:txBody>
      </p:sp>
      <p:sp>
        <p:nvSpPr>
          <p:cNvPr id="142" name="円/楕円 141"/>
          <p:cNvSpPr/>
          <p:nvPr/>
        </p:nvSpPr>
        <p:spPr>
          <a:xfrm>
            <a:off x="3447870" y="4951620"/>
            <a:ext cx="1124130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左中かっこ 142"/>
          <p:cNvSpPr/>
          <p:nvPr/>
        </p:nvSpPr>
        <p:spPr>
          <a:xfrm>
            <a:off x="2267768" y="3904997"/>
            <a:ext cx="216000" cy="58281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107504" y="3873241"/>
            <a:ext cx="21240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x2 SFP+ modules to</a:t>
            </a:r>
            <a:br>
              <a:rPr kumimoji="1" lang="en-US" altLang="ja-JP" dirty="0" smtClean="0"/>
            </a:br>
            <a:r>
              <a:rPr kumimoji="1" lang="en-US" altLang="ja-JP" dirty="0" smtClean="0"/>
              <a:t>receive DHH outputs</a:t>
            </a:r>
            <a:endParaRPr kumimoji="1" lang="ja-JP" altLang="en-US" dirty="0"/>
          </a:p>
        </p:txBody>
      </p:sp>
      <p:sp>
        <p:nvSpPr>
          <p:cNvPr id="148" name="左中かっこ 147"/>
          <p:cNvSpPr/>
          <p:nvPr/>
        </p:nvSpPr>
        <p:spPr>
          <a:xfrm>
            <a:off x="2267768" y="4625077"/>
            <a:ext cx="216000" cy="58281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107504" y="4593321"/>
            <a:ext cx="21240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x2 RJ45 connectors to alert buffer full</a:t>
            </a:r>
            <a:endParaRPr kumimoji="1" lang="ja-JP" altLang="en-US" dirty="0"/>
          </a:p>
        </p:txBody>
      </p:sp>
      <p:cxnSp>
        <p:nvCxnSpPr>
          <p:cNvPr id="151" name="直線矢印コネクタ 150"/>
          <p:cNvCxnSpPr>
            <a:endCxn id="142" idx="3"/>
          </p:cNvCxnSpPr>
          <p:nvPr/>
        </p:nvCxnSpPr>
        <p:spPr>
          <a:xfrm flipV="1">
            <a:off x="2987824" y="5381859"/>
            <a:ext cx="624671" cy="4971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テキスト ボックス 151"/>
          <p:cNvSpPr txBox="1"/>
          <p:nvPr/>
        </p:nvSpPr>
        <p:spPr>
          <a:xfrm>
            <a:off x="1909114" y="5879013"/>
            <a:ext cx="126021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PCI-express</a:t>
            </a:r>
            <a:br>
              <a:rPr kumimoji="1" lang="en-US" altLang="ja-JP" dirty="0" smtClean="0"/>
            </a:br>
            <a:r>
              <a:rPr kumimoji="1" lang="en-US" altLang="ja-JP" dirty="0" smtClean="0"/>
              <a:t>x4 Gen2</a:t>
            </a:r>
            <a:endParaRPr kumimoji="1" lang="ja-JP" altLang="en-US" dirty="0"/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5831834" y="5879013"/>
            <a:ext cx="3060646" cy="830997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The card can be a next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Belle-II DAQ platform.</a:t>
            </a:r>
            <a:endParaRPr kumimoji="1" lang="ja-JP" alt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mtClean="0"/>
              <a:t>Communication with the 2</a:t>
            </a:r>
            <a:r>
              <a:rPr kumimoji="1" lang="en-US" altLang="ja-JP" baseline="30000" smtClean="0"/>
              <a:t>nd</a:t>
            </a:r>
            <a:r>
              <a:rPr kumimoji="1" lang="en-US" altLang="ja-JP" smtClean="0"/>
              <a:t> EVB</a:t>
            </a:r>
            <a:endParaRPr kumimoji="1" lang="ja-JP" alt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58002" y="4509847"/>
            <a:ext cx="1722459" cy="52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2347" rIns="0" bIns="0">
            <a:spAutoFit/>
          </a:bodyPr>
          <a:lstStyle/>
          <a:p>
            <a:pPr algn="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Processed Data →</a:t>
            </a:r>
            <a:b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</a:br>
            <a:r>
              <a:rPr lang="en-US" altLang="ja-JP" b="1" dirty="0" smtClean="0">
                <a:solidFill>
                  <a:srgbClr val="000000"/>
                </a:solidFill>
                <a:ea typeface="msgothic" charset="0"/>
                <a:cs typeface="msgothic" charset="0"/>
              </a:rPr>
              <a:t>Event Builder</a:t>
            </a:r>
            <a:endParaRPr lang="en-US" b="1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  <p:cxnSp>
        <p:nvCxnSpPr>
          <p:cNvPr id="7" name="直線矢印コネクタ 6"/>
          <p:cNvCxnSpPr>
            <a:endCxn id="9" idx="3"/>
          </p:cNvCxnSpPr>
          <p:nvPr/>
        </p:nvCxnSpPr>
        <p:spPr>
          <a:xfrm flipH="1">
            <a:off x="1886218" y="5260278"/>
            <a:ext cx="1821686" cy="0"/>
          </a:xfrm>
          <a:prstGeom prst="straightConnector1">
            <a:avLst/>
          </a:prstGeom>
          <a:ln w="76200">
            <a:solidFill>
              <a:srgbClr val="0084D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539552" y="4725144"/>
            <a:ext cx="1346666" cy="11340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/>
              <a:t>AMC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computing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nodes</a:t>
            </a:r>
            <a:endParaRPr kumimoji="1" lang="ja-JP" altLang="en-US" sz="2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64265" y="5340117"/>
            <a:ext cx="1753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84D1"/>
                </a:solidFill>
              </a:rPr>
              <a:t>UDP/IP</a:t>
            </a:r>
            <a:br>
              <a:rPr kumimoji="1" lang="en-US" altLang="ja-JP" sz="2000" b="1" dirty="0" smtClean="0">
                <a:solidFill>
                  <a:srgbClr val="0084D1"/>
                </a:solidFill>
              </a:rPr>
            </a:br>
            <a:r>
              <a:rPr kumimoji="1" lang="en-US" altLang="ja-JP" sz="2000" b="1" dirty="0" smtClean="0">
                <a:solidFill>
                  <a:srgbClr val="0084D1"/>
                </a:solidFill>
              </a:rPr>
              <a:t>over HDL stack</a:t>
            </a:r>
            <a:endParaRPr kumimoji="1" lang="ja-JP" altLang="en-US" sz="2000" b="1" dirty="0">
              <a:solidFill>
                <a:srgbClr val="0084D1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3329" y="4764053"/>
            <a:ext cx="1816783" cy="113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直線矢印コネクタ 11"/>
          <p:cNvCxnSpPr/>
          <p:nvPr/>
        </p:nvCxnSpPr>
        <p:spPr>
          <a:xfrm flipH="1">
            <a:off x="5807560" y="5260278"/>
            <a:ext cx="165152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7596336" y="4043973"/>
            <a:ext cx="720080" cy="2430510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6962485" y="4936240"/>
            <a:ext cx="195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400" b="1" baseline="30000" dirty="0" smtClean="0">
                <a:solidFill>
                  <a:schemeClr val="bg1"/>
                </a:solidFill>
              </a:rPr>
              <a:t>nd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 Layer EVB 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7596336" y="4043973"/>
            <a:ext cx="0" cy="2070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316416" y="4043973"/>
            <a:ext cx="0" cy="2070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7596336" y="4043973"/>
            <a:ext cx="72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596336" y="6132205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8316416" y="6132205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940152" y="5340117"/>
            <a:ext cx="1146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TCP/IP</a:t>
            </a:r>
            <a:br>
              <a:rPr kumimoji="1" lang="en-US" altLang="ja-JP" sz="2000" b="1" dirty="0" smtClean="0">
                <a:solidFill>
                  <a:srgbClr val="FF0000"/>
                </a:solidFill>
              </a:rPr>
            </a:br>
            <a:r>
              <a:rPr kumimoji="1" lang="en-US" altLang="ja-JP" sz="2000" b="1" dirty="0" smtClean="0">
                <a:solidFill>
                  <a:srgbClr val="FF0000"/>
                </a:solidFill>
              </a:rPr>
              <a:t>over </a:t>
            </a:r>
            <a:r>
              <a:rPr kumimoji="1" lang="en-US" altLang="ja-JP" sz="2000" b="1" dirty="0" err="1" smtClean="0">
                <a:solidFill>
                  <a:srgbClr val="FF0000"/>
                </a:solidFill>
              </a:rPr>
              <a:t>GbE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67944" y="3861048"/>
            <a:ext cx="141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UDC/TCP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converter</a:t>
            </a:r>
            <a:endParaRPr kumimoji="1" lang="ja-JP" altLang="en-US" sz="24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90631" y="6093296"/>
            <a:ext cx="2688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84D1"/>
                </a:solidFill>
              </a:rPr>
              <a:t>Preliminarily </a:t>
            </a:r>
            <a:r>
              <a:rPr kumimoji="1" lang="en-US" altLang="ja-JP" sz="2000" b="1" dirty="0" smtClean="0">
                <a:solidFill>
                  <a:srgbClr val="0084D1"/>
                </a:solidFill>
              </a:rPr>
              <a:t>&gt;118MB/s</a:t>
            </a:r>
            <a:br>
              <a:rPr kumimoji="1" lang="en-US" altLang="ja-JP" sz="2000" b="1" dirty="0" smtClean="0">
                <a:solidFill>
                  <a:srgbClr val="0084D1"/>
                </a:solidFill>
              </a:rPr>
            </a:br>
            <a:r>
              <a:rPr kumimoji="1" lang="en-US" altLang="ja-JP" sz="2000" b="1" dirty="0" smtClean="0">
                <a:solidFill>
                  <a:srgbClr val="0084D1"/>
                </a:solidFill>
              </a:rPr>
              <a:t>is achieved </a:t>
            </a:r>
            <a:r>
              <a:rPr kumimoji="1" lang="en-US" altLang="ja-JP" sz="2000" b="1" dirty="0" smtClean="0">
                <a:solidFill>
                  <a:srgbClr val="0084D1"/>
                </a:solidFill>
                <a:sym typeface="Wingdings" pitchFamily="2" charset="2"/>
              </a:rPr>
              <a:t></a:t>
            </a:r>
            <a:endParaRPr kumimoji="1" lang="ja-JP" altLang="en-US" sz="2000" b="1" dirty="0">
              <a:solidFill>
                <a:srgbClr val="0084D1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58002" y="1845551"/>
            <a:ext cx="1722459" cy="52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2347" rIns="0" bIns="0">
            <a:spAutoFit/>
          </a:bodyPr>
          <a:lstStyle/>
          <a:p>
            <a:pPr algn="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Processed Data →</a:t>
            </a:r>
            <a:b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</a:br>
            <a:r>
              <a:rPr lang="en-US" altLang="ja-JP" b="1" dirty="0" smtClean="0">
                <a:solidFill>
                  <a:srgbClr val="000000"/>
                </a:solidFill>
                <a:ea typeface="msgothic" charset="0"/>
                <a:cs typeface="msgothic" charset="0"/>
              </a:rPr>
              <a:t>Event Builder</a:t>
            </a:r>
            <a:endParaRPr lang="en-US" b="1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  <p:cxnSp>
        <p:nvCxnSpPr>
          <p:cNvPr id="22" name="直線矢印コネクタ 21"/>
          <p:cNvCxnSpPr>
            <a:endCxn id="25" idx="3"/>
          </p:cNvCxnSpPr>
          <p:nvPr/>
        </p:nvCxnSpPr>
        <p:spPr>
          <a:xfrm flipH="1">
            <a:off x="1886218" y="2595982"/>
            <a:ext cx="5572862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539552" y="2060848"/>
            <a:ext cx="1346666" cy="11340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/>
              <a:t>AMC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computing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nodes</a:t>
            </a:r>
            <a:endParaRPr kumimoji="1" lang="ja-JP" altLang="en-US" sz="20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12676" y="2675821"/>
            <a:ext cx="165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TCP/IP on</a:t>
            </a:r>
            <a:br>
              <a:rPr kumimoji="1" lang="en-US" altLang="ja-JP" sz="2000" b="1" dirty="0" smtClean="0">
                <a:solidFill>
                  <a:srgbClr val="FF0000"/>
                </a:solidFill>
              </a:rPr>
            </a:br>
            <a:r>
              <a:rPr kumimoji="1" lang="en-US" altLang="ja-JP" sz="2000" b="1" dirty="0" smtClean="0">
                <a:solidFill>
                  <a:srgbClr val="FF0000"/>
                </a:solidFill>
              </a:rPr>
              <a:t>PowerPC core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7596336" y="1379677"/>
            <a:ext cx="720080" cy="2430510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6962485" y="2271944"/>
            <a:ext cx="195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400" b="1" baseline="30000" dirty="0" smtClean="0">
                <a:solidFill>
                  <a:schemeClr val="bg1"/>
                </a:solidFill>
              </a:rPr>
              <a:t>nd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 Layer EVB 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7596336" y="1379677"/>
            <a:ext cx="0" cy="2070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8316416" y="1379677"/>
            <a:ext cx="0" cy="2070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7596336" y="1379677"/>
            <a:ext cx="72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7596336" y="3467909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8316416" y="3467909"/>
            <a:ext cx="0" cy="2711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4267679" y="2780928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~26MB/s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860032" y="2132856"/>
            <a:ext cx="22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</a:rPr>
              <a:t>Requirement: 33MB/s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PXD R&amp;D Milestones</a:t>
            </a:r>
            <a:endParaRPr lang="ja-JP" altLang="en-US" dirty="0" smtClean="0"/>
          </a:p>
        </p:txBody>
      </p:sp>
      <p:sp>
        <p:nvSpPr>
          <p:cNvPr id="27652" name="テキスト ボックス 4"/>
          <p:cNvSpPr txBox="1">
            <a:spLocks noChangeArrowheads="1"/>
          </p:cNvSpPr>
          <p:nvPr/>
        </p:nvSpPr>
        <p:spPr bwMode="auto">
          <a:xfrm>
            <a:off x="7664838" y="2852936"/>
            <a:ext cx="1371658" cy="1015663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>
                <a:latin typeface="Calibri" pitchFamily="34" charset="0"/>
              </a:rPr>
              <a:t>1/10 SVD</a:t>
            </a:r>
            <a:br>
              <a:rPr lang="en-US" altLang="ja-JP" sz="2000" b="1" dirty="0">
                <a:latin typeface="Calibri" pitchFamily="34" charset="0"/>
              </a:rPr>
            </a:br>
            <a:r>
              <a:rPr lang="en-US" altLang="ja-JP" sz="2000" b="1" dirty="0">
                <a:latin typeface="Calibri" pitchFamily="34" charset="0"/>
              </a:rPr>
              <a:t>+</a:t>
            </a:r>
            <a:br>
              <a:rPr lang="en-US" altLang="ja-JP" sz="2000" b="1" dirty="0">
                <a:latin typeface="Calibri" pitchFamily="34" charset="0"/>
              </a:rPr>
            </a:br>
            <a:r>
              <a:rPr lang="en-US" altLang="ja-JP" sz="2000" b="1" dirty="0">
                <a:latin typeface="Calibri" pitchFamily="34" charset="0"/>
              </a:rPr>
              <a:t>partial PXD</a:t>
            </a:r>
            <a:endParaRPr lang="ja-JP" altLang="en-US" sz="2000" b="1" dirty="0">
              <a:latin typeface="Calibri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323528" y="1986880"/>
          <a:ext cx="7128792" cy="35661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594892"/>
                <a:gridCol w="813820"/>
                <a:gridCol w="720080"/>
              </a:tblGrid>
              <a:tr h="307735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Evaluation of PXD6</a:t>
                      </a:r>
                      <a:r>
                        <a:rPr kumimoji="1" lang="en-US" altLang="ja-JP" sz="2000" b="1" baseline="0" dirty="0" smtClean="0"/>
                        <a:t> (test production)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Oct.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2011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735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Start final </a:t>
                      </a:r>
                      <a:r>
                        <a:rPr kumimoji="1" lang="en-US" altLang="ja-JP" sz="2000" b="1" baseline="0" dirty="0" smtClean="0"/>
                        <a:t>(PXD9) production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May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2012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735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DAQ / power / cooling ready for test</a:t>
                      </a:r>
                      <a:endParaRPr kumimoji="1" lang="ja-JP" altLang="en-US" sz="2000" b="1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Jan.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2013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7735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“Telescope test” at DESY (full DAQ + slow control) </a:t>
                      </a:r>
                      <a:endParaRPr kumimoji="1" lang="ja-JP" altLang="en-US" sz="2000" b="1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Fall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2013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</a:tr>
              <a:tr h="307735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All ASICs produced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Feb.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2014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735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Finish final DEPFET production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Apr.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2014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735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Finish assembly of PXD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Apr.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2015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 smtClean="0"/>
                        <a:t>DAQ / power / cooling ready for installation</a:t>
                      </a:r>
                      <a:endParaRPr kumimoji="1" lang="ja-JP" altLang="en-US" sz="2000" b="1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Jul.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2015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7735">
                <a:tc>
                  <a:txBody>
                    <a:bodyPr/>
                    <a:lstStyle/>
                    <a:p>
                      <a:r>
                        <a:rPr lang="de-DE" altLang="ja-JP" sz="2000" b="1" dirty="0" smtClean="0"/>
                        <a:t>PXD installed on beam pipe at KEK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Sep.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/>
                        <a:t>2015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Summary</a:t>
            </a:r>
            <a:endParaRPr lang="ja-JP" altLang="en-US" dirty="0"/>
          </a:p>
        </p:txBody>
      </p:sp>
      <p:sp>
        <p:nvSpPr>
          <p:cNvPr id="26" name="コンテンツ プレースホルダ 2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Data stream of the Belle II PXD from </a:t>
            </a:r>
            <a:r>
              <a:rPr lang="en-US" altLang="ja-JP" dirty="0" smtClean="0"/>
              <a:t>pixels to an event building system </a:t>
            </a:r>
            <a:r>
              <a:rPr kumimoji="1" lang="en-US" altLang="ja-JP" dirty="0" smtClean="0"/>
              <a:t>has been presented.</a:t>
            </a:r>
          </a:p>
          <a:p>
            <a:pPr lvl="3"/>
            <a:endParaRPr lang="en-US" altLang="ja-JP" dirty="0" smtClean="0"/>
          </a:p>
          <a:p>
            <a:r>
              <a:rPr lang="en-US" altLang="ja-JP" dirty="0" smtClean="0"/>
              <a:t>The full size of PXD output is 16MB/event.  We design the PXD DAQ that can reduce the data size to a manageable level.</a:t>
            </a:r>
          </a:p>
          <a:p>
            <a:pPr lvl="3"/>
            <a:endParaRPr lang="en-US" altLang="ja-JP" dirty="0" smtClean="0"/>
          </a:p>
          <a:p>
            <a:r>
              <a:rPr lang="en-US" altLang="ja-JP" dirty="0" smtClean="0"/>
              <a:t>A telescope test of 1/10 SVD + partial PXD is planned in fall 2013 at DESY.  It is a quite important milestone toward the successful operation of PXD DAQ.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22509" y="1124744"/>
            <a:ext cx="779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8152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 Slides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5860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Collaborating Institutes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412525" y="44624"/>
            <a:ext cx="162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As of Feb, 2012</a:t>
            </a:r>
            <a:endParaRPr kumimoji="1" lang="ja-JP" altLang="en-US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385192" y="1208080"/>
          <a:ext cx="3970784" cy="5461280"/>
        </p:xfrm>
        <a:graphic>
          <a:graphicData uri="http://schemas.openxmlformats.org/drawingml/2006/table">
            <a:tbl>
              <a:tblPr/>
              <a:tblGrid>
                <a:gridCol w="853320"/>
                <a:gridCol w="3117464"/>
              </a:tblGrid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AUSTRALIA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Melbourne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Sydney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HEPHY, Austrian Academy of Sciences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Institute of High Energy Physics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Peking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Science and Technology of China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CZECH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Charles University in Prague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GERMANY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Deutsches Elektronen-Synchrotron 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Karlsruhe Institute of Technology 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Ludwig Maximilians University Muenchen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Max-Planck-Institut fur Physik Muenchen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Technical Univ. of Munich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Univ. of Bonn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Univ. of Giessen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Univ. of Goettingen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Univ. of Heidelberg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Indian Institute of Technology Guwahati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Indian Institute of Technology Madras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Institute of Mathematical and Sciences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Panjab Univ. Union Territory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Tata Institute of Fundamental Research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KOREA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Gyeongsang National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Hanyang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Korea Institute of Science and Technology Information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Korea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Kyungpook National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Seoul National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Yonsei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MALAYSIA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Malaya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POLAND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Institute of Nuclear Physics PAN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3" marR="8533" marT="85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3" marR="8533" marT="85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3" marR="8533" marT="85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33" marR="8533" marT="85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/>
        </p:nvGraphicFramePr>
        <p:xfrm>
          <a:off x="4777680" y="1208080"/>
          <a:ext cx="3970784" cy="5461280"/>
        </p:xfrm>
        <a:graphic>
          <a:graphicData uri="http://schemas.openxmlformats.org/drawingml/2006/table">
            <a:tbl>
              <a:tblPr/>
              <a:tblGrid>
                <a:gridCol w="853320"/>
                <a:gridCol w="3117464"/>
              </a:tblGrid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RUSSIA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Budker Institute of Nuclear Physics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Institute for High Energy Physics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Institute for Theoretical and Experimental Physics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SAUDI ARABIA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Tabuk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SLOVENIA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Ljubljana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Nova Gorica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SPAIN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Istituto de Fisica Corpuscular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TAIWAN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 Jen Catholic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National Central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National Taiwan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National United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U.S.A.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Indiana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Luther College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Pacific Northwest National Laboratory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Cincinnati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Hawaii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Univ. of South Alabama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Virginia Polytechnic Institute and State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Wayne State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VIET NAM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Institute of Physics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Vietnamese Academy of Science and Technology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JAPAN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High Energy Accelerator Research Organization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Nagoya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 Women's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Niigata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Nuclear Physics Consortium 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Osaka City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Toho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Tohoku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Tokyo Metropolitan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U-Tokyo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6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　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Yamagata Univ.</a:t>
                      </a:r>
                    </a:p>
                  </a:txBody>
                  <a:tcPr marL="8533" marR="8533" marT="8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158774" y="6406728"/>
            <a:ext cx="449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/>
              <a:t>PXD R&amp;D is contributed by </a:t>
            </a:r>
            <a:r>
              <a:rPr lang="en-US" altLang="ja-JP" b="1" dirty="0" smtClean="0">
                <a:solidFill>
                  <a:srgbClr val="FF0000"/>
                </a:solidFill>
              </a:rPr>
              <a:t>c</a:t>
            </a:r>
            <a:r>
              <a:rPr lang="en-US" altLang="ja-JP" b="1" dirty="0" smtClean="0">
                <a:solidFill>
                  <a:srgbClr val="0000FF"/>
                </a:solidFill>
              </a:rPr>
              <a:t>o</a:t>
            </a:r>
            <a:r>
              <a:rPr lang="en-US" altLang="ja-JP" b="1" dirty="0" smtClean="0">
                <a:solidFill>
                  <a:srgbClr val="009900"/>
                </a:solidFill>
              </a:rPr>
              <a:t>l</a:t>
            </a:r>
            <a:r>
              <a:rPr lang="en-US" altLang="ja-JP" b="1" dirty="0" smtClean="0">
                <a:solidFill>
                  <a:srgbClr val="FF0000"/>
                </a:solidFill>
              </a:rPr>
              <a:t>o</a:t>
            </a:r>
            <a:r>
              <a:rPr lang="en-US" altLang="ja-JP" b="1" dirty="0" smtClean="0">
                <a:solidFill>
                  <a:srgbClr val="0000FF"/>
                </a:solidFill>
              </a:rPr>
              <a:t>r</a:t>
            </a:r>
            <a:r>
              <a:rPr lang="en-US" altLang="ja-JP" b="1" dirty="0" smtClean="0">
                <a:solidFill>
                  <a:srgbClr val="009900"/>
                </a:solidFill>
              </a:rPr>
              <a:t>e</a:t>
            </a:r>
            <a:r>
              <a:rPr lang="en-US" altLang="ja-JP" b="1" dirty="0" smtClean="0">
                <a:solidFill>
                  <a:srgbClr val="FF0000"/>
                </a:solidFill>
              </a:rPr>
              <a:t>d</a:t>
            </a:r>
            <a:r>
              <a:rPr lang="en-US" altLang="ja-JP" b="1" dirty="0" smtClean="0"/>
              <a:t> </a:t>
            </a:r>
            <a:r>
              <a:rPr kumimoji="1" lang="en-US" altLang="ja-JP" b="1" dirty="0" smtClean="0"/>
              <a:t>institutes.</a:t>
            </a:r>
            <a:endParaRPr kumimoji="1" lang="ja-JP" alt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DEPFET</a:t>
            </a:r>
            <a:endParaRPr lang="ja-JP" altLang="en-US" dirty="0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Theory of operation</a:t>
            </a:r>
          </a:p>
          <a:p>
            <a:pPr lvl="1"/>
            <a:r>
              <a:rPr lang="en-US" altLang="ja-JP" dirty="0" smtClean="0"/>
              <a:t>A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-channel FET resides on a</a:t>
            </a:r>
            <a:br>
              <a:rPr lang="en-US" altLang="ja-JP" dirty="0" smtClean="0"/>
            </a:br>
            <a:r>
              <a:rPr lang="en-US" altLang="ja-JP" dirty="0" smtClean="0"/>
              <a:t>completely depleted silicon bulk.</a:t>
            </a:r>
          </a:p>
          <a:p>
            <a:pPr lvl="1"/>
            <a:r>
              <a:rPr lang="en-US" altLang="ja-JP" dirty="0" smtClean="0"/>
              <a:t>A deep 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-implant creates a potential</a:t>
            </a:r>
            <a:br>
              <a:rPr lang="en-US" altLang="ja-JP" dirty="0" smtClean="0"/>
            </a:br>
            <a:r>
              <a:rPr lang="en-US" altLang="ja-JP" dirty="0" smtClean="0"/>
              <a:t>minimum for electrons under the gate.</a:t>
            </a:r>
          </a:p>
          <a:p>
            <a:pPr lvl="1"/>
            <a:r>
              <a:rPr lang="en-US" altLang="ja-JP" dirty="0" smtClean="0"/>
              <a:t>Signal electrons accumulate in the</a:t>
            </a:r>
            <a:br>
              <a:rPr lang="en-US" altLang="ja-JP" dirty="0" smtClean="0"/>
            </a:br>
            <a:r>
              <a:rPr lang="en-US" altLang="ja-JP" dirty="0" smtClean="0"/>
              <a:t>internal gate and modulate the</a:t>
            </a:r>
            <a:br>
              <a:rPr lang="en-US" altLang="ja-JP" dirty="0" smtClean="0"/>
            </a:br>
            <a:r>
              <a:rPr lang="en-US" altLang="ja-JP" dirty="0" smtClean="0"/>
              <a:t>transistor current (</a:t>
            </a:r>
            <a:r>
              <a:rPr lang="en-US" altLang="ja-JP" i="1" dirty="0" err="1" smtClean="0"/>
              <a:t>g</a:t>
            </a:r>
            <a:r>
              <a:rPr lang="en-US" altLang="ja-JP" i="1" baseline="-25000" dirty="0" err="1" smtClean="0"/>
              <a:t>q</a:t>
            </a:r>
            <a:r>
              <a:rPr lang="en-US" altLang="ja-JP" dirty="0" smtClean="0"/>
              <a:t> ~ 400pA/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⁻).</a:t>
            </a:r>
          </a:p>
          <a:p>
            <a:pPr lvl="1"/>
            <a:r>
              <a:rPr lang="en-US" altLang="ja-JP" dirty="0" smtClean="0"/>
              <a:t>Accumulated charge can be removed by a clear contact.</a:t>
            </a:r>
          </a:p>
          <a:p>
            <a:endParaRPr lang="ja-JP" altLang="en-US" dirty="0"/>
          </a:p>
        </p:txBody>
      </p:sp>
      <p:grpSp>
        <p:nvGrpSpPr>
          <p:cNvPr id="2" name="グループ化 22"/>
          <p:cNvGrpSpPr/>
          <p:nvPr/>
        </p:nvGrpSpPr>
        <p:grpSpPr>
          <a:xfrm>
            <a:off x="6253523" y="1412776"/>
            <a:ext cx="2710965" cy="2757562"/>
            <a:chOff x="6041397" y="1700808"/>
            <a:chExt cx="2923339" cy="297358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041397" y="2291426"/>
              <a:ext cx="2923339" cy="2382968"/>
              <a:chOff x="3362" y="2047"/>
              <a:chExt cx="2113" cy="1829"/>
            </a:xfrm>
          </p:grpSpPr>
          <p:pic>
            <p:nvPicPr>
              <p:cNvPr id="262150" name="Picture 6" descr="depmos_lin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" y="2047"/>
                <a:ext cx="2113" cy="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2151" name="Picture 7" descr="pdrai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6" y="2358"/>
                <a:ext cx="397" cy="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152" name="Picture 8" descr="psourc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0" y="2217"/>
                <a:ext cx="503" cy="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2164" name="Text Box 20"/>
            <p:cNvSpPr txBox="1">
              <a:spLocks noChangeArrowheads="1"/>
            </p:cNvSpPr>
            <p:nvPr/>
          </p:nvSpPr>
          <p:spPr bwMode="auto">
            <a:xfrm>
              <a:off x="6154011" y="1700808"/>
              <a:ext cx="269811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2000" b="1" u="sng" dirty="0">
                  <a:solidFill>
                    <a:srgbClr val="FF0000"/>
                  </a:solidFill>
                </a:rPr>
                <a:t>De</a:t>
              </a:r>
              <a:r>
                <a:rPr lang="de-DE" sz="2000" b="1" dirty="0"/>
                <a:t>pleted </a:t>
              </a:r>
              <a:r>
                <a:rPr lang="de-DE" sz="2000" b="1" u="sng" dirty="0">
                  <a:solidFill>
                    <a:srgbClr val="FF0000"/>
                  </a:solidFill>
                </a:rPr>
                <a:t>p</a:t>
              </a:r>
              <a:r>
                <a:rPr lang="de-DE" sz="2000" b="1" dirty="0"/>
                <a:t>-channel </a:t>
              </a:r>
              <a:r>
                <a:rPr lang="de-DE" sz="2000" b="1" u="sng" dirty="0">
                  <a:solidFill>
                    <a:srgbClr val="FF0000"/>
                  </a:solidFill>
                </a:rPr>
                <a:t>FET</a:t>
              </a:r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50972" y="5445224"/>
            <a:ext cx="7442056" cy="1302088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7800" indent="-177800" algn="ctr">
              <a:lnSpc>
                <a:spcPts val="3200"/>
              </a:lnSpc>
            </a:pPr>
            <a:r>
              <a:rPr lang="en-US" altLang="ja-JP" sz="2400" b="1" dirty="0" smtClean="0"/>
              <a:t>Fully depleted →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Large signal, fast signal collection</a:t>
            </a:r>
            <a:endParaRPr lang="en-US" altLang="ja-JP" sz="2400" b="1" dirty="0" smtClean="0"/>
          </a:p>
          <a:p>
            <a:pPr marL="177800" indent="-177800" algn="ctr">
              <a:lnSpc>
                <a:spcPts val="3200"/>
              </a:lnSpc>
            </a:pPr>
            <a:r>
              <a:rPr lang="en-US" altLang="ja-JP" sz="2400" b="1" dirty="0" smtClean="0"/>
              <a:t>Low capacitance,  internal amplification →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Low noise</a:t>
            </a:r>
          </a:p>
          <a:p>
            <a:pPr marL="177800" indent="-177800" algn="ctr">
              <a:lnSpc>
                <a:spcPts val="3200"/>
              </a:lnSpc>
            </a:pPr>
            <a:r>
              <a:rPr lang="en-US" altLang="ja-JP" sz="2400" b="1" dirty="0" smtClean="0"/>
              <a:t>Transistor on only during readout →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Low power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グループ化 68"/>
          <p:cNvGrpSpPr/>
          <p:nvPr/>
        </p:nvGrpSpPr>
        <p:grpSpPr>
          <a:xfrm>
            <a:off x="1043608" y="1533084"/>
            <a:ext cx="3476275" cy="2819826"/>
            <a:chOff x="1172220" y="1417638"/>
            <a:chExt cx="5584630" cy="453004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72220" y="1417638"/>
              <a:ext cx="3708400" cy="337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97990">
              <a:off x="4081367" y="4090792"/>
              <a:ext cx="2675483" cy="18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4" name="直線コネクタ 53"/>
            <p:cNvCxnSpPr>
              <a:endCxn id="5" idx="1"/>
            </p:cNvCxnSpPr>
            <p:nvPr/>
          </p:nvCxnSpPr>
          <p:spPr>
            <a:xfrm>
              <a:off x="2907431" y="3253135"/>
              <a:ext cx="1268740" cy="226073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3419873" y="2946736"/>
              <a:ext cx="2842299" cy="100048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正方形/長方形 133"/>
          <p:cNvSpPr/>
          <p:nvPr/>
        </p:nvSpPr>
        <p:spPr>
          <a:xfrm>
            <a:off x="4211960" y="3920862"/>
            <a:ext cx="4833154" cy="28710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/>
          <p:cNvSpPr/>
          <p:nvPr/>
        </p:nvSpPr>
        <p:spPr>
          <a:xfrm>
            <a:off x="107505" y="5229512"/>
            <a:ext cx="3956846" cy="15620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Belle II Vertex </a:t>
            </a:r>
            <a:r>
              <a:rPr lang="en-US" altLang="ja-JP" dirty="0" smtClean="0"/>
              <a:t>Detectors</a:t>
            </a:r>
            <a:endParaRPr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02105" y="1268760"/>
            <a:ext cx="1542922" cy="707886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4-layer DSSD</a:t>
            </a:r>
            <a:br>
              <a:rPr kumimoji="1" lang="en-US" altLang="ja-JP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kumimoji="1" lang="en-US" altLang="ja-JP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(SVD)</a:t>
            </a:r>
            <a:endParaRPr kumimoji="1" lang="ja-JP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098392" y="1544598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Beam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pipe</a:t>
            </a:r>
            <a:endParaRPr kumimoji="1" lang="ja-JP" altLang="en-US" sz="2000" b="1" dirty="0"/>
          </a:p>
        </p:txBody>
      </p:sp>
      <p:sp>
        <p:nvSpPr>
          <p:cNvPr id="71" name="正方形/長方形 70"/>
          <p:cNvSpPr/>
          <p:nvPr/>
        </p:nvSpPr>
        <p:spPr>
          <a:xfrm>
            <a:off x="179512" y="3920862"/>
            <a:ext cx="2545013" cy="830997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07526">
              <a:defRPr/>
            </a:pPr>
            <a:r>
              <a:rPr lang="en-US" altLang="ja-JP" sz="2400" b="1" dirty="0" smtClean="0">
                <a:latin typeface="Calibri" pitchFamily="34" charset="0"/>
              </a:rPr>
              <a:t>2-layer DEPFET pixel (PXD)</a:t>
            </a:r>
            <a:endParaRPr lang="ja-JP" altLang="en-US" sz="2400" b="1" dirty="0">
              <a:latin typeface="Calibri" pitchFamily="34" charset="0"/>
            </a:endParaRPr>
          </a:p>
        </p:txBody>
      </p:sp>
      <p:sp>
        <p:nvSpPr>
          <p:cNvPr id="46" name="Textfeld 1"/>
          <p:cNvSpPr txBox="1"/>
          <p:nvPr/>
        </p:nvSpPr>
        <p:spPr>
          <a:xfrm>
            <a:off x="1883490" y="5683458"/>
            <a:ext cx="19721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DEPFET:</a:t>
            </a:r>
            <a:br>
              <a:rPr lang="de-DE" sz="1600" dirty="0" smtClean="0"/>
            </a:br>
            <a:r>
              <a:rPr lang="de-DE" sz="1600" dirty="0" err="1"/>
              <a:t>thin</a:t>
            </a:r>
            <a:r>
              <a:rPr lang="de-DE" sz="1600" dirty="0"/>
              <a:t> </a:t>
            </a:r>
            <a:r>
              <a:rPr lang="de-DE" sz="1600" dirty="0" err="1"/>
              <a:t>sensor</a:t>
            </a:r>
            <a:r>
              <a:rPr lang="de-DE" sz="1600" dirty="0"/>
              <a:t> </a:t>
            </a:r>
            <a:r>
              <a:rPr lang="de-DE" sz="1600" dirty="0" smtClean="0"/>
              <a:t>(75 µm)</a:t>
            </a:r>
          </a:p>
          <a:p>
            <a:r>
              <a:rPr lang="de-DE" sz="1600" dirty="0" err="1" smtClean="0"/>
              <a:t>unique</a:t>
            </a:r>
            <a:r>
              <a:rPr lang="de-DE" sz="1600" dirty="0" smtClean="0"/>
              <a:t> </a:t>
            </a:r>
            <a:r>
              <a:rPr lang="de-DE" sz="1600" dirty="0" err="1" smtClean="0"/>
              <a:t>worldwide</a:t>
            </a:r>
            <a:endParaRPr lang="de-DE" sz="1600" dirty="0" smtClean="0"/>
          </a:p>
        </p:txBody>
      </p:sp>
      <p:pic>
        <p:nvPicPr>
          <p:cNvPr id="6147" name="Picture 3" descr="C:\Users\higuchit.HIGUCHIT-PC\Desktop\無題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502155"/>
            <a:ext cx="3699552" cy="1154134"/>
          </a:xfrm>
          <a:prstGeom prst="rect">
            <a:avLst/>
          </a:prstGeom>
          <a:noFill/>
        </p:spPr>
      </p:pic>
      <p:sp>
        <p:nvSpPr>
          <p:cNvPr id="62" name="左中かっこ 4064"/>
          <p:cNvSpPr>
            <a:spLocks/>
          </p:cNvSpPr>
          <p:nvPr/>
        </p:nvSpPr>
        <p:spPr bwMode="auto">
          <a:xfrm>
            <a:off x="713762" y="5671639"/>
            <a:ext cx="110229" cy="686751"/>
          </a:xfrm>
          <a:prstGeom prst="leftBrace">
            <a:avLst>
              <a:gd name="adj1" fmla="val 8338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hangingPunct="0"/>
            <a:endParaRPr lang="ja-JP" altLang="en-US">
              <a:latin typeface="Century Gothic" pitchFamily="34" charset="0"/>
            </a:endParaRPr>
          </a:p>
        </p:txBody>
      </p:sp>
      <p:sp>
        <p:nvSpPr>
          <p:cNvPr id="63" name="テキスト ボックス 4065"/>
          <p:cNvSpPr txBox="1">
            <a:spLocks noChangeArrowheads="1"/>
          </p:cNvSpPr>
          <p:nvPr/>
        </p:nvSpPr>
        <p:spPr bwMode="auto">
          <a:xfrm>
            <a:off x="107504" y="5843326"/>
            <a:ext cx="6180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alibri" pitchFamily="34" charset="0"/>
              </a:rPr>
              <a:t>SVD</a:t>
            </a:r>
            <a:endParaRPr lang="ja-JP" alt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4" name="右中かっこ 4066"/>
          <p:cNvSpPr>
            <a:spLocks/>
          </p:cNvSpPr>
          <p:nvPr/>
        </p:nvSpPr>
        <p:spPr bwMode="auto">
          <a:xfrm>
            <a:off x="2421341" y="6410175"/>
            <a:ext cx="55114" cy="114458"/>
          </a:xfrm>
          <a:prstGeom prst="rightBrace">
            <a:avLst>
              <a:gd name="adj1" fmla="val 8338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hangingPunct="0"/>
            <a:endParaRPr lang="ja-JP" altLang="en-US">
              <a:latin typeface="Century Gothic" pitchFamily="34" charset="0"/>
            </a:endParaRPr>
          </a:p>
        </p:txBody>
      </p:sp>
      <p:sp>
        <p:nvSpPr>
          <p:cNvPr id="65" name="テキスト ボックス 4067"/>
          <p:cNvSpPr txBox="1">
            <a:spLocks noChangeArrowheads="1"/>
          </p:cNvSpPr>
          <p:nvPr/>
        </p:nvSpPr>
        <p:spPr bwMode="auto">
          <a:xfrm>
            <a:off x="2483445" y="6269250"/>
            <a:ext cx="6182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alibri" pitchFamily="34" charset="0"/>
              </a:rPr>
              <a:t>PXD</a:t>
            </a:r>
            <a:endParaRPr lang="ja-JP" alt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317064" y="4941168"/>
            <a:ext cx="15377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 Side view </a:t>
            </a:r>
            <a:endParaRPr kumimoji="1" lang="ja-JP" altLang="en-US" sz="2400" b="1" dirty="0"/>
          </a:p>
        </p:txBody>
      </p:sp>
      <p:graphicFrame>
        <p:nvGraphicFramePr>
          <p:cNvPr id="77" name="表 76"/>
          <p:cNvGraphicFramePr>
            <a:graphicFrameLocks noGrp="1"/>
          </p:cNvGraphicFramePr>
          <p:nvPr/>
        </p:nvGraphicFramePr>
        <p:xfrm>
          <a:off x="4427984" y="1226056"/>
          <a:ext cx="4545122" cy="2346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008111"/>
                <a:gridCol w="1080120"/>
                <a:gridCol w="1421933"/>
                <a:gridCol w="103495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Detector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Layer #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i="1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# ladder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DEPFET</a:t>
                      </a:r>
                      <a:b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(PXD)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1.4 cm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2.2 cm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DSSD</a:t>
                      </a:r>
                      <a:b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(SVD)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3.8 cm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8.0 cm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12.0 cm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13.5 </a:t>
                      </a:r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cm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16</a:t>
                      </a:r>
                      <a:endParaRPr kumimoji="1" lang="ja-JP" alt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109" name="Text Box 28"/>
          <p:cNvSpPr txBox="1">
            <a:spLocks noChangeArrowheads="1"/>
          </p:cNvSpPr>
          <p:nvPr/>
        </p:nvSpPr>
        <p:spPr bwMode="auto">
          <a:xfrm>
            <a:off x="4283968" y="3666232"/>
            <a:ext cx="468814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+mj-lt"/>
              </a:rPr>
              <a:t>Significant </a:t>
            </a:r>
            <a:r>
              <a:rPr lang="de-DE" sz="2400" b="1" dirty="0" smtClean="0">
                <a:latin typeface="+mj-lt"/>
              </a:rPr>
              <a:t>resolution improvement</a:t>
            </a:r>
            <a:endParaRPr lang="de-DE" sz="2400" b="1" dirty="0">
              <a:latin typeface="+mj-lt"/>
            </a:endParaRPr>
          </a:p>
        </p:txBody>
      </p:sp>
      <p:grpSp>
        <p:nvGrpSpPr>
          <p:cNvPr id="110" name="Group 64"/>
          <p:cNvGrpSpPr>
            <a:grpSpLocks/>
          </p:cNvGrpSpPr>
          <p:nvPr/>
        </p:nvGrpSpPr>
        <p:grpSpPr bwMode="auto">
          <a:xfrm>
            <a:off x="4810624" y="4005678"/>
            <a:ext cx="4081048" cy="2785914"/>
            <a:chOff x="2696" y="2267"/>
            <a:chExt cx="2962" cy="2022"/>
          </a:xfrm>
        </p:grpSpPr>
        <p:grpSp>
          <p:nvGrpSpPr>
            <p:cNvPr id="114" name="Group 42"/>
            <p:cNvGrpSpPr>
              <a:grpSpLocks/>
            </p:cNvGrpSpPr>
            <p:nvPr/>
          </p:nvGrpSpPr>
          <p:grpSpPr bwMode="auto">
            <a:xfrm>
              <a:off x="2696" y="2267"/>
              <a:ext cx="2542" cy="2022"/>
              <a:chOff x="2664" y="2267"/>
              <a:chExt cx="2542" cy="2022"/>
            </a:xfrm>
          </p:grpSpPr>
          <p:grpSp>
            <p:nvGrpSpPr>
              <p:cNvPr id="115" name="Group 31"/>
              <p:cNvGrpSpPr>
                <a:grpSpLocks/>
              </p:cNvGrpSpPr>
              <p:nvPr/>
            </p:nvGrpSpPr>
            <p:grpSpPr bwMode="auto">
              <a:xfrm>
                <a:off x="3097" y="2387"/>
                <a:ext cx="2084" cy="1452"/>
                <a:chOff x="1111" y="2432"/>
                <a:chExt cx="2084" cy="1452"/>
              </a:xfrm>
            </p:grpSpPr>
            <p:pic>
              <p:nvPicPr>
                <p:cNvPr id="129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111" y="2432"/>
                  <a:ext cx="2084" cy="14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0" name="テキスト ボックス 9"/>
                <p:cNvSpPr txBox="1">
                  <a:spLocks noChangeArrowheads="1"/>
                </p:cNvSpPr>
                <p:nvPr/>
              </p:nvSpPr>
              <p:spPr bwMode="auto">
                <a:xfrm>
                  <a:off x="2271" y="3089"/>
                  <a:ext cx="469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dirty="0">
                      <a:solidFill>
                        <a:srgbClr val="0000FF"/>
                      </a:solidFill>
                      <a:latin typeface="+mj-lt"/>
                    </a:rPr>
                    <a:t>Belle</a:t>
                  </a:r>
                  <a:endParaRPr lang="ja-JP" altLang="en-US" dirty="0">
                    <a:solidFill>
                      <a:srgbClr val="0000FF"/>
                    </a:solidFill>
                    <a:latin typeface="+mj-lt"/>
                  </a:endParaRPr>
                </a:p>
              </p:txBody>
            </p:sp>
            <p:sp>
              <p:nvSpPr>
                <p:cNvPr id="131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204" y="3475"/>
                  <a:ext cx="604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b="1" dirty="0">
                      <a:solidFill>
                        <a:srgbClr val="FF0000"/>
                      </a:solidFill>
                      <a:latin typeface="+mj-lt"/>
                    </a:rPr>
                    <a:t>Belle</a:t>
                  </a:r>
                  <a:r>
                    <a:rPr lang="ja-JP" altLang="en-US" b="1" dirty="0">
                      <a:solidFill>
                        <a:srgbClr val="FF0000"/>
                      </a:solidFill>
                      <a:latin typeface="+mj-lt"/>
                    </a:rPr>
                    <a:t> </a:t>
                  </a:r>
                  <a:r>
                    <a:rPr lang="en-US" altLang="ja-JP" b="1" dirty="0">
                      <a:solidFill>
                        <a:srgbClr val="FF0000"/>
                      </a:solidFill>
                      <a:latin typeface="+mj-lt"/>
                    </a:rPr>
                    <a:t>II</a:t>
                  </a:r>
                  <a:endParaRPr lang="ja-JP" altLang="en-US" b="1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16" name="Group 41"/>
              <p:cNvGrpSpPr>
                <a:grpSpLocks/>
              </p:cNvGrpSpPr>
              <p:nvPr/>
            </p:nvGrpSpPr>
            <p:grpSpPr bwMode="auto">
              <a:xfrm>
                <a:off x="3006" y="3813"/>
                <a:ext cx="2200" cy="476"/>
                <a:chOff x="3006" y="3813"/>
                <a:chExt cx="2200" cy="476"/>
              </a:xfrm>
            </p:grpSpPr>
            <p:sp>
              <p:nvSpPr>
                <p:cNvPr id="122" name="テキスト ボックス 18"/>
                <p:cNvSpPr txBox="1">
                  <a:spLocks noChangeArrowheads="1"/>
                </p:cNvSpPr>
                <p:nvPr/>
              </p:nvSpPr>
              <p:spPr bwMode="auto">
                <a:xfrm>
                  <a:off x="3547" y="4043"/>
                  <a:ext cx="1183" cy="2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sz="1600" i="1" dirty="0" smtClean="0">
                      <a:latin typeface="+mj-lt"/>
                      <a:cs typeface="Arial" charset="0"/>
                    </a:rPr>
                    <a:t>p</a:t>
                  </a:r>
                  <a:r>
                    <a:rPr lang="el-GR" altLang="ja-JP" sz="1600" dirty="0" smtClean="0">
                      <a:latin typeface="+mj-lt"/>
                    </a:rPr>
                    <a:t>β</a:t>
                  </a:r>
                  <a:r>
                    <a:rPr lang="en-US" altLang="ja-JP" sz="1600" dirty="0" smtClean="0">
                      <a:latin typeface="+mj-lt"/>
                      <a:cs typeface="Arial" charset="0"/>
                    </a:rPr>
                    <a:t>sin(</a:t>
                  </a:r>
                  <a:r>
                    <a:rPr lang="el-GR" altLang="ja-JP" sz="1600" dirty="0" smtClean="0">
                      <a:latin typeface="+mj-lt"/>
                    </a:rPr>
                    <a:t>θ</a:t>
                  </a:r>
                  <a:r>
                    <a:rPr lang="en-US" altLang="ja-JP" sz="1600" dirty="0" smtClean="0">
                      <a:latin typeface="+mj-lt"/>
                      <a:cs typeface="Arial" charset="0"/>
                    </a:rPr>
                    <a:t>)</a:t>
                  </a:r>
                  <a:r>
                    <a:rPr lang="en-US" altLang="ja-JP" sz="1600" dirty="0" smtClean="0">
                      <a:latin typeface="+mj-lt"/>
                    </a:rPr>
                    <a:t>  </a:t>
                  </a:r>
                  <a:r>
                    <a:rPr lang="en-US" altLang="ja-JP" sz="1600" dirty="0">
                      <a:latin typeface="+mj-lt"/>
                    </a:rPr>
                    <a:t>[</a:t>
                  </a:r>
                  <a:r>
                    <a:rPr lang="en-US" altLang="ja-JP" sz="1600" dirty="0" err="1">
                      <a:latin typeface="+mj-lt"/>
                    </a:rPr>
                    <a:t>GeV</a:t>
                  </a:r>
                  <a:r>
                    <a:rPr lang="en-US" altLang="ja-JP" sz="1600" dirty="0">
                      <a:latin typeface="+mj-lt"/>
                    </a:rPr>
                    <a:t>/c]</a:t>
                  </a:r>
                  <a:endParaRPr lang="ja-JP" altLang="en-US" sz="1600" dirty="0">
                    <a:latin typeface="+mj-lt"/>
                  </a:endParaRPr>
                </a:p>
              </p:txBody>
            </p:sp>
            <p:sp>
              <p:nvSpPr>
                <p:cNvPr id="123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321" y="3813"/>
                  <a:ext cx="34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dirty="0">
                      <a:latin typeface="+mj-lt"/>
                    </a:rPr>
                    <a:t>0.4</a:t>
                  </a:r>
                  <a:endParaRPr lang="ja-JP" altLang="en-US" dirty="0">
                    <a:latin typeface="+mj-lt"/>
                  </a:endParaRPr>
                </a:p>
              </p:txBody>
            </p:sp>
            <p:sp>
              <p:nvSpPr>
                <p:cNvPr id="124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860" y="3813"/>
                  <a:ext cx="34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>
                      <a:latin typeface="+mj-lt"/>
                    </a:rPr>
                    <a:t>2.0</a:t>
                  </a:r>
                  <a:endParaRPr lang="ja-JP" altLang="en-US" dirty="0">
                    <a:latin typeface="+mj-lt"/>
                  </a:endParaRPr>
                </a:p>
              </p:txBody>
            </p:sp>
            <p:sp>
              <p:nvSpPr>
                <p:cNvPr id="125" name="テキスト ボックス 17"/>
                <p:cNvSpPr txBox="1">
                  <a:spLocks noChangeArrowheads="1"/>
                </p:cNvSpPr>
                <p:nvPr/>
              </p:nvSpPr>
              <p:spPr bwMode="auto">
                <a:xfrm>
                  <a:off x="3006" y="3813"/>
                  <a:ext cx="219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dirty="0">
                      <a:latin typeface="+mj-lt"/>
                    </a:rPr>
                    <a:t>0</a:t>
                  </a:r>
                  <a:endParaRPr lang="ja-JP" altLang="en-US" dirty="0">
                    <a:latin typeface="+mj-lt"/>
                  </a:endParaRPr>
                </a:p>
              </p:txBody>
            </p:sp>
            <p:sp>
              <p:nvSpPr>
                <p:cNvPr id="126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710" y="3813"/>
                  <a:ext cx="34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dirty="0">
                      <a:latin typeface="+mj-lt"/>
                    </a:rPr>
                    <a:t>0.8</a:t>
                  </a:r>
                  <a:endParaRPr lang="ja-JP" altLang="en-US" dirty="0">
                    <a:latin typeface="+mj-lt"/>
                  </a:endParaRPr>
                </a:p>
              </p:txBody>
            </p:sp>
            <p:sp>
              <p:nvSpPr>
                <p:cNvPr id="127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089" y="3813"/>
                  <a:ext cx="34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dirty="0">
                      <a:latin typeface="+mj-lt"/>
                    </a:rPr>
                    <a:t>1.2</a:t>
                  </a:r>
                  <a:endParaRPr lang="ja-JP" altLang="en-US" dirty="0">
                    <a:latin typeface="+mj-lt"/>
                  </a:endParaRPr>
                </a:p>
              </p:txBody>
            </p:sp>
            <p:sp>
              <p:nvSpPr>
                <p:cNvPr id="128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480" y="3813"/>
                  <a:ext cx="34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dirty="0">
                      <a:latin typeface="+mj-lt"/>
                    </a:rPr>
                    <a:t>1.6</a:t>
                  </a:r>
                  <a:endParaRPr lang="ja-JP" altLang="en-US" dirty="0">
                    <a:latin typeface="+mj-lt"/>
                  </a:endParaRPr>
                </a:p>
              </p:txBody>
            </p:sp>
          </p:grpSp>
          <p:grpSp>
            <p:nvGrpSpPr>
              <p:cNvPr id="117" name="Group 40"/>
              <p:cNvGrpSpPr>
                <a:grpSpLocks/>
              </p:cNvGrpSpPr>
              <p:nvPr/>
            </p:nvGrpSpPr>
            <p:grpSpPr bwMode="auto">
              <a:xfrm>
                <a:off x="2664" y="2267"/>
                <a:ext cx="425" cy="1424"/>
                <a:chOff x="2618" y="2267"/>
                <a:chExt cx="425" cy="1424"/>
              </a:xfrm>
            </p:grpSpPr>
            <p:sp>
              <p:nvSpPr>
                <p:cNvPr id="11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654" y="2832"/>
                  <a:ext cx="389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de-DE" dirty="0">
                      <a:latin typeface="+mj-lt"/>
                    </a:rPr>
                    <a:t>100</a:t>
                  </a:r>
                </a:p>
              </p:txBody>
            </p:sp>
            <p:sp>
              <p:nvSpPr>
                <p:cNvPr id="11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739" y="3423"/>
                  <a:ext cx="304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de-DE" dirty="0">
                      <a:latin typeface="+mj-lt"/>
                    </a:rPr>
                    <a:t>20</a:t>
                  </a:r>
                </a:p>
              </p:txBody>
            </p:sp>
            <p:sp>
              <p:nvSpPr>
                <p:cNvPr id="12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662" y="3094"/>
                  <a:ext cx="381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de-DE" dirty="0">
                      <a:latin typeface="+mj-lt"/>
                    </a:rPr>
                    <a:t>  50</a:t>
                  </a:r>
                </a:p>
              </p:txBody>
            </p:sp>
            <p:sp>
              <p:nvSpPr>
                <p:cNvPr id="12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618" y="2267"/>
                  <a:ext cx="425" cy="2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de-DE" sz="1600" dirty="0" smtClean="0">
                      <a:latin typeface="+mj-lt"/>
                      <a:cs typeface="Arial" charset="0"/>
                    </a:rPr>
                    <a:t>[</a:t>
                  </a:r>
                  <a:r>
                    <a:rPr lang="de-DE" sz="1600" dirty="0">
                      <a:latin typeface="+mj-lt"/>
                      <a:cs typeface="Arial" charset="0"/>
                    </a:rPr>
                    <a:t>µm]</a:t>
                  </a:r>
                  <a:endParaRPr lang="el-GR" sz="1600" dirty="0">
                    <a:latin typeface="+mj-lt"/>
                    <a:cs typeface="Arial" charset="0"/>
                  </a:endParaRPr>
                </a:p>
              </p:txBody>
            </p:sp>
          </p:grpSp>
        </p:grpSp>
        <p:sp>
          <p:nvSpPr>
            <p:cNvPr id="113" name="テキスト ボックス 13"/>
            <p:cNvSpPr txBox="1">
              <a:spLocks noChangeArrowheads="1"/>
            </p:cNvSpPr>
            <p:nvPr/>
          </p:nvSpPr>
          <p:spPr bwMode="auto">
            <a:xfrm>
              <a:off x="5084" y="3244"/>
              <a:ext cx="569" cy="2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0000FF"/>
                  </a:solidFill>
                  <a:latin typeface="+mj-lt"/>
                </a:rPr>
                <a:t>30m</a:t>
              </a:r>
              <a:r>
                <a:rPr lang="en-US" altLang="ja-JP" dirty="0">
                  <a:solidFill>
                    <a:srgbClr val="0000FF"/>
                  </a:solidFill>
                  <a:latin typeface="+mj-lt"/>
                  <a:cs typeface="Arial" charset="0"/>
                </a:rPr>
                <a:t>m</a:t>
              </a:r>
              <a:endParaRPr lang="ja-JP" altLang="en-US" dirty="0">
                <a:solidFill>
                  <a:srgbClr val="0000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12" name="テキスト ボックス 12"/>
            <p:cNvSpPr txBox="1">
              <a:spLocks noChangeArrowheads="1"/>
            </p:cNvSpPr>
            <p:nvPr/>
          </p:nvSpPr>
          <p:spPr bwMode="auto">
            <a:xfrm>
              <a:off x="5082" y="3566"/>
              <a:ext cx="576" cy="2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+mj-lt"/>
                </a:rPr>
                <a:t>15m</a:t>
              </a:r>
              <a:r>
                <a:rPr lang="en-US" altLang="ja-JP" b="1" dirty="0">
                  <a:solidFill>
                    <a:srgbClr val="FF0000"/>
                  </a:solidFill>
                  <a:latin typeface="+mj-lt"/>
                  <a:cs typeface="Arial" charset="0"/>
                </a:rPr>
                <a:t>m</a:t>
              </a:r>
              <a:endParaRPr lang="ja-JP" altLang="en-US" b="1" dirty="0">
                <a:solidFill>
                  <a:srgbClr val="FF0000"/>
                </a:solidFill>
                <a:latin typeface="+mj-lt"/>
                <a:cs typeface="Arial" charset="0"/>
              </a:endParaRPr>
            </a:p>
          </p:txBody>
        </p:sp>
      </p:grpSp>
      <p:sp>
        <p:nvSpPr>
          <p:cNvPr id="111" name="Text Box 81"/>
          <p:cNvSpPr txBox="1">
            <a:spLocks noChangeArrowheads="1"/>
          </p:cNvSpPr>
          <p:nvPr/>
        </p:nvSpPr>
        <p:spPr bwMode="auto">
          <a:xfrm>
            <a:off x="7116470" y="4221088"/>
            <a:ext cx="105593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latin typeface="+mj-lt"/>
              </a:rPr>
              <a:t>PXD+SVD</a:t>
            </a:r>
          </a:p>
        </p:txBody>
      </p:sp>
      <p:sp>
        <p:nvSpPr>
          <p:cNvPr id="132" name="正方形/長方形 131"/>
          <p:cNvSpPr/>
          <p:nvPr/>
        </p:nvSpPr>
        <p:spPr>
          <a:xfrm rot="16200000">
            <a:off x="3824805" y="5040292"/>
            <a:ext cx="1647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ja-JP" sz="1600" dirty="0" smtClean="0"/>
              <a:t>Vertex resolution</a:t>
            </a:r>
            <a:br>
              <a:rPr lang="de-DE" altLang="ja-JP" sz="1600" dirty="0" smtClean="0"/>
            </a:br>
            <a:r>
              <a:rPr lang="de-DE" altLang="ja-JP" sz="1600" dirty="0" smtClean="0"/>
              <a:t>in beam direction</a:t>
            </a:r>
            <a:endParaRPr lang="ja-JP" altLang="en-US" sz="1600" i="1" dirty="0"/>
          </a:p>
        </p:txBody>
      </p:sp>
      <p:sp>
        <p:nvSpPr>
          <p:cNvPr id="133" name="Text Box 36"/>
          <p:cNvSpPr txBox="1">
            <a:spLocks noChangeArrowheads="1"/>
          </p:cNvSpPr>
          <p:nvPr/>
        </p:nvSpPr>
        <p:spPr bwMode="auto">
          <a:xfrm>
            <a:off x="4860032" y="4449812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dirty="0" smtClean="0">
                <a:latin typeface="+mj-lt"/>
              </a:rPr>
              <a:t>200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smtClean="0"/>
              <a:t>Thinning Technology</a:t>
            </a:r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Sensor wafer bonded on “handle” wafer.</a:t>
            </a:r>
          </a:p>
          <a:p>
            <a:r>
              <a:rPr lang="en-US" altLang="ja-JP" dirty="0" smtClean="0"/>
              <a:t> Rigid frame for handling and mechanical stiffness</a:t>
            </a:r>
          </a:p>
          <a:p>
            <a:r>
              <a:rPr lang="en-US" altLang="ja-JP" dirty="0" smtClean="0"/>
              <a:t> 50</a:t>
            </a:r>
            <a:r>
              <a:rPr lang="el-GR" altLang="ja-JP" dirty="0" smtClean="0"/>
              <a:t>μ</a:t>
            </a:r>
            <a:r>
              <a:rPr lang="en-US" altLang="ja-JP" dirty="0" smtClean="0"/>
              <a:t>m thickness produced.</a:t>
            </a:r>
          </a:p>
          <a:p>
            <a:r>
              <a:rPr lang="en-US" altLang="ja-JP" dirty="0" smtClean="0"/>
              <a:t> Full-sized Belle II matrices have been produced.</a:t>
            </a:r>
          </a:p>
          <a:p>
            <a:r>
              <a:rPr lang="en-US" altLang="ja-JP" dirty="0" smtClean="0"/>
              <a:t> Electrical properties tested successfully.</a:t>
            </a:r>
          </a:p>
          <a:p>
            <a:endParaRPr lang="ja-JP" altLang="en-US" dirty="0"/>
          </a:p>
        </p:txBody>
      </p:sp>
      <p:pic>
        <p:nvPicPr>
          <p:cNvPr id="263173" name="Picture 5" descr="thinning-f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993"/>
          <a:stretch>
            <a:fillRect/>
          </a:stretch>
        </p:blipFill>
        <p:spPr bwMode="auto">
          <a:xfrm>
            <a:off x="157166" y="4437112"/>
            <a:ext cx="8832722" cy="187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5905500" y="2132013"/>
            <a:ext cx="57626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76007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-Fotos 089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746049" y="2483604"/>
            <a:ext cx="4212469" cy="280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 smtClean="0"/>
              <a:t>Test Production of Sensors</a:t>
            </a:r>
            <a:endParaRPr lang="ja-JP" altLang="en-US" dirty="0"/>
          </a:p>
        </p:txBody>
      </p:sp>
      <p:pic>
        <p:nvPicPr>
          <p:cNvPr id="13" name="Content Placeholder 6" descr="PXD6-front 003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l="10745" t="3117" r="10259" b="17886"/>
          <a:stretch>
            <a:fillRect/>
          </a:stretch>
        </p:blipFill>
        <p:spPr>
          <a:xfrm>
            <a:off x="179512" y="2483604"/>
            <a:ext cx="4212469" cy="280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6"/>
          <p:cNvSpPr txBox="1"/>
          <p:nvPr/>
        </p:nvSpPr>
        <p:spPr>
          <a:xfrm>
            <a:off x="872655" y="1916832"/>
            <a:ext cx="282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Front side</a:t>
            </a:r>
            <a:endParaRPr lang="de-DE" sz="2400" b="1" dirty="0"/>
          </a:p>
        </p:txBody>
      </p:sp>
      <p:sp>
        <p:nvSpPr>
          <p:cNvPr id="15" name="Textfeld 6"/>
          <p:cNvSpPr txBox="1"/>
          <p:nvPr/>
        </p:nvSpPr>
        <p:spPr>
          <a:xfrm>
            <a:off x="5439192" y="1916832"/>
            <a:ext cx="282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Thinned back side</a:t>
            </a:r>
            <a:endParaRPr lang="de-DE" sz="2400" b="1" dirty="0"/>
          </a:p>
        </p:txBody>
      </p:sp>
      <p:sp>
        <p:nvSpPr>
          <p:cNvPr id="16" name="正方形/長方形 15"/>
          <p:cNvSpPr/>
          <p:nvPr/>
        </p:nvSpPr>
        <p:spPr>
          <a:xfrm>
            <a:off x="5078079" y="5363924"/>
            <a:ext cx="3548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ja-JP" b="1" dirty="0" smtClean="0"/>
              <a:t>First thinned (50µm) DEPFETs ever. </a:t>
            </a:r>
            <a:endParaRPr lang="de-DE" altLang="ja-JP" sz="2800" b="1" dirty="0">
              <a:solidFill>
                <a:srgbClr val="0066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127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Tests of Thin DEPFET Sensors</a:t>
            </a:r>
            <a:endParaRPr lang="ja-JP" altLang="en-US" dirty="0"/>
          </a:p>
        </p:txBody>
      </p:sp>
      <p:pic>
        <p:nvPicPr>
          <p:cNvPr id="3481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956699" cy="300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47"/>
          <a:stretch>
            <a:fillRect/>
          </a:stretch>
        </p:blipFill>
        <p:spPr bwMode="auto">
          <a:xfrm>
            <a:off x="3395017" y="4221088"/>
            <a:ext cx="5646761" cy="25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508104" y="1542271"/>
            <a:ext cx="34150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DUT: 32x64 pixel, Belle II type</a:t>
            </a:r>
            <a:br>
              <a:rPr lang="en-US" sz="2000" b="1" dirty="0" smtClean="0"/>
            </a:br>
            <a:r>
              <a:rPr lang="en-US" sz="2000" b="1" dirty="0" smtClean="0"/>
              <a:t>pixel size 50x50 µm²</a:t>
            </a:r>
            <a:endParaRPr lang="en-US" sz="2000" b="1" baseline="30000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100ns row read out time</a:t>
            </a:r>
            <a:br>
              <a:rPr lang="en-US" sz="2000" b="1" dirty="0" smtClean="0"/>
            </a:br>
            <a:r>
              <a:rPr lang="en-US" sz="2000" b="1" i="1" dirty="0" smtClean="0"/>
              <a:t>S</a:t>
            </a:r>
            <a:r>
              <a:rPr lang="en-US" sz="2000" b="1" dirty="0" smtClean="0"/>
              <a:t>/</a:t>
            </a:r>
            <a:r>
              <a:rPr lang="en-US" sz="2000" b="1" i="1" dirty="0" smtClean="0"/>
              <a:t>N</a:t>
            </a:r>
            <a:r>
              <a:rPr lang="en-US" sz="2000" b="1" dirty="0" smtClean="0"/>
              <a:t> = 17:1 (will improve, not yet optimal bias setting due</a:t>
            </a:r>
            <a:br>
              <a:rPr lang="en-US" sz="2000" b="1" dirty="0" smtClean="0"/>
            </a:br>
            <a:r>
              <a:rPr lang="en-US" sz="2000" b="1" dirty="0" smtClean="0"/>
              <a:t>to current DCD design)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259384" y="5253264"/>
            <a:ext cx="201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Landau curve from ⁹⁰</a:t>
            </a:r>
            <a:r>
              <a:rPr lang="en-US" sz="2000" b="1" dirty="0" err="1" smtClean="0"/>
              <a:t>Sr</a:t>
            </a:r>
            <a:r>
              <a:rPr lang="en-US" sz="2000" b="1" dirty="0" smtClean="0"/>
              <a:t> source</a:t>
            </a:r>
            <a:endParaRPr lang="en-US" sz="2000" b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4499992" y="1124744"/>
            <a:ext cx="78023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156176" y="4149080"/>
            <a:ext cx="216024" cy="2653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8892480" y="4149080"/>
            <a:ext cx="216024" cy="2653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805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Clustering ASIC (DCE3)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DCE3 mini-chip with 256 clustering nodes</a:t>
            </a:r>
          </a:p>
          <a:p>
            <a:pPr lvl="1"/>
            <a:r>
              <a:rPr lang="en-US" altLang="ja-JP" dirty="0" smtClean="0"/>
              <a:t>Power: 165mW @ 400MHz.</a:t>
            </a:r>
          </a:p>
          <a:p>
            <a:pPr lvl="1"/>
            <a:r>
              <a:rPr lang="en-US" altLang="ja-JP" dirty="0" smtClean="0"/>
              <a:t>Bonding adapter ready.</a:t>
            </a:r>
          </a:p>
          <a:p>
            <a:pPr lvl="1"/>
            <a:r>
              <a:rPr lang="en-US" altLang="ja-JP" dirty="0" smtClean="0"/>
              <a:t>Clustering carrier board will be ready soon.</a:t>
            </a:r>
            <a:br>
              <a:rPr lang="en-US" altLang="ja-JP" dirty="0" smtClean="0"/>
            </a:br>
            <a:r>
              <a:rPr lang="de-DE" altLang="ja-JP" dirty="0" smtClean="0"/>
              <a:t>     </a:t>
            </a:r>
          </a:p>
          <a:p>
            <a:endParaRPr lang="de-DE" altLang="ja-JP" dirty="0" smtClean="0"/>
          </a:p>
        </p:txBody>
      </p:sp>
      <p:pic>
        <p:nvPicPr>
          <p:cNvPr id="37" name="Picture 4" descr="dce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507" y="3935729"/>
            <a:ext cx="2106549" cy="215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6" descr="BondadapterD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8739" y="3933056"/>
            <a:ext cx="2879565" cy="2158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DHP Output Format</a:t>
            </a:r>
          </a:p>
        </p:txBody>
      </p:sp>
      <p:sp>
        <p:nvSpPr>
          <p:cNvPr id="12" name="コンテンツ プレースホルダ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Frame header (32bits)</a:t>
            </a:r>
          </a:p>
          <a:p>
            <a:pPr lvl="1"/>
            <a:r>
              <a:rPr lang="en-US" altLang="ja-JP" dirty="0" smtClean="0"/>
              <a:t>The frame header is always sent at every start of a new frame independently of a level-1 trigger.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Data type (3bits)</a:t>
            </a:r>
          </a:p>
          <a:p>
            <a:pPr lvl="1"/>
            <a:r>
              <a:rPr kumimoji="1" lang="en-US" altLang="ja-JP" dirty="0" smtClean="0"/>
              <a:t>Chip ID (8bits)</a:t>
            </a:r>
          </a:p>
          <a:p>
            <a:pPr lvl="1"/>
            <a:r>
              <a:rPr lang="en-US" altLang="ja-JP" dirty="0" smtClean="0"/>
              <a:t>Frame ID (16bits)</a:t>
            </a:r>
          </a:p>
          <a:p>
            <a:pPr lvl="1"/>
            <a:r>
              <a:rPr kumimoji="1" lang="en-US" altLang="ja-JP" dirty="0" smtClean="0"/>
              <a:t>Reserved (5bits)</a:t>
            </a:r>
          </a:p>
        </p:txBody>
      </p:sp>
      <p:sp>
        <p:nvSpPr>
          <p:cNvPr id="14" name="コンテンツ プレースホルダ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 smtClean="0"/>
              <a:t>Row header (16bits)</a:t>
            </a:r>
          </a:p>
          <a:p>
            <a:pPr lvl="1"/>
            <a:r>
              <a:rPr lang="en-US" altLang="ja-JP" dirty="0" smtClean="0"/>
              <a:t>The row header is only sent when hit data are available in the active row.</a:t>
            </a:r>
          </a:p>
          <a:p>
            <a:pPr lvl="1"/>
            <a:r>
              <a:rPr kumimoji="1" lang="en-US" altLang="ja-JP" dirty="0" smtClean="0"/>
              <a:t>Flag (1bit)</a:t>
            </a:r>
          </a:p>
          <a:p>
            <a:pPr lvl="1"/>
            <a:r>
              <a:rPr lang="en-US" altLang="ja-JP" dirty="0" smtClean="0"/>
              <a:t>Row address (9bits)</a:t>
            </a:r>
          </a:p>
          <a:p>
            <a:pPr lvl="1"/>
            <a:r>
              <a:rPr kumimoji="1" lang="en-US" altLang="ja-JP" dirty="0" smtClean="0"/>
              <a:t>Common mode (6bits)</a:t>
            </a:r>
          </a:p>
          <a:p>
            <a:pPr lvl="3"/>
            <a:endParaRPr lang="en-US" altLang="ja-JP" dirty="0" smtClean="0"/>
          </a:p>
          <a:p>
            <a:r>
              <a:rPr kumimoji="1" lang="en-US" altLang="ja-JP" dirty="0" smtClean="0"/>
              <a:t>Data word (16bits)</a:t>
            </a:r>
          </a:p>
          <a:p>
            <a:pPr lvl="1"/>
            <a:r>
              <a:rPr lang="en-US" altLang="ja-JP" dirty="0" smtClean="0"/>
              <a:t>Flag (1bit)</a:t>
            </a:r>
          </a:p>
          <a:p>
            <a:pPr lvl="1"/>
            <a:r>
              <a:rPr kumimoji="1" lang="en-US" altLang="ja-JP" dirty="0" smtClean="0"/>
              <a:t>Column address (7bit)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ADC data (8bit)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DHH Output Format</a:t>
            </a:r>
            <a:endParaRPr lang="de-DE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 smtClean="0"/>
              <a:t>Packet 1 (128bits)</a:t>
            </a:r>
          </a:p>
          <a:p>
            <a:pPr lvl="1"/>
            <a:r>
              <a:rPr lang="de-DE" dirty="0" smtClean="0"/>
              <a:t>Header ID0(16bits), error-code(8bits), DHH-ID(6bits)</a:t>
            </a:r>
          </a:p>
          <a:p>
            <a:pPr lvl="1"/>
            <a:r>
              <a:rPr lang="de-DE" dirty="0" smtClean="0"/>
              <a:t>Trigger information (32bits)</a:t>
            </a:r>
          </a:p>
          <a:p>
            <a:pPr lvl="1"/>
            <a:r>
              <a:rPr lang="de-DE" dirty="0" smtClean="0"/>
              <a:t>Time tag (64bits)</a:t>
            </a:r>
          </a:p>
          <a:p>
            <a:pPr lvl="3"/>
            <a:endParaRPr lang="de-DE" dirty="0" smtClean="0"/>
          </a:p>
          <a:p>
            <a:r>
              <a:rPr lang="de-DE" dirty="0" smtClean="0"/>
              <a:t>Packet 2 (32bits)</a:t>
            </a:r>
          </a:p>
          <a:p>
            <a:pPr lvl="1"/>
            <a:r>
              <a:rPr lang="de-DE" dirty="0" smtClean="0"/>
              <a:t>Header ID1(16bits), error-code(6bits), data-type(2bits),</a:t>
            </a:r>
            <a:br>
              <a:rPr lang="de-DE" dirty="0" smtClean="0"/>
            </a:br>
            <a:r>
              <a:rPr lang="de-DE" dirty="0" smtClean="0"/>
              <a:t>DHH-ID(6bits), DHP-ID(2bits)</a:t>
            </a:r>
          </a:p>
          <a:p>
            <a:pPr lvl="3"/>
            <a:endParaRPr lang="de-DE" dirty="0" smtClean="0"/>
          </a:p>
          <a:p>
            <a:r>
              <a:rPr lang="de-DE" dirty="0" smtClean="0"/>
              <a:t>Data body</a:t>
            </a:r>
          </a:p>
          <a:p>
            <a:pPr lvl="1"/>
            <a:r>
              <a:rPr lang="de-DE" dirty="0" smtClean="0"/>
              <a:t>Same as the DHP output format.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Dat</a:t>
            </a:r>
            <a:r>
              <a:rPr lang="en-US" altLang="ja-JP" dirty="0" smtClean="0"/>
              <a:t>a Rate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Occupancy assumption = 3%</a:t>
            </a:r>
          </a:p>
          <a:p>
            <a:pPr lvl="3"/>
            <a:endParaRPr kumimoji="1" lang="en-US" altLang="ja-JP" dirty="0" smtClean="0"/>
          </a:p>
          <a:p>
            <a:r>
              <a:rPr kumimoji="1" lang="en-US" altLang="ja-JP" dirty="0" smtClean="0"/>
              <a:t>Design maximum level-1 trigger rate = 30kHz (</a:t>
            </a:r>
            <a:r>
              <a:rPr kumimoji="1" lang="en-US" altLang="ja-JP" dirty="0" err="1" smtClean="0"/>
              <a:t>ave</a:t>
            </a:r>
            <a:r>
              <a:rPr lang="en-US" altLang="ja-JP" dirty="0" smtClean="0"/>
              <a:t>.)</a:t>
            </a:r>
            <a:endParaRPr kumimoji="1" lang="en-US" altLang="ja-JP" dirty="0" smtClean="0"/>
          </a:p>
          <a:p>
            <a:pPr lvl="3"/>
            <a:endParaRPr kumimoji="1" lang="en-US" altLang="ja-JP" dirty="0" smtClean="0"/>
          </a:p>
          <a:p>
            <a:r>
              <a:rPr kumimoji="1" lang="en-US" altLang="ja-JP" dirty="0" smtClean="0"/>
              <a:t>8Mpixel x 3% x 16bits x 30kHz = 103Gbps</a:t>
            </a:r>
          </a:p>
          <a:p>
            <a:pPr lvl="1"/>
            <a:r>
              <a:rPr lang="en-US" altLang="ja-JP" dirty="0" smtClean="0"/>
              <a:t>We have 40 DHH-links</a:t>
            </a:r>
            <a:br>
              <a:rPr lang="en-US" altLang="ja-JP" dirty="0" smtClean="0"/>
            </a:br>
            <a:r>
              <a:rPr lang="en-US" altLang="ja-JP" dirty="0" smtClean="0"/>
              <a:t>→ </a:t>
            </a:r>
            <a:r>
              <a:rPr lang="en-US" altLang="ja-JP" b="1" dirty="0" smtClean="0">
                <a:solidFill>
                  <a:srgbClr val="FF0000"/>
                </a:solidFill>
              </a:rPr>
              <a:t>2.6Gbps per DHH-to-downstream-link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Prototype ATCA System</a:t>
            </a:r>
            <a:endParaRPr kumimoji="1" lang="ja-JP" altLang="en-US" dirty="0"/>
          </a:p>
        </p:txBody>
      </p:sp>
      <p:grpSp>
        <p:nvGrpSpPr>
          <p:cNvPr id="3" name="グループ化 126"/>
          <p:cNvGrpSpPr/>
          <p:nvPr/>
        </p:nvGrpSpPr>
        <p:grpSpPr>
          <a:xfrm>
            <a:off x="179512" y="1196752"/>
            <a:ext cx="5772172" cy="5088756"/>
            <a:chOff x="2978516" y="1488403"/>
            <a:chExt cx="5966446" cy="5260029"/>
          </a:xfrm>
        </p:grpSpPr>
        <p:sp>
          <p:nvSpPr>
            <p:cNvPr id="70" name="正方形/長方形 69"/>
            <p:cNvSpPr/>
            <p:nvPr/>
          </p:nvSpPr>
          <p:spPr>
            <a:xfrm>
              <a:off x="4552474" y="2787483"/>
              <a:ext cx="4392488" cy="2717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511" r="511" b="808"/>
            <a:stretch>
              <a:fillRect/>
            </a:stretch>
          </p:blipFill>
          <p:spPr bwMode="auto">
            <a:xfrm>
              <a:off x="4552474" y="2721114"/>
              <a:ext cx="4392488" cy="2783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正方形/長方形 72"/>
            <p:cNvSpPr/>
            <p:nvPr/>
          </p:nvSpPr>
          <p:spPr>
            <a:xfrm>
              <a:off x="5596658" y="4989418"/>
              <a:ext cx="612000" cy="468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6208658" y="4989418"/>
              <a:ext cx="612000" cy="468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6820794" y="4989418"/>
              <a:ext cx="612000" cy="468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7432794" y="4989418"/>
              <a:ext cx="612000" cy="468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5331862" y="3991858"/>
              <a:ext cx="2952328" cy="432048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6797542" y="3212470"/>
              <a:ext cx="504000" cy="324000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5018518" y="4555262"/>
              <a:ext cx="792000" cy="36000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6594098" y="5577078"/>
              <a:ext cx="0" cy="3843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矢印コネクタ 103"/>
            <p:cNvCxnSpPr/>
            <p:nvPr/>
          </p:nvCxnSpPr>
          <p:spPr>
            <a:xfrm flipV="1">
              <a:off x="6738114" y="5577078"/>
              <a:ext cx="0" cy="3843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テキスト ボックス 108"/>
            <p:cNvSpPr txBox="1"/>
            <p:nvPr/>
          </p:nvSpPr>
          <p:spPr>
            <a:xfrm>
              <a:off x="6680907" y="5889466"/>
              <a:ext cx="1523073" cy="858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2xSFP+ I/F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with DHH</a:t>
              </a:r>
              <a:endParaRPr kumimoji="1" lang="ja-JP" altLang="en-US" sz="2400" dirty="0"/>
            </a:p>
          </p:txBody>
        </p:sp>
        <p:cxnSp>
          <p:nvCxnSpPr>
            <p:cNvPr id="110" name="直線矢印コネクタ 109"/>
            <p:cNvCxnSpPr/>
            <p:nvPr/>
          </p:nvCxnSpPr>
          <p:spPr>
            <a:xfrm flipV="1">
              <a:off x="6352674" y="5601434"/>
              <a:ext cx="0" cy="38439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テキスト ボックス 110"/>
            <p:cNvSpPr txBox="1"/>
            <p:nvPr/>
          </p:nvSpPr>
          <p:spPr>
            <a:xfrm>
              <a:off x="4397787" y="5889465"/>
              <a:ext cx="2008760" cy="858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2400" dirty="0" err="1" smtClean="0"/>
                <a:t>GbE</a:t>
              </a:r>
              <a:r>
                <a:rPr kumimoji="1" lang="en-US" altLang="ja-JP" sz="2400" dirty="0" smtClean="0"/>
                <a:t> output to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2</a:t>
              </a:r>
              <a:r>
                <a:rPr kumimoji="1" lang="en-US" altLang="ja-JP" sz="2400" baseline="30000" dirty="0" smtClean="0"/>
                <a:t>nd</a:t>
              </a:r>
              <a:r>
                <a:rPr kumimoji="1" lang="en-US" altLang="ja-JP" sz="2400" dirty="0" smtClean="0"/>
                <a:t> level EVB</a:t>
              </a:r>
              <a:endParaRPr kumimoji="1" lang="ja-JP" altLang="en-US" sz="2400" dirty="0"/>
            </a:p>
          </p:txBody>
        </p:sp>
        <p:sp>
          <p:nvSpPr>
            <p:cNvPr id="114" name="大かっこ 113"/>
            <p:cNvSpPr/>
            <p:nvPr/>
          </p:nvSpPr>
          <p:spPr>
            <a:xfrm>
              <a:off x="4393883" y="6004420"/>
              <a:ext cx="3800775" cy="626368"/>
            </a:xfrm>
            <a:prstGeom prst="bracketPair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3724401" y="6063680"/>
              <a:ext cx="489133" cy="47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4x</a:t>
              </a:r>
              <a:endParaRPr kumimoji="1" lang="ja-JP" altLang="en-US" sz="2400" dirty="0"/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2978516" y="1488403"/>
              <a:ext cx="1933998" cy="1240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2400" dirty="0" smtClean="0"/>
                <a:t>FPGA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programming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I/F (IPMC)</a:t>
              </a:r>
              <a:endParaRPr kumimoji="1" lang="ja-JP" altLang="en-US" sz="2400" dirty="0"/>
            </a:p>
          </p:txBody>
        </p:sp>
        <p:sp>
          <p:nvSpPr>
            <p:cNvPr id="123" name="テキスト ボックス 122"/>
            <p:cNvSpPr txBox="1"/>
            <p:nvPr/>
          </p:nvSpPr>
          <p:spPr>
            <a:xfrm>
              <a:off x="5025836" y="1866091"/>
              <a:ext cx="1610892" cy="858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Computing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FPGAs</a:t>
              </a:r>
              <a:endParaRPr kumimoji="1" lang="ja-JP" altLang="en-US" sz="2400" dirty="0"/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6952636" y="1853897"/>
              <a:ext cx="1427037" cy="858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Switching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FPGA</a:t>
              </a:r>
              <a:endParaRPr kumimoji="1" lang="ja-JP" altLang="en-US" sz="2400" dirty="0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539552" y="3390091"/>
            <a:ext cx="110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b="1" dirty="0" smtClean="0"/>
              <a:t>Virtex4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FPGAs</a:t>
            </a:r>
            <a:endParaRPr kumimoji="1" lang="ja-JP" altLang="en-US" sz="2400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696" y="4221088"/>
            <a:ext cx="2771800" cy="100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図形 26"/>
          <p:cNvCxnSpPr>
            <a:stCxn id="85" idx="3"/>
            <a:endCxn id="31746" idx="0"/>
          </p:cNvCxnSpPr>
          <p:nvPr/>
        </p:nvCxnSpPr>
        <p:spPr>
          <a:xfrm>
            <a:off x="5312427" y="3827681"/>
            <a:ext cx="2338169" cy="39340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6274201" y="3068960"/>
            <a:ext cx="2762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Linux runs on embedded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PowerPC</a:t>
            </a:r>
            <a:r>
              <a:rPr lang="en-US" altLang="ja-JP" sz="2000" dirty="0" smtClean="0"/>
              <a:t> </a:t>
            </a:r>
            <a:r>
              <a:rPr kumimoji="1" lang="en-US" altLang="ja-JP" sz="2000" dirty="0" smtClean="0"/>
              <a:t>in the FPGA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5404801" y="5445224"/>
            <a:ext cx="32819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For the optical links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en-US" altLang="ja-JP" dirty="0" smtClean="0"/>
              <a:t>6.25Gbps links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en-US" altLang="ja-JP" dirty="0" smtClean="0"/>
              <a:t>Aurora 8B10B encoding</a:t>
            </a:r>
          </a:p>
          <a:p>
            <a:pPr marL="177800" indent="-177800"/>
            <a:r>
              <a:rPr lang="en-US" altLang="ja-JP" sz="2000" b="1" dirty="0" smtClean="0"/>
              <a:t>are confirmed to work well.</a:t>
            </a:r>
            <a:endParaRPr lang="en-US" altLang="ja-JP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ATCA/CN Buffer Management</a:t>
            </a:r>
            <a:endParaRPr kumimoji="1" lang="ja-JP" alt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51720" y="3391593"/>
            <a:ext cx="1362136" cy="435678"/>
          </a:xfrm>
          <a:prstGeom prst="rect">
            <a:avLst/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14112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sz="1600" b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List of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sz="1600" b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Free Blocks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1639590"/>
            <a:ext cx="2195601" cy="2701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2347" rIns="0" bIns="0">
            <a:spAutoFit/>
          </a:bodyPr>
          <a:lstStyle/>
          <a:p>
            <a:pPr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PXD/DHH </a:t>
            </a:r>
            <a:r>
              <a:rPr lang="en-US" b="1" dirty="0" smtClean="0">
                <a:solidFill>
                  <a:srgbClr val="000000"/>
                </a:solidFill>
                <a:latin typeface="+mj-lt"/>
                <a:cs typeface="Times New Roman" pitchFamily="16" charset="0"/>
              </a:rPr>
              <a:t>→ 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Pixel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Data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7544" y="2421248"/>
            <a:ext cx="2185791" cy="2701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2347" rIns="0" bIns="0">
            <a:spAutoFit/>
          </a:bodyPr>
          <a:lstStyle/>
          <a:p>
            <a:pPr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HLT 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Trigger </a:t>
            </a:r>
            <a:r>
              <a:rPr lang="en-US" b="1" dirty="0" smtClean="0">
                <a:solidFill>
                  <a:srgbClr val="000000"/>
                </a:solidFill>
                <a:latin typeface="+mj-lt"/>
                <a:cs typeface="Times New Roman" pitchFamily="16" charset="0"/>
              </a:rPr>
              <a:t>→ 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ROI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data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7544" y="4043295"/>
            <a:ext cx="1530291" cy="52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2347" rIns="0" bIns="0">
            <a:spAutoFit/>
          </a:bodyPr>
          <a:lstStyle/>
          <a:p>
            <a:pPr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altLang="ja-JP" b="1" dirty="0" smtClean="0">
                <a:solidFill>
                  <a:srgbClr val="000000"/>
                </a:solidFill>
                <a:ea typeface="msgothic" charset="0"/>
                <a:cs typeface="msgothic" charset="0"/>
              </a:rPr>
              <a:t>Event Builder ←</a:t>
            </a:r>
            <a:br>
              <a:rPr lang="en-US" altLang="ja-JP" b="1" dirty="0" smtClean="0">
                <a:solidFill>
                  <a:srgbClr val="000000"/>
                </a:solidFill>
                <a:ea typeface="msgothic" charset="0"/>
                <a:cs typeface="msgothic" charset="0"/>
              </a:rPr>
            </a:b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Processed Data</a:t>
            </a:r>
            <a:endParaRPr lang="en-US" b="1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343908" y="2881273"/>
            <a:ext cx="1453115" cy="508719"/>
          </a:xfrm>
          <a:prstGeom prst="rect">
            <a:avLst/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14112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sz="1600" b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Lookup: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sz="1600" b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PXD Data Blocks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197827" y="1667127"/>
            <a:ext cx="2334613" cy="864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12347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Get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free block,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write data to memory,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store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ptr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in lookup</a:t>
            </a:r>
          </a:p>
        </p:txBody>
      </p:sp>
      <p:cxnSp>
        <p:nvCxnSpPr>
          <p:cNvPr id="12" name="AutoShape 10"/>
          <p:cNvCxnSpPr>
            <a:cxnSpLocks noChangeShapeType="1"/>
            <a:stCxn id="8" idx="1"/>
            <a:endCxn id="10" idx="3"/>
          </p:cNvCxnSpPr>
          <p:nvPr/>
        </p:nvCxnSpPr>
        <p:spPr bwMode="auto">
          <a:xfrm rot="10800000">
            <a:off x="6046622" y="2866061"/>
            <a:ext cx="297286" cy="269572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8CA8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11"/>
          <p:cNvCxnSpPr>
            <a:cxnSpLocks noChangeShapeType="1"/>
            <a:stCxn id="9" idx="2"/>
            <a:endCxn id="8" idx="0"/>
          </p:cNvCxnSpPr>
          <p:nvPr/>
        </p:nvCxnSpPr>
        <p:spPr bwMode="auto">
          <a:xfrm rot="5400000">
            <a:off x="7042727" y="2558866"/>
            <a:ext cx="350146" cy="294668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8CA8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4" name="AutoShape 12"/>
          <p:cNvCxnSpPr>
            <a:cxnSpLocks noChangeShapeType="1"/>
            <a:stCxn id="4" idx="0"/>
            <a:endCxn id="9" idx="0"/>
          </p:cNvCxnSpPr>
          <p:nvPr/>
        </p:nvCxnSpPr>
        <p:spPr bwMode="auto">
          <a:xfrm rot="5400000" flipH="1" flipV="1">
            <a:off x="4186728" y="213187"/>
            <a:ext cx="1724466" cy="4632346"/>
          </a:xfrm>
          <a:prstGeom prst="curvedConnector3">
            <a:avLst>
              <a:gd name="adj1" fmla="val 113256"/>
            </a:avLst>
          </a:prstGeom>
          <a:noFill/>
          <a:ln w="36000">
            <a:solidFill>
              <a:srgbClr val="8CA8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5" name="AutoShape 13"/>
          <p:cNvCxnSpPr>
            <a:cxnSpLocks noChangeShapeType="1"/>
            <a:stCxn id="9" idx="3"/>
            <a:endCxn id="32" idx="0"/>
          </p:cNvCxnSpPr>
          <p:nvPr/>
        </p:nvCxnSpPr>
        <p:spPr bwMode="auto">
          <a:xfrm flipH="1">
            <a:off x="8062270" y="2099127"/>
            <a:ext cx="470170" cy="2222447"/>
          </a:xfrm>
          <a:prstGeom prst="curvedConnector4">
            <a:avLst>
              <a:gd name="adj1" fmla="val -48621"/>
              <a:gd name="adj2" fmla="val 59719"/>
            </a:avLst>
          </a:prstGeom>
          <a:noFill/>
          <a:ln w="76200">
            <a:solidFill>
              <a:srgbClr val="4B1F6F"/>
            </a:solidFill>
            <a:round/>
            <a:headEnd/>
            <a:tailEnd type="triangle" w="med" len="med"/>
          </a:ln>
          <a:effectLst/>
        </p:spPr>
      </p:cxnSp>
      <p:cxnSp>
        <p:nvCxnSpPr>
          <p:cNvPr id="18" name="AutoShape 16"/>
          <p:cNvCxnSpPr>
            <a:cxnSpLocks noChangeShapeType="1"/>
            <a:stCxn id="10" idx="2"/>
            <a:endCxn id="35" idx="1"/>
          </p:cNvCxnSpPr>
          <p:nvPr/>
        </p:nvCxnSpPr>
        <p:spPr bwMode="auto">
          <a:xfrm rot="16200000" flipH="1">
            <a:off x="3856205" y="3923074"/>
            <a:ext cx="2418325" cy="1168297"/>
          </a:xfrm>
          <a:prstGeom prst="curvedConnector2">
            <a:avLst/>
          </a:prstGeom>
          <a:noFill/>
          <a:ln w="36000">
            <a:solidFill>
              <a:srgbClr val="8CA800"/>
            </a:solidFill>
            <a:round/>
            <a:headEnd/>
            <a:tailEnd type="triangle" w="med" len="med"/>
          </a:ln>
          <a:effectLst/>
        </p:spPr>
      </p:cxn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479077" y="1947280"/>
            <a:ext cx="486935" cy="30369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467544" y="2714214"/>
            <a:ext cx="486935" cy="30369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489328" y="4603648"/>
            <a:ext cx="486935" cy="30369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cxnSp>
        <p:nvCxnSpPr>
          <p:cNvPr id="24" name="AutoShape 22"/>
          <p:cNvCxnSpPr>
            <a:cxnSpLocks noChangeShapeType="1"/>
            <a:stCxn id="21" idx="3"/>
            <a:endCxn id="9" idx="1"/>
          </p:cNvCxnSpPr>
          <p:nvPr/>
        </p:nvCxnSpPr>
        <p:spPr bwMode="auto">
          <a:xfrm>
            <a:off x="966012" y="2099127"/>
            <a:ext cx="5231815" cy="0"/>
          </a:xfrm>
          <a:prstGeom prst="straightConnector1">
            <a:avLst/>
          </a:prstGeom>
          <a:noFill/>
          <a:ln w="76200">
            <a:solidFill>
              <a:srgbClr val="4B1F6F"/>
            </a:solidFill>
            <a:round/>
            <a:headEnd/>
            <a:tailEnd type="triangle" w="med" len="med"/>
          </a:ln>
          <a:effectLst/>
        </p:spPr>
      </p:cxn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6053666" y="4321574"/>
            <a:ext cx="1372386" cy="220402"/>
          </a:xfrm>
          <a:prstGeom prst="rect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7376077" y="4321574"/>
            <a:ext cx="1372386" cy="220402"/>
          </a:xfrm>
          <a:prstGeom prst="rect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6353515" y="5410769"/>
            <a:ext cx="2389823" cy="118658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5649516" y="6082227"/>
            <a:ext cx="1330605" cy="475402"/>
          </a:xfrm>
          <a:prstGeom prst="rect">
            <a:avLst/>
          </a:prstGeom>
          <a:solidFill>
            <a:srgbClr val="FEFE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12347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HW Registers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Read FIFO</a:t>
            </a: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5649516" y="5474840"/>
            <a:ext cx="1330605" cy="483091"/>
          </a:xfrm>
          <a:prstGeom prst="rect">
            <a:avLst/>
          </a:prstGeom>
          <a:solidFill>
            <a:srgbClr val="FEFE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12347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HW Registers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Write FIFO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8457584" y="4948182"/>
            <a:ext cx="278065" cy="220402"/>
          </a:xfrm>
          <a:prstGeom prst="rect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7887358" y="4948182"/>
            <a:ext cx="398518" cy="220402"/>
          </a:xfrm>
          <a:prstGeom prst="rect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6780223" y="4926398"/>
            <a:ext cx="398518" cy="220402"/>
          </a:xfrm>
          <a:prstGeom prst="rect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j-lt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7277409" y="5992528"/>
            <a:ext cx="1317286" cy="603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12347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>
                <a:solidFill>
                  <a:schemeClr val="bg1"/>
                </a:solidFill>
                <a:latin typeface="+mj-lt"/>
                <a:ea typeface="msgothic" charset="0"/>
                <a:cs typeface="msgothic" charset="0"/>
              </a:rPr>
              <a:t>IP Core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</a:tabLst>
            </a:pPr>
            <a:r>
              <a:rPr lang="en-US" b="1" dirty="0" err="1" smtClean="0">
                <a:solidFill>
                  <a:schemeClr val="bg1"/>
                </a:solidFill>
                <a:latin typeface="+mj-lt"/>
                <a:ea typeface="msgothic" charset="0"/>
                <a:cs typeface="msgothic" charset="0"/>
              </a:rPr>
              <a:t>RoI</a:t>
            </a:r>
            <a:r>
              <a:rPr lang="en-US" b="1" dirty="0" smtClean="0">
                <a:solidFill>
                  <a:schemeClr val="bg1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msgothic" charset="0"/>
                <a:cs typeface="msgothic" charset="0"/>
              </a:rPr>
              <a:t>selection</a:t>
            </a:r>
          </a:p>
        </p:txBody>
      </p:sp>
      <p:cxnSp>
        <p:nvCxnSpPr>
          <p:cNvPr id="40" name="AutoShape 38"/>
          <p:cNvCxnSpPr>
            <a:cxnSpLocks noChangeShapeType="1"/>
            <a:stCxn id="36" idx="2"/>
          </p:cNvCxnSpPr>
          <p:nvPr/>
        </p:nvCxnSpPr>
        <p:spPr bwMode="auto">
          <a:xfrm rot="5400000">
            <a:off x="8035654" y="5431565"/>
            <a:ext cx="823945" cy="297982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0084D1"/>
            </a:solidFill>
            <a:round/>
            <a:headEnd/>
            <a:tailEnd type="triangle" w="med" len="med"/>
          </a:ln>
          <a:effectLst/>
        </p:spPr>
      </p:cxnSp>
      <p:cxnSp>
        <p:nvCxnSpPr>
          <p:cNvPr id="41" name="AutoShape 39"/>
          <p:cNvCxnSpPr>
            <a:cxnSpLocks noChangeShapeType="1"/>
            <a:stCxn id="39" idx="0"/>
            <a:endCxn id="38" idx="2"/>
          </p:cNvCxnSpPr>
          <p:nvPr/>
        </p:nvCxnSpPr>
        <p:spPr bwMode="auto">
          <a:xfrm rot="16200000" flipV="1">
            <a:off x="7034903" y="5091379"/>
            <a:ext cx="845728" cy="956570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004586"/>
            </a:solidFill>
            <a:round/>
            <a:headEnd/>
            <a:tailEnd type="triangle" w="med" len="med"/>
          </a:ln>
          <a:effectLst/>
        </p:spPr>
      </p:cxnSp>
      <p:cxnSp>
        <p:nvCxnSpPr>
          <p:cNvPr id="42" name="AutoShape 40"/>
          <p:cNvCxnSpPr>
            <a:cxnSpLocks noChangeShapeType="1"/>
            <a:stCxn id="37" idx="2"/>
            <a:endCxn id="39" idx="0"/>
          </p:cNvCxnSpPr>
          <p:nvPr/>
        </p:nvCxnSpPr>
        <p:spPr bwMode="auto">
          <a:xfrm rot="5400000">
            <a:off x="7599363" y="5505274"/>
            <a:ext cx="823944" cy="150565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420E"/>
            </a:solidFill>
            <a:round/>
            <a:headEnd/>
            <a:tailEnd type="triangle" w="med" len="med"/>
          </a:ln>
          <a:effectLst/>
        </p:spPr>
      </p:cxnSp>
      <p:cxnSp>
        <p:nvCxnSpPr>
          <p:cNvPr id="43" name="AutoShape 41"/>
          <p:cNvCxnSpPr>
            <a:cxnSpLocks noChangeShapeType="1"/>
            <a:stCxn id="35" idx="3"/>
            <a:endCxn id="39" idx="1"/>
          </p:cNvCxnSpPr>
          <p:nvPr/>
        </p:nvCxnSpPr>
        <p:spPr bwMode="auto">
          <a:xfrm>
            <a:off x="6980121" y="5716386"/>
            <a:ext cx="297288" cy="577914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AECF00"/>
            </a:solidFill>
            <a:round/>
            <a:headEnd/>
            <a:tailEnd type="triangle" w="med" len="med"/>
          </a:ln>
          <a:effectLst/>
        </p:spPr>
      </p:cxnSp>
      <p:cxnSp>
        <p:nvCxnSpPr>
          <p:cNvPr id="44" name="AutoShape 42"/>
          <p:cNvCxnSpPr>
            <a:cxnSpLocks noChangeShapeType="1"/>
            <a:stCxn id="39" idx="1"/>
            <a:endCxn id="34" idx="3"/>
          </p:cNvCxnSpPr>
          <p:nvPr/>
        </p:nvCxnSpPr>
        <p:spPr bwMode="auto">
          <a:xfrm rot="10800000" flipV="1">
            <a:off x="6980121" y="6294300"/>
            <a:ext cx="297288" cy="25628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AECF00"/>
            </a:solidFill>
            <a:round/>
            <a:headEnd/>
            <a:tailEnd type="triangle" w="med" len="med"/>
          </a:ln>
          <a:effectLst/>
        </p:spPr>
      </p:cxn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053666" y="4322380"/>
            <a:ext cx="2694798" cy="866231"/>
          </a:xfrm>
          <a:prstGeom prst="rect">
            <a:avLst/>
          </a:prstGeom>
          <a:solidFill>
            <a:srgbClr val="FFC8FF"/>
          </a:solidFill>
          <a:ln w="3600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" tIns="40932" rIns="18000" bIns="1800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  <a:tab pos="2171700" algn="l"/>
                <a:tab pos="2895600" algn="l"/>
              </a:tabLst>
            </a:pPr>
            <a:r>
              <a:rPr lang="en-US" sz="2400" b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DDR2 memory</a:t>
            </a:r>
            <a:endParaRPr lang="en-US" sz="2400" b="1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  <p:cxnSp>
        <p:nvCxnSpPr>
          <p:cNvPr id="118" name="直線矢印コネクタ 117"/>
          <p:cNvCxnSpPr>
            <a:stCxn id="45" idx="1"/>
            <a:endCxn id="17" idx="3"/>
          </p:cNvCxnSpPr>
          <p:nvPr/>
        </p:nvCxnSpPr>
        <p:spPr>
          <a:xfrm flipH="1" flipV="1">
            <a:off x="5436096" y="4755495"/>
            <a:ext cx="617570" cy="1"/>
          </a:xfrm>
          <a:prstGeom prst="straightConnector1">
            <a:avLst/>
          </a:prstGeom>
          <a:ln w="76200">
            <a:solidFill>
              <a:srgbClr val="0084D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/>
          <p:cNvCxnSpPr>
            <a:stCxn id="17" idx="1"/>
            <a:endCxn id="23" idx="3"/>
          </p:cNvCxnSpPr>
          <p:nvPr/>
        </p:nvCxnSpPr>
        <p:spPr>
          <a:xfrm flipH="1">
            <a:off x="976263" y="4755495"/>
            <a:ext cx="1651521" cy="0"/>
          </a:xfrm>
          <a:prstGeom prst="straightConnector1">
            <a:avLst/>
          </a:prstGeom>
          <a:ln w="76200">
            <a:solidFill>
              <a:srgbClr val="0084D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図形 138"/>
          <p:cNvCxnSpPr>
            <a:stCxn id="34" idx="1"/>
            <a:endCxn id="17" idx="2"/>
          </p:cNvCxnSpPr>
          <p:nvPr/>
        </p:nvCxnSpPr>
        <p:spPr>
          <a:xfrm rot="10800000">
            <a:off x="4031940" y="5187496"/>
            <a:ext cx="1617576" cy="1132433"/>
          </a:xfrm>
          <a:prstGeom prst="curvedConnector2">
            <a:avLst/>
          </a:prstGeom>
          <a:ln w="38100">
            <a:solidFill>
              <a:srgbClr val="8CA8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図形 141"/>
          <p:cNvCxnSpPr>
            <a:stCxn id="17" idx="0"/>
            <a:endCxn id="4" idx="2"/>
          </p:cNvCxnSpPr>
          <p:nvPr/>
        </p:nvCxnSpPr>
        <p:spPr>
          <a:xfrm rot="16200000" flipV="1">
            <a:off x="3134252" y="3425807"/>
            <a:ext cx="496224" cy="1299152"/>
          </a:xfrm>
          <a:prstGeom prst="curvedConnector3">
            <a:avLst>
              <a:gd name="adj1" fmla="val 50000"/>
            </a:avLst>
          </a:prstGeom>
          <a:ln w="38100">
            <a:solidFill>
              <a:srgbClr val="8CA8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図形 141"/>
          <p:cNvCxnSpPr>
            <a:stCxn id="4" idx="0"/>
            <a:endCxn id="10" idx="0"/>
          </p:cNvCxnSpPr>
          <p:nvPr/>
        </p:nvCxnSpPr>
        <p:spPr>
          <a:xfrm rot="5400000" flipH="1" flipV="1">
            <a:off x="3128237" y="2038612"/>
            <a:ext cx="957532" cy="1748431"/>
          </a:xfrm>
          <a:prstGeom prst="curvedConnector3">
            <a:avLst>
              <a:gd name="adj1" fmla="val 123874"/>
            </a:avLst>
          </a:prstGeom>
          <a:ln w="38100">
            <a:solidFill>
              <a:srgbClr val="8CA8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915816" y="2434061"/>
            <a:ext cx="3130806" cy="86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12347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get free block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write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ROIs 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to</a:t>
            </a:r>
            <a:b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</a:b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memory, get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pixel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ptr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from</a:t>
            </a:r>
            <a:b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</a:b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lookup, feed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both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ptr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to IP core</a:t>
            </a: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2627784" y="4323495"/>
            <a:ext cx="2808312" cy="86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12347" rIns="0" bIns="0" anchor="ctr"/>
          <a:lstStyle/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Read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both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ptr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to IP core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write processed data</a:t>
            </a:r>
          </a:p>
          <a:p>
            <a:pPr algn="ctr">
              <a:lnSpc>
                <a:spcPct val="93000"/>
              </a:lnSpc>
              <a:tabLst>
                <a:tab pos="358775" algn="l"/>
                <a:tab pos="719138" algn="l"/>
                <a:tab pos="1079500" algn="l"/>
                <a:tab pos="1439863" algn="l"/>
                <a:tab pos="1447800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to 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Ethernet free </a:t>
            </a:r>
            <a:r>
              <a:rPr lang="en-US" b="1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blocks,</a:t>
            </a:r>
          </a:p>
        </p:txBody>
      </p:sp>
      <p:cxnSp>
        <p:nvCxnSpPr>
          <p:cNvPr id="124" name="直線矢印コネクタ 123"/>
          <p:cNvCxnSpPr>
            <a:stCxn id="22" idx="3"/>
            <a:endCxn id="10" idx="1"/>
          </p:cNvCxnSpPr>
          <p:nvPr/>
        </p:nvCxnSpPr>
        <p:spPr>
          <a:xfrm>
            <a:off x="954479" y="2866061"/>
            <a:ext cx="1961337" cy="0"/>
          </a:xfrm>
          <a:prstGeom prst="straightConnector1">
            <a:avLst/>
          </a:prstGeom>
          <a:ln w="76200">
            <a:solidFill>
              <a:srgbClr val="FF420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AutoShape 14"/>
          <p:cNvCxnSpPr>
            <a:cxnSpLocks noChangeShapeType="1"/>
            <a:stCxn id="10" idx="2"/>
            <a:endCxn id="31" idx="0"/>
          </p:cNvCxnSpPr>
          <p:nvPr/>
        </p:nvCxnSpPr>
        <p:spPr bwMode="auto">
          <a:xfrm rot="16200000" flipH="1">
            <a:off x="5098783" y="2680497"/>
            <a:ext cx="1023513" cy="2258640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420E"/>
            </a:solidFill>
            <a:round/>
            <a:headEnd/>
            <a:tailEnd type="triangle" w="med" len="med"/>
          </a:ln>
          <a:effectLst/>
        </p:spPr>
      </p:cxnSp>
      <p:sp>
        <p:nvSpPr>
          <p:cNvPr id="153" name="テキスト ボックス 152"/>
          <p:cNvSpPr txBox="1"/>
          <p:nvPr/>
        </p:nvSpPr>
        <p:spPr>
          <a:xfrm>
            <a:off x="395536" y="5733256"/>
            <a:ext cx="4233531" cy="830997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Links between cores</a:t>
            </a:r>
            <a:r>
              <a:rPr lang="en-US" altLang="ja-JP" sz="2400" b="1" dirty="0" smtClean="0"/>
              <a:t> </a:t>
            </a:r>
            <a:r>
              <a:rPr kumimoji="1" lang="en-US" altLang="ja-JP" sz="2400" b="1" dirty="0" smtClean="0"/>
              <a:t>inside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the FPGA are being established.</a:t>
            </a:r>
            <a:endParaRPr kumimoji="1" lang="ja-JP" altLang="en-US" sz="2400" b="1" dirty="0"/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1331640" y="4809346"/>
            <a:ext cx="1146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84D1"/>
                </a:solidFill>
              </a:rPr>
              <a:t>UDP/IP</a:t>
            </a:r>
            <a:br>
              <a:rPr kumimoji="1" lang="en-US" altLang="ja-JP" sz="2000" b="1" dirty="0" smtClean="0">
                <a:solidFill>
                  <a:srgbClr val="0084D1"/>
                </a:solidFill>
              </a:rPr>
            </a:br>
            <a:r>
              <a:rPr kumimoji="1" lang="en-US" altLang="ja-JP" sz="2000" b="1" dirty="0" smtClean="0">
                <a:solidFill>
                  <a:srgbClr val="0084D1"/>
                </a:solidFill>
              </a:rPr>
              <a:t>over </a:t>
            </a:r>
            <a:r>
              <a:rPr kumimoji="1" lang="en-US" altLang="ja-JP" sz="2000" b="1" dirty="0" err="1" smtClean="0">
                <a:solidFill>
                  <a:srgbClr val="0084D1"/>
                </a:solidFill>
              </a:rPr>
              <a:t>GbE</a:t>
            </a:r>
            <a:endParaRPr kumimoji="1" lang="ja-JP" altLang="en-US" sz="2000" b="1" dirty="0">
              <a:solidFill>
                <a:srgbClr val="0084D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RoI</a:t>
            </a:r>
            <a:r>
              <a:rPr kumimoji="1" lang="en-US" altLang="ja-JP" dirty="0" smtClean="0"/>
              <a:t>-Finding Latency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 err="1" smtClean="0"/>
              <a:t>RoI</a:t>
            </a:r>
            <a:r>
              <a:rPr lang="en-US" altLang="ja-JP" dirty="0" smtClean="0"/>
              <a:t>-finding latency = 5secs in the worst case</a:t>
            </a:r>
          </a:p>
          <a:p>
            <a:pPr lvl="1"/>
            <a:r>
              <a:rPr kumimoji="1" lang="en-US" altLang="ja-JP" dirty="0" smtClean="0"/>
              <a:t>To allow up to 5-second </a:t>
            </a:r>
            <a:r>
              <a:rPr kumimoji="1" lang="en-US" altLang="ja-JP" dirty="0" err="1" smtClean="0"/>
              <a:t>RoI</a:t>
            </a:r>
            <a:r>
              <a:rPr kumimoji="1" lang="en-US" altLang="ja-JP" dirty="0" smtClean="0"/>
              <a:t>-finding latency, 4GB online buffer per DHH is required assuming </a:t>
            </a:r>
            <a:r>
              <a:rPr lang="en-US" altLang="ja-JP" dirty="0" smtClean="0"/>
              <a:t>2.6Gbps/link w</a:t>
            </a:r>
            <a:r>
              <a:rPr kumimoji="1" lang="en-US" altLang="ja-JP" dirty="0" smtClean="0"/>
              <a:t>ith a</a:t>
            </a:r>
            <a:br>
              <a:rPr kumimoji="1" lang="en-US" altLang="ja-JP" dirty="0" smtClean="0"/>
            </a:br>
            <a:r>
              <a:rPr kumimoji="1" lang="en-US" altLang="ja-JP" dirty="0" smtClean="0"/>
              <a:t>margin factor.</a:t>
            </a:r>
          </a:p>
          <a:p>
            <a:pPr lvl="3"/>
            <a:endParaRPr lang="en-US" altLang="ja-JP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51493" t="5039" b="14323"/>
          <a:stretch>
            <a:fillRect/>
          </a:stretch>
        </p:blipFill>
        <p:spPr bwMode="auto">
          <a:xfrm>
            <a:off x="2987824" y="3279606"/>
            <a:ext cx="3058340" cy="2845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303968" y="3884777"/>
            <a:ext cx="1428503" cy="976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6167" rIns="90000" bIns="45000"/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3.2GHz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Intel Xeon,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e-time/core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576519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[ms]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39020" y="6197242"/>
            <a:ext cx="508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Elapsed time distribution for Belle track finding</a:t>
            </a:r>
            <a:endParaRPr kumimoji="1" lang="ja-JP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 smtClean="0"/>
              <a:t>Full-Size Mockup of the PXD</a:t>
            </a:r>
            <a:endParaRPr lang="ja-JP" alt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580" y="1772816"/>
            <a:ext cx="5832648" cy="437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89957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Trigger Timing Distribution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Tree-structured trigger timing distribution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 smtClean="0"/>
          </a:p>
          <a:p>
            <a:pPr lvl="2"/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The system is getting well matured.</a:t>
            </a:r>
          </a:p>
          <a:p>
            <a:pPr lvl="1"/>
            <a:r>
              <a:rPr lang="en-US" altLang="ja-JP" dirty="0" smtClean="0"/>
              <a:t>Clock jitter requirement: &lt;20ns;  </a:t>
            </a:r>
            <a:r>
              <a:rPr lang="en-US" altLang="ja-JP" b="1" dirty="0" smtClean="0"/>
              <a:t>achieved: &lt;15ns.</a:t>
            </a:r>
            <a:endParaRPr kumimoji="1" lang="ja-JP" altLang="en-US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t="3132" r="3219"/>
          <a:stretch>
            <a:fillRect/>
          </a:stretch>
        </p:blipFill>
        <p:spPr bwMode="auto">
          <a:xfrm>
            <a:off x="827584" y="2134597"/>
            <a:ext cx="6857449" cy="302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右中かっこ 5"/>
          <p:cNvSpPr/>
          <p:nvPr/>
        </p:nvSpPr>
        <p:spPr>
          <a:xfrm>
            <a:off x="7740352" y="2098642"/>
            <a:ext cx="415359" cy="298828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7173410" y="3362311"/>
            <a:ext cx="260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~1100 destinations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42599" y="4851226"/>
            <a:ext cx="217487" cy="73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7549" y="4849639"/>
            <a:ext cx="217487" cy="73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12499" y="4851226"/>
            <a:ext cx="217487" cy="73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349036" y="4851226"/>
            <a:ext cx="217488" cy="73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8" name="Picture 6" descr="sBelle-module-with-hybrid-new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"/>
          <a:stretch>
            <a:fillRect/>
          </a:stretch>
        </p:blipFill>
        <p:spPr bwMode="auto">
          <a:xfrm>
            <a:off x="852024" y="1231257"/>
            <a:ext cx="5689600" cy="526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01399" y="4359101"/>
            <a:ext cx="59343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b="1" dirty="0">
                <a:solidFill>
                  <a:prstClr val="black"/>
                </a:solidFill>
                <a:latin typeface="+mj-lt"/>
              </a:rPr>
              <a:t>DCD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96590" y="4869160"/>
            <a:ext cx="59984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b="1" dirty="0">
                <a:solidFill>
                  <a:prstClr val="black"/>
                </a:solidFill>
                <a:latin typeface="+mj-lt"/>
              </a:rPr>
              <a:t>DHP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488883" y="4077072"/>
            <a:ext cx="622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b="1" dirty="0">
                <a:solidFill>
                  <a:prstClr val="black"/>
                </a:solidFill>
                <a:latin typeface="+mj-lt"/>
              </a:rPr>
              <a:t>DHH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287124" y="3608214"/>
            <a:ext cx="101309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 dirty="0">
                <a:solidFill>
                  <a:prstClr val="black"/>
                </a:solidFill>
                <a:latin typeface="+mj-lt"/>
              </a:rPr>
              <a:t>Switcher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 flipV="1">
            <a:off x="2222036" y="3428826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2222036" y="3860626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426699" y="4724226"/>
            <a:ext cx="0" cy="360363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628311" y="4709939"/>
            <a:ext cx="0" cy="360362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34686" y="4709939"/>
            <a:ext cx="0" cy="360362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363324" y="4005089"/>
            <a:ext cx="1655762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567986" y="5241751"/>
            <a:ext cx="869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prstClr val="black"/>
                </a:solidFill>
                <a:latin typeface="+mj-lt"/>
              </a:rPr>
              <a:t>~20 cm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923308" y="4499828"/>
            <a:ext cx="960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prstClr val="black"/>
                </a:solidFill>
                <a:latin typeface="+mj-lt"/>
              </a:rPr>
              <a:t>10-20 </a:t>
            </a:r>
            <a:r>
              <a:rPr lang="de-DE" dirty="0">
                <a:solidFill>
                  <a:prstClr val="black"/>
                </a:solidFill>
                <a:latin typeface="+mj-lt"/>
              </a:rPr>
              <a:t>m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364679" y="5706889"/>
            <a:ext cx="900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prstClr val="black"/>
                </a:solidFill>
                <a:latin typeface="+mj-lt"/>
              </a:rPr>
              <a:t>Power</a:t>
            </a:r>
            <a:endParaRPr lang="de-DE" dirty="0">
              <a:solidFill>
                <a:prstClr val="black"/>
              </a:solidFill>
              <a:latin typeface="+mj-lt"/>
            </a:endParaRPr>
          </a:p>
          <a:p>
            <a:pPr algn="ctr" eaLnBrk="1" hangingPunct="1"/>
            <a:r>
              <a:rPr lang="de-DE" dirty="0" smtClean="0">
                <a:solidFill>
                  <a:prstClr val="black"/>
                </a:solidFill>
                <a:latin typeface="+mj-lt"/>
              </a:rPr>
              <a:t>control</a:t>
            </a:r>
            <a:endParaRPr lang="de-DE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387883" y="4965526"/>
            <a:ext cx="900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prstClr val="black"/>
                </a:solidFill>
                <a:latin typeface="+mj-lt"/>
              </a:rPr>
              <a:t>Data  </a:t>
            </a:r>
            <a:endParaRPr lang="de-DE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2761691" y="5589412"/>
            <a:ext cx="1008063" cy="844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2867691" y="5698951"/>
            <a:ext cx="792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prstClr val="black"/>
                </a:solidFill>
                <a:latin typeface="+mj-lt"/>
              </a:rPr>
              <a:t>Patch-panel</a:t>
            </a:r>
            <a:endParaRPr lang="de-DE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タイトル 4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ja-JP" dirty="0" smtClean="0"/>
              <a:t>PXD Readout System (Front-End) </a:t>
            </a:r>
            <a:endParaRPr lang="ja-JP" altLang="en-US" dirty="0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6540036" y="4797251"/>
            <a:ext cx="86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80288" y="3860626"/>
            <a:ext cx="1533525" cy="1439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dirty="0" smtClean="0">
                <a:solidFill>
                  <a:prstClr val="black"/>
                </a:solidFill>
                <a:latin typeface="+mj-lt"/>
              </a:rPr>
              <a:t>CDAQ I/F</a:t>
            </a:r>
            <a:br>
              <a:rPr lang="de-DE" dirty="0" smtClean="0">
                <a:solidFill>
                  <a:prstClr val="black"/>
                </a:solidFill>
                <a:latin typeface="+mj-lt"/>
              </a:rPr>
            </a:br>
            <a:r>
              <a:rPr lang="de-DE" dirty="0" smtClean="0">
                <a:solidFill>
                  <a:prstClr val="black"/>
                </a:solidFill>
                <a:latin typeface="+mj-lt"/>
              </a:rPr>
              <a:t>Trigger timing</a:t>
            </a:r>
            <a:endParaRPr lang="de-DE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6660232" y="4287664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prstClr val="black"/>
                </a:solidFill>
                <a:latin typeface="+mj-lt"/>
              </a:rPr>
              <a:t>Opt.</a:t>
            </a: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540036" y="6092651"/>
            <a:ext cx="86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+mj-lt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380288" y="5444951"/>
            <a:ext cx="1533525" cy="1368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dirty="0" smtClean="0">
                <a:solidFill>
                  <a:prstClr val="black"/>
                </a:solidFill>
                <a:latin typeface="+mj-lt"/>
              </a:rPr>
              <a:t>Power Supply </a:t>
            </a:r>
            <a:r>
              <a:rPr lang="de-DE" dirty="0">
                <a:solidFill>
                  <a:prstClr val="black"/>
                </a:solidFill>
                <a:latin typeface="+mj-lt"/>
              </a:rPr>
              <a:t/>
            </a:r>
            <a:br>
              <a:rPr lang="de-DE" dirty="0">
                <a:solidFill>
                  <a:prstClr val="black"/>
                </a:solidFill>
                <a:latin typeface="+mj-lt"/>
              </a:rPr>
            </a:br>
            <a:r>
              <a:rPr lang="de-DE" dirty="0">
                <a:solidFill>
                  <a:prstClr val="black"/>
                </a:solidFill>
                <a:latin typeface="+mj-lt"/>
              </a:rPr>
              <a:t>Slow </a:t>
            </a:r>
            <a:r>
              <a:rPr lang="de-DE" dirty="0" smtClean="0">
                <a:solidFill>
                  <a:prstClr val="black"/>
                </a:solidFill>
                <a:latin typeface="+mj-lt"/>
              </a:rPr>
              <a:t>control</a:t>
            </a:r>
            <a:endParaRPr lang="de-DE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-107301" y="1412776"/>
            <a:ext cx="13010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fr-FR" sz="1600" b="1" dirty="0" smtClean="0">
                <a:solidFill>
                  <a:prstClr val="black"/>
                </a:solidFill>
                <a:latin typeface="+mj-lt"/>
              </a:rPr>
              <a:t>Half ladder</a:t>
            </a:r>
            <a:r>
              <a:rPr lang="fr-FR" sz="1600" dirty="0">
                <a:solidFill>
                  <a:prstClr val="black"/>
                </a:solidFill>
                <a:latin typeface="+mj-lt"/>
              </a:rPr>
              <a:t/>
            </a:r>
            <a:br>
              <a:rPr lang="fr-FR" sz="1600" dirty="0">
                <a:solidFill>
                  <a:prstClr val="black"/>
                </a:solidFill>
                <a:latin typeface="+mj-lt"/>
              </a:rPr>
            </a:br>
            <a:r>
              <a:rPr lang="fr-FR" sz="1600" dirty="0" smtClean="0">
                <a:solidFill>
                  <a:prstClr val="black"/>
                </a:solidFill>
                <a:latin typeface="+mj-lt"/>
              </a:rPr>
              <a:t>768 rows x</a:t>
            </a:r>
            <a:endParaRPr lang="fr-FR" sz="1600" dirty="0">
              <a:solidFill>
                <a:prstClr val="black"/>
              </a:solidFill>
              <a:latin typeface="+mj-lt"/>
            </a:endParaRPr>
          </a:p>
          <a:p>
            <a:pPr algn="r" eaLnBrk="1" hangingPunct="1"/>
            <a:r>
              <a:rPr lang="fr-FR" sz="1600" dirty="0" smtClean="0">
                <a:solidFill>
                  <a:prstClr val="black"/>
                </a:solidFill>
                <a:latin typeface="+mj-lt"/>
              </a:rPr>
              <a:t>250 cols</a:t>
            </a:r>
          </a:p>
          <a:p>
            <a:pPr algn="r" eaLnBrk="1" hangingPunct="1"/>
            <a:r>
              <a:rPr lang="fr-FR" sz="1600" dirty="0" smtClean="0">
                <a:solidFill>
                  <a:prstClr val="black"/>
                </a:solidFill>
                <a:latin typeface="+mj-lt"/>
              </a:rPr>
              <a:t>x(half+half)</a:t>
            </a:r>
          </a:p>
          <a:p>
            <a:pPr algn="r" eaLnBrk="1" hangingPunct="1"/>
            <a:r>
              <a:rPr lang="fr-FR" sz="1600" dirty="0" smtClean="0">
                <a:solidFill>
                  <a:prstClr val="black"/>
                </a:solidFill>
                <a:latin typeface="+mj-lt"/>
              </a:rPr>
              <a:t>x(fwd+bwd)</a:t>
            </a:r>
            <a:br>
              <a:rPr lang="fr-FR" sz="1600" dirty="0" smtClean="0">
                <a:solidFill>
                  <a:prstClr val="black"/>
                </a:solidFill>
                <a:latin typeface="+mj-lt"/>
              </a:rPr>
            </a:br>
            <a:r>
              <a:rPr lang="fr-FR" sz="1600" dirty="0" smtClean="0">
                <a:solidFill>
                  <a:prstClr val="black"/>
                </a:solidFill>
                <a:latin typeface="+mj-lt"/>
              </a:rPr>
              <a:t>x10-ladders</a:t>
            </a:r>
          </a:p>
          <a:p>
            <a:pPr algn="r" eaLnBrk="1" hangingPunct="1"/>
            <a:r>
              <a:rPr lang="fr-FR" sz="1600" dirty="0" smtClean="0">
                <a:solidFill>
                  <a:prstClr val="black"/>
                </a:solidFill>
                <a:latin typeface="+mj-lt"/>
              </a:rPr>
              <a:t>= 7680000 px</a:t>
            </a:r>
          </a:p>
        </p:txBody>
      </p:sp>
      <p:pic>
        <p:nvPicPr>
          <p:cNvPr id="33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9098"/>
            <a:ext cx="2697123" cy="18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516216" y="2852936"/>
            <a:ext cx="2306914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400" b="1" dirty="0" smtClean="0">
                <a:solidFill>
                  <a:prstClr val="black"/>
                </a:solidFill>
                <a:latin typeface="+mj-lt"/>
              </a:rPr>
              <a:t>Total </a:t>
            </a:r>
            <a:r>
              <a:rPr lang="fr-FR" sz="2400" b="1" dirty="0">
                <a:solidFill>
                  <a:prstClr val="black"/>
                </a:solidFill>
                <a:latin typeface="+mj-lt"/>
              </a:rPr>
              <a:t>of </a:t>
            </a:r>
            <a:r>
              <a:rPr lang="fr-FR" sz="2400" b="1" dirty="0" smtClean="0">
                <a:solidFill>
                  <a:prstClr val="black"/>
                </a:solidFill>
                <a:latin typeface="+mj-lt"/>
              </a:rPr>
              <a:t>8M pixel</a:t>
            </a:r>
            <a:br>
              <a:rPr lang="fr-FR" sz="2400" b="1" dirty="0" smtClean="0">
                <a:solidFill>
                  <a:prstClr val="black"/>
                </a:solidFill>
                <a:latin typeface="+mj-lt"/>
              </a:rPr>
            </a:br>
            <a:r>
              <a:rPr lang="fr-FR" sz="2400" b="1" dirty="0" smtClean="0">
                <a:solidFill>
                  <a:prstClr val="black"/>
                </a:solidFill>
                <a:latin typeface="+mj-lt"/>
              </a:rPr>
              <a:t>readout in 20µs</a:t>
            </a:r>
            <a:endParaRPr lang="fr-FR" sz="2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6660232" y="6135514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>
                <a:solidFill>
                  <a:prstClr val="black"/>
                </a:solidFill>
                <a:latin typeface="+mj-lt"/>
              </a:rPr>
              <a:t>Opt.</a:t>
            </a: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6753244" y="5660851"/>
            <a:ext cx="429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prstClr val="black"/>
                </a:solidFill>
                <a:latin typeface="+mj-lt"/>
              </a:rPr>
              <a:t>Cu</a:t>
            </a:r>
            <a:endParaRPr lang="de-DE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919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Pixel Charge Readout</a:t>
            </a:r>
            <a:endParaRPr lang="ja-JP" altLang="en-US" dirty="0"/>
          </a:p>
        </p:txBody>
      </p:sp>
      <p:sp>
        <p:nvSpPr>
          <p:cNvPr id="21" name="コンテンツ プレースホルダ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Row-by-row readout (rolling shutter mode)</a:t>
            </a:r>
          </a:p>
          <a:p>
            <a:pPr lvl="1"/>
            <a:r>
              <a:rPr lang="en-US" altLang="ja-JP" dirty="0" smtClean="0"/>
              <a:t>Row is select with external gate</a:t>
            </a:r>
            <a:br>
              <a:rPr lang="en-US" altLang="ja-JP" dirty="0" smtClean="0"/>
            </a:br>
            <a:r>
              <a:rPr lang="en-US" altLang="ja-JP" dirty="0" smtClean="0"/>
              <a:t>(controlled by SWITCHER). </a:t>
            </a:r>
          </a:p>
          <a:p>
            <a:pPr lvl="1"/>
            <a:r>
              <a:rPr lang="en-US" altLang="ja-JP" dirty="0" smtClean="0"/>
              <a:t>Current corresponding to</a:t>
            </a:r>
            <a:br>
              <a:rPr lang="en-US" altLang="ja-JP" dirty="0" smtClean="0"/>
            </a:br>
            <a:r>
              <a:rPr lang="en-US" altLang="ja-JP" dirty="0" smtClean="0"/>
              <a:t>the row is readout.</a:t>
            </a:r>
          </a:p>
          <a:p>
            <a:pPr lvl="3"/>
            <a:endParaRPr lang="en-US" altLang="ja-JP" dirty="0" smtClean="0"/>
          </a:p>
          <a:p>
            <a:r>
              <a:rPr lang="en-US" altLang="ja-JP" dirty="0" smtClean="0"/>
              <a:t>Readout time</a:t>
            </a:r>
          </a:p>
          <a:p>
            <a:pPr lvl="1"/>
            <a:r>
              <a:rPr lang="en-US" altLang="ja-JP" dirty="0" smtClean="0"/>
              <a:t>The entire PXD is readout in</a:t>
            </a:r>
            <a:br>
              <a:rPr lang="en-US" altLang="ja-JP" dirty="0" smtClean="0"/>
            </a:br>
            <a:r>
              <a:rPr lang="en-US" altLang="ja-JP" dirty="0" smtClean="0"/>
              <a:t>20µs (100ns per row).</a:t>
            </a:r>
          </a:p>
        </p:txBody>
      </p:sp>
      <p:graphicFrame>
        <p:nvGraphicFramePr>
          <p:cNvPr id="12" name="Object 7"/>
          <p:cNvGraphicFramePr>
            <a:graphicFrameLocks noChangeAspect="1"/>
          </p:cNvGraphicFramePr>
          <p:nvPr/>
        </p:nvGraphicFramePr>
        <p:xfrm>
          <a:off x="4531935" y="2492896"/>
          <a:ext cx="4576569" cy="3659747"/>
        </p:xfrm>
        <a:graphic>
          <a:graphicData uri="http://schemas.openxmlformats.org/presentationml/2006/ole">
            <p:oleObj spid="_x0000_s26626" name="Visio" r:id="rId3" imgW="7109376" imgH="4793570" progId="">
              <p:embed/>
            </p:oleObj>
          </a:graphicData>
        </a:graphic>
      </p:graphicFrame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5792052" y="6109930"/>
            <a:ext cx="108378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6744260" y="6109930"/>
            <a:ext cx="108378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469223" y="5994054"/>
            <a:ext cx="324185" cy="23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de-DE" sz="1000">
              <a:latin typeface="Tahoma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7866021" y="5994054"/>
            <a:ext cx="174979" cy="23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de-DE" sz="1000">
              <a:latin typeface="Tahoma" pitchFamily="34" charset="0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>
            <a:off x="5102988" y="6109930"/>
            <a:ext cx="26314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8221404" y="6109930"/>
            <a:ext cx="26314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7" name="二等辺三角形 26"/>
          <p:cNvSpPr/>
          <p:nvPr/>
        </p:nvSpPr>
        <p:spPr>
          <a:xfrm rot="16200000">
            <a:off x="5366103" y="5853722"/>
            <a:ext cx="339480" cy="512418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/>
          <p:cNvSpPr/>
          <p:nvPr/>
        </p:nvSpPr>
        <p:spPr>
          <a:xfrm rot="5400000" flipH="1">
            <a:off x="7915188" y="5853043"/>
            <a:ext cx="339480" cy="513774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/>
          <p:cNvSpPr/>
          <p:nvPr/>
        </p:nvSpPr>
        <p:spPr>
          <a:xfrm>
            <a:off x="2411761" y="2204864"/>
            <a:ext cx="3902834" cy="3960440"/>
          </a:xfrm>
          <a:prstGeom prst="rect">
            <a:avLst/>
          </a:prstGeom>
          <a:solidFill>
            <a:schemeClr val="bg1">
              <a:lumMod val="85000"/>
            </a:schemeClr>
          </a:solidFill>
          <a:ln w="101600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2411760" y="220486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Pixel Charge Readout</a:t>
            </a:r>
            <a:endParaRPr lang="ja-JP" altLang="en-US" dirty="0"/>
          </a:p>
        </p:txBody>
      </p:sp>
      <p:sp>
        <p:nvSpPr>
          <p:cNvPr id="21" name="コンテンツ プレースホルダ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Four-fold parallel readout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631944" y="1967126"/>
            <a:ext cx="1404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Pixel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(75x50</a:t>
            </a:r>
            <a:r>
              <a:rPr kumimoji="1" lang="el-GR" altLang="ja-JP" sz="2000" dirty="0" smtClean="0"/>
              <a:t>μ</a:t>
            </a:r>
            <a:r>
              <a:rPr kumimoji="1" lang="en-US" altLang="ja-JP" sz="2000" dirty="0" smtClean="0"/>
              <a:t>m²)</a:t>
            </a:r>
            <a:endParaRPr kumimoji="1" lang="ja-JP" altLang="en-US" sz="2000" dirty="0"/>
          </a:p>
        </p:txBody>
      </p:sp>
      <p:sp>
        <p:nvSpPr>
          <p:cNvPr id="43" name="正方形/長方形 42"/>
          <p:cNvSpPr/>
          <p:nvPr/>
        </p:nvSpPr>
        <p:spPr>
          <a:xfrm>
            <a:off x="3016627" y="220486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3621494" y="220486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2411760" y="292494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3016627" y="292494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3621494" y="292494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2411760" y="36450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3016627" y="36450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3621494" y="36450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2411760" y="436510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3016627" y="436510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3621494" y="436510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2411760" y="54452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3016627" y="54452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3621494" y="54452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5709727" y="220486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5709727" y="292494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5709727" y="36450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5709727" y="436510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5709727" y="5445224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6883061" y="1851710"/>
            <a:ext cx="604867" cy="720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16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コネクタ 64"/>
          <p:cNvCxnSpPr>
            <a:endCxn id="58" idx="3"/>
          </p:cNvCxnSpPr>
          <p:nvPr/>
        </p:nvCxnSpPr>
        <p:spPr>
          <a:xfrm>
            <a:off x="1691680" y="2564904"/>
            <a:ext cx="462291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>
            <a:endCxn id="59" idx="3"/>
          </p:cNvCxnSpPr>
          <p:nvPr/>
        </p:nvCxnSpPr>
        <p:spPr>
          <a:xfrm>
            <a:off x="1691680" y="3284984"/>
            <a:ext cx="462291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>
            <a:endCxn id="60" idx="3"/>
          </p:cNvCxnSpPr>
          <p:nvPr/>
        </p:nvCxnSpPr>
        <p:spPr>
          <a:xfrm>
            <a:off x="1691680" y="4005064"/>
            <a:ext cx="462291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>
            <a:endCxn id="61" idx="3"/>
          </p:cNvCxnSpPr>
          <p:nvPr/>
        </p:nvCxnSpPr>
        <p:spPr>
          <a:xfrm>
            <a:off x="1691680" y="4725144"/>
            <a:ext cx="462291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>
            <a:off x="1691680" y="2564904"/>
            <a:ext cx="0" cy="21602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>
            <a:off x="1259632" y="3645024"/>
            <a:ext cx="43204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/>
          <p:cNvSpPr txBox="1"/>
          <p:nvPr/>
        </p:nvSpPr>
        <p:spPr>
          <a:xfrm>
            <a:off x="173181" y="3460938"/>
            <a:ext cx="108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b="1" dirty="0" smtClean="0">
                <a:solidFill>
                  <a:srgbClr val="0000FF"/>
                </a:solidFill>
              </a:rPr>
              <a:t>Gate ON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84" name="直線コネクタ 83"/>
          <p:cNvCxnSpPr>
            <a:endCxn id="62" idx="3"/>
          </p:cNvCxnSpPr>
          <p:nvPr/>
        </p:nvCxnSpPr>
        <p:spPr>
          <a:xfrm>
            <a:off x="1691680" y="5805264"/>
            <a:ext cx="4622914" cy="0"/>
          </a:xfrm>
          <a:prstGeom prst="line">
            <a:avLst/>
          </a:prstGeom>
          <a:ln w="38100">
            <a:solidFill>
              <a:srgbClr val="6666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>
            <a:off x="1691680" y="5445224"/>
            <a:ext cx="0" cy="368424"/>
          </a:xfrm>
          <a:prstGeom prst="line">
            <a:avLst/>
          </a:prstGeom>
          <a:ln w="38100">
            <a:solidFill>
              <a:srgbClr val="6666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107457" y="5445224"/>
            <a:ext cx="1152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b="1" dirty="0" smtClean="0">
                <a:solidFill>
                  <a:srgbClr val="666699"/>
                </a:solidFill>
              </a:rPr>
              <a:t>Gate OFF</a:t>
            </a:r>
            <a:endParaRPr kumimoji="1" lang="ja-JP" altLang="en-US" sz="2000" b="1" dirty="0">
              <a:solidFill>
                <a:srgbClr val="666699"/>
              </a:solidFill>
            </a:endParaRPr>
          </a:p>
        </p:txBody>
      </p:sp>
      <p:cxnSp>
        <p:nvCxnSpPr>
          <p:cNvPr id="91" name="直線コネクタ 90"/>
          <p:cNvCxnSpPr/>
          <p:nvPr/>
        </p:nvCxnSpPr>
        <p:spPr>
          <a:xfrm>
            <a:off x="2555776" y="2564904"/>
            <a:ext cx="0" cy="4104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2555776" y="6669360"/>
            <a:ext cx="4522359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2651787" y="2564904"/>
            <a:ext cx="0" cy="4104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/>
          <p:cNvCxnSpPr/>
          <p:nvPr/>
        </p:nvCxnSpPr>
        <p:spPr>
          <a:xfrm>
            <a:off x="2747798" y="2564904"/>
            <a:ext cx="0" cy="4104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2843808" y="2564904"/>
            <a:ext cx="0" cy="4104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>
            <a:off x="3179893" y="2564904"/>
            <a:ext cx="0" cy="3960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/>
          <p:cNvCxnSpPr/>
          <p:nvPr/>
        </p:nvCxnSpPr>
        <p:spPr>
          <a:xfrm>
            <a:off x="3179893" y="6525344"/>
            <a:ext cx="3898242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/>
          <p:cNvCxnSpPr/>
          <p:nvPr/>
        </p:nvCxnSpPr>
        <p:spPr>
          <a:xfrm>
            <a:off x="3275904" y="2564904"/>
            <a:ext cx="0" cy="3960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>
            <a:off x="3371915" y="2564904"/>
            <a:ext cx="0" cy="3960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3467925" y="2564904"/>
            <a:ext cx="0" cy="3960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/>
          <p:cNvCxnSpPr/>
          <p:nvPr/>
        </p:nvCxnSpPr>
        <p:spPr>
          <a:xfrm>
            <a:off x="3781357" y="2564904"/>
            <a:ext cx="0" cy="3816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/>
          <p:cNvCxnSpPr/>
          <p:nvPr/>
        </p:nvCxnSpPr>
        <p:spPr>
          <a:xfrm>
            <a:off x="3781357" y="6381328"/>
            <a:ext cx="3296778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>
            <a:off x="3877368" y="2564904"/>
            <a:ext cx="0" cy="3816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>
            <a:off x="3973379" y="2564904"/>
            <a:ext cx="0" cy="3816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/>
          <p:nvPr/>
        </p:nvCxnSpPr>
        <p:spPr>
          <a:xfrm>
            <a:off x="4069389" y="2564904"/>
            <a:ext cx="0" cy="3816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H="1">
            <a:off x="6473268" y="6237312"/>
            <a:ext cx="186964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/>
          <p:cNvSpPr txBox="1"/>
          <p:nvPr/>
        </p:nvSpPr>
        <p:spPr>
          <a:xfrm>
            <a:off x="6588224" y="5949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3106962" y="249852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3208562" y="321297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3304659" y="393097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3393559" y="466375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3402067" y="574387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2502095" y="249852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3711829" y="249852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3813429" y="321297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3909526" y="393097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3998426" y="466375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4006934" y="574387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2603695" y="321297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2699792" y="393097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2788692" y="466375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2" name="直線コネクタ 151"/>
          <p:cNvCxnSpPr/>
          <p:nvPr/>
        </p:nvCxnSpPr>
        <p:spPr>
          <a:xfrm flipH="1">
            <a:off x="6473268" y="6389712"/>
            <a:ext cx="186964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6473268" y="6525344"/>
            <a:ext cx="186964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正方形/長方形 153"/>
          <p:cNvSpPr/>
          <p:nvPr/>
        </p:nvSpPr>
        <p:spPr>
          <a:xfrm>
            <a:off x="7078135" y="5845334"/>
            <a:ext cx="1548568" cy="8960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smtClean="0"/>
              <a:t>Digitizer</a:t>
            </a:r>
            <a:br>
              <a:rPr kumimoji="1" lang="en-US" altLang="ja-JP" sz="2400" b="1" smtClean="0"/>
            </a:br>
            <a:r>
              <a:rPr kumimoji="1" lang="en-US" altLang="ja-JP" sz="2400" b="1" smtClean="0"/>
              <a:t>(DCD)</a:t>
            </a:r>
            <a:endParaRPr kumimoji="1" lang="ja-JP" altLang="en-US" sz="2400" b="1" dirty="0"/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2797200" y="574387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4644008" y="3212976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…</a:t>
            </a:r>
            <a:endParaRPr kumimoji="1" lang="ja-JP" altLang="en-US" sz="4000" dirty="0"/>
          </a:p>
        </p:txBody>
      </p:sp>
      <p:cxnSp>
        <p:nvCxnSpPr>
          <p:cNvPr id="157" name="直線矢印コネクタ 156"/>
          <p:cNvCxnSpPr/>
          <p:nvPr/>
        </p:nvCxnSpPr>
        <p:spPr>
          <a:xfrm>
            <a:off x="7265099" y="3251076"/>
            <a:ext cx="76328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矢印コネクタ 158"/>
          <p:cNvCxnSpPr/>
          <p:nvPr/>
        </p:nvCxnSpPr>
        <p:spPr>
          <a:xfrm>
            <a:off x="7265099" y="3251076"/>
            <a:ext cx="0" cy="14126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59"/>
          <p:cNvSpPr txBox="1"/>
          <p:nvPr/>
        </p:nvSpPr>
        <p:spPr>
          <a:xfrm>
            <a:off x="7265099" y="2881743"/>
            <a:ext cx="94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250 cols</a:t>
            </a:r>
            <a:endParaRPr kumimoji="1" lang="ja-JP" altLang="en-US" dirty="0"/>
          </a:p>
        </p:txBody>
      </p:sp>
      <p:sp>
        <p:nvSpPr>
          <p:cNvPr id="161" name="テキスト ボックス 160"/>
          <p:cNvSpPr txBox="1"/>
          <p:nvPr/>
        </p:nvSpPr>
        <p:spPr>
          <a:xfrm rot="16200000">
            <a:off x="4524656" y="4821816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…</a:t>
            </a:r>
            <a:endParaRPr kumimoji="1" lang="ja-JP" altLang="en-US" sz="4000" dirty="0"/>
          </a:p>
        </p:txBody>
      </p:sp>
      <p:sp>
        <p:nvSpPr>
          <p:cNvPr id="162" name="テキスト ボックス 161"/>
          <p:cNvSpPr txBox="1"/>
          <p:nvPr/>
        </p:nvSpPr>
        <p:spPr>
          <a:xfrm rot="16200000">
            <a:off x="6380415" y="3787963"/>
            <a:ext cx="136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 x </a:t>
            </a:r>
            <a:r>
              <a:rPr kumimoji="1" lang="en-US" altLang="ja-JP" dirty="0" smtClean="0"/>
              <a:t>768 rows</a:t>
            </a:r>
            <a:endParaRPr kumimoji="1" lang="ja-JP" altLang="en-US" dirty="0"/>
          </a:p>
        </p:txBody>
      </p:sp>
      <p:cxnSp>
        <p:nvCxnSpPr>
          <p:cNvPr id="165" name="直線コネクタ 164"/>
          <p:cNvCxnSpPr/>
          <p:nvPr/>
        </p:nvCxnSpPr>
        <p:spPr>
          <a:xfrm flipV="1">
            <a:off x="5709727" y="1851710"/>
            <a:ext cx="1173334" cy="353154"/>
          </a:xfrm>
          <a:prstGeom prst="line">
            <a:avLst/>
          </a:prstGeom>
          <a:ln>
            <a:solidFill>
              <a:srgbClr val="00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 flipV="1">
            <a:off x="6314594" y="2564905"/>
            <a:ext cx="1173334" cy="360039"/>
          </a:xfrm>
          <a:prstGeom prst="line">
            <a:avLst/>
          </a:prstGeom>
          <a:ln>
            <a:solidFill>
              <a:srgbClr val="00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On-Ladder ASICs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Drain Current Digitizer (DCD)</a:t>
            </a:r>
          </a:p>
          <a:p>
            <a:pPr lvl="1"/>
            <a:r>
              <a:rPr lang="en-US" altLang="ja-JP" dirty="0" smtClean="0"/>
              <a:t>256 analog inputs per DCD chip.</a:t>
            </a:r>
          </a:p>
          <a:p>
            <a:pPr lvl="1"/>
            <a:r>
              <a:rPr lang="en-US" altLang="ja-JP" dirty="0" smtClean="0"/>
              <a:t>Signal digitization in 8-bit resolution.</a:t>
            </a:r>
          </a:p>
          <a:p>
            <a:pPr lvl="1"/>
            <a:r>
              <a:rPr lang="en-US" altLang="ja-JP" dirty="0" smtClean="0"/>
              <a:t>Serialized data output to DHP.</a:t>
            </a:r>
          </a:p>
          <a:p>
            <a:pPr lvl="1"/>
            <a:r>
              <a:rPr lang="en-US" altLang="ja-JP" dirty="0" smtClean="0"/>
              <a:t>Measured signal dispersion = </a:t>
            </a:r>
            <a:r>
              <a:rPr lang="en-US" altLang="ja-JP" b="1" dirty="0" smtClean="0">
                <a:solidFill>
                  <a:srgbClr val="FF0000"/>
                </a:solidFill>
              </a:rPr>
              <a:t>1.7 ADC-units </a:t>
            </a:r>
            <a:r>
              <a:rPr lang="en-US" altLang="ja-JP" dirty="0" smtClean="0"/>
              <a:t>(RMS).</a:t>
            </a:r>
          </a:p>
          <a:p>
            <a:pPr lvl="3"/>
            <a:endParaRPr lang="en-US" altLang="ja-JP" dirty="0" smtClean="0"/>
          </a:p>
          <a:p>
            <a:r>
              <a:rPr lang="en-US" altLang="ja-JP" dirty="0" smtClean="0"/>
              <a:t>Data Handling Processor (DHP)</a:t>
            </a:r>
          </a:p>
          <a:p>
            <a:pPr lvl="1"/>
            <a:r>
              <a:rPr lang="en-US" altLang="ja-JP" dirty="0" smtClean="0"/>
              <a:t>On-ladder data size reduction by zero</a:t>
            </a:r>
            <a:br>
              <a:rPr lang="en-US" altLang="ja-JP" dirty="0" smtClean="0"/>
            </a:br>
            <a:r>
              <a:rPr lang="en-US" altLang="ja-JP" dirty="0" smtClean="0"/>
              <a:t>suppression with corrections for common</a:t>
            </a:r>
            <a:br>
              <a:rPr lang="en-US" altLang="ja-JP" dirty="0" smtClean="0"/>
            </a:br>
            <a:r>
              <a:rPr lang="en-US" altLang="ja-JP" dirty="0" smtClean="0"/>
              <a:t>mode noise and pedestal</a:t>
            </a:r>
            <a:r>
              <a:rPr lang="ja-JP" altLang="en-US" dirty="0" smtClean="0"/>
              <a:t> </a:t>
            </a:r>
            <a:r>
              <a:rPr lang="en-US" altLang="ja-JP" dirty="0" smtClean="0"/>
              <a:t>fluctuations.</a:t>
            </a:r>
          </a:p>
          <a:p>
            <a:pPr lvl="1"/>
            <a:r>
              <a:rPr lang="en-US" altLang="ja-JP" dirty="0" smtClean="0"/>
              <a:t>Measured link speed to downstream</a:t>
            </a:r>
            <a:br>
              <a:rPr lang="en-US" altLang="ja-JP" dirty="0" smtClean="0"/>
            </a:br>
            <a:r>
              <a:rPr lang="en-US" altLang="ja-JP" dirty="0" smtClean="0"/>
              <a:t>receiver over 15m cable = </a:t>
            </a:r>
            <a:r>
              <a:rPr lang="en-US" altLang="ja-JP" b="1" dirty="0" smtClean="0">
                <a:solidFill>
                  <a:srgbClr val="FF0000"/>
                </a:solidFill>
              </a:rPr>
              <a:t>1.6Gbps</a:t>
            </a:r>
            <a:r>
              <a:rPr lang="en-US" altLang="ja-JP" dirty="0" smtClean="0"/>
              <a:t>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09821" y="1124744"/>
            <a:ext cx="2610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Layout of </a:t>
            </a:r>
            <a:r>
              <a:rPr lang="en-US" altLang="ja-JP" sz="2000" b="1" dirty="0" smtClean="0"/>
              <a:t>the </a:t>
            </a:r>
            <a:r>
              <a:rPr kumimoji="1" lang="en-US" altLang="ja-JP" sz="2000" b="1" dirty="0" smtClean="0"/>
              <a:t>DCD chip</a:t>
            </a:r>
            <a:endParaRPr kumimoji="1" lang="ja-JP" altLang="en-US" sz="2000" b="1" dirty="0"/>
          </a:p>
        </p:txBody>
      </p:sp>
      <p:grpSp>
        <p:nvGrpSpPr>
          <p:cNvPr id="28" name="グループ化 27"/>
          <p:cNvGrpSpPr/>
          <p:nvPr/>
        </p:nvGrpSpPr>
        <p:grpSpPr>
          <a:xfrm>
            <a:off x="6251402" y="1412776"/>
            <a:ext cx="2569070" cy="1982043"/>
            <a:chOff x="6008468" y="1412776"/>
            <a:chExt cx="2812004" cy="2169467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6008468" y="1412776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3.2x5.0mm²</a:t>
              </a:r>
              <a:endParaRPr kumimoji="1" lang="ja-JP" altLang="en-US" dirty="0"/>
            </a:p>
          </p:txBody>
        </p:sp>
        <p:sp>
          <p:nvSpPr>
            <p:cNvPr id="12" name="右中かっこ 11"/>
            <p:cNvSpPr/>
            <p:nvPr/>
          </p:nvSpPr>
          <p:spPr>
            <a:xfrm>
              <a:off x="7354358" y="1743332"/>
              <a:ext cx="195998" cy="1224989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648356" y="2032040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256-input-</a:t>
              </a:r>
              <a:br>
                <a:rPr kumimoji="1" lang="en-US" altLang="ja-JP" dirty="0" smtClean="0"/>
              </a:br>
              <a:r>
                <a:rPr kumimoji="1" lang="en-US" altLang="ja-JP" dirty="0" smtClean="0"/>
                <a:t>pad area</a:t>
              </a:r>
              <a:endParaRPr kumimoji="1" lang="ja-JP" altLang="en-US" dirty="0"/>
            </a:p>
          </p:txBody>
        </p:sp>
        <p:sp>
          <p:nvSpPr>
            <p:cNvPr id="15" name="右中かっこ 14"/>
            <p:cNvSpPr/>
            <p:nvPr/>
          </p:nvSpPr>
          <p:spPr>
            <a:xfrm>
              <a:off x="7360063" y="3043248"/>
              <a:ext cx="195998" cy="53899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648356" y="3134012"/>
              <a:ext cx="1130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Logic area</a:t>
              </a:r>
              <a:endParaRPr kumimoji="1" lang="ja-JP" altLang="en-US" dirty="0"/>
            </a:p>
          </p:txBody>
        </p:sp>
        <p:pic>
          <p:nvPicPr>
            <p:cNvPr id="18" name="Picture 10" descr="DCDBv3_small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6077929" y="1770334"/>
              <a:ext cx="1220396" cy="1811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 cstate="print"/>
          <a:srcRect l="11412" r="10760"/>
          <a:stretch>
            <a:fillRect/>
          </a:stretch>
        </p:blipFill>
        <p:spPr bwMode="auto">
          <a:xfrm>
            <a:off x="7111966" y="4463323"/>
            <a:ext cx="987102" cy="12307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6300192" y="4005064"/>
            <a:ext cx="2610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Layout of </a:t>
            </a:r>
            <a:r>
              <a:rPr lang="en-US" altLang="ja-JP" sz="2000" b="1" dirty="0" smtClean="0"/>
              <a:t>the DHP</a:t>
            </a:r>
            <a:r>
              <a:rPr lang="ja-JP" altLang="en-US" sz="2000" b="1" dirty="0" smtClean="0"/>
              <a:t> </a:t>
            </a:r>
            <a:r>
              <a:rPr kumimoji="1" lang="en-US" altLang="ja-JP" sz="2000" b="1" dirty="0" smtClean="0"/>
              <a:t>chip</a:t>
            </a:r>
            <a:endParaRPr kumimoji="1" lang="ja-JP" altLang="en-US" sz="20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72200" y="40050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6012161" y="5838363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>
              <a:buFont typeface="Arial" pitchFamily="34" charset="0"/>
              <a:buChar char="•"/>
            </a:pPr>
            <a:r>
              <a:rPr lang="en-US" altLang="ja-JP" sz="1600" dirty="0" smtClean="0"/>
              <a:t>Signal control for the row-wise</a:t>
            </a:r>
            <a:br>
              <a:rPr lang="en-US" altLang="ja-JP" sz="1600" dirty="0" smtClean="0"/>
            </a:br>
            <a:r>
              <a:rPr lang="en-US" altLang="ja-JP" sz="1600" dirty="0" smtClean="0"/>
              <a:t>pixel readout.</a:t>
            </a:r>
          </a:p>
          <a:p>
            <a:pPr marL="177800" lvl="1" indent="-177800">
              <a:buFont typeface="Arial" pitchFamily="34" charset="0"/>
              <a:buChar char="•"/>
            </a:pPr>
            <a:r>
              <a:rPr lang="en-US" altLang="ja-JP" sz="1600" dirty="0" smtClean="0"/>
              <a:t>JTAG configuration.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76056" y="2924944"/>
            <a:ext cx="1142620" cy="369332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2bytes/</a:t>
            </a:r>
            <a:r>
              <a:rPr kumimoji="1" lang="en-US" altLang="ja-JP" b="1" dirty="0" err="1" smtClean="0"/>
              <a:t>px</a:t>
            </a:r>
            <a:endParaRPr kumimoji="1" lang="ja-JP" alt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-252536" y="2420888"/>
            <a:ext cx="2447887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Interface to the Level-1 Trigger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Data Handling Hybrid (DHH)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The DHH merges 4 incoming data streams from DHPs to a single stream, then stores the data to its memory.</a:t>
            </a:r>
          </a:p>
          <a:p>
            <a:pPr lvl="1"/>
            <a:r>
              <a:rPr lang="en-US" altLang="ja-JP" dirty="0" smtClean="0"/>
              <a:t>When a level-1 trigger arrives, the DHH moves the stored data to downstream modules with data reformatting.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671515" y="2636912"/>
            <a:ext cx="2808312" cy="1872208"/>
          </a:xfrm>
          <a:prstGeom prst="rect">
            <a:avLst/>
          </a:prstGeom>
          <a:solidFill>
            <a:srgbClr val="339933"/>
          </a:solidFill>
          <a:ln w="28575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14717" y="4509120"/>
            <a:ext cx="2521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VME-6U sized module</a:t>
            </a:r>
            <a:endParaRPr kumimoji="1" lang="ja-JP" altLang="en-US" sz="20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1259247" y="3645024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DHP</a:t>
            </a:r>
            <a:endParaRPr kumimoji="1"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1259247" y="4149080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DHP</a:t>
            </a:r>
            <a:endParaRPr kumimoji="1"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1259247" y="3140968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DHP</a:t>
            </a:r>
            <a:endParaRPr kumimoji="1"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259247" y="2636912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smtClean="0"/>
              <a:t>DHP</a:t>
            </a:r>
            <a:endParaRPr kumimoji="1"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95151" y="3645024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DCD</a:t>
            </a:r>
            <a:endParaRPr kumimoji="1"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395151" y="4149080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DCD</a:t>
            </a:r>
            <a:endParaRPr kumimoji="1" lang="ja-JP" altLang="en-US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395151" y="3140968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DCD</a:t>
            </a:r>
            <a:endParaRPr kumimoji="1" lang="ja-JP" altLang="en-US" sz="2000" dirty="0"/>
          </a:p>
        </p:txBody>
      </p:sp>
      <p:sp>
        <p:nvSpPr>
          <p:cNvPr id="15" name="正方形/長方形 14"/>
          <p:cNvSpPr/>
          <p:nvPr/>
        </p:nvSpPr>
        <p:spPr>
          <a:xfrm>
            <a:off x="395151" y="2636912"/>
            <a:ext cx="720080" cy="4320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DCD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35511" y="2204864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DHH</a:t>
            </a:r>
            <a:endParaRPr kumimoji="1" lang="ja-JP" altLang="en-US" sz="2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77517" y="2060848"/>
            <a:ext cx="124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 smtClean="0"/>
              <a:t>PXD ladder</a:t>
            </a:r>
            <a:endParaRPr kumimoji="1" lang="ja-JP" altLang="en-US" b="1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699792" y="3645024"/>
            <a:ext cx="136815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4679627" y="3573016"/>
            <a:ext cx="792088" cy="792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Virtex6</a:t>
            </a:r>
            <a:br>
              <a:rPr kumimoji="1" lang="en-US" altLang="ja-JP" b="1" dirty="0" smtClean="0">
                <a:solidFill>
                  <a:schemeClr val="tx1"/>
                </a:solidFill>
              </a:rPr>
            </a:br>
            <a:r>
              <a:rPr kumimoji="1" lang="en-US" altLang="ja-JP" b="1" dirty="0" smtClean="0">
                <a:solidFill>
                  <a:schemeClr val="tx1"/>
                </a:solidFill>
              </a:rPr>
              <a:t>FPGA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37589" y="2780928"/>
            <a:ext cx="1476164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2GB DDR2</a:t>
            </a:r>
            <a:endParaRPr kumimoji="1" lang="ja-JP" altLang="en-US" b="1" dirty="0"/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6083783" y="3717032"/>
            <a:ext cx="2304256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6083783" y="4149080"/>
            <a:ext cx="2304256" cy="0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6731855" y="3573016"/>
            <a:ext cx="288032" cy="2880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928859" y="2924944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Level-1 trigger &amp;</a:t>
            </a:r>
            <a:br>
              <a:rPr kumimoji="1" lang="en-US" altLang="ja-JP" dirty="0" smtClean="0">
                <a:solidFill>
                  <a:srgbClr val="0000FF"/>
                </a:solidFill>
              </a:rPr>
            </a:br>
            <a:r>
              <a:rPr kumimoji="1" lang="en-US" altLang="ja-JP" dirty="0" smtClean="0">
                <a:solidFill>
                  <a:srgbClr val="0000FF"/>
                </a:solidFill>
              </a:rPr>
              <a:t>System clock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928859" y="4293096"/>
            <a:ext cx="153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Triggered data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output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39752" y="4437112"/>
            <a:ext cx="117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4x1.6</a:t>
            </a:r>
            <a:r>
              <a:rPr kumimoji="1" lang="en-US" altLang="ja-JP" dirty="0" smtClean="0">
                <a:solidFill>
                  <a:srgbClr val="FF0000"/>
                </a:solidFill>
              </a:rPr>
              <a:t>Gbps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3" name="直線矢印コネクタ 32"/>
          <p:cNvCxnSpPr>
            <a:stCxn id="9" idx="3"/>
          </p:cNvCxnSpPr>
          <p:nvPr/>
        </p:nvCxnSpPr>
        <p:spPr>
          <a:xfrm>
            <a:off x="1979327" y="4365104"/>
            <a:ext cx="72046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stCxn id="8" idx="3"/>
          </p:cNvCxnSpPr>
          <p:nvPr/>
        </p:nvCxnSpPr>
        <p:spPr>
          <a:xfrm>
            <a:off x="1979327" y="3861048"/>
            <a:ext cx="72046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10" idx="3"/>
          </p:cNvCxnSpPr>
          <p:nvPr/>
        </p:nvCxnSpPr>
        <p:spPr>
          <a:xfrm>
            <a:off x="1979327" y="3356992"/>
            <a:ext cx="72046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>
            <a:stCxn id="11" idx="3"/>
          </p:cNvCxnSpPr>
          <p:nvPr/>
        </p:nvCxnSpPr>
        <p:spPr>
          <a:xfrm>
            <a:off x="1979327" y="2852936"/>
            <a:ext cx="72046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699792" y="2852936"/>
            <a:ext cx="0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-252536" y="2636912"/>
            <a:ext cx="421704" cy="1944216"/>
          </a:xfrm>
          <a:prstGeom prst="rect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Terse</Template>
  <TotalTime>7952</TotalTime>
  <Words>2058</Words>
  <Application>Microsoft Office PowerPoint</Application>
  <PresentationFormat>画面に合わせる (4:3)</PresentationFormat>
  <Paragraphs>705</Paragraphs>
  <Slides>40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2" baseType="lpstr">
      <vt:lpstr>Terse</vt:lpstr>
      <vt:lpstr>Visio</vt:lpstr>
      <vt:lpstr>Data Acquisition System of the Belle II Pixel Detector</vt:lpstr>
      <vt:lpstr>Belle II Detector in a Nutshell</vt:lpstr>
      <vt:lpstr>Belle II Vertex Detectors</vt:lpstr>
      <vt:lpstr>Full-Size Mockup of the PXD</vt:lpstr>
      <vt:lpstr>PXD Readout System (Front-End) </vt:lpstr>
      <vt:lpstr>Pixel Charge Readout</vt:lpstr>
      <vt:lpstr>Pixel Charge Readout</vt:lpstr>
      <vt:lpstr>On-Ladder ASICs</vt:lpstr>
      <vt:lpstr>Interface to the Level-1 Trigger</vt:lpstr>
      <vt:lpstr>Data Handling Hybrid (DHH)</vt:lpstr>
      <vt:lpstr>PXD Readout System (Back-End) </vt:lpstr>
      <vt:lpstr>DHH Readout</vt:lpstr>
      <vt:lpstr>ATCA System – Carrier Board</vt:lpstr>
      <vt:lpstr>ATCA System – Computing Node (CN)</vt:lpstr>
      <vt:lpstr>ATCA System – System Assembly</vt:lpstr>
      <vt:lpstr>RoI-Based Data Size Reduction</vt:lpstr>
      <vt:lpstr>RoI↔PXD-Hit Matching on the CN</vt:lpstr>
      <vt:lpstr>RoI Finding in PC Farm</vt:lpstr>
      <vt:lpstr>High Level Trigger</vt:lpstr>
      <vt:lpstr>RoI Finding in DATCON</vt:lpstr>
      <vt:lpstr>New Idea on Hit Recovery</vt:lpstr>
      <vt:lpstr>Backup Solution for DHH Readout</vt:lpstr>
      <vt:lpstr>Backup Solution for DHH Readout</vt:lpstr>
      <vt:lpstr>Communication with the 2nd EVB</vt:lpstr>
      <vt:lpstr>PXD R&amp;D Milestones</vt:lpstr>
      <vt:lpstr>Summary</vt:lpstr>
      <vt:lpstr>Backup Slides</vt:lpstr>
      <vt:lpstr>Belle II Collaborating Institutes</vt:lpstr>
      <vt:lpstr>DEPFET</vt:lpstr>
      <vt:lpstr>Thinning Technology</vt:lpstr>
      <vt:lpstr>Test Production of Sensors</vt:lpstr>
      <vt:lpstr>Tests of Thin DEPFET Sensors</vt:lpstr>
      <vt:lpstr>Clustering ASIC (DCE3)</vt:lpstr>
      <vt:lpstr>DHP Output Format</vt:lpstr>
      <vt:lpstr>DHH Output Format</vt:lpstr>
      <vt:lpstr>Expected Data Rate</vt:lpstr>
      <vt:lpstr>Prototype ATCA System</vt:lpstr>
      <vt:lpstr>ATCA/CN Buffer Management</vt:lpstr>
      <vt:lpstr>RoI-Finding Latency</vt:lpstr>
      <vt:lpstr>Trigger Timing Distribution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PXD DAQ</dc:title>
  <dc:creator>higuchit</dc:creator>
  <cp:lastModifiedBy>higuchit</cp:lastModifiedBy>
  <cp:revision>328</cp:revision>
  <dcterms:created xsi:type="dcterms:W3CDTF">2012-03-09T06:10:24Z</dcterms:created>
  <dcterms:modified xsi:type="dcterms:W3CDTF">2012-03-20T08:44:12Z</dcterms:modified>
</cp:coreProperties>
</file>