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1"/>
  </p:notesMasterIdLst>
  <p:sldIdLst>
    <p:sldId id="257" r:id="rId3"/>
    <p:sldId id="264" r:id="rId4"/>
    <p:sldId id="265" r:id="rId5"/>
    <p:sldId id="258" r:id="rId6"/>
    <p:sldId id="259" r:id="rId7"/>
    <p:sldId id="260" r:id="rId8"/>
    <p:sldId id="262" r:id="rId9"/>
    <p:sldId id="263" r:id="rId10"/>
    <p:sldId id="273" r:id="rId11"/>
    <p:sldId id="274" r:id="rId12"/>
    <p:sldId id="277" r:id="rId13"/>
    <p:sldId id="276" r:id="rId14"/>
    <p:sldId id="272" r:id="rId15"/>
    <p:sldId id="269" r:id="rId16"/>
    <p:sldId id="271" r:id="rId17"/>
    <p:sldId id="267" r:id="rId18"/>
    <p:sldId id="268" r:id="rId19"/>
    <p:sldId id="261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838B-B198-4F8B-A831-E0EE77BFDFFB}" type="datetimeFigureOut">
              <a:rPr kumimoji="1" lang="ja-JP" altLang="en-US" smtClean="0"/>
              <a:pPr/>
              <a:t>2012/3/20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40714-DC69-4FEB-8CE3-5A618F1A726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76FB-E392-4161-81A8-8B525D4CBC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D9F3-46B2-4175-9D0A-E60C906A90DC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0569E-9882-4B4F-B99B-0DA34C9A5BDA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41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9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09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41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98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24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3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21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56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9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02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 2 段組み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&lt;#&gt;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1CA1-493F-458D-9CEB-CCF0E18603B8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" y="429"/>
            <a:ext cx="9142858" cy="392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Mar. 20, 2012</a:t>
            </a:r>
            <a:endParaRPr kumimoji="0"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r>
              <a:rPr kumimoji="0" lang="en-US" altLang="ja-JP" smtClean="0">
                <a:solidFill>
                  <a:prstClr val="black"/>
                </a:solidFill>
              </a:rPr>
              <a:t>B</a:t>
            </a:r>
            <a:r>
              <a:rPr kumimoji="0" lang="ja-JP" altLang="en-US" smtClean="0">
                <a:solidFill>
                  <a:prstClr val="black"/>
                </a:solidFill>
              </a:rPr>
              <a:t>ワークショップ</a:t>
            </a:r>
            <a:r>
              <a:rPr kumimoji="0" lang="en-US" altLang="ja-JP" smtClean="0">
                <a:solidFill>
                  <a:prstClr val="black"/>
                </a:solidFill>
              </a:rPr>
              <a:t>2010</a:t>
            </a:r>
            <a:r>
              <a:rPr kumimoji="0" lang="ja-JP" altLang="en-US" smtClean="0">
                <a:solidFill>
                  <a:prstClr val="black"/>
                </a:solidFill>
              </a:rPr>
              <a:t>熱海</a:t>
            </a:r>
            <a:endParaRPr kumimoji="0" lang="en-US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kumimoji="0" lang="en-US" smtClean="0">
                <a:solidFill>
                  <a:prstClr val="black"/>
                </a:solidFill>
              </a:rPr>
              <a:pPr algn="r"/>
              <a:t>&lt;#&gt;</a:t>
            </a:fld>
            <a:endParaRPr kumimoji="0" lang="en-US" dirty="0"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hf hdr="0" ftr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altLang="ja-JP" smtClean="0">
                <a:solidFill>
                  <a:prstClr val="black">
                    <a:tint val="75000"/>
                  </a:prstClr>
                </a:solidFill>
              </a:rPr>
              <a:t>B</a:t>
            </a:r>
            <a:r>
              <a:rPr kumimoji="0" lang="ja-JP" altLang="en-US" smtClean="0">
                <a:solidFill>
                  <a:prstClr val="black">
                    <a:tint val="75000"/>
                  </a:prstClr>
                </a:solidFill>
              </a:rPr>
              <a:t>ワークショップ</a:t>
            </a:r>
            <a:r>
              <a:rPr kumimoji="0" lang="en-US" altLang="ja-JP" smtClean="0">
                <a:solidFill>
                  <a:prstClr val="black">
                    <a:tint val="75000"/>
                  </a:prstClr>
                </a:solidFill>
              </a:rPr>
              <a:t>2010</a:t>
            </a:r>
            <a:r>
              <a:rPr kumimoji="0" lang="ja-JP" altLang="en-US" smtClean="0">
                <a:solidFill>
                  <a:prstClr val="black">
                    <a:tint val="75000"/>
                  </a:prstClr>
                </a:solidFill>
              </a:rPr>
              <a:t>熱海</a:t>
            </a:r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A0F-79BB-464F-AACB-B1C6640D0556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755576" y="5094577"/>
            <a:ext cx="7931224" cy="150277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Yutaka </a:t>
            </a:r>
            <a:r>
              <a:rPr lang="en-US" altLang="ja-JP" dirty="0" err="1" smtClean="0"/>
              <a:t>Ushiroda</a:t>
            </a:r>
            <a:r>
              <a:rPr lang="en-US" altLang="ja-JP" dirty="0" smtClean="0"/>
              <a:t> (IPNS, KEK)</a:t>
            </a:r>
          </a:p>
          <a:p>
            <a:r>
              <a:rPr lang="en-US" altLang="ja-JP" dirty="0" smtClean="0"/>
              <a:t>DESY-KEK Meeting</a:t>
            </a:r>
          </a:p>
          <a:p>
            <a:r>
              <a:rPr lang="en-US" altLang="ja-JP" dirty="0" smtClean="0"/>
              <a:t>Mar. 20, 2012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08986" y="2852936"/>
            <a:ext cx="7577814" cy="1470025"/>
          </a:xfrm>
        </p:spPr>
        <p:txBody>
          <a:bodyPr/>
          <a:lstStyle/>
          <a:p>
            <a:r>
              <a:rPr lang="en-US" dirty="0" smtClean="0"/>
              <a:t>Belle II Overview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Principle of DEPFET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9838" t="20058" r="59056" b="20638"/>
          <a:stretch/>
        </p:blipFill>
        <p:spPr bwMode="auto">
          <a:xfrm>
            <a:off x="107504" y="813115"/>
            <a:ext cx="2018546" cy="28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1175704"/>
              </p:ext>
            </p:extLst>
          </p:nvPr>
        </p:nvGraphicFramePr>
        <p:xfrm>
          <a:off x="81044" y="3816723"/>
          <a:ext cx="4464050" cy="3008312"/>
        </p:xfrm>
        <a:graphic>
          <a:graphicData uri="http://schemas.openxmlformats.org/presentationml/2006/ole">
            <p:oleObj spid="_x0000_s27650" name="Visio" r:id="rId4" imgW="7109376" imgH="4793570" progId="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813115"/>
            <a:ext cx="431591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Each pixel is a p-channel FET on a completely depleted bulk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 deep n-implant creates a potential minimum for electrons under the gate (“internal gate”)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Signal electrons accumulate in the internal gate and modulate the transistor current (</a:t>
            </a:r>
            <a:r>
              <a:rPr kumimoji="0" lang="en-US" altLang="ja-JP" sz="1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</a:t>
            </a:r>
            <a:r>
              <a:rPr kumimoji="0" lang="en-US" altLang="ja-JP" sz="1400" baseline="-25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q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~ 400 </a:t>
            </a:r>
            <a:r>
              <a:rPr kumimoji="0" lang="en-US" altLang="ja-JP" sz="14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pA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/e</a:t>
            </a:r>
            <a:r>
              <a:rPr kumimoji="0" lang="en-US" altLang="ja-JP" sz="1400" baseline="30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Accumulated charge can be removed by a clear contact (“reset”)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Rolling shutter mode (column parallel) for matrix operation</a:t>
            </a:r>
            <a:endParaRPr kumimoji="0" lang="en-US" altLang="ja-JP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20 µs frame readout time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Low power (only few lines powered); 0.1W/cm</a:t>
            </a:r>
            <a:r>
              <a:rPr kumimoji="0" lang="en-US" altLang="ja-JP" sz="1400" baseline="300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kumimoji="0" lang="en-US" altLang="ja-JP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Air-cooling sufficient</a:t>
            </a:r>
          </a:p>
        </p:txBody>
      </p:sp>
      <p:pic>
        <p:nvPicPr>
          <p:cNvPr id="5" name="Picture 4" descr="Dc_8_7_nd1n9_7pdp_munograd_clear2V0v_B_E_pot-10-30ns-00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1994"/>
            <a:ext cx="1941894" cy="1240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2472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 merit for B physics (esp. t-dep. CPV)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765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213111"/>
              </p:ext>
            </p:extLst>
          </p:nvPr>
        </p:nvGraphicFramePr>
        <p:xfrm>
          <a:off x="225394" y="1052736"/>
          <a:ext cx="8712968" cy="532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1656184"/>
                <a:gridCol w="3600400"/>
                <a:gridCol w="2016224"/>
              </a:tblGrid>
              <a:tr h="286512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800" u="none" strike="noStrike" dirty="0">
                          <a:effectLst/>
                        </a:rPr>
                        <a:t>Country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Funding Agency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Member (Abbreviation)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Representative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 anchor="ctr"/>
                </a:tc>
              </a:tr>
              <a:tr h="289552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Czech </a:t>
                      </a:r>
                      <a:r>
                        <a:rPr lang="en-GB" sz="1800" u="none" strike="noStrike" dirty="0">
                          <a:effectLst/>
                        </a:rPr>
                        <a:t>Republic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Charles University Prague (PRA)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Zdenek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Dolezal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CAS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Inst. </a:t>
                      </a:r>
                      <a:r>
                        <a:rPr lang="en-GB" sz="1800" u="none" strike="noStrike" dirty="0">
                          <a:effectLst/>
                        </a:rPr>
                        <a:t>for High Energy Physics (IHEP)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Zhen’An</a:t>
                      </a:r>
                      <a:r>
                        <a:rPr lang="en-GB" sz="1800" u="none" strike="noStrike" dirty="0">
                          <a:effectLst/>
                        </a:rPr>
                        <a:t> Liu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rowSpan="9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Germany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BMBF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University of Bonn (BON)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Norbert </a:t>
                      </a:r>
                      <a:r>
                        <a:rPr lang="de-DE" sz="1800" u="none" strike="noStrike" dirty="0" err="1">
                          <a:effectLst/>
                        </a:rPr>
                        <a:t>Wermes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</a:t>
                      </a:r>
                      <a:r>
                        <a:rPr lang="en-GB" sz="1800" u="none" strike="noStrike" dirty="0" err="1">
                          <a:effectLst/>
                        </a:rPr>
                        <a:t>Göttingen</a:t>
                      </a:r>
                      <a:r>
                        <a:rPr lang="en-GB" sz="1800" u="none" strike="noStrike" dirty="0">
                          <a:effectLst/>
                        </a:rPr>
                        <a:t> (GOE)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Ariane Frey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Heidelberg (HEI)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Peter Fischer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Karlsruhe (KAR)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Thomas Müller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</a:t>
                      </a:r>
                      <a:r>
                        <a:rPr lang="en-GB" sz="1800" u="none" strike="noStrike" dirty="0" err="1">
                          <a:effectLst/>
                        </a:rPr>
                        <a:t>Gießen</a:t>
                      </a:r>
                      <a:r>
                        <a:rPr lang="en-GB" sz="1800" u="none" strike="noStrike" dirty="0">
                          <a:effectLst/>
                        </a:rPr>
                        <a:t> (GIE)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Sören Lange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University of Munich (LMU)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Jochen </a:t>
                      </a:r>
                      <a:r>
                        <a:rPr lang="de-DE" sz="1800" u="none" strike="noStrike" dirty="0" err="1">
                          <a:effectLst/>
                        </a:rPr>
                        <a:t>Schieck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Technical University Munich  (TUM)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Stephan Paul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DESY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DESY Hamburg (DES)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Carsten Niebuhr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42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MPI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MPI for Physics, </a:t>
                      </a:r>
                      <a:r>
                        <a:rPr lang="en-GB" sz="1800" u="none" strike="noStrike" dirty="0" err="1">
                          <a:effectLst/>
                        </a:rPr>
                        <a:t>München</a:t>
                      </a:r>
                      <a:r>
                        <a:rPr lang="en-GB" sz="1800" u="none" strike="noStrike" dirty="0">
                          <a:effectLst/>
                        </a:rPr>
                        <a:t> (MPI)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Hans-</a:t>
                      </a:r>
                      <a:r>
                        <a:rPr lang="en-GB" sz="1800" u="none" strike="noStrike" dirty="0" err="1">
                          <a:effectLst/>
                        </a:rPr>
                        <a:t>Günther</a:t>
                      </a:r>
                      <a:r>
                        <a:rPr lang="en-GB" sz="1800" u="none" strike="noStrike" dirty="0">
                          <a:effectLst/>
                        </a:rPr>
                        <a:t> Moser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56690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800" u="none" strike="noStrike" dirty="0">
                          <a:effectLst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smtClean="0">
                          <a:effectLst/>
                        </a:rPr>
                        <a:t>JSPS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Struct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smtClean="0">
                          <a:effectLst/>
                        </a:rPr>
                        <a:t>Biol. </a:t>
                      </a:r>
                      <a:r>
                        <a:rPr lang="en-GB" sz="1800" u="none" strike="noStrike" dirty="0">
                          <a:effectLst/>
                        </a:rPr>
                        <a:t>Research </a:t>
                      </a:r>
                      <a:r>
                        <a:rPr lang="en-GB" sz="1800" u="none" strike="noStrike" dirty="0" err="1">
                          <a:effectLst/>
                        </a:rPr>
                        <a:t>Center</a:t>
                      </a:r>
                      <a:r>
                        <a:rPr lang="en-GB" sz="1800" u="none" strike="noStrike" dirty="0">
                          <a:effectLst/>
                        </a:rPr>
                        <a:t> (KEK)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 err="1">
                          <a:effectLst/>
                        </a:rPr>
                        <a:t>Soichi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Wakatsuki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Poland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Inst. of </a:t>
                      </a:r>
                      <a:r>
                        <a:rPr lang="en-GB" sz="1800" u="none" strike="noStrike" dirty="0" err="1">
                          <a:effectLst/>
                        </a:rPr>
                        <a:t>Nucl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Phys</a:t>
                      </a:r>
                      <a:r>
                        <a:rPr lang="en-GB" sz="1800" u="none" strike="noStrike" dirty="0">
                          <a:effectLst/>
                        </a:rPr>
                        <a:t>,, Krakow (KRA)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Maria </a:t>
                      </a:r>
                      <a:r>
                        <a:rPr lang="en-GB" sz="1800" u="none" strike="noStrike" dirty="0" err="1">
                          <a:effectLst/>
                        </a:rPr>
                        <a:t>Rozanska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n-GB" sz="1800" u="none" strike="noStrike" dirty="0">
                          <a:effectLst/>
                        </a:rPr>
                        <a:t>Spain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Ministerio de Ciencia e </a:t>
                      </a:r>
                      <a:r>
                        <a:rPr lang="es-ES" sz="1800" u="none" strike="noStrike" dirty="0" smtClean="0">
                          <a:effectLst/>
                        </a:rPr>
                        <a:t>Innovación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CSIC-CNM Barcelona (CNM)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Enric Cabruja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University of Barcelona (UBA)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Angel Dieguez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2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CSIC-IFCA Santander (IFC)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Ivan Vila Alvarez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  <a:tr h="286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CSIC-IFIC Valencia (IFV)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Carlos Lacasta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4" marR="3294" marT="3294" marB="0">
                    <a:noFill/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55576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dirty="0" smtClean="0">
                <a:solidFill>
                  <a:srgbClr val="0070C0"/>
                </a:solidFill>
              </a:rPr>
              <a:t>The DEPFET Collaboration</a:t>
            </a:r>
            <a:endParaRPr kumimoji="0" lang="en-US" sz="3600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Mar. 20,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A0F-79BB-464F-AACB-B1C6640D0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	have never built and installed a full DEPFET detector into a real HEP detector complex as a system</a:t>
            </a:r>
          </a:p>
          <a:p>
            <a:pPr lvl="1"/>
            <a:r>
              <a:rPr kumimoji="1" lang="en-US" altLang="ja-JP" dirty="0" smtClean="0"/>
              <a:t>Practical constraint in space, …</a:t>
            </a:r>
          </a:p>
          <a:p>
            <a:pPr lvl="1"/>
            <a:r>
              <a:rPr kumimoji="1" lang="en-US" altLang="ja-JP" dirty="0" smtClean="0"/>
              <a:t>Integration with others</a:t>
            </a:r>
          </a:p>
          <a:p>
            <a:pPr lvl="1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Weak Point of DEPFET Collaboration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Dry volume, cooling pipe, cables</a:t>
            </a:r>
          </a:p>
          <a:p>
            <a:r>
              <a:rPr kumimoji="1" lang="en-US" altLang="ja-JP" dirty="0" smtClean="0"/>
              <a:t>Coupled with Mechanics of Interaction Region and Vertex Detector as a whole</a:t>
            </a:r>
          </a:p>
          <a:p>
            <a:pPr lvl="1"/>
            <a:r>
              <a:rPr kumimoji="1" lang="en-US" altLang="ja-JP" dirty="0" smtClean="0"/>
              <a:t>SVD Group needs help on Mechanical Design</a:t>
            </a:r>
          </a:p>
          <a:p>
            <a:pPr lvl="1"/>
            <a:r>
              <a:rPr kumimoji="1" lang="en-US" altLang="ja-JP" dirty="0" smtClean="0"/>
              <a:t>Lack of Mechanical Engineer at KEK</a:t>
            </a:r>
          </a:p>
          <a:p>
            <a:pPr lvl="2"/>
            <a:r>
              <a:rPr kumimoji="1" lang="en-US" altLang="ja-JP" dirty="0" smtClean="0"/>
              <a:t>Official request sent out to IPNS/Mechanical Engineering Group several months ago, but …</a:t>
            </a:r>
          </a:p>
          <a:p>
            <a:r>
              <a:rPr kumimoji="1" lang="en-US" altLang="ja-JP" dirty="0" smtClean="0"/>
              <a:t>[Software effort] Alignment of tracking detectors (CDC/SVD/PXD)</a:t>
            </a:r>
          </a:p>
          <a:p>
            <a:pPr lvl="1"/>
            <a:r>
              <a:rPr kumimoji="1" lang="en-US" altLang="ja-JP" dirty="0" smtClean="0"/>
              <a:t>Coupled with mechanical design</a:t>
            </a:r>
          </a:p>
          <a:p>
            <a:pPr lvl="2"/>
            <a:r>
              <a:rPr kumimoji="1" lang="en-US" altLang="ja-JP" dirty="0" smtClean="0"/>
              <a:t>Overlap of sensors</a:t>
            </a:r>
          </a:p>
          <a:p>
            <a:pPr lvl="2"/>
            <a:r>
              <a:rPr kumimoji="1" lang="en-US" altLang="ja-JP" dirty="0" smtClean="0"/>
              <a:t>Support and positioning of ladders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Role of DESY-KEK (1):</a:t>
            </a:r>
            <a:br>
              <a:rPr kumimoji="1" lang="en-US" altLang="ja-JP" dirty="0" smtClean="0"/>
            </a:br>
            <a:r>
              <a:rPr kumimoji="1" lang="en-US" altLang="ja-JP" dirty="0" smtClean="0"/>
              <a:t>Mechanical Integration of PXD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19256" cy="4569371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Huge data from PXD must be reduced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40768"/>
          </a:xfrm>
        </p:spPr>
        <p:txBody>
          <a:bodyPr/>
          <a:lstStyle/>
          <a:p>
            <a:r>
              <a:rPr kumimoji="1" lang="en-US" altLang="ja-JP" dirty="0" smtClean="0"/>
              <a:t>Role of DESY-KEK (2):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Integration of data flow from PXD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40160"/>
            <a:ext cx="6048672" cy="45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rate comparison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561" y="3284984"/>
            <a:ext cx="50644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79512" y="836712"/>
          <a:ext cx="4392488" cy="30963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7468"/>
                <a:gridCol w="1232812"/>
                <a:gridCol w="936104"/>
                <a:gridCol w="936104"/>
              </a:tblGrid>
              <a:tr h="31284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/>
                        <a:t>Experiment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Event Size [</a:t>
                      </a:r>
                      <a:r>
                        <a:rPr lang="en-US" sz="1600" kern="100" dirty="0" err="1"/>
                        <a:t>kB</a:t>
                      </a:r>
                      <a:r>
                        <a:rPr lang="en-US" sz="1600" kern="100" dirty="0"/>
                        <a:t>]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/>
                        <a:t>Record </a:t>
                      </a:r>
                      <a:r>
                        <a:rPr lang="en-US" sz="1600" kern="100" dirty="0" smtClean="0"/>
                        <a:t>rate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77703" marR="177703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[Hz]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u="none" strike="noStrike" kern="1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[MB/s]</a:t>
                      </a:r>
                      <a:endParaRPr lang="ja-JP" altLang="ja-JP" sz="2300" kern="100" dirty="0" smtClean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304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Belle II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300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6,000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1,800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6256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ALICE(HI)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12,500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1,250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6256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ALICE(pp)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/>
                        <a:t>1,000</a:t>
                      </a:r>
                      <a:endParaRPr lang="ja-JP" sz="2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304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ATLAS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/>
                        <a:t>1,600</a:t>
                      </a:r>
                      <a:endParaRPr lang="ja-JP" sz="2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320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304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CMS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/>
                        <a:t>1,500</a:t>
                      </a:r>
                      <a:endParaRPr lang="ja-JP" sz="2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150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225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  <a:tr h="304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/>
                        <a:t>LHCb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/>
                        <a:t>25</a:t>
                      </a:r>
                      <a:endParaRPr lang="ja-JP" sz="20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2,000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50</a:t>
                      </a:r>
                      <a:endParaRPr lang="ja-JP" sz="20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144388" marR="144388" marT="0" marB="0" anchor="ctr" anchorCtr="1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657066" y="1556792"/>
            <a:ext cx="4486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Event size is small</a:t>
            </a:r>
          </a:p>
          <a:p>
            <a:r>
              <a:rPr lang="en-US" altLang="ja-JP" sz="2000" dirty="0" smtClean="0"/>
              <a:t>Record rate is so high and cannot be low!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 14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864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KEK alone cannot handle our huge data</a:t>
            </a:r>
          </a:p>
          <a:p>
            <a:pPr>
              <a:buNone/>
            </a:pPr>
            <a:r>
              <a:rPr kumimoji="1" lang="en-US" altLang="ja-JP" dirty="0" smtClean="0"/>
              <a:t>Help needed for the sake of analyzers in remote sites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277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Role of DESY-KEK (3):</a:t>
            </a:r>
            <a:br>
              <a:rPr kumimoji="1" lang="en-US" altLang="ja-JP" dirty="0" smtClean="0"/>
            </a:br>
            <a:r>
              <a:rPr kumimoji="1" lang="en-US" altLang="ja-JP" dirty="0" smtClean="0"/>
              <a:t>GRID-based distributed computing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79712" y="2924944"/>
            <a:ext cx="5149917" cy="36636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フリーフォーム 6"/>
          <p:cNvSpPr/>
          <p:nvPr/>
        </p:nvSpPr>
        <p:spPr>
          <a:xfrm>
            <a:off x="585665" y="4219856"/>
            <a:ext cx="1465428" cy="796061"/>
          </a:xfrm>
          <a:custGeom>
            <a:avLst>
              <a:gd name="f0" fmla="val 26036"/>
              <a:gd name="f1" fmla="val 1246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>
              <a:defRPr lang="ja-JP"/>
            </a:defPPr>
            <a:lvl1pPr marL="0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buNone/>
            </a:pP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MC Production</a:t>
            </a:r>
          </a:p>
          <a:p>
            <a:pPr algn="ctr" hangingPunct="0">
              <a:buNone/>
            </a:pP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and </a:t>
            </a:r>
            <a:r>
              <a:rPr lang="en-US" dirty="0" err="1">
                <a:latin typeface="Times New Roman" pitchFamily="18" charset="0"/>
                <a:ea typeface="Gothic" pitchFamily="2"/>
                <a:cs typeface="Times New Roman" pitchFamily="18" charset="0"/>
              </a:rPr>
              <a:t>Ntuple</a:t>
            </a: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Production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6588224" y="3861048"/>
            <a:ext cx="1436772" cy="530708"/>
          </a:xfrm>
          <a:custGeom>
            <a:avLst>
              <a:gd name="f0" fmla="val -1163"/>
              <a:gd name="f1" fmla="val 3323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>
              <a:defRPr lang="ja-JP"/>
            </a:defPPr>
            <a:lvl1pPr marL="0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buNone/>
            </a:pP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MC Production</a:t>
            </a:r>
            <a:b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(optional)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597749" y="6161081"/>
            <a:ext cx="1087020" cy="530708"/>
          </a:xfrm>
          <a:custGeom>
            <a:avLst>
              <a:gd name="f0" fmla="val 25457"/>
              <a:gd name="f1" fmla="val 1454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>
              <a:defRPr lang="ja-JP"/>
            </a:defPPr>
            <a:lvl1pPr marL="0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buNone/>
            </a:pPr>
            <a:r>
              <a:rPr lang="en-US" dirty="0" err="1">
                <a:latin typeface="Times New Roman" pitchFamily="18" charset="0"/>
                <a:ea typeface="Gothic" pitchFamily="2"/>
                <a:cs typeface="Times New Roman" pitchFamily="18" charset="0"/>
              </a:rPr>
              <a:t>Ntuple</a:t>
            </a: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Analysis</a:t>
            </a:r>
          </a:p>
        </p:txBody>
      </p:sp>
      <p:pic>
        <p:nvPicPr>
          <p:cNvPr id="10" name="図 9" descr="Belle2D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662" y="3216889"/>
            <a:ext cx="1048921" cy="803272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1926158" y="2462501"/>
            <a:ext cx="1621022" cy="530708"/>
          </a:xfrm>
          <a:custGeom>
            <a:avLst>
              <a:gd name="f0" fmla="val 26498"/>
              <a:gd name="f1" fmla="val 2381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>
              <a:defRPr lang="ja-JP"/>
            </a:defPPr>
            <a:lvl1pPr marL="0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buNone/>
            </a:pP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Raw Data Storage</a:t>
            </a:r>
            <a:b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Gothic" pitchFamily="2"/>
                <a:cs typeface="Times New Roman" pitchFamily="18" charset="0"/>
              </a:rPr>
              <a:t>and Processing</a:t>
            </a:r>
          </a:p>
        </p:txBody>
      </p:sp>
      <p:sp>
        <p:nvSpPr>
          <p:cNvPr id="12" name="テキスト ボックス 13"/>
          <p:cNvSpPr txBox="1"/>
          <p:nvPr/>
        </p:nvSpPr>
        <p:spPr>
          <a:xfrm>
            <a:off x="755576" y="3284084"/>
            <a:ext cx="106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Belle II 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detector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 II Construction Schedule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860032" y="5085184"/>
            <a:ext cx="4032448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 2014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Machine operation starts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34" y="1124744"/>
            <a:ext cx="8745166" cy="37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323528" y="5301208"/>
            <a:ext cx="2448272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JFY2012 (April-March)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Belle  rotation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843808" y="5301208"/>
            <a:ext cx="18002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JFY2013</a:t>
            </a:r>
          </a:p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Installation of KLM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868416" y="6021288"/>
            <a:ext cx="4032448" cy="5124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Physics run starts in end of CY 2015</a:t>
            </a: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7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Role of 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Factories in coming 10 years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7647"/>
          <a:stretch>
            <a:fillRect/>
          </a:stretch>
        </p:blipFill>
        <p:spPr bwMode="auto">
          <a:xfrm>
            <a:off x="827584" y="786954"/>
            <a:ext cx="76485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8708"/>
          <a:stretch>
            <a:fillRect/>
          </a:stretch>
        </p:blipFill>
        <p:spPr bwMode="auto">
          <a:xfrm>
            <a:off x="899592" y="3883298"/>
            <a:ext cx="7439025" cy="28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High luminosity lepton collider with well controlled background</a:t>
            </a:r>
          </a:p>
          <a:p>
            <a:r>
              <a:rPr kumimoji="1" lang="en-US" altLang="ja-JP" dirty="0" smtClean="0"/>
              <a:t>Good detector of low material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Keystones of 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Factory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348880"/>
            <a:ext cx="557575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4"/>
          <p:cNvGrpSpPr/>
          <p:nvPr/>
        </p:nvGrpSpPr>
        <p:grpSpPr>
          <a:xfrm>
            <a:off x="324830" y="206320"/>
            <a:ext cx="8494340" cy="6607056"/>
            <a:chOff x="-20638" y="-410654"/>
            <a:chExt cx="9126538" cy="7098792"/>
          </a:xfrm>
        </p:grpSpPr>
        <p:pic>
          <p:nvPicPr>
            <p:cNvPr id="14338" name="Picture 2" descr=" Ring4.JPG                                                      04FFC802Macintosh HD                   C12DDCCD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" y="304800"/>
              <a:ext cx="8458200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75" y="5607050"/>
              <a:ext cx="1984375" cy="1081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340" name="Rectangle 20"/>
            <p:cNvSpPr>
              <a:spLocks/>
            </p:cNvSpPr>
            <p:nvPr/>
          </p:nvSpPr>
          <p:spPr bwMode="auto">
            <a:xfrm>
              <a:off x="3459489" y="1066800"/>
              <a:ext cx="2120159" cy="3968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e</a:t>
              </a:r>
              <a:r>
                <a:rPr lang="en-US" altLang="ja-JP" sz="2400" baseline="30000" dirty="0">
                  <a:solidFill>
                    <a:srgbClr val="0000FF"/>
                  </a:solidFill>
                  <a:latin typeface="Futura" charset="0"/>
                </a:rPr>
                <a:t>-</a:t>
              </a:r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 </a:t>
              </a:r>
              <a:r>
                <a:rPr lang="en-US" altLang="ja-JP" sz="2400" dirty="0" smtClean="0">
                  <a:solidFill>
                    <a:srgbClr val="0000FF"/>
                  </a:solidFill>
                  <a:latin typeface="Futura" charset="0"/>
                </a:rPr>
                <a:t>7GeV 2.6 </a:t>
              </a:r>
              <a:r>
                <a:rPr lang="en-US" altLang="ja-JP" sz="2400" dirty="0">
                  <a:solidFill>
                    <a:srgbClr val="0000FF"/>
                  </a:solidFill>
                  <a:latin typeface="Futura" charset="0"/>
                </a:rPr>
                <a:t>A</a:t>
              </a:r>
            </a:p>
          </p:txBody>
        </p:sp>
        <p:sp>
          <p:nvSpPr>
            <p:cNvPr id="14341" name="Rectangle 21"/>
            <p:cNvSpPr>
              <a:spLocks/>
            </p:cNvSpPr>
            <p:nvPr/>
          </p:nvSpPr>
          <p:spPr bwMode="auto">
            <a:xfrm>
              <a:off x="4000350" y="148946"/>
              <a:ext cx="2202830" cy="3968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e</a:t>
              </a:r>
              <a:r>
                <a:rPr lang="en-US" altLang="ja-JP" sz="2400" baseline="30000" dirty="0">
                  <a:solidFill>
                    <a:srgbClr val="FF0000"/>
                  </a:solidFill>
                  <a:latin typeface="Futura" charset="0"/>
                </a:rPr>
                <a:t>+</a:t>
              </a:r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Futura" charset="0"/>
                </a:rPr>
                <a:t>4GeV 3.6 </a:t>
              </a:r>
              <a:r>
                <a:rPr lang="en-US" altLang="ja-JP" sz="2400" dirty="0">
                  <a:solidFill>
                    <a:srgbClr val="FF0000"/>
                  </a:solidFill>
                  <a:latin typeface="Futura" charset="0"/>
                </a:rPr>
                <a:t>A</a:t>
              </a:r>
            </a:p>
          </p:txBody>
        </p:sp>
        <p:sp>
          <p:nvSpPr>
            <p:cNvPr id="14342" name="Rectangle 23"/>
            <p:cNvSpPr>
              <a:spLocks/>
            </p:cNvSpPr>
            <p:nvPr/>
          </p:nvSpPr>
          <p:spPr bwMode="auto">
            <a:xfrm>
              <a:off x="4648200" y="6248400"/>
              <a:ext cx="4343400" cy="423863"/>
            </a:xfrm>
            <a:prstGeom prst="rect">
              <a:avLst/>
            </a:prstGeom>
            <a:solidFill>
              <a:srgbClr val="FFCC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algn="ctr"/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Target: L = 8x10</a:t>
              </a:r>
              <a:r>
                <a:rPr lang="en-US" altLang="ja-JP" sz="2700" baseline="30000" dirty="0" smtClean="0">
                  <a:solidFill>
                    <a:prstClr val="black"/>
                  </a:solidFill>
                  <a:latin typeface="ＭＳ Ｐゴシック" pitchFamily="50" charset="-128"/>
                </a:rPr>
                <a:t>35</a:t>
              </a:r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/cm</a:t>
              </a:r>
              <a:r>
                <a:rPr lang="en-US" altLang="ja-JP" sz="2700" baseline="30000" dirty="0" smtClean="0">
                  <a:solidFill>
                    <a:prstClr val="black"/>
                  </a:solidFill>
                  <a:latin typeface="ＭＳ Ｐゴシック" pitchFamily="50" charset="-128"/>
                </a:rPr>
                <a:t>2</a:t>
              </a:r>
              <a:r>
                <a:rPr lang="en-US" altLang="ja-JP" sz="2700" dirty="0" smtClean="0">
                  <a:solidFill>
                    <a:prstClr val="black"/>
                  </a:solidFill>
                  <a:latin typeface="ＭＳ Ｐゴシック" pitchFamily="50" charset="-128"/>
                </a:rPr>
                <a:t>/s</a:t>
              </a:r>
              <a:endParaRPr lang="ja-JP" altLang="en-US" sz="2700" dirty="0">
                <a:solidFill>
                  <a:prstClr val="black"/>
                </a:solidFill>
                <a:latin typeface="ＭＳ Ｐゴシック" pitchFamily="50" charset="-128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6477000" y="5410200"/>
              <a:ext cx="2446338" cy="706438"/>
              <a:chOff x="0" y="0"/>
              <a:chExt cx="2192" cy="632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0" y="77"/>
                <a:ext cx="2192" cy="555"/>
                <a:chOff x="0" y="0"/>
                <a:chExt cx="2192" cy="554"/>
              </a:xfrm>
            </p:grpSpPr>
            <p:sp>
              <p:nvSpPr>
                <p:cNvPr id="14389" name="Rectangle 26"/>
                <p:cNvSpPr>
                  <a:spLocks/>
                </p:cNvSpPr>
                <p:nvPr/>
              </p:nvSpPr>
              <p:spPr bwMode="auto">
                <a:xfrm>
                  <a:off x="0" y="0"/>
                  <a:ext cx="2192" cy="453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4390" name="Picture 2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" y="20"/>
                  <a:ext cx="2047" cy="5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388" name="Oval 28"/>
              <p:cNvSpPr>
                <a:spLocks/>
              </p:cNvSpPr>
              <p:nvPr/>
            </p:nvSpPr>
            <p:spPr bwMode="auto">
              <a:xfrm>
                <a:off x="1276" y="0"/>
                <a:ext cx="470" cy="605"/>
              </a:xfrm>
              <a:prstGeom prst="ellipse">
                <a:avLst/>
              </a:prstGeom>
              <a:noFill/>
              <a:ln w="50800">
                <a:solidFill>
                  <a:srgbClr val="FF05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4159250" y="2262188"/>
              <a:ext cx="1219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4838700" y="990600"/>
              <a:ext cx="457200" cy="76200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6" name="図 5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78688" y="398463"/>
              <a:ext cx="1562100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Rectangle 19"/>
            <p:cNvSpPr>
              <a:spLocks/>
            </p:cNvSpPr>
            <p:nvPr/>
          </p:nvSpPr>
          <p:spPr bwMode="auto">
            <a:xfrm>
              <a:off x="3614224" y="1504532"/>
              <a:ext cx="2057400" cy="415925"/>
            </a:xfrm>
            <a:prstGeom prst="rect">
              <a:avLst/>
            </a:prstGeom>
            <a:solidFill>
              <a:srgbClr val="FFCC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r>
                <a:rPr lang="en-US" altLang="ja-JP" sz="2700" dirty="0">
                  <a:solidFill>
                    <a:prstClr val="black"/>
                  </a:solidFill>
                  <a:latin typeface="ＭＳ Ｐゴシック" pitchFamily="50" charset="-128"/>
                </a:rPr>
                <a:t> </a:t>
              </a:r>
              <a:r>
                <a:rPr lang="en-US" altLang="ja-JP" sz="2700" dirty="0" err="1">
                  <a:solidFill>
                    <a:prstClr val="black"/>
                  </a:solidFill>
                  <a:latin typeface="ＭＳ Ｐゴシック" pitchFamily="50" charset="-128"/>
                </a:rPr>
                <a:t>SuperKEKB</a:t>
              </a:r>
              <a:endParaRPr lang="ja-JP" altLang="en-US" sz="2700" dirty="0">
                <a:solidFill>
                  <a:prstClr val="black"/>
                </a:solidFill>
                <a:latin typeface="ＭＳ Ｐゴシック" pitchFamily="50" charset="-128"/>
              </a:endParaRPr>
            </a:p>
          </p:txBody>
        </p:sp>
        <p:cxnSp>
          <p:nvCxnSpPr>
            <p:cNvPr id="19" name="直線矢印コネクタ 18"/>
            <p:cNvCxnSpPr>
              <a:cxnSpLocks noChangeShapeType="1"/>
            </p:cNvCxnSpPr>
            <p:nvPr/>
          </p:nvCxnSpPr>
          <p:spPr bwMode="auto">
            <a:xfrm flipH="1" flipV="1">
              <a:off x="8269288" y="838200"/>
              <a:ext cx="342900" cy="1238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507288" y="838200"/>
              <a:ext cx="381000" cy="762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4350" name="Rectangle 16"/>
            <p:cNvSpPr>
              <a:spLocks/>
            </p:cNvSpPr>
            <p:nvPr/>
          </p:nvSpPr>
          <p:spPr bwMode="auto">
            <a:xfrm>
              <a:off x="7507288" y="304800"/>
              <a:ext cx="1066800" cy="15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r>
                <a:rPr lang="en-US" altLang="ja-JP" sz="1000">
                  <a:solidFill>
                    <a:prstClr val="black"/>
                  </a:solidFill>
                  <a:latin typeface="Gill Sans" charset="0"/>
                </a:rPr>
                <a:t>Colliding bunches</a:t>
              </a:r>
            </a:p>
          </p:txBody>
        </p:sp>
        <p:pic>
          <p:nvPicPr>
            <p:cNvPr id="14351" name="図 5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152400"/>
              <a:ext cx="16049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9675" y="1714500"/>
              <a:ext cx="12096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直線矢印コネクタ 23"/>
            <p:cNvCxnSpPr>
              <a:cxnSpLocks noChangeShapeType="1"/>
            </p:cNvCxnSpPr>
            <p:nvPr/>
          </p:nvCxnSpPr>
          <p:spPr bwMode="auto">
            <a:xfrm rot="16200000" flipH="1">
              <a:off x="657225" y="2089150"/>
              <a:ext cx="16764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pic>
          <p:nvPicPr>
            <p:cNvPr id="14354" name="Picture 330" descr="OHO_TiN_After"/>
            <p:cNvPicPr>
              <a:picLocks noChangeAspect="1" noChangeArrowheads="1"/>
            </p:cNvPicPr>
            <p:nvPr/>
          </p:nvPicPr>
          <p:blipFill>
            <a:blip r:embed="rId9" cstate="print">
              <a:lum contrast="-18000"/>
            </a:blip>
            <a:srcRect b="8067"/>
            <a:stretch>
              <a:fillRect/>
            </a:stretch>
          </p:blipFill>
          <p:spPr bwMode="auto">
            <a:xfrm>
              <a:off x="2103438" y="5653088"/>
              <a:ext cx="1363662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33" descr="&#10;ARES のコピー                                                  0004FF1BMacintosh HD                   C12DDCCD: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80300" y="2743200"/>
              <a:ext cx="1449388" cy="204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 Box 34"/>
            <p:cNvSpPr txBox="1">
              <a:spLocks noChangeArrowheads="1"/>
            </p:cNvSpPr>
            <p:nvPr/>
          </p:nvSpPr>
          <p:spPr bwMode="auto">
            <a:xfrm>
              <a:off x="2476500" y="4241800"/>
              <a:ext cx="9445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Damping ring</a:t>
              </a:r>
            </a:p>
          </p:txBody>
        </p:sp>
        <p:sp>
          <p:nvSpPr>
            <p:cNvPr id="14357" name="Line 35"/>
            <p:cNvSpPr>
              <a:spLocks noChangeShapeType="1"/>
            </p:cNvSpPr>
            <p:nvPr/>
          </p:nvSpPr>
          <p:spPr bwMode="auto">
            <a:xfrm flipH="1">
              <a:off x="2552700" y="4495800"/>
              <a:ext cx="8382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58" name="Line 36"/>
            <p:cNvSpPr>
              <a:spLocks noChangeShapeType="1"/>
            </p:cNvSpPr>
            <p:nvPr/>
          </p:nvSpPr>
          <p:spPr bwMode="auto">
            <a:xfrm flipH="1">
              <a:off x="4305300" y="4724400"/>
              <a:ext cx="228600" cy="38100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59" name="Text Box 37"/>
            <p:cNvSpPr txBox="1">
              <a:spLocks noChangeArrowheads="1"/>
            </p:cNvSpPr>
            <p:nvPr/>
          </p:nvSpPr>
          <p:spPr bwMode="auto">
            <a:xfrm>
              <a:off x="3462338" y="5105400"/>
              <a:ext cx="12652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solidFill>
                    <a:prstClr val="black"/>
                  </a:solidFill>
                  <a:latin typeface="Helvetica Neue"/>
                </a:rPr>
                <a:t>Low emittance gun</a:t>
              </a:r>
            </a:p>
          </p:txBody>
        </p:sp>
        <p:sp>
          <p:nvSpPr>
            <p:cNvPr id="14360" name="Line 38"/>
            <p:cNvSpPr>
              <a:spLocks noChangeShapeType="1"/>
            </p:cNvSpPr>
            <p:nvPr/>
          </p:nvSpPr>
          <p:spPr bwMode="auto">
            <a:xfrm flipH="1">
              <a:off x="3619500" y="5105400"/>
              <a:ext cx="6858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1" name="Text Box 39"/>
            <p:cNvSpPr txBox="1">
              <a:spLocks noChangeArrowheads="1"/>
            </p:cNvSpPr>
            <p:nvPr/>
          </p:nvSpPr>
          <p:spPr bwMode="auto">
            <a:xfrm>
              <a:off x="5524500" y="4076700"/>
              <a:ext cx="1077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Positron source</a:t>
              </a:r>
            </a:p>
          </p:txBody>
        </p:sp>
        <p:sp>
          <p:nvSpPr>
            <p:cNvPr id="14362" name="Line 40"/>
            <p:cNvSpPr>
              <a:spLocks noChangeShapeType="1"/>
            </p:cNvSpPr>
            <p:nvPr/>
          </p:nvSpPr>
          <p:spPr bwMode="auto">
            <a:xfrm>
              <a:off x="5524500" y="4321175"/>
              <a:ext cx="1143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3" name="Text Box 41"/>
            <p:cNvSpPr txBox="1">
              <a:spLocks noChangeArrowheads="1"/>
            </p:cNvSpPr>
            <p:nvPr/>
          </p:nvSpPr>
          <p:spPr bwMode="auto">
            <a:xfrm>
              <a:off x="2476500" y="1524000"/>
              <a:ext cx="1076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New beam pipe</a:t>
              </a:r>
            </a:p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&amp; bellows</a:t>
              </a:r>
            </a:p>
          </p:txBody>
        </p:sp>
        <p:sp>
          <p:nvSpPr>
            <p:cNvPr id="14364" name="Line 42"/>
            <p:cNvSpPr>
              <a:spLocks noChangeShapeType="1"/>
            </p:cNvSpPr>
            <p:nvPr/>
          </p:nvSpPr>
          <p:spPr bwMode="auto">
            <a:xfrm>
              <a:off x="2476500" y="1905000"/>
              <a:ext cx="9906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5" name="Text Box 43"/>
            <p:cNvSpPr txBox="1">
              <a:spLocks noChangeArrowheads="1"/>
            </p:cNvSpPr>
            <p:nvPr/>
          </p:nvSpPr>
          <p:spPr bwMode="auto">
            <a:xfrm>
              <a:off x="6972300" y="-410654"/>
              <a:ext cx="1748163" cy="5621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8064A2"/>
                  </a:solidFill>
                  <a:latin typeface="Helvetica Neue"/>
                </a:rPr>
                <a:t>Belle II</a:t>
              </a:r>
            </a:p>
          </p:txBody>
        </p:sp>
        <p:sp>
          <p:nvSpPr>
            <p:cNvPr id="14366" name="Line 44"/>
            <p:cNvSpPr>
              <a:spLocks noChangeShapeType="1"/>
            </p:cNvSpPr>
            <p:nvPr/>
          </p:nvSpPr>
          <p:spPr bwMode="auto">
            <a:xfrm flipV="1">
              <a:off x="6210300" y="152400"/>
              <a:ext cx="762000" cy="68580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7" name="Text Box 45"/>
            <p:cNvSpPr txBox="1">
              <a:spLocks noChangeArrowheads="1"/>
            </p:cNvSpPr>
            <p:nvPr/>
          </p:nvSpPr>
          <p:spPr bwMode="auto">
            <a:xfrm>
              <a:off x="6591300" y="898525"/>
              <a:ext cx="596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prstClr val="black"/>
                  </a:solidFill>
                  <a:latin typeface="Helvetica Neue"/>
                </a:rPr>
                <a:t>New IR</a:t>
              </a:r>
            </a:p>
          </p:txBody>
        </p:sp>
        <p:sp>
          <p:nvSpPr>
            <p:cNvPr id="14368" name="Line 46"/>
            <p:cNvSpPr>
              <a:spLocks noChangeShapeType="1"/>
            </p:cNvSpPr>
            <p:nvPr/>
          </p:nvSpPr>
          <p:spPr bwMode="auto">
            <a:xfrm flipV="1">
              <a:off x="6396038" y="1143000"/>
              <a:ext cx="762000" cy="0"/>
            </a:xfrm>
            <a:prstGeom prst="line">
              <a:avLst/>
            </a:prstGeom>
            <a:noFill/>
            <a:ln w="28575">
              <a:solidFill>
                <a:srgbClr val="B80000"/>
              </a:solidFill>
              <a:round/>
              <a:headEnd type="triangl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69" name="Line 47"/>
            <p:cNvSpPr>
              <a:spLocks noChangeShapeType="1"/>
            </p:cNvSpPr>
            <p:nvPr/>
          </p:nvSpPr>
          <p:spPr bwMode="auto">
            <a:xfrm flipH="1">
              <a:off x="2247900" y="990600"/>
              <a:ext cx="533400" cy="3048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0" name="Line 48"/>
            <p:cNvSpPr>
              <a:spLocks noChangeShapeType="1"/>
            </p:cNvSpPr>
            <p:nvPr/>
          </p:nvSpPr>
          <p:spPr bwMode="auto">
            <a:xfrm flipH="1" flipV="1">
              <a:off x="5067300" y="685800"/>
              <a:ext cx="457200" cy="762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1" name="Line 49"/>
            <p:cNvSpPr>
              <a:spLocks noChangeShapeType="1"/>
            </p:cNvSpPr>
            <p:nvPr/>
          </p:nvSpPr>
          <p:spPr bwMode="auto">
            <a:xfrm flipH="1" flipV="1">
              <a:off x="6210300" y="1447800"/>
              <a:ext cx="381000" cy="228600"/>
            </a:xfrm>
            <a:prstGeom prst="line">
              <a:avLst/>
            </a:prstGeom>
            <a:noFill/>
            <a:ln w="38100">
              <a:solidFill>
                <a:srgbClr val="F7020B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2" name="Line 50"/>
            <p:cNvSpPr>
              <a:spLocks noChangeShapeType="1"/>
            </p:cNvSpPr>
            <p:nvPr/>
          </p:nvSpPr>
          <p:spPr bwMode="auto">
            <a:xfrm flipH="1">
              <a:off x="6286500" y="2743200"/>
              <a:ext cx="533400" cy="3048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373" name="Line 51"/>
            <p:cNvSpPr>
              <a:spLocks noChangeShapeType="1"/>
            </p:cNvSpPr>
            <p:nvPr/>
          </p:nvSpPr>
          <p:spPr bwMode="auto">
            <a:xfrm>
              <a:off x="6591300" y="1219200"/>
              <a:ext cx="381000" cy="152400"/>
            </a:xfrm>
            <a:prstGeom prst="line">
              <a:avLst/>
            </a:prstGeom>
            <a:noFill/>
            <a:ln w="38100">
              <a:solidFill>
                <a:srgbClr val="000BF7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4374" name="Picture 1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7788" y="4775200"/>
              <a:ext cx="977900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5" name="テキスト ボックス 46"/>
            <p:cNvSpPr txBox="1">
              <a:spLocks noChangeArrowheads="1"/>
            </p:cNvSpPr>
            <p:nvPr/>
          </p:nvSpPr>
          <p:spPr bwMode="auto">
            <a:xfrm>
              <a:off x="792163" y="5178425"/>
              <a:ext cx="18748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TiN-coated beam pipe with antechambers</a:t>
              </a:r>
            </a:p>
          </p:txBody>
        </p:sp>
        <p:sp>
          <p:nvSpPr>
            <p:cNvPr id="14376" name="テキスト ボックス 47"/>
            <p:cNvSpPr txBox="1">
              <a:spLocks noChangeArrowheads="1"/>
            </p:cNvSpPr>
            <p:nvPr/>
          </p:nvSpPr>
          <p:spPr bwMode="auto">
            <a:xfrm>
              <a:off x="38100" y="4292600"/>
              <a:ext cx="21891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Redesign the lattices of HER &amp; LER to squeeze the emittance </a:t>
              </a:r>
            </a:p>
          </p:txBody>
        </p:sp>
        <p:sp>
          <p:nvSpPr>
            <p:cNvPr id="14377" name="テキスト ボックス 48"/>
            <p:cNvSpPr txBox="1">
              <a:spLocks noChangeArrowheads="1"/>
            </p:cNvSpPr>
            <p:nvPr/>
          </p:nvSpPr>
          <p:spPr bwMode="auto">
            <a:xfrm>
              <a:off x="5529263" y="3267075"/>
              <a:ext cx="19129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Add / modify RF systems for higher beam current</a:t>
              </a:r>
            </a:p>
          </p:txBody>
        </p:sp>
        <p:sp>
          <p:nvSpPr>
            <p:cNvPr id="14378" name="テキスト ボックス 49"/>
            <p:cNvSpPr txBox="1">
              <a:spLocks noChangeArrowheads="1"/>
            </p:cNvSpPr>
            <p:nvPr/>
          </p:nvSpPr>
          <p:spPr bwMode="auto">
            <a:xfrm>
              <a:off x="5638800" y="4324350"/>
              <a:ext cx="1790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New positron target / capture section</a:t>
              </a:r>
            </a:p>
          </p:txBody>
        </p:sp>
        <p:sp>
          <p:nvSpPr>
            <p:cNvPr id="14379" name="テキスト ボックス 50"/>
            <p:cNvSpPr txBox="1">
              <a:spLocks noChangeArrowheads="1"/>
            </p:cNvSpPr>
            <p:nvPr/>
          </p:nvSpPr>
          <p:spPr bwMode="auto">
            <a:xfrm>
              <a:off x="7240588" y="1066800"/>
              <a:ext cx="183673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New superconducting /permanent final focusing quads near the IP</a:t>
              </a:r>
            </a:p>
          </p:txBody>
        </p:sp>
        <p:sp>
          <p:nvSpPr>
            <p:cNvPr id="14380" name="テキスト ボックス 51"/>
            <p:cNvSpPr txBox="1">
              <a:spLocks noChangeArrowheads="1"/>
            </p:cNvSpPr>
            <p:nvPr/>
          </p:nvSpPr>
          <p:spPr bwMode="auto">
            <a:xfrm>
              <a:off x="3536950" y="5334000"/>
              <a:ext cx="17716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Low emittance electrons to inject</a:t>
              </a:r>
            </a:p>
          </p:txBody>
        </p:sp>
        <p:sp>
          <p:nvSpPr>
            <p:cNvPr id="14381" name="テキスト ボックス 52"/>
            <p:cNvSpPr txBox="1">
              <a:spLocks noChangeArrowheads="1"/>
            </p:cNvSpPr>
            <p:nvPr/>
          </p:nvSpPr>
          <p:spPr bwMode="auto">
            <a:xfrm>
              <a:off x="2708275" y="3789363"/>
              <a:ext cx="1771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</a:rPr>
                <a:t>Low emittance positrons to inject</a:t>
              </a:r>
            </a:p>
          </p:txBody>
        </p:sp>
        <p:sp>
          <p:nvSpPr>
            <p:cNvPr id="14382" name="テキスト ボックス 45"/>
            <p:cNvSpPr txBox="1">
              <a:spLocks noChangeArrowheads="1"/>
            </p:cNvSpPr>
            <p:nvPr/>
          </p:nvSpPr>
          <p:spPr bwMode="auto">
            <a:xfrm>
              <a:off x="-20638" y="2427288"/>
              <a:ext cx="17668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>
                  <a:solidFill>
                    <a:prstClr val="black"/>
                  </a:solidFill>
                </a:rPr>
                <a:t>Replace short  dipoles with longer ones (LER)</a:t>
              </a:r>
            </a:p>
          </p:txBody>
        </p:sp>
        <p:grpSp>
          <p:nvGrpSpPr>
            <p:cNvPr id="5" name="図形グループ 71"/>
            <p:cNvGrpSpPr>
              <a:grpSpLocks/>
            </p:cNvGrpSpPr>
            <p:nvPr/>
          </p:nvGrpSpPr>
          <p:grpSpPr bwMode="auto">
            <a:xfrm>
              <a:off x="184150" y="2927350"/>
              <a:ext cx="2405063" cy="1273175"/>
              <a:chOff x="184906" y="2927590"/>
              <a:chExt cx="2404238" cy="1272404"/>
            </a:xfrm>
          </p:grpSpPr>
          <p:pic>
            <p:nvPicPr>
              <p:cNvPr id="14384" name="図 67"/>
              <p:cNvPicPr>
                <a:picLocks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4906" y="3666554"/>
                <a:ext cx="2404238" cy="533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5" name="図 68"/>
              <p:cNvPicPr>
                <a:picLocks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1208" y="2927590"/>
                <a:ext cx="2362164" cy="51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下矢印 69"/>
              <p:cNvSpPr/>
              <p:nvPr/>
            </p:nvSpPr>
            <p:spPr>
              <a:xfrm>
                <a:off x="1211667" y="3443216"/>
                <a:ext cx="365000" cy="217355"/>
              </a:xfrm>
              <a:prstGeom prst="downArrow">
                <a:avLst/>
              </a:prstGeom>
              <a:solidFill>
                <a:srgbClr val="CCFF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-24"/>
            <a:ext cx="5770984" cy="785818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and Belle II</a:t>
            </a:r>
            <a:endParaRPr kumimoji="1" lang="ja-JP" altLang="en-US" dirty="0"/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日付プレースホルダ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3"/>
          <p:cNvGrpSpPr/>
          <p:nvPr/>
        </p:nvGrpSpPr>
        <p:grpSpPr>
          <a:xfrm>
            <a:off x="56168" y="728438"/>
            <a:ext cx="9015823" cy="6084938"/>
            <a:chOff x="56168" y="211917"/>
            <a:chExt cx="9015823" cy="6084938"/>
          </a:xfrm>
        </p:grpSpPr>
        <p:pic>
          <p:nvPicPr>
            <p:cNvPr id="3010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539552" y="2348880"/>
              <a:ext cx="2201437" cy="51923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467544" y="2733666"/>
              <a:ext cx="1765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electron  (7GeV)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6893185" y="3882405"/>
              <a:ext cx="1604567" cy="4106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893184" y="4365104"/>
              <a:ext cx="1783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positron (4GeV)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角丸四角形吹き出し 12"/>
            <p:cNvSpPr/>
            <p:nvPr/>
          </p:nvSpPr>
          <p:spPr>
            <a:xfrm>
              <a:off x="3635895" y="211917"/>
              <a:ext cx="5256585" cy="1020577"/>
            </a:xfrm>
            <a:prstGeom prst="wedgeRoundRectCallout">
              <a:avLst>
                <a:gd name="adj1" fmla="val -19653"/>
                <a:gd name="adj2" fmla="val 67413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K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L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and 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muon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detector: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Resistive Plate Counter (barrel outer layers)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Scintillator + WLSF + MPPC (end-caps, inner 2 barrel layers)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5580112" y="2247679"/>
              <a:ext cx="3491879" cy="824541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Particle Identification 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Time-of-Propagation counter (barrel)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Prox. focusing Aerogel RICH (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fwd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827584" y="4734436"/>
              <a:ext cx="3407959" cy="854804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Central Drift Chamber</a:t>
              </a:r>
            </a:p>
            <a:p>
              <a:r>
                <a:rPr kumimoji="0" lang="en-US" altLang="ja-JP" sz="16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He(50%):C</a:t>
              </a:r>
              <a:r>
                <a:rPr kumimoji="0" lang="en-US" altLang="ja-JP" sz="1600" baseline="-60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2</a:t>
              </a:r>
              <a:r>
                <a:rPr kumimoji="0" lang="en-US" altLang="ja-JP" sz="16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H</a:t>
              </a:r>
              <a:r>
                <a:rPr kumimoji="0" lang="en-US" altLang="ja-JP" sz="1600" baseline="-6000" dirty="0" smtClean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6</a:t>
              </a:r>
              <a:r>
                <a:rPr kumimoji="0" lang="en-US" altLang="ja-JP" sz="1600" dirty="0">
                  <a:solidFill>
                    <a:prstClr val="black"/>
                  </a:solidFill>
                  <a:ea typeface="ヒラギノ角ゴ ProN W3" pitchFamily="-109" charset="-128"/>
                  <a:sym typeface="Optima" pitchFamily="-109" charset="0"/>
                </a:rPr>
                <a:t>(50%)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, Small cells, long lever arm,  fast electronics</a:t>
              </a:r>
            </a:p>
          </p:txBody>
        </p:sp>
        <p:sp>
          <p:nvSpPr>
            <p:cNvPr id="17" name="角丸四角形吹き出し 16"/>
            <p:cNvSpPr/>
            <p:nvPr/>
          </p:nvSpPr>
          <p:spPr>
            <a:xfrm>
              <a:off x="179512" y="1232494"/>
              <a:ext cx="3888432" cy="896548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EM Calorimeter:</a:t>
              </a:r>
            </a:p>
            <a:p>
              <a:r>
                <a:rPr lang="en-US" altLang="ja-JP" sz="1600" dirty="0" err="1" smtClean="0">
                  <a:solidFill>
                    <a:prstClr val="black"/>
                  </a:solidFill>
                </a:rPr>
                <a:t>CsI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Tl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), waveform sampling (barrel)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Pure 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CsI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 + waveform sampling (end-caps)</a:t>
              </a:r>
            </a:p>
          </p:txBody>
        </p:sp>
        <p:sp>
          <p:nvSpPr>
            <p:cNvPr id="18" name="角丸四角形吹き出し 17"/>
            <p:cNvSpPr/>
            <p:nvPr/>
          </p:nvSpPr>
          <p:spPr>
            <a:xfrm>
              <a:off x="56168" y="3848419"/>
              <a:ext cx="3031300" cy="6480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Vertex Detector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19" name="角丸四角形吹き出し 18"/>
            <p:cNvSpPr/>
            <p:nvPr/>
          </p:nvSpPr>
          <p:spPr>
            <a:xfrm>
              <a:off x="56168" y="3170079"/>
              <a:ext cx="2283583" cy="6480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Beryllium beam pipe</a:t>
              </a:r>
            </a:p>
            <a:p>
              <a:r>
                <a:rPr lang="en-US" altLang="ja-JP" sz="1600" dirty="0" smtClean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118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Belle II Detector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6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Status of Belle 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88108" y="5359098"/>
            <a:ext cx="58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Beam Pipe and Vertex Detector extraction: on Nov. 10, 2010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Belle Detector Roll-out: Dec. 9, 2010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End-caps, CDC, B-ACC, TOF extraction: in Jan. 2011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63863" y="-107774"/>
            <a:ext cx="4502465" cy="639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4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 II Collaboration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891" y="5324959"/>
            <a:ext cx="835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17 countries/regions, 62 institutes, ~400 collaborators (Jan. 2012)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+2 countries, 4 institutes (Mar. 14, 2012)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4" b="5548"/>
          <a:stretch/>
        </p:blipFill>
        <p:spPr bwMode="auto">
          <a:xfrm>
            <a:off x="-7126" y="836712"/>
            <a:ext cx="9151126" cy="42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4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14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German Institutes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139952" y="1196752"/>
            <a:ext cx="5004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DESY</a:t>
            </a:r>
          </a:p>
          <a:p>
            <a:r>
              <a:rPr lang="en-US" altLang="ja-JP" sz="2400" dirty="0" smtClean="0"/>
              <a:t>Univ. of </a:t>
            </a:r>
            <a:r>
              <a:rPr lang="en-US" altLang="ja-JP" sz="2400" dirty="0" err="1" smtClean="0"/>
              <a:t>Goettingen</a:t>
            </a:r>
            <a:endParaRPr lang="en-US" altLang="ja-JP" sz="2400" dirty="0" smtClean="0"/>
          </a:p>
          <a:p>
            <a:r>
              <a:rPr lang="en-US" altLang="ja-JP" sz="2400" dirty="0" smtClean="0"/>
              <a:t>Univ. of Bonn</a:t>
            </a:r>
          </a:p>
          <a:p>
            <a:r>
              <a:rPr lang="en-US" altLang="ja-JP" sz="2400" dirty="0" smtClean="0"/>
              <a:t>Univ. of Giessen</a:t>
            </a:r>
          </a:p>
          <a:p>
            <a:r>
              <a:rPr lang="en-US" altLang="ja-JP" sz="2400" dirty="0" smtClean="0"/>
              <a:t>Univ. of Heidelberg</a:t>
            </a:r>
          </a:p>
          <a:p>
            <a:r>
              <a:rPr lang="en-US" altLang="ja-JP" sz="2400" dirty="0" smtClean="0"/>
              <a:t>Karlsruhe Institute of Technology(KIT)</a:t>
            </a:r>
          </a:p>
          <a:p>
            <a:r>
              <a:rPr lang="en-US" altLang="ja-JP" sz="2400" dirty="0" smtClean="0"/>
              <a:t>Ludwig </a:t>
            </a:r>
            <a:r>
              <a:rPr lang="en-US" altLang="ja-JP" sz="2400" dirty="0" err="1" smtClean="0"/>
              <a:t>Maximilians</a:t>
            </a:r>
            <a:r>
              <a:rPr lang="en-US" altLang="ja-JP" sz="2400" dirty="0" smtClean="0"/>
              <a:t> University (LMU)</a:t>
            </a:r>
          </a:p>
          <a:p>
            <a:r>
              <a:rPr lang="en-US" altLang="ja-JP" sz="2400" dirty="0" smtClean="0"/>
              <a:t>Max-Planck-</a:t>
            </a:r>
            <a:r>
              <a:rPr lang="en-US" altLang="ja-JP" sz="2400" dirty="0" err="1" smtClean="0"/>
              <a:t>Institut</a:t>
            </a:r>
            <a:r>
              <a:rPr lang="en-US" altLang="ja-JP" sz="2400" dirty="0" smtClean="0"/>
              <a:t> fur </a:t>
            </a:r>
            <a:r>
              <a:rPr lang="en-US" altLang="ja-JP" sz="2400" dirty="0" err="1" smtClean="0"/>
              <a:t>Physik</a:t>
            </a:r>
            <a:endParaRPr lang="en-US" altLang="ja-JP" sz="2400" dirty="0" smtClean="0"/>
          </a:p>
          <a:p>
            <a:r>
              <a:rPr lang="en-US" altLang="ja-JP" sz="2400" dirty="0" smtClean="0"/>
              <a:t>Technical Univ. of Munich (TUM)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9 institutes, ~50 people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largest (JP, 12 inst. ~130 people)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DEPFET for Belle II</a:t>
            </a:r>
            <a:endParaRPr kumimoji="1" lang="ja-JP" altLang="en-US" dirty="0"/>
          </a:p>
        </p:txBody>
      </p:sp>
      <p:sp>
        <p:nvSpPr>
          <p:cNvPr id="7174" name="Foliennummernplatzhalter 3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F93ED5-B86E-477C-AF35-8BDF018F558F}" type="slidenum">
              <a:rPr lang="de-DE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25607"/>
            <a:ext cx="5448076" cy="34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768" y="1917445"/>
            <a:ext cx="478631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Laci\2-PROJECTS\Belle-II\Dummies\ThinDummies\Pictures\AfterCutI\IMG_8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980" y="836712"/>
            <a:ext cx="2664296" cy="18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7452320" y="2168679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dirty="0" smtClean="0">
                <a:solidFill>
                  <a:srgbClr val="000000"/>
                </a:solidFill>
                <a:latin typeface="Arial" charset="0"/>
              </a:rPr>
              <a:t>total of </a:t>
            </a:r>
            <a:r>
              <a:rPr kumimoji="0" lang="fr-FR" sz="1600" dirty="0" smtClean="0">
                <a:solidFill>
                  <a:srgbClr val="FF0000"/>
                </a:solidFill>
                <a:latin typeface="Arial" charset="0"/>
              </a:rPr>
              <a:t>8 Mpx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934120"/>
              </p:ext>
            </p:extLst>
          </p:nvPr>
        </p:nvGraphicFramePr>
        <p:xfrm>
          <a:off x="3203848" y="764704"/>
          <a:ext cx="586916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76"/>
                <a:gridCol w="648072"/>
                <a:gridCol w="720080"/>
                <a:gridCol w="864096"/>
                <a:gridCol w="1008112"/>
                <a:gridCol w="1224136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radius</a:t>
                      </a:r>
                    </a:p>
                    <a:p>
                      <a:r>
                        <a:rPr kumimoji="1" lang="en-US" altLang="ja-JP" sz="1200" dirty="0" smtClean="0"/>
                        <a:t>(mm)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px</a:t>
                      </a:r>
                      <a:r>
                        <a:rPr kumimoji="1" lang="en-US" altLang="ja-JP" sz="1200" dirty="0" smtClean="0"/>
                        <a:t> size 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1200" dirty="0" smtClean="0"/>
                        <a:t>m</a:t>
                      </a:r>
                      <a:r>
                        <a:rPr kumimoji="1" lang="en-US" altLang="ja-JP" sz="1200" baseline="30000" dirty="0" smtClean="0"/>
                        <a:t>2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thickness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smtClean="0"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1200" dirty="0" smtClean="0"/>
                        <a:t>m)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half</a:t>
                      </a:r>
                      <a:r>
                        <a:rPr kumimoji="1" lang="en-US" altLang="ja-JP" sz="1200" baseline="0" dirty="0" smtClean="0"/>
                        <a:t> ladder</a:t>
                      </a:r>
                    </a:p>
                    <a:p>
                      <a:r>
                        <a:rPr kumimoji="1" lang="en-US" altLang="ja-JP" sz="1200" baseline="0" dirty="0" err="1" smtClean="0"/>
                        <a:t>rows</a:t>
                      </a:r>
                      <a:r>
                        <a:rPr kumimoji="1" lang="en-US" altLang="ja-JP" sz="1200" dirty="0" err="1" smtClean="0"/>
                        <a:t>×</a:t>
                      </a:r>
                      <a:r>
                        <a:rPr kumimoji="1" lang="en-US" altLang="ja-JP" sz="1200" baseline="0" dirty="0" err="1" smtClean="0"/>
                        <a:t>cols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half ladder size</a:t>
                      </a:r>
                    </a:p>
                    <a:p>
                      <a:r>
                        <a:rPr kumimoji="1" lang="en-US" altLang="ja-JP" sz="1200" dirty="0" smtClean="0"/>
                        <a:t>(</a:t>
                      </a:r>
                      <a:r>
                        <a:rPr kumimoji="1" lang="en-US" altLang="ja-JP" sz="1200" dirty="0" err="1" smtClean="0"/>
                        <a:t>mm×mm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#ladders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1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50x55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768×250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70×15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50x75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768×250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85×15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Mar. 20, 2012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28674" name="Picture 2" descr="C:\Users\ushiroda\Documents\Sync Folder\Photos\Travels\20111105 MPI\P1000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005064"/>
            <a:ext cx="3251200" cy="2438400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5652120" y="4005064"/>
            <a:ext cx="190872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Mechanical mockup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357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1015</Words>
  <Application>Microsoft Office PowerPoint</Application>
  <PresentationFormat>画面に合わせる (4:3)</PresentationFormat>
  <Paragraphs>271</Paragraphs>
  <Slides>18</Slides>
  <Notes>3</Notes>
  <HiddenSlides>1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TS010073846</vt:lpstr>
      <vt:lpstr>Larissa</vt:lpstr>
      <vt:lpstr>Visio</vt:lpstr>
      <vt:lpstr>Belle II Overview</vt:lpstr>
      <vt:lpstr>Role of Flavour Factories in coming 10 years</vt:lpstr>
      <vt:lpstr>Keystones of Flavour Factory</vt:lpstr>
      <vt:lpstr>SuperKEKB and Belle II</vt:lpstr>
      <vt:lpstr>Belle II Detector</vt:lpstr>
      <vt:lpstr>Status of Belle 1</vt:lpstr>
      <vt:lpstr>Belle II Collaboration</vt:lpstr>
      <vt:lpstr>German Institutes</vt:lpstr>
      <vt:lpstr>DEPFET for Belle II</vt:lpstr>
      <vt:lpstr>Principle of DEPFET</vt:lpstr>
      <vt:lpstr>Real merit for B physics (esp. t-dep. CPV)</vt:lpstr>
      <vt:lpstr>スライド 12</vt:lpstr>
      <vt:lpstr>Weak Point of DEPFET Collaboration</vt:lpstr>
      <vt:lpstr>Role of DESY-KEK (1): Mechanical Integration of PXD</vt:lpstr>
      <vt:lpstr>Role of DESY-KEK (2): Integration of data flow from PXD</vt:lpstr>
      <vt:lpstr>Data rate comparison</vt:lpstr>
      <vt:lpstr>Role of DESY-KEK (3): GRID-based distributed computing</vt:lpstr>
      <vt:lpstr>Belle II Construction 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 II Overview</dc:title>
  <dc:creator>ushiroda</dc:creator>
  <cp:lastModifiedBy>ushiroda</cp:lastModifiedBy>
  <cp:revision>36</cp:revision>
  <dcterms:created xsi:type="dcterms:W3CDTF">2012-03-18T03:48:25Z</dcterms:created>
  <dcterms:modified xsi:type="dcterms:W3CDTF">2012-03-19T22:17:14Z</dcterms:modified>
</cp:coreProperties>
</file>