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8" r:id="rId2"/>
    <p:sldId id="379" r:id="rId3"/>
    <p:sldId id="337" r:id="rId4"/>
    <p:sldId id="336" r:id="rId5"/>
    <p:sldId id="365" r:id="rId6"/>
    <p:sldId id="397" r:id="rId7"/>
    <p:sldId id="398" r:id="rId8"/>
    <p:sldId id="292" r:id="rId9"/>
    <p:sldId id="380" r:id="rId10"/>
    <p:sldId id="287" r:id="rId11"/>
    <p:sldId id="339" r:id="rId12"/>
    <p:sldId id="347" r:id="rId13"/>
    <p:sldId id="384" r:id="rId14"/>
    <p:sldId id="381" r:id="rId15"/>
    <p:sldId id="340" r:id="rId16"/>
    <p:sldId id="323" r:id="rId17"/>
    <p:sldId id="344" r:id="rId18"/>
    <p:sldId id="350" r:id="rId19"/>
    <p:sldId id="385" r:id="rId20"/>
    <p:sldId id="386" r:id="rId21"/>
    <p:sldId id="387" r:id="rId22"/>
    <p:sldId id="412" r:id="rId23"/>
    <p:sldId id="391" r:id="rId24"/>
    <p:sldId id="413" r:id="rId25"/>
    <p:sldId id="392" r:id="rId26"/>
    <p:sldId id="393" r:id="rId27"/>
    <p:sldId id="301" r:id="rId28"/>
    <p:sldId id="370" r:id="rId29"/>
    <p:sldId id="395" r:id="rId30"/>
    <p:sldId id="394" r:id="rId31"/>
    <p:sldId id="269" r:id="rId32"/>
    <p:sldId id="396" r:id="rId33"/>
    <p:sldId id="399" r:id="rId34"/>
    <p:sldId id="368" r:id="rId35"/>
    <p:sldId id="401" r:id="rId36"/>
    <p:sldId id="338" r:id="rId37"/>
    <p:sldId id="383" r:id="rId38"/>
    <p:sldId id="341" r:id="rId39"/>
    <p:sldId id="345" r:id="rId40"/>
    <p:sldId id="405" r:id="rId41"/>
    <p:sldId id="406" r:id="rId42"/>
    <p:sldId id="407" r:id="rId43"/>
    <p:sldId id="408" r:id="rId44"/>
    <p:sldId id="411" r:id="rId45"/>
    <p:sldId id="403" r:id="rId46"/>
    <p:sldId id="410" r:id="rId47"/>
    <p:sldId id="402" r:id="rId48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  <a:srgbClr val="CC6600"/>
    <a:srgbClr val="F775EE"/>
    <a:srgbClr val="FFFF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86" autoAdjust="0"/>
  </p:normalViewPr>
  <p:slideViewPr>
    <p:cSldViewPr snapToGrid="0">
      <p:cViewPr varScale="1">
        <p:scale>
          <a:sx n="81" d="100"/>
          <a:sy n="81" d="100"/>
        </p:scale>
        <p:origin x="-15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1649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0784" y="0"/>
            <a:ext cx="3076860" cy="511649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3CDFBD14-1B33-4920-9C59-69EFAB62937E}" type="datetimeFigureOut">
              <a:rPr lang="ja-JP" altLang="en-US"/>
              <a:pPr>
                <a:defRPr/>
              </a:pPr>
              <a:t>2012/3/19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28" y="4861482"/>
            <a:ext cx="5678445" cy="4604841"/>
          </a:xfrm>
          <a:prstGeom prst="rect">
            <a:avLst/>
          </a:prstGeom>
        </p:spPr>
        <p:txBody>
          <a:bodyPr vert="horz" lIns="99038" tIns="49519" rIns="99038" bIns="49519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330"/>
            <a:ext cx="3076860" cy="511648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0784" y="9721330"/>
            <a:ext cx="3076860" cy="511648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87E79EF-B895-4EDD-87D0-A3614CA14AE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83644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 this slide,</a:t>
            </a:r>
            <a:r>
              <a:rPr kumimoji="1" lang="en-US" altLang="ja-JP" baseline="0" dirty="0" smtClean="0"/>
              <a:t> I have listed up variety of possible beam background sources at SuperKEKB.</a:t>
            </a:r>
          </a:p>
          <a:p>
            <a:r>
              <a:rPr kumimoji="1" lang="en-US" altLang="ja-JP" baseline="0" dirty="0" smtClean="0"/>
              <a:t>Among these background sources, so-called “Touschek scattering” will be the most difficult one to cope with, which I will explain in more detail in the following slides.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0DD1B-A0E2-49CB-98DC-631041788EB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TURTLE</a:t>
            </a:r>
            <a:r>
              <a:rPr kumimoji="1" lang="ja-JP" altLang="en-US" dirty="0" smtClean="0"/>
              <a:t>は中山の手元に引き取る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20111204</a:t>
            </a:r>
            <a:r>
              <a:rPr kumimoji="1" lang="ja-JP" altLang="en-US" dirty="0" smtClean="0"/>
              <a:t>の版では、</a:t>
            </a:r>
            <a:endParaRPr kumimoji="1" lang="en-US" altLang="ja-JP" dirty="0" smtClean="0"/>
          </a:p>
          <a:p>
            <a:r>
              <a:rPr kumimoji="1" lang="en-US" altLang="ja-JP" dirty="0" smtClean="0"/>
              <a:t>LER H4</a:t>
            </a:r>
            <a:r>
              <a:rPr kumimoji="1" lang="ja-JP" altLang="en-US" dirty="0" smtClean="0"/>
              <a:t>は </a:t>
            </a:r>
            <a:r>
              <a:rPr kumimoji="1" lang="en-US" altLang="ja-JP" dirty="0" smtClean="0"/>
              <a:t>–L8PMHD3.4,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d(LER V1)=2.48mm,</a:t>
            </a:r>
            <a:r>
              <a:rPr kumimoji="1" lang="en-US" altLang="ja-JP" baseline="0" dirty="0" smtClean="0"/>
              <a:t> d(HER V1)=2.31mm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1593-7559-48DD-AD08-D680A8462E40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1593-7559-48DD-AD08-D680A8462E40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Although</a:t>
            </a:r>
            <a:r>
              <a:rPr kumimoji="1" lang="en-US" altLang="ja-JP" baseline="0" dirty="0" smtClean="0"/>
              <a:t> there are a number of features of the accelerator upgrade, here, let me pick up the design of final focusing magnet.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 crossing</a:t>
            </a:r>
            <a:r>
              <a:rPr kumimoji="1" lang="en-US" altLang="ja-JP" baseline="0" dirty="0" smtClean="0"/>
              <a:t> angle is changed to be much larger than that of KEKB, so that each rings can have their own final q magnet.  </a:t>
            </a:r>
          </a:p>
          <a:p>
            <a:r>
              <a:rPr kumimoji="1" lang="en-US" altLang="ja-JP" baseline="0" dirty="0" smtClean="0"/>
              <a:t>This will lead to flexible adjustment of orbit design. </a:t>
            </a:r>
          </a:p>
          <a:p>
            <a:r>
              <a:rPr kumimoji="1" lang="en-US" altLang="ja-JP" baseline="0" dirty="0" smtClean="0"/>
              <a:t>The another benefit from independent final q magnet is that the bend by downstream Q magnet which existed at KEKB will disappear.</a:t>
            </a:r>
          </a:p>
          <a:p>
            <a:r>
              <a:rPr kumimoji="1" lang="en-US" altLang="ja-JP" baseline="0" dirty="0" smtClean="0"/>
              <a:t>This will realize less emittance without dispersion coming the bend close to IP,</a:t>
            </a:r>
          </a:p>
          <a:p>
            <a:r>
              <a:rPr kumimoji="1" lang="en-US" altLang="ja-JP" baseline="0" dirty="0" smtClean="0"/>
              <a:t>and also lead to less background such as SR at downstream magnet or over-bent spent electron from Radiative Bhabha event, which </a:t>
            </a:r>
            <a:r>
              <a:rPr lang="en-US" altLang="ja-JP" dirty="0" smtClean="0"/>
              <a:t>is expected to</a:t>
            </a:r>
            <a:r>
              <a:rPr kumimoji="1" lang="en-US" altLang="ja-JP" baseline="0" dirty="0" smtClean="0"/>
              <a:t> be the dominant BG of Italian SuperB.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0DD1B-A0E2-49CB-98DC-631041788EB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RBB: LER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4.77GHz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HER 3.47GHz</a:t>
            </a:r>
          </a:p>
          <a:p>
            <a:r>
              <a:rPr kumimoji="1" lang="en-US" altLang="ja-JP" dirty="0" smtClean="0"/>
              <a:t>Touschek: LER</a:t>
            </a:r>
            <a:r>
              <a:rPr kumimoji="1" lang="en-US" altLang="ja-JP" baseline="0" dirty="0" smtClean="0"/>
              <a:t> 0</a:t>
            </a:r>
            <a:r>
              <a:rPr kumimoji="1" lang="en-US" altLang="ja-JP" dirty="0" smtClean="0"/>
              <a:t>.16GHz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HER 0.05GHz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19D33-5044-47F6-AC90-43618B04BBD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How those background loos like? You can see this drawing.</a:t>
            </a:r>
          </a:p>
          <a:p>
            <a:r>
              <a:rPr kumimoji="1" lang="en-US" altLang="ja-JP" baseline="0" dirty="0" smtClean="0"/>
              <a:t>Scattered particles get off-trajectory and eventually lost by hitting beam pipe.</a:t>
            </a:r>
          </a:p>
          <a:p>
            <a:r>
              <a:rPr kumimoji="1" lang="en-US" altLang="ja-JP" baseline="0" dirty="0" smtClean="0"/>
              <a:t>If they are lost near detector and generated shower reach to detector, they become background.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Here I would like to mention that not only EM particles, but also neutrons are created by gamma via giant dipole resonance.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1C36F-A310-40F3-850A-BF4C909CB3D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6225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mtClean="0"/>
              <a:t>d[mm], beta[m]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beta* 12.5/sqrt(d^3) &lt; 470 </a:t>
            </a:r>
            <a:r>
              <a:rPr lang="en-US" altLang="ja-JP" smtClean="0">
                <a:sym typeface="Wingdings" pitchFamily="2" charset="2"/>
              </a:rPr>
              <a:t> </a:t>
            </a:r>
            <a:r>
              <a:rPr lang="en-US" altLang="ja-JP" smtClean="0"/>
              <a:t>sqrt(d^3) &lt; beta * 12.5 / 470 </a:t>
            </a:r>
            <a:r>
              <a:rPr lang="en-US" altLang="ja-JP" smtClean="0">
                <a:sym typeface="Wingdings" pitchFamily="2" charset="2"/>
              </a:rPr>
              <a:t> d &lt; (beta*12.5/470)^(2/3)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sym typeface="Wingdings" pitchFamily="2" charset="2"/>
              </a:rPr>
              <a:t>d/1000/sqrt(</a:t>
            </a:r>
            <a:r>
              <a:rPr lang="en-US" altLang="ja-JP" smtClean="0"/>
              <a:t>8.64e-12*beta)</a:t>
            </a:r>
            <a:r>
              <a:rPr lang="en-US" altLang="ja-JP" smtClean="0">
                <a:sym typeface="Wingdings" pitchFamily="2" charset="2"/>
              </a:rPr>
              <a:t>) &gt; 65  d &gt; 65 * sqrt(8.64e-6*beta)</a:t>
            </a:r>
          </a:p>
          <a:p>
            <a:pPr eaLnBrk="1" hangingPunct="1">
              <a:spcBef>
                <a:spcPct val="0"/>
              </a:spcBef>
            </a:pPr>
            <a:endParaRPr lang="en-US" altLang="ja-JP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sym typeface="Wingdings" pitchFamily="2" charset="2"/>
              </a:rPr>
              <a:t>betax8, dx4,Nsigmaxsqrt(2)</a:t>
            </a:r>
          </a:p>
          <a:p>
            <a:pPr eaLnBrk="1" hangingPunct="1">
              <a:spcBef>
                <a:spcPct val="0"/>
              </a:spcBef>
            </a:pPr>
            <a:endParaRPr lang="en-US" altLang="ja-JP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99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6A11DF-B263-40D8-BB97-EAF9BFB8C808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QC1RPE: 0.46-1.18(0.74-1.2)</a:t>
            </a:r>
          </a:p>
          <a:p>
            <a:r>
              <a:rPr kumimoji="1" lang="en-US" altLang="ja-JP" dirty="0" smtClean="0"/>
              <a:t>QC1RE:   1.2-1.63 (1.27-1.57)</a:t>
            </a:r>
          </a:p>
          <a:p>
            <a:r>
              <a:rPr kumimoji="1" lang="en-US" altLang="ja-JP" dirty="0" smtClean="0"/>
              <a:t>QC2RPE: 1.68-2.6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QC2RE:   2.66-3.20(2.75-3.1)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E79EF-B895-4EDD-87D0-A3614CA14AE7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QC1LP: 0.75-1.19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QC2LP: 1.71-2.15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E79EF-B895-4EDD-87D0-A3614CA14AE7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neutron generation rate will be 40 times higher than KEKB.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We should increase the neutron shield around gamma dump, to protect our detectors.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1C36F-A310-40F3-850A-BF4C909CB3DD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745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E79EF-B895-4EDD-87D0-A3614CA14AE7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AD1A-DD62-4253-AB51-8848F92D312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8736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2721-E3A9-4D76-B01D-7822DE54093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6857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DEFA-C827-41D5-A32D-554E934C3F9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3670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8524-F42B-48BA-8EEF-2BD7AEA1F32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826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4EBF-17AC-45C1-BBB1-0221DB377CA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3608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E6E3-F3B1-4E33-9AD6-D7ADE53293C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966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DF8-341C-4290-85F7-94E2CC27FE0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9891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9C38-CA69-4506-92A7-D573FC1480F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26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602B-C66C-4190-8B16-B7E105D3E54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7182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8B71-D875-4417-8434-346891C83A7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2841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EA52-9832-46E4-9BDA-C8DC7E7157F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2962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1920" y="6715760"/>
            <a:ext cx="196088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 dirty="0" smtClean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29840" y="6725920"/>
            <a:ext cx="3992880" cy="132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715760"/>
            <a:ext cx="2133600" cy="1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604FF3-BD1E-4172-B50F-9C027338CA4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Belle-II </a:t>
            </a:r>
            <a:r>
              <a:rPr lang="en-US" altLang="ja-JP" dirty="0" smtClean="0"/>
              <a:t>beam background</a:t>
            </a:r>
            <a:endParaRPr lang="ja-JP" altLang="en-US" dirty="0" smtClean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350" y="50879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Hiroyuki NAKAYAMA (KEK)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000" dirty="0" smtClean="0"/>
              <a:t>KEK-DESY (Mar. </a:t>
            </a:r>
            <a:r>
              <a:rPr lang="en-US" altLang="ja-JP" sz="2000" dirty="0" smtClean="0"/>
              <a:t>2</a:t>
            </a:r>
            <a:r>
              <a:rPr lang="en-US" altLang="ja-JP" sz="2000" dirty="0" smtClean="0"/>
              <a:t>0</a:t>
            </a:r>
            <a:r>
              <a:rPr lang="en-US" altLang="ja-JP" sz="2000" dirty="0" smtClean="0"/>
              <a:t>, 2012)</a:t>
            </a:r>
            <a:endParaRPr lang="ja-JP" alt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sz="2000" dirty="0"/>
          </a:p>
        </p:txBody>
      </p:sp>
      <p:sp>
        <p:nvSpPr>
          <p:cNvPr id="5124" name="テキスト ボックス 3"/>
          <p:cNvSpPr txBox="1">
            <a:spLocks noChangeArrowheads="1"/>
          </p:cNvSpPr>
          <p:nvPr/>
        </p:nvSpPr>
        <p:spPr bwMode="auto">
          <a:xfrm>
            <a:off x="2256071" y="3851249"/>
            <a:ext cx="4752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dirty="0" smtClean="0"/>
              <a:t>Background sources at Belle-II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dirty="0" smtClean="0"/>
              <a:t>Countermeasures to mitigate BG</a:t>
            </a:r>
            <a:endParaRPr lang="en-US" altLang="ja-JP" dirty="0"/>
          </a:p>
          <a:p>
            <a:pPr eaLnBrk="1" hangingPunct="1">
              <a:buFont typeface="Arial" charset="0"/>
              <a:buChar char="•"/>
            </a:pPr>
            <a:r>
              <a:rPr lang="en-US" altLang="ja-JP" dirty="0" smtClean="0"/>
              <a:t>Impact on detector (GEANT4 simulation)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LER horizontal collimators </a:t>
            </a:r>
            <a:endParaRPr lang="ja-JP" altLang="en-US" dirty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733800"/>
            <a:ext cx="56911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7"/>
          <p:cNvSpPr/>
          <p:nvPr/>
        </p:nvSpPr>
        <p:spPr>
          <a:xfrm>
            <a:off x="4708525" y="4811713"/>
            <a:ext cx="195263" cy="185737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403600" y="5011738"/>
            <a:ext cx="195263" cy="187325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154613" y="4789488"/>
            <a:ext cx="195262" cy="185737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313488" y="4967288"/>
            <a:ext cx="196850" cy="187325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2846388" y="4071938"/>
            <a:ext cx="2514600" cy="17303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26" name="テキスト ボックス 15"/>
          <p:cNvSpPr txBox="1">
            <a:spLocks noChangeArrowheads="1"/>
          </p:cNvSpPr>
          <p:nvPr/>
        </p:nvSpPr>
        <p:spPr bwMode="auto">
          <a:xfrm>
            <a:off x="3562717" y="3743692"/>
            <a:ext cx="67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dirty="0"/>
              <a:t>e</a:t>
            </a:r>
            <a:r>
              <a:rPr lang="en-US" altLang="ja-JP" sz="2400" b="1" baseline="30000" dirty="0"/>
              <a:t>+</a:t>
            </a:r>
            <a:endParaRPr lang="ja-JP" altLang="en-US" sz="2400" b="1" baseline="30000" dirty="0"/>
          </a:p>
        </p:txBody>
      </p:sp>
      <p:sp>
        <p:nvSpPr>
          <p:cNvPr id="9227" name="正方形/長方形 17"/>
          <p:cNvSpPr>
            <a:spLocks noChangeArrowheads="1"/>
          </p:cNvSpPr>
          <p:nvPr/>
        </p:nvSpPr>
        <p:spPr bwMode="auto">
          <a:xfrm>
            <a:off x="8707438" y="2540000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70C0"/>
                </a:solidFill>
              </a:rPr>
              <a:t>IP</a:t>
            </a:r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9228" name="テキスト ボックス 18"/>
          <p:cNvSpPr txBox="1">
            <a:spLocks noChangeArrowheads="1"/>
          </p:cNvSpPr>
          <p:nvPr/>
        </p:nvSpPr>
        <p:spPr bwMode="auto">
          <a:xfrm>
            <a:off x="3211513" y="4433888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/>
              <a:t>H5</a:t>
            </a:r>
            <a:endParaRPr lang="ja-JP" altLang="en-US" sz="1400" baseline="30000"/>
          </a:p>
        </p:txBody>
      </p:sp>
      <p:sp>
        <p:nvSpPr>
          <p:cNvPr id="9229" name="テキスト ボックス 19"/>
          <p:cNvSpPr txBox="1">
            <a:spLocks noChangeArrowheads="1"/>
          </p:cNvSpPr>
          <p:nvPr/>
        </p:nvSpPr>
        <p:spPr bwMode="auto">
          <a:xfrm>
            <a:off x="4556125" y="4205288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/>
              <a:t>H6</a:t>
            </a:r>
            <a:endParaRPr lang="ja-JP" altLang="en-US" sz="1400" baseline="30000"/>
          </a:p>
        </p:txBody>
      </p:sp>
      <p:sp>
        <p:nvSpPr>
          <p:cNvPr id="9230" name="テキスト ボックス 20"/>
          <p:cNvSpPr txBox="1">
            <a:spLocks noChangeArrowheads="1"/>
          </p:cNvSpPr>
          <p:nvPr/>
        </p:nvSpPr>
        <p:spPr bwMode="auto">
          <a:xfrm>
            <a:off x="5116513" y="4214813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/>
              <a:t>H7</a:t>
            </a:r>
            <a:endParaRPr lang="ja-JP" altLang="en-US" sz="1400" baseline="30000"/>
          </a:p>
        </p:txBody>
      </p:sp>
      <p:sp>
        <p:nvSpPr>
          <p:cNvPr id="9231" name="テキスト ボックス 21"/>
          <p:cNvSpPr txBox="1">
            <a:spLocks noChangeArrowheads="1"/>
          </p:cNvSpPr>
          <p:nvPr/>
        </p:nvSpPr>
        <p:spPr bwMode="auto">
          <a:xfrm>
            <a:off x="6227763" y="4149725"/>
            <a:ext cx="4619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/>
              <a:t>H8</a:t>
            </a:r>
            <a:endParaRPr lang="ja-JP" altLang="en-US" sz="1400" baseline="30000"/>
          </a:p>
        </p:txBody>
      </p:sp>
      <p:pic>
        <p:nvPicPr>
          <p:cNvPr id="92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76375"/>
            <a:ext cx="86201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矢印コネクタ 23"/>
          <p:cNvCxnSpPr/>
          <p:nvPr/>
        </p:nvCxnSpPr>
        <p:spPr>
          <a:xfrm rot="5400000">
            <a:off x="2634457" y="2464594"/>
            <a:ext cx="62865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5400000">
            <a:off x="7510462" y="2268538"/>
            <a:ext cx="94456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5" name="正方形/長方形 25"/>
          <p:cNvSpPr>
            <a:spLocks noChangeArrowheads="1"/>
          </p:cNvSpPr>
          <p:nvPr/>
        </p:nvSpPr>
        <p:spPr bwMode="auto">
          <a:xfrm>
            <a:off x="2732088" y="1887538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H1 </a:t>
            </a:r>
            <a:endParaRPr lang="ja-JP" altLang="en-US"/>
          </a:p>
        </p:txBody>
      </p:sp>
      <p:sp>
        <p:nvSpPr>
          <p:cNvPr id="9236" name="正方形/長方形 26"/>
          <p:cNvSpPr>
            <a:spLocks noChangeArrowheads="1"/>
          </p:cNvSpPr>
          <p:nvPr/>
        </p:nvSpPr>
        <p:spPr bwMode="auto">
          <a:xfrm>
            <a:off x="7840663" y="1416050"/>
            <a:ext cx="500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H4 </a:t>
            </a:r>
            <a:endParaRPr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 rot="5400000">
            <a:off x="4680744" y="2464594"/>
            <a:ext cx="62865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8" name="正方形/長方形 29"/>
          <p:cNvSpPr>
            <a:spLocks noChangeArrowheads="1"/>
          </p:cNvSpPr>
          <p:nvPr/>
        </p:nvSpPr>
        <p:spPr bwMode="auto">
          <a:xfrm>
            <a:off x="4779963" y="1887538"/>
            <a:ext cx="49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H2 </a:t>
            </a:r>
            <a:endParaRPr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rot="5400000">
            <a:off x="6727032" y="2464594"/>
            <a:ext cx="62865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0" name="正方形/長方形 31"/>
          <p:cNvSpPr>
            <a:spLocks noChangeArrowheads="1"/>
          </p:cNvSpPr>
          <p:nvPr/>
        </p:nvSpPr>
        <p:spPr bwMode="auto">
          <a:xfrm>
            <a:off x="6826250" y="1887538"/>
            <a:ext cx="49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H3 </a:t>
            </a:r>
            <a:endParaRPr lang="ja-JP" altLang="en-US"/>
          </a:p>
        </p:txBody>
      </p:sp>
      <p:sp>
        <p:nvSpPr>
          <p:cNvPr id="33" name="右矢印 32"/>
          <p:cNvSpPr/>
          <p:nvPr/>
        </p:nvSpPr>
        <p:spPr>
          <a:xfrm>
            <a:off x="3101975" y="1589088"/>
            <a:ext cx="2514600" cy="17462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42" name="テキスト ボックス 33"/>
          <p:cNvSpPr txBox="1">
            <a:spLocks noChangeArrowheads="1"/>
          </p:cNvSpPr>
          <p:nvPr/>
        </p:nvSpPr>
        <p:spPr bwMode="auto">
          <a:xfrm>
            <a:off x="4114800" y="1338263"/>
            <a:ext cx="674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/>
              <a:t>e</a:t>
            </a:r>
            <a:r>
              <a:rPr lang="en-US" altLang="ja-JP" sz="2400" b="1" baseline="30000"/>
              <a:t>+</a:t>
            </a:r>
            <a:endParaRPr lang="ja-JP" altLang="en-US" sz="2400" b="1" baseline="30000"/>
          </a:p>
        </p:txBody>
      </p:sp>
      <p:cxnSp>
        <p:nvCxnSpPr>
          <p:cNvPr id="37" name="直線矢印コネクタ 36"/>
          <p:cNvCxnSpPr/>
          <p:nvPr/>
        </p:nvCxnSpPr>
        <p:spPr>
          <a:xfrm rot="5400000">
            <a:off x="3200400" y="4784725"/>
            <a:ext cx="630238" cy="1588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5400000">
            <a:off x="4528344" y="4553501"/>
            <a:ext cx="628650" cy="1588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>
            <a:off x="4920884" y="4574321"/>
            <a:ext cx="630237" cy="1587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rot="5400000">
            <a:off x="6085682" y="4741069"/>
            <a:ext cx="628650" cy="1587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>
            <a:off x="8352631" y="2910682"/>
            <a:ext cx="492125" cy="26193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8" name="正方形/長方形 48"/>
          <p:cNvSpPr>
            <a:spLocks noChangeArrowheads="1"/>
          </p:cNvSpPr>
          <p:nvPr/>
        </p:nvSpPr>
        <p:spPr bwMode="auto">
          <a:xfrm>
            <a:off x="6804880" y="5176349"/>
            <a:ext cx="361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70C0"/>
                </a:solidFill>
              </a:rPr>
              <a:t>IP</a:t>
            </a:r>
            <a:endParaRPr lang="ja-JP" altLang="en-US">
              <a:solidFill>
                <a:srgbClr val="0070C0"/>
              </a:solidFill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6846889" y="5439508"/>
            <a:ext cx="69726" cy="25961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1828800" y="3276600"/>
            <a:ext cx="6002338" cy="4810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6810375" y="3287713"/>
            <a:ext cx="1735138" cy="49371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3" name="テキスト ボックス 5"/>
          <p:cNvSpPr txBox="1">
            <a:spLocks noChangeArrowheads="1"/>
          </p:cNvSpPr>
          <p:nvPr/>
        </p:nvSpPr>
        <p:spPr bwMode="auto">
          <a:xfrm>
            <a:off x="250825" y="3716338"/>
            <a:ext cx="15128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altLang="ja-JP" dirty="0" smtClean="0"/>
              <a:t> or </a:t>
            </a:r>
            <a:r>
              <a:rPr lang="en-US" altLang="ja-JP" b="1" dirty="0" err="1" smtClean="0">
                <a:solidFill>
                  <a:srgbClr val="0070C0"/>
                </a:solidFill>
                <a:latin typeface="Symbol" pitchFamily="18" charset="2"/>
              </a:rPr>
              <a:t>h</a:t>
            </a:r>
            <a:r>
              <a:rPr lang="en-US" altLang="ja-JP" b="1" baseline="-25000" dirty="0" err="1" smtClean="0">
                <a:solidFill>
                  <a:srgbClr val="0070C0"/>
                </a:solidFill>
              </a:rPr>
              <a:t>x</a:t>
            </a:r>
            <a:r>
              <a:rPr lang="en-US" altLang="ja-JP" b="1" baseline="-25000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/>
              <a:t> converted to collimator </a:t>
            </a:r>
            <a:r>
              <a:rPr lang="en-US" altLang="ja-JP" dirty="0"/>
              <a:t>width (mm)</a:t>
            </a:r>
          </a:p>
          <a:p>
            <a:pPr eaLnBrk="1" hangingPunct="1"/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0825" y="6021388"/>
            <a:ext cx="8748713" cy="708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/>
              <a:t>Compared to KEKB, we add more collimators (H5-H8) just before IP (-200m</a:t>
            </a:r>
            <a:r>
              <a:rPr lang="en-US" altLang="ja-JP" sz="2000" dirty="0">
                <a:solidFill>
                  <a:srgbClr val="FF0000"/>
                </a:solidFill>
              </a:rPr>
              <a:t>~-18m).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/>
              <a:t>Collimators are located where beta function or dispersion is large. </a:t>
            </a:r>
            <a:endParaRPr lang="ja-JP" altLang="en-US" sz="2000" dirty="0"/>
          </a:p>
        </p:txBody>
      </p:sp>
      <p:sp>
        <p:nvSpPr>
          <p:cNvPr id="49" name="日付プレースホルダ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1" name="フッター プレースホルダ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221416" y="3470031"/>
            <a:ext cx="192258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Collimator width: 10~15mm</a:t>
            </a:r>
            <a:endParaRPr kumimoji="1" lang="ja-JP" altLang="en-US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7291754" y="4199000"/>
          <a:ext cx="1852245" cy="996031"/>
        </p:xfrm>
        <a:graphic>
          <a:graphicData uri="http://schemas.openxmlformats.org/presentationml/2006/ole">
            <p:oleObj spid="_x0000_s61443" name="数式" r:id="rId5" imgW="1498320" imgH="761760" progId="Equation.3">
              <p:embed/>
            </p:oleObj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7300338" y="5213952"/>
          <a:ext cx="1550585" cy="668833"/>
        </p:xfrm>
        <a:graphic>
          <a:graphicData uri="http://schemas.openxmlformats.org/presentationml/2006/ole">
            <p:oleObj spid="_x0000_s61444" name="数式" r:id="rId6" imgW="1168200" imgH="507960" progId="Equation.3">
              <p:embed/>
            </p:oleObj>
          </a:graphicData>
        </a:graphic>
      </p:graphicFrame>
      <p:sp>
        <p:nvSpPr>
          <p:cNvPr id="43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Touschek </a:t>
            </a:r>
            <a:r>
              <a:rPr kumimoji="1" lang="en-US" altLang="ja-JP" dirty="0" smtClean="0"/>
              <a:t>loss </a:t>
            </a:r>
            <a:r>
              <a:rPr kumimoji="1" lang="en-US" altLang="ja-JP" dirty="0" smtClean="0"/>
              <a:t>rate in the </a:t>
            </a:r>
            <a:r>
              <a:rPr lang="en-US" altLang="ja-JP" dirty="0" smtClean="0"/>
              <a:t>detector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0348" y="5017741"/>
            <a:ext cx="3051425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Within |z|&lt;4m,</a:t>
            </a:r>
          </a:p>
          <a:p>
            <a:r>
              <a:rPr lang="en-US" altLang="ja-JP" sz="2400" dirty="0" smtClean="0"/>
              <a:t>- l</a:t>
            </a:r>
            <a:r>
              <a:rPr kumimoji="1" lang="en-US" altLang="ja-JP" sz="2400" dirty="0" smtClean="0"/>
              <a:t>oss rate: 0.22 GHz</a:t>
            </a:r>
          </a:p>
          <a:p>
            <a:r>
              <a:rPr lang="en-US" altLang="ja-JP" sz="2400" dirty="0" smtClean="0"/>
              <a:t>- l</a:t>
            </a:r>
            <a:r>
              <a:rPr kumimoji="1" lang="en-US" altLang="ja-JP" sz="2400" dirty="0" smtClean="0"/>
              <a:t>oss wattage: 0.14 W </a:t>
            </a:r>
          </a:p>
        </p:txBody>
      </p:sp>
      <p:pic>
        <p:nvPicPr>
          <p:cNvPr id="8" name="Picture 2" descr="C:\Users\nakkan\Documents\My Dropbox\nakkan_work\BGdata\Touschek_Ohnishi\120203\c1.png"/>
          <p:cNvPicPr>
            <a:picLocks noChangeAspect="1" noChangeArrowheads="1"/>
          </p:cNvPicPr>
          <p:nvPr/>
        </p:nvPicPr>
        <p:blipFill>
          <a:blip r:embed="rId2" cstate="print"/>
          <a:srcRect b="50495"/>
          <a:stretch>
            <a:fillRect/>
          </a:stretch>
        </p:blipFill>
        <p:spPr bwMode="auto">
          <a:xfrm>
            <a:off x="0" y="1946276"/>
            <a:ext cx="4588393" cy="2942247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2004647" y="1500554"/>
            <a:ext cx="60959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LER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24247" y="1465385"/>
            <a:ext cx="60959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H</a:t>
            </a:r>
            <a:r>
              <a:rPr kumimoji="1" lang="en-US" altLang="ja-JP" dirty="0" smtClean="0"/>
              <a:t>ER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8619" y="33329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e+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2477522" y="3363733"/>
            <a:ext cx="873303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301148" y="2622281"/>
            <a:ext cx="0" cy="2003461"/>
          </a:xfrm>
          <a:prstGeom prst="line">
            <a:avLst/>
          </a:prstGeom>
          <a:ln w="1905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075115" y="4615468"/>
            <a:ext cx="52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66FF"/>
                </a:solidFill>
              </a:rPr>
              <a:t>IP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pic>
        <p:nvPicPr>
          <p:cNvPr id="16" name="Picture 2" descr="C:\Users\nakkan\Documents\My Dropbox\nakkan_work\BGdata\Touschek_Ohnishi\120203_HER\c1.png"/>
          <p:cNvPicPr>
            <a:picLocks noChangeAspect="1" noChangeArrowheads="1"/>
          </p:cNvPicPr>
          <p:nvPr/>
        </p:nvPicPr>
        <p:blipFill>
          <a:blip r:embed="rId3" cstate="print"/>
          <a:srcRect b="50272"/>
          <a:stretch>
            <a:fillRect/>
          </a:stretch>
        </p:blipFill>
        <p:spPr bwMode="auto">
          <a:xfrm>
            <a:off x="4571281" y="1943133"/>
            <a:ext cx="4572719" cy="2945390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6831597" y="315258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e-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6369260" y="3132039"/>
            <a:ext cx="883576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860706" y="2493328"/>
            <a:ext cx="0" cy="2003461"/>
          </a:xfrm>
          <a:prstGeom prst="line">
            <a:avLst/>
          </a:prstGeom>
          <a:ln w="1905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634673" y="4486515"/>
            <a:ext cx="52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66FF"/>
                </a:solidFill>
              </a:rPr>
              <a:t>IP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47197" y="5001408"/>
            <a:ext cx="2938409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Within |z|&lt;4m,</a:t>
            </a:r>
          </a:p>
          <a:p>
            <a:r>
              <a:rPr lang="en-US" altLang="ja-JP" sz="2400" dirty="0" smtClean="0"/>
              <a:t>- l</a:t>
            </a:r>
            <a:r>
              <a:rPr kumimoji="1" lang="en-US" altLang="ja-JP" sz="2400" dirty="0" smtClean="0"/>
              <a:t>oss rate: 0.10 GHz</a:t>
            </a:r>
          </a:p>
          <a:p>
            <a:r>
              <a:rPr lang="en-US" altLang="ja-JP" sz="2400" dirty="0" smtClean="0"/>
              <a:t>- l</a:t>
            </a:r>
            <a:r>
              <a:rPr kumimoji="1" lang="en-US" altLang="ja-JP" sz="2400" dirty="0" smtClean="0"/>
              <a:t>oss wattage: 0.10 W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90093" y="1125415"/>
            <a:ext cx="370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With horizontal /vertical collimators</a:t>
            </a:r>
            <a:endParaRPr kumimoji="1" lang="ja-JP" altLang="en-US" dirty="0"/>
          </a:p>
        </p:txBody>
      </p:sp>
      <p:sp>
        <p:nvSpPr>
          <p:cNvPr id="23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sz="4000" dirty="0" smtClean="0"/>
              <a:t>Concept of </a:t>
            </a:r>
            <a:r>
              <a:rPr lang="en-US" altLang="ja-JP" sz="4000" dirty="0" smtClean="0"/>
              <a:t>movable </a:t>
            </a:r>
            <a:r>
              <a:rPr lang="en-US" altLang="ja-JP" sz="4000" dirty="0" smtClean="0"/>
              <a:t>collimators</a:t>
            </a:r>
            <a:endParaRPr kumimoji="1" lang="ja-JP" altLang="en-US" sz="4000" dirty="0"/>
          </a:p>
        </p:txBody>
      </p:sp>
      <p:pic>
        <p:nvPicPr>
          <p:cNvPr id="11" name="Picture 2" descr="D:\_WorkFolder\SKEKB_MM_Ver7\Movable_Mask_H_8_3D_2 レイアウト2 (1).png"/>
          <p:cNvPicPr>
            <a:picLocks noChangeAspect="1" noChangeArrowheads="1"/>
          </p:cNvPicPr>
          <p:nvPr/>
        </p:nvPicPr>
        <p:blipFill>
          <a:blip r:embed="rId2" cstate="print"/>
          <a:srcRect l="6392" t="4654" r="7071" b="6001"/>
          <a:stretch>
            <a:fillRect/>
          </a:stretch>
        </p:blipFill>
        <p:spPr bwMode="auto">
          <a:xfrm rot="16200000">
            <a:off x="2337100" y="497518"/>
            <a:ext cx="4763385" cy="6958115"/>
          </a:xfrm>
          <a:prstGeom prst="rect">
            <a:avLst/>
          </a:prstGeom>
          <a:noFill/>
        </p:spPr>
      </p:pic>
      <p:cxnSp>
        <p:nvCxnSpPr>
          <p:cNvPr id="12" name="直線矢印コネクタ 11"/>
          <p:cNvCxnSpPr/>
          <p:nvPr/>
        </p:nvCxnSpPr>
        <p:spPr>
          <a:xfrm flipV="1">
            <a:off x="1325306" y="5096583"/>
            <a:ext cx="870460" cy="613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 rot="19445471">
            <a:off x="1094207" y="504393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Beam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rot="10800000" flipH="1">
            <a:off x="995186" y="1818168"/>
            <a:ext cx="4317328" cy="2062715"/>
          </a:xfrm>
          <a:prstGeom prst="line">
            <a:avLst/>
          </a:prstGeom>
          <a:ln w="952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 rot="20091929">
            <a:off x="2819333" y="25150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1500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rot="5400000" flipH="1" flipV="1">
            <a:off x="1474356" y="5082045"/>
            <a:ext cx="1190973" cy="851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187723" y="6078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φ90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rot="10800000">
            <a:off x="5854776" y="3498112"/>
            <a:ext cx="577959" cy="37850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16200000" flipV="1">
            <a:off x="4775572" y="3822404"/>
            <a:ext cx="946299" cy="3615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630976" y="4523390"/>
            <a:ext cx="148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Cooling water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 rot="10800000" flipV="1">
            <a:off x="4004712" y="1556791"/>
            <a:ext cx="1863432" cy="261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868144" y="1412776"/>
            <a:ext cx="279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RF shield fingers around body (</a:t>
            </a:r>
            <a:r>
              <a:rPr lang="en-US" altLang="ja-JP" dirty="0" err="1" smtClean="0"/>
              <a:t>GridCop</a:t>
            </a:r>
            <a:r>
              <a:rPr lang="en-US" altLang="ja-JP" dirty="0" smtClean="0"/>
              <a:t>?)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60713" y="4689140"/>
            <a:ext cx="2583287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C00000"/>
                </a:solidFill>
              </a:rPr>
              <a:t>Reduced aperture at the mask head eliminates trapped modes.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5400000" flipH="1" flipV="1">
            <a:off x="3855855" y="4295556"/>
            <a:ext cx="1881964" cy="159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249061" y="532301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Mask head</a:t>
            </a:r>
            <a:endParaRPr kumimoji="1" lang="ja-JP" altLang="en-US" dirty="0"/>
          </a:p>
        </p:txBody>
      </p:sp>
      <p:cxnSp>
        <p:nvCxnSpPr>
          <p:cNvPr id="26" name="直線矢印コネクタ 25"/>
          <p:cNvCxnSpPr/>
          <p:nvPr/>
        </p:nvCxnSpPr>
        <p:spPr>
          <a:xfrm rot="16200000" flipV="1">
            <a:off x="3212584" y="4853763"/>
            <a:ext cx="1244010" cy="701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903975" y="5851575"/>
            <a:ext cx="148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Cooling water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 rot="10800000">
            <a:off x="4072050" y="2353340"/>
            <a:ext cx="577959" cy="37850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660232" y="2924944"/>
            <a:ext cx="24482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</a:rPr>
              <a:t>Mask head: Tungsten</a:t>
            </a:r>
          </a:p>
          <a:p>
            <a:r>
              <a:rPr lang="en-US" altLang="ja-JP" sz="1600" dirty="0" smtClean="0">
                <a:solidFill>
                  <a:srgbClr val="C00000"/>
                </a:solidFill>
              </a:rPr>
              <a:t>Mask body: Copper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Hiroyuki Nakayama (KEK)</a:t>
            </a:r>
            <a:endParaRPr lang="en-US" altLang="ja-JP"/>
          </a:p>
        </p:txBody>
      </p:sp>
      <p:sp>
        <p:nvSpPr>
          <p:cNvPr id="32" name="フッター プレースホル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KEK-DESY Workshop (Mar. 20, 2012)</a:t>
            </a:r>
            <a:endParaRPr lang="en-US" altLang="ja-JP"/>
          </a:p>
        </p:txBody>
      </p:sp>
      <p:cxnSp>
        <p:nvCxnSpPr>
          <p:cNvPr id="33" name="直線矢印コネクタ 32"/>
          <p:cNvCxnSpPr/>
          <p:nvPr/>
        </p:nvCxnSpPr>
        <p:spPr>
          <a:xfrm rot="5400000" flipH="1" flipV="1">
            <a:off x="2519197" y="5199688"/>
            <a:ext cx="1296143" cy="590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345667" y="5877272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Tapered pipe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59632" y="1628800"/>
            <a:ext cx="117211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Pair-type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4" name="円弧 33"/>
          <p:cNvSpPr/>
          <p:nvPr/>
        </p:nvSpPr>
        <p:spPr>
          <a:xfrm>
            <a:off x="2483768" y="1916832"/>
            <a:ext cx="3168352" cy="2448272"/>
          </a:xfrm>
          <a:prstGeom prst="arc">
            <a:avLst/>
          </a:prstGeom>
          <a:ln w="28575">
            <a:solidFill>
              <a:srgbClr val="FF9933"/>
            </a:solidFill>
            <a:prstDash val="lgDash"/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822250" y="2123855"/>
            <a:ext cx="1440160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d = 10~15 mm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9" name="直線矢印コネクタ 38"/>
          <p:cNvCxnSpPr>
            <a:stCxn id="37" idx="1"/>
          </p:cNvCxnSpPr>
          <p:nvPr/>
        </p:nvCxnSpPr>
        <p:spPr>
          <a:xfrm rot="10800000" flipV="1">
            <a:off x="5022050" y="2293131"/>
            <a:ext cx="1800200" cy="9108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3341077" y="5733982"/>
            <a:ext cx="553329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ja-JP" sz="1600" dirty="0" smtClean="0"/>
              <a:t>Final collimator is located only 18m upstream from IP.</a:t>
            </a:r>
          </a:p>
          <a:p>
            <a:pPr eaLnBrk="1" hangingPunct="1"/>
            <a:r>
              <a:rPr lang="en-US" altLang="ja-JP" sz="1600" dirty="0" smtClean="0"/>
              <a:t>We decided to use heavy material (Tungsten) for collimator head, according to the secondary simulation. Beam particles should deposit enough energy to be  lost before reaching IR. </a:t>
            </a:r>
            <a:endParaRPr lang="ja-JP" altLang="en-US" sz="1600" dirty="0" smtClean="0"/>
          </a:p>
        </p:txBody>
      </p:sp>
      <p:sp>
        <p:nvSpPr>
          <p:cNvPr id="38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Collimator R&amp;D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Horizontal/vertical collimators are important to reduce Touschek/Beam-gas background</a:t>
            </a:r>
          </a:p>
          <a:p>
            <a:r>
              <a:rPr kumimoji="1" lang="en-US" altLang="ja-JP" sz="2800" dirty="0" smtClean="0"/>
              <a:t>Can collimators live with ~100GHz loss?</a:t>
            </a:r>
          </a:p>
          <a:p>
            <a:pPr lvl="1"/>
            <a:r>
              <a:rPr kumimoji="1" lang="en-US" altLang="ja-JP" sz="2400" dirty="0" smtClean="0"/>
              <a:t>Choice of collimator head material</a:t>
            </a:r>
          </a:p>
          <a:p>
            <a:pPr lvl="1"/>
            <a:r>
              <a:rPr lang="en-US" altLang="ja-JP" sz="2400" dirty="0" smtClean="0"/>
              <a:t>Cooling scheme</a:t>
            </a:r>
          </a:p>
          <a:p>
            <a:r>
              <a:rPr lang="en-US" altLang="ja-JP" sz="2800" dirty="0" smtClean="0"/>
              <a:t>Secondary particle simulation</a:t>
            </a:r>
          </a:p>
          <a:p>
            <a:pPr lvl="1"/>
            <a:r>
              <a:rPr lang="en-US" altLang="ja-JP" sz="2400" dirty="0" smtClean="0"/>
              <a:t>So far we assume perfect collimation </a:t>
            </a:r>
          </a:p>
          <a:p>
            <a:pPr lvl="1"/>
            <a:r>
              <a:rPr lang="en-US" altLang="ja-JP" sz="2400" dirty="0" smtClean="0"/>
              <a:t>In reality, some beam particles which slightly hit (tip-scattered) on collimator head could reach to  the detector.</a:t>
            </a:r>
          </a:p>
          <a:p>
            <a:endParaRPr kumimoji="1" lang="ja-JP" altLang="en-US" sz="28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8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2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Beam-gas background</a:t>
            </a:r>
            <a:endParaRPr lang="ja-JP" altLang="en-US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1665656" y="4221873"/>
            <a:ext cx="58614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&lt;Coulomb BG&gt;</a:t>
            </a:r>
          </a:p>
          <a:p>
            <a:r>
              <a:rPr lang="en-US" altLang="ja-JP" dirty="0" smtClean="0"/>
              <a:t>Elastic scattering with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E=0, </a:t>
            </a:r>
            <a:r>
              <a:rPr lang="en-US" altLang="ja-JP" dirty="0" err="1" smtClean="0">
                <a:latin typeface="Symbol" pitchFamily="18" charset="2"/>
                <a:cs typeface="Syastro" pitchFamily="2" charset="0"/>
              </a:rPr>
              <a:t>Dq</a:t>
            </a:r>
            <a:r>
              <a:rPr lang="en-US" altLang="ja-JP" dirty="0" smtClean="0"/>
              <a:t>!=0</a:t>
            </a:r>
          </a:p>
          <a:p>
            <a:r>
              <a:rPr lang="en-US" altLang="ja-JP" dirty="0" smtClean="0"/>
              <a:t>Small-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 collimation to avoid TMC instability was proposed at the last B2GM. Further detailed study has been performed.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&lt;Bremsstrahlung BG&gt;</a:t>
            </a:r>
          </a:p>
          <a:p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E&lt;0,  similar to Touschek</a:t>
            </a:r>
          </a:p>
          <a:p>
            <a:r>
              <a:rPr lang="en-US" altLang="ja-JP" dirty="0" smtClean="0"/>
              <a:t>~1MHz loss in IR &lt;&lt; </a:t>
            </a:r>
            <a:r>
              <a:rPr lang="en-US" altLang="ja-JP" dirty="0" smtClean="0"/>
              <a:t>Touschek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26371" y="3471813"/>
            <a:ext cx="247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 = 10</a:t>
            </a:r>
            <a:r>
              <a:rPr kumimoji="1" lang="en-US" altLang="ja-JP" baseline="30000" dirty="0" smtClean="0"/>
              <a:t>-7</a:t>
            </a:r>
            <a:r>
              <a:rPr kumimoji="1" lang="en-US" altLang="ja-JP" dirty="0" smtClean="0"/>
              <a:t>Pa  is assumed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56584" y="152400"/>
            <a:ext cx="1699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H. Nakayama</a:t>
            </a:r>
          </a:p>
          <a:p>
            <a:r>
              <a:rPr lang="en-US" altLang="ja-JP" dirty="0" smtClean="0"/>
              <a:t>K. Kanazawa</a:t>
            </a:r>
          </a:p>
          <a:p>
            <a:r>
              <a:rPr kumimoji="1" lang="en-US" altLang="ja-JP" dirty="0" smtClean="0"/>
              <a:t>Y. Funakoshi</a:t>
            </a:r>
            <a:endParaRPr kumimoji="1" lang="ja-JP" altLang="en-US" dirty="0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3960105" y="3427259"/>
            <a:ext cx="4536504" cy="8577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Beam-gas Coulomb lifetime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467544" y="2098979"/>
            <a:ext cx="4248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1007503" y="1628800"/>
            <a:ext cx="3060441" cy="669998"/>
          </a:xfrm>
          <a:custGeom>
            <a:avLst/>
            <a:gdLst>
              <a:gd name="connsiteX0" fmla="*/ 0 w 3060441"/>
              <a:gd name="connsiteY0" fmla="*/ 464703 h 669998"/>
              <a:gd name="connsiteX1" fmla="*/ 709127 w 3060441"/>
              <a:gd name="connsiteY1" fmla="*/ 315413 h 669998"/>
              <a:gd name="connsiteX2" fmla="*/ 1138335 w 3060441"/>
              <a:gd name="connsiteY2" fmla="*/ 669976 h 669998"/>
              <a:gd name="connsiteX3" fmla="*/ 1530221 w 3060441"/>
              <a:gd name="connsiteY3" fmla="*/ 334074 h 669998"/>
              <a:gd name="connsiteX4" fmla="*/ 2071396 w 3060441"/>
              <a:gd name="connsiteY4" fmla="*/ 595331 h 669998"/>
              <a:gd name="connsiteX5" fmla="*/ 2668555 w 3060441"/>
              <a:gd name="connsiteY5" fmla="*/ 72817 h 669998"/>
              <a:gd name="connsiteX6" fmla="*/ 3060441 w 3060441"/>
              <a:gd name="connsiteY6" fmla="*/ 16833 h 6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441" h="669998">
                <a:moveTo>
                  <a:pt x="0" y="464703"/>
                </a:moveTo>
                <a:cubicBezTo>
                  <a:pt x="259702" y="372952"/>
                  <a:pt x="519405" y="281201"/>
                  <a:pt x="709127" y="315413"/>
                </a:cubicBezTo>
                <a:cubicBezTo>
                  <a:pt x="898850" y="349625"/>
                  <a:pt x="1001486" y="666866"/>
                  <a:pt x="1138335" y="669976"/>
                </a:cubicBezTo>
                <a:cubicBezTo>
                  <a:pt x="1275184" y="673086"/>
                  <a:pt x="1374711" y="346515"/>
                  <a:pt x="1530221" y="334074"/>
                </a:cubicBezTo>
                <a:cubicBezTo>
                  <a:pt x="1685731" y="321633"/>
                  <a:pt x="1881674" y="638874"/>
                  <a:pt x="2071396" y="595331"/>
                </a:cubicBezTo>
                <a:cubicBezTo>
                  <a:pt x="2261118" y="551788"/>
                  <a:pt x="2503714" y="169233"/>
                  <a:pt x="2668555" y="72817"/>
                </a:cubicBezTo>
                <a:cubicBezTo>
                  <a:pt x="2833396" y="-23599"/>
                  <a:pt x="2946918" y="-3383"/>
                  <a:pt x="3060441" y="16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148064" y="1556792"/>
                <a:ext cx="3744416" cy="65601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 </m:t>
                      </m:r>
                      <m:r>
                        <a:rPr kumimoji="1" lang="ja-JP" altLang="en-US" b="0" i="1" smtClean="0">
                          <a:latin typeface="Cambria Math"/>
                        </a:rPr>
                        <m:t>𝜃</m:t>
                      </m:r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,2</m:t>
                              </m:r>
                            </m:sub>
                          </m:sSub>
                        </m:e>
                      </m:rad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,2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556792"/>
                <a:ext cx="3744416" cy="65601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187624" y="22048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 smtClean="0"/>
              <a:t>=s</a:t>
            </a:r>
            <a:r>
              <a:rPr kumimoji="1" lang="en-US" altLang="ja-JP" baseline="-25000" dirty="0" smtClean="0"/>
              <a:t>1</a:t>
            </a:r>
            <a:endParaRPr kumimoji="1" lang="ja-JP" altLang="en-US" baseline="-25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07904" y="21328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=s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4008" y="19168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正方形/長方形 14"/>
              <p:cNvSpPr/>
              <p:nvPr/>
            </p:nvSpPr>
            <p:spPr>
              <a:xfrm>
                <a:off x="395536" y="1556792"/>
                <a:ext cx="1277722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𝑦</m:t>
                        </m:r>
                        <m:r>
                          <a:rPr lang="en-US" altLang="ja-JP" i="1"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altLang="ja-JP" dirty="0" smtClean="0"/>
                  <a:t>,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𝑦</m:t>
                        </m:r>
                        <m:r>
                          <a:rPr lang="en-US" altLang="ja-JP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1277722" cy="39126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435" t="-6154" r="-1435"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正方形/長方形 15"/>
              <p:cNvSpPr/>
              <p:nvPr/>
            </p:nvSpPr>
            <p:spPr>
              <a:xfrm>
                <a:off x="3419872" y="1196752"/>
                <a:ext cx="1277722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𝑦</m:t>
                        </m:r>
                        <m:r>
                          <a:rPr lang="en-US" altLang="ja-JP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altLang="ja-JP" dirty="0" smtClean="0"/>
                  <a:t>,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𝑦</m:t>
                        </m:r>
                        <m:r>
                          <a:rPr lang="en-US" altLang="ja-JP" i="1">
                            <a:latin typeface="Cambria Math"/>
                          </a:rPr>
                          <m:t>,2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196752"/>
                <a:ext cx="1277722" cy="39126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952" t="-6154" r="-1429"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796136" y="1268760"/>
                <a:ext cx="19442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1600" i="1" smtClean="0">
                        <a:latin typeface="Cambria Math"/>
                      </a:rPr>
                      <m:t>𝜃</m:t>
                    </m:r>
                    <m:r>
                      <a:rPr kumimoji="1" lang="en-US" altLang="ja-JP" sz="1600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kumimoji="1" lang="en-US" altLang="ja-JP" sz="1600" dirty="0" smtClean="0"/>
                  <a:t>Scattering angle </a:t>
                </a:r>
                <a:endParaRPr kumimoji="1" lang="ja-JP" altLang="en-US" sz="1600" dirty="0"/>
              </a:p>
            </p:txBody>
          </p:sp>
        </mc:Choice>
        <mc:Fallback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268760"/>
                <a:ext cx="1944216" cy="33855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爆発 1 17"/>
          <p:cNvSpPr/>
          <p:nvPr/>
        </p:nvSpPr>
        <p:spPr>
          <a:xfrm>
            <a:off x="827584" y="1988840"/>
            <a:ext cx="432048" cy="28803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endCxn id="7" idx="6"/>
          </p:cNvCxnSpPr>
          <p:nvPr/>
        </p:nvCxnSpPr>
        <p:spPr>
          <a:xfrm flipV="1">
            <a:off x="4067944" y="1645633"/>
            <a:ext cx="0" cy="41521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067944" y="17008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611560" y="2636912"/>
                <a:ext cx="33485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The minimum scattering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</a:t>
                </a:r>
              </a:p>
              <a:p>
                <a:r>
                  <a:rPr kumimoji="1" lang="en-US" altLang="ja-JP" dirty="0" smtClean="0"/>
                  <a:t>to hit QC1 beam pipe 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3348545" cy="64633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455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084103" y="2569542"/>
                <a:ext cx="2736304" cy="65601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𝑄𝐶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ja-JP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ja-JP" altLang="en-US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𝑄𝐶</m:t>
                                  </m:r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103" y="2569542"/>
                <a:ext cx="2736304" cy="656013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00253019"/>
              </p:ext>
            </p:extLst>
          </p:nvPr>
        </p:nvGraphicFramePr>
        <p:xfrm>
          <a:off x="3960105" y="3427259"/>
          <a:ext cx="4464050" cy="868184"/>
        </p:xfrm>
        <a:graphic>
          <a:graphicData uri="http://schemas.openxmlformats.org/presentationml/2006/ole">
            <p:oleObj spid="_x0000_s95234" name="数式" r:id="rId9" imgW="2361960" imgH="507960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935769" y="3571275"/>
                <a:ext cx="2952328" cy="667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Beam lifetime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is </a:t>
                </a:r>
              </a:p>
              <a:p>
                <a:r>
                  <a:rPr lang="en-US" altLang="ja-JP" dirty="0"/>
                  <a:t>p</a:t>
                </a:r>
                <a:r>
                  <a:rPr kumimoji="1" lang="en-US" altLang="ja-JP" dirty="0" smtClean="0"/>
                  <a:t>roportional</a:t>
                </a:r>
                <a:r>
                  <a:rPr lang="en-US" altLang="ja-JP" dirty="0" smtClean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𝑐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69" y="3571275"/>
                <a:ext cx="2952328" cy="66710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1860" t="-4587" b="-146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5491396"/>
              </p:ext>
            </p:extLst>
          </p:nvPr>
        </p:nvGraphicFramePr>
        <p:xfrm>
          <a:off x="251520" y="4437112"/>
          <a:ext cx="60879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759"/>
                <a:gridCol w="1114743"/>
                <a:gridCol w="166243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KEKB LER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SuperKEKB LER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QC1 beam</a:t>
                      </a:r>
                      <a:r>
                        <a:rPr kumimoji="1" lang="en-US" altLang="ja-JP" sz="1800" baseline="0" dirty="0" smtClean="0"/>
                        <a:t> pipe radius: </a:t>
                      </a:r>
                      <a:r>
                        <a:rPr lang="en-US" altLang="ja-JP" dirty="0" smtClean="0"/>
                        <a:t>r</a:t>
                      </a:r>
                      <a:r>
                        <a:rPr kumimoji="1" lang="en-US" altLang="ja-JP" sz="1800" baseline="-25000" dirty="0" smtClean="0"/>
                        <a:t>QC1</a:t>
                      </a:r>
                      <a:endParaRPr kumimoji="1" lang="ja-JP" alt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35mm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13.5mm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Max. vertical beta (in QC1): </a:t>
                      </a:r>
                      <a:r>
                        <a:rPr lang="en-US" altLang="ja-JP" sz="18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altLang="ja-JP" sz="1800" baseline="-25000" dirty="0" smtClean="0"/>
                        <a:t>y,QC1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600m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2900m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smtClean="0"/>
                        <a:t>Averaged vertical</a:t>
                      </a:r>
                      <a:r>
                        <a:rPr lang="en-US" altLang="ja-JP" sz="1800" baseline="0" dirty="0" smtClean="0"/>
                        <a:t> beta: </a:t>
                      </a:r>
                      <a:r>
                        <a:rPr lang="en-US" altLang="ja-JP" sz="1800" dirty="0" smtClean="0"/>
                        <a:t>&lt;</a:t>
                      </a:r>
                      <a:r>
                        <a:rPr lang="en-US" altLang="ja-JP" sz="18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altLang="ja-JP" sz="1800" baseline="-25000" dirty="0" smtClean="0"/>
                        <a:t>y</a:t>
                      </a:r>
                      <a:r>
                        <a:rPr lang="en-US" altLang="ja-JP" sz="1800" dirty="0" smtClean="0"/>
                        <a:t>&gt;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23m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48m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Min. scattering angle: </a:t>
                      </a:r>
                      <a:r>
                        <a:rPr lang="en-US" altLang="ja-JP" sz="1800" dirty="0" smtClean="0">
                          <a:latin typeface="Symbol" pitchFamily="18" charset="2"/>
                        </a:rPr>
                        <a:t>q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endParaRPr kumimoji="1" lang="ja-JP" alt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0.3mrad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0.036mrad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Beam-gas Coulomb lifetime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&gt;10 hours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2200sec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円/楕円 3"/>
          <p:cNvSpPr/>
          <p:nvPr/>
        </p:nvSpPr>
        <p:spPr>
          <a:xfrm>
            <a:off x="7596336" y="3284984"/>
            <a:ext cx="900113" cy="117157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251520" y="6592267"/>
            <a:ext cx="3240360" cy="365125"/>
          </a:xfrm>
        </p:spPr>
        <p:txBody>
          <a:bodyPr/>
          <a:lstStyle/>
          <a:p>
            <a:r>
              <a:rPr lang="en-US" altLang="ja-JP" smtClean="0"/>
              <a:t>Hiroyuki Nakayama (KEK)</a:t>
            </a:r>
            <a:endParaRPr kumimoji="1" lang="ja-JP" altLang="en-US" dirty="0"/>
          </a:p>
        </p:txBody>
      </p:sp>
      <p:sp>
        <p:nvSpPr>
          <p:cNvPr id="25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555776" y="6592267"/>
            <a:ext cx="3352800" cy="365125"/>
          </a:xfrm>
        </p:spPr>
        <p:txBody>
          <a:bodyPr/>
          <a:lstStyle/>
          <a:p>
            <a:pPr algn="ctr"/>
            <a:r>
              <a:rPr kumimoji="1" lang="en-US" altLang="ja-JP" smtClean="0"/>
              <a:t>KEK-DESY Workshop (Mar. 20, 2012)</a:t>
            </a:r>
            <a:endParaRPr kumimoji="1" lang="ja-JP" altLang="en-US" dirty="0"/>
          </a:p>
        </p:txBody>
      </p:sp>
      <p:sp>
        <p:nvSpPr>
          <p:cNvPr id="32" name="スライド番号プレースホルダ 5"/>
          <p:cNvSpPr txBox="1">
            <a:spLocks/>
          </p:cNvSpPr>
          <p:nvPr/>
        </p:nvSpPr>
        <p:spPr>
          <a:xfrm>
            <a:off x="8570912" y="6548887"/>
            <a:ext cx="609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98986" y="5263442"/>
            <a:ext cx="2698122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Beam-gas l</a:t>
            </a:r>
            <a:r>
              <a:rPr kumimoji="1" lang="en-US" altLang="ja-JP" dirty="0" smtClean="0"/>
              <a:t>ifetime is only x1/100 of KEKB, due to </a:t>
            </a:r>
            <a:r>
              <a:rPr lang="en-US" altLang="ja-JP" u="sng" dirty="0" smtClean="0"/>
              <a:t>larger vertical beta in QC1  </a:t>
            </a:r>
            <a:r>
              <a:rPr lang="en-US" altLang="ja-JP" dirty="0" smtClean="0"/>
              <a:t>and </a:t>
            </a:r>
            <a:r>
              <a:rPr lang="en-US" altLang="ja-JP" u="sng" dirty="0" smtClean="0"/>
              <a:t>narrower QC1 </a:t>
            </a:r>
            <a:r>
              <a:rPr kumimoji="1" lang="en-US" altLang="ja-JP" u="sng" dirty="0" smtClean="0"/>
              <a:t>physical aperture </a:t>
            </a:r>
            <a:endParaRPr kumimoji="1" lang="ja-JP" altLang="en-US" u="sng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24247" y="4488376"/>
            <a:ext cx="264941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Rate </a:t>
            </a:r>
            <a:r>
              <a:rPr kumimoji="1" lang="ja-JP" altLang="en-US" dirty="0" smtClean="0"/>
              <a:t>∝</a:t>
            </a:r>
            <a:r>
              <a:rPr kumimoji="1" lang="en-US" altLang="ja-JP" dirty="0" smtClean="0"/>
              <a:t>P x I </a:t>
            </a:r>
            <a:r>
              <a:rPr lang="en-US" altLang="ja-JP" dirty="0" smtClean="0"/>
              <a:t>x &lt;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&gt;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                      x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QC1</a:t>
            </a:r>
            <a:r>
              <a:rPr lang="en-US" altLang="ja-JP" dirty="0" smtClean="0">
                <a:solidFill>
                  <a:srgbClr val="FF0000"/>
                </a:solidFill>
              </a:rPr>
              <a:t> / r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QC1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  <a:endParaRPr kumimoji="1" lang="ja-JP" altLang="en-US" baseline="300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90338" y="0"/>
            <a:ext cx="145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H. Nakano</a:t>
            </a:r>
          </a:p>
          <a:p>
            <a:r>
              <a:rPr lang="en-US" altLang="ja-JP" dirty="0" smtClean="0"/>
              <a:t>K. Kanazawa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031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588125" y="4538663"/>
            <a:ext cx="1728788" cy="5762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27538" y="1989138"/>
            <a:ext cx="1728787" cy="576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Where we should put vertical collimator?</a:t>
            </a:r>
            <a:endParaRPr lang="ja-JP" altLang="en-US" sz="3600" smtClean="0"/>
          </a:p>
        </p:txBody>
      </p:sp>
      <p:graphicFrame>
        <p:nvGraphicFramePr>
          <p:cNvPr id="11269" name="コンテンツ プレースホルダー 4"/>
          <p:cNvGraphicFramePr>
            <a:graphicFrameLocks noGrp="1" noChangeAspect="1"/>
          </p:cNvGraphicFramePr>
          <p:nvPr>
            <p:ph idx="1"/>
          </p:nvPr>
        </p:nvGraphicFramePr>
        <p:xfrm>
          <a:off x="1979613" y="4868863"/>
          <a:ext cx="2832100" cy="936625"/>
        </p:xfrm>
        <a:graphic>
          <a:graphicData uri="http://schemas.openxmlformats.org/presentationml/2006/ole">
            <p:oleObj spid="_x0000_s88066" name="数式" r:id="rId4" imgW="1459866" imgH="482391" progId="Equation.3">
              <p:embed/>
            </p:oleObj>
          </a:graphicData>
        </a:graphic>
      </p:graphicFrame>
      <p:graphicFrame>
        <p:nvGraphicFramePr>
          <p:cNvPr id="11270" name="オブジェクト 7"/>
          <p:cNvGraphicFramePr>
            <a:graphicFrameLocks noChangeAspect="1"/>
          </p:cNvGraphicFramePr>
          <p:nvPr/>
        </p:nvGraphicFramePr>
        <p:xfrm>
          <a:off x="827088" y="3986213"/>
          <a:ext cx="2297112" cy="955675"/>
        </p:xfrm>
        <a:graphic>
          <a:graphicData uri="http://schemas.openxmlformats.org/presentationml/2006/ole">
            <p:oleObj spid="_x0000_s88067" name="数式" r:id="rId5" imgW="1282700" imgH="533400" progId="Equation.3">
              <p:embed/>
            </p:oleObj>
          </a:graphicData>
        </a:graphic>
      </p:graphicFrame>
      <p:sp>
        <p:nvSpPr>
          <p:cNvPr id="11271" name="テキスト ボックス 9"/>
          <p:cNvSpPr txBox="1">
            <a:spLocks noChangeArrowheads="1"/>
          </p:cNvSpPr>
          <p:nvPr/>
        </p:nvSpPr>
        <p:spPr bwMode="auto">
          <a:xfrm>
            <a:off x="3228975" y="4144963"/>
            <a:ext cx="277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1.44 </a:t>
            </a:r>
            <a:r>
              <a:rPr lang="en-US" altLang="ja-JP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altLang="ja-JP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/bunch</a:t>
            </a:r>
            <a:r>
              <a:rPr lang="ja-JP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(LER) </a:t>
            </a:r>
            <a:endParaRPr lang="ja-JP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72" name="Object 2"/>
          <p:cNvGraphicFramePr>
            <a:graphicFrameLocks noChangeAspect="1"/>
          </p:cNvGraphicFramePr>
          <p:nvPr/>
        </p:nvGraphicFramePr>
        <p:xfrm>
          <a:off x="6588125" y="4581525"/>
          <a:ext cx="1704975" cy="546100"/>
        </p:xfrm>
        <a:graphic>
          <a:graphicData uri="http://schemas.openxmlformats.org/presentationml/2006/ole">
            <p:oleObj spid="_x0000_s88068" name="数式" r:id="rId6" imgW="711200" imgH="228600" progId="Equation.3">
              <p:embed/>
            </p:oleObj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1258888" y="6092825"/>
            <a:ext cx="6713537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/>
              <a:t>We should put collimator where </a:t>
            </a:r>
            <a:r>
              <a:rPr lang="en-US" altLang="ja-JP" sz="2400" b="1" dirty="0" err="1"/>
              <a:t>beta_y</a:t>
            </a:r>
            <a:r>
              <a:rPr lang="en-US" altLang="ja-JP" sz="2400" b="1" dirty="0"/>
              <a:t> is </a:t>
            </a:r>
            <a:r>
              <a:rPr lang="en-US" altLang="ja-JP" sz="2400" b="1" u="sng" dirty="0"/>
              <a:t>SMALL!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79388" y="3213100"/>
            <a:ext cx="3516312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u="sng" dirty="0"/>
              <a:t>TMC instability</a:t>
            </a:r>
            <a:r>
              <a:rPr lang="en-US" altLang="ja-JP" dirty="0"/>
              <a:t> should be avoided. </a:t>
            </a:r>
            <a:endParaRPr lang="ja-JP" altLang="en-US" dirty="0"/>
          </a:p>
        </p:txBody>
      </p:sp>
      <p:sp>
        <p:nvSpPr>
          <p:cNvPr id="11275" name="正方形/長方形 8"/>
          <p:cNvSpPr>
            <a:spLocks noChangeArrowheads="1"/>
          </p:cNvSpPr>
          <p:nvPr/>
        </p:nvSpPr>
        <p:spPr bwMode="auto">
          <a:xfrm>
            <a:off x="755650" y="5148263"/>
            <a:ext cx="1216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Kick factor </a:t>
            </a:r>
            <a:endParaRPr lang="ja-JP" altLang="en-US"/>
          </a:p>
        </p:txBody>
      </p:sp>
      <p:grpSp>
        <p:nvGrpSpPr>
          <p:cNvPr id="2" name="グループ化 20"/>
          <p:cNvGrpSpPr>
            <a:grpSpLocks/>
          </p:cNvGrpSpPr>
          <p:nvPr/>
        </p:nvGrpSpPr>
        <p:grpSpPr bwMode="auto">
          <a:xfrm>
            <a:off x="6372225" y="1341438"/>
            <a:ext cx="2771775" cy="2613025"/>
            <a:chOff x="955940" y="-636949"/>
            <a:chExt cx="7787043" cy="5951469"/>
          </a:xfrm>
        </p:grpSpPr>
        <p:grpSp>
          <p:nvGrpSpPr>
            <p:cNvPr id="4" name="グループ化 21"/>
            <p:cNvGrpSpPr>
              <a:grpSpLocks/>
            </p:cNvGrpSpPr>
            <p:nvPr/>
          </p:nvGrpSpPr>
          <p:grpSpPr bwMode="auto">
            <a:xfrm>
              <a:off x="955940" y="-636949"/>
              <a:ext cx="7787043" cy="5951469"/>
              <a:chOff x="19836" y="415787"/>
              <a:chExt cx="7787043" cy="5951469"/>
            </a:xfrm>
          </p:grpSpPr>
          <p:pic>
            <p:nvPicPr>
              <p:cNvPr id="11292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87624" y="1124744"/>
                <a:ext cx="6619255" cy="4528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93" name="テキスト ボックス 27"/>
              <p:cNvSpPr txBox="1">
                <a:spLocks noChangeArrowheads="1"/>
              </p:cNvSpPr>
              <p:nvPr/>
            </p:nvSpPr>
            <p:spPr bwMode="auto">
              <a:xfrm>
                <a:off x="4955242" y="5526152"/>
                <a:ext cx="2851637" cy="84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/>
                  <a:t>beta[m]</a:t>
                </a:r>
                <a:endParaRPr lang="ja-JP" altLang="en-US"/>
              </a:p>
            </p:txBody>
          </p:sp>
          <p:sp>
            <p:nvSpPr>
              <p:cNvPr id="11294" name="テキスト ボックス 28"/>
              <p:cNvSpPr txBox="1">
                <a:spLocks noChangeArrowheads="1"/>
              </p:cNvSpPr>
              <p:nvPr/>
            </p:nvSpPr>
            <p:spPr bwMode="auto">
              <a:xfrm>
                <a:off x="19836" y="1124744"/>
                <a:ext cx="2312455" cy="84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/>
                  <a:t>d[mm]</a:t>
                </a:r>
                <a:endParaRPr lang="ja-JP" altLang="en-US"/>
              </a:p>
            </p:txBody>
          </p:sp>
          <p:cxnSp>
            <p:nvCxnSpPr>
              <p:cNvPr id="30" name="直線矢印コネクタ 29"/>
              <p:cNvCxnSpPr/>
              <p:nvPr/>
            </p:nvCxnSpPr>
            <p:spPr>
              <a:xfrm flipH="1" flipV="1">
                <a:off x="5291477" y="1843994"/>
                <a:ext cx="142718" cy="7918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矢印コネクタ 30"/>
              <p:cNvCxnSpPr/>
              <p:nvPr/>
            </p:nvCxnSpPr>
            <p:spPr>
              <a:xfrm>
                <a:off x="6089806" y="3420446"/>
                <a:ext cx="606551" cy="65444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97" name="テキスト ボックス 31"/>
              <p:cNvSpPr txBox="1">
                <a:spLocks noChangeArrowheads="1"/>
              </p:cNvSpPr>
              <p:nvPr/>
            </p:nvSpPr>
            <p:spPr bwMode="auto">
              <a:xfrm>
                <a:off x="4114436" y="3814936"/>
                <a:ext cx="2969943" cy="84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/>
                  <a:t>Aperture</a:t>
                </a:r>
              </a:p>
            </p:txBody>
          </p:sp>
          <p:sp>
            <p:nvSpPr>
              <p:cNvPr id="11298" name="テキスト ボックス 32"/>
              <p:cNvSpPr txBox="1">
                <a:spLocks noChangeArrowheads="1"/>
              </p:cNvSpPr>
              <p:nvPr/>
            </p:nvSpPr>
            <p:spPr bwMode="auto">
              <a:xfrm>
                <a:off x="2499056" y="1400581"/>
                <a:ext cx="3392359" cy="84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/>
                  <a:t>TMC:</a:t>
                </a:r>
                <a:endParaRPr lang="ja-JP" altLang="en-US"/>
              </a:p>
            </p:txBody>
          </p:sp>
          <p:sp>
            <p:nvSpPr>
              <p:cNvPr id="11299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505055" y="415787"/>
                <a:ext cx="5504584" cy="84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/>
                  <a:t>Collimator position</a:t>
                </a:r>
                <a:endParaRPr lang="ja-JP" altLang="en-US"/>
              </a:p>
            </p:txBody>
          </p:sp>
        </p:grpSp>
        <p:graphicFrame>
          <p:nvGraphicFramePr>
            <p:cNvPr id="11290" name="オブジェクト 24"/>
            <p:cNvGraphicFramePr>
              <a:graphicFrameLocks noChangeAspect="1"/>
            </p:cNvGraphicFramePr>
            <p:nvPr/>
          </p:nvGraphicFramePr>
          <p:xfrm>
            <a:off x="3582889" y="955332"/>
            <a:ext cx="2912311" cy="936368"/>
          </p:xfrm>
          <a:graphic>
            <a:graphicData uri="http://schemas.openxmlformats.org/presentationml/2006/ole">
              <p:oleObj spid="_x0000_s88070" name="数式" r:id="rId8" imgW="711200" imgH="228600" progId="Equation.3">
                <p:embed/>
              </p:oleObj>
            </a:graphicData>
          </a:graphic>
        </p:graphicFrame>
        <p:graphicFrame>
          <p:nvGraphicFramePr>
            <p:cNvPr id="11291" name="オブジェクト 25"/>
            <p:cNvGraphicFramePr>
              <a:graphicFrameLocks noChangeAspect="1"/>
            </p:cNvGraphicFramePr>
            <p:nvPr/>
          </p:nvGraphicFramePr>
          <p:xfrm>
            <a:off x="5563081" y="3294443"/>
            <a:ext cx="2814191" cy="958060"/>
          </p:xfrm>
          <a:graphic>
            <a:graphicData uri="http://schemas.openxmlformats.org/presentationml/2006/ole">
              <p:oleObj spid="_x0000_s88071" name="数式" r:id="rId9" imgW="710891" imgH="241195" progId="Equation.3">
                <p:embed/>
              </p:oleObj>
            </a:graphicData>
          </a:graphic>
        </p:graphicFrame>
      </p:grpSp>
      <p:sp>
        <p:nvSpPr>
          <p:cNvPr id="11277" name="正方形/長方形 13"/>
          <p:cNvSpPr>
            <a:spLocks noChangeArrowheads="1"/>
          </p:cNvSpPr>
          <p:nvPr/>
        </p:nvSpPr>
        <p:spPr bwMode="auto">
          <a:xfrm>
            <a:off x="3203575" y="4437063"/>
            <a:ext cx="5472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/>
              <a:t>taken from “Handbook of accelerator</a:t>
            </a:r>
          </a:p>
          <a:p>
            <a:r>
              <a:rPr lang="en-US" altLang="ja-JP" sz="1200"/>
              <a:t> physics and engineering, p.121”</a:t>
            </a:r>
            <a:endParaRPr lang="ja-JP" altLang="en-US" sz="1200"/>
          </a:p>
        </p:txBody>
      </p:sp>
      <p:sp>
        <p:nvSpPr>
          <p:cNvPr id="11278" name="テキスト ボックス 33"/>
          <p:cNvSpPr txBox="1">
            <a:spLocks noChangeArrowheads="1"/>
          </p:cNvSpPr>
          <p:nvPr/>
        </p:nvSpPr>
        <p:spPr bwMode="auto">
          <a:xfrm>
            <a:off x="1042988" y="5516563"/>
            <a:ext cx="25257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(in case of rectangular collimator window)</a:t>
            </a:r>
            <a:endParaRPr lang="ja-JP" altLang="en-US" sz="1600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グループ化 3"/>
          <p:cNvGrpSpPr>
            <a:grpSpLocks/>
          </p:cNvGrpSpPr>
          <p:nvPr/>
        </p:nvGrpSpPr>
        <p:grpSpPr bwMode="auto">
          <a:xfrm>
            <a:off x="179388" y="1484313"/>
            <a:ext cx="6026150" cy="1081087"/>
            <a:chOff x="395536" y="4077072"/>
            <a:chExt cx="6025455" cy="1080319"/>
          </a:xfrm>
        </p:grpSpPr>
        <p:sp>
          <p:nvSpPr>
            <p:cNvPr id="12" name="テキスト ボックス 1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187624" y="4581128"/>
              <a:ext cx="4392488" cy="539571"/>
            </a:xfrm>
            <a:prstGeom prst="rect">
              <a:avLst/>
            </a:prstGeom>
            <a:blipFill rotWithShape="1">
              <a:blip r:embed="rId10" cstate="print"/>
              <a:stretch>
                <a:fillRect b="-2134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ja-JP" altLang="en-US">
                  <a:noFill/>
                </a:rPr>
                <a:t> </a:t>
              </a:r>
            </a:p>
          </p:txBody>
        </p:sp>
        <p:graphicFrame>
          <p:nvGraphicFramePr>
            <p:cNvPr id="11286" name="Object 21"/>
            <p:cNvGraphicFramePr>
              <a:graphicFrameLocks noChangeAspect="1"/>
            </p:cNvGraphicFramePr>
            <p:nvPr/>
          </p:nvGraphicFramePr>
          <p:xfrm>
            <a:off x="4716016" y="4581128"/>
            <a:ext cx="1704975" cy="576263"/>
          </p:xfrm>
          <a:graphic>
            <a:graphicData uri="http://schemas.openxmlformats.org/presentationml/2006/ole">
              <p:oleObj spid="_x0000_s88069" name="数式" r:id="rId11" imgW="710891" imgH="241195" progId="Equation.3">
                <p:embed/>
              </p:oleObj>
            </a:graphicData>
          </a:graphic>
        </p:graphicFrame>
        <p:sp>
          <p:nvSpPr>
            <p:cNvPr id="20" name="正方形/長方形 19"/>
            <p:cNvSpPr/>
            <p:nvPr/>
          </p:nvSpPr>
          <p:spPr>
            <a:xfrm>
              <a:off x="395536" y="4077072"/>
              <a:ext cx="5787357" cy="369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/>
                <a:t>Collimator </a:t>
              </a:r>
              <a:r>
                <a:rPr lang="en-US" altLang="ja-JP" u="sng" dirty="0"/>
                <a:t>aperture</a:t>
              </a:r>
              <a:r>
                <a:rPr lang="en-US" altLang="ja-JP" dirty="0"/>
                <a:t> should be narrower than QC1 aperture.</a:t>
              </a:r>
            </a:p>
          </p:txBody>
        </p:sp>
        <p:sp>
          <p:nvSpPr>
            <p:cNvPr id="37" name="右矢印 36"/>
            <p:cNvSpPr/>
            <p:nvPr/>
          </p:nvSpPr>
          <p:spPr>
            <a:xfrm>
              <a:off x="4044777" y="4783007"/>
              <a:ext cx="400004" cy="2284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38" name="右矢印 37"/>
          <p:cNvSpPr/>
          <p:nvPr/>
        </p:nvSpPr>
        <p:spPr>
          <a:xfrm>
            <a:off x="6011863" y="4724400"/>
            <a:ext cx="4000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6" name="日付プレースホルダ 4"/>
          <p:cNvSpPr>
            <a:spLocks noGrp="1"/>
          </p:cNvSpPr>
          <p:nvPr>
            <p:ph type="dt" sz="quarter" idx="10"/>
          </p:nvPr>
        </p:nvSpPr>
        <p:spPr>
          <a:xfrm>
            <a:off x="250825" y="6592888"/>
            <a:ext cx="3241675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 dirty="0"/>
          </a:p>
        </p:txBody>
      </p:sp>
      <p:sp>
        <p:nvSpPr>
          <p:cNvPr id="39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555875" y="659288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 dirty="0"/>
          </a:p>
        </p:txBody>
      </p:sp>
      <p:sp>
        <p:nvSpPr>
          <p:cNvPr id="11284" name="テキスト ボックス 5"/>
          <p:cNvSpPr txBox="1">
            <a:spLocks noChangeArrowheads="1"/>
          </p:cNvSpPr>
          <p:nvPr/>
        </p:nvSpPr>
        <p:spPr bwMode="auto">
          <a:xfrm>
            <a:off x="323850" y="3644900"/>
            <a:ext cx="467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u="sng"/>
              <a:t>Assuming following two formulae</a:t>
            </a:r>
            <a:r>
              <a:rPr lang="en-US" altLang="ja-JP"/>
              <a:t>:</a:t>
            </a:r>
            <a:endParaRPr lang="ja-JP" altLang="en-US"/>
          </a:p>
        </p:txBody>
      </p:sp>
      <p:sp>
        <p:nvSpPr>
          <p:cNvPr id="40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Vertical c</a:t>
            </a:r>
            <a:r>
              <a:rPr kumimoji="1" lang="en-US" altLang="ja-JP" sz="3600" dirty="0" smtClean="0"/>
              <a:t>ollimator width </a:t>
            </a:r>
            <a:br>
              <a:rPr kumimoji="1" lang="en-US" altLang="ja-JP" sz="3600" dirty="0" smtClean="0"/>
            </a:br>
            <a:r>
              <a:rPr lang="en-US" altLang="ja-JP" sz="3600" dirty="0" smtClean="0"/>
              <a:t>vs.</a:t>
            </a:r>
            <a:r>
              <a:rPr kumimoji="1" lang="en-US" altLang="ja-JP" sz="3600" dirty="0" smtClean="0"/>
              <a:t> Coulomb loss rate</a:t>
            </a:r>
            <a:r>
              <a:rPr lang="en-US" altLang="ja-JP" sz="3600" dirty="0" smtClean="0"/>
              <a:t>, Coulomb </a:t>
            </a:r>
            <a:r>
              <a:rPr kumimoji="1" lang="en-US" altLang="ja-JP" sz="3600" dirty="0" smtClean="0"/>
              <a:t>life time</a:t>
            </a:r>
            <a:endParaRPr kumimoji="1" lang="ja-JP" altLang="en-US" sz="36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384996" y="3854209"/>
          <a:ext cx="5684018" cy="1706880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1305206"/>
                <a:gridCol w="1380211"/>
                <a:gridCol w="1379069"/>
                <a:gridCol w="1619532"/>
              </a:tblGrid>
              <a:tr h="238397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/>
                        <a:t>her5365</a:t>
                      </a:r>
                      <a:r>
                        <a:rPr lang="en-US" altLang="ja-JP" sz="1600" dirty="0" smtClean="0"/>
                        <a:t>,</a:t>
                      </a:r>
                      <a:r>
                        <a:rPr lang="en-US" sz="1600" dirty="0" smtClean="0"/>
                        <a:t>V1=LTLB2 </a:t>
                      </a:r>
                      <a:r>
                        <a:rPr lang="en-US" sz="1600" dirty="0"/>
                        <a:t>downstream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600"/>
                    </a:p>
                  </a:txBody>
                  <a:tcPr marL="0" marR="0" marT="0" marB="0" anchor="b"/>
                </a:tc>
              </a:tr>
              <a:tr h="23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 smtClean="0"/>
                        <a:t>V1 width[mm</a:t>
                      </a:r>
                      <a:r>
                        <a:rPr lang="en-US" sz="1600" dirty="0"/>
                        <a:t>]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 smtClean="0"/>
                        <a:t>IR loss [GHz</a:t>
                      </a:r>
                      <a:r>
                        <a:rPr lang="en-US" sz="1600" dirty="0"/>
                        <a:t>]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 smtClean="0"/>
                        <a:t>Total loss[GHz</a:t>
                      </a:r>
                      <a:r>
                        <a:rPr lang="en-US" sz="1600" dirty="0"/>
                        <a:t>]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 smtClean="0"/>
                        <a:t>Coulomb life[sec</a:t>
                      </a:r>
                      <a:r>
                        <a:rPr lang="en-US" sz="1600" dirty="0"/>
                        <a:t>]</a:t>
                      </a:r>
                    </a:p>
                  </a:txBody>
                  <a:tcPr marL="0" marR="0" marT="0" marB="0" anchor="b"/>
                </a:tc>
              </a:tr>
              <a:tr h="23839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2.10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48.4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3379.4 </a:t>
                      </a:r>
                    </a:p>
                  </a:txBody>
                  <a:tcPr marL="0" marR="0" marT="0" marB="0" anchor="b"/>
                </a:tc>
              </a:tr>
              <a:tr h="23839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2.20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44.1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3709.0 </a:t>
                      </a:r>
                    </a:p>
                  </a:txBody>
                  <a:tcPr marL="0" marR="0" marT="0" marB="0" anchor="b"/>
                </a:tc>
              </a:tr>
              <a:tr h="23839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2.30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0.357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40.0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4053.8 </a:t>
                      </a:r>
                    </a:p>
                  </a:txBody>
                  <a:tcPr marL="0" marR="0" marT="0" marB="0" anchor="b"/>
                </a:tc>
              </a:tr>
              <a:tr h="23839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2.40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6.862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33.0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4099.1 </a:t>
                      </a:r>
                    </a:p>
                  </a:txBody>
                  <a:tcPr marL="0" marR="0" marT="0" marB="0" anchor="b"/>
                </a:tc>
              </a:tr>
              <a:tr h="23839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2.50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12.004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27.9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4099.1 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1361551" y="1487535"/>
          <a:ext cx="5695739" cy="2194560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1391465"/>
                <a:gridCol w="1335289"/>
                <a:gridCol w="1419924"/>
                <a:gridCol w="1549061"/>
              </a:tblGrid>
              <a:tr h="211159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/>
                        <a:t>ler1604</a:t>
                      </a:r>
                      <a:r>
                        <a:rPr lang="en-US" altLang="ja-JP" sz="1600" dirty="0" smtClean="0"/>
                        <a:t>, </a:t>
                      </a:r>
                      <a:r>
                        <a:rPr lang="en-US" sz="1600" dirty="0" smtClean="0"/>
                        <a:t>V1=LLB3R </a:t>
                      </a:r>
                      <a:r>
                        <a:rPr lang="en-US" sz="1600" dirty="0"/>
                        <a:t>downstream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/>
                    </a:p>
                  </a:txBody>
                  <a:tcPr marL="0" marR="0" marT="0" marB="0" anchor="b"/>
                </a:tc>
              </a:tr>
              <a:tr h="211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V1</a:t>
                      </a:r>
                      <a:r>
                        <a:rPr lang="ja-JP" altLang="en-US" sz="1600" baseline="0" dirty="0" smtClean="0"/>
                        <a:t> </a:t>
                      </a:r>
                      <a:r>
                        <a:rPr lang="en-US" altLang="ja-JP" sz="1600" baseline="0" dirty="0" smtClean="0"/>
                        <a:t>width</a:t>
                      </a:r>
                      <a:r>
                        <a:rPr lang="en-US" sz="1600" dirty="0" smtClean="0"/>
                        <a:t>[mm</a:t>
                      </a:r>
                      <a:r>
                        <a:rPr lang="en-US" sz="1600" dirty="0"/>
                        <a:t>]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IR loss [GHz</a:t>
                      </a:r>
                      <a:r>
                        <a:rPr lang="en-US" sz="1600" dirty="0"/>
                        <a:t>]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Total loss[GHz</a:t>
                      </a:r>
                      <a:r>
                        <a:rPr lang="en-US" sz="1600" dirty="0"/>
                        <a:t>]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Coulomb life[sec</a:t>
                      </a:r>
                      <a:r>
                        <a:rPr lang="en-US" sz="1600" dirty="0"/>
                        <a:t>]</a:t>
                      </a:r>
                    </a:p>
                  </a:txBody>
                  <a:tcPr marL="0" marR="0" marT="0" marB="0" anchor="b"/>
                </a:tc>
              </a:tr>
              <a:tr h="21115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2.40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0.04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149.5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1513.3 </a:t>
                      </a:r>
                    </a:p>
                  </a:txBody>
                  <a:tcPr marL="0" marR="0" marT="0" marB="0" anchor="b"/>
                </a:tc>
              </a:tr>
              <a:tr h="21115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2.50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0.05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137.8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1642.0 </a:t>
                      </a:r>
                    </a:p>
                  </a:txBody>
                  <a:tcPr marL="0" marR="0" marT="0" marB="0" anchor="b"/>
                </a:tc>
              </a:tr>
              <a:tr h="21115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2.60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0.09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127.4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1776.0 </a:t>
                      </a:r>
                    </a:p>
                  </a:txBody>
                  <a:tcPr marL="0" marR="0" marT="0" marB="0" anchor="b"/>
                </a:tc>
              </a:tr>
              <a:tr h="21115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2.70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0.24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118.1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1915.2 </a:t>
                      </a:r>
                    </a:p>
                  </a:txBody>
                  <a:tcPr marL="0" marR="0" marT="0" marB="0" anchor="b"/>
                </a:tc>
              </a:tr>
              <a:tr h="21115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2.80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0.81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110.0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2057.2 </a:t>
                      </a:r>
                    </a:p>
                  </a:txBody>
                  <a:tcPr marL="0" marR="0" marT="0" marB="0" anchor="b"/>
                </a:tc>
              </a:tr>
              <a:tr h="21115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2.90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8.48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109.3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2069.6 </a:t>
                      </a:r>
                    </a:p>
                  </a:txBody>
                  <a:tcPr marL="0" marR="0" marT="0" marB="0" anchor="b"/>
                </a:tc>
              </a:tr>
              <a:tr h="21115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3.00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18.98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/>
                        <a:t>109.3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dirty="0"/>
                        <a:t>2069.6 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1631849" y="2444426"/>
            <a:ext cx="5296487" cy="322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595341" y="4546874"/>
            <a:ext cx="5379888" cy="318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6005897" y="3672675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965034" y="5511183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080736" y="1875692"/>
            <a:ext cx="2063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Based on element-by-element simulation considering causality the phase difference (</a:t>
            </a:r>
            <a:r>
              <a:rPr lang="en-US" altLang="ja-JP" sz="1600" dirty="0" smtClean="0"/>
              <a:t>by Nakayama)</a:t>
            </a:r>
            <a:endParaRPr kumimoji="1" lang="ja-JP" altLang="en-US" sz="16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5970728" y="3426490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965034" y="5288446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125416" y="5751307"/>
            <a:ext cx="658836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IR loss rate is VERY sensitive to the vertical  collimator width.</a:t>
            </a:r>
          </a:p>
          <a:p>
            <a:r>
              <a:rPr lang="en-US" altLang="ja-JP" dirty="0" smtClean="0"/>
              <a:t>(Once V1 aperture&gt;QC1 aperture, all beam loss goes from V1 to IR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990584" y="6453499"/>
            <a:ext cx="732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Typical orbit deviation at V1 : +-0.12mm (by </a:t>
            </a:r>
            <a:r>
              <a:rPr lang="en-US" altLang="ja-JP" dirty="0" err="1" smtClean="0"/>
              <a:t>iBump</a:t>
            </a:r>
            <a:r>
              <a:rPr lang="en-US" altLang="ja-JP" dirty="0" smtClean="0"/>
              <a:t> V-angle: +-0.5mrad@IP )</a:t>
            </a:r>
            <a:endParaRPr lang="ja-JP" altLang="en-US" dirty="0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23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2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Radiative Bhabha background</a:t>
            </a:r>
            <a:endParaRPr lang="ja-JP" altLang="en-US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562708" y="3958570"/>
            <a:ext cx="83585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ja-JP" sz="2000" dirty="0" smtClean="0"/>
              <a:t>- </a:t>
            </a:r>
            <a:r>
              <a:rPr lang="en-US" altLang="ja-JP" sz="2000" u="sng" dirty="0" smtClean="0"/>
              <a:t>Spent e+/e- loss in downstream</a:t>
            </a:r>
          </a:p>
          <a:p>
            <a:pPr marL="0" lvl="1">
              <a:buNone/>
            </a:pPr>
            <a:r>
              <a:rPr lang="en-US" altLang="ja-JP" sz="2000" dirty="0" smtClean="0"/>
              <a:t>     Dominant loss position is very far (~10m) from IP, but little fraction </a:t>
            </a:r>
          </a:p>
          <a:p>
            <a:pPr marL="0" lvl="1">
              <a:buNone/>
            </a:pPr>
            <a:r>
              <a:rPr lang="en-US" altLang="ja-JP" sz="2000" dirty="0" smtClean="0"/>
              <a:t>     with large </a:t>
            </a:r>
            <a:r>
              <a:rPr lang="en-US" altLang="ja-JP" sz="2000" dirty="0" smtClean="0">
                <a:latin typeface="Symbol" pitchFamily="18" charset="2"/>
              </a:rPr>
              <a:t>D</a:t>
            </a:r>
            <a:r>
              <a:rPr lang="en-US" altLang="ja-JP" sz="2000" dirty="0" smtClean="0"/>
              <a:t>E (still dangerous with Lx40) can be lost inside detector.</a:t>
            </a:r>
          </a:p>
          <a:p>
            <a:pPr marL="0" lvl="1">
              <a:buFontTx/>
              <a:buChar char="-"/>
            </a:pPr>
            <a:r>
              <a:rPr lang="en-US" altLang="ja-JP" sz="2000" dirty="0" smtClean="0"/>
              <a:t> </a:t>
            </a:r>
            <a:r>
              <a:rPr lang="en-US" altLang="ja-JP" sz="2000" u="sng" dirty="0" smtClean="0"/>
              <a:t>Gamma emitted from IP</a:t>
            </a:r>
          </a:p>
          <a:p>
            <a:pPr marL="0" lvl="1"/>
            <a:r>
              <a:rPr lang="en-US" altLang="ja-JP" sz="2000" dirty="0" smtClean="0"/>
              <a:t>     They hit downstream (~10m) beam pipe/magnet and generate neutrons</a:t>
            </a:r>
          </a:p>
          <a:p>
            <a:pPr marL="0" lvl="1">
              <a:buNone/>
            </a:pPr>
            <a:r>
              <a:rPr lang="en-US" altLang="ja-JP" sz="2000" dirty="0" smtClean="0"/>
              <a:t>     by giant dipole resonance. Neutron shielding inside tunnel will be increased	</a:t>
            </a:r>
            <a:endParaRPr lang="en-US" altLang="ja-JP" sz="2800" b="1" u="sng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80030" y="164123"/>
            <a:ext cx="169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Y. Funakoshi</a:t>
            </a:r>
            <a:endParaRPr kumimoji="1" lang="ja-JP" altLang="en-US" dirty="0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616" y="1475183"/>
            <a:ext cx="4232032" cy="276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C:\Users\nakkan\Documents\My Dropbox\nakkan_work\BGdata\RBB_Funakoshi\LER_120205\c1.png"/>
          <p:cNvPicPr>
            <a:picLocks noChangeAspect="1" noChangeArrowheads="1"/>
          </p:cNvPicPr>
          <p:nvPr/>
        </p:nvPicPr>
        <p:blipFill>
          <a:blip r:embed="rId3" cstate="print"/>
          <a:srcRect b="50180"/>
          <a:stretch>
            <a:fillRect/>
          </a:stretch>
        </p:blipFill>
        <p:spPr bwMode="auto">
          <a:xfrm>
            <a:off x="199383" y="1403703"/>
            <a:ext cx="4364688" cy="2816604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Radiative Bhabha BG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1458" y="1277817"/>
            <a:ext cx="311898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LER (positron from RBB event)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197" y="1242648"/>
            <a:ext cx="331939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H</a:t>
            </a:r>
            <a:r>
              <a:rPr kumimoji="1" lang="en-US" altLang="ja-JP" dirty="0" smtClean="0"/>
              <a:t>ER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(electron from RBB event)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1445891" y="2718964"/>
            <a:ext cx="873303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406656" y="3259015"/>
            <a:ext cx="0" cy="651620"/>
          </a:xfrm>
          <a:prstGeom prst="line">
            <a:avLst/>
          </a:prstGeom>
          <a:ln w="1905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042614" y="267194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e-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6860707" y="2000960"/>
            <a:ext cx="0" cy="2003461"/>
          </a:xfrm>
          <a:prstGeom prst="line">
            <a:avLst/>
          </a:prstGeom>
          <a:ln w="1905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379196" y="3536945"/>
            <a:ext cx="52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66FF"/>
                </a:solidFill>
              </a:rPr>
              <a:t>IP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86281" y="24302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e+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02726" y="4561331"/>
            <a:ext cx="3637051" cy="1438382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80128" y="5619569"/>
            <a:ext cx="343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(Equivalent to 0.86GHz of 4GeV e-)  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1355" y="4551057"/>
            <a:ext cx="37603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Within |z|&lt;4m,</a:t>
            </a:r>
          </a:p>
          <a:p>
            <a:r>
              <a:rPr lang="en-US" altLang="ja-JP" sz="2400" dirty="0" smtClean="0"/>
              <a:t>l</a:t>
            </a:r>
            <a:r>
              <a:rPr kumimoji="1" lang="en-US" altLang="ja-JP" sz="2400" dirty="0" smtClean="0"/>
              <a:t>oss rate: 6.8 GHz(0~1.4GeV) </a:t>
            </a:r>
          </a:p>
          <a:p>
            <a:r>
              <a:rPr lang="en-US" altLang="ja-JP" sz="2400" dirty="0" smtClean="0"/>
              <a:t>l</a:t>
            </a:r>
            <a:r>
              <a:rPr kumimoji="1" lang="en-US" altLang="ja-JP" sz="2400" dirty="0" smtClean="0"/>
              <a:t>oss wattage: 0.55 W 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063711" y="4561331"/>
            <a:ext cx="3637051" cy="1438382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12340" y="4551057"/>
            <a:ext cx="37603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Within |z|&lt;4m,</a:t>
            </a:r>
          </a:p>
          <a:p>
            <a:r>
              <a:rPr lang="en-US" altLang="ja-JP" sz="2400" dirty="0" smtClean="0"/>
              <a:t>l</a:t>
            </a:r>
            <a:r>
              <a:rPr kumimoji="1" lang="en-US" altLang="ja-JP" sz="2400" dirty="0" smtClean="0"/>
              <a:t>oss rate: 5.8 GHz(0~2GeV) </a:t>
            </a:r>
          </a:p>
          <a:p>
            <a:r>
              <a:rPr lang="en-US" altLang="ja-JP" sz="2400" dirty="0" smtClean="0"/>
              <a:t>l</a:t>
            </a:r>
            <a:r>
              <a:rPr kumimoji="1" lang="en-US" altLang="ja-JP" sz="2400" dirty="0" smtClean="0"/>
              <a:t>oss wattage: 0.75 W 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41113" y="5619569"/>
            <a:ext cx="343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(Equivalent to 0.68GHz of 7GeV e-)  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64335" y="3900361"/>
            <a:ext cx="52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66FF"/>
                </a:solidFill>
              </a:rPr>
              <a:t>IP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6861629" y="2721732"/>
            <a:ext cx="883576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Beam background at SuperKEKB/Belle-II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5058" y="1349829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solidFill>
                  <a:srgbClr val="3399FF"/>
                </a:solidFill>
              </a:rPr>
              <a:t>At SuperKEKB with x40 larger Luminosity, beam background will also increase drastically.</a:t>
            </a:r>
          </a:p>
          <a:p>
            <a:pPr lvl="1"/>
            <a:r>
              <a:rPr lang="en-US" altLang="ja-JP" sz="2400" dirty="0" smtClean="0"/>
              <a:t>Touschek scattering</a:t>
            </a:r>
          </a:p>
          <a:p>
            <a:pPr lvl="1"/>
            <a:r>
              <a:rPr lang="en-US" altLang="ja-JP" sz="2400" dirty="0" smtClean="0"/>
              <a:t>Beam-gas scattering</a:t>
            </a:r>
          </a:p>
          <a:p>
            <a:pPr lvl="1"/>
            <a:r>
              <a:rPr lang="en-US" altLang="ja-JP" sz="2400" dirty="0" smtClean="0"/>
              <a:t>Synchrotron radiation</a:t>
            </a:r>
          </a:p>
          <a:p>
            <a:pPr lvl="1"/>
            <a:r>
              <a:rPr lang="en-US" altLang="ja-JP" sz="2400" dirty="0" smtClean="0"/>
              <a:t>Radiative Bhabha event: emitted</a:t>
            </a:r>
            <a:r>
              <a:rPr lang="en-US" altLang="ja-JP" sz="2400" dirty="0" smtClean="0">
                <a:latin typeface="Symbol" pitchFamily="18" charset="2"/>
              </a:rPr>
              <a:t> g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Radiative Bhabha event: spent e+/e-</a:t>
            </a:r>
          </a:p>
          <a:p>
            <a:pPr lvl="1"/>
            <a:r>
              <a:rPr lang="en-US" altLang="ja-JP" sz="2400" dirty="0" smtClean="0"/>
              <a:t>2-photon process event: e+e-</a:t>
            </a:r>
            <a:r>
              <a:rPr lang="en-US" altLang="ja-JP" sz="2400" dirty="0" smtClean="0">
                <a:sym typeface="Wingdings" pitchFamily="2" charset="2"/>
              </a:rPr>
              <a:t>e+e-e+e-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Beam-beam </a:t>
            </a:r>
            <a:r>
              <a:rPr lang="en-US" altLang="ja-JP" sz="2400" dirty="0" smtClean="0"/>
              <a:t>effect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etc…</a:t>
            </a:r>
          </a:p>
          <a:p>
            <a:endParaRPr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Hiroyuki Nakayama (KEK)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KEK-DESY Workshop (Mar. 20, 2012)</a:t>
            </a:r>
            <a:endParaRPr kumimoji="1" lang="ja-JP" altLang="en-US" dirty="0"/>
          </a:p>
        </p:txBody>
      </p:sp>
      <p:pic>
        <p:nvPicPr>
          <p:cNvPr id="39" name="Picture 2" descr="http://x-ray.k.u-tokyo.ac.jp/image/bend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0913" y="1754354"/>
            <a:ext cx="1926771" cy="967076"/>
          </a:xfrm>
          <a:prstGeom prst="rect">
            <a:avLst/>
          </a:prstGeom>
          <a:noFill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 t="12681" r="59415" b="20304"/>
          <a:stretch>
            <a:fillRect/>
          </a:stretch>
        </p:blipFill>
        <p:spPr bwMode="auto">
          <a:xfrm>
            <a:off x="5700442" y="3182794"/>
            <a:ext cx="1994052" cy="121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t="4599"/>
          <a:stretch>
            <a:fillRect/>
          </a:stretch>
        </p:blipFill>
        <p:spPr bwMode="auto">
          <a:xfrm>
            <a:off x="4508892" y="2166257"/>
            <a:ext cx="1735425" cy="8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print"/>
          <a:srcRect l="64222" t="14526" r="2466" b="45649"/>
          <a:stretch>
            <a:fillRect/>
          </a:stretch>
        </p:blipFill>
        <p:spPr bwMode="auto">
          <a:xfrm>
            <a:off x="6997776" y="4430485"/>
            <a:ext cx="1950282" cy="178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2074" y="2906486"/>
            <a:ext cx="1425342" cy="67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グループ化 90"/>
          <p:cNvGrpSpPr/>
          <p:nvPr/>
        </p:nvGrpSpPr>
        <p:grpSpPr>
          <a:xfrm>
            <a:off x="4019484" y="5026659"/>
            <a:ext cx="2657740" cy="1058455"/>
            <a:chOff x="2852595" y="944867"/>
            <a:chExt cx="4767406" cy="1796746"/>
          </a:xfrm>
        </p:grpSpPr>
        <p:sp>
          <p:nvSpPr>
            <p:cNvPr id="45" name="AutoShape 51"/>
            <p:cNvSpPr>
              <a:spLocks noChangeArrowheads="1"/>
            </p:cNvSpPr>
            <p:nvPr/>
          </p:nvSpPr>
          <p:spPr bwMode="auto">
            <a:xfrm rot="338626">
              <a:off x="5473700" y="1725613"/>
              <a:ext cx="842963" cy="150812"/>
            </a:xfrm>
            <a:prstGeom prst="rightArrow">
              <a:avLst>
                <a:gd name="adj1" fmla="val 50000"/>
                <a:gd name="adj2" fmla="val 13973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Tw Cen MT" pitchFamily="-108" charset="-18"/>
              </a:endParaRPr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 flipV="1">
              <a:off x="2984517" y="1497010"/>
              <a:ext cx="4635484" cy="960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4313238" y="1638300"/>
              <a:ext cx="339725" cy="11033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Tw Cen MT" pitchFamily="-108" charset="-18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5964238" y="1279525"/>
              <a:ext cx="339725" cy="11033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Tw Cen MT" pitchFamily="-108" charset="-18"/>
              </a:endParaRPr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 flipV="1">
              <a:off x="4471988" y="1270000"/>
              <a:ext cx="1657350" cy="36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 flipV="1">
              <a:off x="4492625" y="2373313"/>
              <a:ext cx="1657350" cy="36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3182972" y="2077398"/>
              <a:ext cx="82550" cy="8413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Tw Cen MT" pitchFamily="-108" charset="-18"/>
              </a:endParaRPr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4921250" y="1793875"/>
              <a:ext cx="82550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5073650" y="1946275"/>
              <a:ext cx="82550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5226050" y="2098675"/>
              <a:ext cx="82550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56" name="Oval 14"/>
            <p:cNvSpPr>
              <a:spLocks noChangeArrowheads="1"/>
            </p:cNvSpPr>
            <p:nvPr/>
          </p:nvSpPr>
          <p:spPr bwMode="auto">
            <a:xfrm>
              <a:off x="5378450" y="2251075"/>
              <a:ext cx="82550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5627688" y="2162175"/>
              <a:ext cx="82550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5351463" y="1673225"/>
              <a:ext cx="82550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59" name="Oval 17"/>
            <p:cNvSpPr>
              <a:spLocks noChangeArrowheads="1"/>
            </p:cNvSpPr>
            <p:nvPr/>
          </p:nvSpPr>
          <p:spPr bwMode="auto">
            <a:xfrm>
              <a:off x="4938713" y="2424113"/>
              <a:ext cx="82550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5054600" y="2230438"/>
              <a:ext cx="82550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5737225" y="1582738"/>
              <a:ext cx="82550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62" name="Oval 20"/>
            <p:cNvSpPr>
              <a:spLocks noChangeArrowheads="1"/>
            </p:cNvSpPr>
            <p:nvPr/>
          </p:nvSpPr>
          <p:spPr bwMode="auto">
            <a:xfrm>
              <a:off x="5530850" y="2403475"/>
              <a:ext cx="82550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63" name="Oval 21"/>
            <p:cNvSpPr>
              <a:spLocks noChangeArrowheads="1"/>
            </p:cNvSpPr>
            <p:nvPr/>
          </p:nvSpPr>
          <p:spPr bwMode="auto">
            <a:xfrm>
              <a:off x="5641975" y="1963738"/>
              <a:ext cx="82550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64" name="Oval 22"/>
            <p:cNvSpPr>
              <a:spLocks noChangeArrowheads="1"/>
            </p:cNvSpPr>
            <p:nvPr/>
          </p:nvSpPr>
          <p:spPr bwMode="auto">
            <a:xfrm>
              <a:off x="4765675" y="2170113"/>
              <a:ext cx="82550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65" name="Oval 23"/>
            <p:cNvSpPr>
              <a:spLocks noChangeArrowheads="1"/>
            </p:cNvSpPr>
            <p:nvPr/>
          </p:nvSpPr>
          <p:spPr bwMode="auto">
            <a:xfrm>
              <a:off x="6083300" y="1997075"/>
              <a:ext cx="82550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66" name="Oval 24"/>
            <p:cNvSpPr>
              <a:spLocks noChangeArrowheads="1"/>
            </p:cNvSpPr>
            <p:nvPr/>
          </p:nvSpPr>
          <p:spPr bwMode="auto">
            <a:xfrm>
              <a:off x="5897563" y="2190750"/>
              <a:ext cx="82550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67" name="Oval 25"/>
            <p:cNvSpPr>
              <a:spLocks noChangeArrowheads="1"/>
            </p:cNvSpPr>
            <p:nvPr/>
          </p:nvSpPr>
          <p:spPr bwMode="auto">
            <a:xfrm>
              <a:off x="5153025" y="1658938"/>
              <a:ext cx="82550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68" name="Oval 26"/>
            <p:cNvSpPr>
              <a:spLocks noChangeArrowheads="1"/>
            </p:cNvSpPr>
            <p:nvPr/>
          </p:nvSpPr>
          <p:spPr bwMode="auto">
            <a:xfrm>
              <a:off x="5538788" y="1803400"/>
              <a:ext cx="82550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69" name="Oval 27"/>
            <p:cNvSpPr>
              <a:spLocks noChangeArrowheads="1"/>
            </p:cNvSpPr>
            <p:nvPr/>
          </p:nvSpPr>
          <p:spPr bwMode="auto">
            <a:xfrm>
              <a:off x="5489575" y="1547813"/>
              <a:ext cx="82550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ja-JP" altLang="en-US">
                <a:solidFill>
                  <a:srgbClr val="FF0000"/>
                </a:solidFill>
                <a:latin typeface="Tw Cen MT" pitchFamily="-108" charset="-18"/>
              </a:endParaRPr>
            </a:p>
          </p:txBody>
        </p:sp>
        <p:sp>
          <p:nvSpPr>
            <p:cNvPr id="70" name="Text Box 28"/>
            <p:cNvSpPr txBox="1">
              <a:spLocks noChangeArrowheads="1"/>
            </p:cNvSpPr>
            <p:nvPr/>
          </p:nvSpPr>
          <p:spPr bwMode="auto">
            <a:xfrm>
              <a:off x="2852595" y="1607563"/>
              <a:ext cx="352424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dirty="0">
                  <a:latin typeface="Tw Cen MT" pitchFamily="-108" charset="-18"/>
                </a:rPr>
                <a:t>e</a:t>
              </a:r>
              <a:r>
                <a:rPr kumimoji="0" lang="en-US" altLang="ja-JP" baseline="30000" dirty="0">
                  <a:latin typeface="Tw Cen MT" pitchFamily="-108" charset="-18"/>
                </a:rPr>
                <a:t>-</a:t>
              </a:r>
              <a:endParaRPr kumimoji="0" lang="en-US" altLang="ja-JP" dirty="0">
                <a:latin typeface="Tw Cen MT" pitchFamily="-108" charset="-18"/>
              </a:endParaRPr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4786475" y="944867"/>
              <a:ext cx="390524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dirty="0">
                  <a:latin typeface="Tw Cen MT" pitchFamily="-108" charset="-18"/>
                </a:rPr>
                <a:t>e</a:t>
              </a:r>
              <a:r>
                <a:rPr kumimoji="0" lang="en-US" altLang="ja-JP" baseline="30000" dirty="0">
                  <a:latin typeface="Tw Cen MT" pitchFamily="-108" charset="-18"/>
                </a:rPr>
                <a:t>+</a:t>
              </a:r>
              <a:endParaRPr kumimoji="0" lang="en-US" altLang="ja-JP" dirty="0">
                <a:latin typeface="Tw Cen MT" pitchFamily="-108" charset="-18"/>
              </a:endParaRPr>
            </a:p>
          </p:txBody>
        </p:sp>
        <p:sp>
          <p:nvSpPr>
            <p:cNvPr id="72" name="AutoShape 30"/>
            <p:cNvSpPr>
              <a:spLocks noChangeArrowheads="1"/>
            </p:cNvSpPr>
            <p:nvPr/>
          </p:nvSpPr>
          <p:spPr bwMode="auto">
            <a:xfrm rot="21017021">
              <a:off x="3382817" y="1933762"/>
              <a:ext cx="842963" cy="150812"/>
            </a:xfrm>
            <a:prstGeom prst="rightArrow">
              <a:avLst>
                <a:gd name="adj1" fmla="val 50000"/>
                <a:gd name="adj2" fmla="val 13973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Tw Cen MT" pitchFamily="-108" charset="-18"/>
              </a:endParaRPr>
            </a:p>
          </p:txBody>
        </p:sp>
        <p:sp>
          <p:nvSpPr>
            <p:cNvPr id="73" name="AutoShape 31"/>
            <p:cNvSpPr>
              <a:spLocks noChangeArrowheads="1"/>
            </p:cNvSpPr>
            <p:nvPr/>
          </p:nvSpPr>
          <p:spPr bwMode="auto">
            <a:xfrm rot="20968327" flipH="1">
              <a:off x="4098925" y="1377950"/>
              <a:ext cx="842963" cy="150813"/>
            </a:xfrm>
            <a:prstGeom prst="rightArrow">
              <a:avLst>
                <a:gd name="adj1" fmla="val 50000"/>
                <a:gd name="adj2" fmla="val 13973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Tw Cen MT" pitchFamily="-108" charset="-18"/>
              </a:endParaRPr>
            </a:p>
          </p:txBody>
        </p:sp>
        <p:sp>
          <p:nvSpPr>
            <p:cNvPr id="88" name="Oval 52"/>
            <p:cNvSpPr>
              <a:spLocks noChangeArrowheads="1"/>
            </p:cNvSpPr>
            <p:nvPr/>
          </p:nvSpPr>
          <p:spPr bwMode="auto">
            <a:xfrm>
              <a:off x="6356350" y="1814513"/>
              <a:ext cx="82550" cy="8413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Tw Cen MT" pitchFamily="-108" charset="-18"/>
              </a:endParaRPr>
            </a:p>
          </p:txBody>
        </p:sp>
        <p:sp>
          <p:nvSpPr>
            <p:cNvPr id="89" name="Text Box 53"/>
            <p:cNvSpPr txBox="1">
              <a:spLocks noChangeArrowheads="1"/>
            </p:cNvSpPr>
            <p:nvPr/>
          </p:nvSpPr>
          <p:spPr bwMode="auto">
            <a:xfrm>
              <a:off x="6390480" y="1447288"/>
              <a:ext cx="352424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dirty="0">
                  <a:latin typeface="Tw Cen MT" pitchFamily="-108" charset="-18"/>
                </a:rPr>
                <a:t>e</a:t>
              </a:r>
              <a:r>
                <a:rPr kumimoji="0" lang="en-US" altLang="ja-JP" baseline="30000" dirty="0">
                  <a:latin typeface="Tw Cen MT" pitchFamily="-108" charset="-18"/>
                </a:rPr>
                <a:t>-</a:t>
              </a:r>
              <a:endParaRPr kumimoji="0" lang="en-US" altLang="ja-JP" dirty="0">
                <a:latin typeface="Tw Cen MT" pitchFamily="-108" charset="-18"/>
              </a:endParaRPr>
            </a:p>
          </p:txBody>
        </p:sp>
        <p:sp>
          <p:nvSpPr>
            <p:cNvPr id="90" name="Line 54"/>
            <p:cNvSpPr>
              <a:spLocks noChangeShapeType="1"/>
            </p:cNvSpPr>
            <p:nvPr/>
          </p:nvSpPr>
          <p:spPr bwMode="auto">
            <a:xfrm flipV="1">
              <a:off x="5494338" y="1550988"/>
              <a:ext cx="812800" cy="168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7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5864"/>
            <a:ext cx="8874369" cy="351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フリーフォーム 8"/>
          <p:cNvSpPr/>
          <p:nvPr/>
        </p:nvSpPr>
        <p:spPr>
          <a:xfrm flipV="1">
            <a:off x="4994691" y="3808860"/>
            <a:ext cx="1170556" cy="24454"/>
          </a:xfrm>
          <a:custGeom>
            <a:avLst/>
            <a:gdLst>
              <a:gd name="connsiteX0" fmla="*/ 0 w 1099335"/>
              <a:gd name="connsiteY0" fmla="*/ 0 h 369869"/>
              <a:gd name="connsiteX1" fmla="*/ 616450 w 1099335"/>
              <a:gd name="connsiteY1" fmla="*/ 113016 h 369869"/>
              <a:gd name="connsiteX2" fmla="*/ 1099335 w 1099335"/>
              <a:gd name="connsiteY2" fmla="*/ 369869 h 369869"/>
              <a:gd name="connsiteX0" fmla="*/ 0 w 1109412"/>
              <a:gd name="connsiteY0" fmla="*/ 0 h 197834"/>
              <a:gd name="connsiteX1" fmla="*/ 616450 w 1109412"/>
              <a:gd name="connsiteY1" fmla="*/ 113016 h 197834"/>
              <a:gd name="connsiteX2" fmla="*/ 1109412 w 1109412"/>
              <a:gd name="connsiteY2" fmla="*/ 197834 h 19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412" h="197834">
                <a:moveTo>
                  <a:pt x="0" y="0"/>
                </a:moveTo>
                <a:cubicBezTo>
                  <a:pt x="216614" y="25685"/>
                  <a:pt x="431548" y="80044"/>
                  <a:pt x="616450" y="113016"/>
                </a:cubicBezTo>
                <a:cubicBezTo>
                  <a:pt x="801352" y="145988"/>
                  <a:pt x="959581" y="100230"/>
                  <a:pt x="1109412" y="197834"/>
                </a:cubicBezTo>
              </a:path>
            </a:pathLst>
          </a:custGeom>
          <a:ln w="28575">
            <a:solidFill>
              <a:srgbClr val="FF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82247" y="5650787"/>
            <a:ext cx="267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Horizontally lost at z=1.5m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76099" y="2024009"/>
            <a:ext cx="226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W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3987" y="2044557"/>
            <a:ext cx="226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W</a:t>
            </a:r>
            <a:endParaRPr kumimoji="1" lang="ja-JP" alt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729749" y="2011435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x-z plane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880508" y="2021710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y-z plane</a:t>
            </a:r>
            <a:endParaRPr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421904" y="3796946"/>
            <a:ext cx="1226143" cy="451318"/>
          </a:xfrm>
          <a:custGeom>
            <a:avLst/>
            <a:gdLst>
              <a:gd name="connsiteX0" fmla="*/ 0 w 1099335"/>
              <a:gd name="connsiteY0" fmla="*/ 0 h 369869"/>
              <a:gd name="connsiteX1" fmla="*/ 616450 w 1099335"/>
              <a:gd name="connsiteY1" fmla="*/ 113016 h 369869"/>
              <a:gd name="connsiteX2" fmla="*/ 1099335 w 1099335"/>
              <a:gd name="connsiteY2" fmla="*/ 369869 h 369869"/>
              <a:gd name="connsiteX0" fmla="*/ 0 w 1099335"/>
              <a:gd name="connsiteY0" fmla="*/ 0 h 369869"/>
              <a:gd name="connsiteX1" fmla="*/ 575645 w 1099335"/>
              <a:gd name="connsiteY1" fmla="*/ 70067 h 369869"/>
              <a:gd name="connsiteX2" fmla="*/ 1099335 w 1099335"/>
              <a:gd name="connsiteY2" fmla="*/ 369869 h 369869"/>
              <a:gd name="connsiteX0" fmla="*/ 0 w 1099335"/>
              <a:gd name="connsiteY0" fmla="*/ 0 h 369869"/>
              <a:gd name="connsiteX1" fmla="*/ 575645 w 1099335"/>
              <a:gd name="connsiteY1" fmla="*/ 70067 h 369869"/>
              <a:gd name="connsiteX2" fmla="*/ 849978 w 1099335"/>
              <a:gd name="connsiteY2" fmla="*/ 213613 h 369869"/>
              <a:gd name="connsiteX3" fmla="*/ 1099335 w 1099335"/>
              <a:gd name="connsiteY3" fmla="*/ 369869 h 369869"/>
              <a:gd name="connsiteX0" fmla="*/ 0 w 1099335"/>
              <a:gd name="connsiteY0" fmla="*/ 0 h 369869"/>
              <a:gd name="connsiteX1" fmla="*/ 575645 w 1099335"/>
              <a:gd name="connsiteY1" fmla="*/ 70067 h 369869"/>
              <a:gd name="connsiteX2" fmla="*/ 870380 w 1099335"/>
              <a:gd name="connsiteY2" fmla="*/ 192138 h 369869"/>
              <a:gd name="connsiteX3" fmla="*/ 1099335 w 1099335"/>
              <a:gd name="connsiteY3" fmla="*/ 369869 h 369869"/>
              <a:gd name="connsiteX0" fmla="*/ 0 w 1109536"/>
              <a:gd name="connsiteY0" fmla="*/ 0 h 455767"/>
              <a:gd name="connsiteX1" fmla="*/ 575645 w 1109536"/>
              <a:gd name="connsiteY1" fmla="*/ 70067 h 455767"/>
              <a:gd name="connsiteX2" fmla="*/ 870380 w 1109536"/>
              <a:gd name="connsiteY2" fmla="*/ 192138 h 455767"/>
              <a:gd name="connsiteX3" fmla="*/ 1109536 w 1109536"/>
              <a:gd name="connsiteY3" fmla="*/ 455767 h 455767"/>
              <a:gd name="connsiteX0" fmla="*/ 0 w 1109536"/>
              <a:gd name="connsiteY0" fmla="*/ 0 h 455767"/>
              <a:gd name="connsiteX1" fmla="*/ 575645 w 1109536"/>
              <a:gd name="connsiteY1" fmla="*/ 70067 h 455767"/>
              <a:gd name="connsiteX2" fmla="*/ 972395 w 1109536"/>
              <a:gd name="connsiteY2" fmla="*/ 213614 h 455767"/>
              <a:gd name="connsiteX3" fmla="*/ 1109536 w 1109536"/>
              <a:gd name="connsiteY3" fmla="*/ 455767 h 455767"/>
              <a:gd name="connsiteX0" fmla="*/ 0 w 1180946"/>
              <a:gd name="connsiteY0" fmla="*/ 0 h 455767"/>
              <a:gd name="connsiteX1" fmla="*/ 575645 w 1180946"/>
              <a:gd name="connsiteY1" fmla="*/ 70067 h 455767"/>
              <a:gd name="connsiteX2" fmla="*/ 972395 w 1180946"/>
              <a:gd name="connsiteY2" fmla="*/ 213614 h 455767"/>
              <a:gd name="connsiteX3" fmla="*/ 1180946 w 1180946"/>
              <a:gd name="connsiteY3" fmla="*/ 455767 h 455767"/>
              <a:gd name="connsiteX0" fmla="*/ 0 w 1507391"/>
              <a:gd name="connsiteY0" fmla="*/ 0 h 240317"/>
              <a:gd name="connsiteX1" fmla="*/ 575645 w 1507391"/>
              <a:gd name="connsiteY1" fmla="*/ 70067 h 240317"/>
              <a:gd name="connsiteX2" fmla="*/ 972395 w 1507391"/>
              <a:gd name="connsiteY2" fmla="*/ 213614 h 240317"/>
              <a:gd name="connsiteX3" fmla="*/ 1507391 w 1507391"/>
              <a:gd name="connsiteY3" fmla="*/ 230283 h 240317"/>
              <a:gd name="connsiteX0" fmla="*/ 0 w 1752224"/>
              <a:gd name="connsiteY0" fmla="*/ 0 h 234948"/>
              <a:gd name="connsiteX1" fmla="*/ 575645 w 1752224"/>
              <a:gd name="connsiteY1" fmla="*/ 70067 h 234948"/>
              <a:gd name="connsiteX2" fmla="*/ 972395 w 1752224"/>
              <a:gd name="connsiteY2" fmla="*/ 213614 h 234948"/>
              <a:gd name="connsiteX3" fmla="*/ 1752224 w 1752224"/>
              <a:gd name="connsiteY3" fmla="*/ 198071 h 234948"/>
              <a:gd name="connsiteX0" fmla="*/ 0 w 1405376"/>
              <a:gd name="connsiteY0" fmla="*/ 0 h 238527"/>
              <a:gd name="connsiteX1" fmla="*/ 575645 w 1405376"/>
              <a:gd name="connsiteY1" fmla="*/ 70067 h 238527"/>
              <a:gd name="connsiteX2" fmla="*/ 972395 w 1405376"/>
              <a:gd name="connsiteY2" fmla="*/ 213614 h 238527"/>
              <a:gd name="connsiteX3" fmla="*/ 1405376 w 1405376"/>
              <a:gd name="connsiteY3" fmla="*/ 219546 h 238527"/>
              <a:gd name="connsiteX0" fmla="*/ 0 w 1405376"/>
              <a:gd name="connsiteY0" fmla="*/ 0 h 238527"/>
              <a:gd name="connsiteX1" fmla="*/ 575645 w 1405376"/>
              <a:gd name="connsiteY1" fmla="*/ 70067 h 238527"/>
              <a:gd name="connsiteX2" fmla="*/ 972395 w 1405376"/>
              <a:gd name="connsiteY2" fmla="*/ 213614 h 238527"/>
              <a:gd name="connsiteX3" fmla="*/ 1405376 w 1405376"/>
              <a:gd name="connsiteY3" fmla="*/ 219546 h 238527"/>
              <a:gd name="connsiteX0" fmla="*/ 0 w 1619606"/>
              <a:gd name="connsiteY0" fmla="*/ 0 h 262495"/>
              <a:gd name="connsiteX1" fmla="*/ 575645 w 1619606"/>
              <a:gd name="connsiteY1" fmla="*/ 70067 h 262495"/>
              <a:gd name="connsiteX2" fmla="*/ 972395 w 1619606"/>
              <a:gd name="connsiteY2" fmla="*/ 213614 h 262495"/>
              <a:gd name="connsiteX3" fmla="*/ 1619606 w 1619606"/>
              <a:gd name="connsiteY3" fmla="*/ 262495 h 262495"/>
              <a:gd name="connsiteX0" fmla="*/ 0 w 1986857"/>
              <a:gd name="connsiteY0" fmla="*/ 145946 h 2373378"/>
              <a:gd name="connsiteX1" fmla="*/ 575645 w 1986857"/>
              <a:gd name="connsiteY1" fmla="*/ 216013 h 2373378"/>
              <a:gd name="connsiteX2" fmla="*/ 972395 w 1986857"/>
              <a:gd name="connsiteY2" fmla="*/ 359560 h 2373378"/>
              <a:gd name="connsiteX3" fmla="*/ 1986857 w 1986857"/>
              <a:gd name="connsiteY3" fmla="*/ 2373377 h 2373378"/>
              <a:gd name="connsiteX0" fmla="*/ 0 w 1986857"/>
              <a:gd name="connsiteY0" fmla="*/ 145946 h 2373377"/>
              <a:gd name="connsiteX1" fmla="*/ 575645 w 1986857"/>
              <a:gd name="connsiteY1" fmla="*/ 216013 h 2373377"/>
              <a:gd name="connsiteX2" fmla="*/ 972395 w 1986857"/>
              <a:gd name="connsiteY2" fmla="*/ 359560 h 2373377"/>
              <a:gd name="connsiteX3" fmla="*/ 1986857 w 1986857"/>
              <a:gd name="connsiteY3" fmla="*/ 2373377 h 2373377"/>
              <a:gd name="connsiteX0" fmla="*/ 0 w 1435981"/>
              <a:gd name="connsiteY0" fmla="*/ 74932 h 756184"/>
              <a:gd name="connsiteX1" fmla="*/ 575645 w 1435981"/>
              <a:gd name="connsiteY1" fmla="*/ 144999 h 756184"/>
              <a:gd name="connsiteX2" fmla="*/ 972395 w 1435981"/>
              <a:gd name="connsiteY2" fmla="*/ 288546 h 756184"/>
              <a:gd name="connsiteX3" fmla="*/ 1435981 w 1435981"/>
              <a:gd name="connsiteY3" fmla="*/ 756184 h 756184"/>
              <a:gd name="connsiteX0" fmla="*/ 0 w 1435981"/>
              <a:gd name="connsiteY0" fmla="*/ 0 h 681252"/>
              <a:gd name="connsiteX1" fmla="*/ 575645 w 1435981"/>
              <a:gd name="connsiteY1" fmla="*/ 70067 h 681252"/>
              <a:gd name="connsiteX2" fmla="*/ 972395 w 1435981"/>
              <a:gd name="connsiteY2" fmla="*/ 213614 h 681252"/>
              <a:gd name="connsiteX3" fmla="*/ 1435981 w 1435981"/>
              <a:gd name="connsiteY3" fmla="*/ 681252 h 681252"/>
              <a:gd name="connsiteX0" fmla="*/ 0 w 1435981"/>
              <a:gd name="connsiteY0" fmla="*/ 0 h 681252"/>
              <a:gd name="connsiteX1" fmla="*/ 575645 w 1435981"/>
              <a:gd name="connsiteY1" fmla="*/ 70067 h 681252"/>
              <a:gd name="connsiteX2" fmla="*/ 972395 w 1435981"/>
              <a:gd name="connsiteY2" fmla="*/ 213614 h 681252"/>
              <a:gd name="connsiteX3" fmla="*/ 1435981 w 1435981"/>
              <a:gd name="connsiteY3" fmla="*/ 681252 h 681252"/>
              <a:gd name="connsiteX0" fmla="*/ 0 w 1191148"/>
              <a:gd name="connsiteY0" fmla="*/ 0 h 498716"/>
              <a:gd name="connsiteX1" fmla="*/ 575645 w 1191148"/>
              <a:gd name="connsiteY1" fmla="*/ 70067 h 498716"/>
              <a:gd name="connsiteX2" fmla="*/ 972395 w 1191148"/>
              <a:gd name="connsiteY2" fmla="*/ 213614 h 498716"/>
              <a:gd name="connsiteX3" fmla="*/ 1191148 w 1191148"/>
              <a:gd name="connsiteY3" fmla="*/ 498716 h 498716"/>
              <a:gd name="connsiteX0" fmla="*/ 0 w 1221752"/>
              <a:gd name="connsiteY0" fmla="*/ 0 h 455767"/>
              <a:gd name="connsiteX1" fmla="*/ 575645 w 1221752"/>
              <a:gd name="connsiteY1" fmla="*/ 70067 h 455767"/>
              <a:gd name="connsiteX2" fmla="*/ 972395 w 1221752"/>
              <a:gd name="connsiteY2" fmla="*/ 213614 h 455767"/>
              <a:gd name="connsiteX3" fmla="*/ 1221752 w 1221752"/>
              <a:gd name="connsiteY3" fmla="*/ 455767 h 45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752" h="455767">
                <a:moveTo>
                  <a:pt x="0" y="0"/>
                </a:moveTo>
                <a:cubicBezTo>
                  <a:pt x="216614" y="25685"/>
                  <a:pt x="392423" y="8422"/>
                  <a:pt x="575645" y="70067"/>
                </a:cubicBezTo>
                <a:cubicBezTo>
                  <a:pt x="717308" y="105669"/>
                  <a:pt x="864711" y="149331"/>
                  <a:pt x="972395" y="213614"/>
                </a:cubicBezTo>
                <a:cubicBezTo>
                  <a:pt x="1080079" y="277897"/>
                  <a:pt x="1139389" y="376037"/>
                  <a:pt x="1221752" y="455767"/>
                </a:cubicBezTo>
              </a:path>
            </a:pathLst>
          </a:custGeom>
          <a:ln w="28575">
            <a:solidFill>
              <a:srgbClr val="FF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0173" y="3821722"/>
            <a:ext cx="417492" cy="398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e-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Radiative Bhabha</a:t>
            </a:r>
            <a:r>
              <a:rPr lang="en-US" altLang="ja-JP" dirty="0" smtClean="0"/>
              <a:t> HER (contd.) </a:t>
            </a:r>
            <a:endParaRPr kumimoji="1" lang="ja-JP" altLang="en-US" dirty="0"/>
          </a:p>
        </p:txBody>
      </p:sp>
      <p:sp>
        <p:nvSpPr>
          <p:cNvPr id="18" name="日付プレースホルダ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 dirty="0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023583" y="3086144"/>
            <a:ext cx="241692" cy="1475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stCxn id="20" idx="2"/>
          </p:cNvCxnSpPr>
          <p:nvPr/>
        </p:nvCxnSpPr>
        <p:spPr>
          <a:xfrm flipH="1">
            <a:off x="829340" y="4561373"/>
            <a:ext cx="315089" cy="1254636"/>
          </a:xfrm>
          <a:prstGeom prst="line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91319" y="5854890"/>
            <a:ext cx="122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LER QC1  leak field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421640" y="3053506"/>
            <a:ext cx="247672" cy="15503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22946" y="5535913"/>
            <a:ext cx="122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</a:rPr>
              <a:t>H</a:t>
            </a:r>
            <a:r>
              <a:rPr kumimoji="1" lang="en-US" altLang="ja-JP" dirty="0" smtClean="0">
                <a:solidFill>
                  <a:srgbClr val="92D050"/>
                </a:solidFill>
              </a:rPr>
              <a:t>ER QC1  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cxnSp>
        <p:nvCxnSpPr>
          <p:cNvPr id="29" name="直線コネクタ 28"/>
          <p:cNvCxnSpPr>
            <a:stCxn id="27" idx="2"/>
            <a:endCxn id="28" idx="0"/>
          </p:cNvCxnSpPr>
          <p:nvPr/>
        </p:nvCxnSpPr>
        <p:spPr>
          <a:xfrm>
            <a:off x="1545476" y="4603904"/>
            <a:ext cx="91620" cy="932009"/>
          </a:xfrm>
          <a:prstGeom prst="line">
            <a:avLst/>
          </a:prstGeom>
          <a:ln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2254528" y="2769971"/>
            <a:ext cx="563100" cy="21316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047215" y="5539457"/>
            <a:ext cx="122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</a:rPr>
              <a:t>H</a:t>
            </a:r>
            <a:r>
              <a:rPr kumimoji="1" lang="en-US" altLang="ja-JP" dirty="0" smtClean="0">
                <a:solidFill>
                  <a:srgbClr val="92D050"/>
                </a:solidFill>
              </a:rPr>
              <a:t>ER QC2  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cxnSp>
        <p:nvCxnSpPr>
          <p:cNvPr id="38" name="直線コネクタ 37"/>
          <p:cNvCxnSpPr>
            <a:endCxn id="37" idx="0"/>
          </p:cNvCxnSpPr>
          <p:nvPr/>
        </p:nvCxnSpPr>
        <p:spPr>
          <a:xfrm>
            <a:off x="2548480" y="4894527"/>
            <a:ext cx="112885" cy="644930"/>
          </a:xfrm>
          <a:prstGeom prst="line">
            <a:avLst/>
          </a:prstGeom>
          <a:ln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265717" y="3804001"/>
            <a:ext cx="417492" cy="398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e-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599127" y="3068423"/>
            <a:ext cx="241692" cy="1475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5997184" y="3035785"/>
            <a:ext cx="247672" cy="15503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830072" y="2752250"/>
            <a:ext cx="563100" cy="21316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51" name="フリーフォーム 50"/>
          <p:cNvSpPr/>
          <p:nvPr/>
        </p:nvSpPr>
        <p:spPr>
          <a:xfrm>
            <a:off x="451640" y="3804379"/>
            <a:ext cx="1800906" cy="778771"/>
          </a:xfrm>
          <a:custGeom>
            <a:avLst/>
            <a:gdLst>
              <a:gd name="connsiteX0" fmla="*/ 0 w 1099335"/>
              <a:gd name="connsiteY0" fmla="*/ 0 h 369869"/>
              <a:gd name="connsiteX1" fmla="*/ 616450 w 1099335"/>
              <a:gd name="connsiteY1" fmla="*/ 113016 h 369869"/>
              <a:gd name="connsiteX2" fmla="*/ 1099335 w 1099335"/>
              <a:gd name="connsiteY2" fmla="*/ 369869 h 369869"/>
              <a:gd name="connsiteX0" fmla="*/ 0 w 1099335"/>
              <a:gd name="connsiteY0" fmla="*/ 0 h 369869"/>
              <a:gd name="connsiteX1" fmla="*/ 575645 w 1099335"/>
              <a:gd name="connsiteY1" fmla="*/ 70067 h 369869"/>
              <a:gd name="connsiteX2" fmla="*/ 1099335 w 1099335"/>
              <a:gd name="connsiteY2" fmla="*/ 369869 h 369869"/>
              <a:gd name="connsiteX0" fmla="*/ 0 w 1099335"/>
              <a:gd name="connsiteY0" fmla="*/ 0 h 369869"/>
              <a:gd name="connsiteX1" fmla="*/ 575645 w 1099335"/>
              <a:gd name="connsiteY1" fmla="*/ 70067 h 369869"/>
              <a:gd name="connsiteX2" fmla="*/ 849978 w 1099335"/>
              <a:gd name="connsiteY2" fmla="*/ 213613 h 369869"/>
              <a:gd name="connsiteX3" fmla="*/ 1099335 w 1099335"/>
              <a:gd name="connsiteY3" fmla="*/ 369869 h 369869"/>
              <a:gd name="connsiteX0" fmla="*/ 0 w 1099335"/>
              <a:gd name="connsiteY0" fmla="*/ 0 h 369869"/>
              <a:gd name="connsiteX1" fmla="*/ 575645 w 1099335"/>
              <a:gd name="connsiteY1" fmla="*/ 70067 h 369869"/>
              <a:gd name="connsiteX2" fmla="*/ 870380 w 1099335"/>
              <a:gd name="connsiteY2" fmla="*/ 192138 h 369869"/>
              <a:gd name="connsiteX3" fmla="*/ 1099335 w 1099335"/>
              <a:gd name="connsiteY3" fmla="*/ 369869 h 369869"/>
              <a:gd name="connsiteX0" fmla="*/ 0 w 1109536"/>
              <a:gd name="connsiteY0" fmla="*/ 0 h 455767"/>
              <a:gd name="connsiteX1" fmla="*/ 575645 w 1109536"/>
              <a:gd name="connsiteY1" fmla="*/ 70067 h 455767"/>
              <a:gd name="connsiteX2" fmla="*/ 870380 w 1109536"/>
              <a:gd name="connsiteY2" fmla="*/ 192138 h 455767"/>
              <a:gd name="connsiteX3" fmla="*/ 1109536 w 1109536"/>
              <a:gd name="connsiteY3" fmla="*/ 455767 h 455767"/>
              <a:gd name="connsiteX0" fmla="*/ 0 w 1109536"/>
              <a:gd name="connsiteY0" fmla="*/ 0 h 455767"/>
              <a:gd name="connsiteX1" fmla="*/ 575645 w 1109536"/>
              <a:gd name="connsiteY1" fmla="*/ 70067 h 455767"/>
              <a:gd name="connsiteX2" fmla="*/ 972395 w 1109536"/>
              <a:gd name="connsiteY2" fmla="*/ 213614 h 455767"/>
              <a:gd name="connsiteX3" fmla="*/ 1109536 w 1109536"/>
              <a:gd name="connsiteY3" fmla="*/ 455767 h 455767"/>
              <a:gd name="connsiteX0" fmla="*/ 0 w 1180946"/>
              <a:gd name="connsiteY0" fmla="*/ 0 h 455767"/>
              <a:gd name="connsiteX1" fmla="*/ 575645 w 1180946"/>
              <a:gd name="connsiteY1" fmla="*/ 70067 h 455767"/>
              <a:gd name="connsiteX2" fmla="*/ 972395 w 1180946"/>
              <a:gd name="connsiteY2" fmla="*/ 213614 h 455767"/>
              <a:gd name="connsiteX3" fmla="*/ 1180946 w 1180946"/>
              <a:gd name="connsiteY3" fmla="*/ 455767 h 455767"/>
              <a:gd name="connsiteX0" fmla="*/ 0 w 1507391"/>
              <a:gd name="connsiteY0" fmla="*/ 0 h 240317"/>
              <a:gd name="connsiteX1" fmla="*/ 575645 w 1507391"/>
              <a:gd name="connsiteY1" fmla="*/ 70067 h 240317"/>
              <a:gd name="connsiteX2" fmla="*/ 972395 w 1507391"/>
              <a:gd name="connsiteY2" fmla="*/ 213614 h 240317"/>
              <a:gd name="connsiteX3" fmla="*/ 1507391 w 1507391"/>
              <a:gd name="connsiteY3" fmla="*/ 230283 h 240317"/>
              <a:gd name="connsiteX0" fmla="*/ 0 w 1752224"/>
              <a:gd name="connsiteY0" fmla="*/ 0 h 234948"/>
              <a:gd name="connsiteX1" fmla="*/ 575645 w 1752224"/>
              <a:gd name="connsiteY1" fmla="*/ 70067 h 234948"/>
              <a:gd name="connsiteX2" fmla="*/ 972395 w 1752224"/>
              <a:gd name="connsiteY2" fmla="*/ 213614 h 234948"/>
              <a:gd name="connsiteX3" fmla="*/ 1752224 w 1752224"/>
              <a:gd name="connsiteY3" fmla="*/ 198071 h 234948"/>
              <a:gd name="connsiteX0" fmla="*/ 0 w 1405376"/>
              <a:gd name="connsiteY0" fmla="*/ 0 h 238527"/>
              <a:gd name="connsiteX1" fmla="*/ 575645 w 1405376"/>
              <a:gd name="connsiteY1" fmla="*/ 70067 h 238527"/>
              <a:gd name="connsiteX2" fmla="*/ 972395 w 1405376"/>
              <a:gd name="connsiteY2" fmla="*/ 213614 h 238527"/>
              <a:gd name="connsiteX3" fmla="*/ 1405376 w 1405376"/>
              <a:gd name="connsiteY3" fmla="*/ 219546 h 238527"/>
              <a:gd name="connsiteX0" fmla="*/ 0 w 1405376"/>
              <a:gd name="connsiteY0" fmla="*/ 0 h 238527"/>
              <a:gd name="connsiteX1" fmla="*/ 575645 w 1405376"/>
              <a:gd name="connsiteY1" fmla="*/ 70067 h 238527"/>
              <a:gd name="connsiteX2" fmla="*/ 972395 w 1405376"/>
              <a:gd name="connsiteY2" fmla="*/ 213614 h 238527"/>
              <a:gd name="connsiteX3" fmla="*/ 1405376 w 1405376"/>
              <a:gd name="connsiteY3" fmla="*/ 219546 h 238527"/>
              <a:gd name="connsiteX0" fmla="*/ 0 w 1619606"/>
              <a:gd name="connsiteY0" fmla="*/ 0 h 262495"/>
              <a:gd name="connsiteX1" fmla="*/ 575645 w 1619606"/>
              <a:gd name="connsiteY1" fmla="*/ 70067 h 262495"/>
              <a:gd name="connsiteX2" fmla="*/ 972395 w 1619606"/>
              <a:gd name="connsiteY2" fmla="*/ 213614 h 262495"/>
              <a:gd name="connsiteX3" fmla="*/ 1619606 w 1619606"/>
              <a:gd name="connsiteY3" fmla="*/ 262495 h 262495"/>
              <a:gd name="connsiteX0" fmla="*/ 0 w 1986857"/>
              <a:gd name="connsiteY0" fmla="*/ 145946 h 2373378"/>
              <a:gd name="connsiteX1" fmla="*/ 575645 w 1986857"/>
              <a:gd name="connsiteY1" fmla="*/ 216013 h 2373378"/>
              <a:gd name="connsiteX2" fmla="*/ 972395 w 1986857"/>
              <a:gd name="connsiteY2" fmla="*/ 359560 h 2373378"/>
              <a:gd name="connsiteX3" fmla="*/ 1986857 w 1986857"/>
              <a:gd name="connsiteY3" fmla="*/ 2373377 h 2373378"/>
              <a:gd name="connsiteX0" fmla="*/ 0 w 1986857"/>
              <a:gd name="connsiteY0" fmla="*/ 145946 h 2373377"/>
              <a:gd name="connsiteX1" fmla="*/ 575645 w 1986857"/>
              <a:gd name="connsiteY1" fmla="*/ 216013 h 2373377"/>
              <a:gd name="connsiteX2" fmla="*/ 972395 w 1986857"/>
              <a:gd name="connsiteY2" fmla="*/ 359560 h 2373377"/>
              <a:gd name="connsiteX3" fmla="*/ 1986857 w 1986857"/>
              <a:gd name="connsiteY3" fmla="*/ 2373377 h 2373377"/>
              <a:gd name="connsiteX0" fmla="*/ 0 w 1435981"/>
              <a:gd name="connsiteY0" fmla="*/ 74932 h 756184"/>
              <a:gd name="connsiteX1" fmla="*/ 575645 w 1435981"/>
              <a:gd name="connsiteY1" fmla="*/ 144999 h 756184"/>
              <a:gd name="connsiteX2" fmla="*/ 972395 w 1435981"/>
              <a:gd name="connsiteY2" fmla="*/ 288546 h 756184"/>
              <a:gd name="connsiteX3" fmla="*/ 1435981 w 1435981"/>
              <a:gd name="connsiteY3" fmla="*/ 756184 h 756184"/>
              <a:gd name="connsiteX0" fmla="*/ 0 w 1435981"/>
              <a:gd name="connsiteY0" fmla="*/ 0 h 681252"/>
              <a:gd name="connsiteX1" fmla="*/ 575645 w 1435981"/>
              <a:gd name="connsiteY1" fmla="*/ 70067 h 681252"/>
              <a:gd name="connsiteX2" fmla="*/ 972395 w 1435981"/>
              <a:gd name="connsiteY2" fmla="*/ 213614 h 681252"/>
              <a:gd name="connsiteX3" fmla="*/ 1435981 w 1435981"/>
              <a:gd name="connsiteY3" fmla="*/ 681252 h 681252"/>
              <a:gd name="connsiteX0" fmla="*/ 0 w 1435981"/>
              <a:gd name="connsiteY0" fmla="*/ 0 h 681252"/>
              <a:gd name="connsiteX1" fmla="*/ 575645 w 1435981"/>
              <a:gd name="connsiteY1" fmla="*/ 70067 h 681252"/>
              <a:gd name="connsiteX2" fmla="*/ 972395 w 1435981"/>
              <a:gd name="connsiteY2" fmla="*/ 213614 h 681252"/>
              <a:gd name="connsiteX3" fmla="*/ 1435981 w 1435981"/>
              <a:gd name="connsiteY3" fmla="*/ 681252 h 681252"/>
              <a:gd name="connsiteX0" fmla="*/ 0 w 1191148"/>
              <a:gd name="connsiteY0" fmla="*/ 0 h 498716"/>
              <a:gd name="connsiteX1" fmla="*/ 575645 w 1191148"/>
              <a:gd name="connsiteY1" fmla="*/ 70067 h 498716"/>
              <a:gd name="connsiteX2" fmla="*/ 972395 w 1191148"/>
              <a:gd name="connsiteY2" fmla="*/ 213614 h 498716"/>
              <a:gd name="connsiteX3" fmla="*/ 1191148 w 1191148"/>
              <a:gd name="connsiteY3" fmla="*/ 498716 h 498716"/>
              <a:gd name="connsiteX0" fmla="*/ 0 w 1221752"/>
              <a:gd name="connsiteY0" fmla="*/ 0 h 455767"/>
              <a:gd name="connsiteX1" fmla="*/ 575645 w 1221752"/>
              <a:gd name="connsiteY1" fmla="*/ 70067 h 455767"/>
              <a:gd name="connsiteX2" fmla="*/ 972395 w 1221752"/>
              <a:gd name="connsiteY2" fmla="*/ 213614 h 455767"/>
              <a:gd name="connsiteX3" fmla="*/ 1221752 w 1221752"/>
              <a:gd name="connsiteY3" fmla="*/ 455767 h 45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752" h="455767">
                <a:moveTo>
                  <a:pt x="0" y="0"/>
                </a:moveTo>
                <a:cubicBezTo>
                  <a:pt x="216614" y="25685"/>
                  <a:pt x="392423" y="8422"/>
                  <a:pt x="575645" y="70067"/>
                </a:cubicBezTo>
                <a:cubicBezTo>
                  <a:pt x="717308" y="105669"/>
                  <a:pt x="864711" y="149331"/>
                  <a:pt x="972395" y="213614"/>
                </a:cubicBezTo>
                <a:cubicBezTo>
                  <a:pt x="1080079" y="277897"/>
                  <a:pt x="1139389" y="376037"/>
                  <a:pt x="1221752" y="455767"/>
                </a:cubicBezTo>
              </a:path>
            </a:pathLst>
          </a:custGeom>
          <a:ln w="28575">
            <a:solidFill>
              <a:srgbClr val="FF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704934" y="3765966"/>
            <a:ext cx="417492" cy="398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e-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sp>
        <p:nvSpPr>
          <p:cNvPr id="30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kkan\Documents\My Dropbox\nakkan_work\BGdata\RBB_Funakoshi\LER_120205\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305" y="1993357"/>
            <a:ext cx="8613759" cy="3399410"/>
          </a:xfrm>
          <a:prstGeom prst="rect">
            <a:avLst/>
          </a:prstGeom>
          <a:noFill/>
        </p:spPr>
      </p:pic>
      <p:sp>
        <p:nvSpPr>
          <p:cNvPr id="9" name="フリーフォーム 8"/>
          <p:cNvSpPr/>
          <p:nvPr/>
        </p:nvSpPr>
        <p:spPr>
          <a:xfrm rot="11043090" flipV="1">
            <a:off x="7654246" y="3661540"/>
            <a:ext cx="626723" cy="78253"/>
          </a:xfrm>
          <a:custGeom>
            <a:avLst/>
            <a:gdLst>
              <a:gd name="connsiteX0" fmla="*/ 0 w 1099335"/>
              <a:gd name="connsiteY0" fmla="*/ 0 h 369869"/>
              <a:gd name="connsiteX1" fmla="*/ 616450 w 1099335"/>
              <a:gd name="connsiteY1" fmla="*/ 113016 h 369869"/>
              <a:gd name="connsiteX2" fmla="*/ 1099335 w 1099335"/>
              <a:gd name="connsiteY2" fmla="*/ 369869 h 3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335" h="369869">
                <a:moveTo>
                  <a:pt x="0" y="0"/>
                </a:moveTo>
                <a:cubicBezTo>
                  <a:pt x="216614" y="25685"/>
                  <a:pt x="433228" y="51371"/>
                  <a:pt x="616450" y="113016"/>
                </a:cubicBezTo>
                <a:cubicBezTo>
                  <a:pt x="799673" y="174661"/>
                  <a:pt x="949504" y="272265"/>
                  <a:pt x="1099335" y="369869"/>
                </a:cubicBezTo>
              </a:path>
            </a:pathLst>
          </a:custGeom>
          <a:ln w="28575">
            <a:solidFill>
              <a:srgbClr val="FF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82247" y="5650787"/>
            <a:ext cx="262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Horizontally lost at z=-1m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76099" y="2024009"/>
            <a:ext cx="226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W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3987" y="2044557"/>
            <a:ext cx="226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W</a:t>
            </a:r>
            <a:endParaRPr kumimoji="1" lang="ja-JP" alt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729749" y="2011435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x-z plane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880508" y="2021710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y-z plane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46715" y="37295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e+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Radiative Bhabha</a:t>
            </a:r>
            <a:r>
              <a:rPr lang="en-US" altLang="ja-JP" dirty="0" smtClean="0"/>
              <a:t> LER (contd.) 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59650" y="32569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e+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sp>
        <p:nvSpPr>
          <p:cNvPr id="19" name="フリーフォーム 18"/>
          <p:cNvSpPr/>
          <p:nvPr/>
        </p:nvSpPr>
        <p:spPr>
          <a:xfrm rot="10800000" flipV="1">
            <a:off x="3183279" y="3694692"/>
            <a:ext cx="698644" cy="217688"/>
          </a:xfrm>
          <a:custGeom>
            <a:avLst/>
            <a:gdLst>
              <a:gd name="connsiteX0" fmla="*/ 0 w 1099335"/>
              <a:gd name="connsiteY0" fmla="*/ 0 h 369869"/>
              <a:gd name="connsiteX1" fmla="*/ 616450 w 1099335"/>
              <a:gd name="connsiteY1" fmla="*/ 113016 h 369869"/>
              <a:gd name="connsiteX2" fmla="*/ 1099335 w 1099335"/>
              <a:gd name="connsiteY2" fmla="*/ 369869 h 369869"/>
              <a:gd name="connsiteX0" fmla="*/ 0 w 1099335"/>
              <a:gd name="connsiteY0" fmla="*/ 0 h 369869"/>
              <a:gd name="connsiteX1" fmla="*/ 800488 w 1099335"/>
              <a:gd name="connsiteY1" fmla="*/ 131244 h 369869"/>
              <a:gd name="connsiteX2" fmla="*/ 1099335 w 1099335"/>
              <a:gd name="connsiteY2" fmla="*/ 369869 h 369869"/>
              <a:gd name="connsiteX0" fmla="*/ 0 w 1099335"/>
              <a:gd name="connsiteY0" fmla="*/ 3310 h 373179"/>
              <a:gd name="connsiteX1" fmla="*/ 733564 w 1099335"/>
              <a:gd name="connsiteY1" fmla="*/ 61644 h 373179"/>
              <a:gd name="connsiteX2" fmla="*/ 1099335 w 1099335"/>
              <a:gd name="connsiteY2" fmla="*/ 373179 h 37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335" h="373179">
                <a:moveTo>
                  <a:pt x="0" y="3310"/>
                </a:moveTo>
                <a:cubicBezTo>
                  <a:pt x="216614" y="28995"/>
                  <a:pt x="550342" y="-1"/>
                  <a:pt x="733564" y="61644"/>
                </a:cubicBezTo>
                <a:cubicBezTo>
                  <a:pt x="916787" y="123289"/>
                  <a:pt x="949504" y="275575"/>
                  <a:pt x="1099335" y="373179"/>
                </a:cubicBezTo>
              </a:path>
            </a:pathLst>
          </a:custGeom>
          <a:ln w="28575">
            <a:solidFill>
              <a:srgbClr val="FF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030278" y="2838895"/>
            <a:ext cx="318977" cy="171184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73551" y="5429587"/>
            <a:ext cx="122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</a:rPr>
              <a:t>L</a:t>
            </a:r>
            <a:r>
              <a:rPr kumimoji="1" lang="en-US" altLang="ja-JP" dirty="0" smtClean="0">
                <a:solidFill>
                  <a:srgbClr val="92D050"/>
                </a:solidFill>
              </a:rPr>
              <a:t>ER QC1  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cxnSp>
        <p:nvCxnSpPr>
          <p:cNvPr id="25" name="直線コネクタ 24"/>
          <p:cNvCxnSpPr>
            <a:stCxn id="23" idx="2"/>
            <a:endCxn id="24" idx="0"/>
          </p:cNvCxnSpPr>
          <p:nvPr/>
        </p:nvCxnSpPr>
        <p:spPr>
          <a:xfrm flipH="1">
            <a:off x="2487701" y="4550737"/>
            <a:ext cx="702066" cy="878850"/>
          </a:xfrm>
          <a:prstGeom prst="line">
            <a:avLst/>
          </a:prstGeom>
          <a:ln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フリーフォーム 27"/>
          <p:cNvSpPr/>
          <p:nvPr/>
        </p:nvSpPr>
        <p:spPr>
          <a:xfrm rot="10800000">
            <a:off x="3165551" y="3485570"/>
            <a:ext cx="698644" cy="217688"/>
          </a:xfrm>
          <a:custGeom>
            <a:avLst/>
            <a:gdLst>
              <a:gd name="connsiteX0" fmla="*/ 0 w 1099335"/>
              <a:gd name="connsiteY0" fmla="*/ 0 h 369869"/>
              <a:gd name="connsiteX1" fmla="*/ 616450 w 1099335"/>
              <a:gd name="connsiteY1" fmla="*/ 113016 h 369869"/>
              <a:gd name="connsiteX2" fmla="*/ 1099335 w 1099335"/>
              <a:gd name="connsiteY2" fmla="*/ 369869 h 369869"/>
              <a:gd name="connsiteX0" fmla="*/ 0 w 1099335"/>
              <a:gd name="connsiteY0" fmla="*/ 0 h 369869"/>
              <a:gd name="connsiteX1" fmla="*/ 800488 w 1099335"/>
              <a:gd name="connsiteY1" fmla="*/ 131244 h 369869"/>
              <a:gd name="connsiteX2" fmla="*/ 1099335 w 1099335"/>
              <a:gd name="connsiteY2" fmla="*/ 369869 h 369869"/>
              <a:gd name="connsiteX0" fmla="*/ 0 w 1099335"/>
              <a:gd name="connsiteY0" fmla="*/ 3310 h 373179"/>
              <a:gd name="connsiteX1" fmla="*/ 733564 w 1099335"/>
              <a:gd name="connsiteY1" fmla="*/ 61644 h 373179"/>
              <a:gd name="connsiteX2" fmla="*/ 1099335 w 1099335"/>
              <a:gd name="connsiteY2" fmla="*/ 373179 h 37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335" h="373179">
                <a:moveTo>
                  <a:pt x="0" y="3310"/>
                </a:moveTo>
                <a:cubicBezTo>
                  <a:pt x="216614" y="28995"/>
                  <a:pt x="550342" y="-1"/>
                  <a:pt x="733564" y="61644"/>
                </a:cubicBezTo>
                <a:cubicBezTo>
                  <a:pt x="916787" y="123289"/>
                  <a:pt x="949504" y="275575"/>
                  <a:pt x="1099335" y="373179"/>
                </a:cubicBezTo>
              </a:path>
            </a:pathLst>
          </a:custGeom>
          <a:ln w="28575">
            <a:solidFill>
              <a:srgbClr val="FF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363968" y="2842439"/>
            <a:ext cx="318977" cy="171184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7271" y="5528825"/>
            <a:ext cx="122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</a:rPr>
              <a:t>L</a:t>
            </a:r>
            <a:r>
              <a:rPr kumimoji="1" lang="en-US" altLang="ja-JP" dirty="0" smtClean="0">
                <a:solidFill>
                  <a:srgbClr val="92D050"/>
                </a:solidFill>
              </a:rPr>
              <a:t>ER QC2  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cxnSp>
        <p:nvCxnSpPr>
          <p:cNvPr id="35" name="直線コネクタ 34"/>
          <p:cNvCxnSpPr>
            <a:stCxn id="33" idx="2"/>
            <a:endCxn id="34" idx="0"/>
          </p:cNvCxnSpPr>
          <p:nvPr/>
        </p:nvCxnSpPr>
        <p:spPr>
          <a:xfrm flipH="1">
            <a:off x="981421" y="4554281"/>
            <a:ext cx="1542036" cy="974544"/>
          </a:xfrm>
          <a:prstGeom prst="line">
            <a:avLst/>
          </a:prstGeom>
          <a:ln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Increase shields</a:t>
            </a:r>
            <a:r>
              <a:rPr kumimoji="1" lang="en-US" altLang="ja-JP" dirty="0" smtClean="0"/>
              <a:t> in </a:t>
            </a:r>
            <a:r>
              <a:rPr kumimoji="1" lang="en-US" altLang="ja-JP" dirty="0" smtClean="0"/>
              <a:t>the tunnel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pic>
        <p:nvPicPr>
          <p:cNvPr id="5" name="Picture 2" descr="C:\Users\suetsugu\Desktop\LER_H8_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74" y="1806640"/>
            <a:ext cx="8331747" cy="3835402"/>
          </a:xfrm>
          <a:prstGeom prst="rect">
            <a:avLst/>
          </a:prstGeom>
          <a:noFill/>
        </p:spPr>
      </p:pic>
      <p:sp>
        <p:nvSpPr>
          <p:cNvPr id="9" name="爆発 2 8"/>
          <p:cNvSpPr/>
          <p:nvPr/>
        </p:nvSpPr>
        <p:spPr>
          <a:xfrm>
            <a:off x="5569531" y="3325090"/>
            <a:ext cx="427512" cy="427512"/>
          </a:xfrm>
          <a:prstGeom prst="irregularSeal2">
            <a:avLst/>
          </a:prstGeom>
          <a:solidFill>
            <a:srgbClr val="FFFF66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中かっこ 11"/>
          <p:cNvSpPr/>
          <p:nvPr/>
        </p:nvSpPr>
        <p:spPr>
          <a:xfrm rot="5234054">
            <a:off x="3922865" y="2716669"/>
            <a:ext cx="301393" cy="119878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 rot="21229426">
            <a:off x="2829698" y="2452576"/>
            <a:ext cx="231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HER first bend (BL0RE)</a:t>
            </a:r>
            <a:endParaRPr kumimoji="1" lang="en-US" altLang="ja-JP" dirty="0" smtClean="0"/>
          </a:p>
          <a:p>
            <a:r>
              <a:rPr lang="en-US" altLang="ja-JP" dirty="0" smtClean="0"/>
              <a:t>IP+7~11m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522809" y="2583971"/>
            <a:ext cx="1468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Photon dump</a:t>
            </a:r>
          </a:p>
          <a:p>
            <a:r>
              <a:rPr lang="en-US" altLang="ja-JP" dirty="0" smtClean="0"/>
              <a:t>IP ~14m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446317" y="2933206"/>
            <a:ext cx="45719" cy="1840676"/>
          </a:xfrm>
          <a:prstGeom prst="rect">
            <a:avLst/>
          </a:prstGeom>
          <a:solidFill>
            <a:srgbClr val="FF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>
            <a:stCxn id="19" idx="0"/>
          </p:cNvCxnSpPr>
          <p:nvPr/>
        </p:nvCxnSpPr>
        <p:spPr>
          <a:xfrm flipV="1">
            <a:off x="1590537" y="4999513"/>
            <a:ext cx="879532" cy="73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78428" y="5738766"/>
            <a:ext cx="222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Polyethylene shield</a:t>
            </a:r>
            <a:r>
              <a:rPr lang="ja-JP" altLang="en-US" dirty="0" smtClean="0"/>
              <a:t> </a:t>
            </a:r>
            <a:r>
              <a:rPr lang="en-US" altLang="ja-JP" dirty="0" smtClean="0"/>
              <a:t>(10cm) at KEKB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341917" y="3277589"/>
            <a:ext cx="120732" cy="688770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27076" y="5700658"/>
            <a:ext cx="281535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Additional neutron shield </a:t>
            </a:r>
          </a:p>
          <a:p>
            <a:r>
              <a:rPr lang="en-US" altLang="ja-JP" sz="2000" dirty="0" smtClean="0"/>
              <a:t>around gamma dump</a:t>
            </a:r>
            <a:endParaRPr kumimoji="1" lang="ja-JP" altLang="en-US" sz="2000" dirty="0"/>
          </a:p>
        </p:txBody>
      </p:sp>
      <p:cxnSp>
        <p:nvCxnSpPr>
          <p:cNvPr id="24" name="直線矢印コネクタ 23"/>
          <p:cNvCxnSpPr/>
          <p:nvPr/>
        </p:nvCxnSpPr>
        <p:spPr>
          <a:xfrm rot="5400000" flipH="1" flipV="1">
            <a:off x="4845592" y="4864164"/>
            <a:ext cx="1852549" cy="11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6052458" y="3299360"/>
            <a:ext cx="120732" cy="688770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5397334" y="3265714"/>
            <a:ext cx="706581" cy="114795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421085" y="3835729"/>
            <a:ext cx="706581" cy="114795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561778" y="3164106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C000"/>
                </a:solidFill>
                <a:latin typeface="Symbol" pitchFamily="18" charset="2"/>
              </a:rPr>
              <a:t>g</a:t>
            </a:r>
            <a:endParaRPr lang="ja-JP" altLang="en-US" b="1" dirty="0">
              <a:solidFill>
                <a:srgbClr val="FFC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Hiroyuki Nakayama (KEK)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11th B2GM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(Mar. 14-17, 2012)</a:t>
            </a:r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669054" y="3212123"/>
            <a:ext cx="249991" cy="433754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657331" y="4056184"/>
            <a:ext cx="249991" cy="363415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2845207" y="4331299"/>
            <a:ext cx="273132" cy="1424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672861" y="5712381"/>
            <a:ext cx="281535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Additional concrete shield </a:t>
            </a:r>
            <a:r>
              <a:rPr lang="en-US" altLang="ja-JP" sz="2000" dirty="0" smtClean="0"/>
              <a:t>at tunnel exit</a:t>
            </a:r>
            <a:endParaRPr kumimoji="1" lang="ja-JP" altLang="en-US" sz="2000" dirty="0"/>
          </a:p>
        </p:txBody>
      </p:sp>
      <p:sp>
        <p:nvSpPr>
          <p:cNvPr id="35" name="フリーフォーム 34"/>
          <p:cNvSpPr/>
          <p:nvPr/>
        </p:nvSpPr>
        <p:spPr>
          <a:xfrm>
            <a:off x="1160585" y="3540369"/>
            <a:ext cx="3774830" cy="304800"/>
          </a:xfrm>
          <a:custGeom>
            <a:avLst/>
            <a:gdLst>
              <a:gd name="connsiteX0" fmla="*/ 0 w 3774830"/>
              <a:gd name="connsiteY0" fmla="*/ 304800 h 304800"/>
              <a:gd name="connsiteX1" fmla="*/ 3059723 w 3774830"/>
              <a:gd name="connsiteY1" fmla="*/ 128954 h 304800"/>
              <a:gd name="connsiteX2" fmla="*/ 3774830 w 377483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4830" h="304800">
                <a:moveTo>
                  <a:pt x="0" y="304800"/>
                </a:moveTo>
                <a:lnTo>
                  <a:pt x="3059723" y="128954"/>
                </a:lnTo>
                <a:cubicBezTo>
                  <a:pt x="3688861" y="78154"/>
                  <a:pt x="3731845" y="39077"/>
                  <a:pt x="3774830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1207477" y="3540369"/>
            <a:ext cx="4091353" cy="304800"/>
          </a:xfrm>
          <a:custGeom>
            <a:avLst/>
            <a:gdLst>
              <a:gd name="connsiteX0" fmla="*/ 0 w 3774830"/>
              <a:gd name="connsiteY0" fmla="*/ 304800 h 304800"/>
              <a:gd name="connsiteX1" fmla="*/ 3059723 w 3774830"/>
              <a:gd name="connsiteY1" fmla="*/ 128954 h 304800"/>
              <a:gd name="connsiteX2" fmla="*/ 3774830 w 377483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4830" h="304800">
                <a:moveTo>
                  <a:pt x="0" y="304800"/>
                </a:moveTo>
                <a:lnTo>
                  <a:pt x="3059723" y="128954"/>
                </a:lnTo>
                <a:cubicBezTo>
                  <a:pt x="3688861" y="78154"/>
                  <a:pt x="3731845" y="39077"/>
                  <a:pt x="3774830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1348154" y="3528646"/>
            <a:ext cx="4712677" cy="304800"/>
          </a:xfrm>
          <a:custGeom>
            <a:avLst/>
            <a:gdLst>
              <a:gd name="connsiteX0" fmla="*/ 0 w 3774830"/>
              <a:gd name="connsiteY0" fmla="*/ 304800 h 304800"/>
              <a:gd name="connsiteX1" fmla="*/ 3059723 w 3774830"/>
              <a:gd name="connsiteY1" fmla="*/ 128954 h 304800"/>
              <a:gd name="connsiteX2" fmla="*/ 3774830 w 377483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4830" h="304800">
                <a:moveTo>
                  <a:pt x="0" y="304800"/>
                </a:moveTo>
                <a:lnTo>
                  <a:pt x="3059723" y="128954"/>
                </a:lnTo>
                <a:cubicBezTo>
                  <a:pt x="3688861" y="78154"/>
                  <a:pt x="3731845" y="39077"/>
                  <a:pt x="3774830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1664677" y="3528645"/>
            <a:ext cx="4712677" cy="304800"/>
          </a:xfrm>
          <a:custGeom>
            <a:avLst/>
            <a:gdLst>
              <a:gd name="connsiteX0" fmla="*/ 0 w 3774830"/>
              <a:gd name="connsiteY0" fmla="*/ 304800 h 304800"/>
              <a:gd name="connsiteX1" fmla="*/ 3059723 w 3774830"/>
              <a:gd name="connsiteY1" fmla="*/ 128954 h 304800"/>
              <a:gd name="connsiteX2" fmla="*/ 3774830 w 377483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4830" h="304800">
                <a:moveTo>
                  <a:pt x="0" y="304800"/>
                </a:moveTo>
                <a:lnTo>
                  <a:pt x="3059723" y="128954"/>
                </a:lnTo>
                <a:cubicBezTo>
                  <a:pt x="3688861" y="78154"/>
                  <a:pt x="3731845" y="39077"/>
                  <a:pt x="3774830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128156" y="3574473"/>
            <a:ext cx="4667002" cy="28500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4752887" y="3234444"/>
            <a:ext cx="34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e-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045964" y="3246167"/>
            <a:ext cx="34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e-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417564" y="3257890"/>
            <a:ext cx="34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e-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054149" y="3269613"/>
            <a:ext cx="34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e-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3" name="フリーフォーム 42"/>
          <p:cNvSpPr/>
          <p:nvPr/>
        </p:nvSpPr>
        <p:spPr>
          <a:xfrm>
            <a:off x="1875693" y="3552091"/>
            <a:ext cx="2625969" cy="304800"/>
          </a:xfrm>
          <a:custGeom>
            <a:avLst/>
            <a:gdLst>
              <a:gd name="connsiteX0" fmla="*/ 0 w 3774830"/>
              <a:gd name="connsiteY0" fmla="*/ 304800 h 304800"/>
              <a:gd name="connsiteX1" fmla="*/ 3059723 w 3774830"/>
              <a:gd name="connsiteY1" fmla="*/ 128954 h 304800"/>
              <a:gd name="connsiteX2" fmla="*/ 3774830 w 377483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4830" h="304800">
                <a:moveTo>
                  <a:pt x="0" y="304800"/>
                </a:moveTo>
                <a:lnTo>
                  <a:pt x="3059723" y="128954"/>
                </a:lnTo>
                <a:cubicBezTo>
                  <a:pt x="3688861" y="78154"/>
                  <a:pt x="3731845" y="39077"/>
                  <a:pt x="3774830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4342579" y="3281337"/>
            <a:ext cx="34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e-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H="1">
            <a:off x="4185138" y="3657600"/>
            <a:ext cx="785446" cy="7385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H="1" flipV="1">
            <a:off x="3059723" y="3458308"/>
            <a:ext cx="1137139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5884985" y="3763108"/>
            <a:ext cx="855784" cy="66821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6764216" y="3376246"/>
            <a:ext cx="785446" cy="103163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22" idx="2"/>
          </p:cNvCxnSpPr>
          <p:nvPr/>
        </p:nvCxnSpPr>
        <p:spPr>
          <a:xfrm flipV="1">
            <a:off x="5701400" y="3200400"/>
            <a:ext cx="722846" cy="3330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6424246" y="3200400"/>
            <a:ext cx="1277816" cy="116058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4712677" y="3634154"/>
            <a:ext cx="492369" cy="79716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5181600" y="3329354"/>
            <a:ext cx="1910862" cy="110196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H="1" flipV="1">
            <a:off x="3716215" y="3212123"/>
            <a:ext cx="445477" cy="4454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H="1">
            <a:off x="3282462" y="3212123"/>
            <a:ext cx="433753" cy="11957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3024554" y="3223846"/>
            <a:ext cx="3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130062" y="4091353"/>
            <a:ext cx="3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940062" y="3118338"/>
            <a:ext cx="3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537939" y="3106615"/>
            <a:ext cx="3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631724" y="4114799"/>
            <a:ext cx="3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929161" y="1182029"/>
            <a:ext cx="601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dirty="0" smtClean="0"/>
              <a:t>Neutron rate on Endcap </a:t>
            </a:r>
            <a:r>
              <a:rPr lang="en-US" altLang="ja-JP" dirty="0" smtClean="0"/>
              <a:t>detectors </a:t>
            </a:r>
          </a:p>
          <a:p>
            <a:pPr>
              <a:buFontTx/>
              <a:buChar char="-"/>
            </a:pPr>
            <a:r>
              <a:rPr lang="en-US" altLang="ja-JP" dirty="0" smtClean="0"/>
              <a:t>R</a:t>
            </a:r>
            <a:r>
              <a:rPr kumimoji="1" lang="en-US" altLang="ja-JP" dirty="0" smtClean="0"/>
              <a:t>adiation level of Tsukuba-hall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2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Synchrotron BG</a:t>
            </a:r>
            <a:endParaRPr lang="ja-JP" altLang="en-US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3200400" y="3856892"/>
            <a:ext cx="3634154" cy="40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lvl="1" indent="-185738"/>
            <a:r>
              <a:rPr lang="en-US" altLang="ja-JP" sz="2000" dirty="0" smtClean="0"/>
              <a:t>mainly from HER</a:t>
            </a:r>
          </a:p>
        </p:txBody>
      </p:sp>
      <p:grpSp>
        <p:nvGrpSpPr>
          <p:cNvPr id="2" name="グループ化 29"/>
          <p:cNvGrpSpPr/>
          <p:nvPr/>
        </p:nvGrpSpPr>
        <p:grpSpPr>
          <a:xfrm>
            <a:off x="1341018" y="4146465"/>
            <a:ext cx="6407239" cy="2278077"/>
            <a:chOff x="1403648" y="2414489"/>
            <a:chExt cx="6407239" cy="1780420"/>
          </a:xfrm>
        </p:grpSpPr>
        <p:grpSp>
          <p:nvGrpSpPr>
            <p:cNvPr id="3" name="グループ化 118"/>
            <p:cNvGrpSpPr/>
            <p:nvPr/>
          </p:nvGrpSpPr>
          <p:grpSpPr>
            <a:xfrm>
              <a:off x="1403648" y="2636912"/>
              <a:ext cx="6407239" cy="1557997"/>
              <a:chOff x="1702783" y="4786458"/>
              <a:chExt cx="7853918" cy="2123495"/>
            </a:xfrm>
          </p:grpSpPr>
          <p:sp>
            <p:nvSpPr>
              <p:cNvPr id="11" name="正方形/長方形 24"/>
              <p:cNvSpPr>
                <a:spLocks noChangeArrowheads="1"/>
              </p:cNvSpPr>
              <p:nvPr/>
            </p:nvSpPr>
            <p:spPr bwMode="auto">
              <a:xfrm rot="600000" flipH="1">
                <a:off x="1936005" y="5579782"/>
                <a:ext cx="7429500" cy="133352"/>
              </a:xfrm>
              <a:prstGeom prst="rect">
                <a:avLst/>
              </a:prstGeom>
              <a:solidFill>
                <a:srgbClr val="00FF00">
                  <a:alpha val="45000"/>
                </a:srgbClr>
              </a:solidFill>
              <a:ln w="9525" cmpd="sng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ja-JP" altLang="ja-JP"/>
              </a:p>
            </p:txBody>
          </p:sp>
          <p:sp>
            <p:nvSpPr>
              <p:cNvPr id="12" name="正方形/長方形 27"/>
              <p:cNvSpPr>
                <a:spLocks noChangeArrowheads="1"/>
              </p:cNvSpPr>
              <p:nvPr/>
            </p:nvSpPr>
            <p:spPr bwMode="auto">
              <a:xfrm rot="21000000">
                <a:off x="1758870" y="5534821"/>
                <a:ext cx="7429500" cy="119851"/>
              </a:xfrm>
              <a:prstGeom prst="rect">
                <a:avLst/>
              </a:prstGeom>
              <a:solidFill>
                <a:srgbClr val="00FF00">
                  <a:alpha val="45000"/>
                </a:srgbClr>
              </a:solidFill>
              <a:ln w="9525" cmpd="sng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ja-JP" altLang="ja-JP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702783" y="4786458"/>
                <a:ext cx="7853918" cy="2123495"/>
                <a:chOff x="0" y="201492"/>
                <a:chExt cx="9395673" cy="2540512"/>
              </a:xfrm>
            </p:grpSpPr>
            <p:sp>
              <p:nvSpPr>
                <p:cNvPr id="14" name="正方形/長方形 4"/>
                <p:cNvSpPr>
                  <a:spLocks noChangeArrowheads="1"/>
                </p:cNvSpPr>
                <p:nvPr/>
              </p:nvSpPr>
              <p:spPr bwMode="auto">
                <a:xfrm rot="600000">
                  <a:off x="403731" y="1241473"/>
                  <a:ext cx="8754196" cy="105650"/>
                </a:xfrm>
                <a:prstGeom prst="rect">
                  <a:avLst/>
                </a:prstGeom>
                <a:solidFill>
                  <a:srgbClr val="99FF66"/>
                </a:solidFill>
                <a:ln w="9525" cmpd="sng">
                  <a:solidFill>
                    <a:srgbClr val="99FF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ja-JP" altLang="ja-JP"/>
                </a:p>
              </p:txBody>
            </p:sp>
            <p:sp>
              <p:nvSpPr>
                <p:cNvPr id="15" name="直角三角形 5"/>
                <p:cNvSpPr>
                  <a:spLocks noChangeArrowheads="1"/>
                </p:cNvSpPr>
                <p:nvPr/>
              </p:nvSpPr>
              <p:spPr bwMode="auto">
                <a:xfrm rot="600000" flipH="1" flipV="1">
                  <a:off x="6044077" y="1804535"/>
                  <a:ext cx="3008511" cy="234877"/>
                </a:xfrm>
                <a:prstGeom prst="rtTriangle">
                  <a:avLst/>
                </a:prstGeom>
                <a:solidFill>
                  <a:srgbClr val="99FF66"/>
                </a:solidFill>
                <a:ln w="9525" cmpd="sng">
                  <a:solidFill>
                    <a:srgbClr val="99FF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ja-JP" altLang="ja-JP"/>
                </a:p>
              </p:txBody>
            </p:sp>
            <p:sp>
              <p:nvSpPr>
                <p:cNvPr id="16" name="正方形/長方形 6"/>
                <p:cNvSpPr>
                  <a:spLocks noChangeArrowheads="1"/>
                </p:cNvSpPr>
                <p:nvPr/>
              </p:nvSpPr>
              <p:spPr bwMode="auto">
                <a:xfrm rot="21000000" flipH="1">
                  <a:off x="106588" y="1207320"/>
                  <a:ext cx="8754196" cy="123480"/>
                </a:xfrm>
                <a:prstGeom prst="rect">
                  <a:avLst/>
                </a:prstGeom>
                <a:solidFill>
                  <a:srgbClr val="99FF66"/>
                </a:solidFill>
                <a:ln w="9525" cmpd="sng">
                  <a:solidFill>
                    <a:srgbClr val="99FF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ja-JP" altLang="ja-JP"/>
                </a:p>
              </p:txBody>
            </p:sp>
            <p:sp>
              <p:nvSpPr>
                <p:cNvPr id="17" name="直線コネクタ 7"/>
                <p:cNvSpPr>
                  <a:spLocks noChangeShapeType="1"/>
                </p:cNvSpPr>
                <p:nvPr/>
              </p:nvSpPr>
              <p:spPr bwMode="auto">
                <a:xfrm rot="21000000" flipH="1">
                  <a:off x="17762" y="1198920"/>
                  <a:ext cx="9015854" cy="1"/>
                </a:xfrm>
                <a:prstGeom prst="line">
                  <a:avLst/>
                </a:prstGeom>
                <a:noFill/>
                <a:ln w="57150" cmpd="sng">
                  <a:solidFill>
                    <a:srgbClr val="FF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" name="直角三角形 8"/>
                <p:cNvSpPr>
                  <a:spLocks noChangeArrowheads="1"/>
                </p:cNvSpPr>
                <p:nvPr/>
              </p:nvSpPr>
              <p:spPr bwMode="auto">
                <a:xfrm rot="21052320" flipV="1">
                  <a:off x="173279" y="1754889"/>
                  <a:ext cx="3008511" cy="429661"/>
                </a:xfrm>
                <a:prstGeom prst="rtTriangle">
                  <a:avLst/>
                </a:prstGeom>
                <a:solidFill>
                  <a:srgbClr val="99FF66"/>
                </a:solidFill>
                <a:ln w="9525" cmpd="sng">
                  <a:solidFill>
                    <a:srgbClr val="99FF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ja-JP" altLang="ja-JP"/>
                </a:p>
              </p:txBody>
            </p: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175304" y="201492"/>
                  <a:ext cx="9001190" cy="2140436"/>
                  <a:chOff x="0" y="201492"/>
                  <a:chExt cx="9001190" cy="2140436"/>
                </a:xfrm>
              </p:grpSpPr>
              <p:sp>
                <p:nvSpPr>
                  <p:cNvPr id="23" name="直線コネクタ 10"/>
                  <p:cNvSpPr>
                    <a:spLocks noChangeShapeType="1"/>
                  </p:cNvSpPr>
                  <p:nvPr/>
                </p:nvSpPr>
                <p:spPr bwMode="auto">
                  <a:xfrm>
                    <a:off x="3000396" y="1599592"/>
                    <a:ext cx="2928958" cy="1"/>
                  </a:xfrm>
                  <a:prstGeom prst="line">
                    <a:avLst/>
                  </a:prstGeom>
                  <a:noFill/>
                  <a:ln w="57150" cmpd="sng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4" name="直線コネクタ 11"/>
                  <p:cNvSpPr>
                    <a:spLocks noChangeShapeType="1"/>
                  </p:cNvSpPr>
                  <p:nvPr/>
                </p:nvSpPr>
                <p:spPr bwMode="auto">
                  <a:xfrm>
                    <a:off x="3000396" y="742336"/>
                    <a:ext cx="2928958" cy="1"/>
                  </a:xfrm>
                  <a:prstGeom prst="line">
                    <a:avLst/>
                  </a:prstGeom>
                  <a:noFill/>
                  <a:ln w="57150" cmpd="sng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" name="直線コネクタ 12"/>
                  <p:cNvSpPr>
                    <a:spLocks noChangeShapeType="1"/>
                  </p:cNvSpPr>
                  <p:nvPr/>
                </p:nvSpPr>
                <p:spPr bwMode="auto">
                  <a:xfrm>
                    <a:off x="1636709" y="201492"/>
                    <a:ext cx="1363687" cy="540845"/>
                  </a:xfrm>
                  <a:prstGeom prst="line">
                    <a:avLst/>
                  </a:prstGeom>
                  <a:noFill/>
                  <a:ln w="571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" name="直線コネクタ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29356" y="201492"/>
                    <a:ext cx="1306476" cy="540846"/>
                  </a:xfrm>
                  <a:prstGeom prst="line">
                    <a:avLst/>
                  </a:prstGeom>
                  <a:noFill/>
                  <a:ln w="571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" name="直線コネクタ 15"/>
                  <p:cNvSpPr>
                    <a:spLocks noChangeShapeType="1"/>
                  </p:cNvSpPr>
                  <p:nvPr/>
                </p:nvSpPr>
                <p:spPr bwMode="auto">
                  <a:xfrm>
                    <a:off x="6637868" y="1450743"/>
                    <a:ext cx="2363322" cy="77411"/>
                  </a:xfrm>
                  <a:prstGeom prst="line">
                    <a:avLst/>
                  </a:prstGeom>
                  <a:noFill/>
                  <a:ln w="571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8" name="直線コネクタ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55987" y="967159"/>
                    <a:ext cx="887887" cy="463434"/>
                  </a:xfrm>
                  <a:prstGeom prst="line">
                    <a:avLst/>
                  </a:prstGeom>
                  <a:noFill/>
                  <a:ln w="571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" name="直線コネクタ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438" y="1599592"/>
                    <a:ext cx="2948159" cy="742336"/>
                  </a:xfrm>
                  <a:prstGeom prst="line">
                    <a:avLst/>
                  </a:prstGeom>
                  <a:noFill/>
                  <a:ln w="571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" name="直線コネクタ 18"/>
                  <p:cNvSpPr>
                    <a:spLocks noChangeShapeType="1"/>
                  </p:cNvSpPr>
                  <p:nvPr/>
                </p:nvSpPr>
                <p:spPr bwMode="auto">
                  <a:xfrm>
                    <a:off x="1383028" y="1007460"/>
                    <a:ext cx="779164" cy="382835"/>
                  </a:xfrm>
                  <a:prstGeom prst="line">
                    <a:avLst/>
                  </a:prstGeom>
                  <a:noFill/>
                  <a:ln w="571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" name="直線コネクタ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1410445"/>
                    <a:ext cx="2216554" cy="117708"/>
                  </a:xfrm>
                  <a:prstGeom prst="line">
                    <a:avLst/>
                  </a:prstGeom>
                  <a:noFill/>
                  <a:ln w="571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2" name="直線コネクタ 20"/>
                  <p:cNvSpPr>
                    <a:spLocks noChangeShapeType="1"/>
                  </p:cNvSpPr>
                  <p:nvPr/>
                </p:nvSpPr>
                <p:spPr bwMode="auto">
                  <a:xfrm>
                    <a:off x="5929353" y="1599592"/>
                    <a:ext cx="2948159" cy="742335"/>
                  </a:xfrm>
                  <a:prstGeom prst="line">
                    <a:avLst/>
                  </a:prstGeom>
                  <a:noFill/>
                  <a:ln w="571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0" name="直線コネクタ 21"/>
                <p:cNvSpPr>
                  <a:spLocks noChangeShapeType="1"/>
                </p:cNvSpPr>
                <p:nvPr/>
              </p:nvSpPr>
              <p:spPr bwMode="auto">
                <a:xfrm rot="600000">
                  <a:off x="229123" y="1263207"/>
                  <a:ext cx="9015854" cy="1"/>
                </a:xfrm>
                <a:prstGeom prst="line">
                  <a:avLst/>
                </a:prstGeom>
                <a:noFill/>
                <a:ln w="57150" cmpd="sng">
                  <a:solidFill>
                    <a:srgbClr val="0000FF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" name="テキスト ボックス 22"/>
                <p:cNvSpPr txBox="1">
                  <a:spLocks noChangeArrowheads="1"/>
                </p:cNvSpPr>
                <p:nvPr/>
              </p:nvSpPr>
              <p:spPr bwMode="auto">
                <a:xfrm rot="21060000">
                  <a:off x="0" y="2201141"/>
                  <a:ext cx="2079350" cy="478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  <a:cs typeface="Arial" pitchFamily="34" charset="0"/>
                      <a:sym typeface="Arial" pitchFamily="34" charset="0"/>
                    </a:rPr>
                    <a:t>HER e- beam</a:t>
                  </a:r>
                  <a:endParaRPr lang="ja-JP" altLang="en-US" dirty="0"/>
                </a:p>
              </p:txBody>
            </p:sp>
            <p:sp>
              <p:nvSpPr>
                <p:cNvPr id="22" name="テキスト ボックス 23"/>
                <p:cNvSpPr txBox="1">
                  <a:spLocks noChangeArrowheads="1"/>
                </p:cNvSpPr>
                <p:nvPr/>
              </p:nvSpPr>
              <p:spPr bwMode="auto">
                <a:xfrm rot="600000">
                  <a:off x="7291391" y="2263304"/>
                  <a:ext cx="2104282" cy="478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  <a:cs typeface="Arial" pitchFamily="34" charset="0"/>
                      <a:sym typeface="Arial" pitchFamily="34" charset="0"/>
                    </a:rPr>
                    <a:t>LER e+ beam</a:t>
                  </a:r>
                  <a:endParaRPr lang="ja-JP" altLang="en-US" dirty="0"/>
                </a:p>
              </p:txBody>
            </p:sp>
          </p:grpSp>
        </p:grpSp>
        <p:sp>
          <p:nvSpPr>
            <p:cNvPr id="7" name="直線コネクタ 12"/>
            <p:cNvSpPr>
              <a:spLocks noChangeShapeType="1"/>
            </p:cNvSpPr>
            <p:nvPr/>
          </p:nvSpPr>
          <p:spPr bwMode="auto">
            <a:xfrm>
              <a:off x="1576641" y="2439203"/>
              <a:ext cx="1062681" cy="197708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直線コネクタ 12"/>
            <p:cNvSpPr>
              <a:spLocks noChangeShapeType="1"/>
            </p:cNvSpPr>
            <p:nvPr/>
          </p:nvSpPr>
          <p:spPr bwMode="auto">
            <a:xfrm>
              <a:off x="1428360" y="2958185"/>
              <a:ext cx="1062682" cy="185353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直線コネクタ 14"/>
            <p:cNvSpPr>
              <a:spLocks noChangeShapeType="1"/>
            </p:cNvSpPr>
            <p:nvPr/>
          </p:nvSpPr>
          <p:spPr bwMode="auto">
            <a:xfrm flipV="1">
              <a:off x="6460436" y="2414489"/>
              <a:ext cx="1183374" cy="224588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直線コネクタ 14"/>
            <p:cNvSpPr>
              <a:spLocks noChangeShapeType="1"/>
            </p:cNvSpPr>
            <p:nvPr/>
          </p:nvSpPr>
          <p:spPr bwMode="auto">
            <a:xfrm flipV="1">
              <a:off x="6625192" y="2921115"/>
              <a:ext cx="1105115" cy="179279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3" name="円/楕円 32"/>
          <p:cNvSpPr/>
          <p:nvPr/>
        </p:nvSpPr>
        <p:spPr>
          <a:xfrm>
            <a:off x="5105723" y="4485945"/>
            <a:ext cx="709931" cy="667301"/>
          </a:xfrm>
          <a:prstGeom prst="ellipse">
            <a:avLst/>
          </a:prstGeom>
          <a:noFill/>
          <a:ln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3073064" y="4460215"/>
            <a:ext cx="709931" cy="667301"/>
          </a:xfrm>
          <a:prstGeom prst="ellipse">
            <a:avLst/>
          </a:prstGeom>
          <a:noFill/>
          <a:ln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直線コネクタ 11"/>
          <p:cNvSpPr>
            <a:spLocks noChangeShapeType="1"/>
          </p:cNvSpPr>
          <p:nvPr/>
        </p:nvSpPr>
        <p:spPr bwMode="auto">
          <a:xfrm>
            <a:off x="4074677" y="4853470"/>
            <a:ext cx="802830" cy="0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直線コネクタ 11"/>
          <p:cNvSpPr>
            <a:spLocks noChangeShapeType="1"/>
          </p:cNvSpPr>
          <p:nvPr/>
        </p:nvSpPr>
        <p:spPr bwMode="auto">
          <a:xfrm>
            <a:off x="4074677" y="5530364"/>
            <a:ext cx="802830" cy="0"/>
          </a:xfrm>
          <a:prstGeom prst="line">
            <a:avLst/>
          </a:prstGeom>
          <a:noFill/>
          <a:ln w="57150" cmpd="sng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200611" y="4474069"/>
            <a:ext cx="60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Be</a:t>
            </a:r>
            <a:endParaRPr kumimoji="1" lang="ja-JP" alt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996258" y="4521568"/>
            <a:ext cx="60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Ti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606845" y="4545318"/>
            <a:ext cx="60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Ti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836414" y="6062432"/>
            <a:ext cx="34140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SR must not hit Be part</a:t>
            </a:r>
            <a:r>
              <a:rPr lang="en-US" altLang="ja-JP" sz="2000" dirty="0" smtClean="0"/>
              <a:t>.</a:t>
            </a:r>
          </a:p>
          <a:p>
            <a:r>
              <a:rPr lang="en-US" altLang="ja-JP" sz="2000" dirty="0" smtClean="0"/>
              <a:t>SR is desired not to hit Ti part. </a:t>
            </a:r>
            <a:endParaRPr kumimoji="1" lang="ja-JP" altLang="en-US" sz="2000" dirty="0"/>
          </a:p>
        </p:txBody>
      </p:sp>
      <p:sp>
        <p:nvSpPr>
          <p:cNvPr id="41" name="円/楕円 40"/>
          <p:cNvSpPr/>
          <p:nvPr/>
        </p:nvSpPr>
        <p:spPr>
          <a:xfrm rot="20414749">
            <a:off x="2823074" y="5139088"/>
            <a:ext cx="423553" cy="782095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rot="1053018">
            <a:off x="5732527" y="5139088"/>
            <a:ext cx="423553" cy="782095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>
          <a:xfrm>
            <a:off x="4935207" y="259132"/>
            <a:ext cx="4049874" cy="2384205"/>
            <a:chOff x="566193" y="2757091"/>
            <a:chExt cx="5393933" cy="3460883"/>
          </a:xfrm>
        </p:grpSpPr>
        <p:pic>
          <p:nvPicPr>
            <p:cNvPr id="44" name="Picture 7" descr="IPchamber01_110126-1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8087" b="11319"/>
            <a:stretch/>
          </p:blipFill>
          <p:spPr bwMode="auto">
            <a:xfrm>
              <a:off x="594376" y="2757091"/>
              <a:ext cx="5365750" cy="346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5" name="直線矢印コネクタ 44"/>
            <p:cNvCxnSpPr/>
            <p:nvPr/>
          </p:nvCxnSpPr>
          <p:spPr>
            <a:xfrm rot="16200000" flipV="1">
              <a:off x="4003308" y="5323642"/>
              <a:ext cx="760297" cy="647273"/>
            </a:xfrm>
            <a:prstGeom prst="straightConnector1">
              <a:avLst/>
            </a:prstGeom>
            <a:ln w="28575">
              <a:solidFill>
                <a:srgbClr val="FF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>
              <a:off x="648387" y="2929249"/>
              <a:ext cx="924673" cy="5342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4367999" y="5113031"/>
              <a:ext cx="924673" cy="5342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 flipV="1">
              <a:off x="2487462" y="3833375"/>
              <a:ext cx="215756" cy="11301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 rot="10800000" flipV="1">
              <a:off x="2158688" y="4018312"/>
              <a:ext cx="267129" cy="143835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781950" y="3710084"/>
              <a:ext cx="1263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Dia. 20mm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1801955" y="4114174"/>
              <a:ext cx="1356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Dia. 9mm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2" name="直線矢印コネクタ 51"/>
            <p:cNvCxnSpPr/>
            <p:nvPr/>
          </p:nvCxnSpPr>
          <p:spPr>
            <a:xfrm flipV="1">
              <a:off x="1665529" y="3278570"/>
              <a:ext cx="215756" cy="11301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rot="10800000" flipV="1">
              <a:off x="1213465" y="3504604"/>
              <a:ext cx="267129" cy="143835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/>
            <p:cNvSpPr txBox="1"/>
            <p:nvPr/>
          </p:nvSpPr>
          <p:spPr>
            <a:xfrm>
              <a:off x="566193" y="2980619"/>
              <a:ext cx="657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bg1"/>
                  </a:solidFill>
                </a:rPr>
                <a:t>e-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547491" y="5664383"/>
              <a:ext cx="657546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bg1"/>
                  </a:solidFill>
                </a:rPr>
                <a:t>e+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Yuri </a:t>
            </a:r>
            <a:r>
              <a:rPr kumimoji="1" lang="en-US" altLang="ja-JP" dirty="0" err="1" smtClean="0"/>
              <a:t>Soloviev</a:t>
            </a:r>
            <a:r>
              <a:rPr kumimoji="1" lang="en-US" altLang="ja-JP" dirty="0" smtClean="0"/>
              <a:t>:  1-month stay at KEK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pic>
        <p:nvPicPr>
          <p:cNvPr id="101378" name="Picture 2" descr="C:\Users\nakkan\Desktop\solovi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95" y="1712181"/>
            <a:ext cx="4922877" cy="3692158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5369169" y="1969477"/>
            <a:ext cx="3774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From February 17</a:t>
            </a:r>
            <a:r>
              <a:rPr kumimoji="1" lang="en-US" altLang="ja-JP" sz="2000" baseline="30000" dirty="0" smtClean="0"/>
              <a:t>th</a:t>
            </a:r>
            <a:r>
              <a:rPr lang="en-US" altLang="ja-JP" sz="2000" dirty="0" smtClean="0"/>
              <a:t> </a:t>
            </a:r>
            <a:r>
              <a:rPr kumimoji="1" lang="en-US" altLang="ja-JP" sz="2000" dirty="0" smtClean="0"/>
              <a:t>to March 16th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395299" y="2646457"/>
            <a:ext cx="3298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Supported by KEK </a:t>
            </a:r>
            <a:r>
              <a:rPr lang="en-US" altLang="ja-JP" sz="2000" dirty="0" smtClean="0"/>
              <a:t>Short-term </a:t>
            </a:r>
            <a:endParaRPr lang="en-US" altLang="ja-JP" sz="2000" dirty="0" smtClean="0"/>
          </a:p>
          <a:p>
            <a:r>
              <a:rPr lang="en-US" altLang="ja-JP" sz="2000" dirty="0" smtClean="0"/>
              <a:t>Visiting </a:t>
            </a:r>
            <a:r>
              <a:rPr lang="en-US" altLang="ja-JP" sz="2000" dirty="0" smtClean="0"/>
              <a:t>Scientist</a:t>
            </a:r>
            <a:r>
              <a:rPr lang="en-US" altLang="ja-JP" sz="2000" smtClean="0"/>
              <a:t> </a:t>
            </a:r>
            <a:r>
              <a:rPr lang="en-US" altLang="ja-JP" sz="2000" smtClean="0"/>
              <a:t>Program</a:t>
            </a:r>
            <a:endParaRPr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395299" y="3748427"/>
            <a:ext cx="3036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He worked on synchrotron </a:t>
            </a:r>
          </a:p>
          <a:p>
            <a:r>
              <a:rPr lang="en-US" altLang="ja-JP" sz="2000" dirty="0" smtClean="0"/>
              <a:t>radiation background study</a:t>
            </a:r>
            <a:endParaRPr lang="ja-JP" alt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753" y="3534230"/>
            <a:ext cx="3711819" cy="267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12986"/>
            <a:ext cx="8229600" cy="4813178"/>
          </a:xfrm>
        </p:spPr>
        <p:txBody>
          <a:bodyPr/>
          <a:lstStyle/>
          <a:p>
            <a:r>
              <a:rPr lang="en-US" altLang="ja-JP" sz="2000" dirty="0" smtClean="0"/>
              <a:t>Detailed beam pipe geometry implemented.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Reflection/scattering on Au coating of beam pipe is considered</a:t>
            </a:r>
          </a:p>
          <a:p>
            <a:r>
              <a:rPr lang="en-US" altLang="ja-JP" sz="2000" dirty="0" smtClean="0"/>
              <a:t>Only QC1/2 included so far, missing bending magnets upstream</a:t>
            </a:r>
          </a:p>
          <a:p>
            <a:r>
              <a:rPr lang="en-US" altLang="ja-JP" sz="2000" dirty="0" smtClean="0"/>
              <a:t>Currently using 2D “cylindrical” solenoid field, need to be updated with 3D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Beam pipe hit rate is ready, impact on PXD/SVD/CDC will be studied soon</a:t>
            </a:r>
          </a:p>
          <a:p>
            <a:r>
              <a:rPr lang="en-US" altLang="ja-JP" sz="2000" dirty="0" smtClean="0"/>
              <a:t>Test-beam study to implement</a:t>
            </a:r>
            <a:r>
              <a:rPr kumimoji="1" lang="en-US" altLang="ja-JP" sz="2000" dirty="0" smtClean="0"/>
              <a:t> home-made “</a:t>
            </a:r>
            <a:r>
              <a:rPr lang="en-US" altLang="ja-JP" sz="2000" dirty="0" smtClean="0"/>
              <a:t>t</a:t>
            </a:r>
            <a:r>
              <a:rPr kumimoji="1" lang="en-US" altLang="ja-JP" sz="2000" dirty="0" smtClean="0"/>
              <a:t>ip-scattering” model </a:t>
            </a:r>
            <a:endParaRPr kumimoji="1" lang="ja-JP" altLang="en-US" sz="2000" dirty="0"/>
          </a:p>
        </p:txBody>
      </p:sp>
      <p:grpSp>
        <p:nvGrpSpPr>
          <p:cNvPr id="7" name="グループ化 34"/>
          <p:cNvGrpSpPr/>
          <p:nvPr/>
        </p:nvGrpSpPr>
        <p:grpSpPr>
          <a:xfrm>
            <a:off x="4689231" y="3581123"/>
            <a:ext cx="4454769" cy="2684321"/>
            <a:chOff x="2497137" y="2314302"/>
            <a:chExt cx="6646863" cy="4203465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288"/>
            <a:stretch>
              <a:fillRect/>
            </a:stretch>
          </p:blipFill>
          <p:spPr bwMode="auto">
            <a:xfrm>
              <a:off x="2497137" y="2314302"/>
              <a:ext cx="6646863" cy="4203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5881512" y="4755855"/>
              <a:ext cx="1845657" cy="4096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100" dirty="0" smtClean="0"/>
                <a:t>Be: -3.7&lt;z&lt;5.9cm</a:t>
              </a:r>
              <a:endParaRPr kumimoji="1" lang="ja-JP" altLang="en-US" sz="1100" dirty="0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5377457" y="2703947"/>
              <a:ext cx="1008112" cy="420047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5420662" y="5080211"/>
              <a:ext cx="1036915" cy="43204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Detailed SR simulation in 2012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2356340" y="4378292"/>
            <a:ext cx="398585" cy="86750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2778371" y="3710076"/>
            <a:ext cx="2356336" cy="668217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778371" y="5245801"/>
            <a:ext cx="2356336" cy="726829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157047" y="5456815"/>
            <a:ext cx="104335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B050"/>
                </a:solidFill>
              </a:rPr>
              <a:t>SR (&gt;5keV)</a:t>
            </a:r>
          </a:p>
          <a:p>
            <a:r>
              <a:rPr lang="en-US" altLang="ja-JP" sz="1200" dirty="0" smtClean="0">
                <a:solidFill>
                  <a:srgbClr val="FFFF00"/>
                </a:solidFill>
              </a:rPr>
              <a:t>SR (&gt;0.1keV)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11724" y="355767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r>
              <a:rPr kumimoji="1" lang="en-US" altLang="ja-JP" dirty="0" smtClean="0"/>
              <a:t>[</a:t>
            </a:r>
            <a:r>
              <a:rPr lang="en-US" altLang="ja-JP" dirty="0" smtClean="0"/>
              <a:t>c</a:t>
            </a:r>
            <a:r>
              <a:rPr kumimoji="1" lang="en-US" altLang="ja-JP" dirty="0" smtClean="0"/>
              <a:t>m]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410936" y="598194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z</a:t>
            </a:r>
            <a:r>
              <a:rPr kumimoji="1" lang="en-US" altLang="ja-JP" dirty="0" smtClean="0"/>
              <a:t>[</a:t>
            </a:r>
            <a:r>
              <a:rPr lang="en-US" altLang="ja-JP" dirty="0" smtClean="0"/>
              <a:t>c</a:t>
            </a:r>
            <a:r>
              <a:rPr kumimoji="1" lang="en-US" altLang="ja-JP" dirty="0" smtClean="0"/>
              <a:t>m]</a:t>
            </a:r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6869723" y="4671369"/>
            <a:ext cx="93785" cy="82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975231" y="4636199"/>
            <a:ext cx="35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IP</a:t>
            </a:r>
            <a:endParaRPr kumimoji="1" lang="ja-JP" alt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76372" y="0"/>
            <a:ext cx="246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Y. </a:t>
            </a:r>
            <a:r>
              <a:rPr lang="en-US" altLang="ja-JP" sz="2000" dirty="0" err="1" smtClean="0"/>
              <a:t>Soloviev</a:t>
            </a:r>
            <a:r>
              <a:rPr lang="en-US" altLang="ja-JP" sz="2000" dirty="0" smtClean="0"/>
              <a:t>, K. </a:t>
            </a:r>
            <a:r>
              <a:rPr lang="en-US" altLang="ja-JP" sz="2000" dirty="0" err="1" smtClean="0"/>
              <a:t>Itagaki</a:t>
            </a:r>
            <a:endParaRPr lang="en-US" altLang="ja-JP" sz="2000" dirty="0" smtClean="0"/>
          </a:p>
          <a:p>
            <a:r>
              <a:rPr lang="en-US" altLang="ja-JP" sz="2000" dirty="0" smtClean="0"/>
              <a:t>H. Nakayama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81456" y="6284052"/>
            <a:ext cx="431021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more details, see </a:t>
            </a:r>
            <a:r>
              <a:rPr kumimoji="1" lang="en-US" altLang="ja-JP" sz="2000" dirty="0" err="1" smtClean="0"/>
              <a:t>Soloviev</a:t>
            </a:r>
            <a:r>
              <a:rPr kumimoji="1" lang="en-US" altLang="ja-JP" sz="2000" dirty="0" smtClean="0"/>
              <a:t>-san’s </a:t>
            </a:r>
            <a:r>
              <a:rPr kumimoji="1" lang="en-US" altLang="ja-JP" sz="2000" dirty="0" smtClean="0"/>
              <a:t>talk</a:t>
            </a:r>
            <a:endParaRPr kumimoji="1" lang="ja-JP" altLang="en-US" sz="2000" dirty="0"/>
          </a:p>
        </p:txBody>
      </p:sp>
      <p:sp>
        <p:nvSpPr>
          <p:cNvPr id="2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X-ray beam test</a:t>
            </a:r>
            <a:endParaRPr kumimoji="1" lang="ja-JP" altLang="en-US" dirty="0"/>
          </a:p>
        </p:txBody>
      </p:sp>
      <p:pic>
        <p:nvPicPr>
          <p:cNvPr id="96258" name="Picture 2" descr="C:\Users\nakkan\Downloads\CIMG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01" y="1563988"/>
            <a:ext cx="3762542" cy="2821907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50885" y="5144104"/>
            <a:ext cx="658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Irradiate X-rays onto Ta tip plated with gold and measure angle distribution of scattered flux.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10500" y="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J. Murakami</a:t>
            </a:r>
          </a:p>
          <a:p>
            <a:r>
              <a:rPr lang="en-US" altLang="ja-JP" dirty="0" smtClean="0"/>
              <a:t>S. Tanaka</a:t>
            </a:r>
            <a:endParaRPr kumimoji="1" lang="ja-JP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293" y="1597829"/>
            <a:ext cx="3892377" cy="26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4812956" y="5013361"/>
            <a:ext cx="2362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 rot="8057365">
            <a:off x="5781785" y="4817419"/>
            <a:ext cx="435428" cy="2068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606605">
            <a:off x="4910928" y="4360218"/>
            <a:ext cx="936171" cy="39188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9565870">
            <a:off x="6092765" y="4318290"/>
            <a:ext cx="719935" cy="21394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20908755">
            <a:off x="6201623" y="4503347"/>
            <a:ext cx="719935" cy="21394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 rot="184100">
            <a:off x="6223395" y="4666631"/>
            <a:ext cx="719935" cy="21394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71657" y="4267248"/>
            <a:ext cx="187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Measure scattering angle distribution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55323" y="1465385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Test target </a:t>
            </a:r>
            <a:endParaRPr kumimoji="1" lang="ja-JP" altLang="en-US" dirty="0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19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Full-detector simulation</a:t>
            </a:r>
            <a:endParaRPr lang="ja-JP" altLang="en-US" smtClean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Whole geometry ready in GEANT4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 t="4714"/>
          <a:stretch>
            <a:fillRect/>
          </a:stretch>
        </p:blipFill>
        <p:spPr bwMode="auto">
          <a:xfrm>
            <a:off x="0" y="1500554"/>
            <a:ext cx="9109522" cy="41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984" y="4793640"/>
            <a:ext cx="35909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021016" y="5029201"/>
            <a:ext cx="93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PXD</a:t>
            </a:r>
            <a:endParaRPr kumimoji="1" lang="ja-JP" altLang="en-US" dirty="0"/>
          </a:p>
        </p:txBody>
      </p:sp>
      <p:sp>
        <p:nvSpPr>
          <p:cNvPr id="11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cygwin\home\nakkan\png\c1_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585913"/>
            <a:ext cx="6629400" cy="4495800"/>
          </a:xfrm>
          <a:prstGeom prst="rect">
            <a:avLst/>
          </a:prstGeom>
          <a:noFill/>
        </p:spPr>
      </p:pic>
      <p:pic>
        <p:nvPicPr>
          <p:cNvPr id="211970" name="Picture 2" descr="C:\cygwin\home\nakkan\png_20us\c1_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688" y="1597025"/>
            <a:ext cx="6629400" cy="44958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err="1" smtClean="0"/>
              <a:t>RBB+Touschek+Coulomb</a:t>
            </a:r>
            <a:endParaRPr kumimoji="1" lang="ja-JP" altLang="en-US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1838325" y="2057400"/>
            <a:ext cx="5305425" cy="3571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1066800" y="3848100"/>
            <a:ext cx="6810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4495800" y="1743075"/>
            <a:ext cx="0" cy="441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943224" y="1190625"/>
            <a:ext cx="32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Show particles with E&gt;1MeV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934191" y="6180965"/>
            <a:ext cx="1932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170 events in 20ns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38925" y="5762625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z</a:t>
            </a:r>
            <a:r>
              <a:rPr kumimoji="1" lang="en-US" altLang="ja-JP" sz="1600" dirty="0" smtClean="0"/>
              <a:t>[cm]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-285750" y="2971801"/>
            <a:ext cx="2390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r*sign(x)</a:t>
            </a:r>
            <a:r>
              <a:rPr kumimoji="1" lang="en-US" altLang="ja-JP" sz="1600" dirty="0" smtClean="0"/>
              <a:t>[cm]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93228" y="347729"/>
            <a:ext cx="2150772" cy="11695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33CC"/>
                </a:solidFill>
              </a:rPr>
              <a:t>Magenta: primary particle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Red: e+</a:t>
            </a:r>
          </a:p>
          <a:p>
            <a:r>
              <a:rPr lang="en-US" altLang="ja-JP" sz="1400" dirty="0" smtClean="0">
                <a:solidFill>
                  <a:srgbClr val="0066FF"/>
                </a:solidFill>
              </a:rPr>
              <a:t>B</a:t>
            </a:r>
            <a:r>
              <a:rPr kumimoji="1" lang="en-US" altLang="ja-JP" sz="1400" dirty="0" smtClean="0">
                <a:solidFill>
                  <a:srgbClr val="0066FF"/>
                </a:solidFill>
              </a:rPr>
              <a:t>lue: e-</a:t>
            </a:r>
          </a:p>
          <a:p>
            <a:r>
              <a:rPr lang="en-US" altLang="ja-JP" sz="1400" dirty="0" smtClean="0">
                <a:solidFill>
                  <a:srgbClr val="FFFF00"/>
                </a:solidFill>
              </a:rPr>
              <a:t>Yellow: gamma</a:t>
            </a:r>
          </a:p>
          <a:p>
            <a:r>
              <a:rPr kumimoji="1" lang="en-US" altLang="ja-JP" sz="1400" dirty="0" smtClean="0">
                <a:solidFill>
                  <a:srgbClr val="00B050"/>
                </a:solidFill>
              </a:rPr>
              <a:t>Green: neutron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Expected change on BG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from KEKB to SuperKEKB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80646" y="1600200"/>
            <a:ext cx="8206154" cy="4917831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x20 smaller beam size</a:t>
            </a:r>
          </a:p>
          <a:p>
            <a:pPr lvl="1">
              <a:buFont typeface="Wingdings"/>
              <a:buChar char="à"/>
            </a:pPr>
            <a:r>
              <a:rPr lang="en-US" altLang="ja-JP" sz="2000" dirty="0" smtClean="0">
                <a:sym typeface="Wingdings" pitchFamily="2" charset="2"/>
              </a:rPr>
              <a:t>Touschek scattering rate increases drastically. Need special care.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x2  more beam current</a:t>
            </a:r>
          </a:p>
          <a:p>
            <a:pPr marL="742950" lvl="2" indent="-342900">
              <a:buNone/>
            </a:pPr>
            <a:r>
              <a:rPr lang="en-US" altLang="ja-JP" sz="2000" dirty="0" smtClean="0">
                <a:sym typeface="Wingdings" pitchFamily="2" charset="2"/>
              </a:rPr>
              <a:t> Touschek/Beam-gas scattering </a:t>
            </a:r>
            <a:r>
              <a:rPr lang="en-US" altLang="ja-JP" sz="2000" dirty="0" smtClean="0">
                <a:sym typeface="Wingdings" pitchFamily="2" charset="2"/>
              </a:rPr>
              <a:t>rate increases. </a:t>
            </a:r>
            <a:endParaRPr lang="en-US" altLang="ja-JP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x40 higher luminosity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</a:p>
          <a:p>
            <a:pPr marL="342900" lvl="2" indent="-342900">
              <a:buNone/>
            </a:pPr>
            <a:r>
              <a:rPr lang="en-US" altLang="ja-JP" sz="2000" dirty="0" smtClean="0">
                <a:sym typeface="Wingdings" pitchFamily="2" charset="2"/>
              </a:rPr>
              <a:t>	 Radiative Bhabha/2-photon scattering rate increases drastically. </a:t>
            </a:r>
            <a:endParaRPr lang="en-US" altLang="ja-JP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Smaller IR beam pipe aperture</a:t>
            </a:r>
          </a:p>
          <a:p>
            <a:pPr marL="342900" lvl="2" indent="-342900">
              <a:buNone/>
            </a:pPr>
            <a:r>
              <a:rPr lang="en-US" altLang="ja-JP" sz="2000" dirty="0" smtClean="0">
                <a:sym typeface="Wingdings" pitchFamily="2" charset="2"/>
              </a:rPr>
              <a:t>      </a:t>
            </a:r>
            <a:r>
              <a:rPr lang="en-US" altLang="ja-JP" sz="2000" dirty="0" smtClean="0">
                <a:sym typeface="Wingdings" pitchFamily="2" charset="2"/>
              </a:rPr>
              <a:t> scattered </a:t>
            </a:r>
            <a:r>
              <a:rPr lang="en-US" altLang="ja-JP" sz="2000" dirty="0" smtClean="0">
                <a:sym typeface="Wingdings" pitchFamily="2" charset="2"/>
              </a:rPr>
              <a:t>particles are more likely to be lost in IR, not in the tunnel.</a:t>
            </a:r>
            <a:endParaRPr lang="en-US" altLang="ja-JP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altLang="ja-JP" dirty="0" smtClean="0">
                <a:solidFill>
                  <a:srgbClr val="00B0F0"/>
                </a:solidFill>
              </a:rPr>
              <a:t>Final focusing scheme </a:t>
            </a:r>
          </a:p>
          <a:p>
            <a:pPr marL="342900" lvl="2" indent="-342900">
              <a:buNone/>
            </a:pPr>
            <a:r>
              <a:rPr lang="en-US" altLang="ja-JP" sz="2000" dirty="0" smtClean="0">
                <a:solidFill>
                  <a:prstClr val="black"/>
                </a:solidFill>
                <a:sym typeface="Wingdings" pitchFamily="2" charset="2"/>
              </a:rPr>
              <a:t>      </a:t>
            </a:r>
            <a:r>
              <a:rPr lang="en-US" altLang="ja-JP" sz="2000" dirty="0" smtClean="0">
                <a:solidFill>
                  <a:prstClr val="black"/>
                </a:solidFill>
                <a:sym typeface="Wingdings" pitchFamily="2" charset="2"/>
              </a:rPr>
              <a:t>less back-scattering </a:t>
            </a:r>
            <a:r>
              <a:rPr lang="en-US" altLang="ja-JP" sz="2000" dirty="0" smtClean="0">
                <a:solidFill>
                  <a:prstClr val="black"/>
                </a:solidFill>
                <a:sym typeface="Wingdings" pitchFamily="2" charset="2"/>
              </a:rPr>
              <a:t>SR and over-bent radiative </a:t>
            </a:r>
            <a:r>
              <a:rPr lang="en-US" altLang="ja-JP" sz="2000" dirty="0" smtClean="0">
                <a:solidFill>
                  <a:prstClr val="black"/>
                </a:solidFill>
                <a:sym typeface="Wingdings" pitchFamily="2" charset="2"/>
              </a:rPr>
              <a:t>Bhabha </a:t>
            </a:r>
            <a:endParaRPr lang="en-US" altLang="ja-JP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buNone/>
            </a:pPr>
            <a:endParaRPr lang="en-US" altLang="ja-JP" dirty="0" smtClean="0">
              <a:solidFill>
                <a:srgbClr val="00B0F0"/>
              </a:solidFill>
            </a:endParaRPr>
          </a:p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Simulated hits on sub-detector</a:t>
            </a:r>
            <a:br>
              <a:rPr kumimoji="1" lang="en-US" altLang="ja-JP" dirty="0" smtClean="0"/>
            </a:br>
            <a:r>
              <a:rPr lang="en-US" altLang="ja-JP" dirty="0" smtClean="0"/>
              <a:t>(PXD for example)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554" y="1598053"/>
            <a:ext cx="6141428" cy="45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7233138" y="2344615"/>
            <a:ext cx="1453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kumimoji="1" lang="en-US" altLang="ja-JP" sz="1400" dirty="0" err="1" smtClean="0"/>
              <a:t>A.Moll</a:t>
            </a:r>
            <a:r>
              <a:rPr kumimoji="1" lang="en-US" altLang="ja-JP" sz="1400" dirty="0" smtClean="0"/>
              <a:t> (MPI)</a:t>
            </a:r>
            <a:r>
              <a:rPr lang="en-US" altLang="ja-JP" sz="1400" dirty="0" smtClean="0"/>
              <a:t>, </a:t>
            </a:r>
          </a:p>
          <a:p>
            <a:pPr marL="342900" indent="-342900"/>
            <a:r>
              <a:rPr lang="en-US" altLang="ja-JP" sz="1400" dirty="0" smtClean="0"/>
              <a:t>at 11</a:t>
            </a:r>
            <a:r>
              <a:rPr lang="en-US" altLang="ja-JP" sz="1400" baseline="30000" dirty="0" smtClean="0"/>
              <a:t>th</a:t>
            </a:r>
            <a:r>
              <a:rPr lang="en-US" altLang="ja-JP" sz="1400" dirty="0" smtClean="0"/>
              <a:t> B2GM</a:t>
            </a:r>
            <a:endParaRPr kumimoji="1" lang="en-US" altLang="ja-JP" sz="1400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2813539" y="6150114"/>
            <a:ext cx="354037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/>
              <a:t>Simulated PXD occupancy 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/>
              <a:t>smalle</a:t>
            </a:r>
            <a:r>
              <a:rPr lang="en-US" altLang="ja-JP" sz="2000" dirty="0" smtClean="0"/>
              <a:t>r than requirement (&lt;3%)</a:t>
            </a:r>
            <a:endParaRPr lang="ja-JP" altLang="en-US" sz="2000" baseline="30000" dirty="0" smtClean="0"/>
          </a:p>
        </p:txBody>
      </p:sp>
      <p:sp>
        <p:nvSpPr>
          <p:cNvPr id="13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1254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neutron damage /radiation dose</a:t>
            </a:r>
            <a:endParaRPr lang="ja-JP" altLang="en-US" dirty="0"/>
          </a:p>
        </p:txBody>
      </p:sp>
      <p:grpSp>
        <p:nvGrpSpPr>
          <p:cNvPr id="22531" name="グループ化 20"/>
          <p:cNvGrpSpPr>
            <a:grpSpLocks/>
          </p:cNvGrpSpPr>
          <p:nvPr/>
        </p:nvGrpSpPr>
        <p:grpSpPr bwMode="auto">
          <a:xfrm>
            <a:off x="468313" y="1371600"/>
            <a:ext cx="7848600" cy="2260600"/>
            <a:chOff x="0" y="1412775"/>
            <a:chExt cx="8892480" cy="2800877"/>
          </a:xfrm>
        </p:grpSpPr>
        <p:pic>
          <p:nvPicPr>
            <p:cNvPr id="2254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270"/>
            <a:stretch>
              <a:fillRect/>
            </a:stretch>
          </p:blipFill>
          <p:spPr bwMode="auto">
            <a:xfrm>
              <a:off x="0" y="1412775"/>
              <a:ext cx="8892480" cy="263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円/楕円 4"/>
            <p:cNvSpPr/>
            <p:nvPr/>
          </p:nvSpPr>
          <p:spPr>
            <a:xfrm>
              <a:off x="2268085" y="2349023"/>
              <a:ext cx="3960607" cy="21636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539592" y="1989080"/>
              <a:ext cx="1584602" cy="129619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2411977" y="2852552"/>
              <a:ext cx="287783" cy="107983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 flipV="1">
              <a:off x="5003819" y="1845495"/>
              <a:ext cx="287783" cy="5035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9" name="テキスト ボックス 9"/>
            <p:cNvSpPr txBox="1">
              <a:spLocks noChangeArrowheads="1"/>
            </p:cNvSpPr>
            <p:nvPr/>
          </p:nvSpPr>
          <p:spPr bwMode="auto">
            <a:xfrm>
              <a:off x="4079119" y="1464282"/>
              <a:ext cx="2528254" cy="49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</a:rPr>
                <a:t>BKLM inner layers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22550" name="テキスト ボックス 11"/>
            <p:cNvSpPr txBox="1">
              <a:spLocks noChangeArrowheads="1"/>
            </p:cNvSpPr>
            <p:nvPr/>
          </p:nvSpPr>
          <p:spPr bwMode="auto">
            <a:xfrm>
              <a:off x="815824" y="2088517"/>
              <a:ext cx="15841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</a:rPr>
                <a:t>Whole EKLM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22551" name="テキスト ボックス 12"/>
            <p:cNvSpPr txBox="1">
              <a:spLocks noChangeArrowheads="1"/>
            </p:cNvSpPr>
            <p:nvPr/>
          </p:nvSpPr>
          <p:spPr bwMode="auto">
            <a:xfrm>
              <a:off x="326330" y="3336988"/>
              <a:ext cx="2039560" cy="87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</a:rPr>
                <a:t>ECL</a:t>
              </a:r>
            </a:p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</a:rPr>
                <a:t>Photo diodes</a:t>
              </a:r>
            </a:p>
          </p:txBody>
        </p:sp>
        <p:cxnSp>
          <p:nvCxnSpPr>
            <p:cNvPr id="14" name="直線コネクタ 13"/>
            <p:cNvCxnSpPr/>
            <p:nvPr/>
          </p:nvCxnSpPr>
          <p:spPr>
            <a:xfrm flipV="1">
              <a:off x="1546831" y="3572440"/>
              <a:ext cx="865146" cy="2891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2564862" y="2781743"/>
              <a:ext cx="3591885" cy="27930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7" name="直線コネクタ 16"/>
            <p:cNvCxnSpPr/>
            <p:nvPr/>
          </p:nvCxnSpPr>
          <p:spPr>
            <a:xfrm flipV="1">
              <a:off x="1546831" y="2996137"/>
              <a:ext cx="1728493" cy="865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11588"/>
            <a:ext cx="73437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円/楕円 22"/>
          <p:cNvSpPr/>
          <p:nvPr/>
        </p:nvSpPr>
        <p:spPr>
          <a:xfrm>
            <a:off x="1619250" y="5157788"/>
            <a:ext cx="649288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235825" y="4508500"/>
            <a:ext cx="288925" cy="18732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1476375" y="4365625"/>
            <a:ext cx="719138" cy="57626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536" name="テキスト ボックス 25"/>
          <p:cNvSpPr txBox="1">
            <a:spLocks noChangeArrowheads="1"/>
          </p:cNvSpPr>
          <p:nvPr/>
        </p:nvSpPr>
        <p:spPr bwMode="auto">
          <a:xfrm>
            <a:off x="179388" y="4221163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</a:rPr>
              <a:t>TOP readout electronics</a:t>
            </a:r>
          </a:p>
        </p:txBody>
      </p:sp>
      <p:sp>
        <p:nvSpPr>
          <p:cNvPr id="22537" name="テキスト ボックス 26"/>
          <p:cNvSpPr txBox="1">
            <a:spLocks noChangeArrowheads="1"/>
          </p:cNvSpPr>
          <p:nvPr/>
        </p:nvSpPr>
        <p:spPr bwMode="auto">
          <a:xfrm>
            <a:off x="7343775" y="6308725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</a:rPr>
              <a:t>ARICH HAPD</a:t>
            </a:r>
          </a:p>
        </p:txBody>
      </p:sp>
      <p:sp>
        <p:nvSpPr>
          <p:cNvPr id="22538" name="テキスト ボックス 27"/>
          <p:cNvSpPr txBox="1">
            <a:spLocks noChangeArrowheads="1"/>
          </p:cNvSpPr>
          <p:nvPr/>
        </p:nvSpPr>
        <p:spPr bwMode="auto">
          <a:xfrm>
            <a:off x="0" y="6092825"/>
            <a:ext cx="212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</a:rPr>
              <a:t>CDC readout electronics boards</a:t>
            </a:r>
          </a:p>
        </p:txBody>
      </p:sp>
      <p:sp>
        <p:nvSpPr>
          <p:cNvPr id="22" name="日付プレースホルダ 4"/>
          <p:cNvSpPr>
            <a:spLocks noGrp="1"/>
          </p:cNvSpPr>
          <p:nvPr>
            <p:ph type="dt" sz="quarter" idx="10"/>
          </p:nvPr>
        </p:nvSpPr>
        <p:spPr>
          <a:xfrm>
            <a:off x="250825" y="6592888"/>
            <a:ext cx="3241675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 dirty="0"/>
          </a:p>
        </p:txBody>
      </p:sp>
      <p:sp>
        <p:nvSpPr>
          <p:cNvPr id="29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555875" y="659288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 dirty="0"/>
          </a:p>
        </p:txBody>
      </p:sp>
      <p:cxnSp>
        <p:nvCxnSpPr>
          <p:cNvPr id="26" name="直線コネクタ 47"/>
          <p:cNvCxnSpPr/>
          <p:nvPr/>
        </p:nvCxnSpPr>
        <p:spPr>
          <a:xfrm flipV="1">
            <a:off x="898525" y="3503613"/>
            <a:ext cx="1698625" cy="3730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47"/>
          <p:cNvCxnSpPr/>
          <p:nvPr/>
        </p:nvCxnSpPr>
        <p:spPr>
          <a:xfrm rot="10800000">
            <a:off x="6075363" y="3502025"/>
            <a:ext cx="2146300" cy="3492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3072051" y="5518612"/>
            <a:ext cx="292952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Typical numbers: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  neutron: 10</a:t>
            </a:r>
            <a:r>
              <a:rPr lang="en-US" altLang="ja-JP" baseline="30000" dirty="0" smtClean="0"/>
              <a:t>11 </a:t>
            </a:r>
            <a:r>
              <a:rPr lang="en-US" altLang="ja-JP" dirty="0" err="1" smtClean="0"/>
              <a:t>eqn</a:t>
            </a:r>
            <a:r>
              <a:rPr lang="en-US" altLang="ja-JP" dirty="0" smtClean="0"/>
              <a:t>/cm2/year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  dose: 100Gy/year</a:t>
            </a:r>
            <a:endParaRPr lang="ja-JP" altLang="en-US" baseline="30000" dirty="0" smtClean="0"/>
          </a:p>
        </p:txBody>
      </p:sp>
      <p:sp>
        <p:nvSpPr>
          <p:cNvPr id="28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Full detector simulation status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 smtClean="0"/>
              <a:t>Simulation framework ready to use</a:t>
            </a:r>
          </a:p>
          <a:p>
            <a:r>
              <a:rPr kumimoji="1" lang="en-US" altLang="ja-JP" sz="2400" dirty="0" smtClean="0"/>
              <a:t>Estimated background level </a:t>
            </a:r>
            <a:r>
              <a:rPr lang="en-US" altLang="ja-JP" sz="2400" dirty="0" smtClean="0"/>
              <a:t>is tolerable for</a:t>
            </a:r>
            <a:r>
              <a:rPr kumimoji="1" lang="en-US" altLang="ja-JP" sz="2400" dirty="0" smtClean="0"/>
              <a:t> most of sub-detector performance.</a:t>
            </a:r>
            <a:r>
              <a:rPr lang="en-US" altLang="ja-JP" sz="2400" dirty="0" smtClean="0"/>
              <a:t> Radiation dose/neutron damage on readout electronics are also studied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Some detector sees trouble (such as TOP photocathode aging). </a:t>
            </a:r>
            <a:r>
              <a:rPr lang="en-US" altLang="ja-JP" sz="2400" dirty="0" smtClean="0"/>
              <a:t>W</a:t>
            </a:r>
            <a:r>
              <a:rPr lang="en-US" altLang="ja-JP" sz="2400" dirty="0" smtClean="0"/>
              <a:t>e start discussion on mitigation ideas.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コネクタ 19"/>
          <p:cNvCxnSpPr/>
          <p:nvPr/>
        </p:nvCxnSpPr>
        <p:spPr>
          <a:xfrm rot="10800000">
            <a:off x="11723" y="2454152"/>
            <a:ext cx="9002713" cy="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 group organization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580184" y="2989384"/>
            <a:ext cx="2930769" cy="13950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i="1" u="sng" dirty="0" smtClean="0"/>
              <a:t>Accelerator optics design</a:t>
            </a:r>
          </a:p>
          <a:p>
            <a:pPr algn="ctr"/>
            <a:r>
              <a:rPr kumimoji="1" lang="en-US" altLang="ja-JP" sz="2000" dirty="0" smtClean="0"/>
              <a:t>Ohnishi, Funakoshi </a:t>
            </a:r>
          </a:p>
          <a:p>
            <a:pPr algn="ctr"/>
            <a:r>
              <a:rPr kumimoji="1" lang="en-US" altLang="ja-JP" sz="2000" dirty="0" smtClean="0"/>
              <a:t>(KEK acc.)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055079" y="1301263"/>
            <a:ext cx="3505199" cy="8088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i="1" u="sng" dirty="0" smtClean="0"/>
              <a:t>IR/PXD/SVD mechanical design</a:t>
            </a:r>
          </a:p>
          <a:p>
            <a:pPr algn="ctr"/>
            <a:r>
              <a:rPr lang="en-US" altLang="ja-JP" sz="1600" dirty="0" smtClean="0"/>
              <a:t>Tanaka, Tsuboyama, </a:t>
            </a:r>
            <a:r>
              <a:rPr kumimoji="1" lang="en-US" altLang="ja-JP" sz="1600" dirty="0" err="1" smtClean="0"/>
              <a:t>Koriki</a:t>
            </a:r>
            <a:r>
              <a:rPr kumimoji="1" lang="en-US" altLang="ja-JP" sz="1600" dirty="0" smtClean="0"/>
              <a:t>, Koike</a:t>
            </a:r>
            <a:r>
              <a:rPr lang="en-US" altLang="ja-JP" sz="1600" dirty="0" smtClean="0"/>
              <a:t>(KEK</a:t>
            </a:r>
            <a:r>
              <a:rPr lang="en-US" altLang="ja-JP" sz="1600" dirty="0" smtClean="0"/>
              <a:t>)</a:t>
            </a:r>
            <a:endParaRPr kumimoji="1" lang="en-US" altLang="ja-JP" sz="1600" dirty="0" smtClean="0"/>
          </a:p>
          <a:p>
            <a:pPr algn="ctr"/>
            <a:r>
              <a:rPr lang="en-US" altLang="ja-JP" sz="1600" dirty="0" smtClean="0"/>
              <a:t>Emmanuel(HEPHY), </a:t>
            </a:r>
            <a:r>
              <a:rPr lang="en-US" altLang="ja-JP" sz="1600" dirty="0" err="1" smtClean="0"/>
              <a:t>Charie</a:t>
            </a:r>
            <a:r>
              <a:rPr lang="en-US" altLang="ja-JP" sz="1600" dirty="0" smtClean="0"/>
              <a:t> (MPI)</a:t>
            </a:r>
            <a:endParaRPr lang="en-US" altLang="ja-JP" sz="1600" dirty="0" smtClean="0"/>
          </a:p>
        </p:txBody>
      </p:sp>
      <p:sp>
        <p:nvSpPr>
          <p:cNvPr id="10" name="角丸四角形 9"/>
          <p:cNvSpPr/>
          <p:nvPr/>
        </p:nvSpPr>
        <p:spPr>
          <a:xfrm>
            <a:off x="5427785" y="4923692"/>
            <a:ext cx="3294184" cy="1594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i="1" u="sng" dirty="0" smtClean="0"/>
              <a:t>Sub-detector groups</a:t>
            </a:r>
          </a:p>
          <a:p>
            <a:pPr marL="342900" indent="-342900" algn="ctr"/>
            <a:r>
              <a:rPr lang="en-US" altLang="ja-JP" sz="1400" dirty="0" err="1" smtClean="0"/>
              <a:t>A.Moll</a:t>
            </a:r>
            <a:r>
              <a:rPr lang="en-US" altLang="ja-JP" sz="1400" dirty="0" smtClean="0"/>
              <a:t>(MPI) for PXD</a:t>
            </a:r>
          </a:p>
          <a:p>
            <a:pPr marL="342900" indent="-342900" algn="ctr"/>
            <a:r>
              <a:rPr lang="en-US" altLang="ja-JP" sz="1400" dirty="0" err="1" smtClean="0"/>
              <a:t>P.Kvaniscica</a:t>
            </a:r>
            <a:r>
              <a:rPr lang="en-US" altLang="ja-JP" sz="1400" dirty="0" smtClean="0"/>
              <a:t>(Prague) for SVD</a:t>
            </a:r>
          </a:p>
          <a:p>
            <a:pPr marL="342900" indent="-342900" algn="ctr"/>
            <a:r>
              <a:rPr lang="en-US" altLang="ja-JP" sz="1400" dirty="0" smtClean="0"/>
              <a:t>Uchida(TIT) for CDC</a:t>
            </a:r>
          </a:p>
          <a:p>
            <a:pPr marL="342900" indent="-342900" algn="ctr"/>
            <a:r>
              <a:rPr lang="en-US" altLang="ja-JP" sz="1400" dirty="0" err="1" smtClean="0"/>
              <a:t>M.Petric</a:t>
            </a:r>
            <a:r>
              <a:rPr lang="en-US" altLang="ja-JP" sz="1400" dirty="0" smtClean="0"/>
              <a:t>/</a:t>
            </a:r>
            <a:r>
              <a:rPr lang="en-US" altLang="ja-JP" sz="1400" dirty="0" err="1" smtClean="0"/>
              <a:t>L.Santelj</a:t>
            </a:r>
            <a:r>
              <a:rPr lang="en-US" altLang="ja-JP" sz="1400" dirty="0" smtClean="0"/>
              <a:t>(Slovenia) for PID</a:t>
            </a:r>
          </a:p>
          <a:p>
            <a:pPr marL="342900" indent="-342900" algn="ctr"/>
            <a:r>
              <a:rPr lang="en-US" altLang="ja-JP" sz="1400" dirty="0" smtClean="0"/>
              <a:t>P. Chen(NTU) for ECL</a:t>
            </a:r>
          </a:p>
          <a:p>
            <a:pPr marL="342900" indent="-342900" algn="ctr"/>
            <a:r>
              <a:rPr lang="en-US" altLang="ja-JP" sz="1400" dirty="0" err="1" smtClean="0"/>
              <a:t>L.Piilonen</a:t>
            </a:r>
            <a:r>
              <a:rPr lang="en-US" altLang="ja-JP" sz="1400" dirty="0" smtClean="0"/>
              <a:t>(VT)/</a:t>
            </a:r>
            <a:r>
              <a:rPr lang="en-US" altLang="ja-JP" sz="1400" dirty="0" err="1" smtClean="0"/>
              <a:t>T.Uglov</a:t>
            </a:r>
            <a:r>
              <a:rPr lang="en-US" altLang="ja-JP" sz="1400" dirty="0" smtClean="0"/>
              <a:t>(ITEP) for KLM</a:t>
            </a:r>
            <a:endParaRPr lang="en-US" altLang="ja-JP" sz="1400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5064370" y="1406769"/>
            <a:ext cx="2848707" cy="6799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i="1" u="sng" dirty="0" smtClean="0"/>
              <a:t>QCS/IR beam pipe design</a:t>
            </a:r>
          </a:p>
          <a:p>
            <a:pPr algn="ctr"/>
            <a:r>
              <a:rPr kumimoji="1" lang="en-US" altLang="ja-JP" sz="1600" dirty="0" smtClean="0"/>
              <a:t>Ohuchi, Kanazawa(KEK acc.)</a:t>
            </a:r>
            <a:endParaRPr kumimoji="1" lang="en-US" altLang="ja-JP" sz="1600" dirty="0" smtClean="0"/>
          </a:p>
        </p:txBody>
      </p:sp>
      <p:sp>
        <p:nvSpPr>
          <p:cNvPr id="13" name="角丸四角形 12"/>
          <p:cNvSpPr/>
          <p:nvPr/>
        </p:nvSpPr>
        <p:spPr>
          <a:xfrm>
            <a:off x="961290" y="2825263"/>
            <a:ext cx="3868615" cy="16295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i="1" u="sng" dirty="0" smtClean="0"/>
              <a:t>Background generators</a:t>
            </a:r>
          </a:p>
          <a:p>
            <a:pPr algn="ctr"/>
            <a:r>
              <a:rPr lang="en-US" altLang="ja-JP" sz="2000" dirty="0" smtClean="0"/>
              <a:t>Nakayama </a:t>
            </a:r>
            <a:r>
              <a:rPr lang="en-US" altLang="ja-JP" sz="2000" dirty="0" smtClean="0"/>
              <a:t>(KEK)</a:t>
            </a:r>
            <a:endParaRPr kumimoji="1" lang="en-US" altLang="ja-JP" sz="2000" dirty="0" smtClean="0"/>
          </a:p>
          <a:p>
            <a:pPr algn="ctr"/>
            <a:r>
              <a:rPr kumimoji="1" lang="en-US" altLang="ja-JP" sz="2000" dirty="0" err="1" smtClean="0"/>
              <a:t>A.Moll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S.Koblitz</a:t>
            </a:r>
            <a:r>
              <a:rPr kumimoji="1" lang="en-US" altLang="ja-JP" sz="2000" dirty="0" smtClean="0"/>
              <a:t> (MPI)</a:t>
            </a:r>
            <a:endParaRPr kumimoji="1" lang="en-US" altLang="ja-JP" sz="2000" dirty="0" smtClean="0"/>
          </a:p>
          <a:p>
            <a:pPr algn="ctr"/>
            <a:r>
              <a:rPr kumimoji="1" lang="en-US" altLang="ja-JP" sz="2000" dirty="0" smtClean="0"/>
              <a:t>Yuri </a:t>
            </a:r>
            <a:r>
              <a:rPr kumimoji="1" lang="en-US" altLang="ja-JP" sz="2000" dirty="0" err="1" smtClean="0"/>
              <a:t>Soloviev</a:t>
            </a:r>
            <a:r>
              <a:rPr kumimoji="1" lang="en-US" altLang="ja-JP" sz="2000" dirty="0" smtClean="0"/>
              <a:t> (DESY)</a:t>
            </a:r>
            <a:endParaRPr kumimoji="1" lang="ja-JP" altLang="en-US" sz="2000" dirty="0"/>
          </a:p>
        </p:txBody>
      </p:sp>
      <p:sp>
        <p:nvSpPr>
          <p:cNvPr id="14" name="角丸四角形 13"/>
          <p:cNvSpPr/>
          <p:nvPr/>
        </p:nvSpPr>
        <p:spPr>
          <a:xfrm>
            <a:off x="1406769" y="5134707"/>
            <a:ext cx="3036277" cy="12778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i="1" u="sng" dirty="0" smtClean="0"/>
              <a:t>GEANT4 simulation</a:t>
            </a:r>
          </a:p>
          <a:p>
            <a:pPr algn="ctr"/>
            <a:r>
              <a:rPr lang="en-US" altLang="ja-JP" dirty="0" smtClean="0"/>
              <a:t>Nakayama, </a:t>
            </a:r>
            <a:r>
              <a:rPr lang="en-US" altLang="ja-JP" dirty="0" err="1" smtClean="0"/>
              <a:t>T.Hara</a:t>
            </a:r>
            <a:r>
              <a:rPr lang="en-US" altLang="ja-JP" dirty="0" smtClean="0"/>
              <a:t> (KEK)</a:t>
            </a:r>
          </a:p>
          <a:p>
            <a:pPr algn="ctr"/>
            <a:r>
              <a:rPr lang="en-US" altLang="ja-JP" dirty="0" smtClean="0"/>
              <a:t>and software group </a:t>
            </a:r>
            <a:endParaRPr lang="en-US" altLang="ja-JP" dirty="0" smtClean="0"/>
          </a:p>
        </p:txBody>
      </p:sp>
      <p:sp>
        <p:nvSpPr>
          <p:cNvPr id="15" name="左右矢印 14"/>
          <p:cNvSpPr/>
          <p:nvPr/>
        </p:nvSpPr>
        <p:spPr>
          <a:xfrm>
            <a:off x="4947138" y="3481754"/>
            <a:ext cx="574431" cy="25790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左右矢印 15"/>
          <p:cNvSpPr/>
          <p:nvPr/>
        </p:nvSpPr>
        <p:spPr>
          <a:xfrm rot="18898307">
            <a:off x="4665783" y="2356338"/>
            <a:ext cx="574431" cy="25790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右矢印 16"/>
          <p:cNvSpPr/>
          <p:nvPr/>
        </p:nvSpPr>
        <p:spPr>
          <a:xfrm rot="16200000">
            <a:off x="2672861" y="2356338"/>
            <a:ext cx="574431" cy="25790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2649415" y="4618892"/>
            <a:ext cx="750277" cy="43375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16200000">
            <a:off x="4595447" y="5545014"/>
            <a:ext cx="750277" cy="43375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95"/>
          <p:cNvSpPr txBox="1">
            <a:spLocks noChangeArrowheads="1"/>
          </p:cNvSpPr>
          <p:nvPr/>
        </p:nvSpPr>
        <p:spPr bwMode="auto">
          <a:xfrm>
            <a:off x="7948857" y="2166937"/>
            <a:ext cx="11951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Calibri" pitchFamily="34" charset="0"/>
              </a:rPr>
              <a:t>mechanical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22" name="テキスト ボックス 96"/>
          <p:cNvSpPr txBox="1">
            <a:spLocks noChangeArrowheads="1"/>
          </p:cNvSpPr>
          <p:nvPr/>
        </p:nvSpPr>
        <p:spPr bwMode="auto">
          <a:xfrm>
            <a:off x="7984026" y="2451955"/>
            <a:ext cx="1425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>
                <a:latin typeface="Calibri" pitchFamily="34" charset="0"/>
              </a:rPr>
              <a:t>simulation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23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this talk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5137" y="1600200"/>
            <a:ext cx="8475785" cy="4525963"/>
          </a:xfrm>
        </p:spPr>
        <p:txBody>
          <a:bodyPr/>
          <a:lstStyle/>
          <a:p>
            <a:r>
              <a:rPr kumimoji="1" lang="en-US" altLang="ja-JP" sz="2800" dirty="0" smtClean="0"/>
              <a:t>Touschek, beam-gas </a:t>
            </a:r>
            <a:r>
              <a:rPr kumimoji="1" lang="en-US" altLang="ja-JP" sz="2800" dirty="0" smtClean="0"/>
              <a:t>BG have </a:t>
            </a:r>
            <a:r>
              <a:rPr kumimoji="1" lang="en-US" altLang="ja-JP" sz="2800" dirty="0" smtClean="0"/>
              <a:t>been </a:t>
            </a:r>
            <a:r>
              <a:rPr kumimoji="1" lang="en-US" altLang="ja-JP" sz="2800" dirty="0" smtClean="0"/>
              <a:t>reduced successfully, </a:t>
            </a:r>
            <a:r>
              <a:rPr kumimoji="1" lang="en-US" altLang="ja-JP" sz="2800" dirty="0" smtClean="0"/>
              <a:t>now radiative Bhabha dominates. </a:t>
            </a:r>
          </a:p>
          <a:p>
            <a:r>
              <a:rPr lang="en-US" altLang="ja-JP" sz="2800" dirty="0" smtClean="0"/>
              <a:t>Recent </a:t>
            </a:r>
            <a:r>
              <a:rPr lang="en-US" altLang="ja-JP" sz="2800" dirty="0" smtClean="0"/>
              <a:t>p</a:t>
            </a:r>
            <a:r>
              <a:rPr lang="en-US" altLang="ja-JP" sz="2800" dirty="0" smtClean="0"/>
              <a:t>rogress in SR simulation by Yuri </a:t>
            </a:r>
            <a:r>
              <a:rPr lang="en-US" altLang="ja-JP" sz="2800" dirty="0" err="1" smtClean="0"/>
              <a:t>Soloviev</a:t>
            </a:r>
            <a:r>
              <a:rPr lang="en-US" altLang="ja-JP" sz="2800" dirty="0" smtClean="0"/>
              <a:t> (see details in next talk) 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Full detector simulation campaign ongoing  </a:t>
            </a:r>
            <a:endParaRPr kumimoji="1" lang="en-US" altLang="ja-JP" sz="2800" dirty="0" smtClean="0"/>
          </a:p>
          <a:p>
            <a:endParaRPr kumimoji="1"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Vertically oscillating Touschek BG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284895" y="1401457"/>
            <a:ext cx="5406965" cy="3983052"/>
            <a:chOff x="835880" y="2421364"/>
            <a:chExt cx="5406965" cy="3983052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835880" y="2421364"/>
              <a:ext cx="5406965" cy="3983052"/>
              <a:chOff x="1363419" y="1684429"/>
              <a:chExt cx="4565076" cy="3353908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253" t="16291" r="22345" b="46621"/>
              <a:stretch>
                <a:fillRect/>
              </a:stretch>
            </p:blipFill>
            <p:spPr bwMode="auto">
              <a:xfrm>
                <a:off x="1363419" y="2113371"/>
                <a:ext cx="3490912" cy="1786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円/楕円 7"/>
              <p:cNvSpPr/>
              <p:nvPr/>
            </p:nvSpPr>
            <p:spPr>
              <a:xfrm rot="1656120">
                <a:off x="1452319" y="3130061"/>
                <a:ext cx="1279525" cy="5445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9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1394340" y="4260852"/>
                <a:ext cx="1871663" cy="77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b="1" dirty="0" smtClean="0">
                    <a:solidFill>
                      <a:srgbClr val="FF0000"/>
                    </a:solidFill>
                  </a:rPr>
                  <a:t>In Fuji area, LER ring 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bends vertically 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, to pass under HER ring</a:t>
                </a:r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4056832" y="1684429"/>
                <a:ext cx="1871663" cy="310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b="1" dirty="0" smtClean="0">
                    <a:solidFill>
                      <a:srgbClr val="FF0000"/>
                    </a:solidFill>
                  </a:rPr>
                  <a:t>Belle detector</a:t>
                </a:r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4384431" y="4841631"/>
              <a:ext cx="715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B0F0"/>
                  </a:solidFill>
                </a:rPr>
                <a:t>LER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902677" y="3024554"/>
              <a:ext cx="715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H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ER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 flipV="1">
              <a:off x="1957754" y="4947138"/>
              <a:ext cx="11723" cy="5744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H="1">
              <a:off x="4114802" y="2719754"/>
              <a:ext cx="539260" cy="44547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2649414" y="4349260"/>
            <a:ext cx="4243755" cy="2428240"/>
            <a:chOff x="2778369" y="2110154"/>
            <a:chExt cx="5015707" cy="3268281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886" t="26580" r="22343" b="27838"/>
            <a:stretch>
              <a:fillRect/>
            </a:stretch>
          </p:blipFill>
          <p:spPr bwMode="auto">
            <a:xfrm>
              <a:off x="2778369" y="2110154"/>
              <a:ext cx="4173416" cy="291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円/楕円 21"/>
            <p:cNvSpPr/>
            <p:nvPr/>
          </p:nvSpPr>
          <p:spPr>
            <a:xfrm rot="156313">
              <a:off x="5302250" y="3562350"/>
              <a:ext cx="153988" cy="146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 flipH="1" flipV="1">
              <a:off x="5435600" y="3665538"/>
              <a:ext cx="1012825" cy="10017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31"/>
            <p:cNvSpPr>
              <a:spLocks noChangeArrowheads="1"/>
            </p:cNvSpPr>
            <p:nvPr/>
          </p:nvSpPr>
          <p:spPr bwMode="auto">
            <a:xfrm>
              <a:off x="5050679" y="4508508"/>
              <a:ext cx="2743397" cy="869927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Few GHz </a:t>
              </a:r>
              <a:r>
                <a:rPr lang="en-US" altLang="ja-JP" b="1" dirty="0">
                  <a:solidFill>
                    <a:srgbClr val="FF0000"/>
                  </a:solidFill>
                </a:rPr>
                <a:t>e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+ loss w/o vertical collimator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6" name="直線矢印コネクタ 25"/>
          <p:cNvCxnSpPr/>
          <p:nvPr/>
        </p:nvCxnSpPr>
        <p:spPr>
          <a:xfrm flipH="1" flipV="1">
            <a:off x="5580186" y="5498123"/>
            <a:ext cx="797168" cy="4689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283568" y="5416063"/>
            <a:ext cx="71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LER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47846" y="1781908"/>
            <a:ext cx="422030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Touschek scattered particles scattered at Fuji-area (where vertical dispersion exists) start vertical oscillation and are eventually lost in IR QC1 where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y is large.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Vertical collimator narrower than QC1 can reduce such Touschek loss. Beam instability caused by such collimator is an issue.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986955" y="4489938"/>
            <a:ext cx="192258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Vertical collimator width: few mm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7384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Movable Collimators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9061955"/>
              </p:ext>
            </p:extLst>
          </p:nvPr>
        </p:nvGraphicFramePr>
        <p:xfrm>
          <a:off x="283191" y="1314778"/>
          <a:ext cx="2666492" cy="368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32"/>
                <a:gridCol w="525234"/>
                <a:gridCol w="646112"/>
                <a:gridCol w="465138"/>
                <a:gridCol w="662776"/>
              </a:tblGrid>
              <a:tr h="328772">
                <a:tc>
                  <a:txBody>
                    <a:bodyPr/>
                    <a:lstStyle/>
                    <a:p>
                      <a:pPr algn="ctr" fontAlgn="ctr"/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s[m]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/>
                        <a:t>Depth</a:t>
                      </a:r>
                    </a:p>
                    <a:p>
                      <a:pPr algn="ctr" fontAlgn="ctr"/>
                      <a:r>
                        <a:rPr lang="en-US" sz="1200" dirty="0" smtClean="0"/>
                        <a:t>[mm</a:t>
                      </a:r>
                      <a:r>
                        <a:rPr lang="en-US" sz="1200" dirty="0"/>
                        <a:t>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dirty="0" smtClean="0"/>
                        <a:t>Loss</a:t>
                      </a:r>
                    </a:p>
                    <a:p>
                      <a:pPr algn="ctr" fontAlgn="ctr"/>
                      <a:r>
                        <a:rPr lang="en-US" altLang="ja-JP" sz="1200" dirty="0" smtClean="0"/>
                        <a:t> [GH</a:t>
                      </a:r>
                      <a:r>
                        <a:rPr lang="ja-JP" altLang="en-US" sz="1200" dirty="0" err="1" smtClean="0"/>
                        <a:t>ｚ</a:t>
                      </a:r>
                      <a:r>
                        <a:rPr lang="en-US" altLang="ja-JP" sz="1200" dirty="0" smtClean="0"/>
                        <a:t>]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</a:tr>
              <a:tr h="320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/>
                        <a:t>H1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L8P.13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956.17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73.9</a:t>
                      </a:r>
                      <a:endParaRPr lang="ja-JP" altLang="en-US" sz="1800" b="1" dirty="0"/>
                    </a:p>
                  </a:txBody>
                  <a:tcPr anchor="ctr"/>
                </a:tc>
              </a:tr>
              <a:tr h="320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/>
                        <a:t>H2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L8PM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H1.1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1710.94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52.3</a:t>
                      </a:r>
                      <a:endParaRPr lang="ja-JP" altLang="en-US" sz="1800" b="1" dirty="0"/>
                    </a:p>
                  </a:txBody>
                  <a:tcPr anchor="ctr"/>
                </a:tc>
              </a:tr>
              <a:tr h="320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/>
                        <a:t>H3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L8P.32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2463.71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12.34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38.7</a:t>
                      </a:r>
                      <a:endParaRPr lang="ja-JP" altLang="en-US" sz="1800" b="1" dirty="0"/>
                    </a:p>
                  </a:txBody>
                  <a:tcPr anchor="ctr"/>
                </a:tc>
              </a:tr>
              <a:tr h="320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/>
                        <a:t>H4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L8PM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HD3.3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2783.89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76.2</a:t>
                      </a:r>
                      <a:endParaRPr lang="ja-JP" altLang="en-US" sz="1800" b="1" dirty="0"/>
                    </a:p>
                  </a:txBody>
                  <a:tcPr anchor="ctr"/>
                </a:tc>
              </a:tr>
              <a:tr h="366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/>
                        <a:t>H5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LLA8R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2872.03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22.0</a:t>
                      </a:r>
                      <a:endParaRPr lang="ja-JP" altLang="en-US" sz="1800" b="1" dirty="0"/>
                    </a:p>
                  </a:txBody>
                  <a:tcPr anchor="ctr"/>
                </a:tc>
              </a:tr>
              <a:tr h="320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/>
                        <a:t>H6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LLA4R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2895.88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11.8</a:t>
                      </a:r>
                      <a:endParaRPr lang="ja-JP" altLang="en-US" sz="1800" b="1" dirty="0"/>
                    </a:p>
                  </a:txBody>
                  <a:tcPr anchor="ctr"/>
                </a:tc>
              </a:tr>
              <a:tr h="320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/>
                        <a:t>H7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LLB3R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2926.89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0.7</a:t>
                      </a:r>
                      <a:endParaRPr lang="ja-JP" altLang="en-US" sz="1800" b="1" dirty="0"/>
                    </a:p>
                  </a:txBody>
                  <a:tcPr anchor="ctr"/>
                </a:tc>
              </a:tr>
              <a:tr h="320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/>
                        <a:t>H8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LLB2R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2947.36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8.0</a:t>
                      </a:r>
                      <a:endParaRPr lang="ja-JP" altLang="en-US" sz="1800" b="1" dirty="0"/>
                    </a:p>
                  </a:txBody>
                  <a:tcPr anchor="ctr"/>
                </a:tc>
              </a:tr>
              <a:tr h="320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/>
                        <a:t>H9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LLC2R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2998.22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18.2</a:t>
                      </a:r>
                      <a:endParaRPr lang="ja-JP" alt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231861" y="1213346"/>
            <a:ext cx="1657185" cy="369332"/>
          </a:xfrm>
          <a:prstGeom prst="rect">
            <a:avLst/>
          </a:prstGeom>
          <a:solidFill>
            <a:srgbClr val="0099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95000"/>
                  </a:schemeClr>
                </a:solidFill>
              </a:rPr>
              <a:t>LER collimators 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4899441"/>
              </p:ext>
            </p:extLst>
          </p:nvPr>
        </p:nvGraphicFramePr>
        <p:xfrm>
          <a:off x="6323625" y="958131"/>
          <a:ext cx="2611369" cy="404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18"/>
                <a:gridCol w="486989"/>
                <a:gridCol w="628580"/>
                <a:gridCol w="452517"/>
                <a:gridCol w="701965"/>
              </a:tblGrid>
              <a:tr h="395314">
                <a:tc>
                  <a:txBody>
                    <a:bodyPr/>
                    <a:lstStyle/>
                    <a:p>
                      <a:pPr algn="ctr" font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latin typeface="+mn-lt"/>
                        </a:rPr>
                        <a:t>s[m]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latin typeface="+mn-lt"/>
                        </a:rPr>
                        <a:t>Depth</a:t>
                      </a:r>
                    </a:p>
                    <a:p>
                      <a:pPr algn="ctr" fontAlgn="ctr"/>
                      <a:r>
                        <a:rPr lang="en-US" sz="1200" dirty="0" smtClean="0">
                          <a:latin typeface="+mn-lt"/>
                        </a:rPr>
                        <a:t> [mm</a:t>
                      </a:r>
                      <a:r>
                        <a:rPr lang="en-US" sz="1200" dirty="0">
                          <a:latin typeface="+mn-lt"/>
                        </a:rPr>
                        <a:t>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dirty="0" smtClean="0"/>
                        <a:t>Loss</a:t>
                      </a:r>
                    </a:p>
                    <a:p>
                      <a:pPr algn="ctr" fontAlgn="ctr"/>
                      <a:r>
                        <a:rPr lang="en-US" altLang="ja-JP" sz="1200" dirty="0" smtClean="0"/>
                        <a:t> [GH</a:t>
                      </a:r>
                      <a:r>
                        <a:rPr lang="ja-JP" altLang="en-US" sz="1200" dirty="0" err="1" smtClean="0"/>
                        <a:t>ｚ</a:t>
                      </a:r>
                      <a:r>
                        <a:rPr lang="en-US" altLang="ja-JP" sz="1200" dirty="0" smtClean="0"/>
                        <a:t>]</a:t>
                      </a:r>
                    </a:p>
                  </a:txBody>
                  <a:tcPr marL="9525" marR="9525" marT="9525" marB="0" anchor="ctr"/>
                </a:tc>
              </a:tr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H1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L8EE.34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2057.52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dirty="0" smtClean="0"/>
                        <a:t>0.0006</a:t>
                      </a:r>
                      <a:endParaRPr lang="ja-JP" altLang="en-US" sz="1400" b="1" dirty="0"/>
                    </a:p>
                  </a:txBody>
                  <a:tcPr anchor="ctr"/>
                </a:tc>
              </a:tr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H2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L8EE.22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1302.95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dirty="0" smtClean="0"/>
                        <a:t>0.0058</a:t>
                      </a:r>
                      <a:endParaRPr lang="ja-JP" altLang="en-US" sz="1400" b="1" dirty="0"/>
                    </a:p>
                  </a:txBody>
                  <a:tcPr anchor="ctr"/>
                </a:tc>
              </a:tr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H3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L8EE.10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549.85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dirty="0" smtClean="0"/>
                        <a:t>0.0006</a:t>
                      </a:r>
                      <a:endParaRPr lang="ja-JP" altLang="en-US" sz="1400" b="1" dirty="0"/>
                    </a:p>
                  </a:txBody>
                  <a:tcPr anchor="ctr"/>
                </a:tc>
              </a:tr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H4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L8EE.3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 smtClean="0"/>
                        <a:t>0.0000</a:t>
                      </a:r>
                      <a:endParaRPr lang="ja-JP" altLang="en-US" sz="1400" b="1" dirty="0" smtClean="0"/>
                    </a:p>
                  </a:txBody>
                  <a:tcPr anchor="ctr"/>
                </a:tc>
              </a:tr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H5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L8EE.2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 smtClean="0"/>
                        <a:t>0.0000</a:t>
                      </a:r>
                      <a:endParaRPr lang="ja-JP" altLang="en-US" sz="1400" b="1" dirty="0" smtClean="0"/>
                    </a:p>
                  </a:txBody>
                  <a:tcPr anchor="ctr"/>
                </a:tc>
              </a:tr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H6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L8EE.1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128.16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 smtClean="0"/>
                        <a:t>0.0000</a:t>
                      </a:r>
                      <a:endParaRPr lang="ja-JP" altLang="en-US" sz="1400" b="1" dirty="0" smtClean="0"/>
                    </a:p>
                  </a:txBody>
                  <a:tcPr anchor="ctr"/>
                </a:tc>
              </a:tr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H7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LTLA1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dirty="0" smtClean="0"/>
                        <a:t>0.0000</a:t>
                      </a:r>
                      <a:endParaRPr lang="ja-JP" altLang="en-US" sz="1400" b="1" dirty="0"/>
                    </a:p>
                  </a:txBody>
                  <a:tcPr anchor="ctr"/>
                </a:tc>
              </a:tr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H8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LTLB4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75.75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dirty="0" smtClean="0"/>
                        <a:t>0.0000</a:t>
                      </a:r>
                      <a:endParaRPr lang="ja-JP" altLang="en-US" sz="1400" b="1" dirty="0"/>
                    </a:p>
                  </a:txBody>
                  <a:tcPr anchor="ctr"/>
                </a:tc>
              </a:tr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H9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dirty="0"/>
                        <a:t>LTLY1.2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dirty="0"/>
                        <a:t>48.38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dirty="0"/>
                        <a:t>5.83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dirty="0" smtClean="0"/>
                        <a:t>0.0000</a:t>
                      </a:r>
                      <a:endParaRPr lang="ja-JP" altLang="en-US" sz="1400" b="1" dirty="0"/>
                    </a:p>
                  </a:txBody>
                  <a:tcPr anchor="ctr"/>
                </a:tc>
              </a:tr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H10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/>
                        <a:t>LTLY1.1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dirty="0"/>
                        <a:t>34.11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dirty="0"/>
                        <a:t>5.83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dirty="0" smtClean="0"/>
                        <a:t>0.0000</a:t>
                      </a:r>
                      <a:endParaRPr lang="ja-JP" altLang="en-US" sz="1400" b="1" dirty="0"/>
                    </a:p>
                  </a:txBody>
                  <a:tcPr anchor="ctr"/>
                </a:tc>
              </a:tr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H11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LTLC6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dirty="0" smtClean="0"/>
                        <a:t>0.0023</a:t>
                      </a:r>
                      <a:endParaRPr lang="ja-JP" alt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4376024" y="1609830"/>
            <a:ext cx="170367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H</a:t>
            </a:r>
            <a:r>
              <a:rPr kumimoji="1" lang="en-US" altLang="ja-JP" dirty="0" smtClean="0">
                <a:solidFill>
                  <a:schemeClr val="bg1"/>
                </a:solidFill>
              </a:rPr>
              <a:t>ER collimators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3" name="図形グループ 72"/>
          <p:cNvGrpSpPr>
            <a:grpSpLocks/>
          </p:cNvGrpSpPr>
          <p:nvPr/>
        </p:nvGrpSpPr>
        <p:grpSpPr bwMode="auto">
          <a:xfrm>
            <a:off x="3266018" y="1952834"/>
            <a:ext cx="2679869" cy="3550862"/>
            <a:chOff x="3708358" y="908720"/>
            <a:chExt cx="2744923" cy="3636425"/>
          </a:xfrm>
        </p:grpSpPr>
        <p:sp>
          <p:nvSpPr>
            <p:cNvPr id="28" name="正方形/長方形 27"/>
            <p:cNvSpPr/>
            <p:nvPr/>
          </p:nvSpPr>
          <p:spPr>
            <a:xfrm>
              <a:off x="4932381" y="1484179"/>
              <a:ext cx="287351" cy="28888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円弧 28"/>
            <p:cNvSpPr/>
            <p:nvPr/>
          </p:nvSpPr>
          <p:spPr>
            <a:xfrm>
              <a:off x="4356090" y="1700052"/>
              <a:ext cx="1944783" cy="1944443"/>
            </a:xfrm>
            <a:prstGeom prst="arc">
              <a:avLst/>
            </a:prstGeom>
            <a:ln w="57150" cmpd="sng">
              <a:solidFill>
                <a:srgbClr val="0099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円弧 29"/>
            <p:cNvSpPr/>
            <p:nvPr/>
          </p:nvSpPr>
          <p:spPr>
            <a:xfrm rot="5400000">
              <a:off x="4356260" y="2060200"/>
              <a:ext cx="1944442" cy="1944783"/>
            </a:xfrm>
            <a:prstGeom prst="arc">
              <a:avLst/>
            </a:prstGeom>
            <a:ln w="57150" cmpd="sng">
              <a:solidFill>
                <a:srgbClr val="0099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円弧 30"/>
            <p:cNvSpPr/>
            <p:nvPr/>
          </p:nvSpPr>
          <p:spPr>
            <a:xfrm rot="10800000">
              <a:off x="3708358" y="2204814"/>
              <a:ext cx="1944783" cy="1944443"/>
            </a:xfrm>
            <a:prstGeom prst="arc">
              <a:avLst/>
            </a:prstGeom>
            <a:ln w="57150" cmpd="sng">
              <a:solidFill>
                <a:srgbClr val="0099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円弧 31"/>
            <p:cNvSpPr/>
            <p:nvPr/>
          </p:nvSpPr>
          <p:spPr>
            <a:xfrm rot="16200000">
              <a:off x="3709322" y="1556231"/>
              <a:ext cx="1942855" cy="1944783"/>
            </a:xfrm>
            <a:prstGeom prst="arc">
              <a:avLst/>
            </a:prstGeom>
            <a:ln w="57150" cmpd="sng">
              <a:solidFill>
                <a:srgbClr val="0099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円弧 32"/>
            <p:cNvSpPr/>
            <p:nvPr/>
          </p:nvSpPr>
          <p:spPr>
            <a:xfrm>
              <a:off x="4508497" y="1557195"/>
              <a:ext cx="1944783" cy="1942855"/>
            </a:xfrm>
            <a:prstGeom prst="arc">
              <a:avLst/>
            </a:prstGeom>
            <a:ln w="57150" cmpd="sng"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円弧 33"/>
            <p:cNvSpPr/>
            <p:nvPr/>
          </p:nvSpPr>
          <p:spPr>
            <a:xfrm rot="5400000">
              <a:off x="4508667" y="2212581"/>
              <a:ext cx="1944442" cy="1944783"/>
            </a:xfrm>
            <a:prstGeom prst="arc">
              <a:avLst/>
            </a:prstGeom>
            <a:ln w="57150" cmpd="sng"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円弧 34"/>
            <p:cNvSpPr/>
            <p:nvPr/>
          </p:nvSpPr>
          <p:spPr>
            <a:xfrm rot="10800000">
              <a:off x="3860765" y="2131798"/>
              <a:ext cx="1944783" cy="1944443"/>
            </a:xfrm>
            <a:prstGeom prst="arc">
              <a:avLst/>
            </a:prstGeom>
            <a:ln w="57150" cmpd="sng"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円弧 35"/>
            <p:cNvSpPr/>
            <p:nvPr/>
          </p:nvSpPr>
          <p:spPr>
            <a:xfrm rot="16200000">
              <a:off x="3861729" y="1708612"/>
              <a:ext cx="1942855" cy="1944783"/>
            </a:xfrm>
            <a:prstGeom prst="arc">
              <a:avLst/>
            </a:prstGeom>
            <a:ln w="57150" cmpd="sng"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37" name="直線コネクタ 36"/>
            <p:cNvCxnSpPr>
              <a:stCxn id="33" idx="2"/>
              <a:endCxn id="34" idx="0"/>
            </p:cNvCxnSpPr>
            <p:nvPr/>
          </p:nvCxnSpPr>
          <p:spPr>
            <a:xfrm>
              <a:off x="6453281" y="2528623"/>
              <a:ext cx="0" cy="655555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stCxn id="35" idx="0"/>
              <a:endCxn id="34" idx="2"/>
            </p:cNvCxnSpPr>
            <p:nvPr/>
          </p:nvCxnSpPr>
          <p:spPr>
            <a:xfrm>
              <a:off x="4832363" y="4076241"/>
              <a:ext cx="649320" cy="80952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>
              <a:stCxn id="36" idx="0"/>
              <a:endCxn id="35" idx="2"/>
            </p:cNvCxnSpPr>
            <p:nvPr/>
          </p:nvCxnSpPr>
          <p:spPr>
            <a:xfrm>
              <a:off x="3860765" y="2681004"/>
              <a:ext cx="0" cy="42381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36" idx="2"/>
              <a:endCxn id="33" idx="0"/>
            </p:cNvCxnSpPr>
            <p:nvPr/>
          </p:nvCxnSpPr>
          <p:spPr>
            <a:xfrm flipV="1">
              <a:off x="4832363" y="1557195"/>
              <a:ext cx="649320" cy="152381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>
              <a:stCxn id="32" idx="2"/>
              <a:endCxn id="29" idx="0"/>
            </p:cNvCxnSpPr>
            <p:nvPr/>
          </p:nvCxnSpPr>
          <p:spPr>
            <a:xfrm>
              <a:off x="4679956" y="1557195"/>
              <a:ext cx="647732" cy="142857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>
              <a:stCxn id="29" idx="2"/>
              <a:endCxn id="30" idx="0"/>
            </p:cNvCxnSpPr>
            <p:nvPr/>
          </p:nvCxnSpPr>
          <p:spPr>
            <a:xfrm>
              <a:off x="6300873" y="2673068"/>
              <a:ext cx="0" cy="358730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>
              <a:stCxn id="31" idx="0"/>
              <a:endCxn id="30" idx="2"/>
            </p:cNvCxnSpPr>
            <p:nvPr/>
          </p:nvCxnSpPr>
          <p:spPr>
            <a:xfrm flipV="1">
              <a:off x="4679956" y="4004812"/>
              <a:ext cx="647732" cy="144445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stCxn id="32" idx="0"/>
              <a:endCxn id="31" idx="2"/>
            </p:cNvCxnSpPr>
            <p:nvPr/>
          </p:nvCxnSpPr>
          <p:spPr>
            <a:xfrm>
              <a:off x="3708358" y="2528623"/>
              <a:ext cx="0" cy="647618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endCxn id="30" idx="2"/>
            </p:cNvCxnSpPr>
            <p:nvPr/>
          </p:nvCxnSpPr>
          <p:spPr>
            <a:xfrm>
              <a:off x="5148292" y="3788939"/>
              <a:ext cx="179396" cy="215873"/>
            </a:xfrm>
            <a:prstGeom prst="line">
              <a:avLst/>
            </a:prstGeom>
            <a:ln w="57150" cmpd="sng">
              <a:solidFill>
                <a:srgbClr val="00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>
              <a:stCxn id="35" idx="0"/>
            </p:cNvCxnSpPr>
            <p:nvPr/>
          </p:nvCxnSpPr>
          <p:spPr>
            <a:xfrm flipV="1">
              <a:off x="4832363" y="3788939"/>
              <a:ext cx="100018" cy="287302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テキスト ボックス 64"/>
            <p:cNvSpPr txBox="1">
              <a:spLocks noChangeArrowheads="1"/>
            </p:cNvSpPr>
            <p:nvPr/>
          </p:nvSpPr>
          <p:spPr bwMode="auto">
            <a:xfrm>
              <a:off x="4499992" y="908720"/>
              <a:ext cx="1120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800" b="1">
                  <a:solidFill>
                    <a:schemeClr val="tx2"/>
                  </a:solidFill>
                </a:rPr>
                <a:t>Tsukuba</a:t>
              </a:r>
              <a:endParaRPr lang="ja-JP" altLang="en-US" sz="1800" b="1">
                <a:solidFill>
                  <a:schemeClr val="tx2"/>
                </a:solidFill>
              </a:endParaRPr>
            </a:p>
          </p:txBody>
        </p:sp>
        <p:sp>
          <p:nvSpPr>
            <p:cNvPr id="62" name="テキスト ボックス 66"/>
            <p:cNvSpPr txBox="1">
              <a:spLocks noChangeArrowheads="1"/>
            </p:cNvSpPr>
            <p:nvPr/>
          </p:nvSpPr>
          <p:spPr bwMode="auto">
            <a:xfrm>
              <a:off x="4700142" y="4175813"/>
              <a:ext cx="5949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800" b="1" dirty="0">
                  <a:solidFill>
                    <a:schemeClr val="tx2"/>
                  </a:solidFill>
                </a:rPr>
                <a:t>Fuji</a:t>
              </a:r>
              <a:endParaRPr lang="ja-JP" altLang="en-US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65" name="テキスト ボックス 71"/>
            <p:cNvSpPr txBox="1">
              <a:spLocks noChangeArrowheads="1"/>
            </p:cNvSpPr>
            <p:nvPr/>
          </p:nvSpPr>
          <p:spPr bwMode="auto">
            <a:xfrm>
              <a:off x="4679956" y="1128684"/>
              <a:ext cx="736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800" b="1"/>
                <a:t>Belle</a:t>
              </a:r>
              <a:endParaRPr lang="ja-JP" altLang="en-US" sz="1800" b="1"/>
            </a:p>
          </p:txBody>
        </p:sp>
      </p:grpSp>
      <p:cxnSp>
        <p:nvCxnSpPr>
          <p:cNvPr id="47" name="直線矢印コネクタ 46"/>
          <p:cNvCxnSpPr/>
          <p:nvPr/>
        </p:nvCxnSpPr>
        <p:spPr>
          <a:xfrm flipH="1">
            <a:off x="3619765" y="4631986"/>
            <a:ext cx="278634" cy="307299"/>
          </a:xfrm>
          <a:prstGeom prst="straightConnector1">
            <a:avLst/>
          </a:prstGeom>
          <a:ln w="76200" cmpd="sng">
            <a:solidFill>
              <a:srgbClr val="0099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4933524" y="4624237"/>
            <a:ext cx="379981" cy="144961"/>
          </a:xfrm>
          <a:prstGeom prst="straightConnector1">
            <a:avLst/>
          </a:prstGeom>
          <a:ln w="76200" cmpd="sng">
            <a:solidFill>
              <a:srgbClr val="0099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5517115" y="3497831"/>
            <a:ext cx="239713" cy="355674"/>
          </a:xfrm>
          <a:prstGeom prst="straightConnector1">
            <a:avLst/>
          </a:prstGeom>
          <a:ln w="76200" cmpd="sng">
            <a:solidFill>
              <a:srgbClr val="0099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V="1">
            <a:off x="5073792" y="2862757"/>
            <a:ext cx="239713" cy="355674"/>
          </a:xfrm>
          <a:prstGeom prst="straightConnector1">
            <a:avLst/>
          </a:prstGeom>
          <a:ln w="76200" cmpd="sng">
            <a:solidFill>
              <a:srgbClr val="0099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V="1">
            <a:off x="4924997" y="2837320"/>
            <a:ext cx="239713" cy="355674"/>
          </a:xfrm>
          <a:prstGeom prst="straightConnector1">
            <a:avLst/>
          </a:prstGeom>
          <a:ln w="76200" cmpd="sng">
            <a:solidFill>
              <a:srgbClr val="0099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V="1">
            <a:off x="4805140" y="2785911"/>
            <a:ext cx="239713" cy="355674"/>
          </a:xfrm>
          <a:prstGeom prst="straightConnector1">
            <a:avLst/>
          </a:prstGeom>
          <a:ln w="76200" cmpd="sng">
            <a:solidFill>
              <a:srgbClr val="0099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4669389" y="2734845"/>
            <a:ext cx="239713" cy="355674"/>
          </a:xfrm>
          <a:prstGeom prst="straightConnector1">
            <a:avLst/>
          </a:prstGeom>
          <a:ln w="76200" cmpd="sng">
            <a:solidFill>
              <a:srgbClr val="0099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4538066" y="2659483"/>
            <a:ext cx="239713" cy="355674"/>
          </a:xfrm>
          <a:prstGeom prst="straightConnector1">
            <a:avLst/>
          </a:prstGeom>
          <a:ln w="76200" cmpd="sng">
            <a:solidFill>
              <a:srgbClr val="0099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H="1" flipV="1">
            <a:off x="4461032" y="2751794"/>
            <a:ext cx="77034" cy="38979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 flipV="1">
            <a:off x="4324867" y="2757343"/>
            <a:ext cx="77034" cy="38979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 flipV="1">
            <a:off x="4211278" y="2820261"/>
            <a:ext cx="77034" cy="38979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 flipV="1">
            <a:off x="4053610" y="2801968"/>
            <a:ext cx="77034" cy="38979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 flipV="1">
            <a:off x="3961856" y="2895623"/>
            <a:ext cx="77034" cy="38979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3877275" y="2914390"/>
            <a:ext cx="77034" cy="38979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H="1" flipV="1">
            <a:off x="4137555" y="2801968"/>
            <a:ext cx="77034" cy="38979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H="1" flipV="1">
            <a:off x="4251438" y="2809327"/>
            <a:ext cx="77034" cy="38979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H="1" flipV="1">
            <a:off x="3570543" y="3232768"/>
            <a:ext cx="263190" cy="38979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H="1">
            <a:off x="3983446" y="4571546"/>
            <a:ext cx="289263" cy="367739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5471886" y="4325257"/>
            <a:ext cx="386914" cy="126047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H="1" flipV="1">
            <a:off x="6200659" y="1627765"/>
            <a:ext cx="7769" cy="35484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3044912" y="1239471"/>
            <a:ext cx="0" cy="355674"/>
          </a:xfrm>
          <a:prstGeom prst="straightConnector1">
            <a:avLst/>
          </a:prstGeom>
          <a:ln w="76200" cmpd="sng">
            <a:solidFill>
              <a:srgbClr val="0099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5765791"/>
              </p:ext>
            </p:extLst>
          </p:nvPr>
        </p:nvGraphicFramePr>
        <p:xfrm>
          <a:off x="973166" y="5490158"/>
          <a:ext cx="1998617" cy="3657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06286"/>
                <a:gridCol w="692331"/>
              </a:tblGrid>
              <a:tr h="331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dirty="0" smtClean="0"/>
                        <a:t>Touschek </a:t>
                      </a:r>
                      <a:r>
                        <a:rPr lang="en-US" sz="1400" dirty="0" smtClean="0"/>
                        <a:t>IR loss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0.16</a:t>
                      </a:r>
                      <a:endParaRPr lang="ja-JP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1" name="正方形/長方形 70"/>
          <p:cNvSpPr/>
          <p:nvPr/>
        </p:nvSpPr>
        <p:spPr>
          <a:xfrm>
            <a:off x="213858" y="414145"/>
            <a:ext cx="149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lerfqlc_1604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7410723" y="663906"/>
            <a:ext cx="1307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herfqlc5605</a:t>
            </a:r>
            <a:endParaRPr lang="ja-JP" altLang="en-US" dirty="0"/>
          </a:p>
        </p:txBody>
      </p:sp>
      <p:graphicFrame>
        <p:nvGraphicFramePr>
          <p:cNvPr id="74" name="表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5765791"/>
              </p:ext>
            </p:extLst>
          </p:nvPr>
        </p:nvGraphicFramePr>
        <p:xfrm>
          <a:off x="976905" y="6348965"/>
          <a:ext cx="1998617" cy="3657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06286"/>
                <a:gridCol w="692331"/>
              </a:tblGrid>
              <a:tr h="331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dirty="0" smtClean="0"/>
                        <a:t>Beam-gas </a:t>
                      </a:r>
                      <a:r>
                        <a:rPr lang="en-US" sz="1400" dirty="0" smtClean="0"/>
                        <a:t>IR loss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0.09</a:t>
                      </a:r>
                      <a:endParaRPr lang="ja-JP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8" name="表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5765791"/>
              </p:ext>
            </p:extLst>
          </p:nvPr>
        </p:nvGraphicFramePr>
        <p:xfrm>
          <a:off x="6936377" y="5442002"/>
          <a:ext cx="2024743" cy="3657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280160"/>
                <a:gridCol w="744583"/>
              </a:tblGrid>
              <a:tr h="331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dirty="0" smtClean="0"/>
                        <a:t>Touschek </a:t>
                      </a:r>
                      <a:r>
                        <a:rPr lang="en-US" sz="1400" dirty="0" smtClean="0"/>
                        <a:t>IR loss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0.045</a:t>
                      </a:r>
                      <a:endParaRPr lang="ja-JP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9" name="表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5765791"/>
              </p:ext>
            </p:extLst>
          </p:nvPr>
        </p:nvGraphicFramePr>
        <p:xfrm>
          <a:off x="6736466" y="6348548"/>
          <a:ext cx="2185465" cy="3657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428409"/>
                <a:gridCol w="757056"/>
              </a:tblGrid>
              <a:tr h="331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dirty="0" smtClean="0"/>
                        <a:t>Beam-gas </a:t>
                      </a:r>
                      <a:r>
                        <a:rPr lang="en-US" sz="1400" dirty="0" smtClean="0"/>
                        <a:t>IR loss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0.001</a:t>
                      </a:r>
                      <a:endParaRPr lang="ja-JP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1" name="表 80"/>
          <p:cNvGraphicFramePr>
            <a:graphicFrameLocks noGrp="1"/>
          </p:cNvGraphicFramePr>
          <p:nvPr/>
        </p:nvGraphicFramePr>
        <p:xfrm>
          <a:off x="6305005" y="5923862"/>
          <a:ext cx="2611369" cy="335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1318"/>
                <a:gridCol w="486989"/>
                <a:gridCol w="628580"/>
                <a:gridCol w="452517"/>
                <a:gridCol w="701965"/>
              </a:tblGrid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V1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LTLB2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60.95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2.2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600" b="1" dirty="0" smtClean="0"/>
                        <a:t>44.1</a:t>
                      </a:r>
                      <a:endParaRPr lang="ja-JP" alt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2" name="表 81"/>
          <p:cNvGraphicFramePr>
            <a:graphicFrameLocks noGrp="1"/>
          </p:cNvGraphicFramePr>
          <p:nvPr/>
        </p:nvGraphicFramePr>
        <p:xfrm>
          <a:off x="306779" y="5069707"/>
          <a:ext cx="2691064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7232"/>
                <a:gridCol w="501631"/>
                <a:gridCol w="646112"/>
                <a:gridCol w="465138"/>
                <a:gridCol w="710951"/>
              </a:tblGrid>
              <a:tr h="321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/>
                        <a:t>V1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LLB3R</a:t>
                      </a:r>
                      <a:endParaRPr lang="en-US" altLang="ja-JP" sz="1400" b="0" i="0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 smtClean="0"/>
                        <a:t>2934.18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2.6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1.9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3" name="テキスト ボックス 82"/>
          <p:cNvSpPr txBox="1"/>
          <p:nvPr/>
        </p:nvSpPr>
        <p:spPr>
          <a:xfrm>
            <a:off x="3435531" y="5995852"/>
            <a:ext cx="235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u="sng" dirty="0" smtClean="0"/>
              <a:t>Element name</a:t>
            </a:r>
            <a:r>
              <a:rPr lang="en-US" altLang="ja-JP" sz="1200" dirty="0" smtClean="0"/>
              <a:t> means c</a:t>
            </a:r>
            <a:r>
              <a:rPr kumimoji="1" lang="en-US" altLang="ja-JP" sz="1200" dirty="0" smtClean="0"/>
              <a:t>ollimator should be placed downstream of that element </a:t>
            </a:r>
            <a:endParaRPr kumimoji="1" lang="ja-JP" altLang="en-US" sz="1200" dirty="0"/>
          </a:p>
        </p:txBody>
      </p:sp>
      <p:sp>
        <p:nvSpPr>
          <p:cNvPr id="73" name="正方形/長方形 72"/>
          <p:cNvSpPr/>
          <p:nvPr/>
        </p:nvSpPr>
        <p:spPr>
          <a:xfrm>
            <a:off x="6862413" y="43930"/>
            <a:ext cx="2281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Updated on 20111219</a:t>
            </a:r>
            <a:endParaRPr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2250" y="3487782"/>
            <a:ext cx="509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</a:rPr>
              <a:t>new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graphicFrame>
        <p:nvGraphicFramePr>
          <p:cNvPr id="77" name="表 76"/>
          <p:cNvGraphicFramePr>
            <a:graphicFrameLocks noGrp="1"/>
          </p:cNvGraphicFramePr>
          <p:nvPr/>
        </p:nvGraphicFramePr>
        <p:xfrm>
          <a:off x="308707" y="5951315"/>
          <a:ext cx="2691064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7232"/>
                <a:gridCol w="501631"/>
                <a:gridCol w="646112"/>
                <a:gridCol w="465138"/>
                <a:gridCol w="710951"/>
              </a:tblGrid>
              <a:tr h="321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/>
                        <a:t>V1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LLB3R</a:t>
                      </a:r>
                      <a:endParaRPr lang="en-US" altLang="ja-JP" sz="1400" b="0" i="0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 smtClean="0"/>
                        <a:t>2934.18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2.6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 smtClean="0"/>
                        <a:t>127.4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0" name="表 79"/>
          <p:cNvGraphicFramePr>
            <a:graphicFrameLocks noGrp="1"/>
          </p:cNvGraphicFramePr>
          <p:nvPr/>
        </p:nvGraphicFramePr>
        <p:xfrm>
          <a:off x="6305005" y="5044185"/>
          <a:ext cx="2611369" cy="3314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1318"/>
                <a:gridCol w="486989"/>
                <a:gridCol w="628580"/>
                <a:gridCol w="452517"/>
                <a:gridCol w="701965"/>
              </a:tblGrid>
              <a:tr h="331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latin typeface="+mn-lt"/>
                        </a:rPr>
                        <a:t>V1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LTLB2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60.95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2.2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dirty="0" smtClean="0"/>
                        <a:t>0.0000</a:t>
                      </a:r>
                      <a:endParaRPr lang="ja-JP" alt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87" name="直線コネクタ 86"/>
          <p:cNvCxnSpPr/>
          <p:nvPr/>
        </p:nvCxnSpPr>
        <p:spPr>
          <a:xfrm>
            <a:off x="138896" y="5891515"/>
            <a:ext cx="2963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6180881" y="5856791"/>
            <a:ext cx="2963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0" y="1039660"/>
            <a:ext cx="152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Touschek</a:t>
            </a:r>
            <a:endParaRPr kumimoji="1" lang="ja-JP" altLang="en-US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0" y="5736921"/>
            <a:ext cx="152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Beam-gas</a:t>
            </a:r>
            <a:endParaRPr kumimoji="1" lang="ja-JP" altLang="en-US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962389" y="764088"/>
            <a:ext cx="152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Touschek</a:t>
            </a:r>
            <a:endParaRPr kumimoji="1" lang="ja-JP" altLang="en-US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974915" y="5636713"/>
            <a:ext cx="152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Beam-gas</a:t>
            </a:r>
            <a:endParaRPr kumimoji="1" lang="ja-JP" altLang="en-US" dirty="0"/>
          </a:p>
        </p:txBody>
      </p:sp>
      <p:sp>
        <p:nvSpPr>
          <p:cNvPr id="75" name="日付プレースホルダ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84" name="フッター プレースホルダ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08491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Strategy to reduce Coulomb BG</a:t>
            </a:r>
            <a:endParaRPr lang="ja-JP" altLang="en-US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0688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800" u="sng" dirty="0" smtClean="0">
                <a:solidFill>
                  <a:srgbClr val="FF0000"/>
                </a:solidFill>
              </a:rPr>
              <a:t>Larger QC1 physical aperture (r=10.5mm</a:t>
            </a:r>
            <a:r>
              <a:rPr lang="en-US" altLang="ja-JP" sz="2800" u="sng" dirty="0" smtClean="0">
                <a:solidFill>
                  <a:srgbClr val="FF0000"/>
                </a:solidFill>
                <a:sym typeface="Wingdings" pitchFamily="2" charset="2"/>
              </a:rPr>
              <a:t>13.5mm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ja-JP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ja-JP" sz="2800" u="sng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1500" u="sng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2800" u="sng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800" u="sng" dirty="0" smtClean="0">
                <a:solidFill>
                  <a:srgbClr val="FF0000"/>
                </a:solidFill>
              </a:rPr>
              <a:t>Vertical collimators!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400" dirty="0" smtClean="0"/>
              <a:t>QC1 aperture should not be narrowest over the ring</a:t>
            </a:r>
            <a:endParaRPr lang="en-US" altLang="ja-JP" sz="2400" u="sng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sz="2200" dirty="0" smtClean="0"/>
              <a:t>Collimator aperture should be narrower than QC1 aperture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sz="2200" dirty="0" smtClean="0"/>
              <a:t>Beam instability? (collimators should be very close(few mm) to the beam )</a:t>
            </a:r>
            <a:endParaRPr lang="ja-JP" altLang="en-US" sz="2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800" dirty="0"/>
          </a:p>
        </p:txBody>
      </p:sp>
      <p:grpSp>
        <p:nvGrpSpPr>
          <p:cNvPr id="2" name="グループ化 18"/>
          <p:cNvGrpSpPr>
            <a:grpSpLocks/>
          </p:cNvGrpSpPr>
          <p:nvPr/>
        </p:nvGrpSpPr>
        <p:grpSpPr bwMode="auto">
          <a:xfrm>
            <a:off x="395288" y="2060575"/>
            <a:ext cx="4248150" cy="2592388"/>
            <a:chOff x="179512" y="2132856"/>
            <a:chExt cx="4648091" cy="3096344"/>
          </a:xfrm>
        </p:grpSpPr>
        <p:pic>
          <p:nvPicPr>
            <p:cNvPr id="12307" name="Picture 8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132856"/>
              <a:ext cx="4648091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円/楕円 4"/>
            <p:cNvSpPr/>
            <p:nvPr/>
          </p:nvSpPr>
          <p:spPr>
            <a:xfrm>
              <a:off x="3243500" y="4292523"/>
              <a:ext cx="144167" cy="144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309" name="テキスト ボックス 5"/>
            <p:cNvSpPr txBox="1">
              <a:spLocks noChangeArrowheads="1"/>
            </p:cNvSpPr>
            <p:nvPr/>
          </p:nvSpPr>
          <p:spPr bwMode="auto">
            <a:xfrm>
              <a:off x="1991480" y="4549515"/>
              <a:ext cx="1584176" cy="387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70C0"/>
                  </a:solidFill>
                </a:rPr>
                <a:t>beta(66</a:t>
              </a:r>
              <a:r>
                <a:rPr lang="en-US" altLang="ja-JP">
                  <a:solidFill>
                    <a:srgbClr val="0070C0"/>
                  </a:solidFill>
                  <a:latin typeface="Symbol" pitchFamily="18" charset="2"/>
                </a:rPr>
                <a:t>s)</a:t>
              </a:r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12310" name="テキスト ボックス 6"/>
            <p:cNvSpPr txBox="1">
              <a:spLocks noChangeArrowheads="1"/>
            </p:cNvSpPr>
            <p:nvPr/>
          </p:nvSpPr>
          <p:spPr bwMode="auto">
            <a:xfrm>
              <a:off x="967324" y="4247432"/>
              <a:ext cx="1584176" cy="387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70C0"/>
                  </a:solidFill>
                </a:rPr>
                <a:t>beta(85</a:t>
              </a:r>
              <a:r>
                <a:rPr lang="en-US" altLang="ja-JP">
                  <a:solidFill>
                    <a:srgbClr val="0070C0"/>
                  </a:solidFill>
                  <a:latin typeface="Symbol" pitchFamily="18" charset="2"/>
                </a:rPr>
                <a:t>s)</a:t>
              </a:r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12311" name="テキスト ボックス 7"/>
            <p:cNvSpPr txBox="1">
              <a:spLocks noChangeArrowheads="1"/>
            </p:cNvSpPr>
            <p:nvPr/>
          </p:nvSpPr>
          <p:spPr bwMode="auto">
            <a:xfrm>
              <a:off x="1731259" y="2996951"/>
              <a:ext cx="2466094" cy="387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Physical aperture</a:t>
              </a:r>
              <a:endParaRPr lang="ja-JP" altLang="en-US">
                <a:solidFill>
                  <a:srgbClr val="0070C0"/>
                </a:solidFill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3081963" y="4112392"/>
              <a:ext cx="929271" cy="0"/>
            </a:xfrm>
            <a:prstGeom prst="line">
              <a:avLst/>
            </a:prstGeom>
            <a:ln w="28575">
              <a:solidFill>
                <a:srgbClr val="FF66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3997339" y="4097223"/>
              <a:ext cx="112902" cy="286313"/>
            </a:xfrm>
            <a:prstGeom prst="line">
              <a:avLst/>
            </a:prstGeom>
            <a:ln w="28575">
              <a:solidFill>
                <a:srgbClr val="FF66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19"/>
          <p:cNvGrpSpPr>
            <a:grpSpLocks/>
          </p:cNvGrpSpPr>
          <p:nvPr/>
        </p:nvGrpSpPr>
        <p:grpSpPr bwMode="auto">
          <a:xfrm>
            <a:off x="4716463" y="2060575"/>
            <a:ext cx="4248150" cy="2520950"/>
            <a:chOff x="5436096" y="2060848"/>
            <a:chExt cx="4724078" cy="2448272"/>
          </a:xfrm>
        </p:grpSpPr>
        <p:pic>
          <p:nvPicPr>
            <p:cNvPr id="12299" name="Picture 6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060848"/>
              <a:ext cx="4644008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直線矢印コネクタ 11"/>
            <p:cNvCxnSpPr/>
            <p:nvPr/>
          </p:nvCxnSpPr>
          <p:spPr>
            <a:xfrm flipH="1" flipV="1">
              <a:off x="7379746" y="3932512"/>
              <a:ext cx="144759" cy="576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1" name="テキスト ボックス 12"/>
            <p:cNvSpPr txBox="1">
              <a:spLocks noChangeArrowheads="1"/>
            </p:cNvSpPr>
            <p:nvPr/>
          </p:nvSpPr>
          <p:spPr bwMode="auto">
            <a:xfrm>
              <a:off x="7956376" y="3861048"/>
              <a:ext cx="1656184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70C0"/>
                  </a:solidFill>
                </a:rPr>
                <a:t>beta(43.5</a:t>
              </a:r>
              <a:r>
                <a:rPr lang="en-US" altLang="ja-JP">
                  <a:solidFill>
                    <a:srgbClr val="0070C0"/>
                  </a:solidFill>
                  <a:latin typeface="Symbol" pitchFamily="18" charset="2"/>
                </a:rPr>
                <a:t>s</a:t>
              </a:r>
              <a:r>
                <a:rPr lang="en-US" altLang="ja-JP"/>
                <a:t>)</a:t>
              </a:r>
              <a:endParaRPr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7309132" y="3789131"/>
              <a:ext cx="128871" cy="1079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303" name="テキスト ボックス 14"/>
            <p:cNvSpPr txBox="1">
              <a:spLocks noChangeArrowheads="1"/>
            </p:cNvSpPr>
            <p:nvPr/>
          </p:nvSpPr>
          <p:spPr bwMode="auto">
            <a:xfrm>
              <a:off x="8316418" y="3356992"/>
              <a:ext cx="184375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70C0"/>
                  </a:solidFill>
                </a:rPr>
                <a:t>beta(55.5</a:t>
              </a:r>
              <a:r>
                <a:rPr lang="en-US" altLang="ja-JP">
                  <a:solidFill>
                    <a:srgbClr val="0070C0"/>
                  </a:solidFill>
                  <a:latin typeface="Symbol" pitchFamily="18" charset="2"/>
                </a:rPr>
                <a:t>s</a:t>
              </a:r>
              <a:r>
                <a:rPr lang="en-US" altLang="ja-JP"/>
                <a:t>)</a:t>
              </a:r>
              <a:endParaRPr lang="ja-JP" altLang="en-US"/>
            </a:p>
          </p:txBody>
        </p:sp>
        <p:sp>
          <p:nvSpPr>
            <p:cNvPr id="12304" name="テキスト ボックス 15"/>
            <p:cNvSpPr txBox="1">
              <a:spLocks noChangeArrowheads="1"/>
            </p:cNvSpPr>
            <p:nvPr/>
          </p:nvSpPr>
          <p:spPr bwMode="auto">
            <a:xfrm>
              <a:off x="7197616" y="2734123"/>
              <a:ext cx="2459584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/>
                <a:t>Physical aperture</a:t>
              </a:r>
              <a:endParaRPr lang="ja-JP" alt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6528847" y="3611831"/>
              <a:ext cx="928574" cy="0"/>
            </a:xfrm>
            <a:prstGeom prst="line">
              <a:avLst/>
            </a:prstGeom>
            <a:ln w="28575">
              <a:solidFill>
                <a:srgbClr val="FF66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357609" y="3597956"/>
              <a:ext cx="142993" cy="271345"/>
            </a:xfrm>
            <a:prstGeom prst="line">
              <a:avLst/>
            </a:prstGeom>
            <a:ln w="28575">
              <a:solidFill>
                <a:srgbClr val="FF66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4" name="テキスト ボックス 22"/>
          <p:cNvSpPr txBox="1">
            <a:spLocks noChangeArrowheads="1"/>
          </p:cNvSpPr>
          <p:nvPr/>
        </p:nvSpPr>
        <p:spPr bwMode="auto">
          <a:xfrm>
            <a:off x="3203575" y="2060575"/>
            <a:ext cx="70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/>
              <a:t>LER</a:t>
            </a:r>
            <a:endParaRPr lang="ja-JP" altLang="en-US" sz="2800"/>
          </a:p>
        </p:txBody>
      </p:sp>
      <p:sp>
        <p:nvSpPr>
          <p:cNvPr id="12295" name="テキスト ボックス 23"/>
          <p:cNvSpPr txBox="1">
            <a:spLocks noChangeArrowheads="1"/>
          </p:cNvSpPr>
          <p:nvPr/>
        </p:nvSpPr>
        <p:spPr bwMode="auto">
          <a:xfrm>
            <a:off x="5219700" y="2133600"/>
            <a:ext cx="7794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/>
              <a:t>HER</a:t>
            </a:r>
            <a:endParaRPr lang="ja-JP" altLang="en-US" sz="2800"/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3708400" y="3716338"/>
            <a:ext cx="0" cy="2174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6084888" y="3644900"/>
            <a:ext cx="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テキスト ボックス 20"/>
          <p:cNvSpPr txBox="1">
            <a:spLocks noChangeArrowheads="1"/>
          </p:cNvSpPr>
          <p:nvPr/>
        </p:nvSpPr>
        <p:spPr bwMode="auto">
          <a:xfrm>
            <a:off x="1116013" y="4581525"/>
            <a:ext cx="734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We widened QC1 aperture without major change in QCS design.</a:t>
            </a:r>
          </a:p>
          <a:p>
            <a:pPr eaLnBrk="1" hangingPunct="1"/>
            <a:r>
              <a:rPr lang="en-US" altLang="ja-JP"/>
              <a:t>Coulomb lifetime improved (LER: 1360</a:t>
            </a:r>
            <a:r>
              <a:rPr lang="en-US" altLang="ja-JP">
                <a:sym typeface="Wingdings" pitchFamily="2" charset="2"/>
              </a:rPr>
              <a:t></a:t>
            </a:r>
            <a:r>
              <a:rPr lang="en-US" altLang="ja-JP">
                <a:solidFill>
                  <a:srgbClr val="FF0000"/>
                </a:solidFill>
                <a:sym typeface="Wingdings" pitchFamily="2" charset="2"/>
              </a:rPr>
              <a:t>2240sec</a:t>
            </a:r>
            <a:r>
              <a:rPr lang="en-US" altLang="ja-JP">
                <a:sym typeface="Wingdings" pitchFamily="2" charset="2"/>
              </a:rPr>
              <a:t>, HER: 2100</a:t>
            </a:r>
            <a:r>
              <a:rPr lang="en-US" altLang="ja-JP">
                <a:solidFill>
                  <a:srgbClr val="FF0000"/>
                </a:solidFill>
                <a:sym typeface="Wingdings" pitchFamily="2" charset="2"/>
              </a:rPr>
              <a:t>3260sec</a:t>
            </a:r>
            <a:r>
              <a:rPr lang="en-US" altLang="ja-JP"/>
              <a:t>)</a:t>
            </a:r>
            <a:endParaRPr lang="ja-JP" altLang="en-US"/>
          </a:p>
        </p:txBody>
      </p:sp>
      <p:sp>
        <p:nvSpPr>
          <p:cNvPr id="32" name="右矢印 31"/>
          <p:cNvSpPr/>
          <p:nvPr/>
        </p:nvSpPr>
        <p:spPr>
          <a:xfrm rot="10800000">
            <a:off x="8288216" y="2625969"/>
            <a:ext cx="36341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170984" y="2344615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z-axis</a:t>
            </a:r>
            <a:endParaRPr kumimoji="1" lang="ja-JP" altLang="en-US" dirty="0"/>
          </a:p>
        </p:txBody>
      </p:sp>
      <p:sp>
        <p:nvSpPr>
          <p:cNvPr id="34" name="右矢印 33"/>
          <p:cNvSpPr/>
          <p:nvPr/>
        </p:nvSpPr>
        <p:spPr>
          <a:xfrm rot="10800000">
            <a:off x="3974124" y="2778369"/>
            <a:ext cx="36341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856892" y="2497015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z-axis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33881" y="32977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e+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1322734" y="3398902"/>
            <a:ext cx="810866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8133973" y="2969497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e-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7936523" y="3105825"/>
            <a:ext cx="773723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 rot="16200000">
            <a:off x="316522" y="1922585"/>
            <a:ext cx="515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mm</a:t>
            </a:r>
            <a:endParaRPr kumimoji="1" lang="ja-JP" altLang="en-US" sz="1200" dirty="0"/>
          </a:p>
        </p:txBody>
      </p:sp>
      <p:sp>
        <p:nvSpPr>
          <p:cNvPr id="41" name="テキスト ボックス 40"/>
          <p:cNvSpPr txBox="1"/>
          <p:nvPr/>
        </p:nvSpPr>
        <p:spPr>
          <a:xfrm rot="16200000">
            <a:off x="4689229" y="1981200"/>
            <a:ext cx="515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mm</a:t>
            </a:r>
            <a:endParaRPr kumimoji="1" lang="ja-JP" altLang="en-US" sz="1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100645" y="4349262"/>
            <a:ext cx="515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[m]</a:t>
            </a:r>
            <a:endParaRPr kumimoji="1" lang="ja-JP" altLang="en-US" sz="12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745413" y="4372708"/>
            <a:ext cx="515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[m]</a:t>
            </a:r>
            <a:endParaRPr kumimoji="1" lang="ja-JP" altLang="en-US" sz="12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14090" y="4431323"/>
            <a:ext cx="515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[m]</a:t>
            </a:r>
            <a:endParaRPr kumimoji="1" lang="ja-JP" altLang="en-US" sz="1200" dirty="0"/>
          </a:p>
        </p:txBody>
      </p:sp>
      <p:sp>
        <p:nvSpPr>
          <p:cNvPr id="39" name="日付プレースホルダ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45" name="フッター プレースホルダ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Candidate collimator locations</a:t>
            </a:r>
            <a:endParaRPr lang="ja-JP" altLang="en-US" smtClean="0"/>
          </a:p>
        </p:txBody>
      </p:sp>
      <p:grpSp>
        <p:nvGrpSpPr>
          <p:cNvPr id="2" name="グループ化 59"/>
          <p:cNvGrpSpPr>
            <a:grpSpLocks/>
          </p:cNvGrpSpPr>
          <p:nvPr/>
        </p:nvGrpSpPr>
        <p:grpSpPr bwMode="auto">
          <a:xfrm>
            <a:off x="4572000" y="1591295"/>
            <a:ext cx="4210050" cy="3049509"/>
            <a:chOff x="3923928" y="2237738"/>
            <a:chExt cx="5263666" cy="2952306"/>
          </a:xfrm>
        </p:grpSpPr>
        <p:pic>
          <p:nvPicPr>
            <p:cNvPr id="13353" name="Picture 6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174" b="2347"/>
            <a:stretch>
              <a:fillRect/>
            </a:stretch>
          </p:blipFill>
          <p:spPr bwMode="auto">
            <a:xfrm>
              <a:off x="3923928" y="2237738"/>
              <a:ext cx="5038725" cy="270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円/楕円 4"/>
            <p:cNvSpPr/>
            <p:nvPr/>
          </p:nvSpPr>
          <p:spPr>
            <a:xfrm>
              <a:off x="6948750" y="3140835"/>
              <a:ext cx="142905" cy="144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355" name="正方形/長方形 5"/>
            <p:cNvSpPr>
              <a:spLocks noChangeArrowheads="1"/>
            </p:cNvSpPr>
            <p:nvPr/>
          </p:nvSpPr>
          <p:spPr bwMode="auto">
            <a:xfrm>
              <a:off x="7524328" y="3356992"/>
              <a:ext cx="1623589" cy="35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chemeClr val="bg1">
                      <a:lumMod val="75000"/>
                    </a:schemeClr>
                  </a:solidFill>
                </a:rPr>
                <a:t>(r=10.5mm)</a:t>
              </a:r>
              <a:endParaRPr lang="ja-JP" alt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356" name="正方形/長方形 6"/>
            <p:cNvSpPr>
              <a:spLocks noChangeArrowheads="1"/>
            </p:cNvSpPr>
            <p:nvPr/>
          </p:nvSpPr>
          <p:spPr bwMode="auto">
            <a:xfrm>
              <a:off x="7740351" y="2915652"/>
              <a:ext cx="1447243" cy="35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70C0"/>
                  </a:solidFill>
                </a:rPr>
                <a:t>r=13.5mm</a:t>
              </a:r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13357" name="正方形/長方形 7"/>
            <p:cNvSpPr>
              <a:spLocks noChangeArrowheads="1"/>
            </p:cNvSpPr>
            <p:nvPr/>
          </p:nvSpPr>
          <p:spPr bwMode="auto">
            <a:xfrm>
              <a:off x="5004048" y="2852936"/>
              <a:ext cx="15581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TMC condition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>
              <a:off x="7452887" y="3477771"/>
              <a:ext cx="71452" cy="28893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H="1" flipV="1">
              <a:off x="5724134" y="3357538"/>
              <a:ext cx="216342" cy="287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7595792" y="3068601"/>
              <a:ext cx="73438" cy="2889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1" name="正方形/長方形 11"/>
            <p:cNvSpPr>
              <a:spLocks noChangeArrowheads="1"/>
            </p:cNvSpPr>
            <p:nvPr/>
          </p:nvSpPr>
          <p:spPr bwMode="auto">
            <a:xfrm>
              <a:off x="7681718" y="4832484"/>
              <a:ext cx="1504494" cy="35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 err="1"/>
                <a:t>b</a:t>
              </a:r>
              <a:r>
                <a:rPr lang="en-US" altLang="ja-JP" dirty="0" err="1" smtClean="0"/>
                <a:t>eta_y</a:t>
              </a:r>
              <a:r>
                <a:rPr lang="en-US" altLang="ja-JP" dirty="0" smtClean="0"/>
                <a:t> </a:t>
              </a:r>
              <a:r>
                <a:rPr lang="en-US" altLang="ja-JP" dirty="0"/>
                <a:t>[m]</a:t>
              </a:r>
              <a:endParaRPr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4648377" y="4176704"/>
              <a:ext cx="142905" cy="144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5412521" y="3743299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5517716" y="3695656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5612986" y="3657233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5716195" y="3640327"/>
              <a:ext cx="1984" cy="7684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5317251" y="3800165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5221981" y="3838587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5126711" y="3895452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5021518" y="3943096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926248" y="3999961"/>
              <a:ext cx="0" cy="12756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4823039" y="4067585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4717844" y="4124450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4592803" y="4201295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4507457" y="4276603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4422111" y="4344227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4346689" y="4439514"/>
              <a:ext cx="0" cy="126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5821388" y="3601904"/>
              <a:ext cx="0" cy="7684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5964293" y="3545039"/>
              <a:ext cx="0" cy="7684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6077427" y="3497395"/>
              <a:ext cx="1984" cy="7684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6400947" y="3372907"/>
              <a:ext cx="1985" cy="7838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6192545" y="3449752"/>
              <a:ext cx="1984" cy="7684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6305677" y="3402107"/>
              <a:ext cx="1985" cy="7684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88"/>
          <p:cNvGrpSpPr>
            <a:grpSpLocks/>
          </p:cNvGrpSpPr>
          <p:nvPr/>
        </p:nvGrpSpPr>
        <p:grpSpPr bwMode="auto">
          <a:xfrm>
            <a:off x="0" y="1325563"/>
            <a:ext cx="4382144" cy="3036887"/>
            <a:chOff x="-286386" y="1397445"/>
            <a:chExt cx="5164923" cy="3037038"/>
          </a:xfrm>
        </p:grpSpPr>
        <p:pic>
          <p:nvPicPr>
            <p:cNvPr id="13326" name="Picture 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718"/>
            <a:stretch>
              <a:fillRect/>
            </a:stretch>
          </p:blipFill>
          <p:spPr bwMode="auto">
            <a:xfrm>
              <a:off x="179512" y="1700808"/>
              <a:ext cx="4670856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正方形/長方形 61"/>
            <p:cNvSpPr>
              <a:spLocks noChangeArrowheads="1"/>
            </p:cNvSpPr>
            <p:nvPr/>
          </p:nvSpPr>
          <p:spPr bwMode="auto">
            <a:xfrm>
              <a:off x="3347864" y="2780928"/>
              <a:ext cx="15306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chemeClr val="bg1">
                      <a:lumMod val="75000"/>
                    </a:schemeClr>
                  </a:solidFill>
                </a:rPr>
                <a:t>(r=10.5mm)</a:t>
              </a:r>
              <a:endParaRPr lang="ja-JP" alt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2601874" y="2599942"/>
              <a:ext cx="144073" cy="1444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826904" y="3631806"/>
              <a:ext cx="144072" cy="1444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330" name="正方形/長方形 64"/>
            <p:cNvSpPr>
              <a:spLocks noChangeArrowheads="1"/>
            </p:cNvSpPr>
            <p:nvPr/>
          </p:nvSpPr>
          <p:spPr bwMode="auto">
            <a:xfrm>
              <a:off x="3489308" y="2276872"/>
              <a:ext cx="13644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70C0"/>
                  </a:solidFill>
                </a:rPr>
                <a:t>r=13.5mm</a:t>
              </a:r>
              <a:endParaRPr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13331" name="正方形/長方形 65"/>
            <p:cNvSpPr>
              <a:spLocks noChangeArrowheads="1"/>
            </p:cNvSpPr>
            <p:nvPr/>
          </p:nvSpPr>
          <p:spPr bwMode="auto">
            <a:xfrm>
              <a:off x="1763688" y="1979548"/>
              <a:ext cx="15581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TMC condition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67" name="直線矢印コネクタ 66"/>
            <p:cNvCxnSpPr/>
            <p:nvPr/>
          </p:nvCxnSpPr>
          <p:spPr>
            <a:xfrm>
              <a:off x="3203168" y="2853254"/>
              <a:ext cx="72971" cy="28735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 flipH="1" flipV="1">
              <a:off x="2843921" y="2205522"/>
              <a:ext cx="215173" cy="2873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>
              <a:off x="3347240" y="2421433"/>
              <a:ext cx="72972" cy="2873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5" name="正方形/長方形 69"/>
            <p:cNvSpPr>
              <a:spLocks noChangeArrowheads="1"/>
            </p:cNvSpPr>
            <p:nvPr/>
          </p:nvSpPr>
          <p:spPr bwMode="auto">
            <a:xfrm rot="-5400000">
              <a:off x="-1312247" y="2423306"/>
              <a:ext cx="2487027" cy="435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/>
                <a:t>Collimator width  d[mm]</a:t>
              </a:r>
              <a:endParaRPr lang="ja-JP" altLang="en-US"/>
            </a:p>
          </p:txBody>
        </p:sp>
        <p:cxnSp>
          <p:nvCxnSpPr>
            <p:cNvPr id="71" name="直線コネクタ 70"/>
            <p:cNvCxnSpPr/>
            <p:nvPr/>
          </p:nvCxnSpPr>
          <p:spPr>
            <a:xfrm>
              <a:off x="1592172" y="3112030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1696952" y="3064403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1773667" y="3026301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1878447" y="2969148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1496748" y="3178709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1401323" y="3207285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1305899" y="3264438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1201118" y="3350167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1105693" y="3397794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1000913" y="3473998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886778" y="3569253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791353" y="3616880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705283" y="3702610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621085" y="3769288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544371" y="3883594"/>
              <a:ext cx="0" cy="12541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1992582" y="2931046"/>
              <a:ext cx="0" cy="7620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2125429" y="2873893"/>
              <a:ext cx="0" cy="7620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7" name="正方形/長方形 89"/>
          <p:cNvSpPr>
            <a:spLocks noChangeArrowheads="1"/>
          </p:cNvSpPr>
          <p:nvPr/>
        </p:nvSpPr>
        <p:spPr bwMode="auto">
          <a:xfrm>
            <a:off x="3335977" y="4270622"/>
            <a:ext cx="1203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err="1"/>
              <a:t>b</a:t>
            </a:r>
            <a:r>
              <a:rPr lang="en-US" altLang="ja-JP" dirty="0" err="1" smtClean="0"/>
              <a:t>eta_y</a:t>
            </a:r>
            <a:r>
              <a:rPr lang="en-US" altLang="ja-JP" dirty="0" smtClean="0"/>
              <a:t> </a:t>
            </a:r>
            <a:r>
              <a:rPr lang="en-US" altLang="ja-JP" dirty="0"/>
              <a:t>[m]</a:t>
            </a:r>
            <a:endParaRPr lang="ja-JP" altLang="en-US" dirty="0"/>
          </a:p>
        </p:txBody>
      </p:sp>
      <p:sp>
        <p:nvSpPr>
          <p:cNvPr id="13318" name="テキスト ボックス 90"/>
          <p:cNvSpPr txBox="1">
            <a:spLocks noChangeArrowheads="1"/>
          </p:cNvSpPr>
          <p:nvPr/>
        </p:nvSpPr>
        <p:spPr bwMode="auto">
          <a:xfrm>
            <a:off x="3276600" y="3573463"/>
            <a:ext cx="704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/>
              <a:t>LER</a:t>
            </a:r>
            <a:endParaRPr lang="ja-JP" altLang="en-US" sz="2800"/>
          </a:p>
        </p:txBody>
      </p:sp>
      <p:sp>
        <p:nvSpPr>
          <p:cNvPr id="13319" name="テキスト ボックス 91"/>
          <p:cNvSpPr txBox="1">
            <a:spLocks noChangeArrowheads="1"/>
          </p:cNvSpPr>
          <p:nvPr/>
        </p:nvSpPr>
        <p:spPr bwMode="auto">
          <a:xfrm>
            <a:off x="5292725" y="3644900"/>
            <a:ext cx="77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/>
              <a:t>HER</a:t>
            </a:r>
            <a:endParaRPr lang="ja-JP" altLang="en-US" sz="2800"/>
          </a:p>
        </p:txBody>
      </p:sp>
      <p:sp>
        <p:nvSpPr>
          <p:cNvPr id="93" name="正方形/長方形 92"/>
          <p:cNvSpPr/>
          <p:nvPr/>
        </p:nvSpPr>
        <p:spPr>
          <a:xfrm>
            <a:off x="742828" y="4926379"/>
            <a:ext cx="357187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572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/>
              <a:t>V1 collimator </a:t>
            </a:r>
            <a:r>
              <a:rPr lang="en-US" altLang="ja-JP" sz="2000" dirty="0"/>
              <a:t>@ </a:t>
            </a:r>
            <a:r>
              <a:rPr lang="en-US" altLang="ja-JP" sz="2000" dirty="0" smtClean="0"/>
              <a:t>LLB3R </a:t>
            </a:r>
            <a:r>
              <a:rPr lang="en-US" altLang="ja-JP" sz="1100" dirty="0" smtClean="0"/>
              <a:t>(downstream)</a:t>
            </a:r>
            <a:endParaRPr lang="en-US" altLang="ja-JP" sz="1100" dirty="0"/>
          </a:p>
          <a:p>
            <a:pPr marL="8572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(</a:t>
            </a:r>
            <a:r>
              <a:rPr lang="en-US" altLang="ja-JP" dirty="0" smtClean="0"/>
              <a:t>s=-90</a:t>
            </a:r>
            <a:r>
              <a:rPr lang="en-US" altLang="ja-JP" dirty="0" smtClean="0">
                <a:sym typeface="Wingdings" pitchFamily="2" charset="2"/>
              </a:rPr>
              <a:t>-82</a:t>
            </a:r>
            <a:r>
              <a:rPr lang="en-US" altLang="ja-JP" dirty="0" smtClean="0"/>
              <a:t>m</a:t>
            </a:r>
            <a:r>
              <a:rPr lang="en-US" altLang="ja-JP" dirty="0"/>
              <a:t>,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y=30</a:t>
            </a:r>
            <a:r>
              <a:rPr lang="en-US" altLang="ja-JP" dirty="0" smtClean="0">
                <a:sym typeface="Wingdings" pitchFamily="2" charset="2"/>
              </a:rPr>
              <a:t>146</a:t>
            </a:r>
            <a:r>
              <a:rPr lang="en-US" altLang="ja-JP" dirty="0" smtClean="0"/>
              <a:t>m)   </a:t>
            </a:r>
            <a:endParaRPr lang="en-US" altLang="ja-JP" sz="2000" dirty="0"/>
          </a:p>
          <a:p>
            <a:pPr marL="8572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sz="2000" dirty="0" smtClean="0">
                <a:solidFill>
                  <a:srgbClr val="FF0000"/>
                </a:solidFill>
              </a:rPr>
              <a:t>y=125m, 2.23mm&lt;d&lt;2.81mm 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4846515" y="4926379"/>
            <a:ext cx="357187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V1 collimator </a:t>
            </a:r>
            <a:r>
              <a:rPr lang="en-US" altLang="ja-JP" sz="2000" dirty="0">
                <a:solidFill>
                  <a:schemeClr val="tx1"/>
                </a:solidFill>
              </a:rPr>
              <a:t>@ </a:t>
            </a:r>
            <a:r>
              <a:rPr lang="en-US" altLang="ja-JP" sz="2000" dirty="0" smtClean="0">
                <a:solidFill>
                  <a:schemeClr val="tx1"/>
                </a:solidFill>
              </a:rPr>
              <a:t>LTLB2 </a:t>
            </a:r>
            <a:r>
              <a:rPr lang="en-US" altLang="ja-JP" sz="1200" dirty="0" smtClean="0">
                <a:solidFill>
                  <a:schemeClr val="tx1"/>
                </a:solidFill>
              </a:rPr>
              <a:t>(downstream)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(</a:t>
            </a:r>
            <a:r>
              <a:rPr lang="en-US" altLang="ja-JP" dirty="0" smtClean="0"/>
              <a:t>s=-63</a:t>
            </a:r>
            <a:r>
              <a:rPr lang="en-US" altLang="ja-JP" dirty="0" smtClean="0">
                <a:sym typeface="Wingdings" pitchFamily="2" charset="2"/>
              </a:rPr>
              <a:t></a:t>
            </a:r>
            <a:r>
              <a:rPr lang="en-US" altLang="ja-JP" dirty="0" smtClean="0"/>
              <a:t>-61m</a:t>
            </a:r>
            <a:r>
              <a:rPr lang="en-US" altLang="ja-JP" dirty="0"/>
              <a:t>,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y=81</a:t>
            </a:r>
            <a:r>
              <a:rPr lang="en-US" altLang="ja-JP" dirty="0" smtClean="0">
                <a:sym typeface="Wingdings" pitchFamily="2" charset="2"/>
              </a:rPr>
              <a:t></a:t>
            </a:r>
            <a:r>
              <a:rPr lang="en-US" altLang="ja-JP" dirty="0" smtClean="0"/>
              <a:t>187m)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sz="2000" dirty="0" smtClean="0">
                <a:solidFill>
                  <a:srgbClr val="FF0000"/>
                </a:solidFill>
              </a:rPr>
              <a:t>y=123m, 1.74mm&lt;d&lt;2.26mm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760781" y="4655823"/>
            <a:ext cx="1307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herfqlc5605</a:t>
            </a:r>
            <a:endParaRPr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707955" y="4654890"/>
            <a:ext cx="149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lerfqlc_1604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617785" y="6154615"/>
            <a:ext cx="613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Collimator position should satisfy </a:t>
            </a:r>
            <a:r>
              <a:rPr kumimoji="1" lang="en-US" altLang="ja-JP" dirty="0" err="1" smtClean="0"/>
              <a:t>beta_y</a:t>
            </a:r>
            <a:r>
              <a:rPr kumimoji="1" lang="en-US" altLang="ja-JP" dirty="0" smtClean="0"/>
              <a:t> condition above,</a:t>
            </a:r>
          </a:p>
          <a:p>
            <a:r>
              <a:rPr lang="en-US" altLang="ja-JP" dirty="0" smtClean="0"/>
              <a:t>need space(at least 1.5m), and the phase should be close to IP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91" name="日付プレースホルダ 9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92" name="フッター プレースホルダ 9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Final focusing scheme</a:t>
            </a:r>
            <a:endParaRPr kumimoji="1" lang="ja-JP" altLang="en-US" dirty="0"/>
          </a:p>
        </p:txBody>
      </p:sp>
      <p:grpSp>
        <p:nvGrpSpPr>
          <p:cNvPr id="10" name="グループ化 13"/>
          <p:cNvGrpSpPr/>
          <p:nvPr/>
        </p:nvGrpSpPr>
        <p:grpSpPr>
          <a:xfrm>
            <a:off x="1309636" y="1509284"/>
            <a:ext cx="6427595" cy="3191669"/>
            <a:chOff x="0" y="1187737"/>
            <a:chExt cx="6124663" cy="40809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87737"/>
              <a:ext cx="6124663" cy="408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732304" y="2482487"/>
              <a:ext cx="6286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IP</a:t>
              </a:r>
              <a:endParaRPr kumimoji="1" lang="ja-JP" altLang="en-US" sz="20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732848" y="4618264"/>
              <a:ext cx="66294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IP</a:t>
              </a:r>
              <a:endParaRPr kumimoji="1" lang="ja-JP" altLang="en-US" sz="2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634331" y="3498669"/>
              <a:ext cx="11876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 algn="r"/>
              <a:r>
                <a:rPr kumimoji="1" lang="en-US" altLang="ja-JP" sz="1600" dirty="0" smtClean="0">
                  <a:latin typeface="Symbol" pitchFamily="18" charset="2"/>
                </a:rPr>
                <a:t>q</a:t>
              </a:r>
              <a:r>
                <a:rPr kumimoji="1" lang="en-US" altLang="ja-JP" sz="1600" b="1" dirty="0" smtClean="0">
                  <a:latin typeface="Symbol" pitchFamily="18" charset="2"/>
                </a:rPr>
                <a:t> </a:t>
              </a:r>
              <a:r>
                <a:rPr lang="en-US" altLang="ja-JP" dirty="0" smtClean="0"/>
                <a:t>=83mrad</a:t>
              </a:r>
              <a:endParaRPr kumimoji="1" lang="ja-JP" altLang="en-US" sz="1600" b="1" dirty="0">
                <a:latin typeface="Symbol" pitchFamily="18" charset="2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383961" y="1621970"/>
              <a:ext cx="12997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 algn="r"/>
              <a:r>
                <a:rPr kumimoji="1" lang="en-US" altLang="ja-JP" sz="1600" dirty="0" smtClean="0">
                  <a:latin typeface="Symbol" pitchFamily="18" charset="2"/>
                </a:rPr>
                <a:t>q</a:t>
              </a:r>
              <a:r>
                <a:rPr kumimoji="1" lang="en-US" altLang="ja-JP" sz="1600" b="1" dirty="0" smtClean="0">
                  <a:latin typeface="Symbol" pitchFamily="18" charset="2"/>
                </a:rPr>
                <a:t> </a:t>
              </a:r>
              <a:r>
                <a:rPr lang="en-US" altLang="ja-JP" dirty="0" smtClean="0"/>
                <a:t>=22mrad</a:t>
              </a:r>
              <a:endParaRPr kumimoji="1" lang="ja-JP" altLang="en-US" sz="1600" b="1" dirty="0">
                <a:latin typeface="Symbol" pitchFamily="18" charset="2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1184031" y="5055200"/>
            <a:ext cx="7280031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In Belle-II, thanks to the </a:t>
            </a:r>
            <a:r>
              <a:rPr lang="en-US" altLang="ja-JP" sz="2000" u="sng" dirty="0" smtClean="0"/>
              <a:t>independent final Q magnets</a:t>
            </a:r>
            <a:r>
              <a:rPr lang="en-US" altLang="ja-JP" sz="2000" dirty="0" smtClean="0"/>
              <a:t> for each ring, downstream orbits pass through the center of Q magnets, which results in </a:t>
            </a:r>
            <a:r>
              <a:rPr lang="en-US" altLang="ja-JP" sz="2000" u="sng" dirty="0" smtClean="0"/>
              <a:t>less dispersion </a:t>
            </a:r>
            <a:r>
              <a:rPr lang="en-US" altLang="ja-JP" sz="2000" dirty="0" smtClean="0"/>
              <a:t>and therefore </a:t>
            </a:r>
            <a:r>
              <a:rPr lang="en-US" altLang="ja-JP" sz="2000" u="sng" dirty="0" smtClean="0"/>
              <a:t>less back-scattering SR BG</a:t>
            </a:r>
            <a:r>
              <a:rPr lang="en-US" altLang="ja-JP" sz="2000" dirty="0" smtClean="0"/>
              <a:t> and </a:t>
            </a:r>
            <a:r>
              <a:rPr lang="en-US" altLang="ja-JP" sz="2000" u="sng" dirty="0" smtClean="0"/>
              <a:t>less over-bent radiative Bhabha background.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533774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Hiroyuki Nakayama (KEK)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533774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KEK-DESY Workshop (Mar. 20, 2012)</a:t>
            </a:r>
            <a:endParaRPr kumimoji="1" lang="ja-JP" altLang="en-US"/>
          </a:p>
        </p:txBody>
      </p:sp>
      <p:sp>
        <p:nvSpPr>
          <p:cNvPr id="13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44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923" y="2548915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2-photon BG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11th B2GM</a:t>
            </a:r>
            <a:r>
              <a:rPr lang="ja-JP" altLang="en-US" smtClean="0"/>
              <a:t>　</a:t>
            </a:r>
            <a:r>
              <a:rPr lang="en-US" altLang="ja-JP" smtClean="0"/>
              <a:t>(Mar. 14-17, 2012)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28524-F42B-48BA-8EEF-2BD7AEA1F324}" type="slidenum">
              <a:rPr lang="ja-JP" altLang="en-US" smtClean="0"/>
              <a:pPr>
                <a:defRPr/>
              </a:pPr>
              <a:t>40</a:t>
            </a:fld>
            <a:endParaRPr lang="ja-JP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385" y="3411416"/>
            <a:ext cx="4125545" cy="309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173" y="3455012"/>
            <a:ext cx="32480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2-photon BG 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11th B2GM</a:t>
            </a:r>
            <a:r>
              <a:rPr lang="ja-JP" altLang="en-US" smtClean="0"/>
              <a:t>　</a:t>
            </a:r>
            <a:r>
              <a:rPr lang="en-US" altLang="ja-JP" smtClean="0"/>
              <a:t>(Mar. 14-17, 2012)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28524-F42B-48BA-8EEF-2BD7AEA1F324}" type="slidenum">
              <a:rPr lang="ja-JP" altLang="en-US" smtClean="0"/>
              <a:pPr>
                <a:defRPr/>
              </a:pPr>
              <a:t>41</a:t>
            </a:fld>
            <a:endParaRPr lang="ja-JP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51437"/>
            <a:ext cx="3634154" cy="272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049" y="4292842"/>
            <a:ext cx="5706581" cy="15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623537" y="1125415"/>
            <a:ext cx="206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Belle-II Note #12</a:t>
            </a:r>
            <a:endParaRPr kumimoji="1" lang="ja-JP" alt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676" y="1406003"/>
            <a:ext cx="2708031" cy="3531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2" name="テキスト ボックス 11"/>
          <p:cNvSpPr txBox="1"/>
          <p:nvPr/>
        </p:nvSpPr>
        <p:spPr>
          <a:xfrm>
            <a:off x="1137138" y="2074985"/>
            <a:ext cx="116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KoralW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BDK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42748" y="1445083"/>
            <a:ext cx="24266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Consistency among the </a:t>
            </a:r>
            <a:r>
              <a:rPr lang="en-US" altLang="ja-JP" dirty="0" smtClean="0"/>
              <a:t>v</a:t>
            </a:r>
            <a:r>
              <a:rPr kumimoji="1" lang="en-US" altLang="ja-JP" dirty="0" smtClean="0"/>
              <a:t>arious generator 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5978" y="5819219"/>
            <a:ext cx="501747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KEKB machine study in 2010 is consistent with our generator, and </a:t>
            </a:r>
            <a:r>
              <a:rPr lang="en-US" altLang="ja-JP" dirty="0" smtClean="0"/>
              <a:t>inconsistent with SuperB numbers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778369" y="4618892"/>
            <a:ext cx="1312985" cy="539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40949" y="1494548"/>
            <a:ext cx="236806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Documentation now available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99386" y="164123"/>
            <a:ext cx="218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C. Kiesling,</a:t>
            </a:r>
            <a:r>
              <a:rPr lang="en-US" altLang="ja-JP" dirty="0" smtClean="0"/>
              <a:t> S. Koblitz</a:t>
            </a:r>
          </a:p>
          <a:p>
            <a:r>
              <a:rPr kumimoji="1" lang="en-US" altLang="ja-JP" dirty="0" smtClean="0"/>
              <a:t>E. Nedelkovska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87416" y="3352800"/>
            <a:ext cx="568569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Discrepancy between SuperB numbers and ours disappeared now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83298" name="Picture 2" descr="http://background.hephy.at/fileadmin/templates/background/images/background_ban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1395" y="2653990"/>
            <a:ext cx="4683511" cy="848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441641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Beam-beam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11th B2GM</a:t>
            </a:r>
            <a:r>
              <a:rPr lang="ja-JP" altLang="en-US" smtClean="0"/>
              <a:t>　</a:t>
            </a:r>
            <a:r>
              <a:rPr lang="en-US" altLang="ja-JP" smtClean="0"/>
              <a:t>(Mar. 14-17, 2012)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28524-F42B-48BA-8EEF-2BD7AEA1F324}" type="slidenum">
              <a:rPr lang="ja-JP" altLang="en-US" smtClean="0"/>
              <a:pPr>
                <a:defRPr/>
              </a:pPr>
              <a:t>42</a:t>
            </a:fld>
            <a:endParaRPr lang="ja-JP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1903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HER beam-beam</a:t>
            </a:r>
            <a:endParaRPr kumimoji="1" lang="ja-JP" altLang="en-US" dirty="0"/>
          </a:p>
        </p:txBody>
      </p:sp>
      <p:pic>
        <p:nvPicPr>
          <p:cNvPr id="1026" name="Picture 2" descr="C:\cygwin\home\nakkan\beambeam\HER_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440" y="968135"/>
            <a:ext cx="3977640" cy="2697480"/>
          </a:xfrm>
          <a:prstGeom prst="rect">
            <a:avLst/>
          </a:prstGeom>
          <a:noFill/>
        </p:spPr>
      </p:pic>
      <p:pic>
        <p:nvPicPr>
          <p:cNvPr id="1027" name="Picture 3" descr="C:\cygwin\home\nakkan\beambeam\HER_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920" y="968135"/>
            <a:ext cx="3977640" cy="2697480"/>
          </a:xfrm>
          <a:prstGeom prst="rect">
            <a:avLst/>
          </a:prstGeom>
          <a:noFill/>
        </p:spPr>
      </p:pic>
      <p:pic>
        <p:nvPicPr>
          <p:cNvPr id="1028" name="Picture 4" descr="C:\cygwin\home\nakkan\beambeam\HER_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440" y="3859895"/>
            <a:ext cx="3977640" cy="2697480"/>
          </a:xfrm>
          <a:prstGeom prst="rect">
            <a:avLst/>
          </a:prstGeom>
          <a:noFill/>
        </p:spPr>
      </p:pic>
      <p:pic>
        <p:nvPicPr>
          <p:cNvPr id="1029" name="Picture 5" descr="C:\cygwin\home\nakkan\beambeam\HER_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7920" y="3859895"/>
            <a:ext cx="3977640" cy="269748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1785592" y="255231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Fit:465urad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(&gt;429urad)</a:t>
            </a:r>
            <a:endParaRPr lang="ja-JP" altLang="en-US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34064" y="255231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Fit:286urad</a:t>
            </a:r>
          </a:p>
          <a:p>
            <a:r>
              <a:rPr lang="en-US" altLang="ja-JP" dirty="0" smtClean="0"/>
              <a:t>(&gt;200urad)</a:t>
            </a:r>
            <a:endParaRPr lang="ja-JP" altLang="en-US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41576" y="543263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Fit:11.4</a:t>
            </a:r>
            <a:r>
              <a:rPr kumimoji="1" lang="en-US" altLang="ja-JP" dirty="0" smtClean="0">
                <a:solidFill>
                  <a:srgbClr val="FF0000"/>
                </a:solidFill>
              </a:rPr>
              <a:t>um</a:t>
            </a:r>
          </a:p>
          <a:p>
            <a:r>
              <a:rPr lang="en-US" altLang="ja-JP" dirty="0" smtClean="0"/>
              <a:t>(~11um)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69968" y="471255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Fit:74.3n</a:t>
            </a:r>
            <a:r>
              <a:rPr kumimoji="1" lang="en-US" altLang="ja-JP" dirty="0" smtClean="0">
                <a:solidFill>
                  <a:srgbClr val="FF0000"/>
                </a:solidFill>
              </a:rPr>
              <a:t>m</a:t>
            </a:r>
          </a:p>
          <a:p>
            <a:r>
              <a:rPr lang="en-US" altLang="ja-JP" dirty="0" smtClean="0"/>
              <a:t>(&gt;59nm)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69502" y="3407080"/>
            <a:ext cx="237994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Mainly vertical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1254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neutron damage /radiation dose</a:t>
            </a:r>
            <a:endParaRPr lang="ja-JP" altLang="en-US" dirty="0"/>
          </a:p>
        </p:txBody>
      </p:sp>
      <p:grpSp>
        <p:nvGrpSpPr>
          <p:cNvPr id="3" name="グループ化 20"/>
          <p:cNvGrpSpPr>
            <a:grpSpLocks/>
          </p:cNvGrpSpPr>
          <p:nvPr/>
        </p:nvGrpSpPr>
        <p:grpSpPr bwMode="auto">
          <a:xfrm>
            <a:off x="468313" y="1371600"/>
            <a:ext cx="7848600" cy="2260600"/>
            <a:chOff x="0" y="1412775"/>
            <a:chExt cx="8892480" cy="2800877"/>
          </a:xfrm>
        </p:grpSpPr>
        <p:pic>
          <p:nvPicPr>
            <p:cNvPr id="2254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270"/>
            <a:stretch>
              <a:fillRect/>
            </a:stretch>
          </p:blipFill>
          <p:spPr bwMode="auto">
            <a:xfrm>
              <a:off x="0" y="1412775"/>
              <a:ext cx="8892480" cy="263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円/楕円 4"/>
            <p:cNvSpPr/>
            <p:nvPr/>
          </p:nvSpPr>
          <p:spPr>
            <a:xfrm>
              <a:off x="2268085" y="2349023"/>
              <a:ext cx="3960607" cy="21636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539592" y="1989080"/>
              <a:ext cx="1584602" cy="129619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2411977" y="2852552"/>
              <a:ext cx="287783" cy="107983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 flipV="1">
              <a:off x="5003819" y="1845495"/>
              <a:ext cx="287783" cy="5035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9" name="テキスト ボックス 9"/>
            <p:cNvSpPr txBox="1">
              <a:spLocks noChangeArrowheads="1"/>
            </p:cNvSpPr>
            <p:nvPr/>
          </p:nvSpPr>
          <p:spPr bwMode="auto">
            <a:xfrm>
              <a:off x="4079119" y="1464282"/>
              <a:ext cx="2528254" cy="49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</a:rPr>
                <a:t>BKLM inner layers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22550" name="テキスト ボックス 11"/>
            <p:cNvSpPr txBox="1">
              <a:spLocks noChangeArrowheads="1"/>
            </p:cNvSpPr>
            <p:nvPr/>
          </p:nvSpPr>
          <p:spPr bwMode="auto">
            <a:xfrm>
              <a:off x="815824" y="2088517"/>
              <a:ext cx="15841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</a:rPr>
                <a:t>Whole EKLM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22551" name="テキスト ボックス 12"/>
            <p:cNvSpPr txBox="1">
              <a:spLocks noChangeArrowheads="1"/>
            </p:cNvSpPr>
            <p:nvPr/>
          </p:nvSpPr>
          <p:spPr bwMode="auto">
            <a:xfrm>
              <a:off x="326330" y="3336988"/>
              <a:ext cx="2039560" cy="87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</a:rPr>
                <a:t>ECL</a:t>
              </a:r>
            </a:p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</a:rPr>
                <a:t>Photo diodes</a:t>
              </a:r>
            </a:p>
          </p:txBody>
        </p:sp>
        <p:cxnSp>
          <p:nvCxnSpPr>
            <p:cNvPr id="14" name="直線コネクタ 13"/>
            <p:cNvCxnSpPr/>
            <p:nvPr/>
          </p:nvCxnSpPr>
          <p:spPr>
            <a:xfrm flipV="1">
              <a:off x="1546831" y="3572440"/>
              <a:ext cx="865146" cy="2891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2564862" y="2781743"/>
              <a:ext cx="3591885" cy="27930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7" name="直線コネクタ 16"/>
            <p:cNvCxnSpPr/>
            <p:nvPr/>
          </p:nvCxnSpPr>
          <p:spPr>
            <a:xfrm flipV="1">
              <a:off x="1546831" y="2996137"/>
              <a:ext cx="1728493" cy="865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11588"/>
            <a:ext cx="73437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円/楕円 22"/>
          <p:cNvSpPr/>
          <p:nvPr/>
        </p:nvSpPr>
        <p:spPr>
          <a:xfrm>
            <a:off x="1619250" y="5157788"/>
            <a:ext cx="649288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235825" y="4508500"/>
            <a:ext cx="288925" cy="18732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1476375" y="4365625"/>
            <a:ext cx="719138" cy="57626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536" name="テキスト ボックス 25"/>
          <p:cNvSpPr txBox="1">
            <a:spLocks noChangeArrowheads="1"/>
          </p:cNvSpPr>
          <p:nvPr/>
        </p:nvSpPr>
        <p:spPr bwMode="auto">
          <a:xfrm>
            <a:off x="179388" y="4221163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</a:rPr>
              <a:t>TOP readout electronics</a:t>
            </a:r>
          </a:p>
        </p:txBody>
      </p:sp>
      <p:sp>
        <p:nvSpPr>
          <p:cNvPr id="22537" name="テキスト ボックス 26"/>
          <p:cNvSpPr txBox="1">
            <a:spLocks noChangeArrowheads="1"/>
          </p:cNvSpPr>
          <p:nvPr/>
        </p:nvSpPr>
        <p:spPr bwMode="auto">
          <a:xfrm>
            <a:off x="7343775" y="6308725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</a:rPr>
              <a:t>ARICH HAPD</a:t>
            </a:r>
          </a:p>
        </p:txBody>
      </p:sp>
      <p:sp>
        <p:nvSpPr>
          <p:cNvPr id="22538" name="テキスト ボックス 27"/>
          <p:cNvSpPr txBox="1">
            <a:spLocks noChangeArrowheads="1"/>
          </p:cNvSpPr>
          <p:nvPr/>
        </p:nvSpPr>
        <p:spPr bwMode="auto">
          <a:xfrm>
            <a:off x="0" y="6092825"/>
            <a:ext cx="212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</a:rPr>
              <a:t>CDC readout electronics boards</a:t>
            </a:r>
          </a:p>
        </p:txBody>
      </p:sp>
      <p:sp>
        <p:nvSpPr>
          <p:cNvPr id="22" name="日付プレースホルダ 4"/>
          <p:cNvSpPr>
            <a:spLocks noGrp="1"/>
          </p:cNvSpPr>
          <p:nvPr>
            <p:ph type="dt" sz="quarter" idx="10"/>
          </p:nvPr>
        </p:nvSpPr>
        <p:spPr>
          <a:xfrm>
            <a:off x="250825" y="6592888"/>
            <a:ext cx="3241675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 dirty="0"/>
          </a:p>
        </p:txBody>
      </p:sp>
      <p:sp>
        <p:nvSpPr>
          <p:cNvPr id="29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555875" y="659288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11th B2GM</a:t>
            </a:r>
            <a:r>
              <a:rPr lang="ja-JP" altLang="en-US" smtClean="0"/>
              <a:t>　</a:t>
            </a:r>
            <a:r>
              <a:rPr lang="en-US" altLang="ja-JP" smtClean="0"/>
              <a:t>(Mar. 14-17, 2012)</a:t>
            </a:r>
            <a:endParaRPr lang="ja-JP" altLang="en-US" dirty="0"/>
          </a:p>
        </p:txBody>
      </p:sp>
      <p:cxnSp>
        <p:nvCxnSpPr>
          <p:cNvPr id="26" name="直線コネクタ 47"/>
          <p:cNvCxnSpPr/>
          <p:nvPr/>
        </p:nvCxnSpPr>
        <p:spPr>
          <a:xfrm flipV="1">
            <a:off x="898525" y="3503613"/>
            <a:ext cx="1698625" cy="3730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47"/>
          <p:cNvCxnSpPr/>
          <p:nvPr/>
        </p:nvCxnSpPr>
        <p:spPr>
          <a:xfrm rot="10800000">
            <a:off x="6075363" y="3502025"/>
            <a:ext cx="2146300" cy="3492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スライド番号プレースホル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28524-F42B-48BA-8EEF-2BD7AEA1F324}" type="slidenum">
              <a:rPr lang="ja-JP" altLang="en-US" smtClean="0"/>
              <a:pPr>
                <a:defRPr/>
              </a:pPr>
              <a:t>44</a:t>
            </a:fld>
            <a:endParaRPr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3072051" y="5518612"/>
            <a:ext cx="292952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Typical numbers: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  neutron: 10</a:t>
            </a:r>
            <a:r>
              <a:rPr lang="en-US" altLang="ja-JP" baseline="30000" dirty="0" smtClean="0"/>
              <a:t>11 </a:t>
            </a:r>
            <a:r>
              <a:rPr lang="en-US" altLang="ja-JP" dirty="0" err="1" smtClean="0"/>
              <a:t>eqn</a:t>
            </a:r>
            <a:r>
              <a:rPr lang="en-US" altLang="ja-JP" dirty="0" smtClean="0"/>
              <a:t>/cm2/year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  dose: 100Gy/year</a:t>
            </a:r>
            <a:endParaRPr lang="ja-JP" alt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TOP </a:t>
            </a:r>
            <a:r>
              <a:rPr lang="en-US" altLang="ja-JP" dirty="0" smtClean="0"/>
              <a:t>photocathode aging issue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11th B2GM</a:t>
            </a:r>
            <a:r>
              <a:rPr lang="ja-JP" altLang="en-US" smtClean="0"/>
              <a:t>　</a:t>
            </a:r>
            <a:r>
              <a:rPr lang="en-US" altLang="ja-JP" smtClean="0"/>
              <a:t>(Mar. 14-17, 2012)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28524-F42B-48BA-8EEF-2BD7AEA1F324}" type="slidenum">
              <a:rPr lang="ja-JP" altLang="en-US" smtClean="0"/>
              <a:pPr>
                <a:defRPr/>
              </a:pPr>
              <a:t>45</a:t>
            </a:fld>
            <a:endParaRPr lang="ja-JP" altLang="en-US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97" y="1277655"/>
            <a:ext cx="6596060" cy="494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6350696" y="1415441"/>
            <a:ext cx="256105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For more details, See Marko </a:t>
            </a:r>
            <a:r>
              <a:rPr kumimoji="1" lang="en-US" altLang="ja-JP" sz="2000" dirty="0" err="1" smtClean="0"/>
              <a:t>Petric’s</a:t>
            </a:r>
            <a:r>
              <a:rPr kumimoji="1" lang="en-US" altLang="ja-JP" sz="2000" dirty="0" smtClean="0"/>
              <a:t> talk on Friday morning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6237962" y="2489206"/>
            <a:ext cx="2906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Gammas(2-3MeV) in the shower generated by loss particle reach TOP quartz bars and generate electrons.</a:t>
            </a:r>
          </a:p>
          <a:p>
            <a:r>
              <a:rPr lang="en-US" altLang="ja-JP" dirty="0" smtClean="0"/>
              <a:t>Such electrons run for few mm in the quartz and emit Cerenkov photons that reach TOP photocathode.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1250" y="5812076"/>
            <a:ext cx="826717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/>
              <a:t>Gammas</a:t>
            </a:r>
            <a:r>
              <a:rPr kumimoji="1" lang="en-US" altLang="ja-JP" sz="2400" dirty="0" smtClean="0"/>
              <a:t> on quartz bar is FATAL for TOP!!</a:t>
            </a:r>
          </a:p>
          <a:p>
            <a:r>
              <a:rPr lang="en-US" altLang="ja-JP" sz="2400" dirty="0" smtClean="0"/>
              <a:t>Factor &gt;10 reduction is required (</a:t>
            </a:r>
            <a:r>
              <a:rPr lang="en-US" altLang="ja-JP" sz="2400" u="sng" dirty="0" smtClean="0"/>
              <a:t>stop shower</a:t>
            </a:r>
            <a:r>
              <a:rPr lang="en-US" altLang="ja-JP" sz="2400" dirty="0" smtClean="0"/>
              <a:t> or </a:t>
            </a:r>
            <a:r>
              <a:rPr lang="en-US" altLang="ja-JP" sz="2400" u="sng" dirty="0" smtClean="0"/>
              <a:t>reduce loss rate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Quick simulation study for TOP photocathode aging</a:t>
            </a:r>
            <a:endParaRPr kumimoji="1" lang="ja-JP" altLang="en-US" sz="3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11th B2GM</a:t>
            </a:r>
            <a:r>
              <a:rPr lang="ja-JP" altLang="en-US" smtClean="0"/>
              <a:t>　</a:t>
            </a:r>
            <a:r>
              <a:rPr lang="en-US" altLang="ja-JP" smtClean="0"/>
              <a:t>(Mar. 14-17, 2012)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28524-F42B-48BA-8EEF-2BD7AEA1F324}" type="slidenum">
              <a:rPr lang="ja-JP" altLang="en-US" smtClean="0"/>
              <a:pPr>
                <a:defRPr/>
              </a:pPr>
              <a:t>46</a:t>
            </a:fld>
            <a:endParaRPr lang="ja-JP" altLang="en-US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 l="49720" b="51593"/>
          <a:stretch>
            <a:fillRect/>
          </a:stretch>
        </p:blipFill>
        <p:spPr bwMode="auto">
          <a:xfrm>
            <a:off x="544530" y="1594675"/>
            <a:ext cx="4304872" cy="23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/楕円 7"/>
          <p:cNvSpPr/>
          <p:nvPr/>
        </p:nvSpPr>
        <p:spPr>
          <a:xfrm rot="20766020">
            <a:off x="856115" y="2265243"/>
            <a:ext cx="668155" cy="326631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 rot="794073">
            <a:off x="864678" y="2828609"/>
            <a:ext cx="668155" cy="326631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821" y="1354958"/>
            <a:ext cx="4143375" cy="19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7238" y="3174715"/>
            <a:ext cx="4352925" cy="181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636999" y="3277456"/>
            <a:ext cx="152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FF00"/>
                </a:solidFill>
              </a:rPr>
              <a:t>Unlikely to put shield at z&lt;1m in reality</a:t>
            </a:r>
            <a:endParaRPr kumimoji="1" lang="ja-JP" altLang="en-US" sz="1200" dirty="0">
              <a:solidFill>
                <a:srgbClr val="FFFF00"/>
              </a:solidFill>
            </a:endParaRPr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707" y="4258391"/>
            <a:ext cx="3881010" cy="241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線矢印コネクタ 17"/>
          <p:cNvCxnSpPr>
            <a:endCxn id="8" idx="3"/>
          </p:cNvCxnSpPr>
          <p:nvPr/>
        </p:nvCxnSpPr>
        <p:spPr>
          <a:xfrm flipV="1">
            <a:off x="842480" y="2597406"/>
            <a:ext cx="146143" cy="73142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2731214" y="1847636"/>
            <a:ext cx="48334" cy="3734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endCxn id="9" idx="4"/>
          </p:cNvCxnSpPr>
          <p:nvPr/>
        </p:nvCxnSpPr>
        <p:spPr>
          <a:xfrm flipV="1">
            <a:off x="830493" y="3150903"/>
            <a:ext cx="330874" cy="19676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561672" y="1654140"/>
            <a:ext cx="243497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“Virtual” </a:t>
            </a:r>
            <a:r>
              <a:rPr kumimoji="1" lang="en-US" altLang="ja-JP" sz="1400" dirty="0" smtClean="0"/>
              <a:t>3cm tungsten shield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13096" y="5106256"/>
            <a:ext cx="425350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3cm tungsten shield achieves reduction factor of 10 for the beam loss z&gt;0.5m.</a:t>
            </a:r>
          </a:p>
          <a:p>
            <a:r>
              <a:rPr lang="en-US" altLang="ja-JP" sz="1600" dirty="0" smtClean="0"/>
              <a:t>Simulation shows 3MHz/PMT with shield, Touschek loss near IP cannot be shielded.</a:t>
            </a:r>
            <a:endParaRPr kumimoji="1" lang="en-US" altLang="ja-JP" sz="1600" dirty="0" smtClean="0"/>
          </a:p>
          <a:p>
            <a:endParaRPr lang="en-US" altLang="ja-JP" sz="700" dirty="0" smtClean="0"/>
          </a:p>
          <a:p>
            <a:r>
              <a:rPr lang="en-US" altLang="ja-JP" sz="1600" b="1" dirty="0" smtClean="0"/>
              <a:t>In reality, shield can start  only from z&gt;1m, so we expect more unshielded components.</a:t>
            </a:r>
            <a:r>
              <a:rPr kumimoji="1" lang="en-US" altLang="ja-JP" sz="1600" b="1" dirty="0" smtClean="0"/>
              <a:t>  </a:t>
            </a:r>
            <a:endParaRPr kumimoji="1" lang="ja-JP" altLang="en-US" sz="1600" b="1" dirty="0"/>
          </a:p>
        </p:txBody>
      </p:sp>
      <p:sp>
        <p:nvSpPr>
          <p:cNvPr id="28" name="円/楕円 27"/>
          <p:cNvSpPr/>
          <p:nvPr/>
        </p:nvSpPr>
        <p:spPr>
          <a:xfrm rot="16200000">
            <a:off x="6779651" y="2852097"/>
            <a:ext cx="668155" cy="176912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16200000">
            <a:off x="6418644" y="4096682"/>
            <a:ext cx="1369623" cy="218009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16200000">
            <a:off x="6974005" y="2808431"/>
            <a:ext cx="668155" cy="240271"/>
          </a:xfrm>
          <a:prstGeom prst="ellipse">
            <a:avLst/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 rot="16200000">
            <a:off x="7438323" y="2604929"/>
            <a:ext cx="668155" cy="667822"/>
          </a:xfrm>
          <a:prstGeom prst="roundRect">
            <a:avLst>
              <a:gd name="adj" fmla="val 32044"/>
            </a:avLst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 rot="16200000">
            <a:off x="7396401" y="4139491"/>
            <a:ext cx="694954" cy="807059"/>
          </a:xfrm>
          <a:prstGeom prst="roundRect">
            <a:avLst>
              <a:gd name="adj" fmla="val 32044"/>
            </a:avLst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16200000">
            <a:off x="7074044" y="4572885"/>
            <a:ext cx="457799" cy="250544"/>
          </a:xfrm>
          <a:prstGeom prst="ellipse">
            <a:avLst/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2" cstate="print"/>
          <a:srcRect l="32688" r="18381" b="30810"/>
          <a:stretch>
            <a:fillRect/>
          </a:stretch>
        </p:blipFill>
        <p:spPr bwMode="auto">
          <a:xfrm>
            <a:off x="0" y="95536"/>
            <a:ext cx="8816417" cy="6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直線コネクタ 86"/>
          <p:cNvCxnSpPr/>
          <p:nvPr/>
        </p:nvCxnSpPr>
        <p:spPr>
          <a:xfrm>
            <a:off x="6882700" y="1052777"/>
            <a:ext cx="0" cy="58052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2024089" y="1052777"/>
            <a:ext cx="0" cy="58052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46"/>
          <p:cNvGrpSpPr/>
          <p:nvPr/>
        </p:nvGrpSpPr>
        <p:grpSpPr>
          <a:xfrm flipV="1">
            <a:off x="301485" y="5404191"/>
            <a:ext cx="7300318" cy="1072854"/>
            <a:chOff x="619186" y="2532993"/>
            <a:chExt cx="6309703" cy="921652"/>
          </a:xfrm>
        </p:grpSpPr>
        <p:sp>
          <p:nvSpPr>
            <p:cNvPr id="48" name="正方形/長方形 47"/>
            <p:cNvSpPr/>
            <p:nvPr/>
          </p:nvSpPr>
          <p:spPr>
            <a:xfrm rot="20751899" flipH="1" flipV="1">
              <a:off x="619186" y="3348077"/>
              <a:ext cx="1133551" cy="106568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9" name="直角三角形 48"/>
            <p:cNvSpPr/>
            <p:nvPr/>
          </p:nvSpPr>
          <p:spPr>
            <a:xfrm rot="10800000" flipV="1">
              <a:off x="1717857" y="2948210"/>
              <a:ext cx="963566" cy="246935"/>
            </a:xfrm>
            <a:prstGeom prst="rtTriangle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0" name="直角三角形 49"/>
            <p:cNvSpPr/>
            <p:nvPr/>
          </p:nvSpPr>
          <p:spPr>
            <a:xfrm flipV="1">
              <a:off x="2373093" y="3195026"/>
              <a:ext cx="349323" cy="154113"/>
            </a:xfrm>
            <a:prstGeom prst="rtTriangle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 rot="10800000" flipH="1" flipV="1">
              <a:off x="1744717" y="3195145"/>
              <a:ext cx="630620" cy="157654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 rot="10800000" flipH="1" flipV="1">
              <a:off x="2681423" y="2910152"/>
              <a:ext cx="2186153" cy="241738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 rot="10800000" flipH="1" flipV="1">
              <a:off x="4879370" y="2532993"/>
              <a:ext cx="2049519" cy="609600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4" name="直角三角形 53"/>
            <p:cNvSpPr/>
            <p:nvPr/>
          </p:nvSpPr>
          <p:spPr>
            <a:xfrm flipV="1">
              <a:off x="2667756" y="3163612"/>
              <a:ext cx="1851691" cy="73573"/>
            </a:xfrm>
            <a:prstGeom prst="rtTriangle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EAEAEA"/>
          </a:solidFill>
        </p:spPr>
        <p:txBody>
          <a:bodyPr/>
          <a:lstStyle/>
          <a:p>
            <a:r>
              <a:rPr kumimoji="1" lang="en-US" altLang="ja-JP" sz="4000" dirty="0" smtClean="0"/>
              <a:t>Tungsten </a:t>
            </a:r>
            <a:r>
              <a:rPr lang="en-US" altLang="ja-JP" sz="4000" dirty="0" smtClean="0"/>
              <a:t>s</a:t>
            </a:r>
            <a:r>
              <a:rPr kumimoji="1" lang="en-US" altLang="ja-JP" sz="4000" dirty="0" smtClean="0"/>
              <a:t>hield inside/around cryostat</a:t>
            </a:r>
            <a:endParaRPr kumimoji="1" lang="ja-JP" altLang="en-US" sz="4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11th B2GM</a:t>
            </a:r>
            <a:r>
              <a:rPr lang="ja-JP" altLang="en-US" smtClean="0"/>
              <a:t>　</a:t>
            </a:r>
            <a:r>
              <a:rPr lang="en-US" altLang="ja-JP" smtClean="0"/>
              <a:t>(Mar. 14-17, 2012)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28524-F42B-48BA-8EEF-2BD7AEA1F324}" type="slidenum">
              <a:rPr lang="ja-JP" altLang="en-US" smtClean="0"/>
              <a:pPr>
                <a:defRPr/>
              </a:pPr>
              <a:t>47</a:t>
            </a:fld>
            <a:endParaRPr lang="ja-JP" altLang="en-US"/>
          </a:p>
        </p:txBody>
      </p:sp>
      <p:sp>
        <p:nvSpPr>
          <p:cNvPr id="32" name="爆発 2 31"/>
          <p:cNvSpPr/>
          <p:nvPr/>
        </p:nvSpPr>
        <p:spPr>
          <a:xfrm>
            <a:off x="3345944" y="4217293"/>
            <a:ext cx="1042445" cy="235523"/>
          </a:xfrm>
          <a:prstGeom prst="irregularSeal2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495177" y="4252279"/>
            <a:ext cx="3329441" cy="92685"/>
          </a:xfrm>
          <a:custGeom>
            <a:avLst/>
            <a:gdLst>
              <a:gd name="connsiteX0" fmla="*/ 0 w 3920647"/>
              <a:gd name="connsiteY0" fmla="*/ 160750 h 160750"/>
              <a:gd name="connsiteX1" fmla="*/ 2567836 w 3920647"/>
              <a:gd name="connsiteY1" fmla="*/ 22964 h 160750"/>
              <a:gd name="connsiteX2" fmla="*/ 3670126 w 3920647"/>
              <a:gd name="connsiteY2" fmla="*/ 22964 h 160750"/>
              <a:gd name="connsiteX3" fmla="*/ 3920647 w 3920647"/>
              <a:gd name="connsiteY3" fmla="*/ 48016 h 160750"/>
              <a:gd name="connsiteX0" fmla="*/ 0 w 3920647"/>
              <a:gd name="connsiteY0" fmla="*/ 160750 h 160750"/>
              <a:gd name="connsiteX1" fmla="*/ 2567836 w 3920647"/>
              <a:gd name="connsiteY1" fmla="*/ 22964 h 160750"/>
              <a:gd name="connsiteX2" fmla="*/ 3344450 w 3920647"/>
              <a:gd name="connsiteY2" fmla="*/ 10438 h 160750"/>
              <a:gd name="connsiteX3" fmla="*/ 3920647 w 3920647"/>
              <a:gd name="connsiteY3" fmla="*/ 48016 h 1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647" h="160750">
                <a:moveTo>
                  <a:pt x="0" y="160750"/>
                </a:moveTo>
                <a:lnTo>
                  <a:pt x="2567836" y="22964"/>
                </a:lnTo>
                <a:cubicBezTo>
                  <a:pt x="3179524" y="0"/>
                  <a:pt x="3118982" y="6263"/>
                  <a:pt x="3344450" y="10438"/>
                </a:cubicBezTo>
                <a:cubicBezTo>
                  <a:pt x="3569918" y="14613"/>
                  <a:pt x="3908120" y="37577"/>
                  <a:pt x="3920647" y="48016"/>
                </a:cubicBezTo>
              </a:path>
            </a:pathLst>
          </a:cu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90167" y="4000694"/>
            <a:ext cx="1063720" cy="338554"/>
          </a:xfrm>
          <a:prstGeom prst="rect">
            <a:avLst/>
          </a:prstGeom>
          <a:solidFill>
            <a:srgbClr val="EAEAEA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50"/>
                </a:solidFill>
              </a:rPr>
              <a:t>RBB e-</a:t>
            </a:r>
            <a:endParaRPr kumimoji="1" lang="ja-JP" altLang="en-US" sz="1600" b="1" dirty="0">
              <a:solidFill>
                <a:srgbClr val="00B050"/>
              </a:solidFill>
            </a:endParaRPr>
          </a:p>
        </p:txBody>
      </p:sp>
      <p:sp>
        <p:nvSpPr>
          <p:cNvPr id="30" name="フリーフォーム 29"/>
          <p:cNvSpPr/>
          <p:nvPr/>
        </p:nvSpPr>
        <p:spPr>
          <a:xfrm>
            <a:off x="598816" y="2756489"/>
            <a:ext cx="6247136" cy="873509"/>
          </a:xfrm>
          <a:custGeom>
            <a:avLst/>
            <a:gdLst>
              <a:gd name="connsiteX0" fmla="*/ 0 w 5173250"/>
              <a:gd name="connsiteY0" fmla="*/ 576198 h 576198"/>
              <a:gd name="connsiteX1" fmla="*/ 1427967 w 5173250"/>
              <a:gd name="connsiteY1" fmla="*/ 450937 h 576198"/>
              <a:gd name="connsiteX2" fmla="*/ 2931091 w 5173250"/>
              <a:gd name="connsiteY2" fmla="*/ 400833 h 576198"/>
              <a:gd name="connsiteX3" fmla="*/ 3745282 w 5173250"/>
              <a:gd name="connsiteY3" fmla="*/ 137787 h 576198"/>
              <a:gd name="connsiteX4" fmla="*/ 5173250 w 5173250"/>
              <a:gd name="connsiteY4" fmla="*/ 0 h 576198"/>
              <a:gd name="connsiteX0" fmla="*/ 0 w 5173250"/>
              <a:gd name="connsiteY0" fmla="*/ 576198 h 576198"/>
              <a:gd name="connsiteX1" fmla="*/ 1419317 w 5173250"/>
              <a:gd name="connsiteY1" fmla="*/ 279339 h 576198"/>
              <a:gd name="connsiteX2" fmla="*/ 2931091 w 5173250"/>
              <a:gd name="connsiteY2" fmla="*/ 400833 h 576198"/>
              <a:gd name="connsiteX3" fmla="*/ 3745282 w 5173250"/>
              <a:gd name="connsiteY3" fmla="*/ 137787 h 576198"/>
              <a:gd name="connsiteX4" fmla="*/ 5173250 w 5173250"/>
              <a:gd name="connsiteY4" fmla="*/ 0 h 576198"/>
              <a:gd name="connsiteX0" fmla="*/ 0 w 5173250"/>
              <a:gd name="connsiteY0" fmla="*/ 576198 h 576198"/>
              <a:gd name="connsiteX1" fmla="*/ 1419317 w 5173250"/>
              <a:gd name="connsiteY1" fmla="*/ 279339 h 576198"/>
              <a:gd name="connsiteX2" fmla="*/ 2593730 w 5173250"/>
              <a:gd name="connsiteY2" fmla="*/ 210851 h 576198"/>
              <a:gd name="connsiteX3" fmla="*/ 3745282 w 5173250"/>
              <a:gd name="connsiteY3" fmla="*/ 137787 h 576198"/>
              <a:gd name="connsiteX4" fmla="*/ 5173250 w 5173250"/>
              <a:gd name="connsiteY4" fmla="*/ 0 h 576198"/>
              <a:gd name="connsiteX0" fmla="*/ 0 w 5173250"/>
              <a:gd name="connsiteY0" fmla="*/ 576198 h 576198"/>
              <a:gd name="connsiteX1" fmla="*/ 1419317 w 5173250"/>
              <a:gd name="connsiteY1" fmla="*/ 279339 h 576198"/>
              <a:gd name="connsiteX2" fmla="*/ 2593730 w 5173250"/>
              <a:gd name="connsiteY2" fmla="*/ 210851 h 576198"/>
              <a:gd name="connsiteX3" fmla="*/ 3788534 w 5173250"/>
              <a:gd name="connsiteY3" fmla="*/ 168429 h 576198"/>
              <a:gd name="connsiteX4" fmla="*/ 5173250 w 5173250"/>
              <a:gd name="connsiteY4" fmla="*/ 0 h 576198"/>
              <a:gd name="connsiteX0" fmla="*/ 0 w 5173250"/>
              <a:gd name="connsiteY0" fmla="*/ 576198 h 576198"/>
              <a:gd name="connsiteX1" fmla="*/ 1419317 w 5173250"/>
              <a:gd name="connsiteY1" fmla="*/ 260953 h 576198"/>
              <a:gd name="connsiteX2" fmla="*/ 2593730 w 5173250"/>
              <a:gd name="connsiteY2" fmla="*/ 210851 h 576198"/>
              <a:gd name="connsiteX3" fmla="*/ 3788534 w 5173250"/>
              <a:gd name="connsiteY3" fmla="*/ 168429 h 576198"/>
              <a:gd name="connsiteX4" fmla="*/ 5173250 w 5173250"/>
              <a:gd name="connsiteY4" fmla="*/ 0 h 576198"/>
              <a:gd name="connsiteX0" fmla="*/ 0 w 5173250"/>
              <a:gd name="connsiteY0" fmla="*/ 527170 h 527170"/>
              <a:gd name="connsiteX1" fmla="*/ 1419317 w 5173250"/>
              <a:gd name="connsiteY1" fmla="*/ 260953 h 527170"/>
              <a:gd name="connsiteX2" fmla="*/ 2593730 w 5173250"/>
              <a:gd name="connsiteY2" fmla="*/ 210851 h 527170"/>
              <a:gd name="connsiteX3" fmla="*/ 3788534 w 5173250"/>
              <a:gd name="connsiteY3" fmla="*/ 168429 h 527170"/>
              <a:gd name="connsiteX4" fmla="*/ 5173250 w 5173250"/>
              <a:gd name="connsiteY4" fmla="*/ 0 h 527170"/>
              <a:gd name="connsiteX0" fmla="*/ 0 w 5173250"/>
              <a:gd name="connsiteY0" fmla="*/ 551684 h 551684"/>
              <a:gd name="connsiteX1" fmla="*/ 1419317 w 5173250"/>
              <a:gd name="connsiteY1" fmla="*/ 260953 h 551684"/>
              <a:gd name="connsiteX2" fmla="*/ 2593730 w 5173250"/>
              <a:gd name="connsiteY2" fmla="*/ 210851 h 551684"/>
              <a:gd name="connsiteX3" fmla="*/ 3788534 w 5173250"/>
              <a:gd name="connsiteY3" fmla="*/ 168429 h 551684"/>
              <a:gd name="connsiteX4" fmla="*/ 5173250 w 5173250"/>
              <a:gd name="connsiteY4" fmla="*/ 0 h 55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3250" h="551684">
                <a:moveTo>
                  <a:pt x="0" y="551684"/>
                </a:moveTo>
                <a:cubicBezTo>
                  <a:pt x="469726" y="503667"/>
                  <a:pt x="987029" y="317759"/>
                  <a:pt x="1419317" y="260953"/>
                </a:cubicBezTo>
                <a:cubicBezTo>
                  <a:pt x="1851605" y="204147"/>
                  <a:pt x="2198861" y="226272"/>
                  <a:pt x="2593730" y="210851"/>
                </a:cubicBezTo>
                <a:cubicBezTo>
                  <a:pt x="2988599" y="195430"/>
                  <a:pt x="3358614" y="203571"/>
                  <a:pt x="3788534" y="168429"/>
                </a:cubicBezTo>
                <a:cubicBezTo>
                  <a:pt x="4218454" y="133287"/>
                  <a:pt x="4646112" y="35491"/>
                  <a:pt x="5173250" y="0"/>
                </a:cubicBezTo>
              </a:path>
            </a:pathLst>
          </a:custGeom>
          <a:ln w="28575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161"/>
          <p:cNvGrpSpPr/>
          <p:nvPr/>
        </p:nvGrpSpPr>
        <p:grpSpPr>
          <a:xfrm>
            <a:off x="941696" y="2117159"/>
            <a:ext cx="7259506" cy="3366313"/>
            <a:chOff x="914400" y="2103511"/>
            <a:chExt cx="7259506" cy="3366313"/>
          </a:xfrm>
        </p:grpSpPr>
        <p:grpSp>
          <p:nvGrpSpPr>
            <p:cNvPr id="8" name="グループ化 88"/>
            <p:cNvGrpSpPr/>
            <p:nvPr/>
          </p:nvGrpSpPr>
          <p:grpSpPr>
            <a:xfrm>
              <a:off x="2206707" y="3395755"/>
              <a:ext cx="5967199" cy="2074069"/>
              <a:chOff x="2547938" y="2238375"/>
              <a:chExt cx="5967199" cy="2074069"/>
            </a:xfrm>
          </p:grpSpPr>
          <p:sp>
            <p:nvSpPr>
              <p:cNvPr id="90" name="テキスト ボックス 89"/>
              <p:cNvSpPr txBox="1"/>
              <p:nvPr/>
            </p:nvSpPr>
            <p:spPr>
              <a:xfrm>
                <a:off x="2705100" y="2238375"/>
                <a:ext cx="4299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solidFill>
                      <a:srgbClr val="3333FF"/>
                    </a:solidFill>
                  </a:rPr>
                  <a:t>t15</a:t>
                </a:r>
                <a:endParaRPr kumimoji="1" lang="ja-JP" altLang="en-US" sz="14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2971800" y="2533650"/>
                <a:ext cx="4299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solidFill>
                      <a:srgbClr val="3333FF"/>
                    </a:solidFill>
                  </a:rPr>
                  <a:t>t35</a:t>
                </a:r>
                <a:endParaRPr kumimoji="1" lang="ja-JP" altLang="en-US" sz="14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3333750" y="2466975"/>
                <a:ext cx="4299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solidFill>
                      <a:srgbClr val="3333FF"/>
                    </a:solidFill>
                  </a:rPr>
                  <a:t>t28</a:t>
                </a:r>
                <a:endParaRPr kumimoji="1" lang="ja-JP" altLang="en-US" sz="14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3810000" y="2438400"/>
                <a:ext cx="569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3333FF"/>
                    </a:solidFill>
                  </a:rPr>
                  <a:t>t</a:t>
                </a:r>
                <a:r>
                  <a:rPr kumimoji="1" lang="en-US" altLang="ja-JP" sz="1400" b="1" dirty="0" smtClean="0">
                    <a:solidFill>
                      <a:srgbClr val="3333FF"/>
                    </a:solidFill>
                  </a:rPr>
                  <a:t>21.8</a:t>
                </a:r>
                <a:endParaRPr kumimoji="1" lang="ja-JP" altLang="en-US" sz="14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4610100" y="2390775"/>
                <a:ext cx="4299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3333FF"/>
                    </a:solidFill>
                  </a:rPr>
                  <a:t>t</a:t>
                </a:r>
                <a:r>
                  <a:rPr kumimoji="1" lang="en-US" altLang="ja-JP" sz="1400" b="1" dirty="0" smtClean="0">
                    <a:solidFill>
                      <a:srgbClr val="3333FF"/>
                    </a:solidFill>
                  </a:rPr>
                  <a:t>15</a:t>
                </a:r>
                <a:endParaRPr kumimoji="1" lang="ja-JP" altLang="en-US" sz="14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95" name="テキスト ボックス 94"/>
              <p:cNvSpPr txBox="1"/>
              <p:nvPr/>
            </p:nvSpPr>
            <p:spPr>
              <a:xfrm>
                <a:off x="5600700" y="2343150"/>
                <a:ext cx="4299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3333FF"/>
                    </a:solidFill>
                  </a:rPr>
                  <a:t>t</a:t>
                </a:r>
                <a:r>
                  <a:rPr kumimoji="1" lang="en-US" altLang="ja-JP" sz="1400" b="1" dirty="0" smtClean="0">
                    <a:solidFill>
                      <a:srgbClr val="3333FF"/>
                    </a:solidFill>
                  </a:rPr>
                  <a:t>18</a:t>
                </a:r>
                <a:endParaRPr kumimoji="1" lang="ja-JP" altLang="en-US" sz="14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6410325" y="2333625"/>
                <a:ext cx="4299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3333FF"/>
                    </a:solidFill>
                  </a:rPr>
                  <a:t>t</a:t>
                </a:r>
                <a:r>
                  <a:rPr kumimoji="1" lang="en-US" altLang="ja-JP" sz="1400" b="1" dirty="0" smtClean="0">
                    <a:solidFill>
                      <a:srgbClr val="3333FF"/>
                    </a:solidFill>
                  </a:rPr>
                  <a:t>15</a:t>
                </a:r>
                <a:endParaRPr kumimoji="1" lang="ja-JP" altLang="en-US" sz="14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7658100" y="2286000"/>
                <a:ext cx="4299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3333FF"/>
                    </a:solidFill>
                  </a:rPr>
                  <a:t>t</a:t>
                </a:r>
                <a:r>
                  <a:rPr kumimoji="1" lang="en-US" altLang="ja-JP" sz="1400" b="1" dirty="0" smtClean="0">
                    <a:solidFill>
                      <a:srgbClr val="3333FF"/>
                    </a:solidFill>
                  </a:rPr>
                  <a:t>10</a:t>
                </a:r>
                <a:endParaRPr kumimoji="1" lang="ja-JP" altLang="en-US" sz="1400" b="1" dirty="0">
                  <a:solidFill>
                    <a:srgbClr val="3333FF"/>
                  </a:solidFill>
                </a:endParaRPr>
              </a:p>
            </p:txBody>
          </p:sp>
          <p:grpSp>
            <p:nvGrpSpPr>
              <p:cNvPr id="9" name="グループ化 43"/>
              <p:cNvGrpSpPr/>
              <p:nvPr/>
            </p:nvGrpSpPr>
            <p:grpSpPr>
              <a:xfrm>
                <a:off x="2547938" y="2274102"/>
                <a:ext cx="5967199" cy="380992"/>
                <a:chOff x="2547938" y="2274102"/>
                <a:chExt cx="5967199" cy="380992"/>
              </a:xfrm>
            </p:grpSpPr>
            <p:sp>
              <p:nvSpPr>
                <p:cNvPr id="110" name="正方形/長方形 109"/>
                <p:cNvSpPr/>
                <p:nvPr/>
              </p:nvSpPr>
              <p:spPr>
                <a:xfrm>
                  <a:off x="3050381" y="2405063"/>
                  <a:ext cx="285749" cy="16320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正方形/長方形 110"/>
                <p:cNvSpPr/>
                <p:nvPr/>
              </p:nvSpPr>
              <p:spPr>
                <a:xfrm>
                  <a:off x="3337476" y="2390775"/>
                  <a:ext cx="473091" cy="13573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正方形/長方形 111"/>
                <p:cNvSpPr/>
                <p:nvPr/>
              </p:nvSpPr>
              <p:spPr>
                <a:xfrm>
                  <a:off x="2767013" y="2545556"/>
                  <a:ext cx="276225" cy="7272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直角三角形 112"/>
                <p:cNvSpPr/>
                <p:nvPr/>
              </p:nvSpPr>
              <p:spPr>
                <a:xfrm flipH="1">
                  <a:off x="2769392" y="2405063"/>
                  <a:ext cx="290514" cy="138112"/>
                </a:xfrm>
                <a:prstGeom prst="rtTriangl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正方形/長方形 113"/>
                <p:cNvSpPr/>
                <p:nvPr/>
              </p:nvSpPr>
              <p:spPr>
                <a:xfrm>
                  <a:off x="3819604" y="2359083"/>
                  <a:ext cx="388676" cy="11557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正方形/長方形 114"/>
                <p:cNvSpPr/>
                <p:nvPr/>
              </p:nvSpPr>
              <p:spPr>
                <a:xfrm>
                  <a:off x="4220150" y="2348886"/>
                  <a:ext cx="1266250" cy="7421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正方形/長方形 115"/>
                <p:cNvSpPr/>
                <p:nvPr/>
              </p:nvSpPr>
              <p:spPr>
                <a:xfrm>
                  <a:off x="5490906" y="2300730"/>
                  <a:ext cx="576767" cy="821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正方形/長方形 116"/>
                <p:cNvSpPr/>
                <p:nvPr/>
              </p:nvSpPr>
              <p:spPr>
                <a:xfrm>
                  <a:off x="6071613" y="2274102"/>
                  <a:ext cx="1080424" cy="7478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正方形/長方形 117"/>
                <p:cNvSpPr/>
                <p:nvPr/>
              </p:nvSpPr>
              <p:spPr>
                <a:xfrm>
                  <a:off x="7158808" y="2275973"/>
                  <a:ext cx="1356329" cy="4571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直角三角形 118"/>
                <p:cNvSpPr/>
                <p:nvPr/>
              </p:nvSpPr>
              <p:spPr>
                <a:xfrm flipH="1">
                  <a:off x="2547938" y="2547938"/>
                  <a:ext cx="209548" cy="107156"/>
                </a:xfrm>
                <a:prstGeom prst="rtTriangl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" name="グループ化 44"/>
              <p:cNvGrpSpPr/>
              <p:nvPr/>
            </p:nvGrpSpPr>
            <p:grpSpPr>
              <a:xfrm flipV="1">
                <a:off x="2547938" y="3931452"/>
                <a:ext cx="5967199" cy="380992"/>
                <a:chOff x="2547938" y="2274102"/>
                <a:chExt cx="5967199" cy="380992"/>
              </a:xfrm>
            </p:grpSpPr>
            <p:sp>
              <p:nvSpPr>
                <p:cNvPr id="100" name="正方形/長方形 99"/>
                <p:cNvSpPr/>
                <p:nvPr/>
              </p:nvSpPr>
              <p:spPr>
                <a:xfrm>
                  <a:off x="3050381" y="2405063"/>
                  <a:ext cx="285749" cy="16320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正方形/長方形 100"/>
                <p:cNvSpPr/>
                <p:nvPr/>
              </p:nvSpPr>
              <p:spPr>
                <a:xfrm>
                  <a:off x="3337476" y="2390775"/>
                  <a:ext cx="473091" cy="13573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正方形/長方形 101"/>
                <p:cNvSpPr/>
                <p:nvPr/>
              </p:nvSpPr>
              <p:spPr>
                <a:xfrm>
                  <a:off x="2767013" y="2545556"/>
                  <a:ext cx="276225" cy="7272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直角三角形 102"/>
                <p:cNvSpPr/>
                <p:nvPr/>
              </p:nvSpPr>
              <p:spPr>
                <a:xfrm flipH="1">
                  <a:off x="2769392" y="2405063"/>
                  <a:ext cx="290514" cy="138112"/>
                </a:xfrm>
                <a:prstGeom prst="rtTriangl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正方形/長方形 103"/>
                <p:cNvSpPr/>
                <p:nvPr/>
              </p:nvSpPr>
              <p:spPr>
                <a:xfrm>
                  <a:off x="3819604" y="2359083"/>
                  <a:ext cx="388676" cy="11557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正方形/長方形 104"/>
                <p:cNvSpPr/>
                <p:nvPr/>
              </p:nvSpPr>
              <p:spPr>
                <a:xfrm>
                  <a:off x="4220150" y="2348886"/>
                  <a:ext cx="1266250" cy="7421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正方形/長方形 105"/>
                <p:cNvSpPr/>
                <p:nvPr/>
              </p:nvSpPr>
              <p:spPr>
                <a:xfrm>
                  <a:off x="5490906" y="2300730"/>
                  <a:ext cx="576767" cy="821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正方形/長方形 106"/>
                <p:cNvSpPr/>
                <p:nvPr/>
              </p:nvSpPr>
              <p:spPr>
                <a:xfrm>
                  <a:off x="6071613" y="2274102"/>
                  <a:ext cx="1080424" cy="7478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正方形/長方形 107"/>
                <p:cNvSpPr/>
                <p:nvPr/>
              </p:nvSpPr>
              <p:spPr>
                <a:xfrm>
                  <a:off x="7158808" y="2275973"/>
                  <a:ext cx="1356329" cy="4571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直角三角形 108"/>
                <p:cNvSpPr/>
                <p:nvPr/>
              </p:nvSpPr>
              <p:spPr>
                <a:xfrm flipH="1">
                  <a:off x="2547938" y="2547938"/>
                  <a:ext cx="209548" cy="107156"/>
                </a:xfrm>
                <a:prstGeom prst="rtTriangl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3" name="テキスト ボックス 22"/>
            <p:cNvSpPr txBox="1"/>
            <p:nvPr/>
          </p:nvSpPr>
          <p:spPr>
            <a:xfrm>
              <a:off x="914400" y="2103511"/>
              <a:ext cx="28516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Tungsten shield inside cryostat </a:t>
              </a:r>
            </a:p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proposed by QCS group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1" name="直線矢印コネクタ 160"/>
            <p:cNvCxnSpPr>
              <a:endCxn id="110" idx="0"/>
            </p:cNvCxnSpPr>
            <p:nvPr/>
          </p:nvCxnSpPr>
          <p:spPr>
            <a:xfrm>
              <a:off x="1937982" y="2756848"/>
              <a:ext cx="914043" cy="8055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51"/>
          <p:cNvGrpSpPr/>
          <p:nvPr/>
        </p:nvGrpSpPr>
        <p:grpSpPr>
          <a:xfrm>
            <a:off x="180925" y="2444887"/>
            <a:ext cx="7448173" cy="1168398"/>
            <a:chOff x="642266" y="2450916"/>
            <a:chExt cx="6297653" cy="1003729"/>
          </a:xfrm>
        </p:grpSpPr>
        <p:sp>
          <p:nvSpPr>
            <p:cNvPr id="153" name="正方形/長方形 152"/>
            <p:cNvSpPr/>
            <p:nvPr/>
          </p:nvSpPr>
          <p:spPr>
            <a:xfrm rot="20751899" flipH="1" flipV="1">
              <a:off x="642266" y="3348077"/>
              <a:ext cx="1133551" cy="106568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4" name="直角三角形 153"/>
            <p:cNvSpPr/>
            <p:nvPr/>
          </p:nvSpPr>
          <p:spPr>
            <a:xfrm rot="10800000" flipV="1">
              <a:off x="1729141" y="2906507"/>
              <a:ext cx="941128" cy="288638"/>
            </a:xfrm>
            <a:prstGeom prst="rtTriangle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5" name="直角三角形 154"/>
            <p:cNvSpPr/>
            <p:nvPr/>
          </p:nvSpPr>
          <p:spPr>
            <a:xfrm flipV="1">
              <a:off x="2373093" y="3195026"/>
              <a:ext cx="349323" cy="154113"/>
            </a:xfrm>
            <a:prstGeom prst="rtTriangle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6" name="正方形/長方形 155"/>
            <p:cNvSpPr/>
            <p:nvPr/>
          </p:nvSpPr>
          <p:spPr>
            <a:xfrm rot="10800000" flipH="1" flipV="1">
              <a:off x="1744717" y="3183421"/>
              <a:ext cx="630620" cy="157654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7" name="正方形/長方形 156"/>
            <p:cNvSpPr/>
            <p:nvPr/>
          </p:nvSpPr>
          <p:spPr>
            <a:xfrm rot="10800000" flipH="1" flipV="1">
              <a:off x="2681167" y="2863247"/>
              <a:ext cx="2216245" cy="301187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8" name="正方形/長方形 157"/>
            <p:cNvSpPr/>
            <p:nvPr/>
          </p:nvSpPr>
          <p:spPr>
            <a:xfrm rot="10800000" flipH="1" flipV="1">
              <a:off x="4890400" y="2450916"/>
              <a:ext cx="2049519" cy="690070"/>
            </a:xfrm>
            <a:prstGeom prst="rect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9" name="直角三角形 158"/>
            <p:cNvSpPr/>
            <p:nvPr/>
          </p:nvSpPr>
          <p:spPr>
            <a:xfrm flipV="1">
              <a:off x="2667756" y="3163612"/>
              <a:ext cx="1851691" cy="73573"/>
            </a:xfrm>
            <a:prstGeom prst="rtTriangle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77" name="正方形/長方形 76"/>
          <p:cNvSpPr/>
          <p:nvPr/>
        </p:nvSpPr>
        <p:spPr>
          <a:xfrm>
            <a:off x="4028403" y="2655065"/>
            <a:ext cx="96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chemeClr val="accent5">
                    <a:lumMod val="75000"/>
                  </a:schemeClr>
                </a:solidFill>
              </a:rPr>
              <a:t>Cable path </a:t>
            </a:r>
          </a:p>
          <a:p>
            <a:r>
              <a:rPr lang="en-US" altLang="ja-JP" sz="1200" dirty="0" smtClean="0">
                <a:solidFill>
                  <a:schemeClr val="accent5">
                    <a:lumMod val="75000"/>
                  </a:schemeClr>
                </a:solidFill>
              </a:rPr>
              <a:t>for PXD/SVD</a:t>
            </a:r>
            <a:endParaRPr lang="ja-JP" alt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 rot="10800000" flipH="1" flipV="1">
            <a:off x="7623080" y="2433513"/>
            <a:ext cx="1357147" cy="323335"/>
          </a:xfrm>
          <a:prstGeom prst="rect">
            <a:avLst/>
          </a:prstGeom>
          <a:solidFill>
            <a:srgbClr val="CC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9" name="正方形/長方形 78"/>
          <p:cNvSpPr/>
          <p:nvPr/>
        </p:nvSpPr>
        <p:spPr>
          <a:xfrm rot="10800000" flipH="1" flipV="1">
            <a:off x="7595785" y="6254886"/>
            <a:ext cx="1357147" cy="323335"/>
          </a:xfrm>
          <a:prstGeom prst="rect">
            <a:avLst/>
          </a:prstGeom>
          <a:solidFill>
            <a:srgbClr val="CC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879745" y="6442958"/>
            <a:ext cx="7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z=</a:t>
            </a:r>
            <a:r>
              <a:rPr kumimoji="1" lang="en-US" altLang="ja-JP" dirty="0" smtClean="0"/>
              <a:t>1m</a:t>
            </a:r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711052" y="6488668"/>
            <a:ext cx="7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z=2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99" name="円/楕円 98"/>
          <p:cNvSpPr/>
          <p:nvPr/>
        </p:nvSpPr>
        <p:spPr>
          <a:xfrm rot="20564025">
            <a:off x="61348" y="3219615"/>
            <a:ext cx="1780753" cy="683743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0" y="2606723"/>
            <a:ext cx="129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F0"/>
                </a:solidFill>
              </a:rPr>
              <a:t>Narrowest space here</a:t>
            </a:r>
            <a:endParaRPr kumimoji="1" lang="ja-JP" altLang="en-US" sz="1600" dirty="0">
              <a:solidFill>
                <a:srgbClr val="00B0F0"/>
              </a:solidFill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5352378" y="2331215"/>
            <a:ext cx="839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0070C0"/>
                </a:solidFill>
              </a:rPr>
              <a:t>SVD dock?</a:t>
            </a:r>
            <a:endParaRPr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5591175" y="2543175"/>
            <a:ext cx="1724025" cy="43815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History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KEK-DESY Workshop (Mar. 20, 2012)</a:t>
            </a:r>
            <a:endParaRPr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8185" y="5122985"/>
            <a:ext cx="74089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1359877" y="1559169"/>
            <a:ext cx="0" cy="3552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74430" y="1477108"/>
            <a:ext cx="62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Lossrate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2485292" y="1559169"/>
            <a:ext cx="0" cy="356381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563815" y="1512277"/>
            <a:ext cx="0" cy="361070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630615" y="1547446"/>
            <a:ext cx="0" cy="356381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709138" y="1500554"/>
            <a:ext cx="0" cy="361070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 rot="16200000">
            <a:off x="844064" y="5416063"/>
            <a:ext cx="1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Sep. ‘10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1946034" y="5427787"/>
            <a:ext cx="1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Dec. ‘10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2989389" y="5416064"/>
            <a:ext cx="1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Mar ‘11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4067912" y="5416062"/>
            <a:ext cx="1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Jun. ‘11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5134713" y="5404340"/>
            <a:ext cx="1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Sep. ‘11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6236683" y="5416064"/>
            <a:ext cx="1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Dec. ‘11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6799385" y="1559169"/>
            <a:ext cx="0" cy="356381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7877908" y="1512277"/>
            <a:ext cx="0" cy="361070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 rot="16200000">
            <a:off x="7457334" y="5440961"/>
            <a:ext cx="81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Now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2532185" y="2590800"/>
            <a:ext cx="1055077" cy="171156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133600" y="2672862"/>
            <a:ext cx="63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B050"/>
                </a:solidFill>
              </a:rPr>
              <a:t>15</a:t>
            </a:r>
            <a:r>
              <a:rPr kumimoji="1" lang="en-US" altLang="ja-JP" sz="1100" dirty="0" smtClean="0">
                <a:solidFill>
                  <a:srgbClr val="00B050"/>
                </a:solidFill>
              </a:rPr>
              <a:t> GHz</a:t>
            </a:r>
            <a:endParaRPr kumimoji="1" lang="ja-JP" altLang="en-US" sz="1100" dirty="0">
              <a:solidFill>
                <a:srgbClr val="00B050"/>
              </a:solidFill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 flipV="1">
            <a:off x="3563815" y="4290646"/>
            <a:ext cx="2414954" cy="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6787662" y="4888523"/>
            <a:ext cx="109024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3247292" y="4325815"/>
            <a:ext cx="63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B050"/>
                </a:solidFill>
              </a:rPr>
              <a:t>1</a:t>
            </a:r>
            <a:r>
              <a:rPr kumimoji="1" lang="en-US" altLang="ja-JP" sz="1100" dirty="0" smtClean="0">
                <a:solidFill>
                  <a:srgbClr val="00B050"/>
                </a:solidFill>
              </a:rPr>
              <a:t> GHz</a:t>
            </a:r>
            <a:endParaRPr kumimoji="1" lang="ja-JP" altLang="en-US" sz="1100" dirty="0">
              <a:solidFill>
                <a:srgbClr val="00B05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584829" y="4700953"/>
            <a:ext cx="63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B050"/>
                </a:solidFill>
              </a:rPr>
              <a:t>0.2 </a:t>
            </a:r>
            <a:r>
              <a:rPr kumimoji="1" lang="en-US" altLang="ja-JP" sz="1100" dirty="0" smtClean="0">
                <a:solidFill>
                  <a:srgbClr val="00B050"/>
                </a:solidFill>
              </a:rPr>
              <a:t>GHz</a:t>
            </a:r>
            <a:endParaRPr kumimoji="1" lang="ja-JP" altLang="en-US" sz="1100" dirty="0">
              <a:solidFill>
                <a:srgbClr val="00B050"/>
              </a:solidFill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>
            <a:off x="2485292" y="4923692"/>
            <a:ext cx="5345723" cy="11723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6154614" y="4630615"/>
            <a:ext cx="173501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1934308" y="2239109"/>
            <a:ext cx="1055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B050"/>
                </a:solidFill>
              </a:rPr>
              <a:t>Touschek LER</a:t>
            </a:r>
            <a:endParaRPr kumimoji="1" lang="ja-JP" altLang="en-US" sz="1200" dirty="0">
              <a:solidFill>
                <a:srgbClr val="00B05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45323" y="4630616"/>
            <a:ext cx="1055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B0F0"/>
                </a:solidFill>
              </a:rPr>
              <a:t>Touschek HER</a:t>
            </a:r>
            <a:endParaRPr kumimoji="1" lang="ja-JP" altLang="en-US" sz="1200" dirty="0">
              <a:solidFill>
                <a:srgbClr val="00B0F0"/>
              </a:solidFill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 flipV="1">
            <a:off x="6142891" y="4595445"/>
            <a:ext cx="1735017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6775937" y="4091355"/>
            <a:ext cx="16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RBB LER</a:t>
            </a:r>
            <a:endParaRPr kumimoji="1" lang="ja-JP" altLang="en-US" sz="1400" dirty="0">
              <a:solidFill>
                <a:srgbClr val="F775EE"/>
              </a:solidFill>
            </a:endParaRPr>
          </a:p>
        </p:txBody>
      </p:sp>
      <p:cxnSp>
        <p:nvCxnSpPr>
          <p:cNvPr id="64" name="直線コネクタ 63"/>
          <p:cNvCxnSpPr>
            <a:endCxn id="31" idx="3"/>
          </p:cNvCxnSpPr>
          <p:nvPr/>
        </p:nvCxnSpPr>
        <p:spPr>
          <a:xfrm>
            <a:off x="5509846" y="1477108"/>
            <a:ext cx="1277822" cy="3572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5427785" y="1195754"/>
            <a:ext cx="1055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Coulomb LER</a:t>
            </a:r>
            <a:endParaRPr kumimoji="1" lang="ja-JP" altLang="en-US" sz="12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677509" y="2180493"/>
            <a:ext cx="1055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7030A0"/>
                </a:solidFill>
              </a:rPr>
              <a:t>Coulomb HER</a:t>
            </a:r>
            <a:endParaRPr kumimoji="1" lang="ja-JP" altLang="en-US" sz="1200" dirty="0">
              <a:solidFill>
                <a:srgbClr val="7030A0"/>
              </a:solidFill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>
            <a:off x="6787668" y="5061469"/>
            <a:ext cx="1090240" cy="2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5474677" y="1852246"/>
            <a:ext cx="1301268" cy="31975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6787669" y="5096639"/>
            <a:ext cx="1090240" cy="29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5486399" y="1395046"/>
            <a:ext cx="1055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110GHz</a:t>
            </a:r>
            <a:endParaRPr kumimoji="1" lang="ja-JP" altLang="en-US" sz="12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012831" y="2567354"/>
            <a:ext cx="13833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/>
              <a:t>More </a:t>
            </a:r>
            <a:r>
              <a:rPr kumimoji="1" lang="en-US" altLang="ja-JP" sz="1200" dirty="0" smtClean="0"/>
              <a:t>horizontal </a:t>
            </a:r>
            <a:r>
              <a:rPr lang="en-US" altLang="ja-JP" sz="1200" dirty="0" smtClean="0"/>
              <a:t>collimators near IP</a:t>
            </a:r>
          </a:p>
        </p:txBody>
      </p:sp>
      <p:cxnSp>
        <p:nvCxnSpPr>
          <p:cNvPr id="78" name="直線コネクタ 77"/>
          <p:cNvCxnSpPr/>
          <p:nvPr/>
        </p:nvCxnSpPr>
        <p:spPr>
          <a:xfrm>
            <a:off x="5967046" y="4278923"/>
            <a:ext cx="820616" cy="62132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下矢印 87"/>
          <p:cNvSpPr/>
          <p:nvPr/>
        </p:nvSpPr>
        <p:spPr>
          <a:xfrm>
            <a:off x="3259017" y="3059722"/>
            <a:ext cx="246184" cy="5275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6318737" y="2813538"/>
            <a:ext cx="140677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/>
              <a:t>Ve</a:t>
            </a:r>
            <a:r>
              <a:rPr kumimoji="1" lang="en-US" altLang="ja-JP" sz="1200" dirty="0" smtClean="0"/>
              <a:t>rtical </a:t>
            </a:r>
            <a:r>
              <a:rPr lang="en-US" altLang="ja-JP" sz="1200" dirty="0" smtClean="0"/>
              <a:t>collimators at small </a:t>
            </a:r>
            <a:r>
              <a:rPr lang="en-US" altLang="ja-JP" sz="1200" dirty="0" err="1" smtClean="0"/>
              <a:t>beta_y</a:t>
            </a:r>
            <a:endParaRPr lang="en-US" altLang="ja-JP" sz="1200" dirty="0" smtClean="0"/>
          </a:p>
        </p:txBody>
      </p:sp>
      <p:sp>
        <p:nvSpPr>
          <p:cNvPr id="90" name="下矢印 89"/>
          <p:cNvSpPr/>
          <p:nvPr/>
        </p:nvSpPr>
        <p:spPr>
          <a:xfrm>
            <a:off x="6307016" y="3376245"/>
            <a:ext cx="246184" cy="5275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607169" y="3118338"/>
            <a:ext cx="140677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/>
              <a:t>Coulomb BG found to be dangerous</a:t>
            </a:r>
          </a:p>
        </p:txBody>
      </p:sp>
      <p:sp>
        <p:nvSpPr>
          <p:cNvPr id="93" name="下矢印 92"/>
          <p:cNvSpPr/>
          <p:nvPr/>
        </p:nvSpPr>
        <p:spPr>
          <a:xfrm flipV="1">
            <a:off x="5146432" y="2661138"/>
            <a:ext cx="234461" cy="41030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420709" y="4325813"/>
            <a:ext cx="1512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smtClean="0">
                <a:solidFill>
                  <a:srgbClr val="FF00FF"/>
                </a:solidFill>
              </a:rPr>
              <a:t>0</a:t>
            </a:r>
            <a:r>
              <a:rPr kumimoji="1" lang="en-US" altLang="ja-JP" sz="1100" smtClean="0">
                <a:solidFill>
                  <a:srgbClr val="FF00FF"/>
                </a:solidFill>
              </a:rPr>
              <a:t>.7GHz </a:t>
            </a:r>
            <a:r>
              <a:rPr kumimoji="1" lang="en-US" altLang="ja-JP" sz="1100" dirty="0" smtClean="0">
                <a:solidFill>
                  <a:srgbClr val="FF00FF"/>
                </a:solidFill>
              </a:rPr>
              <a:t>eff </a:t>
            </a:r>
            <a:endParaRPr kumimoji="1" lang="ja-JP" altLang="en-US" sz="1100" dirty="0">
              <a:solidFill>
                <a:srgbClr val="FF00FF"/>
              </a:solidFill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7398906" y="4100119"/>
            <a:ext cx="7873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olidFill>
                  <a:srgbClr val="FF0000"/>
                </a:solidFill>
              </a:rPr>
              <a:t>0.9GHz eff</a:t>
            </a:r>
            <a:endParaRPr lang="ja-JP" altLang="en-US" dirty="0"/>
          </a:p>
        </p:txBody>
      </p:sp>
      <p:sp>
        <p:nvSpPr>
          <p:cNvPr id="98" name="正方形/長方形 97"/>
          <p:cNvSpPr/>
          <p:nvPr/>
        </p:nvSpPr>
        <p:spPr>
          <a:xfrm>
            <a:off x="6774528" y="4287689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400" dirty="0" smtClean="0">
                <a:solidFill>
                  <a:srgbClr val="FF3399"/>
                </a:solidFill>
              </a:rPr>
              <a:t>RBB HER</a:t>
            </a:r>
            <a:endParaRPr lang="ja-JP" altLang="en-US" sz="1400" dirty="0">
              <a:solidFill>
                <a:srgbClr val="FF3399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842736" y="4935414"/>
            <a:ext cx="63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0.1 </a:t>
            </a:r>
            <a:r>
              <a:rPr kumimoji="1" lang="en-US" altLang="ja-JP" sz="1100" dirty="0" smtClean="0"/>
              <a:t>GHz</a:t>
            </a:r>
            <a:endParaRPr kumimoji="1" lang="ja-JP" altLang="en-US" sz="1100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188675" y="4712676"/>
            <a:ext cx="63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B0F0"/>
                </a:solidFill>
              </a:rPr>
              <a:t>0.2 </a:t>
            </a:r>
            <a:r>
              <a:rPr kumimoji="1" lang="en-US" altLang="ja-JP" sz="1100" dirty="0" smtClean="0">
                <a:solidFill>
                  <a:srgbClr val="00B0F0"/>
                </a:solidFill>
              </a:rPr>
              <a:t>GHz</a:t>
            </a:r>
            <a:endParaRPr kumimoji="1" lang="ja-JP" altLang="en-US" sz="1100" dirty="0">
              <a:solidFill>
                <a:srgbClr val="00B0F0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7854459" y="5099537"/>
            <a:ext cx="63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7030A0"/>
                </a:solidFill>
              </a:rPr>
              <a:t>0.1 </a:t>
            </a:r>
            <a:r>
              <a:rPr kumimoji="1" lang="en-US" altLang="ja-JP" sz="1100" dirty="0" smtClean="0">
                <a:solidFill>
                  <a:srgbClr val="7030A0"/>
                </a:solidFill>
              </a:rPr>
              <a:t>GHz</a:t>
            </a:r>
            <a:endParaRPr kumimoji="1" lang="ja-JP" altLang="en-US" sz="1100" dirty="0">
              <a:solidFill>
                <a:srgbClr val="7030A0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 rot="16200000">
            <a:off x="879230" y="3141785"/>
            <a:ext cx="151227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Extrapolation from </a:t>
            </a:r>
            <a:r>
              <a:rPr lang="en-US" altLang="ja-JP" sz="1200" dirty="0" smtClean="0"/>
              <a:t>m</a:t>
            </a:r>
            <a:r>
              <a:rPr kumimoji="1" lang="en-US" altLang="ja-JP" sz="1200" dirty="0" smtClean="0"/>
              <a:t>achine study</a:t>
            </a:r>
            <a:endParaRPr kumimoji="1" lang="ja-JP" altLang="en-US" sz="1200" dirty="0"/>
          </a:p>
        </p:txBody>
      </p:sp>
      <p:sp>
        <p:nvSpPr>
          <p:cNvPr id="103" name="テキスト ボックス 102"/>
          <p:cNvSpPr txBox="1"/>
          <p:nvPr/>
        </p:nvSpPr>
        <p:spPr>
          <a:xfrm rot="16200000">
            <a:off x="5545018" y="5908429"/>
            <a:ext cx="78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IPAC’11</a:t>
            </a:r>
            <a:endParaRPr kumimoji="1" lang="ja-JP" altLang="en-US" sz="12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064368" y="2309446"/>
            <a:ext cx="10550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7030A0"/>
                </a:solidFill>
              </a:rPr>
              <a:t>4</a:t>
            </a:r>
            <a:r>
              <a:rPr kumimoji="1" lang="en-US" altLang="ja-JP" sz="1200" dirty="0" smtClean="0">
                <a:solidFill>
                  <a:srgbClr val="7030A0"/>
                </a:solidFill>
              </a:rPr>
              <a:t>0GHz</a:t>
            </a:r>
            <a:endParaRPr kumimoji="1" lang="ja-JP" altLang="en-US" sz="1200" dirty="0">
              <a:solidFill>
                <a:srgbClr val="7030A0"/>
              </a:solidFill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6782938" y="3619474"/>
            <a:ext cx="1758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200" dirty="0" smtClean="0">
                <a:solidFill>
                  <a:srgbClr val="F775EE"/>
                </a:solidFill>
              </a:rPr>
              <a:t>(+RBB HER 1turn 0.7GHz)</a:t>
            </a:r>
            <a:endParaRPr lang="ja-JP" altLang="en-US" sz="1200" dirty="0">
              <a:solidFill>
                <a:srgbClr val="F775EE"/>
              </a:solidFill>
            </a:endParaRPr>
          </a:p>
        </p:txBody>
      </p:sp>
      <p:sp>
        <p:nvSpPr>
          <p:cNvPr id="59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244" y="2259989"/>
            <a:ext cx="6140694" cy="286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462777" y="5139048"/>
          <a:ext cx="576227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944"/>
                <a:gridCol w="2160524"/>
                <a:gridCol w="2181803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LER (4GeV e+)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HER (7GeV</a:t>
                      </a:r>
                      <a:r>
                        <a:rPr kumimoji="1" lang="en-US" altLang="ja-JP" baseline="0" dirty="0" smtClean="0"/>
                        <a:t> e-)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Rad.</a:t>
                      </a:r>
                      <a:r>
                        <a:rPr kumimoji="1" lang="en-US" altLang="ja-JP" baseline="0" dirty="0" smtClean="0"/>
                        <a:t> Bhabha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0.45 W (eff.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0.7GHz)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0.44W</a:t>
                      </a:r>
                      <a:r>
                        <a:rPr kumimoji="1" lang="en-US" altLang="ja-JP" baseline="0" dirty="0" smtClean="0"/>
                        <a:t> (eff. 0.40GHz)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Touschek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0.10 W (0.16GHz)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0.05 W (0.04GHz)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Coulomb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0.06 W (0.09GHz)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0.001W (0.001GHz)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84852" y="30480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smtClean="0"/>
              <a:t>Total BG </a:t>
            </a:r>
            <a:r>
              <a:rPr lang="en-US" altLang="ja-JP" sz="3600" dirty="0" smtClean="0"/>
              <a:t>(for 2</a:t>
            </a:r>
            <a:r>
              <a:rPr lang="en-US" altLang="ja-JP" sz="3600" baseline="30000" dirty="0" smtClean="0"/>
              <a:t>nd</a:t>
            </a:r>
            <a:r>
              <a:rPr lang="en-US" altLang="ja-JP" sz="3600" dirty="0" smtClean="0"/>
              <a:t> MC campaign) 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03840" y="581531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</a:t>
            </a:r>
            <a:r>
              <a:rPr kumimoji="1" lang="en-US" altLang="ja-JP" dirty="0" smtClean="0"/>
              <a:t>GeV ,1GHz</a:t>
            </a:r>
          </a:p>
          <a:p>
            <a:r>
              <a:rPr lang="en-US" altLang="ja-JP" dirty="0" smtClean="0"/>
              <a:t> </a:t>
            </a:r>
            <a:r>
              <a:rPr lang="en-US" altLang="ja-JP" dirty="0" smtClean="0">
                <a:sym typeface="Wingdings" pitchFamily="2" charset="2"/>
              </a:rPr>
              <a:t>= 0.16W</a:t>
            </a:r>
            <a:endParaRPr kumimoji="1" lang="ja-JP" altLang="en-US" dirty="0"/>
          </a:p>
        </p:txBody>
      </p:sp>
      <p:grpSp>
        <p:nvGrpSpPr>
          <p:cNvPr id="2" name="グループ化 15"/>
          <p:cNvGrpSpPr/>
          <p:nvPr/>
        </p:nvGrpSpPr>
        <p:grpSpPr>
          <a:xfrm>
            <a:off x="680248" y="3406055"/>
            <a:ext cx="7335044" cy="1013546"/>
            <a:chOff x="549425" y="3140968"/>
            <a:chExt cx="7911007" cy="1400829"/>
          </a:xfrm>
        </p:grpSpPr>
        <p:cxnSp>
          <p:nvCxnSpPr>
            <p:cNvPr id="9" name="直線矢印コネクタ 8"/>
            <p:cNvCxnSpPr/>
            <p:nvPr/>
          </p:nvCxnSpPr>
          <p:spPr>
            <a:xfrm flipH="1">
              <a:off x="3242178" y="4509104"/>
              <a:ext cx="834682" cy="2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5938464" y="3763802"/>
              <a:ext cx="1512168" cy="0"/>
            </a:xfrm>
            <a:prstGeom prst="straightConnector1">
              <a:avLst/>
            </a:prstGeom>
            <a:ln w="285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H="1">
              <a:off x="5253314" y="4252842"/>
              <a:ext cx="3600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H="1">
              <a:off x="3429867" y="4040467"/>
              <a:ext cx="648072" cy="0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6765519" y="4097883"/>
              <a:ext cx="576063" cy="0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549425" y="3229178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L-side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740352" y="3140968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R</a:t>
              </a:r>
              <a:r>
                <a:rPr kumimoji="1" lang="en-US" altLang="ja-JP" dirty="0" smtClean="0"/>
                <a:t>-side</a:t>
              </a:r>
              <a:endParaRPr kumimoji="1" lang="ja-JP" altLang="en-US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H="1">
              <a:off x="4959745" y="3910845"/>
              <a:ext cx="648072" cy="0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flipH="1">
              <a:off x="1585866" y="4541510"/>
              <a:ext cx="834682" cy="2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408" b="36922"/>
          <a:stretch>
            <a:fillRect/>
          </a:stretch>
        </p:blipFill>
        <p:spPr bwMode="auto">
          <a:xfrm>
            <a:off x="2380168" y="1119883"/>
            <a:ext cx="4979490" cy="102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直線コネクタ 41"/>
          <p:cNvCxnSpPr/>
          <p:nvPr/>
        </p:nvCxnSpPr>
        <p:spPr>
          <a:xfrm>
            <a:off x="4637060" y="1645190"/>
            <a:ext cx="0" cy="3007014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6216198" y="4431127"/>
            <a:ext cx="805925" cy="0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28524-F42B-48BA-8EEF-2BD7AEA1F324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11th B2GM</a:t>
            </a:r>
            <a:r>
              <a:rPr lang="ja-JP" altLang="en-US" smtClean="0"/>
              <a:t>　</a:t>
            </a:r>
            <a:r>
              <a:rPr lang="en-US" altLang="ja-JP" smtClean="0"/>
              <a:t>(Mar. 14-17, 2012)</a:t>
            </a:r>
            <a:endParaRPr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0" y="0"/>
            <a:ext cx="174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</a:t>
            </a:r>
            <a:r>
              <a:rPr kumimoji="1" lang="en-US" altLang="ja-JP" dirty="0" smtClean="0"/>
              <a:t>er. 2012.2.2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4123" y="1195754"/>
            <a:ext cx="21804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 err="1" smtClean="0"/>
              <a:t>Cf</a:t>
            </a:r>
            <a:r>
              <a:rPr kumimoji="1" lang="en-US" altLang="ja-JP" sz="1200" dirty="0" smtClean="0"/>
              <a:t> . 1</a:t>
            </a:r>
            <a:r>
              <a:rPr kumimoji="1" lang="en-US" altLang="ja-JP" sz="1200" baseline="30000" dirty="0" smtClean="0"/>
              <a:t>st</a:t>
            </a:r>
            <a:r>
              <a:rPr kumimoji="1" lang="en-US" altLang="ja-JP" sz="1200" dirty="0" smtClean="0"/>
              <a:t> campaign</a:t>
            </a:r>
          </a:p>
          <a:p>
            <a:r>
              <a:rPr kumimoji="1" lang="en-US" altLang="ja-JP" sz="1200" dirty="0" smtClean="0"/>
              <a:t>LER Touschek </a:t>
            </a:r>
          </a:p>
          <a:p>
            <a:r>
              <a:rPr kumimoji="1" lang="en-US" altLang="ja-JP" sz="1200" dirty="0" smtClean="0"/>
              <a:t>0.9GHz (0.58W) </a:t>
            </a:r>
            <a:r>
              <a:rPr lang="en-US" altLang="ja-JP" sz="1200" dirty="0" smtClean="0"/>
              <a:t>@ z = +1m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2" name="テキスト ボックス 22"/>
          <p:cNvSpPr txBox="1">
            <a:spLocks noChangeArrowheads="1"/>
          </p:cNvSpPr>
          <p:nvPr/>
        </p:nvSpPr>
        <p:spPr bwMode="auto">
          <a:xfrm>
            <a:off x="7767922" y="4044533"/>
            <a:ext cx="1033200" cy="4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 dirty="0">
                <a:solidFill>
                  <a:srgbClr val="92D050"/>
                </a:solidFill>
              </a:rPr>
              <a:t>LER e+</a:t>
            </a:r>
            <a:endParaRPr lang="ja-JP" altLang="en-US" sz="2000" b="1" dirty="0">
              <a:solidFill>
                <a:srgbClr val="92D050"/>
              </a:solidFill>
            </a:endParaRPr>
          </a:p>
        </p:txBody>
      </p:sp>
      <p:sp>
        <p:nvSpPr>
          <p:cNvPr id="27673" name="テキスト ボックス 22"/>
          <p:cNvSpPr txBox="1">
            <a:spLocks noChangeArrowheads="1"/>
          </p:cNvSpPr>
          <p:nvPr/>
        </p:nvSpPr>
        <p:spPr bwMode="auto">
          <a:xfrm>
            <a:off x="0" y="3944779"/>
            <a:ext cx="1047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 dirty="0">
                <a:solidFill>
                  <a:srgbClr val="92D050"/>
                </a:solidFill>
              </a:rPr>
              <a:t>HER e-</a:t>
            </a:r>
            <a:endParaRPr lang="ja-JP" altLang="en-US" sz="2000" b="1" dirty="0">
              <a:solidFill>
                <a:srgbClr val="92D050"/>
              </a:solidFill>
            </a:endParaRPr>
          </a:p>
        </p:txBody>
      </p:sp>
      <p:sp>
        <p:nvSpPr>
          <p:cNvPr id="18" name="日付プレースホルダ 4"/>
          <p:cNvSpPr>
            <a:spLocks noGrp="1"/>
          </p:cNvSpPr>
          <p:nvPr>
            <p:ph type="dt" sz="quarter" idx="10"/>
          </p:nvPr>
        </p:nvSpPr>
        <p:spPr>
          <a:xfrm>
            <a:off x="250825" y="6592888"/>
            <a:ext cx="3241675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Hiroyuki Nakayama (KEK)</a:t>
            </a:r>
            <a:endParaRPr lang="ja-JP" altLang="en-US" dirty="0"/>
          </a:p>
        </p:txBody>
      </p:sp>
      <p:sp>
        <p:nvSpPr>
          <p:cNvPr id="19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555875" y="659288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11th B2GM</a:t>
            </a:r>
            <a:r>
              <a:rPr lang="ja-JP" altLang="en-US" smtClean="0"/>
              <a:t>　</a:t>
            </a:r>
            <a:r>
              <a:rPr lang="en-US" altLang="ja-JP" smtClean="0"/>
              <a:t>(Mar. 14-17, 2012)</a:t>
            </a:r>
            <a:endParaRPr lang="ja-JP" altLang="en-US" dirty="0"/>
          </a:p>
        </p:txBody>
      </p:sp>
      <p:sp>
        <p:nvSpPr>
          <p:cNvPr id="40" name="Left Arrow 39"/>
          <p:cNvSpPr/>
          <p:nvPr/>
        </p:nvSpPr>
        <p:spPr>
          <a:xfrm>
            <a:off x="8301413" y="3398423"/>
            <a:ext cx="287337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Left Arrow 42"/>
          <p:cNvSpPr/>
          <p:nvPr/>
        </p:nvSpPr>
        <p:spPr>
          <a:xfrm flipH="1">
            <a:off x="67072" y="3407448"/>
            <a:ext cx="28892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Left Arrow 44"/>
          <p:cNvSpPr/>
          <p:nvPr/>
        </p:nvSpPr>
        <p:spPr>
          <a:xfrm rot="1200000" flipH="1">
            <a:off x="113218" y="4845291"/>
            <a:ext cx="28892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Left Arrow 44"/>
          <p:cNvSpPr/>
          <p:nvPr/>
        </p:nvSpPr>
        <p:spPr>
          <a:xfrm rot="20400000" flipH="1" flipV="1">
            <a:off x="66724" y="2133087"/>
            <a:ext cx="28892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Left Arrow 44"/>
          <p:cNvSpPr/>
          <p:nvPr/>
        </p:nvSpPr>
        <p:spPr>
          <a:xfrm rot="20400000">
            <a:off x="8444685" y="4953778"/>
            <a:ext cx="28892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Left Arrow 44"/>
          <p:cNvSpPr/>
          <p:nvPr/>
        </p:nvSpPr>
        <p:spPr>
          <a:xfrm rot="1200000" flipV="1">
            <a:off x="8398191" y="2241574"/>
            <a:ext cx="28892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7"/>
          <p:cNvSpPr txBox="1">
            <a:spLocks noChangeArrowheads="1"/>
          </p:cNvSpPr>
          <p:nvPr/>
        </p:nvSpPr>
        <p:spPr bwMode="auto">
          <a:xfrm rot="16200000">
            <a:off x="7606777" y="3428743"/>
            <a:ext cx="2529058" cy="3693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 smtClean="0"/>
              <a:t>Neutrons (rad. Bhabha)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395046" y="199292"/>
            <a:ext cx="6260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Background picture at Belle-II</a:t>
            </a:r>
            <a:endParaRPr lang="ja-JP" altLang="en-US" sz="4000" dirty="0"/>
          </a:p>
        </p:txBody>
      </p:sp>
      <p:sp>
        <p:nvSpPr>
          <p:cNvPr id="71" name="スライド番号プレースホルダ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28524-F42B-48BA-8EEF-2BD7AEA1F324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grpSp>
        <p:nvGrpSpPr>
          <p:cNvPr id="2" name="グループ化 153"/>
          <p:cNvGrpSpPr/>
          <p:nvPr/>
        </p:nvGrpSpPr>
        <p:grpSpPr>
          <a:xfrm>
            <a:off x="213756" y="659202"/>
            <a:ext cx="8202817" cy="6198798"/>
            <a:chOff x="676095" y="1004525"/>
            <a:chExt cx="7466317" cy="5656611"/>
          </a:xfrm>
        </p:grpSpPr>
        <p:pic>
          <p:nvPicPr>
            <p:cNvPr id="2252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5143" r="6017"/>
            <a:stretch>
              <a:fillRect/>
            </a:stretch>
          </p:blipFill>
          <p:spPr bwMode="auto">
            <a:xfrm>
              <a:off x="933450" y="1386093"/>
              <a:ext cx="7100941" cy="4805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直線矢印コネクタ 12"/>
            <p:cNvCxnSpPr/>
            <p:nvPr/>
          </p:nvCxnSpPr>
          <p:spPr bwMode="auto">
            <a:xfrm flipV="1">
              <a:off x="2724258" y="3903786"/>
              <a:ext cx="312019" cy="550982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 bwMode="auto">
            <a:xfrm rot="10800000">
              <a:off x="7620125" y="3930472"/>
              <a:ext cx="522287" cy="36513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1"/>
            <p:cNvCxnSpPr/>
            <p:nvPr/>
          </p:nvCxnSpPr>
          <p:spPr bwMode="auto">
            <a:xfrm flipV="1">
              <a:off x="738189" y="3900488"/>
              <a:ext cx="458787" cy="17462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10"/>
            <p:cNvSpPr/>
            <p:nvPr/>
          </p:nvSpPr>
          <p:spPr bwMode="auto">
            <a:xfrm rot="156313" flipH="1" flipV="1">
              <a:off x="676095" y="3644826"/>
              <a:ext cx="2308288" cy="991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" name="円/楕円 10"/>
            <p:cNvSpPr/>
            <p:nvPr/>
          </p:nvSpPr>
          <p:spPr bwMode="auto">
            <a:xfrm rot="21433940" flipH="1" flipV="1">
              <a:off x="5189419" y="3609439"/>
              <a:ext cx="2832434" cy="107011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31" name="直線矢印コネクタ 12"/>
            <p:cNvCxnSpPr/>
            <p:nvPr/>
          </p:nvCxnSpPr>
          <p:spPr bwMode="auto">
            <a:xfrm>
              <a:off x="1301858" y="2402240"/>
              <a:ext cx="317814" cy="1242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12"/>
            <p:cNvCxnSpPr/>
            <p:nvPr/>
          </p:nvCxnSpPr>
          <p:spPr bwMode="auto">
            <a:xfrm>
              <a:off x="5868099" y="2671855"/>
              <a:ext cx="364715" cy="965678"/>
            </a:xfrm>
            <a:prstGeom prst="straightConnector1">
              <a:avLst/>
            </a:prstGeom>
            <a:ln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12"/>
            <p:cNvCxnSpPr>
              <a:stCxn id="73" idx="2"/>
              <a:endCxn id="75" idx="3"/>
            </p:cNvCxnSpPr>
            <p:nvPr/>
          </p:nvCxnSpPr>
          <p:spPr bwMode="auto">
            <a:xfrm>
              <a:off x="5020427" y="3155756"/>
              <a:ext cx="105062" cy="7194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12"/>
            <p:cNvCxnSpPr>
              <a:stCxn id="110" idx="2"/>
              <a:endCxn id="29" idx="4"/>
            </p:cNvCxnSpPr>
            <p:nvPr/>
          </p:nvCxnSpPr>
          <p:spPr bwMode="auto">
            <a:xfrm flipH="1">
              <a:off x="6603059" y="3016972"/>
              <a:ext cx="674696" cy="592529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正方形/長方形 13"/>
            <p:cNvSpPr>
              <a:spLocks noChangeArrowheads="1"/>
            </p:cNvSpPr>
            <p:nvPr/>
          </p:nvSpPr>
          <p:spPr bwMode="auto">
            <a:xfrm>
              <a:off x="3957729" y="3344708"/>
              <a:ext cx="438424" cy="307777"/>
            </a:xfrm>
            <a:prstGeom prst="rect">
              <a:avLst/>
            </a:prstGeom>
            <a:solidFill>
              <a:srgbClr val="FFFFFF">
                <a:alpha val="8901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rgbClr val="FFC000"/>
                  </a:solidFill>
                </a:rPr>
                <a:t>SR</a:t>
              </a:r>
              <a:endParaRPr lang="ja-JP" altLang="en-US" sz="1400" dirty="0">
                <a:solidFill>
                  <a:srgbClr val="FFC000"/>
                </a:solidFill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3009601" y="3763106"/>
              <a:ext cx="97013" cy="9378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067944" y="3573016"/>
              <a:ext cx="288032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5107819" y="3774830"/>
              <a:ext cx="120659" cy="1175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6549953" y="3563815"/>
              <a:ext cx="146803" cy="152403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3081403" y="3632298"/>
              <a:ext cx="96996" cy="9564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103"/>
            <p:cNvGrpSpPr/>
            <p:nvPr/>
          </p:nvGrpSpPr>
          <p:grpSpPr>
            <a:xfrm flipV="1">
              <a:off x="6365632" y="1412543"/>
              <a:ext cx="1584191" cy="1902156"/>
              <a:chOff x="6389077" y="4223239"/>
              <a:chExt cx="1458823" cy="1902156"/>
            </a:xfrm>
          </p:grpSpPr>
          <p:sp>
            <p:nvSpPr>
              <p:cNvPr id="105" name="正方形/長方形 104"/>
              <p:cNvSpPr/>
              <p:nvPr/>
            </p:nvSpPr>
            <p:spPr>
              <a:xfrm>
                <a:off x="6389077" y="4223239"/>
                <a:ext cx="637600" cy="688731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7025160" y="4299440"/>
                <a:ext cx="213205" cy="611304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正方形/長方形 106"/>
              <p:cNvSpPr/>
              <p:nvPr/>
            </p:nvSpPr>
            <p:spPr>
              <a:xfrm>
                <a:off x="7232667" y="4412601"/>
                <a:ext cx="225633" cy="499368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7460000" y="4546629"/>
                <a:ext cx="140676" cy="363415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正方形/長方形 108"/>
              <p:cNvSpPr/>
              <p:nvPr/>
            </p:nvSpPr>
            <p:spPr>
              <a:xfrm>
                <a:off x="6724451" y="4911455"/>
                <a:ext cx="1123449" cy="1213940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正方形/長方形 134"/>
              <p:cNvSpPr/>
              <p:nvPr/>
            </p:nvSpPr>
            <p:spPr>
              <a:xfrm>
                <a:off x="7602829" y="4648989"/>
                <a:ext cx="213650" cy="261757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0" name="正方形/長方形 13"/>
            <p:cNvSpPr>
              <a:spLocks noChangeArrowheads="1"/>
            </p:cNvSpPr>
            <p:nvPr/>
          </p:nvSpPr>
          <p:spPr bwMode="auto">
            <a:xfrm>
              <a:off x="6573932" y="2708030"/>
              <a:ext cx="1407647" cy="308942"/>
            </a:xfrm>
            <a:prstGeom prst="rect">
              <a:avLst/>
            </a:prstGeom>
            <a:solidFill>
              <a:srgbClr val="FFFFFF">
                <a:alpha val="890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600" b="1" dirty="0" smtClean="0">
                  <a:solidFill>
                    <a:srgbClr val="00B0F0"/>
                  </a:solidFill>
                </a:rPr>
                <a:t>Touschek HER</a:t>
              </a:r>
              <a:r>
                <a:rPr lang="en-US" altLang="ja-JP" sz="1600" b="1" dirty="0" smtClean="0">
                  <a:solidFill>
                    <a:srgbClr val="00B0F0"/>
                  </a:solidFill>
                  <a:sym typeface="Wingdings" pitchFamily="2" charset="2"/>
                </a:rPr>
                <a:t></a:t>
              </a:r>
              <a:endParaRPr lang="ja-JP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5248405" y="3782860"/>
              <a:ext cx="100210" cy="100209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5611659" y="3782860"/>
              <a:ext cx="100829" cy="1008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3" name="直線矢印コネクタ 12"/>
            <p:cNvCxnSpPr/>
            <p:nvPr/>
          </p:nvCxnSpPr>
          <p:spPr bwMode="auto">
            <a:xfrm flipH="1" flipV="1">
              <a:off x="3210448" y="3722914"/>
              <a:ext cx="2147178" cy="160772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12"/>
            <p:cNvCxnSpPr>
              <a:stCxn id="89" idx="0"/>
              <a:endCxn id="78" idx="4"/>
            </p:cNvCxnSpPr>
            <p:nvPr/>
          </p:nvCxnSpPr>
          <p:spPr bwMode="auto">
            <a:xfrm flipH="1" flipV="1">
              <a:off x="5662074" y="3883688"/>
              <a:ext cx="341678" cy="112527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矢印コネクタ 12"/>
            <p:cNvCxnSpPr/>
            <p:nvPr/>
          </p:nvCxnSpPr>
          <p:spPr bwMode="auto">
            <a:xfrm flipH="1" flipV="1">
              <a:off x="5317081" y="3885363"/>
              <a:ext cx="341678" cy="112527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グループ化 94"/>
            <p:cNvGrpSpPr/>
            <p:nvPr/>
          </p:nvGrpSpPr>
          <p:grpSpPr>
            <a:xfrm>
              <a:off x="1101271" y="1004525"/>
              <a:ext cx="6322368" cy="5656611"/>
              <a:chOff x="1101271" y="1004525"/>
              <a:chExt cx="6322368" cy="5656611"/>
            </a:xfrm>
          </p:grpSpPr>
          <p:sp>
            <p:nvSpPr>
              <p:cNvPr id="96" name="テキスト ボックス 95"/>
              <p:cNvSpPr txBox="1"/>
              <p:nvPr/>
            </p:nvSpPr>
            <p:spPr>
              <a:xfrm>
                <a:off x="3910077" y="6266717"/>
                <a:ext cx="669552" cy="394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0m</a:t>
                </a:r>
                <a:endParaRPr kumimoji="1" lang="ja-JP" altLang="en-US" dirty="0"/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2946418" y="6261296"/>
                <a:ext cx="669552" cy="394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mtClean="0"/>
                  <a:t>-1m</a:t>
                </a:r>
                <a:endParaRPr kumimoji="1" lang="ja-JP" altLang="en-US" dirty="0"/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1101271" y="6261296"/>
                <a:ext cx="669552" cy="394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-3m</a:t>
                </a:r>
                <a:endParaRPr kumimoji="1" lang="ja-JP" altLang="en-US" dirty="0"/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1952756" y="6261296"/>
                <a:ext cx="669552" cy="394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-2</a:t>
                </a:r>
                <a:r>
                  <a:rPr kumimoji="1" lang="en-US" altLang="ja-JP" dirty="0" smtClean="0"/>
                  <a:t>m</a:t>
                </a:r>
                <a:endParaRPr kumimoji="1" lang="ja-JP" altLang="en-US" dirty="0"/>
              </a:p>
            </p:txBody>
          </p:sp>
          <p:grpSp>
            <p:nvGrpSpPr>
              <p:cNvPr id="5" name="グループ化 103"/>
              <p:cNvGrpSpPr/>
              <p:nvPr/>
            </p:nvGrpSpPr>
            <p:grpSpPr>
              <a:xfrm>
                <a:off x="1219200" y="1004525"/>
                <a:ext cx="5697416" cy="5356743"/>
                <a:chOff x="1138537" y="1004525"/>
                <a:chExt cx="5865335" cy="5356743"/>
              </a:xfrm>
            </p:grpSpPr>
            <p:cxnSp>
              <p:nvCxnSpPr>
                <p:cNvPr id="128" name="直線コネクタ 127"/>
                <p:cNvCxnSpPr/>
                <p:nvPr/>
              </p:nvCxnSpPr>
              <p:spPr>
                <a:xfrm>
                  <a:off x="7003872" y="1052590"/>
                  <a:ext cx="0" cy="529746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/>
                <p:cNvCxnSpPr/>
                <p:nvPr/>
              </p:nvCxnSpPr>
              <p:spPr>
                <a:xfrm>
                  <a:off x="3081903" y="1063808"/>
                  <a:ext cx="0" cy="529746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コネクタ 129"/>
                <p:cNvCxnSpPr/>
                <p:nvPr/>
              </p:nvCxnSpPr>
              <p:spPr>
                <a:xfrm>
                  <a:off x="2088241" y="1034166"/>
                  <a:ext cx="0" cy="529746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コネクタ 130"/>
                <p:cNvCxnSpPr/>
                <p:nvPr/>
              </p:nvCxnSpPr>
              <p:spPr>
                <a:xfrm>
                  <a:off x="4101978" y="1063808"/>
                  <a:ext cx="0" cy="529746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線コネクタ 131"/>
                <p:cNvCxnSpPr/>
                <p:nvPr/>
              </p:nvCxnSpPr>
              <p:spPr>
                <a:xfrm>
                  <a:off x="1138537" y="1063808"/>
                  <a:ext cx="0" cy="529746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コネクタ 132"/>
                <p:cNvCxnSpPr/>
                <p:nvPr/>
              </p:nvCxnSpPr>
              <p:spPr>
                <a:xfrm>
                  <a:off x="6018969" y="1034166"/>
                  <a:ext cx="0" cy="529746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コネクタ 133"/>
                <p:cNvCxnSpPr/>
                <p:nvPr/>
              </p:nvCxnSpPr>
              <p:spPr>
                <a:xfrm>
                  <a:off x="5025307" y="1004525"/>
                  <a:ext cx="0" cy="529746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テキスト ボックス 117"/>
              <p:cNvSpPr txBox="1"/>
              <p:nvPr/>
            </p:nvSpPr>
            <p:spPr>
              <a:xfrm>
                <a:off x="4813623" y="6248400"/>
                <a:ext cx="669552" cy="37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1m</a:t>
                </a:r>
                <a:endParaRPr kumimoji="1" lang="ja-JP" altLang="en-US" dirty="0"/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>
                <a:off x="5807285" y="6250079"/>
                <a:ext cx="669552" cy="394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2</a:t>
                </a:r>
                <a:r>
                  <a:rPr kumimoji="1" lang="en-US" altLang="ja-JP" dirty="0" smtClean="0"/>
                  <a:t>m</a:t>
                </a:r>
                <a:endParaRPr kumimoji="1" lang="ja-JP" altLang="en-US" dirty="0"/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6754087" y="6261296"/>
                <a:ext cx="669552" cy="394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3</a:t>
                </a:r>
                <a:r>
                  <a:rPr kumimoji="1" lang="en-US" altLang="ja-JP" dirty="0" smtClean="0"/>
                  <a:t>m</a:t>
                </a:r>
                <a:endParaRPr kumimoji="1" lang="ja-JP" altLang="en-US" dirty="0"/>
              </a:p>
            </p:txBody>
          </p:sp>
        </p:grpSp>
        <p:grpSp>
          <p:nvGrpSpPr>
            <p:cNvPr id="6" name="グループ化 103"/>
            <p:cNvGrpSpPr/>
            <p:nvPr/>
          </p:nvGrpSpPr>
          <p:grpSpPr>
            <a:xfrm>
              <a:off x="6367906" y="4253551"/>
              <a:ext cx="1584191" cy="1902156"/>
              <a:chOff x="6389077" y="4230063"/>
              <a:chExt cx="1458823" cy="1902156"/>
            </a:xfrm>
          </p:grpSpPr>
          <p:sp>
            <p:nvSpPr>
              <p:cNvPr id="137" name="正方形/長方形 136"/>
              <p:cNvSpPr/>
              <p:nvPr/>
            </p:nvSpPr>
            <p:spPr>
              <a:xfrm>
                <a:off x="6389077" y="4230063"/>
                <a:ext cx="637600" cy="688731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正方形/長方形 137"/>
              <p:cNvSpPr/>
              <p:nvPr/>
            </p:nvSpPr>
            <p:spPr>
              <a:xfrm>
                <a:off x="7031444" y="4313088"/>
                <a:ext cx="213205" cy="611304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正方形/長方形 138"/>
              <p:cNvSpPr/>
              <p:nvPr/>
            </p:nvSpPr>
            <p:spPr>
              <a:xfrm>
                <a:off x="7245235" y="4419425"/>
                <a:ext cx="225633" cy="499368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正方形/長方形 139"/>
              <p:cNvSpPr/>
              <p:nvPr/>
            </p:nvSpPr>
            <p:spPr>
              <a:xfrm>
                <a:off x="7466284" y="4553453"/>
                <a:ext cx="159585" cy="363415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正方形/長方形 140"/>
              <p:cNvSpPr/>
              <p:nvPr/>
            </p:nvSpPr>
            <p:spPr>
              <a:xfrm>
                <a:off x="6724451" y="4918279"/>
                <a:ext cx="1123449" cy="1213940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正方形/長方形 141"/>
              <p:cNvSpPr/>
              <p:nvPr/>
            </p:nvSpPr>
            <p:spPr>
              <a:xfrm>
                <a:off x="7627965" y="4655813"/>
                <a:ext cx="213650" cy="261757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149"/>
            <p:cNvGrpSpPr/>
            <p:nvPr/>
          </p:nvGrpSpPr>
          <p:grpSpPr>
            <a:xfrm>
              <a:off x="1091815" y="1439840"/>
              <a:ext cx="1630911" cy="1883390"/>
              <a:chOff x="1091815" y="1439840"/>
              <a:chExt cx="1630911" cy="1883390"/>
            </a:xfrm>
          </p:grpSpPr>
          <p:grpSp>
            <p:nvGrpSpPr>
              <p:cNvPr id="8" name="グループ化 117"/>
              <p:cNvGrpSpPr/>
              <p:nvPr/>
            </p:nvGrpSpPr>
            <p:grpSpPr>
              <a:xfrm flipH="1" flipV="1">
                <a:off x="1091815" y="1439840"/>
                <a:ext cx="1630911" cy="1883390"/>
                <a:chOff x="6436429" y="4214882"/>
                <a:chExt cx="1387912" cy="1864556"/>
              </a:xfrm>
            </p:grpSpPr>
            <p:sp>
              <p:nvSpPr>
                <p:cNvPr id="119" name="正方形/長方形 118"/>
                <p:cNvSpPr/>
                <p:nvPr/>
              </p:nvSpPr>
              <p:spPr>
                <a:xfrm>
                  <a:off x="6436429" y="4214882"/>
                  <a:ext cx="592330" cy="697089"/>
                </a:xfrm>
                <a:prstGeom prst="rect">
                  <a:avLst/>
                </a:prstGeom>
                <a:solidFill>
                  <a:srgbClr val="CC66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20" name="正方形/長方形 119"/>
                <p:cNvSpPr/>
                <p:nvPr/>
              </p:nvSpPr>
              <p:spPr>
                <a:xfrm>
                  <a:off x="7028365" y="4316216"/>
                  <a:ext cx="192033" cy="595754"/>
                </a:xfrm>
                <a:prstGeom prst="rect">
                  <a:avLst/>
                </a:prstGeom>
                <a:solidFill>
                  <a:srgbClr val="CC66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21" name="正方形/長方形 120"/>
                <p:cNvSpPr/>
                <p:nvPr/>
              </p:nvSpPr>
              <p:spPr>
                <a:xfrm>
                  <a:off x="7222396" y="4390530"/>
                  <a:ext cx="201252" cy="520183"/>
                </a:xfrm>
                <a:prstGeom prst="rect">
                  <a:avLst/>
                </a:prstGeom>
                <a:solidFill>
                  <a:srgbClr val="CC66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22" name="正方形/長方形 121"/>
                <p:cNvSpPr/>
                <p:nvPr/>
              </p:nvSpPr>
              <p:spPr>
                <a:xfrm>
                  <a:off x="7423649" y="4546767"/>
                  <a:ext cx="173993" cy="363415"/>
                </a:xfrm>
                <a:prstGeom prst="rect">
                  <a:avLst/>
                </a:prstGeom>
                <a:solidFill>
                  <a:srgbClr val="CC66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23" name="正方形/長方形 122"/>
                <p:cNvSpPr/>
                <p:nvPr/>
              </p:nvSpPr>
              <p:spPr>
                <a:xfrm>
                  <a:off x="6697752" y="4911969"/>
                  <a:ext cx="1126589" cy="1167469"/>
                </a:xfrm>
                <a:prstGeom prst="rect">
                  <a:avLst/>
                </a:prstGeom>
                <a:solidFill>
                  <a:srgbClr val="CC66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43" name="正方形/長方形 142"/>
              <p:cNvSpPr/>
              <p:nvPr/>
            </p:nvSpPr>
            <p:spPr>
              <a:xfrm flipH="1" flipV="1">
                <a:off x="1166883" y="2623181"/>
                <a:ext cx="193343" cy="276968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151"/>
            <p:cNvGrpSpPr/>
            <p:nvPr/>
          </p:nvGrpSpPr>
          <p:grpSpPr>
            <a:xfrm>
              <a:off x="1094089" y="4253554"/>
              <a:ext cx="1630911" cy="1883390"/>
              <a:chOff x="1094089" y="4253554"/>
              <a:chExt cx="1630911" cy="1883390"/>
            </a:xfrm>
          </p:grpSpPr>
          <p:grpSp>
            <p:nvGrpSpPr>
              <p:cNvPr id="10" name="グループ化 117"/>
              <p:cNvGrpSpPr/>
              <p:nvPr/>
            </p:nvGrpSpPr>
            <p:grpSpPr>
              <a:xfrm flipH="1">
                <a:off x="1094089" y="4253554"/>
                <a:ext cx="1630911" cy="1883390"/>
                <a:chOff x="6436429" y="4214882"/>
                <a:chExt cx="1387912" cy="1864556"/>
              </a:xfrm>
            </p:grpSpPr>
            <p:sp>
              <p:nvSpPr>
                <p:cNvPr id="145" name="正方形/長方形 144"/>
                <p:cNvSpPr/>
                <p:nvPr/>
              </p:nvSpPr>
              <p:spPr>
                <a:xfrm>
                  <a:off x="6436429" y="4214882"/>
                  <a:ext cx="592330" cy="697089"/>
                </a:xfrm>
                <a:prstGeom prst="rect">
                  <a:avLst/>
                </a:prstGeom>
                <a:solidFill>
                  <a:srgbClr val="CC66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46" name="正方形/長方形 145"/>
                <p:cNvSpPr/>
                <p:nvPr/>
              </p:nvSpPr>
              <p:spPr>
                <a:xfrm>
                  <a:off x="7028365" y="4316216"/>
                  <a:ext cx="192033" cy="595754"/>
                </a:xfrm>
                <a:prstGeom prst="rect">
                  <a:avLst/>
                </a:prstGeom>
                <a:solidFill>
                  <a:srgbClr val="CC66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47" name="正方形/長方形 146"/>
                <p:cNvSpPr/>
                <p:nvPr/>
              </p:nvSpPr>
              <p:spPr>
                <a:xfrm>
                  <a:off x="7222396" y="4390530"/>
                  <a:ext cx="201252" cy="531441"/>
                </a:xfrm>
                <a:prstGeom prst="rect">
                  <a:avLst/>
                </a:prstGeom>
                <a:solidFill>
                  <a:srgbClr val="CC66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48" name="正方形/長方形 147"/>
                <p:cNvSpPr/>
                <p:nvPr/>
              </p:nvSpPr>
              <p:spPr>
                <a:xfrm>
                  <a:off x="7423649" y="4546767"/>
                  <a:ext cx="173993" cy="375204"/>
                </a:xfrm>
                <a:prstGeom prst="rect">
                  <a:avLst/>
                </a:prstGeom>
                <a:solidFill>
                  <a:srgbClr val="CC66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49" name="正方形/長方形 148"/>
                <p:cNvSpPr/>
                <p:nvPr/>
              </p:nvSpPr>
              <p:spPr>
                <a:xfrm>
                  <a:off x="6697752" y="4911969"/>
                  <a:ext cx="1126589" cy="1167469"/>
                </a:xfrm>
                <a:prstGeom prst="rect">
                  <a:avLst/>
                </a:prstGeom>
                <a:solidFill>
                  <a:srgbClr val="CC66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51" name="正方形/長方形 150"/>
              <p:cNvSpPr/>
              <p:nvPr/>
            </p:nvSpPr>
            <p:spPr>
              <a:xfrm flipH="1" flipV="1">
                <a:off x="1155510" y="4686267"/>
                <a:ext cx="193343" cy="276968"/>
              </a:xfrm>
              <a:prstGeom prst="rect">
                <a:avLst/>
              </a:prstGeom>
              <a:solidFill>
                <a:srgbClr val="CC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4" name="正方形/長方形 13"/>
            <p:cNvSpPr>
              <a:spLocks noChangeArrowheads="1"/>
            </p:cNvSpPr>
            <p:nvPr/>
          </p:nvSpPr>
          <p:spPr bwMode="auto">
            <a:xfrm>
              <a:off x="1404057" y="4454768"/>
              <a:ext cx="1608777" cy="338554"/>
            </a:xfrm>
            <a:prstGeom prst="rect">
              <a:avLst/>
            </a:prstGeom>
            <a:solidFill>
              <a:srgbClr val="FFFFFF">
                <a:alpha val="890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600" b="1" dirty="0" smtClean="0">
                  <a:solidFill>
                    <a:srgbClr val="7030A0"/>
                  </a:solidFill>
                </a:rPr>
                <a:t>Coulomb HER</a:t>
              </a:r>
              <a:r>
                <a:rPr lang="en-US" altLang="ja-JP" sz="1600" b="1" dirty="0" smtClean="0">
                  <a:solidFill>
                    <a:srgbClr val="7030A0"/>
                  </a:solidFill>
                  <a:sym typeface="Wingdings" pitchFamily="2" charset="2"/>
                </a:rPr>
                <a:t></a:t>
              </a:r>
              <a:endParaRPr lang="ja-JP" alt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126" name="正方形/長方形 13"/>
            <p:cNvSpPr>
              <a:spLocks noChangeArrowheads="1"/>
            </p:cNvSpPr>
            <p:nvPr/>
          </p:nvSpPr>
          <p:spPr bwMode="auto">
            <a:xfrm>
              <a:off x="970300" y="2180491"/>
              <a:ext cx="1139853" cy="338554"/>
            </a:xfrm>
            <a:prstGeom prst="rect">
              <a:avLst/>
            </a:prstGeom>
            <a:solidFill>
              <a:srgbClr val="FFFFFF">
                <a:alpha val="890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600" b="1" dirty="0" smtClean="0">
                  <a:solidFill>
                    <a:srgbClr val="FF0000"/>
                  </a:solidFill>
                  <a:sym typeface="Wingdings" pitchFamily="2" charset="2"/>
                </a:rPr>
                <a:t></a:t>
              </a:r>
              <a:r>
                <a:rPr lang="en-US" altLang="ja-JP" sz="1600" b="1" dirty="0" smtClean="0">
                  <a:solidFill>
                    <a:srgbClr val="FF0000"/>
                  </a:solidFill>
                </a:rPr>
                <a:t>RBB LER</a:t>
              </a:r>
              <a:endParaRPr lang="ja-JP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73" name="正方形/長方形 13"/>
            <p:cNvSpPr>
              <a:spLocks noChangeArrowheads="1"/>
            </p:cNvSpPr>
            <p:nvPr/>
          </p:nvSpPr>
          <p:spPr bwMode="auto">
            <a:xfrm>
              <a:off x="4275624" y="2846814"/>
              <a:ext cx="1489606" cy="308942"/>
            </a:xfrm>
            <a:prstGeom prst="rect">
              <a:avLst/>
            </a:prstGeom>
            <a:solidFill>
              <a:srgbClr val="FFFFFF">
                <a:alpha val="890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600" b="1" dirty="0" smtClean="0">
                  <a:sym typeface="Wingdings" pitchFamily="2" charset="2"/>
                </a:rPr>
                <a:t></a:t>
              </a:r>
              <a:r>
                <a:rPr lang="en-US" altLang="ja-JP" sz="1600" b="1" dirty="0" smtClean="0"/>
                <a:t>Coulomb LER</a:t>
              </a:r>
              <a:endParaRPr lang="ja-JP" altLang="en-US" sz="1600" dirty="0"/>
            </a:p>
          </p:txBody>
        </p:sp>
        <p:sp>
          <p:nvSpPr>
            <p:cNvPr id="89" name="正方形/長方形 13"/>
            <p:cNvSpPr>
              <a:spLocks noChangeArrowheads="1"/>
            </p:cNvSpPr>
            <p:nvPr/>
          </p:nvSpPr>
          <p:spPr bwMode="auto">
            <a:xfrm>
              <a:off x="5205225" y="5008962"/>
              <a:ext cx="1597054" cy="338554"/>
            </a:xfrm>
            <a:prstGeom prst="rect">
              <a:avLst/>
            </a:prstGeom>
            <a:solidFill>
              <a:srgbClr val="FFFFFF">
                <a:alpha val="890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600" b="1" dirty="0" smtClean="0">
                  <a:solidFill>
                    <a:srgbClr val="00B050"/>
                  </a:solidFill>
                  <a:sym typeface="Wingdings" pitchFamily="2" charset="2"/>
                </a:rPr>
                <a:t></a:t>
              </a:r>
              <a:r>
                <a:rPr lang="en-US" altLang="ja-JP" sz="1600" b="1" dirty="0" smtClean="0">
                  <a:solidFill>
                    <a:srgbClr val="00B050"/>
                  </a:solidFill>
                </a:rPr>
                <a:t>Touschek LER</a:t>
              </a:r>
              <a:endParaRPr lang="ja-JP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11" name="正方形/長方形 13"/>
            <p:cNvSpPr>
              <a:spLocks noChangeArrowheads="1"/>
            </p:cNvSpPr>
            <p:nvPr/>
          </p:nvSpPr>
          <p:spPr bwMode="auto">
            <a:xfrm>
              <a:off x="5480816" y="2260206"/>
              <a:ext cx="1023197" cy="308942"/>
            </a:xfrm>
            <a:prstGeom prst="rect">
              <a:avLst/>
            </a:prstGeom>
            <a:solidFill>
              <a:srgbClr val="FFFFFF">
                <a:alpha val="8902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600" b="1" dirty="0" smtClean="0">
                  <a:solidFill>
                    <a:srgbClr val="FF00FF"/>
                  </a:solidFill>
                </a:rPr>
                <a:t>RBB HER</a:t>
              </a:r>
              <a:r>
                <a:rPr lang="en-US" altLang="ja-JP" sz="1600" b="1" dirty="0" smtClean="0">
                  <a:solidFill>
                    <a:srgbClr val="FF00FF"/>
                  </a:solidFill>
                  <a:sym typeface="Wingdings" pitchFamily="2" charset="2"/>
                </a:rPr>
                <a:t></a:t>
              </a:r>
              <a:endParaRPr lang="ja-JP" altLang="en-US" sz="1600" dirty="0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2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Touschek background</a:t>
            </a:r>
            <a:endParaRPr lang="ja-JP" altLang="en-US" smtClean="0"/>
          </a:p>
        </p:txBody>
      </p:sp>
      <p:sp>
        <p:nvSpPr>
          <p:cNvPr id="10" name="正方形/長方形 9"/>
          <p:cNvSpPr/>
          <p:nvPr/>
        </p:nvSpPr>
        <p:spPr>
          <a:xfrm>
            <a:off x="1887413" y="4489159"/>
            <a:ext cx="5556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185738"/>
            <a:r>
              <a:rPr lang="en-US" altLang="ja-JP" dirty="0" smtClean="0"/>
              <a:t>Intra-bunch scattering, Rate∝(beam size)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,(E</a:t>
            </a:r>
            <a:r>
              <a:rPr lang="en-US" altLang="ja-JP" baseline="-25000" dirty="0" smtClean="0"/>
              <a:t>beam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-3</a:t>
            </a:r>
          </a:p>
          <a:p>
            <a:pPr marL="360363" lvl="1" indent="-185738"/>
            <a:r>
              <a:rPr lang="en-US" altLang="ja-JP" dirty="0" smtClean="0"/>
              <a:t>More dangerous in LER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 l="2212" t="4599"/>
          <a:stretch>
            <a:fillRect/>
          </a:stretch>
        </p:blipFill>
        <p:spPr bwMode="auto">
          <a:xfrm>
            <a:off x="3734275" y="3494133"/>
            <a:ext cx="1697029" cy="8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7256584" y="152400"/>
            <a:ext cx="169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Y. Ohnishi</a:t>
            </a:r>
          </a:p>
          <a:p>
            <a:r>
              <a:rPr kumimoji="1" lang="en-US" altLang="ja-JP" dirty="0" smtClean="0"/>
              <a:t>H. Nakayama</a:t>
            </a:r>
            <a:endParaRPr kumimoji="1" lang="ja-JP" altLang="en-US" dirty="0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Picture 2" descr="Belle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9859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グループ化 34"/>
          <p:cNvGrpSpPr/>
          <p:nvPr/>
        </p:nvGrpSpPr>
        <p:grpSpPr>
          <a:xfrm>
            <a:off x="4621426" y="2520778"/>
            <a:ext cx="3373395" cy="1248034"/>
            <a:chOff x="4881109" y="2409567"/>
            <a:chExt cx="3942286" cy="1248034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 rot="10800000" flipV="1">
              <a:off x="4881109" y="3071814"/>
              <a:ext cx="1079500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rot="10800000" flipV="1">
              <a:off x="4881109" y="3071814"/>
              <a:ext cx="1079500" cy="28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rot="10800000" flipV="1">
              <a:off x="4881109" y="3071814"/>
              <a:ext cx="1079500" cy="1444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rot="10800000" flipV="1">
              <a:off x="4881109" y="3071814"/>
              <a:ext cx="10795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rot="10800000" flipV="1">
              <a:off x="4881109" y="3071814"/>
              <a:ext cx="1079500" cy="5048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rot="10800000">
              <a:off x="5164138" y="2902404"/>
              <a:ext cx="1079500" cy="714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rot="10800000" flipV="1">
              <a:off x="5105399" y="2982687"/>
              <a:ext cx="1404255" cy="6749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rot="10800000">
              <a:off x="5109709" y="2788785"/>
              <a:ext cx="1116920" cy="1830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 rot="10800000" flipV="1">
              <a:off x="5595257" y="2993573"/>
              <a:ext cx="903514" cy="5769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 rot="10800000" flipV="1">
              <a:off x="6230937" y="2710544"/>
              <a:ext cx="1106033" cy="266249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rot="10800000" flipV="1">
              <a:off x="5958794" y="2808515"/>
              <a:ext cx="1106033" cy="266249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 rot="10800000" flipV="1">
              <a:off x="6296287" y="2409567"/>
              <a:ext cx="2527108" cy="50662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3" name="テキスト ボックス 62"/>
          <p:cNvSpPr txBox="1"/>
          <p:nvPr/>
        </p:nvSpPr>
        <p:spPr>
          <a:xfrm>
            <a:off x="6787391" y="2211859"/>
            <a:ext cx="165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33CC"/>
                </a:solidFill>
              </a:rPr>
              <a:t>Scattered e</a:t>
            </a:r>
            <a:r>
              <a:rPr kumimoji="1" lang="en-US" altLang="ja-JP" dirty="0" smtClean="0">
                <a:solidFill>
                  <a:srgbClr val="FF33CC"/>
                </a:solidFill>
              </a:rPr>
              <a:t>+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982412" y="2537548"/>
            <a:ext cx="128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</a:rPr>
              <a:t>hower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auto">
          <a:xfrm>
            <a:off x="5902108" y="2952381"/>
            <a:ext cx="219982" cy="254000"/>
          </a:xfrm>
          <a:prstGeom prst="irregularSeal2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" name="AutoShape 5"/>
          <p:cNvSpPr>
            <a:spLocks noChangeArrowheads="1"/>
          </p:cNvSpPr>
          <p:nvPr/>
        </p:nvSpPr>
        <p:spPr bwMode="auto">
          <a:xfrm>
            <a:off x="5680862" y="2935024"/>
            <a:ext cx="219982" cy="254000"/>
          </a:xfrm>
          <a:prstGeom prst="irregularSeal2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" name="AutoShape 5"/>
          <p:cNvSpPr>
            <a:spLocks noChangeArrowheads="1"/>
          </p:cNvSpPr>
          <p:nvPr/>
        </p:nvSpPr>
        <p:spPr bwMode="auto">
          <a:xfrm>
            <a:off x="5437847" y="3045942"/>
            <a:ext cx="219982" cy="254000"/>
          </a:xfrm>
          <a:prstGeom prst="irregularSeal2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757351" y="4139513"/>
            <a:ext cx="3632885" cy="132343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Scattered e+/e- becomes off-trajectory and hit IR beam pipe.</a:t>
            </a:r>
          </a:p>
          <a:p>
            <a:r>
              <a:rPr lang="en-US" altLang="ja-JP" sz="2000" dirty="0" smtClean="0"/>
              <a:t> They create not only EM shower but also </a:t>
            </a:r>
            <a:r>
              <a:rPr lang="en-US" altLang="ja-JP" sz="2000" u="sng" dirty="0" smtClean="0"/>
              <a:t>neutrons</a:t>
            </a:r>
            <a:r>
              <a:rPr lang="en-US" altLang="ja-JP" sz="2000" dirty="0" smtClean="0"/>
              <a:t>.</a:t>
            </a:r>
            <a:endParaRPr lang="ja-JP" altLang="en-US" sz="2000" dirty="0">
              <a:latin typeface="Symbol" pitchFamily="18" charset="2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Touschek/</a:t>
            </a:r>
            <a:r>
              <a:rPr lang="en-US" altLang="ja-JP" dirty="0"/>
              <a:t>b</a:t>
            </a:r>
            <a:r>
              <a:rPr kumimoji="1" lang="en-US" altLang="ja-JP" dirty="0" smtClean="0"/>
              <a:t>eam-gas background</a:t>
            </a:r>
            <a:endParaRPr kumimoji="1" lang="ja-JP" altLang="en-US" dirty="0"/>
          </a:p>
        </p:txBody>
      </p:sp>
      <p:grpSp>
        <p:nvGrpSpPr>
          <p:cNvPr id="8" name="グループ化 31"/>
          <p:cNvGrpSpPr/>
          <p:nvPr/>
        </p:nvGrpSpPr>
        <p:grpSpPr>
          <a:xfrm rot="10800000">
            <a:off x="1571852" y="3200400"/>
            <a:ext cx="2738890" cy="968829"/>
            <a:chOff x="4881109" y="2688772"/>
            <a:chExt cx="2738890" cy="968829"/>
          </a:xfrm>
        </p:grpSpPr>
        <p:sp>
          <p:nvSpPr>
            <p:cNvPr id="36" name="Line 15"/>
            <p:cNvSpPr>
              <a:spLocks noChangeShapeType="1"/>
            </p:cNvSpPr>
            <p:nvPr/>
          </p:nvSpPr>
          <p:spPr bwMode="auto">
            <a:xfrm rot="10800000" flipV="1">
              <a:off x="4881109" y="3071814"/>
              <a:ext cx="1079500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rot="10800000" flipV="1">
              <a:off x="4881109" y="3071814"/>
              <a:ext cx="1079500" cy="28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rot="10800000" flipV="1">
              <a:off x="4881109" y="3071814"/>
              <a:ext cx="1079500" cy="1444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rot="10800000" flipV="1">
              <a:off x="4881109" y="3071814"/>
              <a:ext cx="10795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 rot="10800000" flipV="1">
              <a:off x="4881109" y="3071814"/>
              <a:ext cx="1079500" cy="5048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rot="10800000">
              <a:off x="5164138" y="2902404"/>
              <a:ext cx="1079500" cy="714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rot="10800000" flipV="1">
              <a:off x="5105399" y="2982687"/>
              <a:ext cx="1404255" cy="6749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 rot="10800000">
              <a:off x="5109709" y="2788785"/>
              <a:ext cx="1116920" cy="1830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rot="10800000" flipV="1">
              <a:off x="5595257" y="2993573"/>
              <a:ext cx="903514" cy="5769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rot="10800000" flipV="1">
              <a:off x="6230937" y="2710544"/>
              <a:ext cx="1106033" cy="266249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rot="10800000" flipV="1">
              <a:off x="5958794" y="2808515"/>
              <a:ext cx="1106033" cy="266249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 rot="10800000" flipV="1">
              <a:off x="6513966" y="2688772"/>
              <a:ext cx="1106033" cy="266249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440134" y="3687316"/>
            <a:ext cx="131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Scattered e-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329542" y="3080657"/>
            <a:ext cx="128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Shower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3113315" y="3679371"/>
            <a:ext cx="219982" cy="254000"/>
          </a:xfrm>
          <a:prstGeom prst="irregularSeal2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819400" y="3810000"/>
            <a:ext cx="219982" cy="254000"/>
          </a:xfrm>
          <a:prstGeom prst="irregularSeal2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2536371" y="3755571"/>
            <a:ext cx="219982" cy="254000"/>
          </a:xfrm>
          <a:prstGeom prst="irregularSeal2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KEK-DESY Workshop (Mar. 20, 2012)</a:t>
            </a:r>
            <a:endParaRPr kumimoji="1" lang="ja-JP" altLang="en-US"/>
          </a:p>
        </p:txBody>
      </p:sp>
      <p:sp>
        <p:nvSpPr>
          <p:cNvPr id="49" name="日付プレースホルダ 48"/>
          <p:cNvSpPr>
            <a:spLocks noGrp="1"/>
          </p:cNvSpPr>
          <p:nvPr>
            <p:ph type="dt" sz="half" idx="10"/>
          </p:nvPr>
        </p:nvSpPr>
        <p:spPr>
          <a:xfrm>
            <a:off x="481914" y="635635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Hiroyuki Nakayama (KEK)</a:t>
            </a:r>
            <a:endParaRPr kumimoji="1" lang="ja-JP" altLang="en-US" dirty="0"/>
          </a:p>
        </p:txBody>
      </p:sp>
      <p:sp>
        <p:nvSpPr>
          <p:cNvPr id="5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715760"/>
            <a:ext cx="2133600" cy="142240"/>
          </a:xfrm>
        </p:spPr>
        <p:txBody>
          <a:bodyPr/>
          <a:lstStyle/>
          <a:p>
            <a:fld id="{8AB26E66-1594-44E5-9958-C813BF7212C3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9477</TotalTime>
  <Words>3481</Words>
  <Application>Microsoft Office PowerPoint</Application>
  <PresentationFormat>画面に合わせる (4:3)</PresentationFormat>
  <Paragraphs>920</Paragraphs>
  <Slides>47</Slides>
  <Notes>11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49" baseType="lpstr">
      <vt:lpstr>Office テーマ</vt:lpstr>
      <vt:lpstr>数式</vt:lpstr>
      <vt:lpstr>Belle-II beam background</vt:lpstr>
      <vt:lpstr>Beam background at SuperKEKB/Belle-II</vt:lpstr>
      <vt:lpstr>Expected change on BG  from KEKB to SuperKEKB</vt:lpstr>
      <vt:lpstr>Final focusing scheme</vt:lpstr>
      <vt:lpstr>History</vt:lpstr>
      <vt:lpstr>スライド 6</vt:lpstr>
      <vt:lpstr>スライド 7</vt:lpstr>
      <vt:lpstr>Touschek background</vt:lpstr>
      <vt:lpstr>Touschek/beam-gas background</vt:lpstr>
      <vt:lpstr>LER horizontal collimators </vt:lpstr>
      <vt:lpstr>Touschek loss rate in the detector</vt:lpstr>
      <vt:lpstr>Concept of movable collimators</vt:lpstr>
      <vt:lpstr>Collimator R&amp;D</vt:lpstr>
      <vt:lpstr>Beam-gas background</vt:lpstr>
      <vt:lpstr>Beam-gas Coulomb lifetime</vt:lpstr>
      <vt:lpstr>Where we should put vertical collimator?</vt:lpstr>
      <vt:lpstr>Vertical collimator width  vs. Coulomb loss rate, Coulomb life time</vt:lpstr>
      <vt:lpstr>Radiative Bhabha background</vt:lpstr>
      <vt:lpstr>Radiative Bhabha BG</vt:lpstr>
      <vt:lpstr>Radiative Bhabha HER (contd.) </vt:lpstr>
      <vt:lpstr>Radiative Bhabha LER (contd.) </vt:lpstr>
      <vt:lpstr>Increase shields in the tunnel</vt:lpstr>
      <vt:lpstr>Synchrotron BG</vt:lpstr>
      <vt:lpstr>Yuri Soloviev:  1-month stay at KEK</vt:lpstr>
      <vt:lpstr>Detailed SR simulation in 2012</vt:lpstr>
      <vt:lpstr>X-ray beam test</vt:lpstr>
      <vt:lpstr>Full-detector simulation</vt:lpstr>
      <vt:lpstr>Whole geometry ready in GEANT4</vt:lpstr>
      <vt:lpstr>RBB+Touschek+Coulomb</vt:lpstr>
      <vt:lpstr>Simulated hits on sub-detector (PXD for example)</vt:lpstr>
      <vt:lpstr>neutron damage /radiation dose</vt:lpstr>
      <vt:lpstr>Full detector simulation status</vt:lpstr>
      <vt:lpstr>Background group organization</vt:lpstr>
      <vt:lpstr>Summary of this talk</vt:lpstr>
      <vt:lpstr>backup</vt:lpstr>
      <vt:lpstr>Vertically oscillating Touschek BG</vt:lpstr>
      <vt:lpstr>Movable Collimators</vt:lpstr>
      <vt:lpstr>Strategy to reduce Coulomb BG</vt:lpstr>
      <vt:lpstr>Candidate collimator locations</vt:lpstr>
      <vt:lpstr>2-photon BG</vt:lpstr>
      <vt:lpstr>2-photon BG </vt:lpstr>
      <vt:lpstr>Beam-beam</vt:lpstr>
      <vt:lpstr>HER beam-beam</vt:lpstr>
      <vt:lpstr>neutron damage /radiation dose</vt:lpstr>
      <vt:lpstr>TOP photocathode aging issue</vt:lpstr>
      <vt:lpstr>Quick simulation study for TOP photocathode aging</vt:lpstr>
      <vt:lpstr>Tungsten shield inside/around cryostat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Belle-II Interaction Region</dc:title>
  <dc:creator>nakayama</dc:creator>
  <cp:lastModifiedBy>nakkan</cp:lastModifiedBy>
  <cp:revision>835</cp:revision>
  <cp:lastPrinted>2011-11-11T08:56:24Z</cp:lastPrinted>
  <dcterms:created xsi:type="dcterms:W3CDTF">2011-11-06T23:05:15Z</dcterms:created>
  <dcterms:modified xsi:type="dcterms:W3CDTF">2012-03-20T06:13:56Z</dcterms:modified>
</cp:coreProperties>
</file>