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4" r:id="rId3"/>
    <p:sldId id="258" r:id="rId4"/>
    <p:sldId id="259" r:id="rId5"/>
    <p:sldId id="262" r:id="rId6"/>
    <p:sldId id="273" r:id="rId7"/>
    <p:sldId id="280" r:id="rId8"/>
    <p:sldId id="287" r:id="rId9"/>
    <p:sldId id="278" r:id="rId10"/>
    <p:sldId id="282" r:id="rId11"/>
    <p:sldId id="291" r:id="rId12"/>
    <p:sldId id="292" r:id="rId13"/>
    <p:sldId id="283" r:id="rId14"/>
    <p:sldId id="284" r:id="rId15"/>
    <p:sldId id="285" r:id="rId16"/>
    <p:sldId id="286" r:id="rId17"/>
    <p:sldId id="293" r:id="rId18"/>
    <p:sldId id="261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7838B-B198-4F8B-A831-E0EE77BFDFFB}" type="datetimeFigureOut">
              <a:rPr kumimoji="1" lang="ja-JP" altLang="en-US" smtClean="0"/>
              <a:pPr/>
              <a:t>2012/3/20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40714-DC69-4FEB-8CE3-5A618F1A72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C76FB-E392-4161-81A8-8B525D4CBC9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7D9F3-46B2-4175-9D0A-E60C906A90DC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0569E-9882-4B4F-B99B-0DA34C9A5BDA}" type="slidenum">
              <a:rPr lang="fr-FR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09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 2 段組み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857232"/>
            <a:ext cx="4038600" cy="5268931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857232"/>
            <a:ext cx="4038600" cy="5268931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CA1-493F-458D-9CEB-CCF0E18603B8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3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1" y="429"/>
            <a:ext cx="9142858" cy="392863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1438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8229600" cy="526893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r>
              <a:rPr kumimoji="0" lang="en-US" altLang="ja-JP" smtClean="0">
                <a:solidFill>
                  <a:prstClr val="black"/>
                </a:solidFill>
              </a:rPr>
              <a:t>Mar. 20, 2012</a:t>
            </a:r>
            <a:endParaRPr kumimoji="0" lang="en-US" dirty="0" smtClean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r>
              <a:rPr kumimoji="0" lang="en-US" altLang="ja-JP" smtClean="0">
                <a:solidFill>
                  <a:prstClr val="black"/>
                </a:solidFill>
              </a:rPr>
              <a:t>B</a:t>
            </a:r>
            <a:r>
              <a:rPr kumimoji="0" lang="ja-JP" altLang="en-US" smtClean="0">
                <a:solidFill>
                  <a:prstClr val="black"/>
                </a:solidFill>
              </a:rPr>
              <a:t>ワークショップ</a:t>
            </a:r>
            <a:r>
              <a:rPr kumimoji="0" lang="en-US" altLang="ja-JP" smtClean="0">
                <a:solidFill>
                  <a:prstClr val="black"/>
                </a:solidFill>
              </a:rPr>
              <a:t>2010</a:t>
            </a:r>
            <a:r>
              <a:rPr kumimoji="0" lang="ja-JP" altLang="en-US" smtClean="0">
                <a:solidFill>
                  <a:prstClr val="black"/>
                </a:solidFill>
              </a:rPr>
              <a:t>熱海</a:t>
            </a:r>
            <a:endParaRPr kumimoji="0" lang="en-US" smtClean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kumimoji="0" lang="en-US" smtClean="0">
                <a:solidFill>
                  <a:prstClr val="black"/>
                </a:solidFill>
              </a:rPr>
              <a:pPr algn="r"/>
              <a:t>&lt;#&gt;</a:t>
            </a:fld>
            <a:endParaRPr kumimoji="0" lang="en-US" dirty="0" smtClean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ftr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755576" y="5094577"/>
            <a:ext cx="7931224" cy="150277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Yutaka </a:t>
            </a:r>
            <a:r>
              <a:rPr lang="en-US" altLang="ja-JP" dirty="0" err="1" smtClean="0"/>
              <a:t>Ushiroda</a:t>
            </a:r>
            <a:r>
              <a:rPr lang="en-US" altLang="ja-JP" dirty="0" smtClean="0"/>
              <a:t> (IPNS, KEK)</a:t>
            </a:r>
          </a:p>
          <a:p>
            <a:r>
              <a:rPr lang="en-US" altLang="ja-JP" dirty="0" smtClean="0"/>
              <a:t>DESY-KEK Meeting</a:t>
            </a:r>
          </a:p>
          <a:p>
            <a:r>
              <a:rPr lang="en-US" altLang="ja-JP" dirty="0" smtClean="0"/>
              <a:t>Mar. 20, 2012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08986" y="2852936"/>
            <a:ext cx="7577814" cy="1470025"/>
          </a:xfrm>
        </p:spPr>
        <p:txBody>
          <a:bodyPr/>
          <a:lstStyle/>
          <a:p>
            <a:r>
              <a:rPr lang="en-US" dirty="0" smtClean="0"/>
              <a:t>Summary of</a:t>
            </a:r>
            <a:br>
              <a:rPr lang="en-US" dirty="0" smtClean="0"/>
            </a:br>
            <a:r>
              <a:rPr lang="en-US" dirty="0" err="1" smtClean="0"/>
              <a:t>SuperKEKB</a:t>
            </a:r>
            <a:r>
              <a:rPr lang="en-US" dirty="0" smtClean="0"/>
              <a:t>/Belle II session</a:t>
            </a:r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642938"/>
            <a:ext cx="74390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 of parallel session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210" y="3006130"/>
            <a:ext cx="5060790" cy="385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927392" cy="510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Mechanical Integration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5904656" cy="442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矢印 6"/>
          <p:cNvSpPr/>
          <p:nvPr/>
        </p:nvSpPr>
        <p:spPr>
          <a:xfrm>
            <a:off x="1979712" y="5733256"/>
            <a:ext cx="1008112" cy="57606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03848" y="5805264"/>
            <a:ext cx="5420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Dedicated meeting at DESY on 12-13 Apr.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Thermal issues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390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971600" y="5589240"/>
            <a:ext cx="360040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99592" y="1412776"/>
            <a:ext cx="3600400" cy="18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 Simulation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t="46436"/>
          <a:stretch>
            <a:fillRect/>
          </a:stretch>
        </p:blipFill>
        <p:spPr bwMode="auto">
          <a:xfrm>
            <a:off x="1691680" y="3861048"/>
            <a:ext cx="6624736" cy="26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49657" y="980728"/>
            <a:ext cx="8514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Yuri </a:t>
            </a:r>
            <a:r>
              <a:rPr kumimoji="1" lang="en-US" altLang="ja-JP" dirty="0" err="1" smtClean="0"/>
              <a:t>Soloviev</a:t>
            </a:r>
            <a:r>
              <a:rPr kumimoji="1" lang="en-US" altLang="ja-JP" dirty="0" smtClean="0"/>
              <a:t> stayed at KEK for one month (short-term invitation program)</a:t>
            </a:r>
          </a:p>
          <a:p>
            <a:r>
              <a:rPr kumimoji="1" lang="en-US" altLang="ja-JP" dirty="0" smtClean="0"/>
              <a:t>and learnt Belle II background simulation (especially synchrotron radiation) from scratch</a:t>
            </a:r>
            <a:endParaRPr kumimoji="1" lang="ja-JP" altLang="en-US" dirty="0"/>
          </a:p>
        </p:txBody>
      </p:sp>
      <p:grpSp>
        <p:nvGrpSpPr>
          <p:cNvPr id="85" name="グループ化 84"/>
          <p:cNvGrpSpPr/>
          <p:nvPr/>
        </p:nvGrpSpPr>
        <p:grpSpPr>
          <a:xfrm>
            <a:off x="3635896" y="1808311"/>
            <a:ext cx="4392488" cy="1836713"/>
            <a:chOff x="2483768" y="1988840"/>
            <a:chExt cx="6407239" cy="2679178"/>
          </a:xfrm>
        </p:grpSpPr>
        <p:grpSp>
          <p:nvGrpSpPr>
            <p:cNvPr id="47" name="グループ化 29"/>
            <p:cNvGrpSpPr/>
            <p:nvPr/>
          </p:nvGrpSpPr>
          <p:grpSpPr>
            <a:xfrm>
              <a:off x="2483768" y="1988840"/>
              <a:ext cx="6407239" cy="2278077"/>
              <a:chOff x="1403648" y="2414489"/>
              <a:chExt cx="6407239" cy="1780420"/>
            </a:xfrm>
          </p:grpSpPr>
          <p:grpSp>
            <p:nvGrpSpPr>
              <p:cNvPr id="48" name="グループ化 118"/>
              <p:cNvGrpSpPr/>
              <p:nvPr/>
            </p:nvGrpSpPr>
            <p:grpSpPr>
              <a:xfrm>
                <a:off x="1403648" y="2636912"/>
                <a:ext cx="6407239" cy="1557997"/>
                <a:chOff x="1702783" y="4786458"/>
                <a:chExt cx="7853918" cy="2123495"/>
              </a:xfrm>
            </p:grpSpPr>
            <p:sp>
              <p:nvSpPr>
                <p:cNvPr id="53" name="正方形/長方形 24"/>
                <p:cNvSpPr>
                  <a:spLocks noChangeArrowheads="1"/>
                </p:cNvSpPr>
                <p:nvPr/>
              </p:nvSpPr>
              <p:spPr bwMode="auto">
                <a:xfrm rot="600000" flipH="1">
                  <a:off x="1936005" y="5579782"/>
                  <a:ext cx="7429500" cy="133352"/>
                </a:xfrm>
                <a:prstGeom prst="rect">
                  <a:avLst/>
                </a:prstGeom>
                <a:solidFill>
                  <a:srgbClr val="00FF00">
                    <a:alpha val="45000"/>
                  </a:srgbClr>
                </a:solidFill>
                <a:ln w="9525" cmpd="sng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ja-JP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正方形/長方形 27"/>
                <p:cNvSpPr>
                  <a:spLocks noChangeArrowheads="1"/>
                </p:cNvSpPr>
                <p:nvPr/>
              </p:nvSpPr>
              <p:spPr bwMode="auto">
                <a:xfrm rot="21000000">
                  <a:off x="1758870" y="5534821"/>
                  <a:ext cx="7429500" cy="119851"/>
                </a:xfrm>
                <a:prstGeom prst="rect">
                  <a:avLst/>
                </a:prstGeom>
                <a:solidFill>
                  <a:srgbClr val="00FF00">
                    <a:alpha val="45000"/>
                  </a:srgbClr>
                </a:solidFill>
                <a:ln w="9525" cmpd="sng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ja-JP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5" name="Group 5"/>
                <p:cNvGrpSpPr>
                  <a:grpSpLocks/>
                </p:cNvGrpSpPr>
                <p:nvPr/>
              </p:nvGrpSpPr>
              <p:grpSpPr bwMode="auto">
                <a:xfrm>
                  <a:off x="1702783" y="4786458"/>
                  <a:ext cx="7853918" cy="2123495"/>
                  <a:chOff x="0" y="201492"/>
                  <a:chExt cx="9395673" cy="2540512"/>
                </a:xfrm>
              </p:grpSpPr>
              <p:sp>
                <p:nvSpPr>
                  <p:cNvPr id="56" name="正方形/長方形 4"/>
                  <p:cNvSpPr>
                    <a:spLocks noChangeArrowheads="1"/>
                  </p:cNvSpPr>
                  <p:nvPr/>
                </p:nvSpPr>
                <p:spPr bwMode="auto">
                  <a:xfrm rot="600000">
                    <a:off x="403731" y="1241473"/>
                    <a:ext cx="8754196" cy="105650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 cmpd="sng">
                    <a:solidFill>
                      <a:srgbClr val="99FF66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" name="直角三角形 5"/>
                  <p:cNvSpPr>
                    <a:spLocks noChangeArrowheads="1"/>
                  </p:cNvSpPr>
                  <p:nvPr/>
                </p:nvSpPr>
                <p:spPr bwMode="auto">
                  <a:xfrm rot="600000" flipH="1" flipV="1">
                    <a:off x="6044077" y="1804535"/>
                    <a:ext cx="3008511" cy="234877"/>
                  </a:xfrm>
                  <a:prstGeom prst="rtTriangle">
                    <a:avLst/>
                  </a:prstGeom>
                  <a:solidFill>
                    <a:srgbClr val="99FF66"/>
                  </a:solidFill>
                  <a:ln w="9525" cmpd="sng">
                    <a:solidFill>
                      <a:srgbClr val="99FF66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" name="正方形/長方形 6"/>
                  <p:cNvSpPr>
                    <a:spLocks noChangeArrowheads="1"/>
                  </p:cNvSpPr>
                  <p:nvPr/>
                </p:nvSpPr>
                <p:spPr bwMode="auto">
                  <a:xfrm rot="21000000" flipH="1">
                    <a:off x="106588" y="1207320"/>
                    <a:ext cx="8754196" cy="123480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 cmpd="sng">
                    <a:solidFill>
                      <a:srgbClr val="99FF66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" name="直線コネクタ 7"/>
                  <p:cNvSpPr>
                    <a:spLocks noChangeShapeType="1"/>
                  </p:cNvSpPr>
                  <p:nvPr/>
                </p:nvSpPr>
                <p:spPr bwMode="auto">
                  <a:xfrm rot="21000000" flipH="1">
                    <a:off x="17762" y="1198920"/>
                    <a:ext cx="9015854" cy="1"/>
                  </a:xfrm>
                  <a:prstGeom prst="line">
                    <a:avLst/>
                  </a:prstGeom>
                  <a:noFill/>
                  <a:ln w="57150" cmpd="sng">
                    <a:solidFill>
                      <a:srgbClr val="FF0000"/>
                    </a:solidFill>
                    <a:round/>
                    <a:headEnd type="arrow" w="med" len="med"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0" name="直角三角形 8"/>
                  <p:cNvSpPr>
                    <a:spLocks noChangeArrowheads="1"/>
                  </p:cNvSpPr>
                  <p:nvPr/>
                </p:nvSpPr>
                <p:spPr bwMode="auto">
                  <a:xfrm rot="21052320" flipV="1">
                    <a:off x="173279" y="1754889"/>
                    <a:ext cx="3008511" cy="429661"/>
                  </a:xfrm>
                  <a:prstGeom prst="rtTriangle">
                    <a:avLst/>
                  </a:prstGeom>
                  <a:solidFill>
                    <a:srgbClr val="99FF66"/>
                  </a:solidFill>
                  <a:ln w="9525" cmpd="sng">
                    <a:solidFill>
                      <a:srgbClr val="99FF66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6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75304" y="201492"/>
                    <a:ext cx="9001190" cy="2140436"/>
                    <a:chOff x="0" y="201492"/>
                    <a:chExt cx="9001190" cy="2140436"/>
                  </a:xfrm>
                </p:grpSpPr>
                <p:sp>
                  <p:nvSpPr>
                    <p:cNvPr id="65" name="直線コネクタ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0396" y="1599592"/>
                      <a:ext cx="2928958" cy="1"/>
                    </a:xfrm>
                    <a:prstGeom prst="line">
                      <a:avLst/>
                    </a:prstGeom>
                    <a:noFill/>
                    <a:ln w="57150" cmpd="sng">
                      <a:solidFill>
                        <a:srgbClr val="00B0F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6" name="直線コネクタ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0396" y="742336"/>
                      <a:ext cx="2928958" cy="1"/>
                    </a:xfrm>
                    <a:prstGeom prst="line">
                      <a:avLst/>
                    </a:prstGeom>
                    <a:noFill/>
                    <a:ln w="57150" cmpd="sng">
                      <a:solidFill>
                        <a:srgbClr val="00B0F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7" name="直線コネクタ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6709" y="201492"/>
                      <a:ext cx="1363687" cy="540845"/>
                    </a:xfrm>
                    <a:prstGeom prst="line">
                      <a:avLst/>
                    </a:prstGeom>
                    <a:noFill/>
                    <a:ln w="57150" cmpd="sng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8" name="直線コネクタ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929356" y="201492"/>
                      <a:ext cx="1306476" cy="540846"/>
                    </a:xfrm>
                    <a:prstGeom prst="line">
                      <a:avLst/>
                    </a:prstGeom>
                    <a:noFill/>
                    <a:ln w="57150" cmpd="sng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9" name="直線コネクタ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37868" y="1450743"/>
                      <a:ext cx="2363322" cy="77411"/>
                    </a:xfrm>
                    <a:prstGeom prst="line">
                      <a:avLst/>
                    </a:prstGeom>
                    <a:noFill/>
                    <a:ln w="57150" cmpd="sng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0" name="直線コネクタ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655987" y="967159"/>
                      <a:ext cx="887887" cy="463434"/>
                    </a:xfrm>
                    <a:prstGeom prst="line">
                      <a:avLst/>
                    </a:prstGeom>
                    <a:noFill/>
                    <a:ln w="57150" cmpd="sng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1" name="直線コネクタ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1438" y="1599592"/>
                      <a:ext cx="2948159" cy="742336"/>
                    </a:xfrm>
                    <a:prstGeom prst="line">
                      <a:avLst/>
                    </a:prstGeom>
                    <a:noFill/>
                    <a:ln w="57150" cmpd="sng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2" name="直線コネクタ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3028" y="1007460"/>
                      <a:ext cx="779164" cy="382835"/>
                    </a:xfrm>
                    <a:prstGeom prst="line">
                      <a:avLst/>
                    </a:prstGeom>
                    <a:noFill/>
                    <a:ln w="57150" cmpd="sng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3" name="直線コネクタ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0" y="1410445"/>
                      <a:ext cx="2216554" cy="117708"/>
                    </a:xfrm>
                    <a:prstGeom prst="line">
                      <a:avLst/>
                    </a:prstGeom>
                    <a:noFill/>
                    <a:ln w="57150" cmpd="sng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4" name="直線コネクタ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29353" y="1599592"/>
                      <a:ext cx="2948159" cy="742335"/>
                    </a:xfrm>
                    <a:prstGeom prst="line">
                      <a:avLst/>
                    </a:prstGeom>
                    <a:noFill/>
                    <a:ln w="57150" cmpd="sng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62" name="直線コネクタ 21"/>
                  <p:cNvSpPr>
                    <a:spLocks noChangeShapeType="1"/>
                  </p:cNvSpPr>
                  <p:nvPr/>
                </p:nvSpPr>
                <p:spPr bwMode="auto">
                  <a:xfrm rot="600000">
                    <a:off x="229123" y="1263207"/>
                    <a:ext cx="9015854" cy="1"/>
                  </a:xfrm>
                  <a:prstGeom prst="line">
                    <a:avLst/>
                  </a:prstGeom>
                  <a:noFill/>
                  <a:ln w="57150" cmpd="sng">
                    <a:solidFill>
                      <a:srgbClr val="0000FF"/>
                    </a:solidFill>
                    <a:round/>
                    <a:headEnd type="arrow" w="med" len="med"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3" name="テキスト ボックス 22"/>
                  <p:cNvSpPr txBox="1">
                    <a:spLocks noChangeArrowheads="1"/>
                  </p:cNvSpPr>
                  <p:nvPr/>
                </p:nvSpPr>
                <p:spPr bwMode="auto">
                  <a:xfrm rot="21060000">
                    <a:off x="0" y="2201141"/>
                    <a:ext cx="2079350" cy="478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cs typeface="Arial" pitchFamily="34" charset="0"/>
                        <a:sym typeface="Arial" pitchFamily="34" charset="0"/>
                      </a:rPr>
                      <a:t>HER e- beam</a:t>
                    </a:r>
                    <a:endParaRPr kumimoji="0" lang="ja-JP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4" name="テキスト ボックス 23"/>
                  <p:cNvSpPr txBox="1">
                    <a:spLocks noChangeArrowheads="1"/>
                  </p:cNvSpPr>
                  <p:nvPr/>
                </p:nvSpPr>
                <p:spPr bwMode="auto">
                  <a:xfrm rot="600000">
                    <a:off x="7291391" y="2263304"/>
                    <a:ext cx="2104282" cy="478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cs typeface="Arial" pitchFamily="34" charset="0"/>
                        <a:sym typeface="Arial" pitchFamily="34" charset="0"/>
                      </a:rPr>
                      <a:t>LER e+ beam</a:t>
                    </a:r>
                    <a:endParaRPr kumimoji="0" lang="ja-JP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49" name="直線コネクタ 12"/>
              <p:cNvSpPr>
                <a:spLocks noChangeShapeType="1"/>
              </p:cNvSpPr>
              <p:nvPr/>
            </p:nvSpPr>
            <p:spPr bwMode="auto">
              <a:xfrm>
                <a:off x="1576641" y="2439203"/>
                <a:ext cx="1062681" cy="197708"/>
              </a:xfrm>
              <a:prstGeom prst="line">
                <a:avLst/>
              </a:prstGeom>
              <a:noFill/>
              <a:ln w="57150" cmpd="sng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直線コネクタ 12"/>
              <p:cNvSpPr>
                <a:spLocks noChangeShapeType="1"/>
              </p:cNvSpPr>
              <p:nvPr/>
            </p:nvSpPr>
            <p:spPr bwMode="auto">
              <a:xfrm>
                <a:off x="1428360" y="2958185"/>
                <a:ext cx="1062682" cy="185353"/>
              </a:xfrm>
              <a:prstGeom prst="line">
                <a:avLst/>
              </a:prstGeom>
              <a:noFill/>
              <a:ln w="57150" cmpd="sng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直線コネクタ 14"/>
              <p:cNvSpPr>
                <a:spLocks noChangeShapeType="1"/>
              </p:cNvSpPr>
              <p:nvPr/>
            </p:nvSpPr>
            <p:spPr bwMode="auto">
              <a:xfrm flipV="1">
                <a:off x="6460436" y="2414489"/>
                <a:ext cx="1183374" cy="224588"/>
              </a:xfrm>
              <a:prstGeom prst="line">
                <a:avLst/>
              </a:prstGeom>
              <a:noFill/>
              <a:ln w="57150" cmpd="sng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直線コネクタ 14"/>
              <p:cNvSpPr>
                <a:spLocks noChangeShapeType="1"/>
              </p:cNvSpPr>
              <p:nvPr/>
            </p:nvSpPr>
            <p:spPr bwMode="auto">
              <a:xfrm flipV="1">
                <a:off x="6625192" y="2921115"/>
                <a:ext cx="1105115" cy="179279"/>
              </a:xfrm>
              <a:prstGeom prst="line">
                <a:avLst/>
              </a:prstGeom>
              <a:noFill/>
              <a:ln w="57150" cmpd="sng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5" name="円/楕円 74"/>
            <p:cNvSpPr/>
            <p:nvPr/>
          </p:nvSpPr>
          <p:spPr>
            <a:xfrm>
              <a:off x="6248473" y="2328320"/>
              <a:ext cx="709931" cy="667301"/>
            </a:xfrm>
            <a:prstGeom prst="ellipse">
              <a:avLst/>
            </a:prstGeom>
            <a:noFill/>
            <a:ln w="25400" cap="flat" cmpd="sng" algn="ctr">
              <a:solidFill>
                <a:srgbClr val="FF33CC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4215814" y="2302590"/>
              <a:ext cx="709931" cy="667301"/>
            </a:xfrm>
            <a:prstGeom prst="ellipse">
              <a:avLst/>
            </a:prstGeom>
            <a:noFill/>
            <a:ln w="25400" cap="flat" cmpd="sng" algn="ctr">
              <a:solidFill>
                <a:srgbClr val="FF33CC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7" name="直線コネクタ 11"/>
            <p:cNvSpPr>
              <a:spLocks noChangeShapeType="1"/>
            </p:cNvSpPr>
            <p:nvPr/>
          </p:nvSpPr>
          <p:spPr bwMode="auto">
            <a:xfrm>
              <a:off x="5217427" y="2695845"/>
              <a:ext cx="802830" cy="0"/>
            </a:xfrm>
            <a:prstGeom prst="line">
              <a:avLst/>
            </a:prstGeom>
            <a:noFill/>
            <a:ln w="57150" cmpd="sng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直線コネクタ 11"/>
            <p:cNvSpPr>
              <a:spLocks noChangeShapeType="1"/>
            </p:cNvSpPr>
            <p:nvPr/>
          </p:nvSpPr>
          <p:spPr bwMode="auto">
            <a:xfrm>
              <a:off x="5217427" y="3372739"/>
              <a:ext cx="802830" cy="0"/>
            </a:xfrm>
            <a:prstGeom prst="line">
              <a:avLst/>
            </a:prstGeom>
            <a:noFill/>
            <a:ln w="57150" cmpd="sng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5343360" y="2316444"/>
              <a:ext cx="605641" cy="40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 Be</a:t>
              </a:r>
              <a:endParaRPr kumimoji="1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6139008" y="2363943"/>
              <a:ext cx="605641" cy="40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Ti</a:t>
              </a:r>
              <a:endPara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4749596" y="2387693"/>
              <a:ext cx="605641" cy="40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Ti</a:t>
              </a:r>
              <a:endPara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979164" y="3904807"/>
              <a:ext cx="3414074" cy="76321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SR must not hit Be part</a:t>
              </a: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SR is desired not to hit Ti part. 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3" name="円/楕円 82"/>
            <p:cNvSpPr/>
            <p:nvPr/>
          </p:nvSpPr>
          <p:spPr>
            <a:xfrm rot="20414749">
              <a:off x="3965824" y="2981463"/>
              <a:ext cx="423553" cy="782095"/>
            </a:xfrm>
            <a:prstGeom prst="ellipse">
              <a:avLst/>
            </a:prstGeom>
            <a:noFill/>
            <a:ln w="25400" cap="flat" cmpd="sng" algn="ctr">
              <a:solidFill>
                <a:srgbClr val="00B0F0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4" name="円/楕円 83"/>
            <p:cNvSpPr/>
            <p:nvPr/>
          </p:nvSpPr>
          <p:spPr>
            <a:xfrm rot="1053018">
              <a:off x="6875277" y="2981463"/>
              <a:ext cx="423553" cy="782095"/>
            </a:xfrm>
            <a:prstGeom prst="ellipse">
              <a:avLst/>
            </a:prstGeom>
            <a:noFill/>
            <a:ln w="25400" cap="flat" cmpd="sng" algn="ctr">
              <a:solidFill>
                <a:srgbClr val="00B0F0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799" y="-27384"/>
            <a:ext cx="4594201" cy="344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94201" cy="344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9799" y="3416761"/>
            <a:ext cx="4594201" cy="344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16761"/>
            <a:ext cx="4594201" cy="344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642938"/>
            <a:ext cx="74390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Belle II Construction Schedule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860032" y="5085184"/>
            <a:ext cx="4032448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JFY 2014</a:t>
            </a:r>
          </a:p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Machine operation starts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4" y="1124744"/>
            <a:ext cx="8745166" cy="37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323528" y="5301208"/>
            <a:ext cx="2448272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JFY2012 (April-March)</a:t>
            </a:r>
          </a:p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Belle  rotation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843808" y="5301208"/>
            <a:ext cx="1800200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JFY2013</a:t>
            </a:r>
          </a:p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Installation of KLM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868416" y="6021288"/>
            <a:ext cx="4032448" cy="5124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Physics run starts in end of CY 2015</a:t>
            </a: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7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Principle of DEPFET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9838" t="20058" r="59056" b="20638"/>
          <a:stretch/>
        </p:blipFill>
        <p:spPr bwMode="auto">
          <a:xfrm>
            <a:off x="107504" y="813115"/>
            <a:ext cx="2018546" cy="288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1175704"/>
              </p:ext>
            </p:extLst>
          </p:nvPr>
        </p:nvGraphicFramePr>
        <p:xfrm>
          <a:off x="81044" y="3816723"/>
          <a:ext cx="4464050" cy="3008312"/>
        </p:xfrm>
        <a:graphic>
          <a:graphicData uri="http://schemas.openxmlformats.org/presentationml/2006/ole">
            <p:oleObj spid="_x0000_s64514" name="Visio" r:id="rId4" imgW="7109376" imgH="4793570" progId="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44008" y="813115"/>
            <a:ext cx="431591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Each pixel is a p-channel FET on a completely depleted bulk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1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 deep n-implant creates a potential minimum for electrons under the gate (“internal gate”)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1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Signal electrons accumulate in the internal gate and modulate the transistor current (</a:t>
            </a:r>
            <a:r>
              <a:rPr kumimoji="0" lang="en-US" altLang="ja-JP" sz="14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</a:t>
            </a:r>
            <a:r>
              <a:rPr kumimoji="0" lang="en-US" altLang="ja-JP" sz="1400" baseline="-250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q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~ 400 </a:t>
            </a:r>
            <a:r>
              <a:rPr kumimoji="0" lang="en-US" altLang="ja-JP" sz="14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pA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/e</a:t>
            </a:r>
            <a:r>
              <a:rPr kumimoji="0" lang="en-US" altLang="ja-JP" sz="1400" baseline="30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-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1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Accumulated charge can be removed by a clear contact (“reset”)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1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Rolling shutter mode (column parallel) for matrix operation</a:t>
            </a:r>
            <a:endParaRPr kumimoji="0" lang="en-US" altLang="ja-JP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/>
              <a:buChar char="Þ"/>
            </a:pPr>
            <a:r>
              <a:rPr kumimoji="0" lang="en-US" altLang="ja-JP" sz="1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20 µs frame readout time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/>
              <a:buChar char="Þ"/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Low power (only few lines powered); 0.1W/cm</a:t>
            </a:r>
            <a:r>
              <a:rPr kumimoji="0" lang="en-US" altLang="ja-JP" sz="1400" baseline="30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/>
              <a:buChar char="Þ"/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Air-cooling sufficient</a:t>
            </a:r>
          </a:p>
        </p:txBody>
      </p:sp>
      <p:pic>
        <p:nvPicPr>
          <p:cNvPr id="5" name="Picture 4" descr="Dc_8_7_nd1n9_7pdp_munograd_clear2V0v_B_E_pot-10-30ns-00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51994"/>
            <a:ext cx="1941894" cy="124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2472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Role of </a:t>
            </a:r>
            <a:r>
              <a:rPr kumimoji="1" lang="en-US" altLang="ja-JP" dirty="0" err="1" smtClean="0"/>
              <a:t>Flavour</a:t>
            </a:r>
            <a:r>
              <a:rPr kumimoji="1" lang="en-US" altLang="ja-JP" dirty="0" smtClean="0"/>
              <a:t> Factories in coming 10 years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7647"/>
          <a:stretch>
            <a:fillRect/>
          </a:stretch>
        </p:blipFill>
        <p:spPr bwMode="auto">
          <a:xfrm>
            <a:off x="827584" y="786954"/>
            <a:ext cx="76485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48708"/>
          <a:stretch>
            <a:fillRect/>
          </a:stretch>
        </p:blipFill>
        <p:spPr bwMode="auto">
          <a:xfrm>
            <a:off x="899592" y="3883298"/>
            <a:ext cx="7439025" cy="285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Real merit for B physics (esp. t-dep. CPV)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20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765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dirty="0" smtClean="0"/>
              <a:t>	have never built and installed a full DEPFET detector into a real HEP detector complex as a system</a:t>
            </a:r>
          </a:p>
          <a:p>
            <a:pPr lvl="1"/>
            <a:r>
              <a:rPr kumimoji="1" lang="en-US" altLang="ja-JP" dirty="0" smtClean="0"/>
              <a:t>Practical constraint in space, …</a:t>
            </a:r>
          </a:p>
          <a:p>
            <a:pPr lvl="1"/>
            <a:r>
              <a:rPr kumimoji="1" lang="en-US" altLang="ja-JP" dirty="0" smtClean="0"/>
              <a:t>Integration with others</a:t>
            </a:r>
          </a:p>
          <a:p>
            <a:pPr lvl="1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Weak Point of DEPFET Collaboration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54"/>
          <p:cNvGrpSpPr/>
          <p:nvPr/>
        </p:nvGrpSpPr>
        <p:grpSpPr>
          <a:xfrm>
            <a:off x="324830" y="206320"/>
            <a:ext cx="8494340" cy="6607056"/>
            <a:chOff x="-20638" y="-410654"/>
            <a:chExt cx="9126538" cy="7098792"/>
          </a:xfrm>
        </p:grpSpPr>
        <p:pic>
          <p:nvPicPr>
            <p:cNvPr id="14338" name="Picture 2" descr=" Ring4.JPG                                                      04FFC802Macintosh HD                   C12DDCCD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" y="304800"/>
              <a:ext cx="8458200" cy="632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75" y="5607050"/>
              <a:ext cx="1984375" cy="1081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4340" name="Rectangle 20"/>
            <p:cNvSpPr>
              <a:spLocks/>
            </p:cNvSpPr>
            <p:nvPr/>
          </p:nvSpPr>
          <p:spPr bwMode="auto">
            <a:xfrm>
              <a:off x="3459489" y="1066800"/>
              <a:ext cx="2120159" cy="3968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r>
                <a:rPr lang="en-US" altLang="ja-JP" sz="2400" dirty="0">
                  <a:solidFill>
                    <a:srgbClr val="0000FF"/>
                  </a:solidFill>
                  <a:latin typeface="Futura" charset="0"/>
                </a:rPr>
                <a:t>e</a:t>
              </a:r>
              <a:r>
                <a:rPr lang="en-US" altLang="ja-JP" sz="2400" baseline="30000" dirty="0">
                  <a:solidFill>
                    <a:srgbClr val="0000FF"/>
                  </a:solidFill>
                  <a:latin typeface="Futura" charset="0"/>
                </a:rPr>
                <a:t>-</a:t>
              </a:r>
              <a:r>
                <a:rPr lang="en-US" altLang="ja-JP" sz="2400" dirty="0">
                  <a:solidFill>
                    <a:srgbClr val="0000FF"/>
                  </a:solidFill>
                  <a:latin typeface="Futura" charset="0"/>
                </a:rPr>
                <a:t> </a:t>
              </a:r>
              <a:r>
                <a:rPr lang="en-US" altLang="ja-JP" sz="2400" dirty="0" smtClean="0">
                  <a:solidFill>
                    <a:srgbClr val="0000FF"/>
                  </a:solidFill>
                  <a:latin typeface="Futura" charset="0"/>
                </a:rPr>
                <a:t>7GeV 2.6 </a:t>
              </a:r>
              <a:r>
                <a:rPr lang="en-US" altLang="ja-JP" sz="2400" dirty="0">
                  <a:solidFill>
                    <a:srgbClr val="0000FF"/>
                  </a:solidFill>
                  <a:latin typeface="Futura" charset="0"/>
                </a:rPr>
                <a:t>A</a:t>
              </a:r>
            </a:p>
          </p:txBody>
        </p:sp>
        <p:sp>
          <p:nvSpPr>
            <p:cNvPr id="14341" name="Rectangle 21"/>
            <p:cNvSpPr>
              <a:spLocks/>
            </p:cNvSpPr>
            <p:nvPr/>
          </p:nvSpPr>
          <p:spPr bwMode="auto">
            <a:xfrm>
              <a:off x="4000350" y="148946"/>
              <a:ext cx="2202830" cy="3968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  <a:latin typeface="Futura" charset="0"/>
                </a:rPr>
                <a:t>e</a:t>
              </a:r>
              <a:r>
                <a:rPr lang="en-US" altLang="ja-JP" sz="2400" baseline="30000" dirty="0">
                  <a:solidFill>
                    <a:srgbClr val="FF0000"/>
                  </a:solidFill>
                  <a:latin typeface="Futura" charset="0"/>
                </a:rPr>
                <a:t>+</a:t>
              </a:r>
              <a:r>
                <a:rPr lang="en-US" altLang="ja-JP" sz="2400" dirty="0">
                  <a:solidFill>
                    <a:srgbClr val="FF0000"/>
                  </a:solidFill>
                  <a:latin typeface="Futura" charset="0"/>
                </a:rPr>
                <a:t>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Futura" charset="0"/>
                </a:rPr>
                <a:t>4GeV 3.6 </a:t>
              </a:r>
              <a:r>
                <a:rPr lang="en-US" altLang="ja-JP" sz="2400" dirty="0">
                  <a:solidFill>
                    <a:srgbClr val="FF0000"/>
                  </a:solidFill>
                  <a:latin typeface="Futura" charset="0"/>
                </a:rPr>
                <a:t>A</a:t>
              </a:r>
            </a:p>
          </p:txBody>
        </p:sp>
        <p:sp>
          <p:nvSpPr>
            <p:cNvPr id="14342" name="Rectangle 23"/>
            <p:cNvSpPr>
              <a:spLocks/>
            </p:cNvSpPr>
            <p:nvPr/>
          </p:nvSpPr>
          <p:spPr bwMode="auto">
            <a:xfrm>
              <a:off x="4648200" y="6248400"/>
              <a:ext cx="4343400" cy="423863"/>
            </a:xfrm>
            <a:prstGeom prst="rect">
              <a:avLst/>
            </a:prstGeom>
            <a:solidFill>
              <a:srgbClr val="FFCC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40638" bIns="0"/>
            <a:lstStyle/>
            <a:p>
              <a:pPr algn="ctr"/>
              <a:r>
                <a:rPr lang="en-US" altLang="ja-JP" sz="2700" dirty="0" smtClean="0">
                  <a:solidFill>
                    <a:prstClr val="black"/>
                  </a:solidFill>
                  <a:latin typeface="ＭＳ Ｐゴシック" pitchFamily="50" charset="-128"/>
                </a:rPr>
                <a:t>Target: L = 8x10</a:t>
              </a:r>
              <a:r>
                <a:rPr lang="en-US" altLang="ja-JP" sz="2700" baseline="30000" dirty="0" smtClean="0">
                  <a:solidFill>
                    <a:prstClr val="black"/>
                  </a:solidFill>
                  <a:latin typeface="ＭＳ Ｐゴシック" pitchFamily="50" charset="-128"/>
                </a:rPr>
                <a:t>35</a:t>
              </a:r>
              <a:r>
                <a:rPr lang="en-US" altLang="ja-JP" sz="2700" dirty="0" smtClean="0">
                  <a:solidFill>
                    <a:prstClr val="black"/>
                  </a:solidFill>
                  <a:latin typeface="ＭＳ Ｐゴシック" pitchFamily="50" charset="-128"/>
                </a:rPr>
                <a:t>/cm</a:t>
              </a:r>
              <a:r>
                <a:rPr lang="en-US" altLang="ja-JP" sz="2700" baseline="30000" dirty="0" smtClean="0">
                  <a:solidFill>
                    <a:prstClr val="black"/>
                  </a:solidFill>
                  <a:latin typeface="ＭＳ Ｐゴシック" pitchFamily="50" charset="-128"/>
                </a:rPr>
                <a:t>2</a:t>
              </a:r>
              <a:r>
                <a:rPr lang="en-US" altLang="ja-JP" sz="2700" dirty="0" smtClean="0">
                  <a:solidFill>
                    <a:prstClr val="black"/>
                  </a:solidFill>
                  <a:latin typeface="ＭＳ Ｐゴシック" pitchFamily="50" charset="-128"/>
                </a:rPr>
                <a:t>/s</a:t>
              </a:r>
              <a:endParaRPr lang="ja-JP" altLang="en-US" sz="2700" dirty="0">
                <a:solidFill>
                  <a:prstClr val="black"/>
                </a:solidFill>
                <a:latin typeface="ＭＳ Ｐゴシック" pitchFamily="50" charset="-128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6477000" y="5410200"/>
              <a:ext cx="2446338" cy="706438"/>
              <a:chOff x="0" y="0"/>
              <a:chExt cx="2192" cy="632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0" y="77"/>
                <a:ext cx="2192" cy="555"/>
                <a:chOff x="0" y="0"/>
                <a:chExt cx="2192" cy="554"/>
              </a:xfrm>
            </p:grpSpPr>
            <p:sp>
              <p:nvSpPr>
                <p:cNvPr id="14389" name="Rectangle 26"/>
                <p:cNvSpPr>
                  <a:spLocks/>
                </p:cNvSpPr>
                <p:nvPr/>
              </p:nvSpPr>
              <p:spPr bwMode="auto">
                <a:xfrm>
                  <a:off x="0" y="0"/>
                  <a:ext cx="2192" cy="453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4390" name="Picture 2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4" y="20"/>
                  <a:ext cx="2047" cy="53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388" name="Oval 28"/>
              <p:cNvSpPr>
                <a:spLocks/>
              </p:cNvSpPr>
              <p:nvPr/>
            </p:nvSpPr>
            <p:spPr bwMode="auto">
              <a:xfrm>
                <a:off x="1276" y="0"/>
                <a:ext cx="470" cy="605"/>
              </a:xfrm>
              <a:prstGeom prst="ellipse">
                <a:avLst/>
              </a:prstGeom>
              <a:noFill/>
              <a:ln w="50800">
                <a:solidFill>
                  <a:srgbClr val="FF05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円/楕円 13"/>
            <p:cNvSpPr/>
            <p:nvPr/>
          </p:nvSpPr>
          <p:spPr>
            <a:xfrm>
              <a:off x="4159250" y="2262188"/>
              <a:ext cx="1219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4838700" y="990600"/>
              <a:ext cx="457200" cy="76200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346" name="図 5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78688" y="398463"/>
              <a:ext cx="1562100" cy="51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Rectangle 19"/>
            <p:cNvSpPr>
              <a:spLocks/>
            </p:cNvSpPr>
            <p:nvPr/>
          </p:nvSpPr>
          <p:spPr bwMode="auto">
            <a:xfrm>
              <a:off x="3614224" y="1504532"/>
              <a:ext cx="2057400" cy="415925"/>
            </a:xfrm>
            <a:prstGeom prst="rect">
              <a:avLst/>
            </a:prstGeom>
            <a:solidFill>
              <a:srgbClr val="FFCC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40638" bIns="0">
              <a:spAutoFit/>
            </a:bodyPr>
            <a:lstStyle/>
            <a:p>
              <a:r>
                <a:rPr lang="en-US" altLang="ja-JP" sz="2700" dirty="0">
                  <a:solidFill>
                    <a:prstClr val="black"/>
                  </a:solidFill>
                  <a:latin typeface="ＭＳ Ｐゴシック" pitchFamily="50" charset="-128"/>
                </a:rPr>
                <a:t> </a:t>
              </a:r>
              <a:r>
                <a:rPr lang="en-US" altLang="ja-JP" sz="2700" dirty="0" err="1">
                  <a:solidFill>
                    <a:prstClr val="black"/>
                  </a:solidFill>
                  <a:latin typeface="ＭＳ Ｐゴシック" pitchFamily="50" charset="-128"/>
                </a:rPr>
                <a:t>SuperKEKB</a:t>
              </a:r>
              <a:endParaRPr lang="ja-JP" altLang="en-US" sz="2700" dirty="0">
                <a:solidFill>
                  <a:prstClr val="black"/>
                </a:solidFill>
                <a:latin typeface="ＭＳ Ｐゴシック" pitchFamily="50" charset="-128"/>
              </a:endParaRPr>
            </a:p>
          </p:txBody>
        </p:sp>
        <p:cxnSp>
          <p:nvCxnSpPr>
            <p:cNvPr id="19" name="直線矢印コネクタ 18"/>
            <p:cNvCxnSpPr>
              <a:cxnSpLocks noChangeShapeType="1"/>
            </p:cNvCxnSpPr>
            <p:nvPr/>
          </p:nvCxnSpPr>
          <p:spPr bwMode="auto">
            <a:xfrm flipH="1" flipV="1">
              <a:off x="8269288" y="838200"/>
              <a:ext cx="342900" cy="12382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" name="直線矢印コネクタ 19"/>
            <p:cNvCxnSpPr>
              <a:cxnSpLocks noChangeShapeType="1"/>
            </p:cNvCxnSpPr>
            <p:nvPr/>
          </p:nvCxnSpPr>
          <p:spPr bwMode="auto">
            <a:xfrm flipV="1">
              <a:off x="7507288" y="838200"/>
              <a:ext cx="381000" cy="7620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4350" name="Rectangle 16"/>
            <p:cNvSpPr>
              <a:spLocks/>
            </p:cNvSpPr>
            <p:nvPr/>
          </p:nvSpPr>
          <p:spPr bwMode="auto">
            <a:xfrm>
              <a:off x="7507288" y="304800"/>
              <a:ext cx="1066800" cy="152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/>
            <a:lstStyle/>
            <a:p>
              <a:r>
                <a:rPr lang="en-US" altLang="ja-JP" sz="1000">
                  <a:solidFill>
                    <a:prstClr val="black"/>
                  </a:solidFill>
                  <a:latin typeface="Gill Sans" charset="0"/>
                </a:rPr>
                <a:t>Colliding bunches</a:t>
              </a:r>
            </a:p>
          </p:txBody>
        </p:sp>
        <p:pic>
          <p:nvPicPr>
            <p:cNvPr id="14351" name="図 51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152400"/>
              <a:ext cx="16049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9675" y="1714500"/>
              <a:ext cx="120967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直線矢印コネクタ 23"/>
            <p:cNvCxnSpPr>
              <a:cxnSpLocks noChangeShapeType="1"/>
            </p:cNvCxnSpPr>
            <p:nvPr/>
          </p:nvCxnSpPr>
          <p:spPr bwMode="auto">
            <a:xfrm rot="16200000" flipH="1">
              <a:off x="657225" y="2089150"/>
              <a:ext cx="16764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pic>
          <p:nvPicPr>
            <p:cNvPr id="14354" name="Picture 330" descr="OHO_TiN_After"/>
            <p:cNvPicPr>
              <a:picLocks noChangeAspect="1" noChangeArrowheads="1"/>
            </p:cNvPicPr>
            <p:nvPr/>
          </p:nvPicPr>
          <p:blipFill>
            <a:blip r:embed="rId9" cstate="print">
              <a:lum contrast="-18000"/>
            </a:blip>
            <a:srcRect b="8067"/>
            <a:stretch>
              <a:fillRect/>
            </a:stretch>
          </p:blipFill>
          <p:spPr bwMode="auto">
            <a:xfrm>
              <a:off x="2103438" y="5653088"/>
              <a:ext cx="1363662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33" descr="&#10;ARES のコピー                                                  0004FF1BMacintosh HD                   C12DDCCD: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80300" y="2743200"/>
              <a:ext cx="1449388" cy="204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6" name="Text Box 34"/>
            <p:cNvSpPr txBox="1">
              <a:spLocks noChangeArrowheads="1"/>
            </p:cNvSpPr>
            <p:nvPr/>
          </p:nvSpPr>
          <p:spPr bwMode="auto">
            <a:xfrm>
              <a:off x="2476500" y="4241800"/>
              <a:ext cx="9445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>
                  <a:solidFill>
                    <a:prstClr val="black"/>
                  </a:solidFill>
                  <a:latin typeface="Helvetica Neue"/>
                </a:rPr>
                <a:t>Damping ring</a:t>
              </a:r>
            </a:p>
          </p:txBody>
        </p:sp>
        <p:sp>
          <p:nvSpPr>
            <p:cNvPr id="14357" name="Line 35"/>
            <p:cNvSpPr>
              <a:spLocks noChangeShapeType="1"/>
            </p:cNvSpPr>
            <p:nvPr/>
          </p:nvSpPr>
          <p:spPr bwMode="auto">
            <a:xfrm flipH="1">
              <a:off x="2552700" y="4495800"/>
              <a:ext cx="8382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58" name="Line 36"/>
            <p:cNvSpPr>
              <a:spLocks noChangeShapeType="1"/>
            </p:cNvSpPr>
            <p:nvPr/>
          </p:nvSpPr>
          <p:spPr bwMode="auto">
            <a:xfrm flipH="1">
              <a:off x="4305300" y="4724400"/>
              <a:ext cx="228600" cy="38100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59" name="Text Box 37"/>
            <p:cNvSpPr txBox="1">
              <a:spLocks noChangeArrowheads="1"/>
            </p:cNvSpPr>
            <p:nvPr/>
          </p:nvSpPr>
          <p:spPr bwMode="auto">
            <a:xfrm>
              <a:off x="3462338" y="5105400"/>
              <a:ext cx="12652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 dirty="0">
                  <a:solidFill>
                    <a:prstClr val="black"/>
                  </a:solidFill>
                  <a:latin typeface="Helvetica Neue"/>
                </a:rPr>
                <a:t>Low emittance gun</a:t>
              </a:r>
            </a:p>
          </p:txBody>
        </p:sp>
        <p:sp>
          <p:nvSpPr>
            <p:cNvPr id="14360" name="Line 38"/>
            <p:cNvSpPr>
              <a:spLocks noChangeShapeType="1"/>
            </p:cNvSpPr>
            <p:nvPr/>
          </p:nvSpPr>
          <p:spPr bwMode="auto">
            <a:xfrm flipH="1">
              <a:off x="3619500" y="5105400"/>
              <a:ext cx="6858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61" name="Text Box 39"/>
            <p:cNvSpPr txBox="1">
              <a:spLocks noChangeArrowheads="1"/>
            </p:cNvSpPr>
            <p:nvPr/>
          </p:nvSpPr>
          <p:spPr bwMode="auto">
            <a:xfrm>
              <a:off x="5524500" y="4076700"/>
              <a:ext cx="1077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>
                  <a:solidFill>
                    <a:prstClr val="black"/>
                  </a:solidFill>
                  <a:latin typeface="Helvetica Neue"/>
                </a:rPr>
                <a:t>Positron source</a:t>
              </a:r>
            </a:p>
          </p:txBody>
        </p:sp>
        <p:sp>
          <p:nvSpPr>
            <p:cNvPr id="14362" name="Line 40"/>
            <p:cNvSpPr>
              <a:spLocks noChangeShapeType="1"/>
            </p:cNvSpPr>
            <p:nvPr/>
          </p:nvSpPr>
          <p:spPr bwMode="auto">
            <a:xfrm>
              <a:off x="5524500" y="4321175"/>
              <a:ext cx="11430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63" name="Text Box 41"/>
            <p:cNvSpPr txBox="1">
              <a:spLocks noChangeArrowheads="1"/>
            </p:cNvSpPr>
            <p:nvPr/>
          </p:nvSpPr>
          <p:spPr bwMode="auto">
            <a:xfrm>
              <a:off x="2476500" y="1524000"/>
              <a:ext cx="10763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>
                  <a:solidFill>
                    <a:prstClr val="black"/>
                  </a:solidFill>
                  <a:latin typeface="Helvetica Neue"/>
                </a:rPr>
                <a:t>New beam pipe</a:t>
              </a:r>
            </a:p>
            <a:p>
              <a:r>
                <a:rPr lang="en-US" altLang="ja-JP" sz="1000">
                  <a:solidFill>
                    <a:prstClr val="black"/>
                  </a:solidFill>
                  <a:latin typeface="Helvetica Neue"/>
                </a:rPr>
                <a:t>&amp; bellows</a:t>
              </a:r>
            </a:p>
          </p:txBody>
        </p:sp>
        <p:sp>
          <p:nvSpPr>
            <p:cNvPr id="14364" name="Line 42"/>
            <p:cNvSpPr>
              <a:spLocks noChangeShapeType="1"/>
            </p:cNvSpPr>
            <p:nvPr/>
          </p:nvSpPr>
          <p:spPr bwMode="auto">
            <a:xfrm>
              <a:off x="2476500" y="1905000"/>
              <a:ext cx="9906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65" name="Text Box 43"/>
            <p:cNvSpPr txBox="1">
              <a:spLocks noChangeArrowheads="1"/>
            </p:cNvSpPr>
            <p:nvPr/>
          </p:nvSpPr>
          <p:spPr bwMode="auto">
            <a:xfrm>
              <a:off x="6972300" y="-410654"/>
              <a:ext cx="1748163" cy="5621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ja-JP" sz="2800" dirty="0">
                  <a:solidFill>
                    <a:srgbClr val="8064A2"/>
                  </a:solidFill>
                  <a:latin typeface="Helvetica Neue"/>
                </a:rPr>
                <a:t>Belle II</a:t>
              </a:r>
            </a:p>
          </p:txBody>
        </p:sp>
        <p:sp>
          <p:nvSpPr>
            <p:cNvPr id="14366" name="Line 44"/>
            <p:cNvSpPr>
              <a:spLocks noChangeShapeType="1"/>
            </p:cNvSpPr>
            <p:nvPr/>
          </p:nvSpPr>
          <p:spPr bwMode="auto">
            <a:xfrm flipV="1">
              <a:off x="6210300" y="152400"/>
              <a:ext cx="762000" cy="68580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67" name="Text Box 45"/>
            <p:cNvSpPr txBox="1">
              <a:spLocks noChangeArrowheads="1"/>
            </p:cNvSpPr>
            <p:nvPr/>
          </p:nvSpPr>
          <p:spPr bwMode="auto">
            <a:xfrm>
              <a:off x="6591300" y="898525"/>
              <a:ext cx="5969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>
                  <a:solidFill>
                    <a:prstClr val="black"/>
                  </a:solidFill>
                  <a:latin typeface="Helvetica Neue"/>
                </a:rPr>
                <a:t>New IR</a:t>
              </a:r>
            </a:p>
          </p:txBody>
        </p:sp>
        <p:sp>
          <p:nvSpPr>
            <p:cNvPr id="14368" name="Line 46"/>
            <p:cNvSpPr>
              <a:spLocks noChangeShapeType="1"/>
            </p:cNvSpPr>
            <p:nvPr/>
          </p:nvSpPr>
          <p:spPr bwMode="auto">
            <a:xfrm flipV="1">
              <a:off x="6396038" y="1143000"/>
              <a:ext cx="7620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69" name="Line 47"/>
            <p:cNvSpPr>
              <a:spLocks noChangeShapeType="1"/>
            </p:cNvSpPr>
            <p:nvPr/>
          </p:nvSpPr>
          <p:spPr bwMode="auto">
            <a:xfrm flipH="1">
              <a:off x="2247900" y="990600"/>
              <a:ext cx="533400" cy="304800"/>
            </a:xfrm>
            <a:prstGeom prst="line">
              <a:avLst/>
            </a:prstGeom>
            <a:noFill/>
            <a:ln w="38100">
              <a:solidFill>
                <a:srgbClr val="F7020B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70" name="Line 48"/>
            <p:cNvSpPr>
              <a:spLocks noChangeShapeType="1"/>
            </p:cNvSpPr>
            <p:nvPr/>
          </p:nvSpPr>
          <p:spPr bwMode="auto">
            <a:xfrm flipH="1" flipV="1">
              <a:off x="5067300" y="685800"/>
              <a:ext cx="457200" cy="76200"/>
            </a:xfrm>
            <a:prstGeom prst="line">
              <a:avLst/>
            </a:prstGeom>
            <a:noFill/>
            <a:ln w="38100">
              <a:solidFill>
                <a:srgbClr val="F7020B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71" name="Line 49"/>
            <p:cNvSpPr>
              <a:spLocks noChangeShapeType="1"/>
            </p:cNvSpPr>
            <p:nvPr/>
          </p:nvSpPr>
          <p:spPr bwMode="auto">
            <a:xfrm flipH="1" flipV="1">
              <a:off x="6210300" y="1447800"/>
              <a:ext cx="381000" cy="228600"/>
            </a:xfrm>
            <a:prstGeom prst="line">
              <a:avLst/>
            </a:prstGeom>
            <a:noFill/>
            <a:ln w="38100">
              <a:solidFill>
                <a:srgbClr val="F7020B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72" name="Line 50"/>
            <p:cNvSpPr>
              <a:spLocks noChangeShapeType="1"/>
            </p:cNvSpPr>
            <p:nvPr/>
          </p:nvSpPr>
          <p:spPr bwMode="auto">
            <a:xfrm flipH="1">
              <a:off x="6286500" y="2743200"/>
              <a:ext cx="533400" cy="304800"/>
            </a:xfrm>
            <a:prstGeom prst="line">
              <a:avLst/>
            </a:prstGeom>
            <a:noFill/>
            <a:ln w="38100">
              <a:solidFill>
                <a:srgbClr val="000BF7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73" name="Line 51"/>
            <p:cNvSpPr>
              <a:spLocks noChangeShapeType="1"/>
            </p:cNvSpPr>
            <p:nvPr/>
          </p:nvSpPr>
          <p:spPr bwMode="auto">
            <a:xfrm>
              <a:off x="6591300" y="1219200"/>
              <a:ext cx="381000" cy="152400"/>
            </a:xfrm>
            <a:prstGeom prst="line">
              <a:avLst/>
            </a:prstGeom>
            <a:noFill/>
            <a:ln w="38100">
              <a:solidFill>
                <a:srgbClr val="000BF7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14374" name="Picture 1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27788" y="4775200"/>
              <a:ext cx="977900" cy="73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5" name="テキスト ボックス 46"/>
            <p:cNvSpPr txBox="1">
              <a:spLocks noChangeArrowheads="1"/>
            </p:cNvSpPr>
            <p:nvPr/>
          </p:nvSpPr>
          <p:spPr bwMode="auto">
            <a:xfrm>
              <a:off x="792163" y="5178425"/>
              <a:ext cx="18748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solidFill>
                    <a:prstClr val="black"/>
                  </a:solidFill>
                </a:rPr>
                <a:t>TiN-coated beam pipe with antechambers</a:t>
              </a:r>
            </a:p>
          </p:txBody>
        </p:sp>
        <p:sp>
          <p:nvSpPr>
            <p:cNvPr id="14376" name="テキスト ボックス 47"/>
            <p:cNvSpPr txBox="1">
              <a:spLocks noChangeArrowheads="1"/>
            </p:cNvSpPr>
            <p:nvPr/>
          </p:nvSpPr>
          <p:spPr bwMode="auto">
            <a:xfrm>
              <a:off x="38100" y="4292600"/>
              <a:ext cx="21891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 dirty="0">
                  <a:solidFill>
                    <a:prstClr val="black"/>
                  </a:solidFill>
                </a:rPr>
                <a:t>Redesign the lattices of HER &amp; LER to squeeze the emittance </a:t>
              </a:r>
            </a:p>
          </p:txBody>
        </p:sp>
        <p:sp>
          <p:nvSpPr>
            <p:cNvPr id="14377" name="テキスト ボックス 48"/>
            <p:cNvSpPr txBox="1">
              <a:spLocks noChangeArrowheads="1"/>
            </p:cNvSpPr>
            <p:nvPr/>
          </p:nvSpPr>
          <p:spPr bwMode="auto">
            <a:xfrm>
              <a:off x="5529263" y="3267075"/>
              <a:ext cx="19129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solidFill>
                    <a:prstClr val="black"/>
                  </a:solidFill>
                </a:rPr>
                <a:t>Add / modify RF systems for higher beam current</a:t>
              </a:r>
            </a:p>
          </p:txBody>
        </p:sp>
        <p:sp>
          <p:nvSpPr>
            <p:cNvPr id="14378" name="テキスト ボックス 49"/>
            <p:cNvSpPr txBox="1">
              <a:spLocks noChangeArrowheads="1"/>
            </p:cNvSpPr>
            <p:nvPr/>
          </p:nvSpPr>
          <p:spPr bwMode="auto">
            <a:xfrm>
              <a:off x="5638800" y="4324350"/>
              <a:ext cx="17907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solidFill>
                    <a:prstClr val="black"/>
                  </a:solidFill>
                </a:rPr>
                <a:t>New positron target / capture section</a:t>
              </a:r>
            </a:p>
          </p:txBody>
        </p:sp>
        <p:sp>
          <p:nvSpPr>
            <p:cNvPr id="14379" name="テキスト ボックス 50"/>
            <p:cNvSpPr txBox="1">
              <a:spLocks noChangeArrowheads="1"/>
            </p:cNvSpPr>
            <p:nvPr/>
          </p:nvSpPr>
          <p:spPr bwMode="auto">
            <a:xfrm>
              <a:off x="7240588" y="1066800"/>
              <a:ext cx="1836737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solidFill>
                    <a:prstClr val="black"/>
                  </a:solidFill>
                </a:rPr>
                <a:t>New superconducting /permanent final focusing quads near the IP</a:t>
              </a:r>
            </a:p>
          </p:txBody>
        </p:sp>
        <p:sp>
          <p:nvSpPr>
            <p:cNvPr id="14380" name="テキスト ボックス 51"/>
            <p:cNvSpPr txBox="1">
              <a:spLocks noChangeArrowheads="1"/>
            </p:cNvSpPr>
            <p:nvPr/>
          </p:nvSpPr>
          <p:spPr bwMode="auto">
            <a:xfrm>
              <a:off x="3536950" y="5334000"/>
              <a:ext cx="17716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 dirty="0">
                  <a:solidFill>
                    <a:prstClr val="black"/>
                  </a:solidFill>
                </a:rPr>
                <a:t>Low emittance electrons to inject</a:t>
              </a:r>
            </a:p>
          </p:txBody>
        </p:sp>
        <p:sp>
          <p:nvSpPr>
            <p:cNvPr id="14381" name="テキスト ボックス 52"/>
            <p:cNvSpPr txBox="1">
              <a:spLocks noChangeArrowheads="1"/>
            </p:cNvSpPr>
            <p:nvPr/>
          </p:nvSpPr>
          <p:spPr bwMode="auto">
            <a:xfrm>
              <a:off x="2708275" y="3789363"/>
              <a:ext cx="17716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 dirty="0">
                  <a:solidFill>
                    <a:prstClr val="black"/>
                  </a:solidFill>
                </a:rPr>
                <a:t>Low emittance positrons to inject</a:t>
              </a:r>
            </a:p>
          </p:txBody>
        </p:sp>
        <p:sp>
          <p:nvSpPr>
            <p:cNvPr id="14382" name="テキスト ボックス 45"/>
            <p:cNvSpPr txBox="1">
              <a:spLocks noChangeArrowheads="1"/>
            </p:cNvSpPr>
            <p:nvPr/>
          </p:nvSpPr>
          <p:spPr bwMode="auto">
            <a:xfrm>
              <a:off x="-20638" y="2427288"/>
              <a:ext cx="176688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solidFill>
                    <a:prstClr val="black"/>
                  </a:solidFill>
                </a:rPr>
                <a:t>Replace short  dipoles with longer ones (LER)</a:t>
              </a:r>
            </a:p>
          </p:txBody>
        </p:sp>
        <p:grpSp>
          <p:nvGrpSpPr>
            <p:cNvPr id="5" name="図形グループ 71"/>
            <p:cNvGrpSpPr>
              <a:grpSpLocks/>
            </p:cNvGrpSpPr>
            <p:nvPr/>
          </p:nvGrpSpPr>
          <p:grpSpPr bwMode="auto">
            <a:xfrm>
              <a:off x="184150" y="2927350"/>
              <a:ext cx="2405063" cy="1273175"/>
              <a:chOff x="184906" y="2927590"/>
              <a:chExt cx="2404238" cy="1272404"/>
            </a:xfrm>
          </p:grpSpPr>
          <p:pic>
            <p:nvPicPr>
              <p:cNvPr id="14384" name="図 67"/>
              <p:cNvPicPr>
                <a:picLocks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4906" y="3666554"/>
                <a:ext cx="2404238" cy="533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85" name="図 68"/>
              <p:cNvPicPr>
                <a:picLocks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1208" y="2927590"/>
                <a:ext cx="2362164" cy="510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" name="下矢印 69"/>
              <p:cNvSpPr/>
              <p:nvPr/>
            </p:nvSpPr>
            <p:spPr>
              <a:xfrm>
                <a:off x="1211667" y="3443216"/>
                <a:ext cx="365000" cy="217355"/>
              </a:xfrm>
              <a:prstGeom prst="downArrow">
                <a:avLst/>
              </a:prstGeom>
              <a:solidFill>
                <a:srgbClr val="CCFF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6" name="タイトル 55"/>
          <p:cNvSpPr>
            <a:spLocks noGrp="1"/>
          </p:cNvSpPr>
          <p:nvPr>
            <p:ph type="title"/>
          </p:nvPr>
        </p:nvSpPr>
        <p:spPr>
          <a:xfrm>
            <a:off x="457200" y="-24"/>
            <a:ext cx="5770984" cy="785818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SuperKEKB</a:t>
            </a:r>
            <a:r>
              <a:rPr kumimoji="1" lang="en-US" altLang="ja-JP" dirty="0" smtClean="0"/>
              <a:t> and Belle II</a:t>
            </a:r>
            <a:endParaRPr kumimoji="1" lang="ja-JP" altLang="en-US" dirty="0"/>
          </a:p>
        </p:txBody>
      </p:sp>
      <p:sp>
        <p:nvSpPr>
          <p:cNvPr id="58" name="スライド番号プレースホルダ 5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日付プレースホルダ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14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13"/>
          <p:cNvGrpSpPr/>
          <p:nvPr/>
        </p:nvGrpSpPr>
        <p:grpSpPr>
          <a:xfrm>
            <a:off x="56168" y="728438"/>
            <a:ext cx="9015823" cy="6084938"/>
            <a:chOff x="56168" y="211917"/>
            <a:chExt cx="9015823" cy="6084938"/>
          </a:xfrm>
        </p:grpSpPr>
        <p:pic>
          <p:nvPicPr>
            <p:cNvPr id="3010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751911"/>
              <a:ext cx="7848872" cy="5544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線矢印コネクタ 6"/>
            <p:cNvCxnSpPr/>
            <p:nvPr/>
          </p:nvCxnSpPr>
          <p:spPr>
            <a:xfrm>
              <a:off x="539552" y="2348880"/>
              <a:ext cx="2201437" cy="51923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467544" y="2733666"/>
              <a:ext cx="1765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electron  (7GeV)</a:t>
              </a:r>
              <a:endParaRPr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>
              <a:off x="6893185" y="3882405"/>
              <a:ext cx="1604567" cy="41069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6893184" y="4365104"/>
              <a:ext cx="1783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positron (4GeV)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角丸四角形吹き出し 12"/>
            <p:cNvSpPr/>
            <p:nvPr/>
          </p:nvSpPr>
          <p:spPr>
            <a:xfrm>
              <a:off x="3635895" y="211917"/>
              <a:ext cx="5256585" cy="1020577"/>
            </a:xfrm>
            <a:prstGeom prst="wedgeRoundRectCallout">
              <a:avLst>
                <a:gd name="adj1" fmla="val -19653"/>
                <a:gd name="adj2" fmla="val 67413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K</a:t>
              </a:r>
              <a:r>
                <a:rPr lang="en-US" altLang="ja-JP" baseline="-25000" dirty="0" smtClean="0">
                  <a:solidFill>
                    <a:prstClr val="black"/>
                  </a:solidFill>
                </a:rPr>
                <a:t>L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and </a:t>
              </a:r>
              <a:r>
                <a:rPr lang="en-US" altLang="ja-JP" dirty="0" err="1" smtClean="0">
                  <a:solidFill>
                    <a:prstClr val="black"/>
                  </a:solidFill>
                </a:rPr>
                <a:t>muon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detector:</a:t>
              </a: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Resistive Plate Counter (barrel outer layers)</a:t>
              </a: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Scintillator + WLSF + MPPC (end-caps, inner 2 barrel layers)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5" name="角丸四角形吹き出し 14"/>
            <p:cNvSpPr/>
            <p:nvPr/>
          </p:nvSpPr>
          <p:spPr>
            <a:xfrm>
              <a:off x="5580112" y="2247679"/>
              <a:ext cx="3491879" cy="824541"/>
            </a:xfrm>
            <a:prstGeom prst="wedgeRoundRectCallout">
              <a:avLst>
                <a:gd name="adj1" fmla="val -79046"/>
                <a:gd name="adj2" fmla="val 2674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Particle Identification </a:t>
              </a: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Time-of-Propagation counter (barrel)</a:t>
              </a:r>
              <a:endParaRPr lang="en-US" altLang="ja-JP" sz="1600" dirty="0">
                <a:solidFill>
                  <a:prstClr val="black"/>
                </a:solidFill>
              </a:endParaRP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Prox. focusing Aerogel RICH (</a:t>
              </a:r>
              <a:r>
                <a:rPr lang="en-US" altLang="ja-JP" sz="1600" dirty="0" err="1" smtClean="0">
                  <a:solidFill>
                    <a:prstClr val="black"/>
                  </a:solidFill>
                </a:rPr>
                <a:t>fwd</a:t>
              </a:r>
              <a:r>
                <a:rPr lang="en-US" altLang="ja-JP" sz="1600" dirty="0" smtClean="0">
                  <a:solidFill>
                    <a:prstClr val="black"/>
                  </a:solidFill>
                </a:rPr>
                <a:t>)</a:t>
              </a:r>
            </a:p>
          </p:txBody>
        </p:sp>
        <p:sp>
          <p:nvSpPr>
            <p:cNvPr id="16" name="角丸四角形吹き出し 15"/>
            <p:cNvSpPr/>
            <p:nvPr/>
          </p:nvSpPr>
          <p:spPr>
            <a:xfrm>
              <a:off x="827584" y="4734436"/>
              <a:ext cx="3407959" cy="854804"/>
            </a:xfrm>
            <a:prstGeom prst="wedgeRoundRectCallout">
              <a:avLst>
                <a:gd name="adj1" fmla="val 47309"/>
                <a:gd name="adj2" fmla="val -19229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Central Drift Chamber</a:t>
              </a:r>
            </a:p>
            <a:p>
              <a:r>
                <a:rPr kumimoji="0" lang="en-US" altLang="ja-JP" sz="1600" dirty="0" smtClean="0">
                  <a:solidFill>
                    <a:prstClr val="black"/>
                  </a:solidFill>
                  <a:ea typeface="ヒラギノ角ゴ ProN W3" pitchFamily="-109" charset="-128"/>
                  <a:sym typeface="Optima" pitchFamily="-109" charset="0"/>
                </a:rPr>
                <a:t>He(50%):C</a:t>
              </a:r>
              <a:r>
                <a:rPr kumimoji="0" lang="en-US" altLang="ja-JP" sz="1600" baseline="-6000" dirty="0" smtClean="0">
                  <a:solidFill>
                    <a:prstClr val="black"/>
                  </a:solidFill>
                  <a:ea typeface="ヒラギノ角ゴ ProN W3" pitchFamily="-109" charset="-128"/>
                  <a:sym typeface="Optima" pitchFamily="-109" charset="0"/>
                </a:rPr>
                <a:t>2</a:t>
              </a:r>
              <a:r>
                <a:rPr kumimoji="0" lang="en-US" altLang="ja-JP" sz="1600" dirty="0" smtClean="0">
                  <a:solidFill>
                    <a:prstClr val="black"/>
                  </a:solidFill>
                  <a:ea typeface="ヒラギノ角ゴ ProN W3" pitchFamily="-109" charset="-128"/>
                  <a:sym typeface="Optima" pitchFamily="-109" charset="0"/>
                </a:rPr>
                <a:t>H</a:t>
              </a:r>
              <a:r>
                <a:rPr kumimoji="0" lang="en-US" altLang="ja-JP" sz="1600" baseline="-6000" dirty="0" smtClean="0">
                  <a:solidFill>
                    <a:prstClr val="black"/>
                  </a:solidFill>
                  <a:ea typeface="ヒラギノ角ゴ ProN W3" pitchFamily="-109" charset="-128"/>
                  <a:sym typeface="Optima" pitchFamily="-109" charset="0"/>
                </a:rPr>
                <a:t>6</a:t>
              </a:r>
              <a:r>
                <a:rPr kumimoji="0" lang="en-US" altLang="ja-JP" sz="1600" dirty="0">
                  <a:solidFill>
                    <a:prstClr val="black"/>
                  </a:solidFill>
                  <a:ea typeface="ヒラギノ角ゴ ProN W3" pitchFamily="-109" charset="-128"/>
                  <a:sym typeface="Optima" pitchFamily="-109" charset="0"/>
                </a:rPr>
                <a:t>(50%)</a:t>
              </a:r>
              <a:r>
                <a:rPr lang="en-US" altLang="ja-JP" sz="1600" dirty="0" smtClean="0">
                  <a:solidFill>
                    <a:prstClr val="black"/>
                  </a:solidFill>
                </a:rPr>
                <a:t>, Small cells, long lever arm,  fast electronics</a:t>
              </a:r>
            </a:p>
          </p:txBody>
        </p:sp>
        <p:sp>
          <p:nvSpPr>
            <p:cNvPr id="17" name="角丸四角形吹き出し 16"/>
            <p:cNvSpPr/>
            <p:nvPr/>
          </p:nvSpPr>
          <p:spPr>
            <a:xfrm>
              <a:off x="179512" y="1232494"/>
              <a:ext cx="3888432" cy="896548"/>
            </a:xfrm>
            <a:prstGeom prst="wedgeRoundRectCallout">
              <a:avLst>
                <a:gd name="adj1" fmla="val 30213"/>
                <a:gd name="adj2" fmla="val 7879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EM Calorimeter:</a:t>
              </a:r>
            </a:p>
            <a:p>
              <a:r>
                <a:rPr lang="en-US" altLang="ja-JP" sz="1600" dirty="0" err="1" smtClean="0">
                  <a:solidFill>
                    <a:prstClr val="black"/>
                  </a:solidFill>
                </a:rPr>
                <a:t>CsI</a:t>
              </a:r>
              <a:r>
                <a:rPr lang="en-US" altLang="ja-JP" sz="1600" dirty="0" smtClean="0">
                  <a:solidFill>
                    <a:prstClr val="black"/>
                  </a:solidFill>
                </a:rPr>
                <a:t>(</a:t>
              </a:r>
              <a:r>
                <a:rPr lang="en-US" altLang="ja-JP" sz="1600" dirty="0" err="1" smtClean="0">
                  <a:solidFill>
                    <a:prstClr val="black"/>
                  </a:solidFill>
                </a:rPr>
                <a:t>Tl</a:t>
              </a:r>
              <a:r>
                <a:rPr lang="en-US" altLang="ja-JP" sz="1600" dirty="0" smtClean="0">
                  <a:solidFill>
                    <a:prstClr val="black"/>
                  </a:solidFill>
                </a:rPr>
                <a:t>), waveform sampling (barrel)</a:t>
              </a: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Pure </a:t>
              </a:r>
              <a:r>
                <a:rPr lang="en-US" altLang="ja-JP" sz="1600" dirty="0" err="1" smtClean="0">
                  <a:solidFill>
                    <a:prstClr val="black"/>
                  </a:solidFill>
                </a:rPr>
                <a:t>CsI</a:t>
              </a:r>
              <a:r>
                <a:rPr lang="en-US" altLang="ja-JP" sz="1600" dirty="0" smtClean="0">
                  <a:solidFill>
                    <a:prstClr val="black"/>
                  </a:solidFill>
                </a:rPr>
                <a:t> + waveform sampling (end-caps)</a:t>
              </a:r>
            </a:p>
          </p:txBody>
        </p:sp>
        <p:sp>
          <p:nvSpPr>
            <p:cNvPr id="18" name="角丸四角形吹き出し 17"/>
            <p:cNvSpPr/>
            <p:nvPr/>
          </p:nvSpPr>
          <p:spPr>
            <a:xfrm>
              <a:off x="56168" y="3848419"/>
              <a:ext cx="3031300" cy="648072"/>
            </a:xfrm>
            <a:prstGeom prst="wedgeRoundRectCallout">
              <a:avLst>
                <a:gd name="adj1" fmla="val 78119"/>
                <a:gd name="adj2" fmla="val -15488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Vertex Detector</a:t>
              </a: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2 layers DEPFET + 4 layers DSSD</a:t>
              </a:r>
            </a:p>
          </p:txBody>
        </p:sp>
        <p:sp>
          <p:nvSpPr>
            <p:cNvPr id="19" name="角丸四角形吹き出し 18"/>
            <p:cNvSpPr/>
            <p:nvPr/>
          </p:nvSpPr>
          <p:spPr>
            <a:xfrm>
              <a:off x="56168" y="3170079"/>
              <a:ext cx="2283583" cy="648072"/>
            </a:xfrm>
            <a:prstGeom prst="wedgeRoundRectCallout">
              <a:avLst>
                <a:gd name="adj1" fmla="val 116633"/>
                <a:gd name="adj2" fmla="val -59492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Beryllium beam pipe</a:t>
              </a: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2cm diameter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6118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Belle II Detector</a:t>
            </a:r>
            <a:endParaRPr kumimoji="1" lang="ja-JP" altLang="en-US" dirty="0"/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6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Belle II Collaboration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9891" y="5324959"/>
            <a:ext cx="698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19 </a:t>
            </a:r>
            <a:r>
              <a:rPr lang="en-US" altLang="ja-JP" sz="2400" dirty="0" smtClean="0">
                <a:solidFill>
                  <a:prstClr val="black"/>
                </a:solidFill>
              </a:rPr>
              <a:t>countries/regions, </a:t>
            </a:r>
            <a:r>
              <a:rPr lang="en-US" altLang="ja-JP" sz="2400" dirty="0" smtClean="0">
                <a:solidFill>
                  <a:prstClr val="black"/>
                </a:solidFill>
              </a:rPr>
              <a:t>66 </a:t>
            </a:r>
            <a:r>
              <a:rPr lang="en-US" altLang="ja-JP" sz="2400" dirty="0" smtClean="0">
                <a:solidFill>
                  <a:prstClr val="black"/>
                </a:solidFill>
              </a:rPr>
              <a:t>institutes, ~400 </a:t>
            </a:r>
            <a:r>
              <a:rPr lang="en-US" altLang="ja-JP" sz="2400" dirty="0" smtClean="0">
                <a:solidFill>
                  <a:prstClr val="black"/>
                </a:solidFill>
              </a:rPr>
              <a:t>collaborators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9 German institutes (2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nd</a:t>
            </a:r>
            <a:r>
              <a:rPr lang="en-US" altLang="ja-JP" sz="2400" dirty="0" smtClean="0">
                <a:solidFill>
                  <a:prstClr val="black"/>
                </a:solidFill>
              </a:rPr>
              <a:t> largest)</a:t>
            </a:r>
            <a:endParaRPr lang="en-US" altLang="ja-JP" sz="2400" dirty="0" smtClean="0">
              <a:solidFill>
                <a:prstClr val="black"/>
              </a:solidFill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54" b="5548"/>
          <a:stretch/>
        </p:blipFill>
        <p:spPr bwMode="auto">
          <a:xfrm>
            <a:off x="-7126" y="836712"/>
            <a:ext cx="9151126" cy="423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45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DEPFET for Belle II</a:t>
            </a:r>
            <a:endParaRPr kumimoji="1" lang="ja-JP" altLang="en-US" dirty="0"/>
          </a:p>
        </p:txBody>
      </p:sp>
      <p:sp>
        <p:nvSpPr>
          <p:cNvPr id="7174" name="Foliennummernplatzhalter 3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F93ED5-B86E-477C-AF35-8BDF018F558F}" type="slidenum">
              <a:rPr lang="de-DE">
                <a:solidFill>
                  <a:srgbClr val="000000"/>
                </a:solidFill>
              </a:rPr>
              <a:pPr/>
              <a:t>6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25607"/>
            <a:ext cx="5448076" cy="34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5768" y="1917445"/>
            <a:ext cx="4786313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Laci\2-PROJECTS\Belle-II\Dummies\ThinDummies\Pictures\AfterCutI\IMG_8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980" y="836712"/>
            <a:ext cx="2664296" cy="189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40"/>
          <p:cNvSpPr txBox="1">
            <a:spLocks noChangeArrowheads="1"/>
          </p:cNvSpPr>
          <p:nvPr/>
        </p:nvSpPr>
        <p:spPr bwMode="auto">
          <a:xfrm>
            <a:off x="7452320" y="2168679"/>
            <a:ext cx="1418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dirty="0" smtClean="0">
                <a:solidFill>
                  <a:srgbClr val="000000"/>
                </a:solidFill>
                <a:latin typeface="Arial" charset="0"/>
              </a:rPr>
              <a:t>total of </a:t>
            </a:r>
            <a:r>
              <a:rPr kumimoji="0" lang="fr-FR" sz="1600" dirty="0" smtClean="0">
                <a:solidFill>
                  <a:srgbClr val="FF0000"/>
                </a:solidFill>
                <a:latin typeface="Arial" charset="0"/>
              </a:rPr>
              <a:t>8 Mpx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9934120"/>
              </p:ext>
            </p:extLst>
          </p:nvPr>
        </p:nvGraphicFramePr>
        <p:xfrm>
          <a:off x="3203848" y="764704"/>
          <a:ext cx="586916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76"/>
                <a:gridCol w="648072"/>
                <a:gridCol w="720080"/>
                <a:gridCol w="864096"/>
                <a:gridCol w="1008112"/>
                <a:gridCol w="1224136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Layer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radius</a:t>
                      </a:r>
                    </a:p>
                    <a:p>
                      <a:r>
                        <a:rPr kumimoji="1" lang="en-US" altLang="ja-JP" sz="1200" dirty="0" smtClean="0"/>
                        <a:t>(mm)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px</a:t>
                      </a:r>
                      <a:r>
                        <a:rPr kumimoji="1" lang="en-US" altLang="ja-JP" sz="1200" dirty="0" smtClean="0"/>
                        <a:t> size </a:t>
                      </a:r>
                    </a:p>
                    <a:p>
                      <a:r>
                        <a:rPr kumimoji="1" lang="en-US" altLang="ja-JP" sz="1200" dirty="0" smtClean="0"/>
                        <a:t>(</a:t>
                      </a:r>
                      <a:r>
                        <a:rPr kumimoji="1" lang="en-US" altLang="ja-JP" sz="1200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sz="1200" dirty="0" smtClean="0"/>
                        <a:t>m</a:t>
                      </a:r>
                      <a:r>
                        <a:rPr kumimoji="1" lang="en-US" altLang="ja-JP" sz="1200" baseline="30000" dirty="0" smtClean="0"/>
                        <a:t>2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thickness</a:t>
                      </a:r>
                    </a:p>
                    <a:p>
                      <a:r>
                        <a:rPr kumimoji="1" lang="en-US" altLang="ja-JP" sz="1200" dirty="0" smtClean="0"/>
                        <a:t>(</a:t>
                      </a:r>
                      <a:r>
                        <a:rPr kumimoji="1" lang="en-US" altLang="ja-JP" sz="1200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sz="1200" dirty="0" smtClean="0"/>
                        <a:t>m)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half</a:t>
                      </a:r>
                      <a:r>
                        <a:rPr kumimoji="1" lang="en-US" altLang="ja-JP" sz="1200" baseline="0" dirty="0" smtClean="0"/>
                        <a:t> ladder</a:t>
                      </a:r>
                    </a:p>
                    <a:p>
                      <a:r>
                        <a:rPr kumimoji="1" lang="en-US" altLang="ja-JP" sz="1200" baseline="0" dirty="0" err="1" smtClean="0"/>
                        <a:t>rows</a:t>
                      </a:r>
                      <a:r>
                        <a:rPr kumimoji="1" lang="en-US" altLang="ja-JP" sz="1200" dirty="0" err="1" smtClean="0"/>
                        <a:t>×</a:t>
                      </a:r>
                      <a:r>
                        <a:rPr kumimoji="1" lang="en-US" altLang="ja-JP" sz="1200" baseline="0" dirty="0" err="1" smtClean="0"/>
                        <a:t>cols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half ladder size</a:t>
                      </a:r>
                    </a:p>
                    <a:p>
                      <a:r>
                        <a:rPr kumimoji="1" lang="en-US" altLang="ja-JP" sz="1200" dirty="0" smtClean="0"/>
                        <a:t>(</a:t>
                      </a:r>
                      <a:r>
                        <a:rPr kumimoji="1" lang="en-US" altLang="ja-JP" sz="1200" dirty="0" err="1" smtClean="0"/>
                        <a:t>mm×mm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#ladders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1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50x55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768×250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70×15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50x75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768×250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85×15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12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28674" name="Picture 2" descr="C:\Users\ushiroda\Documents\Sync Folder\Photos\Travels\20111105 MPI\P10009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005064"/>
            <a:ext cx="3251200" cy="2438400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5652120" y="4005064"/>
            <a:ext cx="190872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Mechanical mockup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357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2213111"/>
              </p:ext>
            </p:extLst>
          </p:nvPr>
        </p:nvGraphicFramePr>
        <p:xfrm>
          <a:off x="225394" y="1052736"/>
          <a:ext cx="8712968" cy="5592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1656184"/>
                <a:gridCol w="3600400"/>
                <a:gridCol w="2016224"/>
              </a:tblGrid>
              <a:tr h="28651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u="none" strike="noStrike" dirty="0">
                          <a:effectLst/>
                        </a:rPr>
                        <a:t>Country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Funding Agency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Member (Abbreviation)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Representative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 anchor="ctr"/>
                </a:tc>
              </a:tr>
              <a:tr h="289552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smtClean="0">
                          <a:effectLst/>
                        </a:rPr>
                        <a:t>Czech </a:t>
                      </a:r>
                      <a:r>
                        <a:rPr lang="en-GB" sz="1800" u="none" strike="noStrike" dirty="0">
                          <a:effectLst/>
                        </a:rPr>
                        <a:t>Republic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Charles University Prague (PRA)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err="1">
                          <a:effectLst/>
                        </a:rPr>
                        <a:t>Zdenek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Dolezal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China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CAS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smtClean="0">
                          <a:effectLst/>
                        </a:rPr>
                        <a:t>Inst. </a:t>
                      </a:r>
                      <a:r>
                        <a:rPr lang="en-GB" sz="1800" u="none" strike="noStrike" dirty="0">
                          <a:effectLst/>
                        </a:rPr>
                        <a:t>for High Energy Physics (IHEP)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err="1">
                          <a:effectLst/>
                        </a:rPr>
                        <a:t>Zhen’An</a:t>
                      </a:r>
                      <a:r>
                        <a:rPr lang="en-GB" sz="1800" u="none" strike="noStrike" dirty="0">
                          <a:effectLst/>
                        </a:rPr>
                        <a:t> Liu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rowSpan="9"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Germany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BMBF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University of Bonn (BON)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Norbert </a:t>
                      </a:r>
                      <a:r>
                        <a:rPr lang="de-DE" sz="1800" u="none" strike="noStrike" dirty="0" err="1">
                          <a:effectLst/>
                        </a:rPr>
                        <a:t>Wermes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University of </a:t>
                      </a:r>
                      <a:r>
                        <a:rPr lang="en-GB" sz="1800" u="none" strike="noStrike" dirty="0" err="1">
                          <a:effectLst/>
                        </a:rPr>
                        <a:t>Göttingen</a:t>
                      </a:r>
                      <a:r>
                        <a:rPr lang="en-GB" sz="1800" u="none" strike="noStrike" dirty="0">
                          <a:effectLst/>
                        </a:rPr>
                        <a:t> (GOE)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Ariane Frey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University of Heidelberg (HEI)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Peter Fischer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University of Karlsruhe (KAR)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Thomas Müller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University of </a:t>
                      </a:r>
                      <a:r>
                        <a:rPr lang="en-GB" sz="1800" u="none" strike="noStrike" dirty="0" err="1">
                          <a:effectLst/>
                        </a:rPr>
                        <a:t>Gießen</a:t>
                      </a:r>
                      <a:r>
                        <a:rPr lang="en-GB" sz="1800" u="none" strike="noStrike" dirty="0">
                          <a:effectLst/>
                        </a:rPr>
                        <a:t> (GIE)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Sören Lange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University of Munich (LMU)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Jochen </a:t>
                      </a:r>
                      <a:r>
                        <a:rPr lang="de-DE" sz="1800" u="none" strike="noStrike" dirty="0" err="1">
                          <a:effectLst/>
                        </a:rPr>
                        <a:t>Schieck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6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Technical University Munich  (TUM)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Stephan Paul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6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u="none" strike="noStrike" dirty="0">
                          <a:effectLst/>
                        </a:rPr>
                        <a:t>DESY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DESY Hamburg (DES)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Carsten Niebuhr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42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MPI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MPI for Physics, </a:t>
                      </a:r>
                      <a:r>
                        <a:rPr lang="en-GB" sz="1800" u="none" strike="noStrike" dirty="0" err="1">
                          <a:effectLst/>
                        </a:rPr>
                        <a:t>München</a:t>
                      </a:r>
                      <a:r>
                        <a:rPr lang="en-GB" sz="1800" u="none" strike="noStrike" dirty="0">
                          <a:effectLst/>
                        </a:rPr>
                        <a:t> (MPI)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Hans-</a:t>
                      </a:r>
                      <a:r>
                        <a:rPr lang="en-GB" sz="1800" u="none" strike="noStrike" dirty="0" err="1">
                          <a:effectLst/>
                        </a:rPr>
                        <a:t>Günther</a:t>
                      </a:r>
                      <a:r>
                        <a:rPr lang="en-GB" sz="1800" u="none" strike="noStrike" dirty="0">
                          <a:effectLst/>
                        </a:rPr>
                        <a:t> Moser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56690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Japan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smtClean="0">
                          <a:effectLst/>
                        </a:rPr>
                        <a:t>JSPS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err="1">
                          <a:effectLst/>
                        </a:rPr>
                        <a:t>Struct</a:t>
                      </a:r>
                      <a:r>
                        <a:rPr lang="en-GB" sz="1800" u="none" strike="noStrike" dirty="0">
                          <a:effectLst/>
                        </a:rPr>
                        <a:t>. </a:t>
                      </a:r>
                      <a:r>
                        <a:rPr lang="en-GB" sz="1800" u="none" strike="noStrike" dirty="0" smtClean="0">
                          <a:effectLst/>
                        </a:rPr>
                        <a:t>Biol. </a:t>
                      </a:r>
                      <a:r>
                        <a:rPr lang="en-GB" sz="1800" u="none" strike="noStrike" dirty="0">
                          <a:effectLst/>
                        </a:rPr>
                        <a:t>Research </a:t>
                      </a:r>
                      <a:r>
                        <a:rPr lang="en-GB" sz="1800" u="none" strike="noStrike" dirty="0" err="1">
                          <a:effectLst/>
                        </a:rPr>
                        <a:t>Center</a:t>
                      </a:r>
                      <a:r>
                        <a:rPr lang="en-GB" sz="1800" u="none" strike="noStrike" dirty="0">
                          <a:effectLst/>
                        </a:rPr>
                        <a:t> (KEK)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err="1">
                          <a:effectLst/>
                        </a:rPr>
                        <a:t>Soichi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Wakatsuki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Poland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Inst. of </a:t>
                      </a:r>
                      <a:r>
                        <a:rPr lang="en-GB" sz="1800" u="none" strike="noStrike" dirty="0" err="1">
                          <a:effectLst/>
                        </a:rPr>
                        <a:t>Nucl</a:t>
                      </a:r>
                      <a:r>
                        <a:rPr lang="en-GB" sz="1800" u="none" strike="noStrike" dirty="0">
                          <a:effectLst/>
                        </a:rPr>
                        <a:t>. </a:t>
                      </a:r>
                      <a:r>
                        <a:rPr lang="en-GB" sz="1800" u="none" strike="noStrike" dirty="0" err="1">
                          <a:effectLst/>
                        </a:rPr>
                        <a:t>Phys</a:t>
                      </a:r>
                      <a:r>
                        <a:rPr lang="en-GB" sz="1800" u="none" strike="noStrike" dirty="0">
                          <a:effectLst/>
                        </a:rPr>
                        <a:t>,, Krakow (KRA)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Maria </a:t>
                      </a:r>
                      <a:r>
                        <a:rPr lang="en-GB" sz="1800" u="none" strike="noStrike" dirty="0" err="1">
                          <a:effectLst/>
                        </a:rPr>
                        <a:t>Rozanska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Spain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Ministerio de Ciencia e </a:t>
                      </a:r>
                      <a:r>
                        <a:rPr lang="es-ES" sz="1800" u="none" strike="noStrike" dirty="0" smtClean="0">
                          <a:effectLst/>
                        </a:rPr>
                        <a:t>Innovación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CSIC-CNM Barcelona (CNM)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 dirty="0">
                          <a:effectLst/>
                        </a:rPr>
                        <a:t>Enric Cabruja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University of Barcelona (UBA)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 dirty="0">
                          <a:effectLst/>
                        </a:rPr>
                        <a:t>Angel Dieguez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CSIC-IFCA Santander (IFC)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 dirty="0">
                          <a:effectLst/>
                        </a:rPr>
                        <a:t>Ivan Vila Alvarez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6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CSIC-IFIC Valencia (IFV)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 dirty="0">
                          <a:effectLst/>
                        </a:rPr>
                        <a:t>Carlos Lacasta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55576" y="1886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600" dirty="0" smtClean="0">
                <a:solidFill>
                  <a:srgbClr val="0070C0"/>
                </a:solidFill>
              </a:rPr>
              <a:t>The DEPFET Collaboration</a:t>
            </a:r>
            <a:endParaRPr kumimoji="0" lang="en-US" sz="3600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896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Beam Background Suppression</a:t>
            </a:r>
          </a:p>
          <a:p>
            <a:r>
              <a:rPr kumimoji="1" lang="en-US" altLang="ja-JP" dirty="0" smtClean="0"/>
              <a:t>Mechanical Integration</a:t>
            </a:r>
          </a:p>
          <a:p>
            <a:pPr lvl="1"/>
            <a:r>
              <a:rPr kumimoji="1" lang="en-US" altLang="ja-JP" dirty="0" smtClean="0"/>
              <a:t>Dry </a:t>
            </a:r>
            <a:r>
              <a:rPr kumimoji="1" lang="en-US" altLang="ja-JP" dirty="0" smtClean="0"/>
              <a:t>volume, cooling pipe, cables</a:t>
            </a:r>
          </a:p>
          <a:p>
            <a:pPr lvl="1"/>
            <a:r>
              <a:rPr kumimoji="1" lang="en-US" altLang="ja-JP" dirty="0" smtClean="0"/>
              <a:t>Integration with Beam Pipe SVD, QCS</a:t>
            </a:r>
            <a:endParaRPr kumimoji="1" lang="en-US" altLang="ja-JP" dirty="0" smtClean="0"/>
          </a:p>
          <a:p>
            <a:r>
              <a:rPr kumimoji="1" lang="en-US" altLang="ja-JP" dirty="0" smtClean="0"/>
              <a:t>DAQ integration</a:t>
            </a:r>
          </a:p>
          <a:p>
            <a:r>
              <a:rPr kumimoji="1" lang="en-US" altLang="ja-JP" dirty="0" smtClean="0"/>
              <a:t>Distributed Computing</a:t>
            </a:r>
          </a:p>
          <a:p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Challenges in PXD integration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1763688" y="4437112"/>
            <a:ext cx="978408" cy="4846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31840" y="4437112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Need help from DESY people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DESY joined Belle II in Nov. 2011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4390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971600" y="4149080"/>
            <a:ext cx="7272808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10073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836</Words>
  <Application>Microsoft Office PowerPoint</Application>
  <PresentationFormat>画面に合わせる (4:3)</PresentationFormat>
  <Paragraphs>225</Paragraphs>
  <Slides>21</Slides>
  <Notes>3</Notes>
  <HiddenSlides>3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TS010073846</vt:lpstr>
      <vt:lpstr>Visio</vt:lpstr>
      <vt:lpstr>Summary of SuperKEKB/Belle II session</vt:lpstr>
      <vt:lpstr>Role of Flavour Factories in coming 10 years</vt:lpstr>
      <vt:lpstr>SuperKEKB and Belle II</vt:lpstr>
      <vt:lpstr>Belle II Detector</vt:lpstr>
      <vt:lpstr>Belle II Collaboration</vt:lpstr>
      <vt:lpstr>DEPFET for Belle II</vt:lpstr>
      <vt:lpstr>スライド 7</vt:lpstr>
      <vt:lpstr>Challenges in PXD integration</vt:lpstr>
      <vt:lpstr>DESY joined Belle II in Nov. 2011</vt:lpstr>
      <vt:lpstr>スライド 10</vt:lpstr>
      <vt:lpstr>Agenda of parallel session</vt:lpstr>
      <vt:lpstr>Mechanical Integration</vt:lpstr>
      <vt:lpstr>Thermal issues</vt:lpstr>
      <vt:lpstr>Background Simulation</vt:lpstr>
      <vt:lpstr>スライド 15</vt:lpstr>
      <vt:lpstr>スライド 16</vt:lpstr>
      <vt:lpstr>スライド 17</vt:lpstr>
      <vt:lpstr>Belle II Construction Schedule</vt:lpstr>
      <vt:lpstr>Principle of DEPFET</vt:lpstr>
      <vt:lpstr>Real merit for B physics (esp. t-dep. CPV)</vt:lpstr>
      <vt:lpstr>Weak Point of DEPFET Collaboration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 II Overview</dc:title>
  <dc:creator>ushiroda</dc:creator>
  <cp:lastModifiedBy>ushiroda</cp:lastModifiedBy>
  <cp:revision>51</cp:revision>
  <dcterms:created xsi:type="dcterms:W3CDTF">2012-03-18T03:48:25Z</dcterms:created>
  <dcterms:modified xsi:type="dcterms:W3CDTF">2012-03-20T15:18:06Z</dcterms:modified>
</cp:coreProperties>
</file>