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9" r:id="rId2"/>
    <p:sldMasterId id="2147483671" r:id="rId3"/>
    <p:sldMasterId id="2147483755" r:id="rId4"/>
    <p:sldMasterId id="2147483764" r:id="rId5"/>
  </p:sldMasterIdLst>
  <p:notesMasterIdLst>
    <p:notesMasterId r:id="rId30"/>
  </p:notesMasterIdLst>
  <p:handoutMasterIdLst>
    <p:handoutMasterId r:id="rId31"/>
  </p:handoutMasterIdLst>
  <p:sldIdLst>
    <p:sldId id="764" r:id="rId6"/>
    <p:sldId id="765" r:id="rId7"/>
    <p:sldId id="766" r:id="rId8"/>
    <p:sldId id="649" r:id="rId9"/>
    <p:sldId id="768" r:id="rId10"/>
    <p:sldId id="780" r:id="rId11"/>
    <p:sldId id="769" r:id="rId12"/>
    <p:sldId id="785" r:id="rId13"/>
    <p:sldId id="786" r:id="rId14"/>
    <p:sldId id="787" r:id="rId15"/>
    <p:sldId id="782" r:id="rId16"/>
    <p:sldId id="783" r:id="rId17"/>
    <p:sldId id="784" r:id="rId18"/>
    <p:sldId id="789" r:id="rId19"/>
    <p:sldId id="791" r:id="rId20"/>
    <p:sldId id="792" r:id="rId21"/>
    <p:sldId id="793" r:id="rId22"/>
    <p:sldId id="781" r:id="rId23"/>
    <p:sldId id="794" r:id="rId24"/>
    <p:sldId id="795" r:id="rId25"/>
    <p:sldId id="796" r:id="rId26"/>
    <p:sldId id="797" r:id="rId27"/>
    <p:sldId id="798" r:id="rId28"/>
    <p:sldId id="79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DA2B"/>
    <a:srgbClr val="FFFFFF"/>
    <a:srgbClr val="6600CC"/>
    <a:srgbClr val="00CC00"/>
    <a:srgbClr val="23346C"/>
    <a:srgbClr val="CCFF33"/>
    <a:srgbClr val="3399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4" autoAdjust="0"/>
    <p:restoredTop sz="94600" autoAdjust="0"/>
  </p:normalViewPr>
  <p:slideViewPr>
    <p:cSldViewPr>
      <p:cViewPr varScale="1">
        <p:scale>
          <a:sx n="132" d="100"/>
          <a:sy n="132" d="100"/>
        </p:scale>
        <p:origin x="-520" y="-104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9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fld id="{E9759F5B-76D2-4AF9-B698-E2F0479831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fld id="{DB53FEB7-D1E3-4012-A85C-F01378E04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0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BE037-F5DE-419F-AABA-59E741B01CA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110D0-095A-41F0-87AB-D7447421CDB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4226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6" tIns="43734" rIns="87466" bIns="43734" anchor="b"/>
          <a:lstStyle>
            <a:lvl1pPr defTabSz="947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69938" indent="-296863" defTabSz="947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84275" indent="-236538" defTabSz="947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58938" indent="-238125" defTabSz="947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32013" indent="-236538" defTabSz="947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89213" indent="-236538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6413" indent="-236538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3613" indent="-236538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813" indent="-236538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buFontTx/>
              <a:buNone/>
            </a:pPr>
            <a:fld id="{9003733B-D3C9-4C9E-BE4E-352087E95FD7}" type="slidenum">
              <a:rPr lang="en-US" sz="1100">
                <a:solidFill>
                  <a:prstClr val="black"/>
                </a:solidFill>
                <a:latin typeface="Times" pitchFamily="18" charset="0"/>
                <a:ea typeface="+mn-ea"/>
                <a:cs typeface="+mn-cs"/>
                <a:sym typeface="Wingdings" pitchFamily="2" charset="2"/>
              </a:rPr>
              <a:pPr algn="r" eaLnBrk="0" hangingPunct="0">
                <a:buFontTx/>
                <a:buNone/>
              </a:pPr>
              <a:t>2</a:t>
            </a:fld>
            <a:endParaRPr lang="en-US" sz="1100">
              <a:solidFill>
                <a:prstClr val="black"/>
              </a:solidFill>
              <a:latin typeface="Times" pitchFamily="18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564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553AE-AA5E-4F28-9A43-F28FF944552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51510-429F-428E-ACA8-FA2194EDBCC4}" type="slidenum">
              <a:rPr lang="en-US"/>
              <a:pPr/>
              <a:t>4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857" eaLnBrk="0" hangingPunct="0">
              <a:defRPr sz="18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685817" indent="-263776" defTabSz="874857" eaLnBrk="0" hangingPunct="0">
              <a:defRPr sz="18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055103" indent="-211021" defTabSz="874857" eaLnBrk="0" hangingPunct="0">
              <a:defRPr sz="18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477145" indent="-211021" defTabSz="874857" eaLnBrk="0" hangingPunct="0">
              <a:defRPr sz="18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1899186" indent="-211021" defTabSz="874857" eaLnBrk="0" hangingPunct="0">
              <a:defRPr sz="18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321227" indent="-211021" defTabSz="874857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743269" indent="-211021" defTabSz="874857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165310" indent="-211021" defTabSz="874857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587351" indent="-211021" defTabSz="874857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eaLnBrk="1" hangingPunct="1"/>
            <a:fld id="{0D9994DD-7A08-4DE2-9C40-1FC0D3CE3455}" type="slidenum">
              <a:rPr lang="en-US" sz="1100"/>
              <a:pPr eaLnBrk="1" hangingPunct="1"/>
              <a:t>5</a:t>
            </a:fld>
            <a:endParaRPr lang="en-US" sz="110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6" tIns="43734" rIns="87466" bIns="43734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r">
              <a:spcBef>
                <a:spcPct val="0"/>
              </a:spcBef>
            </a:pPr>
            <a:fld id="{CFED6612-6F1D-4E38-8CE9-15F584AFAECA}" type="slidenum">
              <a:rPr lang="en-US" sz="1100">
                <a:latin typeface="Times" pitchFamily="18" charset="0"/>
              </a:rPr>
              <a:pPr algn="r">
                <a:spcBef>
                  <a:spcPct val="0"/>
                </a:spcBef>
              </a:pPr>
              <a:t>5</a:t>
            </a:fld>
            <a:endParaRPr lang="en-US" sz="1100">
              <a:latin typeface="Times" pitchFamily="18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381D7-7664-4611-B82D-0B10DF3D0B32}" type="slidenum">
              <a:rPr lang="en-US"/>
              <a:pPr/>
              <a:t>7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Comment concerning MAC.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fld id="{DE67A522-63D6-8A46-BE66-576EC50EB876}" type="slidenum">
              <a:rPr lang="en-GB">
                <a:latin typeface="Calibri" charset="0"/>
              </a:rPr>
              <a:pPr eaLnBrk="1" hangingPunct="1"/>
              <a:t>10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963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963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963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963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1D7A76-EAAB-3E42-89FB-A7CD7BEB95AD}" type="slidenum">
              <a:rPr lang="ja-JP" altLang="en-US" sz="1100">
                <a:solidFill>
                  <a:prstClr val="black"/>
                </a:solidFill>
                <a:latin typeface="Times New Roman" charset="0"/>
                <a:cs typeface="Arial Unicode MS" charset="0"/>
              </a:rPr>
              <a:pPr eaLnBrk="1" hangingPunct="1"/>
              <a:t>21</a:t>
            </a:fld>
            <a:endParaRPr lang="en-US" altLang="ja-JP" sz="1100">
              <a:solidFill>
                <a:prstClr val="black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4388" tIns="42194" rIns="84388" bIns="42194"/>
          <a:lstStyle/>
          <a:p>
            <a:pPr eaLnBrk="1" hangingPunct="1"/>
            <a:endParaRPr lang="en-US" altLang="ja-JP">
              <a:latin typeface="Times New Roman" charset="0"/>
              <a:ea typeface="ＭＳ Ｐ明朝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963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963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963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963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6401CC-5464-D942-96BC-465BBDB81B94}" type="slidenum">
              <a:rPr lang="ja-JP" altLang="en-US" sz="1100">
                <a:solidFill>
                  <a:prstClr val="black"/>
                </a:solidFill>
                <a:latin typeface="Times New Roman" charset="0"/>
                <a:cs typeface="Arial Unicode MS" charset="0"/>
              </a:rPr>
              <a:pPr eaLnBrk="1" hangingPunct="1"/>
              <a:t>22</a:t>
            </a:fld>
            <a:endParaRPr lang="en-US" altLang="ja-JP" sz="1100">
              <a:solidFill>
                <a:prstClr val="black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4388" tIns="42194" rIns="84388" bIns="42194"/>
          <a:lstStyle/>
          <a:p>
            <a:pPr eaLnBrk="1" hangingPunct="1"/>
            <a:endParaRPr lang="en-US" altLang="ja-JP">
              <a:latin typeface="Times New Roman" charset="0"/>
              <a:ea typeface="ＭＳ Ｐ明朝" charset="0"/>
              <a:cs typeface="Arial Unicode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AE6C91-9F90-413F-B644-9044611716C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407" name="Picture 7" descr="ilc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 descr="1024_greendot_div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buFontTx/>
              <a:buNone/>
            </a:pPr>
            <a:endParaRPr lang="en-GB" sz="2400"/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buFontTx/>
              <a:buNone/>
            </a:pPr>
            <a:endParaRPr lang="en-GB" sz="2400"/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102412" name="Picture 12" descr="1024_greendot_div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14" name="Object 14"/>
          <p:cNvGraphicFramePr>
            <a:graphicFrameLocks noChangeAspect="1"/>
          </p:cNvGraphicFramePr>
          <p:nvPr/>
        </p:nvGraphicFramePr>
        <p:xfrm>
          <a:off x="7467600" y="0"/>
          <a:ext cx="16764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6" name="Photo Editor Photo" r:id="rId5" imgW="8621328" imgH="3381847" progId="MSPhotoEd.3">
                  <p:embed/>
                </p:oleObj>
              </mc:Choice>
              <mc:Fallback>
                <p:oleObj name="Photo Editor Photo" r:id="rId5" imgW="8621328" imgH="3381847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0"/>
                        <a:ext cx="16764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15" name="Picture 15" descr="DESY-Logo-cyan-RGB_g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4648200"/>
            <a:ext cx="114935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3874"/>
            <a:ext cx="2438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19.03.12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36126A-C1FE-4DB0-BBBB-9411E910CD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3874"/>
            <a:ext cx="2438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19.03.12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7DEE00-3A81-465B-AC23-858A9E063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438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19.03.12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D65AD5-536C-4CF3-9446-0E364334B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0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438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19.03.12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8E2DDE-CF30-40EC-9673-C8D03EA9D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Line 2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675" name="Rectangle 3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52676" name="Picture 4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6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52678" name="Line 6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6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52680" name="Picture 8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C1FC35-00EC-4011-B46D-FDA3B1DF61C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N. Walker DESY-KEK collaboration meeting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6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FC624A-7520-4A9F-9134-F91129AF302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N. Walker DESY-KEK collaboration meeting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3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14E095-FCC6-4457-A326-30994937E4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N. Walker DESY-KEK collaboration meeting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3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04716B-83C5-4DD9-9584-5A7CA186E11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N. Walker DESY-KEK collaboration meeting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1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C4129A-D62D-4076-8C29-B4BDBCD2ECE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N. Walker DESY-KEK collaboration meeting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79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C6F0A-A480-4DF4-9D58-B56995203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0E3FEE-BE89-42F3-8F4F-189DC7BCAA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N. Walker DESY-KEK collaboration meeting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1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43639E-50ED-4A15-B31B-2C7B6EDEFB1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N. Walker DESY-KEK collaboration meeting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74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0DEB28-6190-4B0F-8A45-9693B4577EB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N. Walker DESY-KEK collaboration meeting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49F76D-3714-448F-AC58-C087FEFEBFA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N. Walker DESY-KEK collaboration meeting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CB1FE0-094C-4D37-BF84-636EB8EDDEC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N. Walker DESY-KEK collaboration meeting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67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Untertitel durch Klicken bearbeiten</a:t>
            </a:r>
          </a:p>
        </p:txBody>
      </p:sp>
      <p:sp>
        <p:nvSpPr>
          <p:cNvPr id="11427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TITELMASTER</a:t>
            </a:r>
            <a:br>
              <a:rPr lang="en-US" noProof="0" smtClean="0"/>
            </a:br>
            <a:r>
              <a:rPr lang="en-US" noProof="0" smtClean="0"/>
              <a:t>FORMAT </a:t>
            </a:r>
          </a:p>
        </p:txBody>
      </p:sp>
      <p:pic>
        <p:nvPicPr>
          <p:cNvPr id="1142789" name="Picture 5" descr="DESY-Logo-cyan-RGB_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790" name="Picture 6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2791" name="Text Box 7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en-US" sz="1600"/>
          </a:p>
        </p:txBody>
      </p:sp>
      <p:pic>
        <p:nvPicPr>
          <p:cNvPr id="1142792" name="Picture 8" descr="flash-logo-ne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207963"/>
            <a:ext cx="1706562" cy="92392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77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8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6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B6872D-A3E4-40B7-9628-239D1E48F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27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55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45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3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6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en-US" sz="2000">
              <a:solidFill>
                <a:srgbClr val="000000"/>
              </a:solidFill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5" name="Picture 5" descr="DESY-Logo-cyan-RGB_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endParaRPr lang="en-GB" sz="160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7156450" y="139700"/>
            <a:ext cx="1849438" cy="935038"/>
            <a:chOff x="2292" y="2129"/>
            <a:chExt cx="1165" cy="589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2330" y="2129"/>
              <a:ext cx="1089" cy="589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endParaRPr lang="en-US" sz="2000">
                <a:solidFill>
                  <a:srgbClr val="000000"/>
                </a:solidFill>
                <a:ea typeface="+mn-ea"/>
                <a:cs typeface="+mn-cs"/>
                <a:sym typeface="Wingdings" pitchFamily="2" charset="2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320" y="2164"/>
              <a:ext cx="110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 sz="3200" b="1" smtClean="0">
                  <a:solidFill>
                    <a:srgbClr val="00A6EB"/>
                  </a:solidFill>
                  <a:ea typeface="+mn-ea"/>
                  <a:cs typeface="+mn-cs"/>
                  <a:sym typeface="Wingdings" pitchFamily="2" charset="2"/>
                </a:rPr>
                <a:t>FLASH</a:t>
              </a:r>
              <a:r>
                <a:rPr lang="en-GB" sz="3200" b="1" smtClean="0">
                  <a:solidFill>
                    <a:srgbClr val="F28E00"/>
                  </a:solidFill>
                  <a:ea typeface="+mn-ea"/>
                  <a:cs typeface="+mn-cs"/>
                  <a:sym typeface="Wingdings" pitchFamily="2" charset="2"/>
                </a:rPr>
                <a:t>.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 userDrawn="1"/>
          </p:nvSpPr>
          <p:spPr bwMode="auto">
            <a:xfrm>
              <a:off x="2292" y="2413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 sz="1400" b="1" smtClean="0">
                  <a:solidFill>
                    <a:srgbClr val="F28E00"/>
                  </a:solidFill>
                  <a:ea typeface="+mn-ea"/>
                  <a:cs typeface="+mn-cs"/>
                  <a:sym typeface="Wingdings" pitchFamily="2" charset="2"/>
                </a:rPr>
                <a:t>Free-Electron Laser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 userDrawn="1"/>
          </p:nvSpPr>
          <p:spPr bwMode="auto">
            <a:xfrm>
              <a:off x="2292" y="2549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 sz="1400" b="1" smtClean="0">
                  <a:solidFill>
                    <a:srgbClr val="F28E00"/>
                  </a:solidFill>
                  <a:ea typeface="+mn-ea"/>
                  <a:cs typeface="+mn-cs"/>
                  <a:sym typeface="Wingdings" pitchFamily="2" charset="2"/>
                </a:rPr>
                <a:t>in Hamburg</a:t>
              </a:r>
            </a:p>
          </p:txBody>
        </p:sp>
      </p:grp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616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977899"/>
            <a:ext cx="8600465" cy="2021333"/>
          </a:xfrm>
        </p:spPr>
        <p:txBody>
          <a:bodyPr/>
          <a:lstStyle>
            <a:lvl2pPr>
              <a:defRPr/>
            </a:lvl2pPr>
            <a:lvl3pPr marL="987425" indent="-182563">
              <a:buFont typeface="Arial" pitchFamily="34" charset="0"/>
              <a:buChar char="•"/>
              <a:defRPr sz="1600"/>
            </a:lvl3pPr>
            <a:lvl4pPr marL="1344613" indent="-182563">
              <a:buFont typeface="Wingdings" pitchFamily="2" charset="2"/>
              <a:buChar char="§"/>
              <a:defRPr sz="1600"/>
            </a:lvl4pPr>
            <a:lvl5pPr marL="1619250" indent="-1841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6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30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87567E-987F-40EE-BD25-C029C01B1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109728"/>
            <a:ext cx="7251192" cy="5394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3544"/>
            <a:ext cx="4040188" cy="8686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" y="2002853"/>
            <a:ext cx="4040188" cy="39498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32689"/>
            <a:ext cx="4041775" cy="8686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881" y="200113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4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67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575" y="977900"/>
            <a:ext cx="8520113" cy="36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575" y="1495425"/>
            <a:ext cx="8520113" cy="36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c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024_greendot_divi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sz="24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sz="24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8" name="Picture 11" descr="1024_greendot_divi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3124200" cy="457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4876800" cy="457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 dirty="0">
              <a:latin typeface="Arial"/>
              <a:ea typeface="Arial Unicode MS"/>
              <a:cs typeface="Arial Unicode M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0340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 dirty="0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4705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4856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2004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9663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6258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8A01B1-CB4A-4FA9-970E-E141418A6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9243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2773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1589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4892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364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B754D2-9BCC-4B78-B2C9-CED597D9F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6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04BA51-2A10-4AD1-B23E-3BECF323E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73874"/>
            <a:ext cx="2438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19.03.12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A53942-CF2E-4733-B034-AB18AC3416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5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73874"/>
            <a:ext cx="2438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19.03.12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83450D-957B-447D-968E-184791D83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2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5.jpeg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theme" Target="../theme/theme4.xml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/>
            </a:lvl1pPr>
          </a:lstStyle>
          <a:p>
            <a:fld id="{5D61364C-FAFD-4857-9E03-7E1DA648A1E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9" name="Picture 15" descr="ilccolo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1024_greendot_divid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buFontTx/>
              <a:buNone/>
            </a:pPr>
            <a:endParaRPr lang="en-GB" sz="240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buFontTx/>
              <a:buNone/>
            </a:pPr>
            <a:endParaRPr lang="en-GB" sz="240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45" name="Picture 21" descr="1024_greendot_divid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753" r:id="rId12"/>
    <p:sldLayoutId id="2147483754" r:id="rId13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folHlink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650" name="Picture 2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9E602985-1898-469A-B181-8F19616C85C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51652" name="Picture 4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FontTx/>
              <a:buNone/>
              <a:defRPr sz="800">
                <a:solidFill>
                  <a:srgbClr val="000000"/>
                </a:solidFill>
                <a:ea typeface="+mn-ea"/>
              </a:defRPr>
            </a:lvl1pPr>
          </a:lstStyle>
          <a:p>
            <a:r>
              <a:rPr lang="en-GB" smtClean="0"/>
              <a:t>N. Walker DESY-KEK collaboration meeting</a:t>
            </a:r>
            <a:endParaRPr lang="en-GB"/>
          </a:p>
        </p:txBody>
      </p:sp>
      <p:sp>
        <p:nvSpPr>
          <p:cNvPr id="1051654" name="Line 6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1655" name="Picture 7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656" name="Rectangle 8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GB" sz="2400">
              <a:ea typeface="ＭＳ Ｐゴシック" charset="-128"/>
            </a:endParaRPr>
          </a:p>
        </p:txBody>
      </p:sp>
      <p:sp>
        <p:nvSpPr>
          <p:cNvPr id="1051657" name="Text Box 9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GB" sz="1000">
                <a:solidFill>
                  <a:schemeClr val="bg1"/>
                </a:solidFill>
                <a:ea typeface="ＭＳ Ｐゴシック" charset="-128"/>
              </a:rPr>
              <a:t>Delete this text and put in here: The title of your talk</a:t>
            </a:r>
          </a:p>
        </p:txBody>
      </p:sp>
      <p:pic>
        <p:nvPicPr>
          <p:cNvPr id="1051658" name="Picture 10" descr="logo-XFEL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6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51660" name="Rectangle 1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1417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pic>
        <p:nvPicPr>
          <p:cNvPr id="1141766" name="Picture 6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1767" name="Picture 7" descr="flash-logo-new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30163"/>
            <a:ext cx="1258887" cy="681037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en-US" sz="2000">
              <a:solidFill>
                <a:srgbClr val="000000"/>
              </a:solidFill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pic>
        <p:nvPicPr>
          <p:cNvPr id="1030" name="Picture 6" descr="DESY-Logo-cyan-RGB_g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7785100" y="30163"/>
            <a:ext cx="1398588" cy="677862"/>
            <a:chOff x="3787" y="709"/>
            <a:chExt cx="881" cy="427"/>
          </a:xfrm>
        </p:grpSpPr>
        <p:sp>
          <p:nvSpPr>
            <p:cNvPr id="1032" name="Rectangle 22"/>
            <p:cNvSpPr>
              <a:spLocks noChangeArrowheads="1"/>
            </p:cNvSpPr>
            <p:nvPr userDrawn="1"/>
          </p:nvSpPr>
          <p:spPr bwMode="auto">
            <a:xfrm>
              <a:off x="3832" y="709"/>
              <a:ext cx="791" cy="427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endParaRPr lang="en-US" sz="2000">
                <a:solidFill>
                  <a:srgbClr val="000000"/>
                </a:solidFill>
                <a:ea typeface="+mn-ea"/>
                <a:cs typeface="+mn-cs"/>
                <a:sym typeface="Wingdings" pitchFamily="2" charset="2"/>
              </a:endParaRPr>
            </a:p>
          </p:txBody>
        </p:sp>
        <p:sp>
          <p:nvSpPr>
            <p:cNvPr id="214039" name="Text Box 23"/>
            <p:cNvSpPr txBox="1">
              <a:spLocks noChangeArrowheads="1"/>
            </p:cNvSpPr>
            <p:nvPr userDrawn="1"/>
          </p:nvSpPr>
          <p:spPr bwMode="auto">
            <a:xfrm>
              <a:off x="3833" y="716"/>
              <a:ext cx="8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 sz="2400" b="1" smtClean="0">
                  <a:solidFill>
                    <a:srgbClr val="00A6EB"/>
                  </a:solidFill>
                  <a:ea typeface="+mn-ea"/>
                  <a:cs typeface="+mn-cs"/>
                  <a:sym typeface="Wingdings" pitchFamily="2" charset="2"/>
                </a:rPr>
                <a:t>FLASH</a:t>
              </a:r>
              <a:r>
                <a:rPr lang="en-GB" sz="2400" b="1" smtClean="0">
                  <a:solidFill>
                    <a:srgbClr val="F28E00"/>
                  </a:solidFill>
                  <a:ea typeface="+mn-ea"/>
                  <a:cs typeface="+mn-cs"/>
                  <a:sym typeface="Wingdings" pitchFamily="2" charset="2"/>
                </a:rPr>
                <a:t>.</a:t>
              </a:r>
            </a:p>
          </p:txBody>
        </p:sp>
        <p:sp>
          <p:nvSpPr>
            <p:cNvPr id="214040" name="Text Box 24"/>
            <p:cNvSpPr txBox="1">
              <a:spLocks noChangeArrowheads="1"/>
            </p:cNvSpPr>
            <p:nvPr userDrawn="1"/>
          </p:nvSpPr>
          <p:spPr bwMode="auto">
            <a:xfrm>
              <a:off x="3787" y="909"/>
              <a:ext cx="8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 sz="1000" b="1" smtClean="0">
                  <a:solidFill>
                    <a:srgbClr val="F28E00"/>
                  </a:solidFill>
                  <a:ea typeface="+mn-ea"/>
                  <a:cs typeface="+mn-cs"/>
                  <a:sym typeface="Wingdings" pitchFamily="2" charset="2"/>
                </a:rPr>
                <a:t>Free-Electron Laser</a:t>
              </a:r>
            </a:p>
          </p:txBody>
        </p:sp>
        <p:sp>
          <p:nvSpPr>
            <p:cNvPr id="214041" name="Text Box 25"/>
            <p:cNvSpPr txBox="1">
              <a:spLocks noChangeArrowheads="1"/>
            </p:cNvSpPr>
            <p:nvPr userDrawn="1"/>
          </p:nvSpPr>
          <p:spPr bwMode="auto">
            <a:xfrm>
              <a:off x="3834" y="993"/>
              <a:ext cx="7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 sz="1000" b="1" smtClean="0">
                  <a:solidFill>
                    <a:srgbClr val="F28E00"/>
                  </a:solidFill>
                  <a:ea typeface="+mn-ea"/>
                  <a:cs typeface="+mn-cs"/>
                  <a:sym typeface="Wingdings" pitchFamily="2" charset="2"/>
                </a:rPr>
                <a:t>in Hamburg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7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00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buFontTx/>
              <a:buNone/>
            </a:pPr>
            <a:r>
              <a:rPr lang="en-US" dirty="0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 dirty="0">
              <a:latin typeface="Arial"/>
              <a:ea typeface="Arial Unicode MS"/>
              <a:cs typeface="Arial Unicode M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sz="24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sz="24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057" name="Picture 9" descr="1024_greendot_divid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lccolor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1024_greendot_divid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08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8.jpg"/><Relationship Id="rId3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46.emf"/><Relationship Id="rId6" Type="http://schemas.openxmlformats.org/officeDocument/2006/relationships/image" Target="../media/image47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23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7.wmf"/><Relationship Id="rId3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FLASH at DESY in Hamburg</a:t>
            </a:r>
            <a:endParaRPr lang="de-DE"/>
          </a:p>
        </p:txBody>
      </p:sp>
      <p:pic>
        <p:nvPicPr>
          <p:cNvPr id="646147" name="Picture 3" descr="2008-10-20_Luftbild_DESY-Gelaende_Photon_Science_12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532" name="Text Box 4"/>
          <p:cNvSpPr txBox="1">
            <a:spLocks noChangeArrowheads="1"/>
          </p:cNvSpPr>
          <p:nvPr/>
        </p:nvSpPr>
        <p:spPr bwMode="auto">
          <a:xfrm>
            <a:off x="5600700" y="3902075"/>
            <a:ext cx="1554163" cy="406400"/>
          </a:xfrm>
          <a:prstGeom prst="rect">
            <a:avLst/>
          </a:prstGeom>
          <a:solidFill>
            <a:srgbClr val="F28E00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00A6EB"/>
                </a:solidFill>
                <a:sym typeface="Wingdings" pitchFamily="2" charset="2"/>
              </a:rPr>
              <a:t>FLASH</a:t>
            </a:r>
          </a:p>
        </p:txBody>
      </p:sp>
      <p:sp>
        <p:nvSpPr>
          <p:cNvPr id="1046533" name="Line 5"/>
          <p:cNvSpPr>
            <a:spLocks noChangeShapeType="1"/>
          </p:cNvSpPr>
          <p:nvPr/>
        </p:nvSpPr>
        <p:spPr bwMode="auto">
          <a:xfrm flipH="1">
            <a:off x="3422650" y="3025775"/>
            <a:ext cx="2573338" cy="1931988"/>
          </a:xfrm>
          <a:prstGeom prst="line">
            <a:avLst/>
          </a:prstGeom>
          <a:noFill/>
          <a:ln w="57150">
            <a:solidFill>
              <a:srgbClr val="F28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endParaRPr lang="en-US" sz="2000">
              <a:solidFill>
                <a:srgbClr val="000000"/>
              </a:solidFill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41350" y="2646363"/>
            <a:ext cx="1554163" cy="406400"/>
          </a:xfrm>
          <a:prstGeom prst="rect">
            <a:avLst/>
          </a:prstGeom>
          <a:solidFill>
            <a:srgbClr val="F28E00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00A6EB"/>
                </a:solidFill>
                <a:sym typeface="Wingdings" pitchFamily="2" charset="2"/>
              </a:rPr>
              <a:t>PETRA III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7827963" y="2787650"/>
            <a:ext cx="1109662" cy="317500"/>
          </a:xfrm>
          <a:prstGeom prst="line">
            <a:avLst/>
          </a:prstGeom>
          <a:noFill/>
          <a:ln w="57150">
            <a:solidFill>
              <a:srgbClr val="F28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endParaRPr lang="en-US" sz="2000">
              <a:solidFill>
                <a:srgbClr val="000000"/>
              </a:solidFill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34250" y="2120900"/>
            <a:ext cx="1554163" cy="406400"/>
          </a:xfrm>
          <a:prstGeom prst="rect">
            <a:avLst/>
          </a:prstGeom>
          <a:solidFill>
            <a:srgbClr val="F28E00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00A6EB"/>
                </a:solidFill>
                <a:sym typeface="Wingdings" pitchFamily="2" charset="2"/>
              </a:rPr>
              <a:t>XFEL</a:t>
            </a:r>
          </a:p>
        </p:txBody>
      </p:sp>
    </p:spTree>
    <p:extLst>
      <p:ext uri="{BB962C8B-B14F-4D97-AF65-F5344CB8AC3E}">
        <p14:creationId xmlns:p14="http://schemas.microsoft.com/office/powerpoint/2010/main" val="304500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05527" y="0"/>
            <a:ext cx="6552525" cy="904875"/>
          </a:xfrm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cs typeface="Arial Unicode MS" charset="0"/>
              </a:rPr>
              <a:t>Context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94625" cy="51720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Arial" charset="0"/>
                <a:cs typeface="Arial Unicode MS" charset="0"/>
              </a:rPr>
              <a:t>Relevant </a:t>
            </a:r>
            <a:r>
              <a:rPr lang="en-GB" dirty="0" smtClean="0">
                <a:latin typeface="Arial" charset="0"/>
                <a:cs typeface="Arial Unicode MS" charset="0"/>
              </a:rPr>
              <a:t>to </a:t>
            </a:r>
            <a:r>
              <a:rPr lang="en-GB" sz="2400" dirty="0" smtClean="0">
                <a:latin typeface="Arial" charset="0"/>
                <a:cs typeface="Arial Unicode MS" charset="0"/>
              </a:rPr>
              <a:t>ILC</a:t>
            </a:r>
            <a:r>
              <a:rPr lang="en-GB" sz="2400" dirty="0">
                <a:latin typeface="Arial" charset="0"/>
                <a:cs typeface="Arial Unicode MS" charset="0"/>
              </a:rPr>
              <a:t>, </a:t>
            </a:r>
            <a:r>
              <a:rPr lang="en-GB" sz="2400" dirty="0" smtClean="0">
                <a:latin typeface="Arial" charset="0"/>
                <a:cs typeface="Arial Unicode MS" charset="0"/>
              </a:rPr>
              <a:t>XFEL, FLASH</a:t>
            </a:r>
          </a:p>
          <a:p>
            <a:pPr eaLnBrk="1" hangingPunct="1">
              <a:lnSpc>
                <a:spcPct val="80000"/>
              </a:lnSpc>
            </a:pPr>
            <a:endParaRPr lang="en-GB" sz="2400" dirty="0">
              <a:latin typeface="Arial" charset="0"/>
              <a:cs typeface="Arial Unicode MS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2000" u="sng" dirty="0">
                <a:latin typeface="Arial" charset="0"/>
                <a:ea typeface="Arial Unicode MS" charset="0"/>
                <a:cs typeface="Arial Unicode MS" charset="0"/>
              </a:rPr>
              <a:t>ILC</a:t>
            </a:r>
            <a:r>
              <a:rPr lang="en-GB" sz="2000" dirty="0">
                <a:latin typeface="Arial" charset="0"/>
                <a:ea typeface="Arial Unicode MS" charset="0"/>
                <a:cs typeface="Arial Unicode MS" charset="0"/>
              </a:rPr>
              <a:t>: International GDE stated </a:t>
            </a:r>
            <a:r>
              <a:rPr lang="en-GB" sz="2000" dirty="0" smtClean="0">
                <a:latin typeface="Arial" charset="0"/>
                <a:ea typeface="Arial Unicode MS" charset="0"/>
                <a:cs typeface="Arial Unicode MS" charset="0"/>
              </a:rPr>
              <a:t>milestone for syste</a:t>
            </a:r>
            <a:r>
              <a:rPr lang="en-GB" dirty="0" smtClean="0">
                <a:latin typeface="Arial" charset="0"/>
                <a:ea typeface="Arial Unicode MS" charset="0"/>
                <a:cs typeface="Arial Unicode MS" charset="0"/>
              </a:rPr>
              <a:t>ms test</a:t>
            </a:r>
            <a:endParaRPr lang="en-GB" sz="2000" dirty="0">
              <a:latin typeface="Arial" charset="0"/>
              <a:ea typeface="Arial Unicode MS" charset="0"/>
              <a:cs typeface="Arial Unicode MS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P</a:t>
            </a:r>
            <a:r>
              <a:rPr lang="en-GB" sz="1700" dirty="0" smtClean="0">
                <a:latin typeface="Arial" charset="0"/>
                <a:ea typeface="Arial Unicode MS" charset="0"/>
                <a:cs typeface="Arial Unicode MS" charset="0"/>
              </a:rPr>
              <a:t>rimary </a:t>
            </a: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driver: important and visible deliverable for </a:t>
            </a:r>
            <a:r>
              <a:rPr lang="en-GB" sz="1700" u="sng" dirty="0">
                <a:latin typeface="Arial" charset="0"/>
                <a:ea typeface="Arial Unicode MS" charset="0"/>
                <a:cs typeface="Arial Unicode MS" charset="0"/>
              </a:rPr>
              <a:t>international effort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u="sng" dirty="0">
                <a:latin typeface="Arial" charset="0"/>
                <a:ea typeface="Arial Unicode MS" charset="0"/>
                <a:cs typeface="Arial Unicode MS" charset="0"/>
              </a:rPr>
              <a:t>XFEL</a:t>
            </a:r>
            <a:r>
              <a:rPr lang="en-GB" sz="2000" dirty="0">
                <a:latin typeface="Arial" charset="0"/>
                <a:ea typeface="Arial Unicode MS" charset="0"/>
                <a:cs typeface="Arial Unicode MS" charset="0"/>
              </a:rPr>
              <a:t>: Close collaboration with world-wide LLRF groups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Focus (potentially accelerate) development and planning for XFEL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“Operation at limits” experience provides important Input for future XFEL development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u="sng" dirty="0" smtClean="0">
                <a:latin typeface="Arial" charset="0"/>
                <a:ea typeface="Arial Unicode MS" charset="0"/>
                <a:cs typeface="Arial Unicode MS" charset="0"/>
              </a:rPr>
              <a:t>FLASH</a:t>
            </a:r>
            <a:r>
              <a:rPr lang="en-GB" sz="2000" dirty="0">
                <a:latin typeface="Arial" charset="0"/>
                <a:ea typeface="Arial Unicode MS" charset="0"/>
                <a:cs typeface="Arial Unicode MS" charset="0"/>
              </a:rPr>
              <a:t>: Addresses many operational issues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Automated exception handling and recovery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Better characterisation of machine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Towards </a:t>
            </a:r>
            <a:r>
              <a:rPr lang="en-GB" sz="1700" u="sng" dirty="0">
                <a:latin typeface="Arial" charset="0"/>
                <a:ea typeface="Arial Unicode MS" charset="0"/>
                <a:cs typeface="Arial Unicode MS" charset="0"/>
              </a:rPr>
              <a:t>routine high-power long-pulse operation for users</a:t>
            </a: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>
              <a:latin typeface="Arial" charset="0"/>
              <a:cs typeface="Arial Unicode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Arial" charset="0"/>
                <a:cs typeface="Arial Unicode MS" charset="0"/>
              </a:rPr>
              <a:t>International collaboration </a:t>
            </a:r>
            <a:r>
              <a:rPr lang="en-GB" sz="2400" dirty="0">
                <a:latin typeface="Arial" charset="0"/>
                <a:cs typeface="Arial Unicode MS" charset="0"/>
              </a:rPr>
              <a:t>(ILC</a:t>
            </a:r>
            <a:r>
              <a:rPr lang="en-GB" sz="2400" dirty="0" smtClean="0">
                <a:latin typeface="Arial" charset="0"/>
                <a:cs typeface="Arial Unicode MS" charset="0"/>
              </a:rPr>
              <a:t>-GDE driven</a:t>
            </a:r>
            <a:r>
              <a:rPr lang="en-GB" sz="2400" dirty="0">
                <a:latin typeface="Arial" charset="0"/>
                <a:cs typeface="Arial Unicode MS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>
                <a:latin typeface="Arial" charset="0"/>
                <a:ea typeface="Arial Unicode MS" charset="0"/>
                <a:cs typeface="Arial Unicode MS" charset="0"/>
              </a:rPr>
              <a:t>ANL, DESY, FNAL, </a:t>
            </a:r>
            <a:r>
              <a:rPr lang="en-GB" sz="2000" u="sng" dirty="0" smtClean="0">
                <a:latin typeface="Arial" charset="0"/>
                <a:ea typeface="Arial Unicode MS" charset="0"/>
                <a:cs typeface="Arial Unicode MS" charset="0"/>
              </a:rPr>
              <a:t>KEK</a:t>
            </a:r>
            <a:r>
              <a:rPr lang="en-GB" sz="2000" dirty="0" smtClean="0">
                <a:latin typeface="Arial" charset="0"/>
                <a:ea typeface="Arial Unicode MS" charset="0"/>
                <a:cs typeface="Arial Unicode MS" charset="0"/>
              </a:rPr>
              <a:t>, SLAC</a:t>
            </a:r>
            <a:r>
              <a:rPr lang="en-GB" sz="2000" dirty="0" smtClean="0">
                <a:latin typeface="Arial" charset="0"/>
                <a:ea typeface="Arial Unicode MS" charset="0"/>
                <a:cs typeface="Arial Unicode MS" charset="0"/>
              </a:rPr>
              <a:t>, …</a:t>
            </a:r>
            <a:endParaRPr lang="en-GB" sz="2000" dirty="0" smtClean="0">
              <a:latin typeface="Arial" charset="0"/>
              <a:ea typeface="Arial Unicode MS" charset="0"/>
              <a:cs typeface="Arial Unicode MS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dirty="0" smtClean="0">
                <a:latin typeface="Arial" charset="0"/>
                <a:ea typeface="Arial Unicode MS" charset="0"/>
                <a:cs typeface="Arial Unicode MS" charset="0"/>
              </a:rPr>
              <a:t>&gt;40 registered on mailing list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>
                <a:latin typeface="Arial" charset="0"/>
                <a:ea typeface="Arial Unicode MS" charset="0"/>
                <a:cs typeface="Arial Unicode MS" charset="0"/>
              </a:rPr>
              <a:t>Direct international participation in machine shifts and data analysis</a:t>
            </a:r>
            <a:endParaRPr lang="en-GB" sz="2000" dirty="0">
              <a:latin typeface="Arial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7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LASH-Seminar-Upgra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50217" r="8563" b="11987"/>
          <a:stretch>
            <a:fillRect/>
          </a:stretch>
        </p:blipFill>
        <p:spPr bwMode="auto">
          <a:xfrm>
            <a:off x="158750" y="974725"/>
            <a:ext cx="52530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 Unicode MS" charset="0"/>
              </a:rPr>
              <a:t>Focus on ACC6 and ACC7</a:t>
            </a:r>
            <a:endParaRPr lang="en-US" dirty="0">
              <a:latin typeface="Arial" charset="0"/>
              <a:cs typeface="Arial Unicode MS" charset="0"/>
            </a:endParaRP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5411788" y="1223963"/>
            <a:ext cx="3732212" cy="4594225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 Unicode MS" charset="0"/>
              </a:rPr>
              <a:t>Operation with </a:t>
            </a:r>
            <a:r>
              <a:rPr lang="en-US" sz="2400" u="sng">
                <a:latin typeface="Arial" charset="0"/>
                <a:cs typeface="Arial Unicode MS" charset="0"/>
              </a:rPr>
              <a:t>Gradient Spread</a:t>
            </a:r>
          </a:p>
          <a:p>
            <a:pPr lvl="1" eaLnBrk="1" hangingPunct="1"/>
            <a:r>
              <a:rPr lang="en-US" sz="2000">
                <a:latin typeface="Arial" charset="0"/>
                <a:ea typeface="Arial Unicode MS" charset="0"/>
                <a:cs typeface="Arial Unicode MS" charset="0"/>
              </a:rPr>
              <a:t>From single RF source</a:t>
            </a:r>
          </a:p>
          <a:p>
            <a:pPr lvl="1" eaLnBrk="1" hangingPunct="1"/>
            <a:r>
              <a:rPr lang="en-US" sz="2000">
                <a:latin typeface="Arial" charset="0"/>
                <a:ea typeface="Arial Unicode MS" charset="0"/>
                <a:cs typeface="Arial Unicode MS" charset="0"/>
              </a:rPr>
              <a:t>now baseline</a:t>
            </a:r>
          </a:p>
          <a:p>
            <a:pPr lvl="1" eaLnBrk="1" hangingPunct="1"/>
            <a:endParaRPr lang="en-US" sz="2000">
              <a:latin typeface="Arial" charset="0"/>
              <a:ea typeface="Arial Unicode MS" charset="0"/>
              <a:cs typeface="Arial Unicode MS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 Unicode MS" charset="0"/>
              </a:rPr>
              <a:t>Specifically: achieving constant gradients </a:t>
            </a:r>
            <a:r>
              <a:rPr lang="en-US" sz="2400" u="sng">
                <a:latin typeface="Arial" charset="0"/>
                <a:cs typeface="Arial Unicode MS" charset="0"/>
              </a:rPr>
              <a:t>for each individual cavity</a:t>
            </a:r>
            <a:r>
              <a:rPr lang="en-US" sz="2400">
                <a:latin typeface="Arial" charset="0"/>
                <a:cs typeface="Arial Unicode MS" charset="0"/>
              </a:rPr>
              <a:t> during beam pulse</a:t>
            </a:r>
          </a:p>
          <a:p>
            <a:pPr lvl="1" eaLnBrk="1" hangingPunct="1"/>
            <a:r>
              <a:rPr lang="en-US" sz="2000">
                <a:latin typeface="Arial" charset="0"/>
                <a:ea typeface="Arial Unicode MS" charset="0"/>
                <a:cs typeface="Arial Unicode MS" charset="0"/>
              </a:rPr>
              <a:t>to within few percent</a:t>
            </a:r>
          </a:p>
          <a:p>
            <a:pPr lvl="1" eaLnBrk="1" hangingPunct="1"/>
            <a:r>
              <a:rPr lang="en-US" sz="2000">
                <a:latin typeface="Arial" charset="0"/>
                <a:ea typeface="Arial Unicode MS" charset="0"/>
                <a:cs typeface="Arial Unicode MS" charset="0"/>
              </a:rPr>
              <a:t>close to gradient limits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376238" y="2828925"/>
            <a:ext cx="533400" cy="388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ctr" hangingPunct="0">
              <a:buNone/>
            </a:pPr>
            <a:endParaRPr lang="en-GB" sz="3600">
              <a:cs typeface="Arial Unicode MS" charset="0"/>
            </a:endParaRPr>
          </a:p>
        </p:txBody>
      </p:sp>
      <p:pic>
        <p:nvPicPr>
          <p:cNvPr id="1331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9888"/>
            <a:ext cx="42195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29"/>
          <p:cNvSpPr txBox="1">
            <a:spLocks noChangeArrowheads="1"/>
          </p:cNvSpPr>
          <p:nvPr/>
        </p:nvSpPr>
        <p:spPr bwMode="auto">
          <a:xfrm>
            <a:off x="908050" y="2762250"/>
            <a:ext cx="1722438" cy="339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22226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ACC6</a:t>
            </a: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630488" y="2757488"/>
            <a:ext cx="1663700" cy="339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/>
              <a:t>ACC7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08050" y="4008438"/>
            <a:ext cx="3386138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3713" y="3562350"/>
            <a:ext cx="9286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31.5 MV/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323" name="Straight Arrow Connector 9"/>
          <p:cNvCxnSpPr>
            <a:cxnSpLocks noChangeShapeType="1"/>
          </p:cNvCxnSpPr>
          <p:nvPr/>
        </p:nvCxnSpPr>
        <p:spPr bwMode="auto">
          <a:xfrm rot="16200000" flipH="1">
            <a:off x="2101057" y="3913981"/>
            <a:ext cx="18415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2436813" y="1420813"/>
            <a:ext cx="469900" cy="431800"/>
          </a:xfrm>
          <a:prstGeom prst="ellipse">
            <a:avLst/>
          </a:prstGeom>
          <a:noFill/>
          <a:ln w="19050" cap="flat" cmpd="sng" algn="ctr">
            <a:solidFill>
              <a:srgbClr val="22226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defTabSz="914400" eaLnBrk="0" fontAlgn="ctr" hangingPunct="0">
              <a:defRPr/>
            </a:pPr>
            <a:endParaRPr lang="en-US" sz="360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325" name="Straight Arrow Connector 12"/>
          <p:cNvCxnSpPr>
            <a:cxnSpLocks noChangeShapeType="1"/>
            <a:stCxn id="12" idx="3"/>
            <a:endCxn id="13319" idx="0"/>
          </p:cNvCxnSpPr>
          <p:nvPr/>
        </p:nvCxnSpPr>
        <p:spPr bwMode="auto">
          <a:xfrm rot="5400000">
            <a:off x="1650206" y="1907382"/>
            <a:ext cx="973137" cy="736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Straight Arrow Connector 13"/>
          <p:cNvCxnSpPr>
            <a:cxnSpLocks noChangeShapeType="1"/>
            <a:stCxn id="12" idx="5"/>
            <a:endCxn id="7" idx="0"/>
          </p:cNvCxnSpPr>
          <p:nvPr/>
        </p:nvCxnSpPr>
        <p:spPr bwMode="auto">
          <a:xfrm rot="16200000" flipH="1">
            <a:off x="2666206" y="1961357"/>
            <a:ext cx="968375" cy="623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14"/>
          <p:cNvSpPr txBox="1">
            <a:spLocks noChangeArrowheads="1"/>
          </p:cNvSpPr>
          <p:nvPr/>
        </p:nvSpPr>
        <p:spPr bwMode="auto">
          <a:xfrm>
            <a:off x="376238" y="2828925"/>
            <a:ext cx="531812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1400"/>
              <a:t>40.0</a:t>
            </a:r>
          </a:p>
        </p:txBody>
      </p:sp>
      <p:sp>
        <p:nvSpPr>
          <p:cNvPr id="13328" name="TextBox 15"/>
          <p:cNvSpPr txBox="1">
            <a:spLocks noChangeArrowheads="1"/>
          </p:cNvSpPr>
          <p:nvPr/>
        </p:nvSpPr>
        <p:spPr bwMode="auto">
          <a:xfrm>
            <a:off x="376238" y="3378200"/>
            <a:ext cx="531812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1400"/>
              <a:t>35.0</a:t>
            </a:r>
          </a:p>
        </p:txBody>
      </p:sp>
      <p:sp>
        <p:nvSpPr>
          <p:cNvPr id="13329" name="TextBox 16"/>
          <p:cNvSpPr txBox="1">
            <a:spLocks noChangeArrowheads="1"/>
          </p:cNvSpPr>
          <p:nvPr/>
        </p:nvSpPr>
        <p:spPr bwMode="auto">
          <a:xfrm>
            <a:off x="376238" y="3898900"/>
            <a:ext cx="531812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1400" dirty="0"/>
              <a:t>30.0</a:t>
            </a:r>
          </a:p>
        </p:txBody>
      </p:sp>
      <p:sp>
        <p:nvSpPr>
          <p:cNvPr id="13330" name="TextBox 17"/>
          <p:cNvSpPr txBox="1">
            <a:spLocks noChangeArrowheads="1"/>
          </p:cNvSpPr>
          <p:nvPr/>
        </p:nvSpPr>
        <p:spPr bwMode="auto">
          <a:xfrm>
            <a:off x="376238" y="4484688"/>
            <a:ext cx="531812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1400" dirty="0"/>
              <a:t>25.0</a:t>
            </a:r>
          </a:p>
        </p:txBody>
      </p:sp>
      <p:sp>
        <p:nvSpPr>
          <p:cNvPr id="13331" name="TextBox 18"/>
          <p:cNvSpPr txBox="1">
            <a:spLocks noChangeArrowheads="1"/>
          </p:cNvSpPr>
          <p:nvPr/>
        </p:nvSpPr>
        <p:spPr bwMode="auto">
          <a:xfrm>
            <a:off x="376238" y="5035550"/>
            <a:ext cx="531812" cy="306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1400"/>
              <a:t>20.0</a:t>
            </a:r>
          </a:p>
        </p:txBody>
      </p:sp>
      <p:sp>
        <p:nvSpPr>
          <p:cNvPr id="13332" name="TextBox 19"/>
          <p:cNvSpPr txBox="1">
            <a:spLocks noChangeArrowheads="1"/>
          </p:cNvSpPr>
          <p:nvPr/>
        </p:nvSpPr>
        <p:spPr bwMode="auto">
          <a:xfrm>
            <a:off x="376238" y="5575300"/>
            <a:ext cx="53340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1400"/>
              <a:t>15.0</a:t>
            </a:r>
          </a:p>
        </p:txBody>
      </p:sp>
    </p:spTree>
    <p:extLst>
      <p:ext uri="{BB962C8B-B14F-4D97-AF65-F5344CB8AC3E}">
        <p14:creationId xmlns:p14="http://schemas.microsoft.com/office/powerpoint/2010/main" val="17169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ILC: Maximising Energy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90155" y="2091637"/>
            <a:ext cx="4049158" cy="4340979"/>
          </a:xfrm>
        </p:spPr>
        <p:txBody>
          <a:bodyPr/>
          <a:lstStyle/>
          <a:p>
            <a:r>
              <a:rPr lang="en-GB" sz="1600" dirty="0" smtClean="0"/>
              <a:t>ILC baseline parameter:</a:t>
            </a:r>
            <a:br>
              <a:rPr lang="en-GB" sz="1600" dirty="0" smtClean="0"/>
            </a:br>
            <a:r>
              <a:rPr lang="en-GB" sz="1600" dirty="0" smtClean="0"/>
              <a:t>31.5±20% MV/m accelerating gradient (25-38 MV/m)</a:t>
            </a:r>
          </a:p>
          <a:p>
            <a:endParaRPr lang="en-GB" sz="1600" dirty="0"/>
          </a:p>
          <a:p>
            <a:r>
              <a:rPr lang="en-GB" sz="1600" dirty="0" smtClean="0"/>
              <a:t>Full individual cavity 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for</a:t>
            </a:r>
            <a:r>
              <a:rPr lang="en-GB" sz="1600" dirty="0" smtClean="0"/>
              <a:t> and Q</a:t>
            </a:r>
            <a:r>
              <a:rPr lang="en-GB" sz="1600" baseline="-25000" dirty="0" smtClean="0"/>
              <a:t>L</a:t>
            </a:r>
            <a:r>
              <a:rPr lang="en-GB" sz="1600" dirty="0" smtClean="0"/>
              <a:t> control foreseen</a:t>
            </a:r>
          </a:p>
          <a:p>
            <a:pPr lvl="1"/>
            <a:r>
              <a:rPr lang="en-GB" sz="1400" dirty="0" smtClean="0"/>
              <a:t>but not cheap!</a:t>
            </a:r>
          </a:p>
          <a:p>
            <a:pPr lvl="1"/>
            <a:r>
              <a:rPr lang="en-GB" sz="1400" dirty="0" smtClean="0"/>
              <a:t>FLASH only has Q</a:t>
            </a:r>
            <a:r>
              <a:rPr lang="en-GB" sz="1400" baseline="-25000" dirty="0" smtClean="0"/>
              <a:t>L</a:t>
            </a:r>
            <a:r>
              <a:rPr lang="en-GB" sz="1400" dirty="0" smtClean="0"/>
              <a:t> adjustment</a:t>
            </a:r>
          </a:p>
          <a:p>
            <a:pPr lvl="1"/>
            <a:r>
              <a:rPr lang="en-GB" sz="1400" dirty="0" smtClean="0"/>
              <a:t>Flat gradient solutions I</a:t>
            </a:r>
            <a:r>
              <a:rPr lang="en-GB" sz="1400" baseline="-25000" dirty="0" smtClean="0"/>
              <a:t>B</a:t>
            </a:r>
            <a:r>
              <a:rPr lang="en-GB" sz="1400" dirty="0" smtClean="0"/>
              <a:t> dependent!</a:t>
            </a:r>
            <a:endParaRPr lang="en-GB" sz="1200" dirty="0" smtClean="0"/>
          </a:p>
          <a:p>
            <a:endParaRPr lang="en-GB" sz="1600" dirty="0"/>
          </a:p>
          <a:p>
            <a:r>
              <a:rPr lang="en-GB" sz="1600" dirty="0" smtClean="0"/>
              <a:t>(Positive) slopes on individual cavity gradients ‘eat away’ gradient overhead</a:t>
            </a:r>
          </a:p>
          <a:p>
            <a:endParaRPr lang="en-GB" sz="1600" dirty="0"/>
          </a:p>
          <a:p>
            <a:r>
              <a:rPr lang="en-GB" sz="1600" dirty="0" smtClean="0"/>
              <a:t>Goal: &lt;3% change in V over flat top</a:t>
            </a:r>
          </a:p>
          <a:p>
            <a:pPr lvl="1"/>
            <a:r>
              <a:rPr lang="en-GB" sz="1400" dirty="0" smtClean="0"/>
              <a:t>including during turn-on</a:t>
            </a:r>
          </a:p>
          <a:p>
            <a:pPr lvl="1"/>
            <a:endParaRPr lang="en-GB" sz="12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6" y="1142021"/>
            <a:ext cx="3226276" cy="2385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33" y="3872848"/>
            <a:ext cx="3411754" cy="226096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4011387" y="4017273"/>
            <a:ext cx="0" cy="6972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803887" y="4213876"/>
            <a:ext cx="5771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±20%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739" y="1195908"/>
            <a:ext cx="4583305" cy="7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ILC: Beam Dynamics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1524000"/>
            <a:ext cx="4473976" cy="432288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Random cavity misalignments (tilt) </a:t>
            </a:r>
            <a:r>
              <a:rPr lang="en-GB" sz="2400" dirty="0" err="1" smtClean="0">
                <a:latin typeface="Symbol" charset="2"/>
                <a:cs typeface="Symbol" charset="2"/>
              </a:rPr>
              <a:t>a</a:t>
            </a:r>
            <a:r>
              <a:rPr lang="en-GB" sz="2400" i="1" baseline="-25000" dirty="0" err="1" smtClean="0">
                <a:latin typeface="Times New Roman"/>
                <a:cs typeface="Times New Roman"/>
              </a:rPr>
              <a:t>cav</a:t>
            </a:r>
            <a:endParaRPr lang="en-GB" sz="2400" i="1" baseline="-25000" dirty="0" smtClean="0">
              <a:latin typeface="Times New Roman"/>
              <a:cs typeface="Times New Roman"/>
            </a:endParaRPr>
          </a:p>
          <a:p>
            <a:endParaRPr lang="en-GB" sz="2400" dirty="0" smtClean="0"/>
          </a:p>
          <a:p>
            <a:r>
              <a:rPr lang="en-GB" sz="2400" dirty="0" smtClean="0"/>
              <a:t>Transverse kick to the beam</a:t>
            </a:r>
          </a:p>
          <a:p>
            <a:pPr lvl="1"/>
            <a:r>
              <a:rPr lang="en-GB" sz="2000" dirty="0" smtClean="0"/>
              <a:t>time dependent due to voltage ‘slope’ </a:t>
            </a:r>
            <a:r>
              <a:rPr lang="en-GB" sz="2000" i="1" dirty="0" err="1" smtClean="0">
                <a:latin typeface="Times New Roman"/>
                <a:cs typeface="Times New Roman"/>
              </a:rPr>
              <a:t>V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a</a:t>
            </a:r>
            <a:r>
              <a:rPr lang="en-GB" sz="2000" dirty="0" smtClean="0">
                <a:latin typeface="Times New Roman"/>
                <a:cs typeface="Times New Roman"/>
              </a:rPr>
              <a:t>(</a:t>
            </a:r>
            <a:r>
              <a:rPr lang="en-GB" sz="2000" i="1" dirty="0" smtClean="0">
                <a:latin typeface="Times New Roman"/>
                <a:cs typeface="Times New Roman"/>
              </a:rPr>
              <a:t>t</a:t>
            </a:r>
            <a:r>
              <a:rPr lang="en-GB" sz="2000" dirty="0" smtClean="0">
                <a:latin typeface="Times New Roman"/>
                <a:cs typeface="Times New Roman"/>
              </a:rPr>
              <a:t>)</a:t>
            </a:r>
          </a:p>
          <a:p>
            <a:pPr lvl="1"/>
            <a:endParaRPr lang="en-GB" sz="2000" dirty="0" smtClean="0">
              <a:latin typeface="Times New Roman"/>
              <a:cs typeface="Times New Roman"/>
            </a:endParaRPr>
          </a:p>
          <a:p>
            <a:r>
              <a:rPr lang="en-GB" sz="2400" dirty="0"/>
              <a:t>Resulting </a:t>
            </a:r>
            <a:r>
              <a:rPr lang="en-GB" sz="2400" dirty="0" smtClean="0"/>
              <a:t>oscillations causes </a:t>
            </a:r>
            <a:r>
              <a:rPr lang="en-GB" sz="2400" i="1" dirty="0" smtClean="0"/>
              <a:t>emittance growth</a:t>
            </a:r>
          </a:p>
          <a:p>
            <a:pPr lvl="1"/>
            <a:r>
              <a:rPr lang="en-GB" sz="2000" i="1" dirty="0" smtClean="0"/>
              <a:t>different for different bunches along train</a:t>
            </a:r>
            <a:endParaRPr lang="en-GB" sz="20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77036"/>
              </p:ext>
            </p:extLst>
          </p:nvPr>
        </p:nvGraphicFramePr>
        <p:xfrm>
          <a:off x="368182" y="1263650"/>
          <a:ext cx="31702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02" name="Equation" r:id="rId3" imgW="1282700" imgH="431800" progId="Equation.3">
                  <p:embed/>
                </p:oleObj>
              </mc:Choice>
              <mc:Fallback>
                <p:oleObj name="Equation" r:id="rId3" imgW="1282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182" y="1263650"/>
                        <a:ext cx="3170238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590800"/>
            <a:ext cx="4140047" cy="3243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 smtClean="0"/>
              <a:t>Cavity alignment pitch</a:t>
            </a:r>
            <a:r>
              <a:rPr lang="en-GB" sz="1600" dirty="0" smtClean="0"/>
              <a:t>: 300 </a:t>
            </a:r>
            <a:r>
              <a:rPr lang="en-GB" sz="1600" dirty="0" err="1" smtClean="0">
                <a:latin typeface="Symbol" charset="2"/>
                <a:cs typeface="Symbol" charset="2"/>
              </a:rPr>
              <a:t>m</a:t>
            </a:r>
            <a:r>
              <a:rPr lang="en-GB" sz="1600" dirty="0" err="1" smtClean="0"/>
              <a:t>r</a:t>
            </a:r>
            <a:r>
              <a:rPr lang="en-GB" sz="1600" dirty="0" smtClean="0"/>
              <a:t> RMS</a:t>
            </a:r>
          </a:p>
          <a:p>
            <a:pPr>
              <a:buNone/>
            </a:pPr>
            <a:endParaRPr lang="en-GB" sz="1600" dirty="0"/>
          </a:p>
          <a:p>
            <a:pPr>
              <a:buNone/>
            </a:pPr>
            <a:r>
              <a:rPr lang="en-GB" sz="1600" dirty="0" err="1">
                <a:latin typeface="Symbol" charset="2"/>
                <a:cs typeface="Symbol" charset="2"/>
              </a:rPr>
              <a:t>ge</a:t>
            </a:r>
            <a:r>
              <a:rPr lang="en-GB" sz="1600" i="1" baseline="-25000" dirty="0" err="1">
                <a:latin typeface="Times New Roman"/>
                <a:cs typeface="Times New Roman"/>
              </a:rPr>
              <a:t>y</a:t>
            </a:r>
            <a:r>
              <a:rPr lang="en-GB" sz="1600" dirty="0"/>
              <a:t> </a:t>
            </a:r>
            <a:r>
              <a:rPr lang="en-GB" sz="1600" dirty="0" smtClean="0"/>
              <a:t> = 30 nm</a:t>
            </a:r>
          </a:p>
          <a:p>
            <a:pPr>
              <a:buNone/>
            </a:pPr>
            <a:endParaRPr lang="en-GB" sz="1600" dirty="0"/>
          </a:p>
          <a:p>
            <a:pPr>
              <a:buNone/>
            </a:pPr>
            <a:r>
              <a:rPr lang="en-GB" sz="1600" dirty="0"/>
              <a:t>1.5% RMS ‘voltage tilt’  → 1 nm </a:t>
            </a:r>
            <a:r>
              <a:rPr lang="en-GB" sz="1600" dirty="0" err="1">
                <a:latin typeface="Symbol" charset="2"/>
                <a:cs typeface="Symbol" charset="2"/>
              </a:rPr>
              <a:t>ge</a:t>
            </a:r>
            <a:r>
              <a:rPr lang="en-GB" sz="1600" i="1" baseline="-25000" dirty="0" err="1">
                <a:latin typeface="Times New Roman"/>
                <a:cs typeface="Times New Roman"/>
              </a:rPr>
              <a:t>y</a:t>
            </a:r>
            <a:r>
              <a:rPr lang="en-GB" sz="1600" dirty="0"/>
              <a:t> growth</a:t>
            </a:r>
          </a:p>
          <a:p>
            <a:pPr>
              <a:buNone/>
            </a:pPr>
            <a:r>
              <a:rPr lang="en-GB" sz="1600" dirty="0"/>
              <a:t>(for entire </a:t>
            </a:r>
            <a:r>
              <a:rPr lang="en-GB" sz="1600" dirty="0" smtClean="0"/>
              <a:t>ILC linac)</a:t>
            </a:r>
          </a:p>
          <a:p>
            <a:pPr>
              <a:buNone/>
            </a:pPr>
            <a:endParaRPr lang="en-GB" sz="1600" dirty="0"/>
          </a:p>
          <a:p>
            <a:pPr>
              <a:buNone/>
            </a:pPr>
            <a:r>
              <a:rPr lang="en-GB" sz="1600" dirty="0"/>
              <a:t>Note: </a:t>
            </a:r>
            <a:r>
              <a:rPr lang="en-GB" sz="1600" dirty="0">
                <a:latin typeface="Symbol" charset="2"/>
                <a:cs typeface="Symbol" charset="2"/>
              </a:rPr>
              <a:t>D</a:t>
            </a:r>
            <a:r>
              <a:rPr lang="en-GB" sz="1600" dirty="0"/>
              <a:t>(</a:t>
            </a:r>
            <a:r>
              <a:rPr lang="en-GB" sz="1600" dirty="0" err="1">
                <a:latin typeface="Symbol" charset="2"/>
                <a:cs typeface="Symbol" charset="2"/>
              </a:rPr>
              <a:t>ge</a:t>
            </a:r>
            <a:r>
              <a:rPr lang="en-GB" sz="1600" i="1" baseline="-25000" dirty="0" err="1">
                <a:latin typeface="Times New Roman"/>
                <a:cs typeface="Times New Roman"/>
              </a:rPr>
              <a:t>y</a:t>
            </a:r>
            <a:r>
              <a:rPr lang="en-GB" sz="1600" dirty="0"/>
              <a:t> ) ∝ </a:t>
            </a:r>
            <a:r>
              <a:rPr lang="en-GB" sz="1600" dirty="0" err="1">
                <a:latin typeface="Symbol" charset="2"/>
                <a:cs typeface="Symbol" charset="2"/>
              </a:rPr>
              <a:t>D</a:t>
            </a:r>
            <a:r>
              <a:rPr lang="en-GB" sz="1600" i="1" dirty="0" err="1">
                <a:latin typeface="Times New Roman"/>
                <a:cs typeface="Times New Roman"/>
              </a:rPr>
              <a:t>V</a:t>
            </a:r>
            <a:r>
              <a:rPr lang="en-GB" sz="1600" i="1" baseline="-25000" dirty="0" err="1">
                <a:latin typeface="Times New Roman"/>
                <a:cs typeface="Times New Roman"/>
              </a:rPr>
              <a:t>a</a:t>
            </a:r>
            <a:r>
              <a:rPr lang="en-GB" sz="1600" dirty="0">
                <a:latin typeface="Times New Roman"/>
                <a:cs typeface="Times New Roman"/>
              </a:rPr>
              <a:t>(</a:t>
            </a:r>
            <a:r>
              <a:rPr lang="en-GB" sz="1600" i="1" dirty="0">
                <a:latin typeface="Times New Roman"/>
                <a:cs typeface="Times New Roman"/>
              </a:rPr>
              <a:t>t</a:t>
            </a:r>
            <a:r>
              <a:rPr lang="en-GB" sz="1600" dirty="0">
                <a:latin typeface="Times New Roman"/>
                <a:cs typeface="Times New Roman"/>
              </a:rPr>
              <a:t>)</a:t>
            </a:r>
            <a:r>
              <a:rPr lang="en-GB" sz="1600" baseline="30000" dirty="0">
                <a:latin typeface="Times New Roman"/>
                <a:cs typeface="Times New Roman"/>
              </a:rPr>
              <a:t>2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sz="1600" dirty="0" smtClean="0"/>
              <a:t>Tolerance similar to quench limit overhead (few %)</a:t>
            </a:r>
            <a:endParaRPr lang="en-GB" sz="1600" baseline="30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156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cc67-gradi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647" y="2561154"/>
            <a:ext cx="5223830" cy="403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543800" cy="914400"/>
          </a:xfrm>
        </p:spPr>
        <p:txBody>
          <a:bodyPr/>
          <a:lstStyle/>
          <a:p>
            <a:r>
              <a:rPr lang="en-GB" dirty="0" smtClean="0"/>
              <a:t>FLASH: Flat </a:t>
            </a:r>
            <a:r>
              <a:rPr lang="en-GB" dirty="0" smtClean="0"/>
              <a:t>Gradients (Feb 2012)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59"/>
          <a:stretch/>
        </p:blipFill>
        <p:spPr>
          <a:xfrm>
            <a:off x="106515" y="1073355"/>
            <a:ext cx="4113161" cy="1597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9676" y="1083826"/>
            <a:ext cx="4367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2400 bunches @ 3MHz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Average charge </a:t>
            </a:r>
            <a:r>
              <a:rPr lang="en-GB" sz="1800" dirty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q</a:t>
            </a:r>
            <a:r>
              <a:rPr lang="en-GB" sz="1800" baseline="-25000" dirty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b</a:t>
            </a:r>
            <a:r>
              <a:rPr lang="en-GB" sz="1800" dirty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 ~</a:t>
            </a: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1.5nC (~4.5mA)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800</a:t>
            </a:r>
            <a:r>
              <a:rPr lang="en-GB" sz="1800" dirty="0" smtClean="0">
                <a:solidFill>
                  <a:srgbClr val="3366FF"/>
                </a:solidFill>
                <a:latin typeface="Symbol" charset="2"/>
                <a:ea typeface="Arial Unicode MS"/>
                <a:cs typeface="Symbol" charset="2"/>
              </a:rPr>
              <a:t>m</a:t>
            </a: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s flat top pulse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800" dirty="0">
              <a:solidFill>
                <a:srgbClr val="3366FF"/>
              </a:solidFill>
              <a:latin typeface="Arial"/>
              <a:ea typeface="Arial Unicode MS"/>
              <a:cs typeface="Arial Unicode M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(could not increase q</a:t>
            </a:r>
            <a:r>
              <a:rPr lang="en-GB" sz="1800" baseline="-250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b</a:t>
            </a: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 due to beam loss)</a:t>
            </a:r>
            <a:endParaRPr lang="en-GB" sz="1800" dirty="0">
              <a:solidFill>
                <a:srgbClr val="3366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515" y="3194209"/>
            <a:ext cx="3850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Detuned: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ACC6 C5 C6	(low gradient)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ACC7 C1	(</a:t>
            </a:r>
            <a:r>
              <a:rPr lang="en-GB" sz="1800" dirty="0" err="1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piezo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tuner broken)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Average cavity gradient: </a:t>
            </a: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28.2 MV/m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800" dirty="0">
              <a:solidFill>
                <a:srgbClr val="3366FF"/>
              </a:solidFill>
              <a:latin typeface="Arial"/>
              <a:ea typeface="Arial Unicode MS"/>
              <a:cs typeface="Arial Unicode M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(23-33 MV/m)</a:t>
            </a:r>
            <a:endParaRPr lang="en-GB" sz="1800" dirty="0">
              <a:solidFill>
                <a:srgbClr val="3366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195961" y="4386727"/>
            <a:ext cx="189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Gradient (MV/m)</a:t>
            </a:r>
            <a:endParaRPr lang="en-GB" sz="18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5562600"/>
            <a:ext cx="250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 smtClean="0"/>
              <a:t>RMS ‘flatness’ ~0.02% </a:t>
            </a:r>
            <a:endParaRPr lang="en-GB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09800" y="6400800"/>
            <a:ext cx="4800600" cy="457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 dirty="0"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3153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Flat Gradient </a:t>
            </a:r>
            <a:r>
              <a:rPr lang="en-GB" dirty="0" smtClean="0"/>
              <a:t>Solution (Feb 2012)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Raised ACC6-7 vector sum to 380 MV</a:t>
            </a:r>
          </a:p>
          <a:p>
            <a:pPr lvl="1"/>
            <a:r>
              <a:rPr lang="en-GB" dirty="0" smtClean="0"/>
              <a:t>close to quench limits of several cavities</a:t>
            </a:r>
          </a:p>
          <a:p>
            <a:endParaRPr lang="en-GB" dirty="0"/>
          </a:p>
          <a:p>
            <a:r>
              <a:rPr lang="en-GB" dirty="0" smtClean="0"/>
              <a:t>Flat gradients iteratively achieved by automated adjustment of individual Q</a:t>
            </a:r>
            <a:r>
              <a:rPr lang="en-GB" baseline="-25000" dirty="0" smtClean="0"/>
              <a:t>L</a:t>
            </a:r>
          </a:p>
          <a:p>
            <a:pPr lvl="1"/>
            <a:r>
              <a:rPr lang="en-GB" dirty="0" smtClean="0"/>
              <a:t>RMS ‘tilts’ ~0.2%  achieved!</a:t>
            </a:r>
          </a:p>
          <a:p>
            <a:endParaRPr lang="en-GB" dirty="0" smtClean="0"/>
          </a:p>
          <a:p>
            <a:r>
              <a:rPr lang="en-GB" dirty="0" smtClean="0"/>
              <a:t>Other (critical) key tools</a:t>
            </a:r>
          </a:p>
          <a:p>
            <a:pPr lvl="1"/>
            <a:r>
              <a:rPr lang="en-GB" dirty="0" smtClean="0"/>
              <a:t>LFD </a:t>
            </a:r>
            <a:r>
              <a:rPr lang="en-GB" dirty="0" err="1" smtClean="0"/>
              <a:t>piezo</a:t>
            </a:r>
            <a:r>
              <a:rPr lang="en-GB" dirty="0" smtClean="0"/>
              <a:t> compensation server</a:t>
            </a:r>
          </a:p>
          <a:p>
            <a:pPr lvl="1"/>
            <a:r>
              <a:rPr lang="en-GB" dirty="0" smtClean="0"/>
              <a:t>LLRF quench-protection system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7104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92" y="990599"/>
            <a:ext cx="6897007" cy="531943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Limits achieved (380 MV)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825507" y="1867066"/>
            <a:ext cx="0" cy="15512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631295" y="1497791"/>
            <a:ext cx="1557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limiting cavity</a:t>
            </a:r>
            <a:endParaRPr lang="en-GB" sz="18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94955" y="3247423"/>
            <a:ext cx="189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Gradient (MV/m)</a:t>
            </a:r>
            <a:endParaRPr lang="en-GB" sz="18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6942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Gradient “Tilt” Stability</a:t>
            </a:r>
            <a:endParaRPr lang="en-GB" dirty="0"/>
          </a:p>
        </p:txBody>
      </p:sp>
      <p:pic>
        <p:nvPicPr>
          <p:cNvPr id="3" name="Picture 2" descr="acc67-stability-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3176" y="1248615"/>
            <a:ext cx="6013526" cy="4536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63466"/>
            <a:ext cx="27217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13 cavities plotted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6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6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E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ach data point is average over 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6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RMS over flat-top divided by average voltage.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6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100 pulses averaged (20 seconds)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6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Scale is equivalent relative 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rms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for 1% voltage change over 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flat-top 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(tilt)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6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[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= 1% / (2*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sqrt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(3)) ~ 0.29%]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2019584" y="3167610"/>
            <a:ext cx="177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err="1" smtClean="0">
                <a:solidFill>
                  <a:srgbClr val="000000"/>
                </a:solidFill>
                <a:latin typeface="Symbol" charset="2"/>
                <a:ea typeface="Arial Unicode MS"/>
                <a:cs typeface="Symbol" charset="2"/>
              </a:rPr>
              <a:t>s</a:t>
            </a:r>
            <a:r>
              <a:rPr lang="en-GB" sz="1800" baseline="-25000" dirty="0" err="1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flat</a:t>
            </a:r>
            <a:r>
              <a:rPr lang="en-GB" sz="1800" baseline="-250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-top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/</a:t>
            </a:r>
            <a:r>
              <a:rPr lang="en-GB" sz="1800" dirty="0" err="1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V</a:t>
            </a:r>
            <a:r>
              <a:rPr lang="en-GB" sz="1800" baseline="-25000" dirty="0" err="1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avg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in %</a:t>
            </a:r>
            <a:endParaRPr lang="en-GB" sz="1800" baseline="-250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0817" y="5744404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hours</a:t>
            </a:r>
            <a:endParaRPr lang="en-GB" sz="18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2201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cs typeface="Arial Unicode MS" charset="0"/>
              </a:rPr>
              <a:t>FLASH: Stability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16500" y="1174750"/>
            <a:ext cx="4127500" cy="52609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>
                <a:ea typeface="+mn-ea"/>
              </a:rPr>
              <a:t>15 consecutive studies shifts (120hrs), and with no downtime</a:t>
            </a:r>
          </a:p>
          <a:p>
            <a:pPr eaLnBrk="1" hangingPunct="1">
              <a:defRPr/>
            </a:pPr>
            <a:endParaRPr lang="en-US" sz="2000">
              <a:ea typeface="+mn-ea"/>
            </a:endParaRPr>
          </a:p>
          <a:p>
            <a:pPr eaLnBrk="1" hangingPunct="1">
              <a:defRPr/>
            </a:pPr>
            <a:r>
              <a:rPr lang="en-US" sz="2000">
                <a:ea typeface="+mn-ea"/>
              </a:rPr>
              <a:t>Time to restore 400us bunch-trains after beam-off studies: ~10mins</a:t>
            </a:r>
          </a:p>
          <a:p>
            <a:pPr eaLnBrk="1" hangingPunct="1">
              <a:defRPr/>
            </a:pPr>
            <a:endParaRPr lang="en-US" sz="2000">
              <a:ea typeface="+mn-ea"/>
            </a:endParaRPr>
          </a:p>
          <a:p>
            <a:pPr eaLnBrk="1" hangingPunct="1">
              <a:defRPr/>
            </a:pPr>
            <a:r>
              <a:rPr lang="en-US" sz="2000">
                <a:ea typeface="+mn-ea"/>
              </a:rPr>
              <a:t>Energy stability with beam loading over periods of hours: ~0.02%</a:t>
            </a:r>
          </a:p>
          <a:p>
            <a:pPr eaLnBrk="1" hangingPunct="1">
              <a:defRPr/>
            </a:pPr>
            <a:endParaRPr lang="en-US" sz="2000">
              <a:ea typeface="+mn-ea"/>
            </a:endParaRPr>
          </a:p>
          <a:p>
            <a:pPr eaLnBrk="1" hangingPunct="1">
              <a:defRPr/>
            </a:pPr>
            <a:r>
              <a:rPr lang="en-US" sz="2000">
                <a:ea typeface="+mn-ea"/>
              </a:rPr>
              <a:t>Individual cavity “tilts” equally stable</a:t>
            </a:r>
          </a:p>
        </p:txBody>
      </p:sp>
      <p:grpSp>
        <p:nvGrpSpPr>
          <p:cNvPr id="16388" name="Group 36"/>
          <p:cNvGrpSpPr>
            <a:grpSpLocks/>
          </p:cNvGrpSpPr>
          <p:nvPr/>
        </p:nvGrpSpPr>
        <p:grpSpPr bwMode="auto">
          <a:xfrm>
            <a:off x="195263" y="1712913"/>
            <a:ext cx="4665662" cy="3349625"/>
            <a:chOff x="457200" y="3993551"/>
            <a:chExt cx="3886431" cy="2789848"/>
          </a:xfrm>
        </p:grpSpPr>
        <p:grpSp>
          <p:nvGrpSpPr>
            <p:cNvPr id="16389" name="Group 29"/>
            <p:cNvGrpSpPr>
              <a:grpSpLocks/>
            </p:cNvGrpSpPr>
            <p:nvPr/>
          </p:nvGrpSpPr>
          <p:grpSpPr bwMode="auto">
            <a:xfrm>
              <a:off x="457200" y="3993551"/>
              <a:ext cx="3886431" cy="2789848"/>
              <a:chOff x="238478" y="3336315"/>
              <a:chExt cx="3886431" cy="2789848"/>
            </a:xfrm>
          </p:grpSpPr>
          <p:grpSp>
            <p:nvGrpSpPr>
              <p:cNvPr id="16391" name="Group 11"/>
              <p:cNvGrpSpPr>
                <a:grpSpLocks/>
              </p:cNvGrpSpPr>
              <p:nvPr/>
            </p:nvGrpSpPr>
            <p:grpSpPr bwMode="auto">
              <a:xfrm>
                <a:off x="238478" y="3336315"/>
                <a:ext cx="3886431" cy="2789848"/>
                <a:chOff x="1421676" y="3695322"/>
                <a:chExt cx="3886431" cy="2789848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1421676" y="3695322"/>
                  <a:ext cx="3886431" cy="278984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16394" name="Picture 33" descr="EnergyStability_9Feb0000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298"/>
                <a:stretch>
                  <a:fillRect/>
                </a:stretch>
              </p:blipFill>
              <p:spPr bwMode="auto">
                <a:xfrm>
                  <a:off x="1577495" y="4037332"/>
                  <a:ext cx="3556932" cy="2318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395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1745297" y="3695322"/>
                  <a:ext cx="338913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b="1">
                      <a:solidFill>
                        <a:srgbClr val="800000"/>
                      </a:solidFill>
                      <a:latin typeface="Calibri" charset="0"/>
                    </a:rPr>
                    <a:t>Energy stability over 3hrs with 4.5mA</a:t>
                  </a: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1059666" y="4247312"/>
                <a:ext cx="1162359" cy="30807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>
                    <a:latin typeface="+mn-lt"/>
                    <a:ea typeface="+mn-ea"/>
                    <a:cs typeface="+mn-cs"/>
                  </a:rPr>
                  <a:t>~0.02% pk-pk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52410" y="6435659"/>
              <a:ext cx="813254" cy="2604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>
                  <a:latin typeface="+mn-lt"/>
                  <a:ea typeface="+mn-ea"/>
                  <a:cs typeface="+mn-cs"/>
                </a:rPr>
                <a:t>9 Feb 2011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13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Recovery</a:t>
            </a:r>
            <a:r>
              <a:rPr lang="en-GB" dirty="0" smtClean="0"/>
              <a:t>/Boot-strap Scenario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93031" y="1371600"/>
            <a:ext cx="3580581" cy="4800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With no beam (loading) tilts appear on cavities</a:t>
            </a:r>
          </a:p>
          <a:p>
            <a:pPr lvl="1"/>
            <a:r>
              <a:rPr lang="en-GB" dirty="0" smtClean="0"/>
              <a:t>Would reduce vector sum / RF to avoid quench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Progressive restoration of beam pulse allows Q</a:t>
            </a:r>
            <a:r>
              <a:rPr lang="en-GB" baseline="-25000" dirty="0" smtClean="0"/>
              <a:t>L</a:t>
            </a:r>
            <a:r>
              <a:rPr lang="en-GB" dirty="0" smtClean="0"/>
              <a:t> tuning without quench</a:t>
            </a:r>
          </a:p>
          <a:p>
            <a:pPr lvl="1"/>
            <a:r>
              <a:rPr lang="en-GB" dirty="0" smtClean="0"/>
              <a:t>initial </a:t>
            </a:r>
            <a:r>
              <a:rPr lang="en-GB" dirty="0" smtClean="0">
                <a:latin typeface="Symbol" charset="2"/>
                <a:cs typeface="Symbol" charset="2"/>
              </a:rPr>
              <a:t>D</a:t>
            </a:r>
            <a:r>
              <a:rPr lang="en-GB" dirty="0" smtClean="0"/>
              <a:t>V too small to quench</a:t>
            </a:r>
          </a:p>
          <a:p>
            <a:pPr lvl="1"/>
            <a:r>
              <a:rPr lang="en-GB" dirty="0" smtClean="0"/>
              <a:t>short pulse tuning enough to go to longer pulses</a:t>
            </a:r>
          </a:p>
          <a:p>
            <a:pPr lvl="1"/>
            <a:r>
              <a:rPr lang="en-GB" dirty="0" smtClean="0"/>
              <a:t>After that small corrections needed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29" y="1114323"/>
            <a:ext cx="4368800" cy="177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29" y="3015227"/>
            <a:ext cx="4330700" cy="177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28" y="4793227"/>
            <a:ext cx="5056239" cy="180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21723" y="2306623"/>
            <a:ext cx="2185035" cy="3268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ctr" hangingPunct="0">
              <a:spcBef>
                <a:spcPct val="0"/>
              </a:spcBef>
              <a:buFontTx/>
              <a:buNone/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1723" y="4224009"/>
            <a:ext cx="2735963" cy="3268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ctr" hangingPunct="0">
              <a:spcBef>
                <a:spcPct val="0"/>
              </a:spcBef>
              <a:buFontTx/>
              <a:buNone/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0399" y="5996648"/>
            <a:ext cx="3753779" cy="3268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ctr" hangingPunct="0">
              <a:spcBef>
                <a:spcPct val="0"/>
              </a:spcBef>
              <a:buFontTx/>
              <a:buNone/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7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FLASH at DESY in Hamburg</a:t>
            </a:r>
            <a:endParaRPr lang="en-GB"/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066800"/>
            <a:ext cx="4899025" cy="5487988"/>
          </a:xfrm>
        </p:spPr>
        <p:txBody>
          <a:bodyPr>
            <a:normAutofit fontScale="92500" lnSpcReduction="20000"/>
          </a:bodyPr>
          <a:lstStyle/>
          <a:p>
            <a:pPr marL="263525" indent="-263525"/>
            <a:r>
              <a:rPr lang="en-US" dirty="0" smtClean="0"/>
              <a:t>Primarily a </a:t>
            </a:r>
            <a:r>
              <a:rPr lang="en-US" u="sng" dirty="0" smtClean="0"/>
              <a:t>Photon User Facility</a:t>
            </a:r>
          </a:p>
          <a:p>
            <a:pPr marL="627062" lvl="1" indent="-263525"/>
            <a:r>
              <a:rPr lang="en-US" dirty="0" smtClean="0"/>
              <a:t>since 2005</a:t>
            </a:r>
          </a:p>
          <a:p>
            <a:pPr marL="263525" indent="-263525"/>
            <a:r>
              <a:rPr lang="en-US" dirty="0" smtClean="0"/>
              <a:t>Single</a:t>
            </a:r>
            <a:r>
              <a:rPr lang="en-US" dirty="0"/>
              <a:t>-pass high-gain SASE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Free-Electron Laser</a:t>
            </a:r>
            <a:endParaRPr lang="en-US" dirty="0"/>
          </a:p>
          <a:p>
            <a:pPr marL="715963" lvl="1" indent="-273050"/>
            <a:r>
              <a:rPr lang="en-US" sz="1200" b="1" dirty="0"/>
              <a:t>SASE = self-amplified spontaneous emission</a:t>
            </a:r>
            <a:endParaRPr lang="en-US" dirty="0"/>
          </a:p>
          <a:p>
            <a:pPr marL="263525" indent="-263525"/>
            <a:r>
              <a:rPr lang="en-US" dirty="0"/>
              <a:t>Photon </a:t>
            </a:r>
            <a:r>
              <a:rPr lang="en-US" dirty="0" smtClean="0"/>
              <a:t>wavelength </a:t>
            </a:r>
            <a:r>
              <a:rPr lang="en-US" dirty="0"/>
              <a:t>range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vacuum </a:t>
            </a:r>
            <a:r>
              <a:rPr lang="en-US" dirty="0"/>
              <a:t>ultraviolet to soft </a:t>
            </a:r>
            <a:r>
              <a:rPr lang="en-US" dirty="0" smtClean="0"/>
              <a:t>x-rays</a:t>
            </a:r>
          </a:p>
          <a:p>
            <a:pPr marL="263525" indent="-263525"/>
            <a:r>
              <a:rPr lang="en-US" dirty="0" smtClean="0"/>
              <a:t>Femtosecond range pulses with high brilliance</a:t>
            </a:r>
            <a:endParaRPr lang="en-US" dirty="0"/>
          </a:p>
          <a:p>
            <a:pPr marL="263525" indent="-263525"/>
            <a:r>
              <a:rPr lang="en-US" dirty="0" smtClean="0"/>
              <a:t>FLASH </a:t>
            </a:r>
            <a:r>
              <a:rPr lang="en-US" dirty="0"/>
              <a:t>II, a second undulator beam line is in </a:t>
            </a:r>
            <a:r>
              <a:rPr lang="en-US" dirty="0" smtClean="0"/>
              <a:t>preparation</a:t>
            </a:r>
          </a:p>
          <a:p>
            <a:pPr marL="263525" indent="-263525"/>
            <a:endParaRPr lang="en-US" dirty="0"/>
          </a:p>
          <a:p>
            <a:pPr marL="263525" indent="-263525"/>
            <a:r>
              <a:rPr lang="en-US" dirty="0" smtClean="0">
                <a:solidFill>
                  <a:srgbClr val="0000FF"/>
                </a:solidFill>
              </a:rPr>
              <a:t>SCRF Linac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tarted life as a test-bed for a linear collider (TESLA Test Facility)</a:t>
            </a:r>
          </a:p>
          <a:p>
            <a:pPr marL="627062" lvl="1" indent="-263525"/>
            <a:r>
              <a:rPr lang="en-US" dirty="0" smtClean="0">
                <a:solidFill>
                  <a:srgbClr val="0000FF"/>
                </a:solidFill>
              </a:rPr>
              <a:t>Beam time available for ILC experiments</a:t>
            </a:r>
          </a:p>
          <a:p>
            <a:pPr marL="627062" lvl="1" indent="-263525"/>
            <a:r>
              <a:rPr lang="en-US" dirty="0" smtClean="0">
                <a:solidFill>
                  <a:srgbClr val="0000FF"/>
                </a:solidFill>
              </a:rPr>
              <a:t>Currently unique facility in the world (integrated systems testing)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563204" name="Picture 4" descr="FEL-Hal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9863" y="1062038"/>
            <a:ext cx="3770312" cy="4759325"/>
          </a:xfrm>
          <a:solidFill>
            <a:srgbClr val="FF0000"/>
          </a:solidFill>
        </p:spPr>
      </p:pic>
      <p:sp>
        <p:nvSpPr>
          <p:cNvPr id="563205" name="Text Box 6"/>
          <p:cNvSpPr txBox="1">
            <a:spLocks noChangeArrowheads="1"/>
          </p:cNvSpPr>
          <p:nvPr/>
        </p:nvSpPr>
        <p:spPr bwMode="auto">
          <a:xfrm>
            <a:off x="1011238" y="4995863"/>
            <a:ext cx="163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endParaRPr lang="en-GB" sz="2000" b="1">
              <a:solidFill>
                <a:srgbClr val="000000"/>
              </a:solidFill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598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important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Quench recovery</a:t>
            </a:r>
          </a:p>
          <a:p>
            <a:pPr lvl="1"/>
            <a:r>
              <a:rPr lang="en-GB" dirty="0" smtClean="0"/>
              <a:t>Major quench (~intentional) required time to allow automated </a:t>
            </a:r>
            <a:r>
              <a:rPr lang="en-GB" dirty="0" err="1" smtClean="0"/>
              <a:t>piezo</a:t>
            </a:r>
            <a:r>
              <a:rPr lang="en-GB" dirty="0" smtClean="0"/>
              <a:t> system to re-tune cavities (minutes)</a:t>
            </a:r>
          </a:p>
          <a:p>
            <a:pPr lvl="1"/>
            <a:r>
              <a:rPr lang="en-GB" dirty="0" smtClean="0"/>
              <a:t>After cavity tuning, full 2400 bunches restored instantaneously</a:t>
            </a:r>
          </a:p>
          <a:p>
            <a:pPr lvl="2"/>
            <a:r>
              <a:rPr lang="en-GB" dirty="0" smtClean="0"/>
              <a:t>no machine trips or instabilities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Beam-off crash test</a:t>
            </a:r>
          </a:p>
          <a:p>
            <a:pPr lvl="1"/>
            <a:r>
              <a:rPr lang="en-GB" dirty="0" smtClean="0"/>
              <a:t>Intentionally killed laser (beam) to test LLRF response</a:t>
            </a:r>
          </a:p>
          <a:p>
            <a:pPr lvl="1"/>
            <a:r>
              <a:rPr lang="en-GB" dirty="0" smtClean="0"/>
              <a:t>Quench protection system and beam-loading compensation system worked correctly to prevent quenching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1352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23851" y="1049776"/>
            <a:ext cx="8135937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</a:rPr>
              <a:t> HV of klystron was decreased from 108 kV to 86.5 kV.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</a:rPr>
              <a:t> 4.5 mA beam was used.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</a:rPr>
              <a:t> Filling time was adjusted to have ~rectangular output.(500us -&gt;660us)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</a:rPr>
              <a:t> Operation point is about -7% (in power) from saturation. 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24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24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24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24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24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24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24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24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24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24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692275" y="138499"/>
            <a:ext cx="45718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3600" b="1" dirty="0">
                <a:solidFill>
                  <a:srgbClr val="000000"/>
                </a:solidFill>
              </a:rPr>
              <a:t>RF </a:t>
            </a:r>
            <a:r>
              <a:rPr lang="en-US" altLang="ja-JP" sz="3600" b="1" dirty="0" smtClean="0">
                <a:solidFill>
                  <a:srgbClr val="000000"/>
                </a:solidFill>
              </a:rPr>
              <a:t>Power Overhead</a:t>
            </a:r>
            <a:endParaRPr lang="en-US" altLang="ja-JP" sz="3600" b="1" dirty="0">
              <a:solidFill>
                <a:srgbClr val="000000"/>
              </a:solidFill>
            </a:endParaRPr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ja-JP" altLang="en-US" sz="18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23850" y="2708275"/>
          <a:ext cx="3960813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51" name="Worksheet" r:id="rId4" imgW="3571858" imgH="2590822" progId="Excel.Sheet.8">
                  <p:embed/>
                </p:oleObj>
              </mc:Choice>
              <mc:Fallback>
                <p:oleObj name="Worksheet" r:id="rId4" imgW="3571858" imgH="259082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08275"/>
                        <a:ext cx="3960813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3" descr="2012-02-26T05%3A52%3A43-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27368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2" name="直線矢印コネクタ 14"/>
          <p:cNvCxnSpPr>
            <a:cxnSpLocks noChangeShapeType="1"/>
          </p:cNvCxnSpPr>
          <p:nvPr/>
        </p:nvCxnSpPr>
        <p:spPr bwMode="auto">
          <a:xfrm flipV="1">
            <a:off x="2339975" y="3716338"/>
            <a:ext cx="0" cy="11525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3" name="テキスト ボックス 18"/>
          <p:cNvSpPr txBox="1">
            <a:spLocks noChangeArrowheads="1"/>
          </p:cNvSpPr>
          <p:nvPr/>
        </p:nvSpPr>
        <p:spPr bwMode="auto">
          <a:xfrm>
            <a:off x="2266950" y="4149725"/>
            <a:ext cx="1198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operation point</a:t>
            </a: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4" name="グループ化 35"/>
          <p:cNvGrpSpPr>
            <a:grpSpLocks/>
          </p:cNvGrpSpPr>
          <p:nvPr/>
        </p:nvGrpSpPr>
        <p:grpSpPr bwMode="auto">
          <a:xfrm>
            <a:off x="4787900" y="3213100"/>
            <a:ext cx="3671888" cy="2303463"/>
            <a:chOff x="5004048" y="3212976"/>
            <a:chExt cx="3672408" cy="2304256"/>
          </a:xfrm>
        </p:grpSpPr>
        <p:cxnSp>
          <p:nvCxnSpPr>
            <p:cNvPr id="1044" name="直線コネクタ 20"/>
            <p:cNvCxnSpPr>
              <a:cxnSpLocks noChangeShapeType="1"/>
            </p:cNvCxnSpPr>
            <p:nvPr/>
          </p:nvCxnSpPr>
          <p:spPr bwMode="auto">
            <a:xfrm>
              <a:off x="5004048" y="5517232"/>
              <a:ext cx="2880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直線コネクタ 22"/>
            <p:cNvCxnSpPr>
              <a:cxnSpLocks noChangeShapeType="1"/>
            </p:cNvCxnSpPr>
            <p:nvPr/>
          </p:nvCxnSpPr>
          <p:spPr bwMode="auto">
            <a:xfrm flipV="1">
              <a:off x="5292080" y="3212976"/>
              <a:ext cx="0" cy="2304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6" name="直線コネクタ 26"/>
            <p:cNvCxnSpPr>
              <a:cxnSpLocks noChangeShapeType="1"/>
            </p:cNvCxnSpPr>
            <p:nvPr/>
          </p:nvCxnSpPr>
          <p:spPr bwMode="auto">
            <a:xfrm>
              <a:off x="5292080" y="3212976"/>
              <a:ext cx="1296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直線コネクタ 30"/>
            <p:cNvCxnSpPr>
              <a:cxnSpLocks noChangeShapeType="1"/>
            </p:cNvCxnSpPr>
            <p:nvPr/>
          </p:nvCxnSpPr>
          <p:spPr bwMode="auto">
            <a:xfrm>
              <a:off x="6588224" y="3212976"/>
              <a:ext cx="0" cy="2160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8" name="直線コネクタ 32"/>
            <p:cNvCxnSpPr>
              <a:cxnSpLocks noChangeShapeType="1"/>
            </p:cNvCxnSpPr>
            <p:nvPr/>
          </p:nvCxnSpPr>
          <p:spPr bwMode="auto">
            <a:xfrm>
              <a:off x="6588224" y="3429000"/>
              <a:ext cx="20882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9" name="直線コネクタ 34"/>
            <p:cNvCxnSpPr>
              <a:cxnSpLocks noChangeShapeType="1"/>
            </p:cNvCxnSpPr>
            <p:nvPr/>
          </p:nvCxnSpPr>
          <p:spPr bwMode="auto">
            <a:xfrm>
              <a:off x="8676456" y="3429000"/>
              <a:ext cx="0" cy="20882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35" name="直線矢印コネクタ 37"/>
          <p:cNvCxnSpPr>
            <a:cxnSpLocks noChangeShapeType="1"/>
          </p:cNvCxnSpPr>
          <p:nvPr/>
        </p:nvCxnSpPr>
        <p:spPr bwMode="auto">
          <a:xfrm>
            <a:off x="5076825" y="2852738"/>
            <a:ext cx="12954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直線矢印コネクタ 38"/>
          <p:cNvCxnSpPr>
            <a:cxnSpLocks noChangeShapeType="1"/>
          </p:cNvCxnSpPr>
          <p:nvPr/>
        </p:nvCxnSpPr>
        <p:spPr bwMode="auto">
          <a:xfrm>
            <a:off x="6372225" y="2852738"/>
            <a:ext cx="216058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7" name="テキスト ボックス 41"/>
          <p:cNvSpPr txBox="1">
            <a:spLocks noChangeArrowheads="1"/>
          </p:cNvSpPr>
          <p:nvPr/>
        </p:nvSpPr>
        <p:spPr bwMode="auto">
          <a:xfrm>
            <a:off x="5435600" y="2636838"/>
            <a:ext cx="2057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Filling                      Flat-top</a:t>
            </a: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1038" name="直線コネクタ 43"/>
          <p:cNvCxnSpPr>
            <a:cxnSpLocks noChangeShapeType="1"/>
          </p:cNvCxnSpPr>
          <p:nvPr/>
        </p:nvCxnSpPr>
        <p:spPr bwMode="auto">
          <a:xfrm>
            <a:off x="7667625" y="3213100"/>
            <a:ext cx="576263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9" name="テキスト ボックス 44"/>
          <p:cNvSpPr txBox="1">
            <a:spLocks noChangeArrowheads="1"/>
          </p:cNvSpPr>
          <p:nvPr/>
        </p:nvSpPr>
        <p:spPr bwMode="auto">
          <a:xfrm>
            <a:off x="7164388" y="2924175"/>
            <a:ext cx="1601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Saturation (1.58MW)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40" name="テキスト ボックス 45"/>
          <p:cNvSpPr txBox="1">
            <a:spLocks noChangeArrowheads="1"/>
          </p:cNvSpPr>
          <p:nvPr/>
        </p:nvSpPr>
        <p:spPr bwMode="auto">
          <a:xfrm>
            <a:off x="6372225" y="4221163"/>
            <a:ext cx="2335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RF output with “bump” set-table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41" name="テキスト ボックス 46"/>
          <p:cNvSpPr txBox="1">
            <a:spLocks noChangeArrowheads="1"/>
          </p:cNvSpPr>
          <p:nvPr/>
        </p:nvSpPr>
        <p:spPr bwMode="auto">
          <a:xfrm>
            <a:off x="6516688" y="3500438"/>
            <a:ext cx="153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Operation(1.48MW)</a:t>
            </a: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1042" name="直線矢印コネクタ 48"/>
          <p:cNvCxnSpPr>
            <a:cxnSpLocks noChangeShapeType="1"/>
          </p:cNvCxnSpPr>
          <p:nvPr/>
        </p:nvCxnSpPr>
        <p:spPr bwMode="auto">
          <a:xfrm>
            <a:off x="8459788" y="3213100"/>
            <a:ext cx="0" cy="215900"/>
          </a:xfrm>
          <a:prstGeom prst="straightConnector1">
            <a:avLst/>
          </a:prstGeom>
          <a:noFill/>
          <a:ln w="1905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3" name="テキスト ボックス 49"/>
          <p:cNvSpPr txBox="1">
            <a:spLocks noChangeArrowheads="1"/>
          </p:cNvSpPr>
          <p:nvPr/>
        </p:nvSpPr>
        <p:spPr bwMode="auto">
          <a:xfrm flipH="1">
            <a:off x="8515350" y="3141663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7%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152400"/>
            <a:ext cx="203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S. </a:t>
            </a:r>
            <a:r>
              <a:rPr lang="en-GB" sz="1800" dirty="0" err="1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Michizono</a:t>
            </a: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 KEK</a:t>
            </a:r>
            <a:endParaRPr lang="en-GB" sz="1800" dirty="0">
              <a:solidFill>
                <a:srgbClr val="3366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 rot="1171535">
            <a:off x="7338637" y="1002883"/>
            <a:ext cx="15102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2000" dirty="0" smtClean="0"/>
              <a:t>ILC specific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4944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6751109" cy="45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68989" y="1020763"/>
            <a:ext cx="86407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</a:rPr>
              <a:t> </a:t>
            </a:r>
            <a:r>
              <a:rPr lang="en-US" altLang="ja-JP" sz="1800" b="1" dirty="0">
                <a:solidFill>
                  <a:srgbClr val="000000"/>
                </a:solidFill>
              </a:rPr>
              <a:t>Amplitude stability was </a:t>
            </a:r>
            <a:r>
              <a:rPr lang="en-US" altLang="ja-JP" sz="1800" b="1" dirty="0" smtClean="0">
                <a:solidFill>
                  <a:srgbClr val="000000"/>
                </a:solidFill>
              </a:rPr>
              <a:t>x2 worse </a:t>
            </a:r>
            <a:r>
              <a:rPr lang="en-US" altLang="ja-JP" sz="1800" dirty="0" smtClean="0">
                <a:solidFill>
                  <a:srgbClr val="000000"/>
                </a:solidFill>
              </a:rPr>
              <a:t>at </a:t>
            </a:r>
            <a:r>
              <a:rPr lang="en-US" altLang="ja-JP" sz="1800" dirty="0">
                <a:solidFill>
                  <a:srgbClr val="000000"/>
                </a:solidFill>
              </a:rPr>
              <a:t>near sat. </a:t>
            </a:r>
            <a:r>
              <a:rPr lang="en-US" altLang="ja-JP" sz="1800" dirty="0">
                <a:solidFill>
                  <a:srgbClr val="000000"/>
                </a:solidFill>
              </a:rPr>
              <a:t>because of the limitation of rf.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</a:rPr>
              <a:t> But </a:t>
            </a:r>
            <a:r>
              <a:rPr lang="en-US" altLang="ja-JP" sz="1800" b="1" dirty="0">
                <a:solidFill>
                  <a:srgbClr val="000000"/>
                </a:solidFill>
              </a:rPr>
              <a:t>0.05%rms in amplitude can satisfy the requirements </a:t>
            </a:r>
            <a:r>
              <a:rPr lang="en-US" altLang="ja-JP" sz="1800" dirty="0">
                <a:solidFill>
                  <a:srgbClr val="000000"/>
                </a:solidFill>
              </a:rPr>
              <a:t>(~0.1% in amplitude)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</a:rPr>
              <a:t> Phase stability was almost same between nominal and near saturation.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18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18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18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18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18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18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1800" dirty="0">
              <a:solidFill>
                <a:srgbClr val="000000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ja-JP" sz="1800" dirty="0">
              <a:solidFill>
                <a:srgbClr val="000000"/>
              </a:solidFill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1399887" y="241955"/>
            <a:ext cx="7207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</a:rPr>
              <a:t>Stabilities at nominal and near 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saturation</a:t>
            </a:r>
            <a:endParaRPr lang="en-US" altLang="ja-JP" sz="2800" b="1" dirty="0">
              <a:solidFill>
                <a:srgbClr val="000000"/>
              </a:solidFill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ja-JP" altLang="en-US" sz="18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25" name="右矢印 24"/>
          <p:cNvSpPr/>
          <p:nvPr/>
        </p:nvSpPr>
        <p:spPr bwMode="auto">
          <a:xfrm>
            <a:off x="3352800" y="3810000"/>
            <a:ext cx="720725" cy="6477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ja-JP" altLang="en-US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Arial Unicode MS"/>
              <a:cs typeface="Arial Unicode MS"/>
            </a:endParaRPr>
          </a:p>
        </p:txBody>
      </p:sp>
      <p:sp>
        <p:nvSpPr>
          <p:cNvPr id="26" name="右矢印 25"/>
          <p:cNvSpPr/>
          <p:nvPr/>
        </p:nvSpPr>
        <p:spPr bwMode="auto">
          <a:xfrm>
            <a:off x="3352800" y="5181600"/>
            <a:ext cx="720725" cy="6477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ja-JP" altLang="en-US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Arial Unicode MS"/>
              <a:cs typeface="Arial Unicode MS"/>
            </a:endParaRPr>
          </a:p>
        </p:txBody>
      </p:sp>
      <p:sp>
        <p:nvSpPr>
          <p:cNvPr id="6153" name="テキスト ボックス 27"/>
          <p:cNvSpPr txBox="1">
            <a:spLocks noChangeArrowheads="1"/>
          </p:cNvSpPr>
          <p:nvPr/>
        </p:nvSpPr>
        <p:spPr bwMode="auto">
          <a:xfrm>
            <a:off x="990600" y="3276600"/>
            <a:ext cx="155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VS amplitude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6154" name="テキスト ボックス 28"/>
          <p:cNvSpPr txBox="1">
            <a:spLocks noChangeArrowheads="1"/>
          </p:cNvSpPr>
          <p:nvPr/>
        </p:nvSpPr>
        <p:spPr bwMode="auto">
          <a:xfrm>
            <a:off x="2195513" y="5445125"/>
            <a:ext cx="1185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VS phase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8148" y="-18473"/>
            <a:ext cx="218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S. </a:t>
            </a:r>
            <a:r>
              <a:rPr lang="en-GB" sz="1800" dirty="0" err="1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Michizono</a:t>
            </a:r>
            <a:r>
              <a:rPr lang="en-GB" sz="1800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 (KEK)</a:t>
            </a:r>
            <a:endParaRPr lang="en-GB" sz="1800" dirty="0">
              <a:solidFill>
                <a:srgbClr val="3366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3124200"/>
            <a:ext cx="1905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dirty="0" smtClean="0"/>
              <a:t>Possible to operate at 7% below saturation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2752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086600" cy="914400"/>
          </a:xfrm>
        </p:spPr>
        <p:txBody>
          <a:bodyPr/>
          <a:lstStyle/>
          <a:p>
            <a:r>
              <a:rPr lang="en-GB" dirty="0" smtClean="0"/>
              <a:t>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1054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Currently one more dedicated run in 09.12</a:t>
            </a:r>
          </a:p>
          <a:p>
            <a:pPr lvl="1"/>
            <a:r>
              <a:rPr lang="en-GB" dirty="0" smtClean="0"/>
              <a:t>Primary goal: 6mA 800 us</a:t>
            </a:r>
          </a:p>
          <a:p>
            <a:pPr lvl="1"/>
            <a:r>
              <a:rPr lang="en-GB" dirty="0" smtClean="0"/>
              <a:t>(Last possibility for 9mA ?)</a:t>
            </a:r>
          </a:p>
          <a:p>
            <a:pPr lvl="1"/>
            <a:r>
              <a:rPr lang="en-GB" dirty="0" smtClean="0"/>
              <a:t>Final results possibility for GDE TDR</a:t>
            </a:r>
          </a:p>
          <a:p>
            <a:pPr lvl="1"/>
            <a:endParaRPr lang="en-GB" dirty="0"/>
          </a:p>
          <a:p>
            <a:r>
              <a:rPr lang="en-GB" dirty="0" smtClean="0"/>
              <a:t>Q1 2013 shutdown for FLASH 2 installation</a:t>
            </a:r>
          </a:p>
          <a:p>
            <a:pPr lvl="1"/>
            <a:r>
              <a:rPr lang="en-GB" dirty="0" smtClean="0"/>
              <a:t>FLASH 1 Undulator Bypass will be removed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Still expect possibilities for further ‘long bunch train, high beam-loading experiments’</a:t>
            </a:r>
          </a:p>
          <a:p>
            <a:pPr lvl="1"/>
            <a:r>
              <a:rPr lang="en-GB" dirty="0" smtClean="0"/>
              <a:t>Possibly in collaboration with STF and NML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5029200" y="2209799"/>
            <a:ext cx="3208506" cy="1764145"/>
          </a:xfrm>
          <a:custGeom>
            <a:avLst/>
            <a:gdLst>
              <a:gd name="connsiteX0" fmla="*/ 1939637 w 3306834"/>
              <a:gd name="connsiteY0" fmla="*/ 1916545 h 1916545"/>
              <a:gd name="connsiteX1" fmla="*/ 2851728 w 3306834"/>
              <a:gd name="connsiteY1" fmla="*/ 1570181 h 1916545"/>
              <a:gd name="connsiteX2" fmla="*/ 3117273 w 3306834"/>
              <a:gd name="connsiteY2" fmla="*/ 773545 h 1916545"/>
              <a:gd name="connsiteX3" fmla="*/ 0 w 3306834"/>
              <a:gd name="connsiteY3" fmla="*/ 0 h 1916545"/>
              <a:gd name="connsiteX0" fmla="*/ 1939637 w 3374857"/>
              <a:gd name="connsiteY0" fmla="*/ 1916545 h 1916545"/>
              <a:gd name="connsiteX1" fmla="*/ 3059547 w 3374857"/>
              <a:gd name="connsiteY1" fmla="*/ 1604818 h 1916545"/>
              <a:gd name="connsiteX2" fmla="*/ 3117273 w 3374857"/>
              <a:gd name="connsiteY2" fmla="*/ 773545 h 1916545"/>
              <a:gd name="connsiteX3" fmla="*/ 0 w 3374857"/>
              <a:gd name="connsiteY3" fmla="*/ 0 h 1916545"/>
              <a:gd name="connsiteX0" fmla="*/ 1939637 w 3387271"/>
              <a:gd name="connsiteY0" fmla="*/ 1916545 h 1916545"/>
              <a:gd name="connsiteX1" fmla="*/ 3059547 w 3387271"/>
              <a:gd name="connsiteY1" fmla="*/ 1604818 h 1916545"/>
              <a:gd name="connsiteX2" fmla="*/ 3117273 w 3387271"/>
              <a:gd name="connsiteY2" fmla="*/ 773545 h 1916545"/>
              <a:gd name="connsiteX3" fmla="*/ 0 w 3387271"/>
              <a:gd name="connsiteY3" fmla="*/ 0 h 1916545"/>
              <a:gd name="connsiteX0" fmla="*/ 1939637 w 3271932"/>
              <a:gd name="connsiteY0" fmla="*/ 1916545 h 1916545"/>
              <a:gd name="connsiteX1" fmla="*/ 3059547 w 3271932"/>
              <a:gd name="connsiteY1" fmla="*/ 1604818 h 1916545"/>
              <a:gd name="connsiteX2" fmla="*/ 2967182 w 3271932"/>
              <a:gd name="connsiteY2" fmla="*/ 542636 h 1916545"/>
              <a:gd name="connsiteX3" fmla="*/ 0 w 3271932"/>
              <a:gd name="connsiteY3" fmla="*/ 0 h 1916545"/>
              <a:gd name="connsiteX0" fmla="*/ 1939637 w 3305469"/>
              <a:gd name="connsiteY0" fmla="*/ 1916545 h 1916545"/>
              <a:gd name="connsiteX1" fmla="*/ 3059547 w 3305469"/>
              <a:gd name="connsiteY1" fmla="*/ 1604818 h 1916545"/>
              <a:gd name="connsiteX2" fmla="*/ 2967182 w 3305469"/>
              <a:gd name="connsiteY2" fmla="*/ 542636 h 1916545"/>
              <a:gd name="connsiteX3" fmla="*/ 0 w 3305469"/>
              <a:gd name="connsiteY3" fmla="*/ 0 h 1916545"/>
              <a:gd name="connsiteX0" fmla="*/ 1939637 w 3352019"/>
              <a:gd name="connsiteY0" fmla="*/ 1916545 h 1916545"/>
              <a:gd name="connsiteX1" fmla="*/ 3059547 w 3352019"/>
              <a:gd name="connsiteY1" fmla="*/ 1604818 h 1916545"/>
              <a:gd name="connsiteX2" fmla="*/ 2967182 w 3352019"/>
              <a:gd name="connsiteY2" fmla="*/ 542636 h 1916545"/>
              <a:gd name="connsiteX3" fmla="*/ 0 w 3352019"/>
              <a:gd name="connsiteY3" fmla="*/ 0 h 1916545"/>
              <a:gd name="connsiteX0" fmla="*/ 1939637 w 3059754"/>
              <a:gd name="connsiteY0" fmla="*/ 1916545 h 1916545"/>
              <a:gd name="connsiteX1" fmla="*/ 3059547 w 3059754"/>
              <a:gd name="connsiteY1" fmla="*/ 1604818 h 1916545"/>
              <a:gd name="connsiteX2" fmla="*/ 2008909 w 3059754"/>
              <a:gd name="connsiteY2" fmla="*/ 369454 h 1916545"/>
              <a:gd name="connsiteX3" fmla="*/ 0 w 3059754"/>
              <a:gd name="connsiteY3" fmla="*/ 0 h 1916545"/>
              <a:gd name="connsiteX0" fmla="*/ 1939637 w 3111098"/>
              <a:gd name="connsiteY0" fmla="*/ 1917396 h 1917396"/>
              <a:gd name="connsiteX1" fmla="*/ 3059547 w 3111098"/>
              <a:gd name="connsiteY1" fmla="*/ 1605669 h 1917396"/>
              <a:gd name="connsiteX2" fmla="*/ 2008909 w 3111098"/>
              <a:gd name="connsiteY2" fmla="*/ 370305 h 1917396"/>
              <a:gd name="connsiteX3" fmla="*/ 0 w 3111098"/>
              <a:gd name="connsiteY3" fmla="*/ 851 h 1917396"/>
              <a:gd name="connsiteX0" fmla="*/ 1939637 w 3208506"/>
              <a:gd name="connsiteY0" fmla="*/ 1917396 h 1917396"/>
              <a:gd name="connsiteX1" fmla="*/ 3059547 w 3208506"/>
              <a:gd name="connsiteY1" fmla="*/ 1605669 h 1917396"/>
              <a:gd name="connsiteX2" fmla="*/ 2008909 w 3208506"/>
              <a:gd name="connsiteY2" fmla="*/ 370305 h 1917396"/>
              <a:gd name="connsiteX3" fmla="*/ 0 w 3208506"/>
              <a:gd name="connsiteY3" fmla="*/ 851 h 191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506" h="1917396">
                <a:moveTo>
                  <a:pt x="1939637" y="1917396"/>
                </a:moveTo>
                <a:cubicBezTo>
                  <a:pt x="2297546" y="1839464"/>
                  <a:pt x="2828638" y="1863517"/>
                  <a:pt x="3059547" y="1605669"/>
                </a:cubicBezTo>
                <a:cubicBezTo>
                  <a:pt x="3290456" y="1347821"/>
                  <a:pt x="3442469" y="776320"/>
                  <a:pt x="2008909" y="370305"/>
                </a:cubicBezTo>
                <a:cubicBezTo>
                  <a:pt x="575349" y="-35710"/>
                  <a:pt x="0" y="851"/>
                  <a:pt x="0" y="851"/>
                </a:cubicBezTo>
              </a:path>
            </a:pathLst>
          </a:custGeom>
          <a:ln>
            <a:solidFill>
              <a:srgbClr val="0000FF"/>
            </a:solidFill>
            <a:headEnd type="stealth" w="lg" len="lg"/>
            <a:tail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 w="38100" cmpd="sng">
                <a:solidFill>
                  <a:schemeClr val="tx1"/>
                </a:solidFill>
                <a:headEnd type="stealth" w="lg" len="lg"/>
                <a:tailEnd type="stealth" w="lg" len="lg"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19.03.12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N. Walker DESY-KEK collaboration 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7107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8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FLASH layout after the upgrade 2009/2010</a:t>
            </a:r>
            <a:endParaRPr lang="en-US"/>
          </a:p>
        </p:txBody>
      </p:sp>
      <p:pic>
        <p:nvPicPr>
          <p:cNvPr id="539651" name="Picture 5" descr="FEL-h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836613"/>
            <a:ext cx="16351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6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122363"/>
            <a:ext cx="206851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653" name="Picture 8" descr="FLASH-2007 0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9938"/>
            <a:ext cx="205422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654" name="Picture 10" descr="FLASH-2007 0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122363"/>
            <a:ext cx="20716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655" name="Picture 88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579938"/>
            <a:ext cx="20542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656" name="Picture 8" descr="1cc1+ACC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/>
          <a:stretch>
            <a:fillRect/>
          </a:stretch>
        </p:blipFill>
        <p:spPr bwMode="auto">
          <a:xfrm>
            <a:off x="152400" y="1122363"/>
            <a:ext cx="2387600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57" name="Picture 9" descr="FLASH-2007 00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4579938"/>
            <a:ext cx="205422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658" name="Picture 10" descr="undulator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579938"/>
            <a:ext cx="2054225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9659" name="Group 11"/>
          <p:cNvGrpSpPr>
            <a:grpSpLocks/>
          </p:cNvGrpSpPr>
          <p:nvPr/>
        </p:nvGrpSpPr>
        <p:grpSpPr bwMode="auto">
          <a:xfrm>
            <a:off x="142875" y="2768600"/>
            <a:ext cx="8580438" cy="1812925"/>
            <a:chOff x="90" y="1744"/>
            <a:chExt cx="5405" cy="1142"/>
          </a:xfrm>
        </p:grpSpPr>
        <p:grpSp>
          <p:nvGrpSpPr>
            <p:cNvPr id="539660" name="Group 12"/>
            <p:cNvGrpSpPr>
              <a:grpSpLocks/>
            </p:cNvGrpSpPr>
            <p:nvPr/>
          </p:nvGrpSpPr>
          <p:grpSpPr bwMode="auto">
            <a:xfrm>
              <a:off x="113" y="1744"/>
              <a:ext cx="5382" cy="1142"/>
              <a:chOff x="113" y="1744"/>
              <a:chExt cx="5382" cy="1142"/>
            </a:xfrm>
          </p:grpSpPr>
          <p:sp>
            <p:nvSpPr>
              <p:cNvPr id="539661" name="AutoShape 13"/>
              <p:cNvSpPr>
                <a:spLocks noChangeArrowheads="1"/>
              </p:cNvSpPr>
              <p:nvPr/>
            </p:nvSpPr>
            <p:spPr bwMode="auto">
              <a:xfrm rot="5400000">
                <a:off x="5151" y="2014"/>
                <a:ext cx="331" cy="3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59 w 21600"/>
                  <a:gd name="T13" fmla="*/ 3486 h 21600"/>
                  <a:gd name="T14" fmla="*/ 18141 w 21600"/>
                  <a:gd name="T15" fmla="*/ 18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49" y="21600"/>
                    </a:lnTo>
                    <a:lnTo>
                      <a:pt x="1825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662" name="AutoShape 14"/>
              <p:cNvSpPr>
                <a:spLocks noChangeArrowheads="1"/>
              </p:cNvSpPr>
              <p:nvPr/>
            </p:nvSpPr>
            <p:spPr bwMode="auto">
              <a:xfrm rot="-5400000">
                <a:off x="5164" y="2053"/>
                <a:ext cx="227" cy="2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663" name="Line 15"/>
              <p:cNvSpPr>
                <a:spLocks noChangeShapeType="1"/>
              </p:cNvSpPr>
              <p:nvPr/>
            </p:nvSpPr>
            <p:spPr bwMode="auto">
              <a:xfrm flipV="1">
                <a:off x="5413" y="2023"/>
                <a:ext cx="77" cy="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664" name="Line 16"/>
              <p:cNvSpPr>
                <a:spLocks noChangeShapeType="1"/>
              </p:cNvSpPr>
              <p:nvPr/>
            </p:nvSpPr>
            <p:spPr bwMode="auto">
              <a:xfrm rot="16200000" flipV="1">
                <a:off x="5419" y="2282"/>
                <a:ext cx="65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665" name="Line 17"/>
              <p:cNvSpPr>
                <a:spLocks noChangeShapeType="1"/>
              </p:cNvSpPr>
              <p:nvPr/>
            </p:nvSpPr>
            <p:spPr bwMode="auto">
              <a:xfrm rot="5400000">
                <a:off x="5450" y="2248"/>
                <a:ext cx="3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666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5450" y="2049"/>
                <a:ext cx="3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grpSp>
            <p:nvGrpSpPr>
              <p:cNvPr id="539667" name="Group 20"/>
              <p:cNvGrpSpPr>
                <a:grpSpLocks/>
              </p:cNvGrpSpPr>
              <p:nvPr/>
            </p:nvGrpSpPr>
            <p:grpSpPr bwMode="auto">
              <a:xfrm>
                <a:off x="181" y="2694"/>
                <a:ext cx="5314" cy="192"/>
                <a:chOff x="144" y="3820"/>
                <a:chExt cx="5328" cy="192"/>
              </a:xfrm>
            </p:grpSpPr>
            <p:sp>
              <p:nvSpPr>
                <p:cNvPr id="539668" name="Line 21"/>
                <p:cNvSpPr>
                  <a:spLocks noChangeShapeType="1"/>
                </p:cNvSpPr>
                <p:nvPr/>
              </p:nvSpPr>
              <p:spPr bwMode="auto">
                <a:xfrm>
                  <a:off x="144" y="3903"/>
                  <a:ext cx="5328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6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50" y="3820"/>
                  <a:ext cx="516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hangingPunct="0">
                    <a:spcBef>
                      <a:spcPct val="50000"/>
                    </a:spcBef>
                    <a:buFontTx/>
                    <a:buNone/>
                  </a:pPr>
                  <a:r>
                    <a:rPr lang="en-US" sz="1400">
                      <a:solidFill>
                        <a:srgbClr val="000000"/>
                      </a:solidFill>
                      <a:latin typeface="Helvetica" pitchFamily="34" charset="0"/>
                      <a:ea typeface="+mn-ea"/>
                      <a:cs typeface="+mn-cs"/>
                      <a:sym typeface="Wingdings" pitchFamily="2" charset="2"/>
                    </a:rPr>
                    <a:t>315 m</a:t>
                  </a:r>
                </a:p>
              </p:txBody>
            </p:sp>
          </p:grpSp>
          <p:sp>
            <p:nvSpPr>
              <p:cNvPr id="539670" name="Text Box 23"/>
              <p:cNvSpPr txBox="1">
                <a:spLocks noChangeArrowheads="1"/>
              </p:cNvSpPr>
              <p:nvPr/>
            </p:nvSpPr>
            <p:spPr bwMode="auto">
              <a:xfrm flipH="1">
                <a:off x="1499" y="2207"/>
                <a:ext cx="96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Bunch Compressor</a:t>
                </a:r>
              </a:p>
            </p:txBody>
          </p:sp>
          <p:sp>
            <p:nvSpPr>
              <p:cNvPr id="539671" name="Line 24"/>
              <p:cNvSpPr>
                <a:spLocks noChangeShapeType="1"/>
              </p:cNvSpPr>
              <p:nvPr/>
            </p:nvSpPr>
            <p:spPr bwMode="auto">
              <a:xfrm flipV="1">
                <a:off x="305" y="2110"/>
                <a:ext cx="0" cy="10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672" name="Text Box 25"/>
              <p:cNvSpPr txBox="1">
                <a:spLocks noChangeArrowheads="1"/>
              </p:cNvSpPr>
              <p:nvPr/>
            </p:nvSpPr>
            <p:spPr bwMode="auto">
              <a:xfrm flipH="1">
                <a:off x="3519" y="2499"/>
                <a:ext cx="5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Bypass</a:t>
                </a:r>
              </a:p>
            </p:txBody>
          </p:sp>
          <p:sp>
            <p:nvSpPr>
              <p:cNvPr id="539673" name="Text Box 26"/>
              <p:cNvSpPr txBox="1">
                <a:spLocks noChangeArrowheads="1"/>
              </p:cNvSpPr>
              <p:nvPr/>
            </p:nvSpPr>
            <p:spPr bwMode="auto">
              <a:xfrm flipH="1">
                <a:off x="3742" y="1925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Undulators</a:t>
                </a:r>
              </a:p>
            </p:txBody>
          </p:sp>
          <p:sp>
            <p:nvSpPr>
              <p:cNvPr id="539674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2925" y="1823"/>
                <a:ext cx="6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sFLASH</a:t>
                </a:r>
              </a:p>
            </p:txBody>
          </p:sp>
          <p:sp>
            <p:nvSpPr>
              <p:cNvPr id="539675" name="Line 28"/>
              <p:cNvSpPr>
                <a:spLocks noChangeShapeType="1"/>
              </p:cNvSpPr>
              <p:nvPr/>
            </p:nvSpPr>
            <p:spPr bwMode="auto">
              <a:xfrm>
                <a:off x="2973" y="2127"/>
                <a:ext cx="156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676" name="Line 29"/>
              <p:cNvSpPr>
                <a:spLocks noChangeShapeType="1"/>
              </p:cNvSpPr>
              <p:nvPr/>
            </p:nvSpPr>
            <p:spPr bwMode="auto">
              <a:xfrm flipV="1">
                <a:off x="278" y="2107"/>
                <a:ext cx="269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677" name="AutoShape 30"/>
              <p:cNvSpPr>
                <a:spLocks noChangeArrowheads="1"/>
              </p:cNvSpPr>
              <p:nvPr/>
            </p:nvSpPr>
            <p:spPr bwMode="auto">
              <a:xfrm>
                <a:off x="230" y="2062"/>
                <a:ext cx="77" cy="88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grpSp>
            <p:nvGrpSpPr>
              <p:cNvPr id="539678" name="Group 31"/>
              <p:cNvGrpSpPr>
                <a:grpSpLocks/>
              </p:cNvGrpSpPr>
              <p:nvPr/>
            </p:nvGrpSpPr>
            <p:grpSpPr bwMode="auto">
              <a:xfrm flipH="1" flipV="1">
                <a:off x="1782" y="2016"/>
                <a:ext cx="239" cy="178"/>
                <a:chOff x="3345" y="3309"/>
                <a:chExt cx="270" cy="178"/>
              </a:xfrm>
            </p:grpSpPr>
            <p:sp>
              <p:nvSpPr>
                <p:cNvPr id="539679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520" y="3400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80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3360"/>
                  <a:ext cx="68" cy="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81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368" y="3346"/>
                  <a:ext cx="68" cy="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82" name="Rectangle 3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80" y="3371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83" name="Rectangle 3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02" y="3429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84" name="Rectangle 3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420" y="3309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85" name="Rectangle 3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345" y="3371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</p:grpSp>
          <p:grpSp>
            <p:nvGrpSpPr>
              <p:cNvPr id="539686" name="Group 39"/>
              <p:cNvGrpSpPr>
                <a:grpSpLocks/>
              </p:cNvGrpSpPr>
              <p:nvPr/>
            </p:nvGrpSpPr>
            <p:grpSpPr bwMode="auto">
              <a:xfrm>
                <a:off x="789" y="2015"/>
                <a:ext cx="240" cy="116"/>
                <a:chOff x="1337" y="2168"/>
                <a:chExt cx="270" cy="116"/>
              </a:xfrm>
            </p:grpSpPr>
            <p:sp>
              <p:nvSpPr>
                <p:cNvPr id="53968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357" y="2198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8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421" y="2208"/>
                  <a:ext cx="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89" name="Line 42"/>
                <p:cNvSpPr>
                  <a:spLocks noChangeShapeType="1"/>
                </p:cNvSpPr>
                <p:nvPr/>
              </p:nvSpPr>
              <p:spPr bwMode="auto">
                <a:xfrm>
                  <a:off x="1516" y="2203"/>
                  <a:ext cx="74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90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337" y="2226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91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415" y="2168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92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493" y="2168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693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2" y="2226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</p:grpSp>
          <p:sp>
            <p:nvSpPr>
              <p:cNvPr id="539694" name="Line 47"/>
              <p:cNvSpPr>
                <a:spLocks noChangeShapeType="1"/>
              </p:cNvSpPr>
              <p:nvPr/>
            </p:nvSpPr>
            <p:spPr bwMode="auto">
              <a:xfrm>
                <a:off x="386" y="2129"/>
                <a:ext cx="139" cy="1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695" name="Rectangle 48"/>
              <p:cNvSpPr>
                <a:spLocks noChangeAspect="1" noChangeArrowheads="1"/>
              </p:cNvSpPr>
              <p:nvPr/>
            </p:nvSpPr>
            <p:spPr bwMode="auto">
              <a:xfrm rot="2878424">
                <a:off x="483" y="2277"/>
                <a:ext cx="102" cy="6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696" name="Freeform 49"/>
              <p:cNvSpPr>
                <a:spLocks/>
              </p:cNvSpPr>
              <p:nvPr/>
            </p:nvSpPr>
            <p:spPr bwMode="auto">
              <a:xfrm>
                <a:off x="341" y="2040"/>
                <a:ext cx="60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4 w 143"/>
                  <a:gd name="T5" fmla="*/ 206375 h 130"/>
                  <a:gd name="T6" fmla="*/ 7 w 143"/>
                  <a:gd name="T7" fmla="*/ 114300 h 130"/>
                  <a:gd name="T8" fmla="*/ 7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697" name="Line 50"/>
              <p:cNvSpPr>
                <a:spLocks noChangeShapeType="1"/>
              </p:cNvSpPr>
              <p:nvPr/>
            </p:nvSpPr>
            <p:spPr bwMode="auto">
              <a:xfrm flipV="1">
                <a:off x="3152" y="2434"/>
                <a:ext cx="128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grpSp>
            <p:nvGrpSpPr>
              <p:cNvPr id="539698" name="Group 51"/>
              <p:cNvGrpSpPr>
                <a:grpSpLocks/>
              </p:cNvGrpSpPr>
              <p:nvPr/>
            </p:nvGrpSpPr>
            <p:grpSpPr bwMode="auto">
              <a:xfrm>
                <a:off x="4391" y="1967"/>
                <a:ext cx="585" cy="509"/>
                <a:chOff x="4797" y="1872"/>
                <a:chExt cx="611" cy="509"/>
              </a:xfrm>
            </p:grpSpPr>
            <p:sp>
              <p:nvSpPr>
                <p:cNvPr id="53969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876" y="1879"/>
                  <a:ext cx="477" cy="44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700" name="Rectangle 53"/>
                <p:cNvSpPr>
                  <a:spLocks noChangeAspect="1" noChangeArrowheads="1"/>
                </p:cNvSpPr>
                <p:nvPr/>
              </p:nvSpPr>
              <p:spPr bwMode="auto">
                <a:xfrm rot="19153958" flipH="1">
                  <a:off x="5232" y="1872"/>
                  <a:ext cx="176" cy="7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701" name="Freeform 54"/>
                <p:cNvSpPr>
                  <a:spLocks/>
                </p:cNvSpPr>
                <p:nvPr/>
              </p:nvSpPr>
              <p:spPr bwMode="auto">
                <a:xfrm rot="5400000" flipH="1" flipV="1">
                  <a:off x="4823" y="2288"/>
                  <a:ext cx="67" cy="120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50 h 130"/>
                    <a:gd name="T4" fmla="*/ 0 w 143"/>
                    <a:gd name="T5" fmla="*/ 50 h 130"/>
                    <a:gd name="T6" fmla="*/ 0 w 143"/>
                    <a:gd name="T7" fmla="*/ 28 h 130"/>
                    <a:gd name="T8" fmla="*/ 0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</p:grpSp>
          <p:sp>
            <p:nvSpPr>
              <p:cNvPr id="539702" name="Line 55"/>
              <p:cNvSpPr>
                <a:spLocks noChangeShapeType="1"/>
              </p:cNvSpPr>
              <p:nvPr/>
            </p:nvSpPr>
            <p:spPr bwMode="auto">
              <a:xfrm>
                <a:off x="2971" y="2103"/>
                <a:ext cx="114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703" name="Freeform 57"/>
              <p:cNvSpPr>
                <a:spLocks/>
              </p:cNvSpPr>
              <p:nvPr/>
            </p:nvSpPr>
            <p:spPr bwMode="auto">
              <a:xfrm>
                <a:off x="2939" y="2040"/>
                <a:ext cx="59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3 w 143"/>
                  <a:gd name="T5" fmla="*/ 206375 h 130"/>
                  <a:gd name="T6" fmla="*/ 5 w 143"/>
                  <a:gd name="T7" fmla="*/ 114300 h 130"/>
                  <a:gd name="T8" fmla="*/ 6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grpSp>
            <p:nvGrpSpPr>
              <p:cNvPr id="539704" name="Group 61"/>
              <p:cNvGrpSpPr>
                <a:grpSpLocks noChangeAspect="1"/>
              </p:cNvGrpSpPr>
              <p:nvPr/>
            </p:nvGrpSpPr>
            <p:grpSpPr bwMode="auto">
              <a:xfrm flipH="1" flipV="1">
                <a:off x="2880" y="1964"/>
                <a:ext cx="46" cy="276"/>
                <a:chOff x="2790" y="3240"/>
                <a:chExt cx="56" cy="332"/>
              </a:xfrm>
            </p:grpSpPr>
            <p:sp>
              <p:nvSpPr>
                <p:cNvPr id="539705" name="AutoShap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706" name="AutoShape 6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</p:grpSp>
          <p:grpSp>
            <p:nvGrpSpPr>
              <p:cNvPr id="539707" name="Group 64"/>
              <p:cNvGrpSpPr>
                <a:grpSpLocks noChangeAspect="1"/>
              </p:cNvGrpSpPr>
              <p:nvPr/>
            </p:nvGrpSpPr>
            <p:grpSpPr bwMode="auto">
              <a:xfrm rot="1435350" flipH="1" flipV="1">
                <a:off x="3013" y="2009"/>
                <a:ext cx="46" cy="276"/>
                <a:chOff x="2790" y="3240"/>
                <a:chExt cx="56" cy="332"/>
              </a:xfrm>
            </p:grpSpPr>
            <p:sp>
              <p:nvSpPr>
                <p:cNvPr id="539708" name="AutoShap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709" name="AutoShape 6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</p:grpSp>
          <p:sp>
            <p:nvSpPr>
              <p:cNvPr id="539710" name="Line 67"/>
              <p:cNvSpPr>
                <a:spLocks noChangeShapeType="1"/>
              </p:cNvSpPr>
              <p:nvPr/>
            </p:nvSpPr>
            <p:spPr bwMode="auto">
              <a:xfrm>
                <a:off x="3061" y="2188"/>
                <a:ext cx="210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711" name="Freeform 68"/>
              <p:cNvSpPr>
                <a:spLocks/>
              </p:cNvSpPr>
              <p:nvPr/>
            </p:nvSpPr>
            <p:spPr bwMode="auto">
              <a:xfrm flipV="1">
                <a:off x="4634" y="2125"/>
                <a:ext cx="127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29815 w 143"/>
                  <a:gd name="T5" fmla="*/ 206375 h 130"/>
                  <a:gd name="T6" fmla="*/ 54277 w 143"/>
                  <a:gd name="T7" fmla="*/ 114300 h 130"/>
                  <a:gd name="T8" fmla="*/ 54659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712" name="Freeform 69"/>
              <p:cNvSpPr>
                <a:spLocks/>
              </p:cNvSpPr>
              <p:nvPr/>
            </p:nvSpPr>
            <p:spPr bwMode="auto">
              <a:xfrm flipH="1" flipV="1">
                <a:off x="3040" y="2125"/>
                <a:ext cx="59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3 w 143"/>
                  <a:gd name="T5" fmla="*/ 206375 h 130"/>
                  <a:gd name="T6" fmla="*/ 5 w 143"/>
                  <a:gd name="T7" fmla="*/ 114300 h 130"/>
                  <a:gd name="T8" fmla="*/ 6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grpSp>
            <p:nvGrpSpPr>
              <p:cNvPr id="539713" name="Group 70"/>
              <p:cNvGrpSpPr>
                <a:grpSpLocks/>
              </p:cNvGrpSpPr>
              <p:nvPr/>
            </p:nvGrpSpPr>
            <p:grpSpPr bwMode="auto">
              <a:xfrm>
                <a:off x="1319" y="2032"/>
                <a:ext cx="416" cy="145"/>
                <a:chOff x="1656" y="2172"/>
                <a:chExt cx="639" cy="169"/>
              </a:xfrm>
            </p:grpSpPr>
            <p:sp>
              <p:nvSpPr>
                <p:cNvPr id="539714" name="AutoShap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656" y="2172"/>
                  <a:ext cx="639" cy="16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715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08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716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986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</p:grpSp>
          <p:grpSp>
            <p:nvGrpSpPr>
              <p:cNvPr id="539717" name="Group 69"/>
              <p:cNvGrpSpPr>
                <a:grpSpLocks/>
              </p:cNvGrpSpPr>
              <p:nvPr/>
            </p:nvGrpSpPr>
            <p:grpSpPr bwMode="auto">
              <a:xfrm>
                <a:off x="438" y="2035"/>
                <a:ext cx="211" cy="139"/>
                <a:chOff x="468" y="1952"/>
                <a:chExt cx="211" cy="139"/>
              </a:xfrm>
            </p:grpSpPr>
            <p:sp>
              <p:nvSpPr>
                <p:cNvPr id="539718" name="AutoShap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468" y="1952"/>
                  <a:ext cx="211" cy="1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719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85" y="1996"/>
                  <a:ext cx="178" cy="46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</p:grpSp>
          <p:sp>
            <p:nvSpPr>
              <p:cNvPr id="539720" name="AutoShape 77"/>
              <p:cNvSpPr>
                <a:spLocks noChangeArrowheads="1"/>
              </p:cNvSpPr>
              <p:nvPr/>
            </p:nvSpPr>
            <p:spPr bwMode="auto">
              <a:xfrm>
                <a:off x="230" y="2211"/>
                <a:ext cx="90" cy="95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721" name="Text Box 78"/>
              <p:cNvSpPr txBox="1">
                <a:spLocks noChangeArrowheads="1"/>
              </p:cNvSpPr>
              <p:nvPr/>
            </p:nvSpPr>
            <p:spPr bwMode="auto">
              <a:xfrm flipH="1">
                <a:off x="629" y="2207"/>
                <a:ext cx="77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Bunch Compressor</a:t>
                </a:r>
              </a:p>
            </p:txBody>
          </p:sp>
          <p:grpSp>
            <p:nvGrpSpPr>
              <p:cNvPr id="539722" name="Group 79"/>
              <p:cNvGrpSpPr>
                <a:grpSpLocks/>
              </p:cNvGrpSpPr>
              <p:nvPr/>
            </p:nvGrpSpPr>
            <p:grpSpPr bwMode="auto">
              <a:xfrm>
                <a:off x="3514" y="2126"/>
                <a:ext cx="1050" cy="126"/>
                <a:chOff x="3636" y="2043"/>
                <a:chExt cx="1097" cy="126"/>
              </a:xfrm>
            </p:grpSpPr>
            <p:grpSp>
              <p:nvGrpSpPr>
                <p:cNvPr id="539723" name="Group 80"/>
                <p:cNvGrpSpPr>
                  <a:grpSpLocks/>
                </p:cNvGrpSpPr>
                <p:nvPr/>
              </p:nvGrpSpPr>
              <p:grpSpPr bwMode="auto">
                <a:xfrm>
                  <a:off x="4009" y="2043"/>
                  <a:ext cx="724" cy="126"/>
                  <a:chOff x="4009" y="2043"/>
                  <a:chExt cx="724" cy="126"/>
                </a:xfrm>
              </p:grpSpPr>
              <p:sp>
                <p:nvSpPr>
                  <p:cNvPr id="539724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3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25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2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26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27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0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28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8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29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30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7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31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32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5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33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34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3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35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2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36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37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0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38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8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39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40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7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41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42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5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43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44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3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45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3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grpSp>
                <p:nvGrpSpPr>
                  <p:cNvPr id="539746" name="Group 10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82" y="2043"/>
                    <a:ext cx="29" cy="126"/>
                    <a:chOff x="1359" y="3335"/>
                    <a:chExt cx="31" cy="126"/>
                  </a:xfrm>
                </p:grpSpPr>
                <p:sp>
                  <p:nvSpPr>
                    <p:cNvPr id="539747" name="Rectangle 10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414"/>
                      <a:ext cx="31" cy="47"/>
                    </a:xfrm>
                    <a:prstGeom prst="rect">
                      <a:avLst/>
                    </a:prstGeom>
                    <a:solidFill>
                      <a:srgbClr val="BBE0E3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pPr>
                        <a:buFontTx/>
                        <a:buNone/>
                      </a:pPr>
                      <a:endParaRPr lang="en-US" sz="2000">
                        <a:solidFill>
                          <a:srgbClr val="000000"/>
                        </a:solidFill>
                        <a:ea typeface="+mn-ea"/>
                        <a:cs typeface="+mn-cs"/>
                        <a:sym typeface="Wingdings" pitchFamily="2" charset="2"/>
                      </a:endParaRPr>
                    </a:p>
                  </p:txBody>
                </p:sp>
                <p:sp>
                  <p:nvSpPr>
                    <p:cNvPr id="539748" name="Rectangle 10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335"/>
                      <a:ext cx="31" cy="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pPr>
                        <a:buFontTx/>
                        <a:buNone/>
                      </a:pPr>
                      <a:endParaRPr lang="en-US" sz="2000">
                        <a:solidFill>
                          <a:srgbClr val="000000"/>
                        </a:solidFill>
                        <a:ea typeface="+mn-ea"/>
                        <a:cs typeface="+mn-cs"/>
                        <a:sym typeface="Wingdings" pitchFamily="2" charset="2"/>
                      </a:endParaRPr>
                    </a:p>
                  </p:txBody>
                </p:sp>
              </p:grpSp>
              <p:sp>
                <p:nvSpPr>
                  <p:cNvPr id="539749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50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51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52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7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53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5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54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6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55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56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4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57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58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2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59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60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61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62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7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63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5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64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6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65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66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4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67" name="Rectangle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68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2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69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0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70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0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grpSp>
                <p:nvGrpSpPr>
                  <p:cNvPr id="539771" name="Group 12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009" y="2043"/>
                    <a:ext cx="29" cy="126"/>
                    <a:chOff x="1359" y="3335"/>
                    <a:chExt cx="31" cy="126"/>
                  </a:xfrm>
                </p:grpSpPr>
                <p:sp>
                  <p:nvSpPr>
                    <p:cNvPr id="539772" name="Rectangle 1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414"/>
                      <a:ext cx="31" cy="47"/>
                    </a:xfrm>
                    <a:prstGeom prst="rect">
                      <a:avLst/>
                    </a:prstGeom>
                    <a:solidFill>
                      <a:srgbClr val="BBE0E3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pPr>
                        <a:buFontTx/>
                        <a:buNone/>
                      </a:pPr>
                      <a:endParaRPr lang="en-US" sz="2000">
                        <a:solidFill>
                          <a:srgbClr val="000000"/>
                        </a:solidFill>
                        <a:ea typeface="+mn-ea"/>
                        <a:cs typeface="+mn-cs"/>
                        <a:sym typeface="Wingdings" pitchFamily="2" charset="2"/>
                      </a:endParaRPr>
                    </a:p>
                  </p:txBody>
                </p:sp>
                <p:sp>
                  <p:nvSpPr>
                    <p:cNvPr id="539773" name="Rectangle 13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335"/>
                      <a:ext cx="31" cy="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pPr>
                        <a:buFontTx/>
                        <a:buNone/>
                      </a:pPr>
                      <a:endParaRPr lang="en-US" sz="2000">
                        <a:solidFill>
                          <a:srgbClr val="000000"/>
                        </a:solidFill>
                        <a:ea typeface="+mn-ea"/>
                        <a:cs typeface="+mn-cs"/>
                        <a:sym typeface="Wingdings" pitchFamily="2" charset="2"/>
                      </a:endParaRPr>
                    </a:p>
                  </p:txBody>
                </p:sp>
              </p:grpSp>
            </p:grpSp>
            <p:grpSp>
              <p:nvGrpSpPr>
                <p:cNvPr id="539774" name="Group 131"/>
                <p:cNvGrpSpPr>
                  <a:grpSpLocks/>
                </p:cNvGrpSpPr>
                <p:nvPr/>
              </p:nvGrpSpPr>
              <p:grpSpPr bwMode="auto">
                <a:xfrm>
                  <a:off x="3636" y="2043"/>
                  <a:ext cx="350" cy="126"/>
                  <a:chOff x="3636" y="2043"/>
                  <a:chExt cx="350" cy="126"/>
                </a:xfrm>
              </p:grpSpPr>
              <p:sp>
                <p:nvSpPr>
                  <p:cNvPr id="539775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6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76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77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24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78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4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79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2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80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81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82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0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83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84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8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85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6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86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87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24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88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4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89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2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90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91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92" name="Rectangle 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0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93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94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8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95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6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96" name="Rectangl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6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97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36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  <p:sp>
                <p:nvSpPr>
                  <p:cNvPr id="539798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36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buFontTx/>
                      <a:buNone/>
                    </a:pPr>
                    <a:endParaRPr lang="en-US" sz="2000">
                      <a:solidFill>
                        <a:srgbClr val="000000"/>
                      </a:solidFill>
                      <a:ea typeface="+mn-ea"/>
                      <a:cs typeface="+mn-cs"/>
                      <a:sym typeface="Wingdings" pitchFamily="2" charset="2"/>
                    </a:endParaRPr>
                  </a:p>
                </p:txBody>
              </p:sp>
            </p:grpSp>
          </p:grpSp>
          <p:sp>
            <p:nvSpPr>
              <p:cNvPr id="539799" name="Text Box 156"/>
              <p:cNvSpPr txBox="1">
                <a:spLocks noChangeArrowheads="1"/>
              </p:cNvSpPr>
              <p:nvPr/>
            </p:nvSpPr>
            <p:spPr bwMode="auto">
              <a:xfrm flipH="1">
                <a:off x="214" y="2499"/>
                <a:ext cx="64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5 MeV</a:t>
                </a:r>
              </a:p>
            </p:txBody>
          </p:sp>
          <p:sp>
            <p:nvSpPr>
              <p:cNvPr id="539800" name="Text Box 157"/>
              <p:cNvSpPr txBox="1">
                <a:spLocks noChangeArrowheads="1"/>
              </p:cNvSpPr>
              <p:nvPr/>
            </p:nvSpPr>
            <p:spPr bwMode="auto">
              <a:xfrm flipH="1">
                <a:off x="719" y="2499"/>
                <a:ext cx="64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150 MeV</a:t>
                </a:r>
              </a:p>
            </p:txBody>
          </p:sp>
          <p:sp>
            <p:nvSpPr>
              <p:cNvPr id="539801" name="Text Box 158"/>
              <p:cNvSpPr txBox="1">
                <a:spLocks noChangeArrowheads="1"/>
              </p:cNvSpPr>
              <p:nvPr/>
            </p:nvSpPr>
            <p:spPr bwMode="auto">
              <a:xfrm flipH="1">
                <a:off x="1683" y="2499"/>
                <a:ext cx="5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500 MeV</a:t>
                </a:r>
              </a:p>
            </p:txBody>
          </p:sp>
          <p:sp>
            <p:nvSpPr>
              <p:cNvPr id="539802" name="Text Box 159"/>
              <p:cNvSpPr txBox="1">
                <a:spLocks noChangeArrowheads="1"/>
              </p:cNvSpPr>
              <p:nvPr/>
            </p:nvSpPr>
            <p:spPr bwMode="auto">
              <a:xfrm flipH="1">
                <a:off x="2417" y="2499"/>
                <a:ext cx="82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1200 MeV</a:t>
                </a:r>
              </a:p>
            </p:txBody>
          </p:sp>
          <p:sp>
            <p:nvSpPr>
              <p:cNvPr id="539803" name="Text Box 160"/>
              <p:cNvSpPr txBox="1">
                <a:spLocks noChangeArrowheads="1"/>
              </p:cNvSpPr>
              <p:nvPr/>
            </p:nvSpPr>
            <p:spPr bwMode="auto">
              <a:xfrm>
                <a:off x="1383" y="1744"/>
                <a:ext cx="13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Accelerating Structures</a:t>
                </a:r>
              </a:p>
            </p:txBody>
          </p:sp>
          <p:sp>
            <p:nvSpPr>
              <p:cNvPr id="539804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057" y="2075"/>
                <a:ext cx="230" cy="59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05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3187" y="2160"/>
                <a:ext cx="188" cy="59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06" name="Text Box 164"/>
              <p:cNvSpPr txBox="1">
                <a:spLocks noChangeArrowheads="1"/>
              </p:cNvSpPr>
              <p:nvPr/>
            </p:nvSpPr>
            <p:spPr bwMode="auto">
              <a:xfrm>
                <a:off x="759" y="1823"/>
                <a:ext cx="7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Diagnostics</a:t>
                </a:r>
              </a:p>
            </p:txBody>
          </p:sp>
          <p:sp>
            <p:nvSpPr>
              <p:cNvPr id="539807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4851" y="2160"/>
                <a:ext cx="229" cy="59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grpSp>
            <p:nvGrpSpPr>
              <p:cNvPr id="539808" name="Group 166"/>
              <p:cNvGrpSpPr>
                <a:grpSpLocks/>
              </p:cNvGrpSpPr>
              <p:nvPr/>
            </p:nvGrpSpPr>
            <p:grpSpPr bwMode="auto">
              <a:xfrm>
                <a:off x="4805" y="2136"/>
                <a:ext cx="457" cy="109"/>
                <a:chOff x="5088" y="2045"/>
                <a:chExt cx="478" cy="109"/>
              </a:xfrm>
            </p:grpSpPr>
            <p:sp>
              <p:nvSpPr>
                <p:cNvPr id="539809" name="Freeform 167"/>
                <p:cNvSpPr>
                  <a:spLocks noChangeAspect="1"/>
                </p:cNvSpPr>
                <p:nvPr/>
              </p:nvSpPr>
              <p:spPr bwMode="auto">
                <a:xfrm flipH="1" flipV="1">
                  <a:off x="5321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810" name="Freeform 168"/>
                <p:cNvSpPr>
                  <a:spLocks noChangeAspect="1"/>
                </p:cNvSpPr>
                <p:nvPr/>
              </p:nvSpPr>
              <p:spPr bwMode="auto">
                <a:xfrm>
                  <a:off x="5088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</p:grpSp>
          <p:sp>
            <p:nvSpPr>
              <p:cNvPr id="539811" name="Text Box 169"/>
              <p:cNvSpPr txBox="1">
                <a:spLocks noChangeArrowheads="1"/>
              </p:cNvSpPr>
              <p:nvPr/>
            </p:nvSpPr>
            <p:spPr bwMode="auto">
              <a:xfrm flipH="1">
                <a:off x="4598" y="2365"/>
                <a:ext cx="74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FEL Experiments</a:t>
                </a:r>
              </a:p>
            </p:txBody>
          </p:sp>
          <p:sp>
            <p:nvSpPr>
              <p:cNvPr id="539812" name="Freeform 170"/>
              <p:cNvSpPr>
                <a:spLocks/>
              </p:cNvSpPr>
              <p:nvPr/>
            </p:nvSpPr>
            <p:spPr bwMode="auto">
              <a:xfrm flipH="1" flipV="1">
                <a:off x="3093" y="2361"/>
                <a:ext cx="59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3 w 143"/>
                  <a:gd name="T5" fmla="*/ 206375 h 130"/>
                  <a:gd name="T6" fmla="*/ 5 w 143"/>
                  <a:gd name="T7" fmla="*/ 114300 h 130"/>
                  <a:gd name="T8" fmla="*/ 6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13" name="Line 177"/>
              <p:cNvSpPr>
                <a:spLocks noChangeShapeType="1"/>
              </p:cNvSpPr>
              <p:nvPr/>
            </p:nvSpPr>
            <p:spPr bwMode="auto">
              <a:xfrm>
                <a:off x="5144" y="2190"/>
                <a:ext cx="247" cy="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14" name="Line 178"/>
              <p:cNvSpPr>
                <a:spLocks noChangeShapeType="1"/>
              </p:cNvSpPr>
              <p:nvPr/>
            </p:nvSpPr>
            <p:spPr bwMode="auto">
              <a:xfrm>
                <a:off x="5266" y="2234"/>
                <a:ext cx="133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15" name="Line 179"/>
              <p:cNvSpPr>
                <a:spLocks noChangeShapeType="1"/>
              </p:cNvSpPr>
              <p:nvPr/>
            </p:nvSpPr>
            <p:spPr bwMode="auto">
              <a:xfrm flipV="1">
                <a:off x="5266" y="2190"/>
                <a:ext cx="137" cy="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16" name="Line 180"/>
              <p:cNvSpPr>
                <a:spLocks noChangeShapeType="1"/>
              </p:cNvSpPr>
              <p:nvPr/>
            </p:nvSpPr>
            <p:spPr bwMode="auto">
              <a:xfrm flipV="1">
                <a:off x="5141" y="2124"/>
                <a:ext cx="239" cy="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17" name="Line 181"/>
              <p:cNvSpPr>
                <a:spLocks noChangeShapeType="1"/>
              </p:cNvSpPr>
              <p:nvPr/>
            </p:nvSpPr>
            <p:spPr bwMode="auto">
              <a:xfrm flipV="1">
                <a:off x="5186" y="2075"/>
                <a:ext cx="188" cy="1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grpSp>
            <p:nvGrpSpPr>
              <p:cNvPr id="539818" name="Group 170"/>
              <p:cNvGrpSpPr>
                <a:grpSpLocks/>
              </p:cNvGrpSpPr>
              <p:nvPr/>
            </p:nvGrpSpPr>
            <p:grpSpPr bwMode="auto">
              <a:xfrm>
                <a:off x="2058" y="2032"/>
                <a:ext cx="775" cy="145"/>
                <a:chOff x="2112" y="1949"/>
                <a:chExt cx="775" cy="145"/>
              </a:xfrm>
            </p:grpSpPr>
            <p:sp>
              <p:nvSpPr>
                <p:cNvPr id="539819" name="AutoShap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1949"/>
                  <a:ext cx="775" cy="1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820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2144" y="1997"/>
                  <a:ext cx="168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821" name="Rectangl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2325" y="1997"/>
                  <a:ext cx="168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822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2507" y="1997"/>
                  <a:ext cx="167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  <p:sp>
              <p:nvSpPr>
                <p:cNvPr id="539823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2685" y="1997"/>
                  <a:ext cx="167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en-US" sz="2000">
                    <a:solidFill>
                      <a:srgbClr val="000000"/>
                    </a:solidFill>
                    <a:ea typeface="+mn-ea"/>
                    <a:cs typeface="+mn-cs"/>
                    <a:sym typeface="Wingdings" pitchFamily="2" charset="2"/>
                  </a:endParaRPr>
                </a:p>
              </p:txBody>
            </p:sp>
          </p:grpSp>
          <p:sp>
            <p:nvSpPr>
              <p:cNvPr id="539824" name="Line 55"/>
              <p:cNvSpPr>
                <a:spLocks noChangeShapeType="1"/>
              </p:cNvSpPr>
              <p:nvPr/>
            </p:nvSpPr>
            <p:spPr bwMode="auto">
              <a:xfrm>
                <a:off x="3161" y="2019"/>
                <a:ext cx="60" cy="1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25" name="Line 55"/>
              <p:cNvSpPr>
                <a:spLocks noChangeShapeType="1"/>
              </p:cNvSpPr>
              <p:nvPr/>
            </p:nvSpPr>
            <p:spPr bwMode="auto">
              <a:xfrm flipH="1">
                <a:off x="3347" y="2021"/>
                <a:ext cx="60" cy="1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26" name="Rectangle 178"/>
              <p:cNvSpPr>
                <a:spLocks noChangeArrowheads="1"/>
              </p:cNvSpPr>
              <p:nvPr/>
            </p:nvSpPr>
            <p:spPr bwMode="auto">
              <a:xfrm>
                <a:off x="3142" y="1993"/>
                <a:ext cx="72" cy="74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27" name="Rectangle 179"/>
              <p:cNvSpPr>
                <a:spLocks noChangeArrowheads="1"/>
              </p:cNvSpPr>
              <p:nvPr/>
            </p:nvSpPr>
            <p:spPr bwMode="auto">
              <a:xfrm>
                <a:off x="3352" y="1993"/>
                <a:ext cx="72" cy="74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28" name="AutoShape 30"/>
              <p:cNvSpPr>
                <a:spLocks noChangeArrowheads="1"/>
              </p:cNvSpPr>
              <p:nvPr/>
            </p:nvSpPr>
            <p:spPr bwMode="auto">
              <a:xfrm>
                <a:off x="664" y="2040"/>
                <a:ext cx="85" cy="13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29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681" y="2086"/>
                <a:ext cx="52" cy="3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30" name="AutoShape 182"/>
              <p:cNvSpPr>
                <a:spLocks noChangeArrowheads="1"/>
              </p:cNvSpPr>
              <p:nvPr/>
            </p:nvSpPr>
            <p:spPr bwMode="auto">
              <a:xfrm rot="-10800000">
                <a:off x="204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31" name="AutoShape 183"/>
              <p:cNvSpPr>
                <a:spLocks noChangeArrowheads="1"/>
              </p:cNvSpPr>
              <p:nvPr/>
            </p:nvSpPr>
            <p:spPr bwMode="auto">
              <a:xfrm rot="-10800000">
                <a:off x="476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32" name="AutoShape 184"/>
              <p:cNvSpPr>
                <a:spLocks noChangeArrowheads="1"/>
              </p:cNvSpPr>
              <p:nvPr/>
            </p:nvSpPr>
            <p:spPr bwMode="auto">
              <a:xfrm rot="-10800000">
                <a:off x="657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33" name="AutoShape 185"/>
              <p:cNvSpPr>
                <a:spLocks noChangeArrowheads="1"/>
              </p:cNvSpPr>
              <p:nvPr/>
            </p:nvSpPr>
            <p:spPr bwMode="auto">
              <a:xfrm rot="-10800000">
                <a:off x="1474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34" name="AutoShape 186"/>
              <p:cNvSpPr>
                <a:spLocks noChangeArrowheads="1"/>
              </p:cNvSpPr>
              <p:nvPr/>
            </p:nvSpPr>
            <p:spPr bwMode="auto">
              <a:xfrm rot="-10800000">
                <a:off x="2200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35" name="AutoShape 187"/>
              <p:cNvSpPr>
                <a:spLocks noChangeArrowheads="1"/>
              </p:cNvSpPr>
              <p:nvPr/>
            </p:nvSpPr>
            <p:spPr bwMode="auto">
              <a:xfrm rot="-10800000">
                <a:off x="2562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  <p:sp>
            <p:nvSpPr>
              <p:cNvPr id="539836" name="Text Box 164"/>
              <p:cNvSpPr txBox="1">
                <a:spLocks noChangeArrowheads="1"/>
              </p:cNvSpPr>
              <p:nvPr/>
            </p:nvSpPr>
            <p:spPr bwMode="auto">
              <a:xfrm>
                <a:off x="113" y="1744"/>
                <a:ext cx="7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RF stations</a:t>
                </a:r>
              </a:p>
            </p:txBody>
          </p:sp>
          <p:sp>
            <p:nvSpPr>
              <p:cNvPr id="539837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3200" y="2243"/>
                <a:ext cx="4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  <a:ea typeface="+mn-ea"/>
                    <a:cs typeface="+mn-cs"/>
                    <a:sym typeface="Wingdings" pitchFamily="2" charset="2"/>
                  </a:rPr>
                  <a:t>LOLA</a:t>
                </a:r>
              </a:p>
            </p:txBody>
          </p:sp>
          <p:sp>
            <p:nvSpPr>
              <p:cNvPr id="539838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3414" y="2160"/>
                <a:ext cx="56" cy="59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sz="2000">
                  <a:solidFill>
                    <a:srgbClr val="000000"/>
                  </a:solidFill>
                  <a:ea typeface="+mn-ea"/>
                  <a:cs typeface="+mn-cs"/>
                  <a:sym typeface="Wingdings" pitchFamily="2" charset="2"/>
                </a:endParaRPr>
              </a:p>
            </p:txBody>
          </p:sp>
        </p:grpSp>
        <p:sp>
          <p:nvSpPr>
            <p:cNvPr id="539839" name="Text Box 78"/>
            <p:cNvSpPr txBox="1">
              <a:spLocks noChangeArrowheads="1"/>
            </p:cNvSpPr>
            <p:nvPr/>
          </p:nvSpPr>
          <p:spPr bwMode="auto">
            <a:xfrm flipH="1">
              <a:off x="90" y="2341"/>
              <a:ext cx="5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  <a:sym typeface="Wingdings" pitchFamily="2" charset="2"/>
                </a:rPr>
                <a:t>RF Gun</a:t>
              </a:r>
            </a:p>
          </p:txBody>
        </p:sp>
      </p:grpSp>
      <p:sp>
        <p:nvSpPr>
          <p:cNvPr id="539840" name="Rectangle 192"/>
          <p:cNvSpPr>
            <a:spLocks noChangeArrowheads="1"/>
          </p:cNvSpPr>
          <p:nvPr/>
        </p:nvSpPr>
        <p:spPr bwMode="auto">
          <a:xfrm>
            <a:off x="454025" y="6184900"/>
            <a:ext cx="1685925" cy="21698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900" dirty="0">
                <a:solidFill>
                  <a:srgbClr val="000000"/>
                </a:solidFill>
                <a:ea typeface="+mn-ea"/>
                <a:cs typeface="+mn-cs"/>
                <a:sym typeface="Wingdings" pitchFamily="2" charset="2"/>
              </a:rPr>
              <a:t> Laser driven photo injector</a:t>
            </a:r>
          </a:p>
        </p:txBody>
      </p:sp>
      <p:sp>
        <p:nvSpPr>
          <p:cNvPr id="539841" name="Rectangle 193"/>
          <p:cNvSpPr>
            <a:spLocks noChangeArrowheads="1"/>
          </p:cNvSpPr>
          <p:nvPr/>
        </p:nvSpPr>
        <p:spPr bwMode="auto">
          <a:xfrm>
            <a:off x="2720975" y="6184900"/>
            <a:ext cx="1338828" cy="21698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900">
                <a:solidFill>
                  <a:srgbClr val="000000"/>
                </a:solidFill>
                <a:ea typeface="+mn-ea"/>
                <a:cs typeface="+mn-cs"/>
                <a:sym typeface="Wingdings" pitchFamily="2" charset="2"/>
              </a:rPr>
              <a:t>  Diagnostic Sections</a:t>
            </a:r>
          </a:p>
        </p:txBody>
      </p:sp>
      <p:sp>
        <p:nvSpPr>
          <p:cNvPr id="539842" name="Rectangle 194"/>
          <p:cNvSpPr>
            <a:spLocks noChangeArrowheads="1"/>
          </p:cNvSpPr>
          <p:nvPr/>
        </p:nvSpPr>
        <p:spPr bwMode="auto">
          <a:xfrm>
            <a:off x="7037388" y="879475"/>
            <a:ext cx="1332416" cy="21698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Tx/>
              <a:buNone/>
            </a:pPr>
            <a:r>
              <a:rPr lang="en-US" sz="900" dirty="0">
                <a:solidFill>
                  <a:srgbClr val="000000"/>
                </a:solidFill>
                <a:ea typeface="+mn-ea"/>
                <a:cs typeface="+mn-cs"/>
                <a:sym typeface="Wingdings" pitchFamily="2" charset="2"/>
              </a:rPr>
              <a:t>FEL Experimental Hall</a:t>
            </a:r>
          </a:p>
        </p:txBody>
      </p:sp>
      <p:sp>
        <p:nvSpPr>
          <p:cNvPr id="539843" name="Rectangle 195"/>
          <p:cNvSpPr>
            <a:spLocks noChangeArrowheads="1"/>
          </p:cNvSpPr>
          <p:nvPr/>
        </p:nvSpPr>
        <p:spPr bwMode="auto">
          <a:xfrm>
            <a:off x="858838" y="820738"/>
            <a:ext cx="3133725" cy="21698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900" dirty="0">
                <a:solidFill>
                  <a:srgbClr val="000000"/>
                </a:solidFill>
                <a:ea typeface="+mn-ea"/>
                <a:cs typeface="+mn-cs"/>
                <a:sym typeface="Wingdings" pitchFamily="2" charset="2"/>
              </a:rPr>
              <a:t>  TESLA type superconducting accelerating modules</a:t>
            </a:r>
          </a:p>
        </p:txBody>
      </p:sp>
      <p:sp>
        <p:nvSpPr>
          <p:cNvPr id="539844" name="Rectangle 196"/>
          <p:cNvSpPr>
            <a:spLocks noChangeArrowheads="1"/>
          </p:cNvSpPr>
          <p:nvPr/>
        </p:nvSpPr>
        <p:spPr bwMode="auto">
          <a:xfrm>
            <a:off x="4791075" y="803275"/>
            <a:ext cx="1742785" cy="21698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900" dirty="0">
                <a:solidFill>
                  <a:srgbClr val="000000"/>
                </a:solidFill>
                <a:ea typeface="+mn-ea"/>
                <a:cs typeface="+mn-cs"/>
                <a:sym typeface="Wingdings" pitchFamily="2" charset="2"/>
              </a:rPr>
              <a:t>  Fixed gap SASE undulators</a:t>
            </a:r>
          </a:p>
        </p:txBody>
      </p:sp>
      <p:sp>
        <p:nvSpPr>
          <p:cNvPr id="539845" name="Rectangle 197"/>
          <p:cNvSpPr>
            <a:spLocks noChangeArrowheads="1"/>
          </p:cNvSpPr>
          <p:nvPr/>
        </p:nvSpPr>
        <p:spPr bwMode="auto">
          <a:xfrm>
            <a:off x="7156450" y="4643438"/>
            <a:ext cx="1136929" cy="21698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Tx/>
              <a:buNone/>
            </a:pPr>
            <a:r>
              <a:rPr lang="en-US" sz="900" dirty="0">
                <a:solidFill>
                  <a:srgbClr val="000000"/>
                </a:solidFill>
                <a:ea typeface="+mn-ea"/>
                <a:cs typeface="+mn-cs"/>
                <a:sym typeface="Wingdings" pitchFamily="2" charset="2"/>
              </a:rPr>
              <a:t>Experimental Hall</a:t>
            </a:r>
          </a:p>
        </p:txBody>
      </p:sp>
      <p:sp>
        <p:nvSpPr>
          <p:cNvPr id="539846" name="Rectangle 198"/>
          <p:cNvSpPr>
            <a:spLocks noChangeArrowheads="1"/>
          </p:cNvSpPr>
          <p:nvPr/>
        </p:nvSpPr>
        <p:spPr bwMode="auto">
          <a:xfrm>
            <a:off x="5059363" y="4643438"/>
            <a:ext cx="1313180" cy="21698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Tx/>
              <a:buNone/>
            </a:pPr>
            <a:r>
              <a:rPr lang="en-US" sz="900" dirty="0">
                <a:solidFill>
                  <a:srgbClr val="000000"/>
                </a:solidFill>
                <a:ea typeface="+mn-ea"/>
                <a:cs typeface="+mn-cs"/>
                <a:sym typeface="Wingdings" pitchFamily="2" charset="2"/>
              </a:rPr>
              <a:t>sFLASH Undulators</a:t>
            </a:r>
          </a:p>
        </p:txBody>
      </p:sp>
      <p:sp>
        <p:nvSpPr>
          <p:cNvPr id="539847" name="Rectangle 199"/>
          <p:cNvSpPr>
            <a:spLocks noChangeArrowheads="1"/>
          </p:cNvSpPr>
          <p:nvPr/>
        </p:nvSpPr>
        <p:spPr bwMode="auto">
          <a:xfrm>
            <a:off x="1497486" y="2419350"/>
            <a:ext cx="1018227" cy="21698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Tx/>
              <a:buNone/>
            </a:pPr>
            <a:r>
              <a:rPr lang="en-US" sz="900" dirty="0">
                <a:solidFill>
                  <a:srgbClr val="000000"/>
                </a:solidFill>
                <a:ea typeface="+mn-ea"/>
                <a:cs typeface="+mn-cs"/>
                <a:sym typeface="Wingdings" pitchFamily="2" charset="2"/>
              </a:rPr>
              <a:t>3.9 GHz module</a:t>
            </a:r>
          </a:p>
        </p:txBody>
      </p:sp>
    </p:spTree>
    <p:extLst>
      <p:ext uri="{BB962C8B-B14F-4D97-AF65-F5344CB8AC3E}">
        <p14:creationId xmlns:p14="http://schemas.microsoft.com/office/powerpoint/2010/main" val="108538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706" name="Picture 2" descr="ttf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3810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Tour tomorrow at 10:15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758" b="3868"/>
          <a:stretch>
            <a:fillRect/>
          </a:stretch>
        </p:blipFill>
        <p:spPr bwMode="auto">
          <a:xfrm>
            <a:off x="0" y="2582863"/>
            <a:ext cx="6408738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5" descr="FLASH-2007 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789392"/>
            <a:ext cx="3219230" cy="299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FLASH </a:t>
            </a:r>
            <a:r>
              <a:rPr lang="en-US" dirty="0" smtClean="0"/>
              <a:t>as a VUV laser</a:t>
            </a:r>
            <a:endParaRPr lang="en-US" dirty="0" smtClean="0"/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862785"/>
            <a:ext cx="5515242" cy="1693863"/>
          </a:xfrm>
          <a:noFill/>
        </p:spPr>
        <p:txBody>
          <a:bodyPr/>
          <a:lstStyle/>
          <a:p>
            <a:pPr marL="269875" indent="-269875" eaLnBrk="1" hangingPunct="1"/>
            <a:r>
              <a:rPr lang="en-US" dirty="0" smtClean="0"/>
              <a:t>6 undulator modules, total length 27 m</a:t>
            </a:r>
          </a:p>
          <a:p>
            <a:pPr marL="633412" lvl="1" indent="-269875" eaLnBrk="1" hangingPunct="1"/>
            <a:r>
              <a:rPr lang="en-US" sz="1600" dirty="0" smtClean="0"/>
              <a:t>Fixed gap of 12 mm, permanent </a:t>
            </a:r>
            <a:r>
              <a:rPr lang="en-US" sz="1600" dirty="0" err="1" smtClean="0"/>
              <a:t>NdFeB</a:t>
            </a:r>
            <a:r>
              <a:rPr lang="en-US" sz="1600" dirty="0" smtClean="0"/>
              <a:t> magnets, peak field B = 0.48 T</a:t>
            </a:r>
            <a:br>
              <a:rPr lang="en-US" sz="1600" dirty="0" smtClean="0"/>
            </a:br>
            <a:r>
              <a:rPr lang="en-US" sz="1600" dirty="0" smtClean="0"/>
              <a:t>K = 1.23, period </a:t>
            </a:r>
            <a:r>
              <a:rPr lang="el-GR" sz="1600" dirty="0" smtClean="0">
                <a:cs typeface="Arial" charset="0"/>
              </a:rPr>
              <a:t>λ</a:t>
            </a:r>
            <a:r>
              <a:rPr lang="en-US" sz="1600" baseline="-25000" dirty="0" smtClean="0">
                <a:cs typeface="Arial" charset="0"/>
              </a:rPr>
              <a:t>u </a:t>
            </a:r>
            <a:r>
              <a:rPr lang="en-US" sz="1600" dirty="0" smtClean="0">
                <a:cs typeface="Arial" charset="0"/>
              </a:rPr>
              <a:t>= 27.3</a:t>
            </a:r>
            <a:r>
              <a:rPr lang="en-US" sz="1600" dirty="0" smtClean="0"/>
              <a:t> mm</a:t>
            </a:r>
          </a:p>
          <a:p>
            <a:pPr marL="633412" lvl="1" indent="-269875" eaLnBrk="1" hangingPunct="1"/>
            <a:r>
              <a:rPr lang="en-US" sz="1600" dirty="0" smtClean="0">
                <a:cs typeface="Arial" charset="0"/>
              </a:rPr>
              <a:t>Gain length </a:t>
            </a:r>
            <a:r>
              <a:rPr lang="en-US" sz="1600" dirty="0" err="1" smtClean="0">
                <a:cs typeface="Arial" charset="0"/>
              </a:rPr>
              <a:t>L</a:t>
            </a:r>
            <a:r>
              <a:rPr lang="en-US" sz="1600" baseline="-25000" dirty="0" err="1" smtClean="0">
                <a:cs typeface="Arial" charset="0"/>
              </a:rPr>
              <a:t>gain</a:t>
            </a:r>
            <a:r>
              <a:rPr lang="en-US" sz="1600" dirty="0" smtClean="0">
                <a:cs typeface="Arial" charset="0"/>
              </a:rPr>
              <a:t> = 2.5 ± 0.3 m (@13 nm)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4992688" y="6061075"/>
            <a:ext cx="3444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07075" y="3943350"/>
            <a:ext cx="31242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</a:pPr>
            <a:r>
              <a:rPr lang="en-US" sz="1600" dirty="0" smtClean="0"/>
              <a:t>Requirements for electron bunches</a:t>
            </a:r>
          </a:p>
          <a:p>
            <a:pPr marL="269875" indent="-269875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600" dirty="0" smtClean="0"/>
              <a:t>Peak </a:t>
            </a:r>
            <a:r>
              <a:rPr lang="en-US" sz="1600" dirty="0"/>
              <a:t>current </a:t>
            </a:r>
            <a:r>
              <a:rPr lang="en-US" sz="1600" dirty="0" smtClean="0"/>
              <a:t>&gt; 2 </a:t>
            </a:r>
            <a:r>
              <a:rPr lang="en-US" sz="1600" dirty="0"/>
              <a:t>kA</a:t>
            </a:r>
          </a:p>
          <a:p>
            <a:pPr marL="269875" indent="-269875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600" dirty="0"/>
              <a:t>Emittance (slice, norm.) </a:t>
            </a:r>
            <a:br>
              <a:rPr lang="en-US" sz="1600" dirty="0"/>
            </a:br>
            <a:r>
              <a:rPr lang="en-US" sz="1600" dirty="0"/>
              <a:t>    &lt; 1 mm </a:t>
            </a:r>
            <a:r>
              <a:rPr lang="en-US" sz="1600" dirty="0" err="1"/>
              <a:t>mrad</a:t>
            </a:r>
            <a:endParaRPr lang="en-US" sz="1600" dirty="0">
              <a:cs typeface="Arial" charset="0"/>
            </a:endParaRPr>
          </a:p>
          <a:p>
            <a:pPr marL="269875" indent="-269875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600" dirty="0">
                <a:cs typeface="Arial" charset="0"/>
              </a:rPr>
              <a:t>Energy spread (slice, rel.)</a:t>
            </a:r>
            <a:br>
              <a:rPr lang="en-US" sz="1600" dirty="0">
                <a:cs typeface="Arial" charset="0"/>
              </a:rPr>
            </a:br>
            <a:r>
              <a:rPr lang="en-US" sz="1600" dirty="0">
                <a:cs typeface="Arial" charset="0"/>
              </a:rPr>
              <a:t>    &lt; 10</a:t>
            </a:r>
            <a:r>
              <a:rPr lang="en-US" sz="1600" baseline="30000" dirty="0">
                <a:cs typeface="Arial" charset="0"/>
              </a:rPr>
              <a:t>-3</a:t>
            </a:r>
            <a:endParaRPr lang="en-US" sz="1600" dirty="0">
              <a:cs typeface="Arial" charset="0"/>
            </a:endParaRPr>
          </a:p>
          <a:p>
            <a:pPr marL="269875" indent="-269875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326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SASE Parameters for 4.4 nm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041150"/>
            <a:ext cx="4149725" cy="5112000"/>
          </a:xfrm>
        </p:spPr>
        <p:txBody>
          <a:bodyPr/>
          <a:lstStyle/>
          <a:p>
            <a:pPr eaLnBrk="1" hangingPunct="1">
              <a:buFont typeface="Arial Black" pitchFamily="34" charset="0"/>
              <a:buNone/>
            </a:pPr>
            <a:r>
              <a:rPr lang="en-US" dirty="0" smtClean="0"/>
              <a:t>Preliminary data for 4.4 nm:</a:t>
            </a:r>
          </a:p>
          <a:p>
            <a:pPr eaLnBrk="1" hangingPunct="1">
              <a:buFont typeface="Arial Black" pitchFamily="34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Energy 140 </a:t>
            </a:r>
            <a:r>
              <a:rPr lang="en-US" dirty="0" smtClean="0">
                <a:cs typeface="Arial" charset="0"/>
              </a:rPr>
              <a:t>µJ (max.)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Peak power ~ 2 GW (estimate)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bandwidth 0.25 % </a:t>
            </a:r>
            <a:r>
              <a:rPr lang="en-US" dirty="0" err="1" smtClean="0">
                <a:cs typeface="Arial" charset="0"/>
              </a:rPr>
              <a:t>rms</a:t>
            </a:r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/>
              <a:t>Peak Brilliance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 ~ 10</a:t>
            </a:r>
            <a:r>
              <a:rPr lang="en-US" baseline="30000" dirty="0" smtClean="0"/>
              <a:t>30</a:t>
            </a:r>
            <a:r>
              <a:rPr lang="en-US" dirty="0" smtClean="0"/>
              <a:t> - 10</a:t>
            </a:r>
            <a:r>
              <a:rPr lang="en-US" baseline="30000" dirty="0" smtClean="0"/>
              <a:t>31 </a:t>
            </a:r>
            <a:br>
              <a:rPr lang="en-US" baseline="30000" dirty="0" smtClean="0"/>
            </a:br>
            <a:r>
              <a:rPr lang="en-US" dirty="0" smtClean="0">
                <a:sym typeface="Wingdings" pitchFamily="2" charset="2"/>
              </a:rPr>
              <a:t>photons/s/mrad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/mm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/0.1%bw</a:t>
            </a:r>
          </a:p>
          <a:p>
            <a:pPr eaLnBrk="1" hangingPunct="1">
              <a:buFont typeface="Arial Black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grpSp>
        <p:nvGrpSpPr>
          <p:cNvPr id="15364" name="Group 23"/>
          <p:cNvGrpSpPr>
            <a:grpSpLocks/>
          </p:cNvGrpSpPr>
          <p:nvPr/>
        </p:nvGrpSpPr>
        <p:grpSpPr bwMode="auto">
          <a:xfrm>
            <a:off x="4352925" y="846138"/>
            <a:ext cx="4346575" cy="5307012"/>
            <a:chOff x="2742" y="533"/>
            <a:chExt cx="2738" cy="3343"/>
          </a:xfrm>
        </p:grpSpPr>
        <p:grpSp>
          <p:nvGrpSpPr>
            <p:cNvPr id="15372" name="Group 22"/>
            <p:cNvGrpSpPr>
              <a:grpSpLocks/>
            </p:cNvGrpSpPr>
            <p:nvPr/>
          </p:nvGrpSpPr>
          <p:grpSpPr bwMode="auto">
            <a:xfrm>
              <a:off x="2742" y="533"/>
              <a:ext cx="2738" cy="3343"/>
              <a:chOff x="2742" y="533"/>
              <a:chExt cx="2738" cy="3343"/>
            </a:xfrm>
          </p:grpSpPr>
          <p:pic>
            <p:nvPicPr>
              <p:cNvPr id="15375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2" y="533"/>
                <a:ext cx="2738" cy="3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33FF">
                        <a:alpha val="65881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5376" name="Oval 7"/>
              <p:cNvSpPr>
                <a:spLocks noChangeArrowheads="1"/>
              </p:cNvSpPr>
              <p:nvPr/>
            </p:nvSpPr>
            <p:spPr bwMode="auto">
              <a:xfrm>
                <a:off x="3984" y="1314"/>
                <a:ext cx="84" cy="84"/>
              </a:xfrm>
              <a:prstGeom prst="ellipse">
                <a:avLst/>
              </a:prstGeom>
              <a:solidFill>
                <a:srgbClr val="3030D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5377" name="Oval 9"/>
              <p:cNvSpPr>
                <a:spLocks noChangeArrowheads="1"/>
              </p:cNvSpPr>
              <p:nvPr/>
            </p:nvSpPr>
            <p:spPr bwMode="auto">
              <a:xfrm>
                <a:off x="3922" y="1385"/>
                <a:ext cx="84" cy="84"/>
              </a:xfrm>
              <a:prstGeom prst="ellipse">
                <a:avLst/>
              </a:prstGeom>
              <a:solidFill>
                <a:srgbClr val="3030D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5373" name="Oval 14"/>
            <p:cNvSpPr>
              <a:spLocks noChangeArrowheads="1"/>
            </p:cNvSpPr>
            <p:nvPr/>
          </p:nvSpPr>
          <p:spPr bwMode="auto">
            <a:xfrm>
              <a:off x="4159" y="1868"/>
              <a:ext cx="84" cy="84"/>
            </a:xfrm>
            <a:prstGeom prst="ellipse">
              <a:avLst/>
            </a:prstGeom>
            <a:solidFill>
              <a:srgbClr val="303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5374" name="Oval 17"/>
            <p:cNvSpPr>
              <a:spLocks noChangeArrowheads="1"/>
            </p:cNvSpPr>
            <p:nvPr/>
          </p:nvSpPr>
          <p:spPr bwMode="auto">
            <a:xfrm>
              <a:off x="4106" y="1674"/>
              <a:ext cx="84" cy="84"/>
            </a:xfrm>
            <a:prstGeom prst="ellipse">
              <a:avLst/>
            </a:prstGeom>
            <a:solidFill>
              <a:srgbClr val="303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5365" name="Text Box 20"/>
          <p:cNvSpPr txBox="1">
            <a:spLocks noChangeArrowheads="1"/>
          </p:cNvSpPr>
          <p:nvPr/>
        </p:nvSpPr>
        <p:spPr bwMode="auto">
          <a:xfrm>
            <a:off x="6748463" y="2065338"/>
            <a:ext cx="15906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preliminary</a:t>
            </a:r>
          </a:p>
        </p:txBody>
      </p:sp>
      <p:grpSp>
        <p:nvGrpSpPr>
          <p:cNvPr id="15367" name="Group 1"/>
          <p:cNvGrpSpPr>
            <a:grpSpLocks/>
          </p:cNvGrpSpPr>
          <p:nvPr/>
        </p:nvGrpSpPr>
        <p:grpSpPr bwMode="auto">
          <a:xfrm>
            <a:off x="4279900" y="819150"/>
            <a:ext cx="4683125" cy="5492750"/>
            <a:chOff x="4279900" y="819150"/>
            <a:chExt cx="4683125" cy="5492750"/>
          </a:xfrm>
        </p:grpSpPr>
        <p:pic>
          <p:nvPicPr>
            <p:cNvPr id="1536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900" y="819150"/>
              <a:ext cx="4683125" cy="5492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3333FF">
                      <a:alpha val="6588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Rectangle 1"/>
            <p:cNvSpPr>
              <a:spLocks noChangeArrowheads="1"/>
            </p:cNvSpPr>
            <p:nvPr/>
          </p:nvSpPr>
          <p:spPr bwMode="auto">
            <a:xfrm>
              <a:off x="5686827" y="1582665"/>
              <a:ext cx="462276" cy="400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5371" name="Rectangle 14"/>
            <p:cNvSpPr>
              <a:spLocks noChangeArrowheads="1"/>
            </p:cNvSpPr>
            <p:nvPr/>
          </p:nvSpPr>
          <p:spPr bwMode="auto">
            <a:xfrm rot="-1854657">
              <a:off x="5648671" y="1775728"/>
              <a:ext cx="1056914" cy="400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9653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Hall</a:t>
            </a:r>
            <a:endParaRPr lang="en-GB"/>
          </a:p>
        </p:txBody>
      </p:sp>
      <p:grpSp>
        <p:nvGrpSpPr>
          <p:cNvPr id="598046" name="Group 30"/>
          <p:cNvGrpSpPr>
            <a:grpSpLocks/>
          </p:cNvGrpSpPr>
          <p:nvPr/>
        </p:nvGrpSpPr>
        <p:grpSpPr bwMode="auto">
          <a:xfrm>
            <a:off x="673100" y="881063"/>
            <a:ext cx="7212013" cy="5226050"/>
            <a:chOff x="424" y="555"/>
            <a:chExt cx="4128" cy="2722"/>
          </a:xfrm>
        </p:grpSpPr>
        <p:pic>
          <p:nvPicPr>
            <p:cNvPr id="59802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555"/>
              <a:ext cx="4128" cy="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8021" name="Text Box 4"/>
            <p:cNvSpPr txBox="1">
              <a:spLocks noChangeAspect="1" noChangeArrowheads="1"/>
            </p:cNvSpPr>
            <p:nvPr/>
          </p:nvSpPr>
          <p:spPr bwMode="auto">
            <a:xfrm>
              <a:off x="3997" y="1850"/>
              <a:ext cx="491" cy="2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0967" tIns="10484" rIns="20967" bIns="10484">
              <a:spAutoFit/>
            </a:bodyPr>
            <a:lstStyle>
              <a:lvl1pPr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dirty="0">
                  <a:ea typeface="ＭＳ Ｐゴシック" pitchFamily="84" charset="-128"/>
                </a:rPr>
                <a:t>Visible Laser</a:t>
              </a:r>
            </a:p>
          </p:txBody>
        </p:sp>
        <p:sp>
          <p:nvSpPr>
            <p:cNvPr id="598022" name="Line 5"/>
            <p:cNvSpPr>
              <a:spLocks noChangeAspect="1" noChangeShapeType="1"/>
            </p:cNvSpPr>
            <p:nvPr/>
          </p:nvSpPr>
          <p:spPr bwMode="auto">
            <a:xfrm flipH="1">
              <a:off x="766" y="2112"/>
              <a:ext cx="3443" cy="72"/>
            </a:xfrm>
            <a:prstGeom prst="line">
              <a:avLst/>
            </a:prstGeom>
            <a:noFill/>
            <a:ln w="25400">
              <a:solidFill>
                <a:srgbClr val="FAE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23" name="Line 6"/>
            <p:cNvSpPr>
              <a:spLocks noChangeAspect="1" noChangeShapeType="1"/>
            </p:cNvSpPr>
            <p:nvPr/>
          </p:nvSpPr>
          <p:spPr bwMode="auto">
            <a:xfrm rot="480000" flipH="1">
              <a:off x="797" y="1413"/>
              <a:ext cx="563" cy="824"/>
            </a:xfrm>
            <a:prstGeom prst="line">
              <a:avLst/>
            </a:prstGeom>
            <a:noFill/>
            <a:ln w="25400">
              <a:solidFill>
                <a:srgbClr val="FAE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24" name="Line 7"/>
            <p:cNvSpPr>
              <a:spLocks noChangeAspect="1" noChangeShapeType="1"/>
            </p:cNvSpPr>
            <p:nvPr/>
          </p:nvSpPr>
          <p:spPr bwMode="auto">
            <a:xfrm rot="-180000">
              <a:off x="3090" y="1326"/>
              <a:ext cx="431" cy="807"/>
            </a:xfrm>
            <a:prstGeom prst="line">
              <a:avLst/>
            </a:prstGeom>
            <a:noFill/>
            <a:ln w="25400">
              <a:solidFill>
                <a:srgbClr val="FAE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25" name="Line 8"/>
            <p:cNvSpPr>
              <a:spLocks noChangeAspect="1" noChangeShapeType="1"/>
            </p:cNvSpPr>
            <p:nvPr/>
          </p:nvSpPr>
          <p:spPr bwMode="auto">
            <a:xfrm flipH="1">
              <a:off x="1423" y="1350"/>
              <a:ext cx="543" cy="818"/>
            </a:xfrm>
            <a:prstGeom prst="line">
              <a:avLst/>
            </a:prstGeom>
            <a:noFill/>
            <a:ln w="25400">
              <a:solidFill>
                <a:srgbClr val="FAE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26" name="Line 9"/>
            <p:cNvSpPr>
              <a:spLocks noChangeAspect="1" noChangeShapeType="1"/>
            </p:cNvSpPr>
            <p:nvPr/>
          </p:nvSpPr>
          <p:spPr bwMode="auto">
            <a:xfrm>
              <a:off x="2412" y="1285"/>
              <a:ext cx="103" cy="863"/>
            </a:xfrm>
            <a:prstGeom prst="line">
              <a:avLst/>
            </a:prstGeom>
            <a:noFill/>
            <a:ln w="25400">
              <a:solidFill>
                <a:srgbClr val="FAE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27" name="Line 10"/>
            <p:cNvSpPr>
              <a:spLocks noChangeAspect="1" noChangeShapeType="1"/>
            </p:cNvSpPr>
            <p:nvPr/>
          </p:nvSpPr>
          <p:spPr bwMode="auto">
            <a:xfrm rot="-300000" flipH="1" flipV="1">
              <a:off x="3317" y="1250"/>
              <a:ext cx="694" cy="13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28" name="Line 11"/>
            <p:cNvSpPr>
              <a:spLocks noChangeAspect="1" noChangeShapeType="1"/>
            </p:cNvSpPr>
            <p:nvPr/>
          </p:nvSpPr>
          <p:spPr bwMode="auto">
            <a:xfrm rot="600000" flipH="1" flipV="1">
              <a:off x="1906" y="2282"/>
              <a:ext cx="433" cy="95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29" name="Line 12"/>
            <p:cNvSpPr>
              <a:spLocks noChangeAspect="1" noChangeShapeType="1"/>
            </p:cNvSpPr>
            <p:nvPr/>
          </p:nvSpPr>
          <p:spPr bwMode="auto">
            <a:xfrm flipH="1" flipV="1">
              <a:off x="2086" y="1392"/>
              <a:ext cx="177" cy="186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30" name="Line 13"/>
            <p:cNvSpPr>
              <a:spLocks noChangeAspect="1" noChangeShapeType="1"/>
            </p:cNvSpPr>
            <p:nvPr/>
          </p:nvSpPr>
          <p:spPr bwMode="auto">
            <a:xfrm rot="21240000" flipV="1">
              <a:off x="2115" y="1511"/>
              <a:ext cx="114" cy="5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31" name="Line 14"/>
            <p:cNvSpPr>
              <a:spLocks noChangeAspect="1" noChangeShapeType="1"/>
            </p:cNvSpPr>
            <p:nvPr/>
          </p:nvSpPr>
          <p:spPr bwMode="auto">
            <a:xfrm rot="-300000" flipH="1" flipV="1">
              <a:off x="3589" y="1107"/>
              <a:ext cx="410" cy="14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32" name="Line 15"/>
            <p:cNvSpPr>
              <a:spLocks noChangeAspect="1" noChangeShapeType="1"/>
            </p:cNvSpPr>
            <p:nvPr/>
          </p:nvSpPr>
          <p:spPr bwMode="auto">
            <a:xfrm flipV="1">
              <a:off x="560" y="1418"/>
              <a:ext cx="898" cy="1826"/>
            </a:xfrm>
            <a:prstGeom prst="line">
              <a:avLst/>
            </a:prstGeom>
            <a:noFill/>
            <a:ln w="254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33" name="Text Box 16"/>
            <p:cNvSpPr txBox="1">
              <a:spLocks noChangeAspect="1" noChangeArrowheads="1"/>
            </p:cNvSpPr>
            <p:nvPr/>
          </p:nvSpPr>
          <p:spPr bwMode="auto">
            <a:xfrm>
              <a:off x="684" y="2882"/>
              <a:ext cx="746" cy="107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0967" tIns="10484" rIns="20967" bIns="10484">
              <a:spAutoFit/>
            </a:bodyPr>
            <a:lstStyle>
              <a:lvl1pPr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1200" b="1" dirty="0">
                  <a:ea typeface="ＭＳ Ｐゴシック" pitchFamily="84" charset="-128"/>
                </a:rPr>
                <a:t>FIR -Beamline</a:t>
              </a:r>
            </a:p>
          </p:txBody>
        </p:sp>
        <p:sp>
          <p:nvSpPr>
            <p:cNvPr id="598034" name="Line 17"/>
            <p:cNvSpPr>
              <a:spLocks noChangeAspect="1" noChangeShapeType="1"/>
            </p:cNvSpPr>
            <p:nvPr/>
          </p:nvSpPr>
          <p:spPr bwMode="auto">
            <a:xfrm rot="-120000" flipH="1" flipV="1">
              <a:off x="1550" y="1329"/>
              <a:ext cx="431" cy="9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35" name="Line 18"/>
            <p:cNvSpPr>
              <a:spLocks noChangeAspect="1" noChangeShapeType="1"/>
            </p:cNvSpPr>
            <p:nvPr/>
          </p:nvSpPr>
          <p:spPr bwMode="auto">
            <a:xfrm rot="480000" flipV="1">
              <a:off x="2227" y="1208"/>
              <a:ext cx="69" cy="3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36" name="Line 19"/>
            <p:cNvSpPr>
              <a:spLocks noChangeAspect="1" noChangeShapeType="1"/>
            </p:cNvSpPr>
            <p:nvPr/>
          </p:nvSpPr>
          <p:spPr bwMode="auto">
            <a:xfrm rot="240000" flipH="1" flipV="1">
              <a:off x="4025" y="2535"/>
              <a:ext cx="354" cy="6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8037" name="AutoShape 20"/>
            <p:cNvSpPr>
              <a:spLocks noChangeArrowheads="1"/>
            </p:cNvSpPr>
            <p:nvPr/>
          </p:nvSpPr>
          <p:spPr bwMode="auto">
            <a:xfrm rot="-1500000">
              <a:off x="4291" y="3032"/>
              <a:ext cx="69" cy="245"/>
            </a:xfrm>
            <a:prstGeom prst="downArrow">
              <a:avLst>
                <a:gd name="adj1" fmla="val 50000"/>
                <a:gd name="adj2" fmla="val 88768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spcBef>
                  <a:spcPct val="0"/>
                </a:spcBef>
              </a:pPr>
              <a:endParaRPr lang="en-GB" sz="2400">
                <a:ea typeface="ＭＳ Ｐゴシック" pitchFamily="84" charset="-128"/>
              </a:endParaRPr>
            </a:p>
          </p:txBody>
        </p:sp>
        <p:sp>
          <p:nvSpPr>
            <p:cNvPr id="598038" name="Text Box 21"/>
            <p:cNvSpPr txBox="1">
              <a:spLocks noChangeAspect="1" noChangeArrowheads="1"/>
            </p:cNvSpPr>
            <p:nvPr/>
          </p:nvSpPr>
          <p:spPr bwMode="auto">
            <a:xfrm>
              <a:off x="3794" y="2858"/>
              <a:ext cx="749" cy="2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0967" tIns="10484" rIns="20967" bIns="10484">
              <a:spAutoFit/>
            </a:bodyPr>
            <a:lstStyle>
              <a:lvl1pPr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  <a:ea typeface="ＭＳ Ｐゴシック" pitchFamily="84" charset="-128"/>
                </a:rPr>
                <a:t>Plane Grating</a:t>
              </a:r>
            </a:p>
            <a:p>
              <a:pPr algn="ctr"/>
              <a:r>
                <a:rPr lang="en-US" sz="1200" b="1" dirty="0" err="1">
                  <a:solidFill>
                    <a:schemeClr val="bg1"/>
                  </a:solidFill>
                  <a:ea typeface="ＭＳ Ｐゴシック" pitchFamily="84" charset="-128"/>
                </a:rPr>
                <a:t>Monochromator</a:t>
              </a:r>
              <a:endParaRPr lang="en-US" sz="1200" b="1" dirty="0">
                <a:solidFill>
                  <a:schemeClr val="bg1"/>
                </a:solidFill>
                <a:ea typeface="ＭＳ Ｐゴシック" pitchFamily="84" charset="-128"/>
              </a:endParaRPr>
            </a:p>
          </p:txBody>
        </p:sp>
        <p:sp>
          <p:nvSpPr>
            <p:cNvPr id="598039" name="Text Box 22"/>
            <p:cNvSpPr txBox="1">
              <a:spLocks noChangeAspect="1" noChangeArrowheads="1"/>
            </p:cNvSpPr>
            <p:nvPr/>
          </p:nvSpPr>
          <p:spPr bwMode="auto">
            <a:xfrm>
              <a:off x="722" y="659"/>
              <a:ext cx="882" cy="3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20967" tIns="10484" rIns="20967" bIns="10484">
              <a:spAutoFit/>
            </a:bodyPr>
            <a:lstStyle>
              <a:lvl1pPr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1200" b="1" dirty="0">
                  <a:solidFill>
                    <a:srgbClr val="FF0000"/>
                  </a:solidFill>
                  <a:ea typeface="ＭＳ Ｐゴシック" pitchFamily="84" charset="-128"/>
                </a:rPr>
                <a:t>BL3</a:t>
              </a:r>
            </a:p>
            <a:p>
              <a:pPr algn="ctr" eaLnBrk="0" hangingPunct="0"/>
              <a:r>
                <a:rPr lang="en-US" sz="900" dirty="0">
                  <a:ea typeface="ＭＳ Ｐゴシック" pitchFamily="84" charset="-128"/>
                </a:rPr>
                <a:t>unfocused (5 -10 mm),</a:t>
              </a:r>
            </a:p>
            <a:p>
              <a:pPr algn="ctr" eaLnBrk="0" hangingPunct="0"/>
              <a:r>
                <a:rPr lang="en-US" sz="900" dirty="0">
                  <a:ea typeface="ＭＳ Ｐゴシック" pitchFamily="84" charset="-128"/>
                </a:rPr>
                <a:t>optional multilayer mirror </a:t>
              </a:r>
            </a:p>
            <a:p>
              <a:pPr algn="ctr" eaLnBrk="0" hangingPunct="0"/>
              <a:r>
                <a:rPr lang="en-US" sz="900" dirty="0">
                  <a:ea typeface="ＭＳ Ｐゴシック" pitchFamily="84" charset="-128"/>
                </a:rPr>
                <a:t>in experiment for few to </a:t>
              </a:r>
            </a:p>
            <a:p>
              <a:pPr algn="ctr" eaLnBrk="0" hangingPunct="0"/>
              <a:r>
                <a:rPr lang="en-US" sz="900" dirty="0">
                  <a:ea typeface="ＭＳ Ｐゴシック" pitchFamily="84" charset="-128"/>
                </a:rPr>
                <a:t>sub-</a:t>
              </a:r>
              <a:r>
                <a:rPr lang="en-US" sz="900" dirty="0" err="1">
                  <a:ea typeface="ＭＳ Ｐゴシック" pitchFamily="84" charset="-128"/>
                  <a:cs typeface="Arial" charset="0"/>
                </a:rPr>
                <a:t>μm</a:t>
              </a:r>
              <a:r>
                <a:rPr lang="en-US" sz="900" dirty="0">
                  <a:ea typeface="ＭＳ Ｐゴシック" pitchFamily="84" charset="-128"/>
                  <a:cs typeface="Arial" charset="0"/>
                </a:rPr>
                <a:t> focus</a:t>
              </a:r>
            </a:p>
          </p:txBody>
        </p:sp>
        <p:sp>
          <p:nvSpPr>
            <p:cNvPr id="598040" name="Text Box 23"/>
            <p:cNvSpPr txBox="1">
              <a:spLocks noChangeAspect="1" noChangeArrowheads="1"/>
            </p:cNvSpPr>
            <p:nvPr/>
          </p:nvSpPr>
          <p:spPr bwMode="auto">
            <a:xfrm>
              <a:off x="1732" y="877"/>
              <a:ext cx="425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967" tIns="10484" rIns="20967" bIns="10484">
              <a:spAutoFit/>
            </a:bodyPr>
            <a:lstStyle>
              <a:lvl1pPr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1200" b="1">
                  <a:solidFill>
                    <a:srgbClr val="FF0000"/>
                  </a:solidFill>
                  <a:ea typeface="ＭＳ Ｐゴシック" pitchFamily="84" charset="-128"/>
                </a:rPr>
                <a:t>BL2</a:t>
              </a:r>
            </a:p>
            <a:p>
              <a:pPr algn="ctr" eaLnBrk="0" hangingPunct="0"/>
              <a:r>
                <a:rPr lang="en-US" sz="1000">
                  <a:ea typeface="ＭＳ Ｐゴシック" pitchFamily="84" charset="-128"/>
                </a:rPr>
                <a:t>20 </a:t>
              </a:r>
              <a:r>
                <a:rPr lang="en-US" sz="1000">
                  <a:ea typeface="ＭＳ Ｐゴシック" pitchFamily="84" charset="-128"/>
                  <a:cs typeface="Arial" charset="0"/>
                </a:rPr>
                <a:t>μm focus</a:t>
              </a:r>
            </a:p>
          </p:txBody>
        </p:sp>
        <p:sp>
          <p:nvSpPr>
            <p:cNvPr id="598041" name="Text Box 24"/>
            <p:cNvSpPr txBox="1">
              <a:spLocks noChangeAspect="1" noChangeArrowheads="1"/>
            </p:cNvSpPr>
            <p:nvPr/>
          </p:nvSpPr>
          <p:spPr bwMode="auto">
            <a:xfrm>
              <a:off x="2229" y="782"/>
              <a:ext cx="424" cy="1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967" tIns="10484" rIns="20967" bIns="10484">
              <a:spAutoFit/>
            </a:bodyPr>
            <a:lstStyle>
              <a:lvl1pPr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1200" b="1">
                  <a:solidFill>
                    <a:srgbClr val="FF0000"/>
                  </a:solidFill>
                  <a:ea typeface="ＭＳ Ｐゴシック" pitchFamily="84" charset="-128"/>
                </a:rPr>
                <a:t>BL1</a:t>
              </a:r>
            </a:p>
            <a:p>
              <a:pPr algn="ctr" eaLnBrk="0" hangingPunct="0"/>
              <a:r>
                <a:rPr lang="en-US" sz="900">
                  <a:ea typeface="ＭＳ Ｐゴシック" pitchFamily="84" charset="-128"/>
                </a:rPr>
                <a:t>100 </a:t>
              </a:r>
              <a:r>
                <a:rPr lang="en-US" sz="900">
                  <a:ea typeface="ＭＳ Ｐゴシック" pitchFamily="84" charset="-128"/>
                  <a:cs typeface="Arial" charset="0"/>
                </a:rPr>
                <a:t>μm focus</a:t>
              </a:r>
            </a:p>
          </p:txBody>
        </p:sp>
        <p:sp>
          <p:nvSpPr>
            <p:cNvPr id="598042" name="Text Box 25"/>
            <p:cNvSpPr txBox="1">
              <a:spLocks noChangeAspect="1" noChangeArrowheads="1"/>
            </p:cNvSpPr>
            <p:nvPr/>
          </p:nvSpPr>
          <p:spPr bwMode="auto">
            <a:xfrm>
              <a:off x="2739" y="659"/>
              <a:ext cx="551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967" tIns="10484" rIns="20967" bIns="10484">
              <a:spAutoFit/>
            </a:bodyPr>
            <a:lstStyle>
              <a:lvl1pPr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1200" b="1">
                  <a:solidFill>
                    <a:srgbClr val="FF0000"/>
                  </a:solidFill>
                  <a:ea typeface="ＭＳ Ｐゴシック" pitchFamily="84" charset="-128"/>
                </a:rPr>
                <a:t>PG2</a:t>
              </a:r>
            </a:p>
            <a:p>
              <a:pPr algn="ctr" eaLnBrk="0" hangingPunct="0"/>
              <a:r>
                <a:rPr lang="en-US" sz="900">
                  <a:ea typeface="ＭＳ Ｐゴシック" pitchFamily="84" charset="-128"/>
                </a:rPr>
                <a:t>50 </a:t>
              </a:r>
              <a:r>
                <a:rPr lang="en-US" sz="900">
                  <a:ea typeface="ＭＳ Ｐゴシック" pitchFamily="84" charset="-128"/>
                  <a:cs typeface="Arial" charset="0"/>
                </a:rPr>
                <a:t>μm focus,</a:t>
              </a:r>
            </a:p>
            <a:p>
              <a:pPr algn="ctr" eaLnBrk="0" hangingPunct="0"/>
              <a:r>
                <a:rPr lang="en-US" sz="900">
                  <a:ea typeface="ＭＳ Ｐゴシック" pitchFamily="84" charset="-128"/>
                  <a:cs typeface="Arial" charset="0"/>
                </a:rPr>
                <a:t>monochromatized</a:t>
              </a:r>
            </a:p>
          </p:txBody>
        </p:sp>
        <p:sp>
          <p:nvSpPr>
            <p:cNvPr id="598043" name="Text Box 26"/>
            <p:cNvSpPr txBox="1">
              <a:spLocks noChangeAspect="1" noChangeArrowheads="1"/>
            </p:cNvSpPr>
            <p:nvPr/>
          </p:nvSpPr>
          <p:spPr bwMode="auto">
            <a:xfrm>
              <a:off x="3602" y="592"/>
              <a:ext cx="549" cy="3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0967" tIns="10484" rIns="20967" bIns="10484">
              <a:spAutoFit/>
            </a:bodyPr>
            <a:lstStyle>
              <a:lvl1pPr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2095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209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1200" b="1" dirty="0">
                  <a:solidFill>
                    <a:srgbClr val="FF0000"/>
                  </a:solidFill>
                  <a:ea typeface="ＭＳ Ｐゴシック" pitchFamily="84" charset="-128"/>
                </a:rPr>
                <a:t>PG1</a:t>
              </a:r>
            </a:p>
            <a:p>
              <a:pPr algn="ctr" eaLnBrk="0" hangingPunct="0"/>
              <a:r>
                <a:rPr lang="en-US" sz="900" dirty="0">
                  <a:ea typeface="ＭＳ Ｐゴシック" pitchFamily="84" charset="-128"/>
                </a:rPr>
                <a:t>sub-10 </a:t>
              </a:r>
              <a:r>
                <a:rPr lang="en-US" sz="900" dirty="0" err="1">
                  <a:ea typeface="ＭＳ Ｐゴシック" pitchFamily="84" charset="-128"/>
                  <a:cs typeface="Arial" charset="0"/>
                </a:rPr>
                <a:t>μm</a:t>
              </a:r>
              <a:r>
                <a:rPr lang="en-US" sz="900" dirty="0">
                  <a:ea typeface="ＭＳ Ｐゴシック" pitchFamily="84" charset="-128"/>
                  <a:cs typeface="Arial" charset="0"/>
                </a:rPr>
                <a:t> focus,</a:t>
              </a:r>
            </a:p>
            <a:p>
              <a:pPr algn="ctr" eaLnBrk="0" hangingPunct="0"/>
              <a:r>
                <a:rPr lang="en-US" sz="900" dirty="0" err="1">
                  <a:ea typeface="ＭＳ Ｐゴシック" pitchFamily="84" charset="-128"/>
                  <a:cs typeface="Arial" charset="0"/>
                </a:rPr>
                <a:t>monochromatized</a:t>
              </a:r>
              <a:endParaRPr lang="en-US" sz="900" dirty="0">
                <a:ea typeface="ＭＳ Ｐゴシック" pitchFamily="84" charset="-128"/>
                <a:cs typeface="Arial" charset="0"/>
              </a:endParaRPr>
            </a:p>
            <a:p>
              <a:pPr algn="ctr" eaLnBrk="0" hangingPunct="0"/>
              <a:r>
                <a:rPr lang="en-US" sz="900" dirty="0">
                  <a:ea typeface="ＭＳ Ｐゴシック" pitchFamily="84" charset="-128"/>
                  <a:cs typeface="Arial" charset="0"/>
                </a:rPr>
                <a:t>2-stage Raman-</a:t>
              </a:r>
            </a:p>
            <a:p>
              <a:pPr algn="ctr" eaLnBrk="0" hangingPunct="0"/>
              <a:r>
                <a:rPr lang="en-US" sz="900" dirty="0" smtClean="0">
                  <a:ea typeface="ＭＳ Ｐゴシック" pitchFamily="84" charset="-128"/>
                  <a:cs typeface="Arial" charset="0"/>
                </a:rPr>
                <a:t>Spectrometer</a:t>
              </a:r>
              <a:endParaRPr lang="en-US" sz="900" dirty="0">
                <a:ea typeface="ＭＳ Ｐゴシック" pitchFamily="84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44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9mA Experiments </a:t>
            </a:r>
            <a:r>
              <a:rPr lang="en-GB" sz="3200" dirty="0" smtClean="0"/>
              <a:t>at TTF2/</a:t>
            </a:r>
            <a:r>
              <a:rPr lang="en-GB" sz="3200" dirty="0"/>
              <a:t>FLASH</a:t>
            </a:r>
          </a:p>
        </p:txBody>
      </p:sp>
      <p:graphicFrame>
        <p:nvGraphicFramePr>
          <p:cNvPr id="85213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20136"/>
              </p:ext>
            </p:extLst>
          </p:nvPr>
        </p:nvGraphicFramePr>
        <p:xfrm>
          <a:off x="200025" y="3712715"/>
          <a:ext cx="8716963" cy="2389823"/>
        </p:xfrm>
        <a:graphic>
          <a:graphicData uri="http://schemas.openxmlformats.org/drawingml/2006/table">
            <a:tbl>
              <a:tblPr/>
              <a:tblGrid>
                <a:gridCol w="2068513"/>
                <a:gridCol w="873125"/>
                <a:gridCol w="1171575"/>
                <a:gridCol w="1023937"/>
                <a:gridCol w="1377950"/>
                <a:gridCol w="2201863"/>
              </a:tblGrid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0" b="0" i="0" u="none" strike="noStrike" cap="none" normalizeH="0" baseline="0">
                        <a:ln>
                          <a:noFill/>
                        </a:ln>
                        <a:solidFill>
                          <a:srgbClr val="23346C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0" b="0" i="0" u="none" strike="noStrike" cap="none" normalizeH="0" baseline="0">
                        <a:ln>
                          <a:noFill/>
                        </a:ln>
                        <a:solidFill>
                          <a:srgbClr val="23346C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XFEL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ILC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FLASH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design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FLASH experiment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Bunch charge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nC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3.2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3.0 (typical 1.0)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# bunches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3250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2625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7200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2400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Pulse length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Times New Roman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650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970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800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800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Current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pic>
        <p:nvPicPr>
          <p:cNvPr id="85214" name="Picture 222" descr="ilc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811752"/>
            <a:ext cx="83661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215" name="Picture 223" descr="xfel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3799621"/>
            <a:ext cx="1000125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216" name="Text Box 224"/>
          <p:cNvSpPr txBox="1">
            <a:spLocks noChangeArrowheads="1"/>
          </p:cNvSpPr>
          <p:nvPr/>
        </p:nvSpPr>
        <p:spPr bwMode="auto">
          <a:xfrm>
            <a:off x="305530" y="1121493"/>
            <a:ext cx="5487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9966"/>
                </a:solidFill>
              </a:rPr>
              <a:t>TTF2/</a:t>
            </a:r>
            <a:r>
              <a:rPr lang="en-GB" sz="2400" dirty="0">
                <a:solidFill>
                  <a:srgbClr val="FF9966"/>
                </a:solidFill>
              </a:rPr>
              <a:t>FLASH: unique </a:t>
            </a:r>
            <a:r>
              <a:rPr lang="en-GB" sz="2400" dirty="0" smtClean="0">
                <a:solidFill>
                  <a:srgbClr val="FF9966"/>
                </a:solidFill>
              </a:rPr>
              <a:t>worldwide facility</a:t>
            </a:r>
            <a:endParaRPr lang="en-GB" sz="2400" dirty="0">
              <a:solidFill>
                <a:srgbClr val="FF9966"/>
              </a:solidFill>
            </a:endParaRPr>
          </a:p>
        </p:txBody>
      </p:sp>
      <p:pic>
        <p:nvPicPr>
          <p:cNvPr id="2" name="Picture 1" descr="flash-layou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1" y="1612481"/>
            <a:ext cx="8686548" cy="198595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191140" y="1725950"/>
            <a:ext cx="1790946" cy="10583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9721" y="1685241"/>
            <a:ext cx="787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ACC 4-7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8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6438900" cy="5133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cs typeface="Arial Unicode MS" charset="0"/>
              </a:rPr>
              <a:t>Long-pulse high beam-loading (9mA)</a:t>
            </a:r>
            <a:br>
              <a:rPr lang="en-GB" sz="2000" dirty="0">
                <a:latin typeface="Arial" charset="0"/>
                <a:cs typeface="Arial Unicode MS" charset="0"/>
              </a:rPr>
            </a:br>
            <a:r>
              <a:rPr lang="en-GB" sz="2000" dirty="0">
                <a:latin typeface="Arial" charset="0"/>
                <a:cs typeface="Arial Unicode MS" charset="0"/>
              </a:rPr>
              <a:t>demonstration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800</a:t>
            </a:r>
            <a:r>
              <a:rPr lang="en-GB" sz="1700" dirty="0">
                <a:latin typeface="Symbol" charset="0"/>
                <a:ea typeface="Arial Unicode MS" charset="0"/>
                <a:cs typeface="Arial Unicode MS" charset="0"/>
              </a:rPr>
              <a:t>m</a:t>
            </a: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s pulse with 2400 bunches (3MHz)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3nC per bunch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Beam energy 700 MeV ≤ </a:t>
            </a:r>
            <a:r>
              <a:rPr lang="en-GB" sz="2200" i="1" dirty="0">
                <a:latin typeface="Times New Roman" charset="0"/>
                <a:ea typeface="ＭＳ Ｐゴシック" charset="0"/>
                <a:cs typeface="Times New Roman" charset="0"/>
              </a:rPr>
              <a:t>E</a:t>
            </a:r>
            <a:r>
              <a:rPr lang="en-GB" sz="2200" baseline="-25000" dirty="0">
                <a:latin typeface="Times New Roman" charset="0"/>
                <a:ea typeface="ＭＳ Ｐゴシック" charset="0"/>
                <a:cs typeface="Times New Roman" charset="0"/>
              </a:rPr>
              <a:t>beam</a:t>
            </a: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 ≤ 1 GeV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>
              <a:latin typeface="Arial" charset="0"/>
              <a:cs typeface="Arial Unicode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latin typeface="Arial" charset="0"/>
                <a:cs typeface="Arial Unicode MS" charset="0"/>
              </a:rPr>
              <a:t>Original primary </a:t>
            </a:r>
            <a:r>
              <a:rPr lang="en-GB" sz="2000" dirty="0">
                <a:latin typeface="Arial" charset="0"/>
                <a:cs typeface="Arial Unicode MS" charset="0"/>
              </a:rPr>
              <a:t>goals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Demonstration of beam energy stability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dirty="0">
                <a:latin typeface="Arial" charset="0"/>
                <a:ea typeface="Arial Unicode MS" charset="0"/>
                <a:cs typeface="Arial Unicode MS" charset="0"/>
              </a:rPr>
              <a:t>Over extended period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Characterisation of energy stability limitations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dirty="0">
                <a:latin typeface="Arial" charset="0"/>
                <a:ea typeface="Arial Unicode MS" charset="0"/>
                <a:cs typeface="Arial Unicode MS" charset="0"/>
              </a:rPr>
              <a:t>Operations close to gradient limits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Quantification of control overhead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dirty="0">
                <a:latin typeface="Arial" charset="0"/>
                <a:ea typeface="Arial Unicode MS" charset="0"/>
                <a:cs typeface="Arial Unicode MS" charset="0"/>
              </a:rPr>
              <a:t>Minimum required klystron overhead for LLRF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HOM absorber studies (</a:t>
            </a:r>
            <a:r>
              <a:rPr lang="en-GB" sz="1700" dirty="0" err="1">
                <a:latin typeface="Arial" charset="0"/>
                <a:ea typeface="Arial Unicode MS" charset="0"/>
                <a:cs typeface="Arial Unicode MS" charset="0"/>
              </a:rPr>
              <a:t>cryo</a:t>
            </a: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-load</a:t>
            </a:r>
            <a:r>
              <a:rPr lang="en-GB" sz="1700" dirty="0" smtClean="0">
                <a:latin typeface="Arial" charset="0"/>
                <a:ea typeface="Arial Unicode MS" charset="0"/>
                <a:cs typeface="Arial Unicode MS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GB" sz="1700" dirty="0">
              <a:latin typeface="Arial" charset="0"/>
              <a:cs typeface="Arial Unicode MS" charset="0"/>
            </a:endParaRPr>
          </a:p>
          <a:p>
            <a:pPr>
              <a:lnSpc>
                <a:spcPct val="80000"/>
              </a:lnSpc>
            </a:pPr>
            <a:r>
              <a:rPr lang="en-GB" sz="2100" dirty="0" smtClean="0">
                <a:latin typeface="Arial" charset="0"/>
                <a:ea typeface="Arial Unicode MS" charset="0"/>
                <a:cs typeface="Arial Unicode MS" charset="0"/>
              </a:rPr>
              <a:t>*Recent </a:t>
            </a:r>
            <a:r>
              <a:rPr lang="en-GB" sz="2100" dirty="0" smtClean="0">
                <a:latin typeface="Arial" charset="0"/>
                <a:ea typeface="Arial Unicode MS" charset="0"/>
                <a:cs typeface="Arial Unicode MS" charset="0"/>
              </a:rPr>
              <a:t>Goal* operation with “flat gradients”</a:t>
            </a:r>
            <a:endParaRPr lang="en-GB" sz="2100" dirty="0">
              <a:latin typeface="Arial" charset="0"/>
              <a:ea typeface="Arial Unicode MS" charset="0"/>
              <a:cs typeface="Arial Unicode MS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000" dirty="0">
              <a:latin typeface="Arial" charset="0"/>
              <a:cs typeface="Arial Unicode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cs typeface="Arial Unicode MS" charset="0"/>
              </a:rPr>
              <a:t>Major challenge for FLASH !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Arial" charset="0"/>
                <a:ea typeface="Arial Unicode MS" charset="0"/>
                <a:cs typeface="Arial Unicode MS" charset="0"/>
              </a:rPr>
              <a:t>Pushes many current operational </a:t>
            </a:r>
            <a:r>
              <a:rPr lang="en-GB" sz="1700" dirty="0" smtClean="0">
                <a:latin typeface="Arial" charset="0"/>
                <a:ea typeface="Arial Unicode MS" charset="0"/>
                <a:cs typeface="Arial Unicode MS" charset="0"/>
              </a:rPr>
              <a:t>limits</a:t>
            </a:r>
            <a:endParaRPr lang="en-GB" sz="1700" dirty="0"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cs typeface="Arial Unicode MS" charset="0"/>
              </a:rPr>
              <a:t>Primary Objectives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11482" y="1308959"/>
            <a:ext cx="2122487" cy="4080560"/>
            <a:chOff x="6592888" y="1211263"/>
            <a:chExt cx="2122487" cy="3732212"/>
          </a:xfrm>
        </p:grpSpPr>
        <p:sp>
          <p:nvSpPr>
            <p:cNvPr id="4" name="Right Brace 3"/>
            <p:cNvSpPr>
              <a:spLocks/>
            </p:cNvSpPr>
            <p:nvPr/>
          </p:nvSpPr>
          <p:spPr bwMode="auto">
            <a:xfrm>
              <a:off x="6592888" y="1211263"/>
              <a:ext cx="357187" cy="3732212"/>
            </a:xfrm>
            <a:prstGeom prst="rightBrace">
              <a:avLst>
                <a:gd name="adj1" fmla="val 8320"/>
                <a:gd name="adj2" fmla="val 50000"/>
              </a:avLst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GB">
                <a:ea typeface="+mn-ea"/>
                <a:cs typeface="Arial Unicode MS" pitchFamily="-109" charset="0"/>
              </a:endParaRPr>
            </a:p>
          </p:txBody>
        </p:sp>
        <p:sp>
          <p:nvSpPr>
            <p:cNvPr id="9223" name="TextBox 4"/>
            <p:cNvSpPr txBox="1">
              <a:spLocks noChangeArrowheads="1"/>
            </p:cNvSpPr>
            <p:nvPr/>
          </p:nvSpPr>
          <p:spPr bwMode="auto">
            <a:xfrm>
              <a:off x="7043738" y="2624138"/>
              <a:ext cx="1671637" cy="92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eaLnBrk="1" hangingPunct="1">
                <a:buNone/>
              </a:pPr>
              <a:r>
                <a:rPr lang="en-GB" sz="2000" dirty="0">
                  <a:solidFill>
                    <a:srgbClr val="0070C0"/>
                  </a:solidFill>
                </a:rPr>
                <a:t>Primarily a LLRF experiment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10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pitchFamily="2" charset="2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1271</Words>
  <Application>Microsoft Macintosh PowerPoint</Application>
  <PresentationFormat>On-screen Show (4:3)</PresentationFormat>
  <Paragraphs>346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Blank Presentation</vt:lpstr>
      <vt:lpstr>DESY European XFEL</vt:lpstr>
      <vt:lpstr>2_DESY_Vortrag_3-1</vt:lpstr>
      <vt:lpstr>3_DESY_Vortrag_3-1</vt:lpstr>
      <vt:lpstr>Default Theme</vt:lpstr>
      <vt:lpstr>Photo Editor Photo</vt:lpstr>
      <vt:lpstr>Microsoft Equation</vt:lpstr>
      <vt:lpstr>Microsoft Excel 97 - 2004 Worksheet</vt:lpstr>
      <vt:lpstr>FLASH at DESY in Hamburg</vt:lpstr>
      <vt:lpstr>FLASH at DESY in Hamburg</vt:lpstr>
      <vt:lpstr>FLASH layout after the upgrade 2009/2010</vt:lpstr>
      <vt:lpstr>PowerPoint Presentation</vt:lpstr>
      <vt:lpstr>FLASH as a VUV laser</vt:lpstr>
      <vt:lpstr>SASE Parameters for 4.4 nm</vt:lpstr>
      <vt:lpstr>Experimental Hall</vt:lpstr>
      <vt:lpstr>9mA Experiments at TTF2/FLASH</vt:lpstr>
      <vt:lpstr>Primary Objectives</vt:lpstr>
      <vt:lpstr>Context</vt:lpstr>
      <vt:lpstr>Focus on ACC6 and ACC7</vt:lpstr>
      <vt:lpstr>ILC: Maximising Energy</vt:lpstr>
      <vt:lpstr>ILC: Beam Dynamics</vt:lpstr>
      <vt:lpstr>FLASH: Flat Gradients (Feb 2012)</vt:lpstr>
      <vt:lpstr>Flat Gradient Solution (Feb 2012)</vt:lpstr>
      <vt:lpstr>Limits achieved (380 MV)</vt:lpstr>
      <vt:lpstr>Gradient “Tilt” Stability</vt:lpstr>
      <vt:lpstr>FLASH: Stability</vt:lpstr>
      <vt:lpstr>Recovery/Boot-strap Scenario</vt:lpstr>
      <vt:lpstr>Other important observations</vt:lpstr>
      <vt:lpstr>PowerPoint Presentation</vt:lpstr>
      <vt:lpstr>PowerPoint Presentation</vt:lpstr>
      <vt:lpstr>Future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</dc:title>
  <dc:creator>S. Schreiber, N. Walker, L. Lilje</dc:creator>
  <dc:description>Talk for LUND students visiting DESY</dc:description>
  <cp:lastModifiedBy>Nicholas Walker</cp:lastModifiedBy>
  <cp:revision>377</cp:revision>
  <dcterms:created xsi:type="dcterms:W3CDTF">2005-11-21T04:08:26Z</dcterms:created>
  <dcterms:modified xsi:type="dcterms:W3CDTF">2012-03-19T09:37:06Z</dcterms:modified>
</cp:coreProperties>
</file>