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45"/>
  </p:notesMasterIdLst>
  <p:sldIdLst>
    <p:sldId id="317" r:id="rId2"/>
    <p:sldId id="315" r:id="rId3"/>
    <p:sldId id="256" r:id="rId4"/>
    <p:sldId id="257" r:id="rId5"/>
    <p:sldId id="267" r:id="rId6"/>
    <p:sldId id="268" r:id="rId7"/>
    <p:sldId id="269" r:id="rId8"/>
    <p:sldId id="275" r:id="rId9"/>
    <p:sldId id="278" r:id="rId10"/>
    <p:sldId id="279" r:id="rId11"/>
    <p:sldId id="281" r:id="rId12"/>
    <p:sldId id="283" r:id="rId13"/>
    <p:sldId id="284" r:id="rId14"/>
    <p:sldId id="292" r:id="rId15"/>
    <p:sldId id="293" r:id="rId16"/>
    <p:sldId id="294" r:id="rId17"/>
    <p:sldId id="295" r:id="rId18"/>
    <p:sldId id="320" r:id="rId19"/>
    <p:sldId id="296" r:id="rId20"/>
    <p:sldId id="324" r:id="rId21"/>
    <p:sldId id="329" r:id="rId22"/>
    <p:sldId id="297" r:id="rId23"/>
    <p:sldId id="298" r:id="rId24"/>
    <p:sldId id="300" r:id="rId25"/>
    <p:sldId id="299" r:id="rId26"/>
    <p:sldId id="318" r:id="rId27"/>
    <p:sldId id="316" r:id="rId28"/>
    <p:sldId id="319" r:id="rId29"/>
    <p:sldId id="303" r:id="rId30"/>
    <p:sldId id="32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21" r:id="rId39"/>
    <p:sldId id="327" r:id="rId40"/>
    <p:sldId id="328" r:id="rId41"/>
    <p:sldId id="326" r:id="rId42"/>
    <p:sldId id="313" r:id="rId43"/>
    <p:sldId id="314" r:id="rId4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4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FECBD00-7573-4AC2-9ABC-64C9E2A7BD03}" type="datetime1">
              <a:rPr lang="ja-JP" altLang="en-US"/>
              <a:pPr>
                <a:defRPr/>
              </a:pPr>
              <a:t>2012/3/20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C0DA06-59C1-43E1-AA4B-435388DD37D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1225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smtClean="0">
              <a:cs typeface="ＭＳ Ｐゴシック" pitchFamily="50" charset="-128"/>
            </a:endParaRPr>
          </a:p>
        </p:txBody>
      </p:sp>
      <p:sp>
        <p:nvSpPr>
          <p:cNvPr id="1065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FFCAAA-22BD-462F-8390-587D0F56B258}" type="slidenum">
              <a:rPr lang="ja-JP" altLang="en-US" smtClean="0"/>
              <a:pPr/>
              <a:t>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1361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87973" indent="-303066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212266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97172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182078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666985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3151891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636797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4121704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22030C1B-471F-40A1-A787-8086B5E7029B}" type="slidenum">
              <a:rPr lang="en-US" altLang="ja-JP" sz="1200">
                <a:latin typeface="Arial" charset="0"/>
              </a:rPr>
              <a:pPr eaLnBrk="1" hangingPunct="1"/>
              <a:t>30</a:t>
            </a:fld>
            <a:endParaRPr lang="en-US" altLang="ja-JP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563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1302C34-4AC4-4892-9A7E-AF22AEB1DF1B}" type="slidenum">
              <a:rPr lang="ja-JP" altLang="en-US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smtClean="0">
              <a:cs typeface="ＭＳ Ｐゴシック" pitchFamily="50" charset="-128"/>
            </a:endParaRPr>
          </a:p>
        </p:txBody>
      </p:sp>
      <p:sp>
        <p:nvSpPr>
          <p:cNvPr id="1146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29C5FC-753A-4FB1-9DAB-3692D2A7B536}" type="slidenum">
              <a:rPr lang="ja-JP" altLang="en-US" smtClean="0"/>
              <a:pPr/>
              <a:t>41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D18844F-2C0B-47A4-A2AB-7A7219374302}" type="slidenum">
              <a:rPr lang="ja-JP" altLang="en-US"/>
              <a:pPr eaLnBrk="1" hangingPunct="1"/>
              <a:t>42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91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39FAA6A-E6F2-42AE-BCA9-AB6303FEE41D}" type="slidenum">
              <a:rPr lang="ja-JP" altLang="en-US"/>
              <a:pPr eaLnBrk="1" hangingPunct="1"/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620A05A-FA29-409E-B406-413AE1406334}" type="slidenum">
              <a:rPr lang="en-US" altLang="ja-JP"/>
              <a:pPr eaLnBrk="1" hangingPunct="1"/>
              <a:t>16</a:t>
            </a:fld>
            <a:endParaRPr lang="en-US" altLang="ja-JP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</a:endParaRPr>
          </a:p>
        </p:txBody>
      </p:sp>
      <p:sp>
        <p:nvSpPr>
          <p:cNvPr id="512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8FAF39-0016-49F1-94E9-7AFE5F1A10CA}" type="slidenum">
              <a:rPr lang="en-US" altLang="ja-JP">
                <a:solidFill>
                  <a:srgbClr val="000000"/>
                </a:solidFill>
              </a:rPr>
              <a:pPr eaLnBrk="1" hangingPunct="1"/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1321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87973" indent="-303066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212266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97172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182078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666985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3151891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636797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4121704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6E033CD6-6E03-4F45-970D-509ABF4068F1}" type="slidenum">
              <a:rPr lang="en-US" altLang="ja-JP" sz="1200">
                <a:latin typeface="Arial" charset="0"/>
              </a:rPr>
              <a:pPr eaLnBrk="1" hangingPunct="1"/>
              <a:t>20</a:t>
            </a:fld>
            <a:endParaRPr lang="en-US" altLang="ja-JP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87973" indent="-303066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212266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97172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182078" indent="-242453" defTabSz="914251" eaLnBrk="0" hangingPunct="0"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666985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3151891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636797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4121704" indent="-242453" defTabSz="914251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CFFE6799-A02A-47F1-BEF9-1F0DCB2A9937}" type="slidenum">
              <a:rPr lang="en-US" altLang="ja-JP" sz="1200">
                <a:latin typeface="Arial" charset="0"/>
              </a:rPr>
              <a:pPr eaLnBrk="1" hangingPunct="1"/>
              <a:t>21</a:t>
            </a:fld>
            <a:endParaRPr lang="en-US" altLang="ja-JP" sz="1200">
              <a:latin typeface="Arial" charset="0"/>
            </a:endParaRPr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</a:endParaRPr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06459AB-0F96-4585-92E5-C501FBFA6234}" type="slidenum">
              <a:rPr lang="en-US" altLang="ja-JP"/>
              <a:pPr eaLnBrk="1" hangingPunct="1"/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</a:endParaRPr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A389F3-792F-4C2E-A4B4-A25E48906454}" type="slidenum">
              <a:rPr lang="en-US" altLang="ja-JP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</a:endParaRPr>
          </a:p>
        </p:txBody>
      </p:sp>
      <p:sp>
        <p:nvSpPr>
          <p:cNvPr id="553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C63242D-58C2-4D3F-9696-1D4F5695C58C}" type="slidenum">
              <a:rPr lang="en-US" altLang="ja-JP"/>
              <a:pPr eaLnBrk="1" hangingPunct="1"/>
              <a:t>29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D52F91-B90D-4CA0-B6A4-9A2986D23559}" type="datetime1">
              <a:rPr lang="ja-JP" altLang="en-US" smtClean="0"/>
              <a:pPr>
                <a:defRPr/>
              </a:pPr>
              <a:t>2012/3/20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FEC032-F72C-481F-9E45-909209C0465A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346C"/>
                </a:solidFill>
                <a:latin typeface="+mn-lt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512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7244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DEDE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102352BA-67F7-46C1-A2EC-CE5CD9F0BD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217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87DB4-6E5D-4275-ADD5-7F59E4700C6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18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 txBox="1">
            <a:spLocks/>
          </p:cNvSpPr>
          <p:nvPr userDrawn="1"/>
        </p:nvSpPr>
        <p:spPr>
          <a:xfrm>
            <a:off x="8305800" y="6477000"/>
            <a:ext cx="685800" cy="288925"/>
          </a:xfrm>
          <a:prstGeom prst="rect">
            <a:avLst/>
          </a:prstGeom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/>
            <a:fld id="{1D0CE9F4-8BD1-47D5-85CF-DEFFFCF4C73B}" type="slidenum">
              <a:rPr lang="ja-JP" altLang="en-US" sz="1000">
                <a:solidFill>
                  <a:srgbClr val="898989"/>
                </a:solidFill>
              </a:rPr>
              <a:pPr algn="r"/>
              <a:t>‹#›</a:t>
            </a:fld>
            <a:endParaRPr lang="ja-JP" alt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2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www.t2k.org/docs/photos/nd280/figures/example/image_view_fullscree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74613"/>
            <a:ext cx="9144000" cy="1431925"/>
          </a:xfrm>
        </p:spPr>
        <p:txBody>
          <a:bodyPr anchor="ctr">
            <a:norm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ja-JP" sz="3600" dirty="0" smtClean="0"/>
              <a:t>Detector Technology Project (DTP) </a:t>
            </a:r>
          </a:p>
        </p:txBody>
      </p:sp>
      <p:sp>
        <p:nvSpPr>
          <p:cNvPr id="233475" name="AutoShape 3"/>
          <p:cNvSpPr>
            <a:spLocks noChangeArrowheads="1"/>
          </p:cNvSpPr>
          <p:nvPr/>
        </p:nvSpPr>
        <p:spPr bwMode="auto">
          <a:xfrm rot="232566">
            <a:off x="381000" y="3444875"/>
            <a:ext cx="5332413" cy="346075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rgbClr val="C4D052"/>
              </a:gs>
              <a:gs pos="100000">
                <a:srgbClr val="FAFCB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J-PARC</a:t>
            </a:r>
          </a:p>
        </p:txBody>
      </p:sp>
      <p:sp>
        <p:nvSpPr>
          <p:cNvPr id="233476" name="AutoShape 4"/>
          <p:cNvSpPr>
            <a:spLocks noChangeArrowheads="1"/>
          </p:cNvSpPr>
          <p:nvPr/>
        </p:nvSpPr>
        <p:spPr bwMode="auto">
          <a:xfrm>
            <a:off x="174625" y="2722563"/>
            <a:ext cx="5538788" cy="412750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rgbClr val="FECAFA"/>
              </a:gs>
              <a:gs pos="100000">
                <a:srgbClr val="FF6699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ATLAS</a:t>
            </a:r>
          </a:p>
        </p:txBody>
      </p:sp>
      <p:sp>
        <p:nvSpPr>
          <p:cNvPr id="233477" name="AutoShape 5"/>
          <p:cNvSpPr>
            <a:spLocks noChangeArrowheads="1"/>
          </p:cNvSpPr>
          <p:nvPr/>
        </p:nvSpPr>
        <p:spPr bwMode="auto">
          <a:xfrm rot="-529846">
            <a:off x="182563" y="2238375"/>
            <a:ext cx="5630862" cy="336550"/>
          </a:xfrm>
          <a:prstGeom prst="doubleWave">
            <a:avLst>
              <a:gd name="adj1" fmla="val 6500"/>
              <a:gd name="adj2" fmla="val -1037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Belle</a:t>
            </a:r>
          </a:p>
        </p:txBody>
      </p:sp>
      <p:sp>
        <p:nvSpPr>
          <p:cNvPr id="233478" name="AutoShape 6"/>
          <p:cNvSpPr>
            <a:spLocks noChangeArrowheads="1"/>
          </p:cNvSpPr>
          <p:nvPr/>
        </p:nvSpPr>
        <p:spPr bwMode="auto">
          <a:xfrm rot="1107952">
            <a:off x="-38100" y="3819525"/>
            <a:ext cx="5416550" cy="411163"/>
          </a:xfrm>
          <a:prstGeom prst="doubleWave">
            <a:avLst>
              <a:gd name="adj1" fmla="val 10319"/>
              <a:gd name="adj2" fmla="val -3833"/>
            </a:avLst>
          </a:prstGeom>
          <a:gradFill rotWithShape="1">
            <a:gsLst>
              <a:gs pos="0">
                <a:srgbClr val="7C65BD"/>
              </a:gs>
              <a:gs pos="100000">
                <a:srgbClr val="D4BDF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ILC</a:t>
            </a:r>
          </a:p>
        </p:txBody>
      </p:sp>
      <p:sp>
        <p:nvSpPr>
          <p:cNvPr id="233479" name="Oval 7"/>
          <p:cNvSpPr>
            <a:spLocks noChangeArrowheads="1"/>
          </p:cNvSpPr>
          <p:nvPr/>
        </p:nvSpPr>
        <p:spPr bwMode="auto">
          <a:xfrm rot="16200000">
            <a:off x="-626269" y="2664619"/>
            <a:ext cx="2459038" cy="12065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FAFCB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12GeVPS</a:t>
            </a:r>
          </a:p>
          <a:p>
            <a:pPr algn="ctr" defTabSz="914400">
              <a:defRPr/>
            </a:pPr>
            <a:r>
              <a:rPr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TRISTAN</a:t>
            </a:r>
          </a:p>
        </p:txBody>
      </p:sp>
      <p:sp>
        <p:nvSpPr>
          <p:cNvPr id="233480" name="AutoShape 8"/>
          <p:cNvSpPr>
            <a:spLocks noChangeArrowheads="1"/>
          </p:cNvSpPr>
          <p:nvPr/>
        </p:nvSpPr>
        <p:spPr bwMode="auto">
          <a:xfrm rot="-455635">
            <a:off x="4443413" y="4319588"/>
            <a:ext cx="4933950" cy="276225"/>
          </a:xfrm>
          <a:prstGeom prst="doubleWave">
            <a:avLst>
              <a:gd name="adj1" fmla="val 0"/>
              <a:gd name="adj2" fmla="val -861"/>
            </a:avLst>
          </a:prstGeom>
          <a:gradFill rotWithShape="1">
            <a:gsLst>
              <a:gs pos="0">
                <a:srgbClr val="7C65BD"/>
              </a:gs>
              <a:gs pos="100000">
                <a:srgbClr val="D4BDFD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endParaRPr lang="ja-JP" altLang="ja-JP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81" name="AutoShape 9"/>
          <p:cNvSpPr>
            <a:spLocks noChangeArrowheads="1"/>
          </p:cNvSpPr>
          <p:nvPr/>
        </p:nvSpPr>
        <p:spPr bwMode="auto">
          <a:xfrm rot="-188932">
            <a:off x="4459288" y="3473450"/>
            <a:ext cx="4683125" cy="395288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rgbClr val="C4D052"/>
              </a:gs>
              <a:gs pos="100000">
                <a:srgbClr val="FAFCB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endParaRPr lang="ja-JP" altLang="ja-JP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82" name="AutoShape 10"/>
          <p:cNvSpPr>
            <a:spLocks noChangeArrowheads="1"/>
          </p:cNvSpPr>
          <p:nvPr/>
        </p:nvSpPr>
        <p:spPr bwMode="auto">
          <a:xfrm>
            <a:off x="4602163" y="2733675"/>
            <a:ext cx="4541837" cy="412750"/>
          </a:xfrm>
          <a:prstGeom prst="doubleWave">
            <a:avLst>
              <a:gd name="adj1" fmla="val 6500"/>
              <a:gd name="adj2" fmla="val 0"/>
            </a:avLst>
          </a:prstGeom>
          <a:gradFill rotWithShape="1">
            <a:gsLst>
              <a:gs pos="0">
                <a:srgbClr val="FECAFA"/>
              </a:gs>
              <a:gs pos="100000">
                <a:srgbClr val="FF6699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endParaRPr lang="ja-JP" altLang="ja-JP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83" name="AutoShape 11"/>
          <p:cNvSpPr>
            <a:spLocks noChangeArrowheads="1"/>
          </p:cNvSpPr>
          <p:nvPr/>
        </p:nvSpPr>
        <p:spPr bwMode="auto">
          <a:xfrm rot="434670">
            <a:off x="4935538" y="1917700"/>
            <a:ext cx="4410075" cy="373063"/>
          </a:xfrm>
          <a:prstGeom prst="doubleWave">
            <a:avLst>
              <a:gd name="adj1" fmla="val 6500"/>
              <a:gd name="adj2" fmla="val -1037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endParaRPr lang="ja-JP" altLang="ja-JP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84" name="Rectangle 12"/>
          <p:cNvSpPr>
            <a:spLocks noChangeArrowheads="1"/>
          </p:cNvSpPr>
          <p:nvPr/>
        </p:nvSpPr>
        <p:spPr bwMode="auto">
          <a:xfrm rot="-5400000">
            <a:off x="2548732" y="3207544"/>
            <a:ext cx="3598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b="1">
                <a:latin typeface="Century Gothic" pitchFamily="34" charset="0"/>
              </a:rPr>
              <a:t>Pixel technology</a:t>
            </a:r>
          </a:p>
        </p:txBody>
      </p:sp>
      <p:sp>
        <p:nvSpPr>
          <p:cNvPr id="233485" name="Rectangle 13"/>
          <p:cNvSpPr>
            <a:spLocks noChangeArrowheads="1"/>
          </p:cNvSpPr>
          <p:nvPr/>
        </p:nvSpPr>
        <p:spPr bwMode="auto">
          <a:xfrm rot="-5400000">
            <a:off x="3520282" y="3207544"/>
            <a:ext cx="3598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b="1">
                <a:latin typeface="Century Gothic" pitchFamily="34" charset="0"/>
              </a:rPr>
              <a:t>2D gas detector</a:t>
            </a:r>
          </a:p>
        </p:txBody>
      </p:sp>
      <p:sp>
        <p:nvSpPr>
          <p:cNvPr id="233486" name="Rectangle 14"/>
          <p:cNvSpPr>
            <a:spLocks noChangeArrowheads="1"/>
          </p:cNvSpPr>
          <p:nvPr/>
        </p:nvSpPr>
        <p:spPr bwMode="auto">
          <a:xfrm rot="-5400000">
            <a:off x="3040857" y="3207544"/>
            <a:ext cx="3598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b="1">
                <a:latin typeface="Century Gothic" pitchFamily="34" charset="0"/>
              </a:rPr>
              <a:t>New photon detector</a:t>
            </a:r>
          </a:p>
        </p:txBody>
      </p:sp>
      <p:sp>
        <p:nvSpPr>
          <p:cNvPr id="233487" name="Rectangle 15"/>
          <p:cNvSpPr>
            <a:spLocks noChangeArrowheads="1"/>
          </p:cNvSpPr>
          <p:nvPr/>
        </p:nvSpPr>
        <p:spPr bwMode="auto">
          <a:xfrm rot="-5400000">
            <a:off x="3996532" y="3207544"/>
            <a:ext cx="3598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b="1">
                <a:latin typeface="Century Gothic" pitchFamily="34" charset="0"/>
              </a:rPr>
              <a:t>Liquid TPC</a:t>
            </a:r>
          </a:p>
        </p:txBody>
      </p:sp>
      <p:sp>
        <p:nvSpPr>
          <p:cNvPr id="233488" name="Rectangle 16"/>
          <p:cNvSpPr>
            <a:spLocks noChangeArrowheads="1"/>
          </p:cNvSpPr>
          <p:nvPr/>
        </p:nvSpPr>
        <p:spPr bwMode="auto">
          <a:xfrm rot="-5400000">
            <a:off x="4475957" y="3204369"/>
            <a:ext cx="3598862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b="1">
                <a:latin typeface="Century Gothic" pitchFamily="34" charset="0"/>
              </a:rPr>
              <a:t>Cryogenic detector</a:t>
            </a:r>
          </a:p>
        </p:txBody>
      </p:sp>
      <p:sp>
        <p:nvSpPr>
          <p:cNvPr id="233489" name="Oval 17"/>
          <p:cNvSpPr>
            <a:spLocks noChangeArrowheads="1"/>
          </p:cNvSpPr>
          <p:nvPr/>
        </p:nvSpPr>
        <p:spPr bwMode="auto">
          <a:xfrm>
            <a:off x="6751638" y="1806575"/>
            <a:ext cx="1727200" cy="2949575"/>
          </a:xfrm>
          <a:prstGeom prst="ellipse">
            <a:avLst/>
          </a:prstGeom>
          <a:solidFill>
            <a:schemeClr val="tx1">
              <a:alpha val="7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 sz="20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DAQ</a:t>
            </a:r>
          </a:p>
          <a:p>
            <a:pPr algn="ctr" defTabSz="914400">
              <a:defRPr/>
            </a:pPr>
            <a:endParaRPr lang="en-US" altLang="ja-JP" sz="200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 defTabSz="914400">
              <a:defRPr/>
            </a:pPr>
            <a:r>
              <a:rPr lang="en-US" altLang="ja-JP" sz="20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ASIC</a:t>
            </a:r>
          </a:p>
          <a:p>
            <a:pPr algn="ctr" defTabSz="914400">
              <a:defRPr/>
            </a:pPr>
            <a:endParaRPr lang="en-US" altLang="ja-JP" sz="200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 defTabSz="914400">
              <a:defRPr/>
            </a:pPr>
            <a:r>
              <a:rPr lang="en-US" altLang="ja-JP" sz="20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Mechatronics </a:t>
            </a:r>
          </a:p>
          <a:p>
            <a:pPr algn="ctr" defTabSz="914400">
              <a:defRPr/>
            </a:pPr>
            <a:endParaRPr lang="en-US" altLang="ja-JP" sz="200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 defTabSz="914400">
              <a:defRPr/>
            </a:pPr>
            <a:r>
              <a:rPr lang="en-US" altLang="ja-JP" sz="20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Cryogenics</a:t>
            </a:r>
          </a:p>
        </p:txBody>
      </p:sp>
      <p:sp>
        <p:nvSpPr>
          <p:cNvPr id="233490" name="Text Box 18"/>
          <p:cNvSpPr txBox="1">
            <a:spLocks noChangeArrowheads="1"/>
          </p:cNvSpPr>
          <p:nvPr/>
        </p:nvSpPr>
        <p:spPr bwMode="auto">
          <a:xfrm>
            <a:off x="1154113" y="5581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endParaRPr lang="ja-JP" altLang="ja-JP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92" name="Oval 20"/>
          <p:cNvSpPr>
            <a:spLocks noChangeArrowheads="1"/>
          </p:cNvSpPr>
          <p:nvPr/>
        </p:nvSpPr>
        <p:spPr bwMode="auto">
          <a:xfrm>
            <a:off x="7165975" y="5637213"/>
            <a:ext cx="1854200" cy="1233487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IMSS</a:t>
            </a:r>
          </a:p>
          <a:p>
            <a:pPr algn="ctr" defTabSz="914400">
              <a:defRPr/>
            </a:pPr>
            <a:r>
              <a:rPr lang="en-US" altLang="ja-JP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Material Science</a:t>
            </a:r>
          </a:p>
        </p:txBody>
      </p:sp>
      <p:sp>
        <p:nvSpPr>
          <p:cNvPr id="233494" name="AutoShape 22"/>
          <p:cNvSpPr>
            <a:spLocks noChangeArrowheads="1"/>
          </p:cNvSpPr>
          <p:nvPr/>
        </p:nvSpPr>
        <p:spPr bwMode="auto">
          <a:xfrm rot="-1420625">
            <a:off x="6646863" y="4822825"/>
            <a:ext cx="1749425" cy="847725"/>
          </a:xfrm>
          <a:prstGeom prst="upDownArrow">
            <a:avLst>
              <a:gd name="adj1" fmla="val 52694"/>
              <a:gd name="adj2" fmla="val 36880"/>
            </a:avLst>
          </a:prstGeom>
          <a:gradFill rotWithShape="1">
            <a:gsLst>
              <a:gs pos="0">
                <a:srgbClr val="CC99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endParaRPr lang="ja-JP" altLang="ja-JP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33495" name="Text Box 23"/>
          <p:cNvSpPr txBox="1">
            <a:spLocks noChangeArrowheads="1"/>
          </p:cNvSpPr>
          <p:nvPr/>
        </p:nvSpPr>
        <p:spPr bwMode="auto">
          <a:xfrm>
            <a:off x="200025" y="5167313"/>
            <a:ext cx="62706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buFontTx/>
              <a:buChar char="•"/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Detector Technology is a basic strength for every research activity.</a:t>
            </a:r>
          </a:p>
          <a:p>
            <a:pPr defTabSz="914400">
              <a:buFontTx/>
              <a:buChar char="•"/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Horizontal activities among the projects</a:t>
            </a:r>
          </a:p>
          <a:p>
            <a:pPr defTabSz="914400">
              <a:buFontTx/>
              <a:buChar char="•"/>
              <a:defRPr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KEKDTP for Innovative Particle Detector is one of the keys to the future of KEK.</a:t>
            </a:r>
          </a:p>
          <a:p>
            <a:pPr defTabSz="914400">
              <a:buFontTx/>
              <a:buChar char="•"/>
              <a:defRPr/>
            </a:pP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defTabSz="914400">
              <a:buFontTx/>
              <a:buChar char="•"/>
              <a:defRPr/>
            </a:pP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1507071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1970-2000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21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Sensor R&amp;D</a:t>
            </a:r>
            <a:endParaRPr lang="en-GB" altLang="ja-JP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mtClean="0"/>
              <a:t>FPCCD prototype-4</a:t>
            </a:r>
          </a:p>
          <a:p>
            <a:pPr lvl="1" eaLnBrk="1" hangingPunct="1"/>
            <a:r>
              <a:rPr lang="en-US" altLang="ja-JP" smtClean="0"/>
              <a:t>Same parameters as prototype-3</a:t>
            </a:r>
          </a:p>
          <a:p>
            <a:pPr lvl="1" eaLnBrk="1" hangingPunct="1"/>
            <a:r>
              <a:rPr lang="en-US" altLang="ja-JP" smtClean="0"/>
              <a:t>Improvement of potential profile based on device simulator</a:t>
            </a:r>
          </a:p>
          <a:p>
            <a:pPr lvl="1" eaLnBrk="1" hangingPunct="1"/>
            <a:r>
              <a:rPr lang="en-US" altLang="ja-JP" smtClean="0"/>
              <a:t>x2 improvement of the depth of the potential well is expected</a:t>
            </a:r>
          </a:p>
          <a:p>
            <a:pPr lvl="1" eaLnBrk="1" hangingPunct="1"/>
            <a:r>
              <a:rPr lang="en-US" altLang="ja-JP" smtClean="0"/>
              <a:t>6</a:t>
            </a:r>
            <a:r>
              <a:rPr lang="en-US" altLang="ja-JP" smtClean="0">
                <a:latin typeface="Symbol" charset="2"/>
              </a:rPr>
              <a:t>m</a:t>
            </a:r>
            <a:r>
              <a:rPr lang="en-US" altLang="ja-JP" smtClean="0"/>
              <a:t>m pixel works, but not properly</a:t>
            </a:r>
          </a:p>
          <a:p>
            <a:pPr eaLnBrk="1" hangingPunct="1"/>
            <a:r>
              <a:rPr lang="en-US" altLang="ja-JP" smtClean="0"/>
              <a:t>FPCCD prototype-5 (to be delivered FY2012)</a:t>
            </a:r>
          </a:p>
          <a:p>
            <a:pPr lvl="1" eaLnBrk="1" hangingPunct="1"/>
            <a:r>
              <a:rPr lang="en-US" altLang="ja-JP" smtClean="0"/>
              <a:t>First large size (~1cmx6cm) prototype</a:t>
            </a:r>
          </a:p>
          <a:p>
            <a:pPr lvl="1" eaLnBrk="1" hangingPunct="1"/>
            <a:r>
              <a:rPr lang="en-US" altLang="ja-JP" smtClean="0"/>
              <a:t>Horizontal shift register for 6</a:t>
            </a:r>
            <a:r>
              <a:rPr lang="en-US" altLang="ja-JP" smtClean="0">
                <a:latin typeface="Symbol" charset="2"/>
              </a:rPr>
              <a:t>m</a:t>
            </a:r>
            <a:r>
              <a:rPr lang="en-US" altLang="ja-JP" smtClean="0"/>
              <a:t>m pixel has a size of 6</a:t>
            </a:r>
            <a:r>
              <a:rPr lang="en-US" altLang="ja-JP" smtClean="0">
                <a:latin typeface="Symbol" charset="2"/>
              </a:rPr>
              <a:t>m</a:t>
            </a:r>
            <a:r>
              <a:rPr lang="en-US" altLang="ja-JP" smtClean="0"/>
              <a:t>mx12</a:t>
            </a:r>
            <a:r>
              <a:rPr lang="en-US" altLang="ja-JP" smtClean="0">
                <a:latin typeface="Symbol" charset="2"/>
              </a:rPr>
              <a:t>m</a:t>
            </a:r>
            <a:r>
              <a:rPr lang="en-US" altLang="ja-JP" smtClean="0"/>
              <a:t>m to improve full-well capacity and to decrease resistance of gate line</a:t>
            </a:r>
          </a:p>
          <a:p>
            <a:pPr lvl="1" eaLnBrk="1" hangingPunct="1"/>
            <a:r>
              <a:rPr lang="en-US" altLang="ja-JP" smtClean="0"/>
              <a:t>Multiple wire for gate: Many bonding pads along the longer side of the chip</a:t>
            </a:r>
          </a:p>
        </p:txBody>
      </p:sp>
      <p:sp>
        <p:nvSpPr>
          <p:cNvPr id="21507" name="スライド番号プレースホルダ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E48284-D596-4BCC-AFB2-AF15E6D2F97A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10</a:t>
            </a:fld>
            <a:endParaRPr kumimoji="0" lang="en-US" altLang="ja-JP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7" descr="P1120251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9950"/>
            <a:ext cx="38004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Wafer thinning</a:t>
            </a:r>
            <a:endParaRPr lang="en-GB" altLang="ja-JP" smtClean="0"/>
          </a:p>
        </p:txBody>
      </p:sp>
      <p:sp>
        <p:nvSpPr>
          <p:cNvPr id="2253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19625" cy="2476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2400" smtClean="0"/>
              <a:t>50</a:t>
            </a:r>
            <a:r>
              <a:rPr lang="en-US" altLang="ja-JP" sz="2400" smtClean="0">
                <a:latin typeface="Symbol" charset="2"/>
              </a:rPr>
              <a:t>m</a:t>
            </a:r>
            <a:r>
              <a:rPr lang="en-US" altLang="ja-JP" sz="2400" smtClean="0"/>
              <a:t>m thick prototype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smtClean="0"/>
              <a:t>Thinned by mechanical grinding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smtClean="0"/>
              <a:t>Dicing by “stealth dicing” technology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smtClean="0"/>
              <a:t>No increase of dark current was observed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000" smtClean="0"/>
              <a:t>Sag ~0.3 -- 0.7 mm over 60mm</a:t>
            </a:r>
            <a:endParaRPr lang="en-GB" altLang="ja-JP" sz="2000" smtClean="0"/>
          </a:p>
        </p:txBody>
      </p:sp>
      <p:sp>
        <p:nvSpPr>
          <p:cNvPr id="22532" name="スライド番号プレースホルダ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6614918-A99D-4F58-A3F6-D6A50D6C4586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11</a:t>
            </a:fld>
            <a:endParaRPr kumimoji="0" lang="en-US" altLang="ja-JP">
              <a:solidFill>
                <a:schemeClr val="tx2"/>
              </a:solidFill>
            </a:endParaRPr>
          </a:p>
        </p:txBody>
      </p:sp>
      <p:pic>
        <p:nvPicPr>
          <p:cNvPr id="22534" name="Picture 4" descr="SD_layer_Pattern%20diagr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20843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 descr="SD_Exp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34803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56325" y="3068638"/>
            <a:ext cx="1843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chemeClr val="bg1"/>
                </a:solidFill>
              </a:rPr>
              <a:t>60mmx9.7mmx50</a:t>
            </a:r>
            <a:r>
              <a:rPr lang="en-US" altLang="ja-JP" sz="14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ja-JP" sz="1400">
                <a:solidFill>
                  <a:schemeClr val="bg1"/>
                </a:solidFill>
              </a:rPr>
              <a:t>m</a:t>
            </a:r>
            <a:endParaRPr lang="en-GB" altLang="ja-JP" sz="1400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221288" y="4005263"/>
            <a:ext cx="1223962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000">
                <a:solidFill>
                  <a:schemeClr val="tx1"/>
                </a:solidFill>
              </a:rPr>
              <a:t>Before expansion</a:t>
            </a:r>
            <a:endParaRPr lang="en-GB" altLang="ja-JP" sz="100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77050" y="4005263"/>
            <a:ext cx="1223963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000">
                <a:solidFill>
                  <a:schemeClr val="tx1"/>
                </a:solidFill>
              </a:rPr>
              <a:t>After expansion</a:t>
            </a:r>
            <a:endParaRPr lang="en-GB" altLang="ja-JP" sz="1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CO2 cooling system</a:t>
            </a:r>
            <a:endParaRPr lang="en-GB" altLang="ja-JP" smtClean="0"/>
          </a:p>
        </p:txBody>
      </p:sp>
      <p:sp>
        <p:nvSpPr>
          <p:cNvPr id="24580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15414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500" smtClean="0"/>
              <a:t>CO2 collaboration in Japan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200" smtClean="0"/>
              <a:t>ILC VTX, ILC TPC, Belle-II VTX, and KEK cryogenic group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200" smtClean="0"/>
              <a:t>We constructed “blow system” and temperature was successfully controlled between -40 and +15 degrees</a:t>
            </a:r>
          </a:p>
        </p:txBody>
      </p:sp>
      <p:sp>
        <p:nvSpPr>
          <p:cNvPr id="24579" name="スライド番号プレースホル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CBF603B-ABD7-493B-9F09-BADA78DBA01B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12</a:t>
            </a:fld>
            <a:endParaRPr kumimoji="0" lang="en-US" altLang="ja-JP">
              <a:solidFill>
                <a:schemeClr val="tx2"/>
              </a:solidFill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97200"/>
            <a:ext cx="33845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CO2 cooling system</a:t>
            </a:r>
            <a:endParaRPr lang="en-GB" altLang="ja-JP" smtClean="0"/>
          </a:p>
        </p:txBody>
      </p:sp>
      <p:pic>
        <p:nvPicPr>
          <p:cNvPr id="25604" name="コンテンツ プレースホルダ 5" descr="図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7075488" cy="5286375"/>
          </a:xfrm>
        </p:spPr>
      </p:pic>
      <p:sp>
        <p:nvSpPr>
          <p:cNvPr id="25603" name="スライド番号プレースホル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A751F1D-CDF8-42F7-BD20-D24DCE7E116D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13</a:t>
            </a:fld>
            <a:endParaRPr kumimoji="0" lang="en-US" altLang="ja-JP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ASIC R&amp;D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00200"/>
            <a:ext cx="446405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000" smtClean="0"/>
              <a:t>ASIC Prototype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Amp, LPF, CDS, ADC, LVDS driver</a:t>
            </a:r>
            <a:endParaRPr lang="ja-JP" alt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Charge-sharing successive approximation register array ADC </a:t>
            </a:r>
            <a:r>
              <a:rPr lang="en-US" altLang="ja-JP" sz="1800" smtClean="0">
                <a:sym typeface="Wingdings" charset="2"/>
              </a:rPr>
              <a:t> Low power consumption and medium speed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Alternative operation of two 5MHz ADCs </a:t>
            </a:r>
            <a:r>
              <a:rPr lang="en-US" altLang="ja-JP" sz="1800" smtClean="0">
                <a:sym typeface="Wingdings" charset="2"/>
              </a:rPr>
              <a:t> 10MHz readout speed</a:t>
            </a:r>
            <a:endParaRPr lang="ja-JP" alt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8-channel/chip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smtClean="0"/>
              <a:t>Evaluation of prototype ASICs</a:t>
            </a:r>
            <a:endParaRPr lang="ja-JP" altLang="en-US" sz="20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Test system at Tohoku Univ.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600" smtClean="0"/>
              <a:t>SiTCP, DAQ-middleware</a:t>
            </a:r>
            <a:endParaRPr lang="ja-JP" altLang="en-US" sz="16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ja-JP" sz="1800" smtClean="0"/>
              <a:t>Expected performance is not achieved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ja-JP" sz="1800" smtClean="0">
                <a:sym typeface="Wingdings" charset="2"/>
              </a:rPr>
              <a:t>      Improved prototype in FY2009-2010</a:t>
            </a:r>
            <a:endParaRPr lang="en-US" altLang="ja-JP" sz="1800" smtClean="0"/>
          </a:p>
        </p:txBody>
      </p:sp>
      <p:graphicFrame>
        <p:nvGraphicFramePr>
          <p:cNvPr id="26628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502150" y="1700213"/>
          <a:ext cx="4495800" cy="152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Drawing" r:id="rId3" imgW="8439150" imgH="2857500" progId="">
                  <p:embed/>
                </p:oleObj>
              </mc:Choice>
              <mc:Fallback>
                <p:oleObj name="Drawing" r:id="rId3" imgW="8439150" imgH="28575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1700213"/>
                        <a:ext cx="4495800" cy="1522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スライド番号プレースホルダ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50088C-ADE8-44AE-BFC7-23D077846F8E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14</a:t>
            </a:fld>
            <a:endParaRPr kumimoji="0" lang="en-US" altLang="ja-JP">
              <a:solidFill>
                <a:schemeClr val="tx2"/>
              </a:solidFill>
            </a:endParaRPr>
          </a:p>
        </p:txBody>
      </p:sp>
      <p:pic>
        <p:nvPicPr>
          <p:cNvPr id="26630" name="Picture 7" descr="lay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26638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88900"/>
            <a:ext cx="9051925" cy="669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タイトル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7783513" cy="2774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</a:t>
            </a:r>
            <a:r>
              <a:rPr lang="ja-JP" altLang="en-US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ja-JP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etector</a:t>
            </a:r>
            <a: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altLang="ja-JP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echnology</a:t>
            </a:r>
            <a:r>
              <a:rPr lang="en-US" altLang="ja-JP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en-US" altLang="ja-JP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roject</a:t>
            </a:r>
            <a:endParaRPr lang="ja-JP" altLang="en-US" sz="4800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0800" y="-8255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/>
          </a:p>
        </p:txBody>
      </p:sp>
      <p:pic>
        <p:nvPicPr>
          <p:cNvPr id="28675" name="Picture 3" descr="keklogo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2549" name="Text Box 5"/>
          <p:cNvSpPr txBox="1">
            <a:spLocks noChangeArrowheads="1"/>
          </p:cNvSpPr>
          <p:nvPr/>
        </p:nvSpPr>
        <p:spPr bwMode="auto">
          <a:xfrm>
            <a:off x="1331913" y="188913"/>
            <a:ext cx="72723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KEK : international frontier research institute</a:t>
            </a:r>
          </a:p>
          <a:p>
            <a:pPr algn="ctr">
              <a:defRPr/>
            </a:pPr>
            <a:r>
              <a:rPr lang="en-US" altLang="ja-JP" sz="20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employing accelerators to explore </a:t>
            </a:r>
          </a:p>
          <a:p>
            <a:pPr algn="ctr">
              <a:defRPr/>
            </a:pPr>
            <a:r>
              <a:rPr lang="en-US" altLang="ja-JP" sz="20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universe, elementary particles, nuclei, matters and life </a:t>
            </a:r>
          </a:p>
        </p:txBody>
      </p:sp>
      <p:sp>
        <p:nvSpPr>
          <p:cNvPr id="6" name="円/楕円 5"/>
          <p:cNvSpPr/>
          <p:nvPr/>
        </p:nvSpPr>
        <p:spPr>
          <a:xfrm>
            <a:off x="592667" y="3048006"/>
            <a:ext cx="2912533" cy="1676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dirty="0"/>
              <a:t>IPNS</a:t>
            </a:r>
          </a:p>
          <a:p>
            <a:pPr algn="ctr">
              <a:defRPr/>
            </a:pPr>
            <a:r>
              <a:rPr lang="en-US" altLang="ja-JP" dirty="0"/>
              <a:t>Particle physics</a:t>
            </a:r>
          </a:p>
          <a:p>
            <a:pPr algn="ctr">
              <a:defRPr/>
            </a:pPr>
            <a:r>
              <a:rPr lang="en-US" altLang="ja-JP" dirty="0"/>
              <a:t>Nuclear physics</a:t>
            </a:r>
            <a:endParaRPr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5706458" y="3031075"/>
            <a:ext cx="2912533" cy="1676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dirty="0"/>
              <a:t>IMSS</a:t>
            </a:r>
          </a:p>
          <a:p>
            <a:pPr algn="ctr">
              <a:defRPr/>
            </a:pPr>
            <a:r>
              <a:rPr lang="en-US" altLang="ja-JP" dirty="0"/>
              <a:t>Material science  </a:t>
            </a:r>
          </a:p>
          <a:p>
            <a:pPr algn="ctr">
              <a:defRPr/>
            </a:pPr>
            <a:r>
              <a:rPr lang="en-US" altLang="ja-JP" dirty="0"/>
              <a:t>Life Science</a:t>
            </a:r>
            <a:endParaRPr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252015" y="1354685"/>
            <a:ext cx="4656803" cy="16764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dirty="0"/>
              <a:t>Acc. Lab.</a:t>
            </a:r>
          </a:p>
          <a:p>
            <a:pPr algn="ctr">
              <a:defRPr/>
            </a:pPr>
            <a:r>
              <a:rPr lang="en-US" altLang="ja-JP" dirty="0"/>
              <a:t>Construction&amp;</a:t>
            </a:r>
          </a:p>
          <a:p>
            <a:pPr algn="ctr">
              <a:defRPr/>
            </a:pPr>
            <a:r>
              <a:rPr lang="en-US" altLang="ja-JP" dirty="0"/>
              <a:t>operation  </a:t>
            </a:r>
          </a:p>
          <a:p>
            <a:pPr algn="ctr">
              <a:defRPr/>
            </a:pPr>
            <a:r>
              <a:rPr lang="en-US" altLang="ja-JP" dirty="0"/>
              <a:t>R&amp;D for future acc.</a:t>
            </a:r>
            <a:endParaRPr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3065463" y="4673600"/>
            <a:ext cx="2911475" cy="19812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000" dirty="0"/>
              <a:t>Applied Research Lab</a:t>
            </a:r>
          </a:p>
          <a:p>
            <a:pPr algn="ctr">
              <a:defRPr/>
            </a:pPr>
            <a:r>
              <a:rPr lang="en-US" altLang="ja-JP" sz="1400" dirty="0"/>
              <a:t>Radiation safety</a:t>
            </a:r>
          </a:p>
          <a:p>
            <a:pPr algn="ctr">
              <a:defRPr/>
            </a:pPr>
            <a:r>
              <a:rPr lang="en-US" altLang="ja-JP" sz="1400" dirty="0"/>
              <a:t>Computing</a:t>
            </a:r>
          </a:p>
          <a:p>
            <a:pPr algn="ctr">
              <a:defRPr/>
            </a:pPr>
            <a:r>
              <a:rPr lang="en-US" altLang="ja-JP" sz="1400" dirty="0"/>
              <a:t>Cryogenics</a:t>
            </a:r>
          </a:p>
          <a:p>
            <a:pPr algn="ctr">
              <a:defRPr/>
            </a:pPr>
            <a:r>
              <a:rPr lang="en-US" altLang="ja-JP" sz="1400" dirty="0"/>
              <a:t>Mech. </a:t>
            </a:r>
            <a:r>
              <a:rPr lang="en-US" altLang="ja-JP" sz="1400" dirty="0" err="1"/>
              <a:t>Enginnering</a:t>
            </a:r>
            <a:endParaRPr lang="ja-JP" altLang="en-US" sz="1400" dirty="0"/>
          </a:p>
        </p:txBody>
      </p:sp>
      <p:sp>
        <p:nvSpPr>
          <p:cNvPr id="10" name="四方向矢印 9"/>
          <p:cNvSpPr/>
          <p:nvPr/>
        </p:nvSpPr>
        <p:spPr>
          <a:xfrm>
            <a:off x="3419475" y="2924175"/>
            <a:ext cx="2447925" cy="1893888"/>
          </a:xfrm>
          <a:prstGeom prst="quad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400" dirty="0"/>
              <a:t>Detector TP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 7"/>
          <p:cNvSpPr txBox="1">
            <a:spLocks noGrp="1"/>
          </p:cNvSpPr>
          <p:nvPr/>
        </p:nvSpPr>
        <p:spPr bwMode="auto">
          <a:xfrm>
            <a:off x="8229600" y="64770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52D43C67-756D-4A86-834E-BCBFA07C20D0}" type="slidenum">
              <a:rPr lang="ja-JP" altLang="en-US" sz="1000">
                <a:solidFill>
                  <a:srgbClr val="000000"/>
                </a:solidFill>
                <a:latin typeface="Comic Sans MS" pitchFamily="66" charset="0"/>
              </a:rPr>
              <a:pPr algn="r" eaLnBrk="1" hangingPunct="1"/>
              <a:t>17</a:t>
            </a:fld>
            <a:endParaRPr lang="ja-JP" altLang="en-US" sz="1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699" name="タイトル 2"/>
          <p:cNvSpPr>
            <a:spLocks noGrp="1"/>
          </p:cNvSpPr>
          <p:nvPr>
            <p:ph type="title"/>
          </p:nvPr>
        </p:nvSpPr>
        <p:spPr>
          <a:xfrm>
            <a:off x="611188" y="2698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mtClean="0"/>
              <a:t>The most advanced </a:t>
            </a:r>
            <a:br>
              <a:rPr lang="en-US" altLang="ja-JP" smtClean="0"/>
            </a:br>
            <a:r>
              <a:rPr lang="en-US" altLang="ja-JP" smtClean="0"/>
              <a:t>radiation detector: SOI pixel</a:t>
            </a:r>
            <a:endParaRPr lang="ja-JP" altLang="en-US" smtClean="0"/>
          </a:p>
        </p:txBody>
      </p:sp>
      <p:sp>
        <p:nvSpPr>
          <p:cNvPr id="29700" name="スライド番号プレースホルダ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F9E6062-A37D-4B45-BEA6-B5D9D96EDBBE}" type="slidenum">
              <a:rPr lang="ja-JP" altLang="en-US" sz="1000">
                <a:solidFill>
                  <a:srgbClr val="898989"/>
                </a:solidFill>
                <a:latin typeface="Comic Sans MS" pitchFamily="66" charset="0"/>
              </a:rPr>
              <a:pPr eaLnBrk="1" hangingPunct="1"/>
              <a:t>17</a:t>
            </a:fld>
            <a:endParaRPr lang="ja-JP" altLang="en-US" sz="1000">
              <a:solidFill>
                <a:srgbClr val="898989"/>
              </a:solidFill>
              <a:latin typeface="Comic Sans MS" pitchFamily="66" charset="0"/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589463" y="1490663"/>
            <a:ext cx="4297362" cy="1944687"/>
          </a:xfrm>
          <a:prstGeom prst="rect">
            <a:avLst/>
          </a:prstGeom>
          <a:solidFill>
            <a:srgbClr val="DF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00"/>
              </a:spcBef>
              <a:spcAft>
                <a:spcPts val="300"/>
              </a:spcAft>
              <a:buSzPct val="50000"/>
              <a:buFont typeface="Wingdings" charset="2"/>
              <a:buChar char="l"/>
            </a:pPr>
            <a:r>
              <a:rPr lang="en-US" altLang="ja-JP" sz="1600">
                <a:solidFill>
                  <a:srgbClr val="262626"/>
                </a:solidFill>
                <a:cs typeface="Arial" charset="0"/>
              </a:rPr>
              <a:t>No mechanical bump bondings</a:t>
            </a:r>
            <a:br>
              <a:rPr lang="en-US" altLang="ja-JP" sz="1600">
                <a:solidFill>
                  <a:srgbClr val="262626"/>
                </a:solidFill>
                <a:cs typeface="Arial" charset="0"/>
              </a:rPr>
            </a:br>
            <a:r>
              <a:rPr lang="en-US" altLang="ja-JP" sz="1600">
                <a:solidFill>
                  <a:srgbClr val="262626"/>
                </a:solidFill>
                <a:cs typeface="Arial" charset="0"/>
              </a:rPr>
              <a:t>-&gt; High Density, thin material</a:t>
            </a:r>
            <a:br>
              <a:rPr lang="en-US" altLang="ja-JP" sz="1600">
                <a:solidFill>
                  <a:srgbClr val="262626"/>
                </a:solidFill>
                <a:cs typeface="Arial" charset="0"/>
              </a:rPr>
            </a:br>
            <a:r>
              <a:rPr lang="en-US" altLang="ja-JP" sz="1600">
                <a:solidFill>
                  <a:srgbClr val="262626"/>
                </a:solidFill>
                <a:cs typeface="Arial" charset="0"/>
              </a:rPr>
              <a:t>-&gt; Low parasitic Capacitance</a:t>
            </a:r>
          </a:p>
          <a:p>
            <a:pPr eaLnBrk="1" hangingPunct="1">
              <a:lnSpc>
                <a:spcPct val="115000"/>
              </a:lnSpc>
              <a:spcBef>
                <a:spcPts val="100"/>
              </a:spcBef>
              <a:spcAft>
                <a:spcPts val="300"/>
              </a:spcAft>
              <a:buSzPct val="50000"/>
              <a:buFont typeface="Wingdings" charset="2"/>
              <a:buChar char="l"/>
            </a:pPr>
            <a:r>
              <a:rPr lang="en-US" altLang="ja-JP" sz="1600">
                <a:solidFill>
                  <a:srgbClr val="262626"/>
                </a:solidFill>
                <a:cs typeface="Arial" charset="0"/>
              </a:rPr>
              <a:t>Standard CMOS circuits can be built</a:t>
            </a:r>
          </a:p>
          <a:p>
            <a:pPr eaLnBrk="1" hangingPunct="1">
              <a:lnSpc>
                <a:spcPct val="115000"/>
              </a:lnSpc>
              <a:spcBef>
                <a:spcPts val="100"/>
              </a:spcBef>
              <a:spcAft>
                <a:spcPts val="300"/>
              </a:spcAft>
              <a:buSzPct val="50000"/>
              <a:buFont typeface="Wingdings" charset="2"/>
              <a:buChar char="l"/>
            </a:pPr>
            <a:r>
              <a:rPr lang="en-US" altLang="ja-JP" sz="1600">
                <a:solidFill>
                  <a:srgbClr val="262626"/>
                </a:solidFill>
                <a:cs typeface="Arial" charset="0"/>
              </a:rPr>
              <a:t> No Latch Up, Small SEE Cross section.</a:t>
            </a:r>
          </a:p>
          <a:p>
            <a:pPr eaLnBrk="1" hangingPunct="1">
              <a:lnSpc>
                <a:spcPct val="115000"/>
              </a:lnSpc>
              <a:spcBef>
                <a:spcPts val="100"/>
              </a:spcBef>
              <a:spcAft>
                <a:spcPts val="300"/>
              </a:spcAft>
              <a:buSzPct val="50000"/>
              <a:buFont typeface="Wingdings" charset="2"/>
              <a:buChar char="l"/>
            </a:pPr>
            <a:r>
              <a:rPr lang="en-US" altLang="ja-JP" sz="1600" u="sng">
                <a:solidFill>
                  <a:srgbClr val="262626"/>
                </a:solidFill>
                <a:cs typeface="Arial" charset="0"/>
              </a:rPr>
              <a:t>Based on Industrial standard technology</a:t>
            </a: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449263" y="1557338"/>
            <a:ext cx="3870325" cy="156845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ja-JP" sz="2400" dirty="0">
                <a:solidFill>
                  <a:srgbClr val="000000"/>
                </a:solidFill>
                <a:ea typeface="ＭＳ Ｐゴシック" pitchFamily="50" charset="-128"/>
              </a:rPr>
              <a:t>Monolithic detector using Bonded wafer (</a:t>
            </a:r>
            <a:r>
              <a:rPr lang="en-US" altLang="ja-JP" sz="2400" b="1" dirty="0">
                <a:solidFill>
                  <a:srgbClr val="000000"/>
                </a:solidFill>
                <a:ea typeface="ＭＳ Ｐゴシック" pitchFamily="50" charset="-128"/>
              </a:rPr>
              <a:t>SOI</a:t>
            </a:r>
            <a:r>
              <a:rPr lang="en-US" altLang="ja-JP" sz="2400" dirty="0">
                <a:solidFill>
                  <a:srgbClr val="000000"/>
                </a:solidFill>
                <a:ea typeface="ＭＳ Ｐゴシック" pitchFamily="50" charset="-128"/>
              </a:rPr>
              <a:t> : Silicon-on-Insulator) of </a:t>
            </a:r>
            <a:br>
              <a:rPr lang="en-US" altLang="ja-JP" sz="2400" dirty="0">
                <a:solidFill>
                  <a:srgbClr val="000000"/>
                </a:solidFill>
                <a:ea typeface="ＭＳ Ｐゴシック" pitchFamily="50" charset="-128"/>
              </a:rPr>
            </a:br>
            <a:r>
              <a:rPr lang="en-US" altLang="ja-JP" sz="2400" dirty="0">
                <a:solidFill>
                  <a:srgbClr val="000000"/>
                </a:solidFill>
                <a:ea typeface="ＭＳ Ｐゴシック" pitchFamily="50" charset="-128"/>
              </a:rPr>
              <a:t>Hi-R and Low-R Si layers.</a:t>
            </a:r>
            <a:endParaRPr lang="ja-JP" altLang="en-US" sz="2400" dirty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pic>
        <p:nvPicPr>
          <p:cNvPr id="29703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71863"/>
            <a:ext cx="559911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3268" cy="611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51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537450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テキスト ボックス 2"/>
          <p:cNvSpPr txBox="1">
            <a:spLocks noChangeArrowheads="1"/>
          </p:cNvSpPr>
          <p:nvPr/>
        </p:nvSpPr>
        <p:spPr bwMode="auto">
          <a:xfrm>
            <a:off x="900113" y="5078413"/>
            <a:ext cx="2376487" cy="10144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17x17 </a:t>
            </a:r>
            <a:r>
              <a:rPr lang="en-US" altLang="ja-JP" sz="2000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altLang="ja-JP" sz="2000">
                <a:solidFill>
                  <a:srgbClr val="000000"/>
                </a:solidFill>
              </a:rPr>
              <a:t>m, 512x832 (~430k</a:t>
            </a:r>
            <a:r>
              <a:rPr lang="ja-JP" altLang="en-US" sz="2000">
                <a:solidFill>
                  <a:srgbClr val="000000"/>
                </a:solidFill>
              </a:rPr>
              <a:t>）</a:t>
            </a:r>
            <a:r>
              <a:rPr lang="en-US" altLang="ja-JP" sz="2000">
                <a:solidFill>
                  <a:srgbClr val="000000"/>
                </a:solidFill>
              </a:rPr>
              <a:t>pixels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3072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Steady growth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Detector development for J-</a:t>
            </a:r>
            <a:r>
              <a:rPr lang="en-US" altLang="ja-JP" dirty="0" err="1" smtClean="0"/>
              <a:t>Parc</a:t>
            </a:r>
            <a:r>
              <a:rPr lang="en-US" altLang="ja-JP" dirty="0" smtClean="0"/>
              <a:t>(Neutrino)  and LC programs</a:t>
            </a:r>
            <a:endParaRPr lang="ja-JP" altLang="en-US" dirty="0" smtClean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77000"/>
            <a:ext cx="6858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C773BD48-D397-4B08-848D-A951A50B01F9}" type="slidenum">
              <a:rPr lang="ja-JP" altLang="en-US" sz="1000" smtClean="0">
                <a:solidFill>
                  <a:srgbClr val="898989"/>
                </a:solidFill>
              </a:rPr>
              <a:pPr eaLnBrk="1" hangingPunct="1"/>
              <a:t>20</a:t>
            </a:fld>
            <a:endParaRPr lang="ja-JP" altLang="en-US" sz="1000" smtClean="0">
              <a:solidFill>
                <a:srgbClr val="898989"/>
              </a:solidFill>
            </a:endParaRPr>
          </a:p>
        </p:txBody>
      </p:sp>
      <p:pic>
        <p:nvPicPr>
          <p:cNvPr id="40963" name="図 2" descr="INTPIX5_pixel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9" y="457200"/>
            <a:ext cx="5256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テキスト ボックス 3"/>
          <p:cNvSpPr txBox="1">
            <a:spLocks noChangeArrowheads="1"/>
          </p:cNvSpPr>
          <p:nvPr/>
        </p:nvSpPr>
        <p:spPr bwMode="auto">
          <a:xfrm>
            <a:off x="5851549" y="1712118"/>
            <a:ext cx="1546225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/>
              <a:t>INTPIX5</a:t>
            </a:r>
            <a:endParaRPr lang="ja-JP" altLang="en-US" dirty="0"/>
          </a:p>
        </p:txBody>
      </p:sp>
      <p:pic>
        <p:nvPicPr>
          <p:cNvPr id="40965" name="図 4" descr="INTPIX5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20065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テキスト ボックス 5"/>
          <p:cNvSpPr txBox="1">
            <a:spLocks noChangeArrowheads="1"/>
          </p:cNvSpPr>
          <p:nvPr/>
        </p:nvSpPr>
        <p:spPr bwMode="auto">
          <a:xfrm>
            <a:off x="4943752" y="5036255"/>
            <a:ext cx="33618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ja-JP" sz="2800">
                <a:latin typeface="Arial" charset="0"/>
              </a:rPr>
              <a:t>12.2 mm x 18.4 mm</a:t>
            </a:r>
          </a:p>
          <a:p>
            <a:pPr algn="r" eaLnBrk="1" hangingPunct="1"/>
            <a:r>
              <a:rPr lang="en-US" altLang="ja-JP" sz="2800">
                <a:latin typeface="Arial" charset="0"/>
              </a:rPr>
              <a:t>896 x 1408 pixels</a:t>
            </a:r>
          </a:p>
        </p:txBody>
      </p:sp>
      <p:sp>
        <p:nvSpPr>
          <p:cNvPr id="40967" name="テキスト ボックス 6"/>
          <p:cNvSpPr txBox="1">
            <a:spLocks noChangeArrowheads="1"/>
          </p:cNvSpPr>
          <p:nvPr/>
        </p:nvSpPr>
        <p:spPr bwMode="auto">
          <a:xfrm>
            <a:off x="5867400" y="2349500"/>
            <a:ext cx="2816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i="1">
                <a:solidFill>
                  <a:srgbClr val="FF0000"/>
                </a:solidFill>
              </a:rPr>
              <a:t>1.3 Mega Pixels!</a:t>
            </a:r>
            <a:endParaRPr lang="ja-JP" altLang="en-US" sz="2800" i="1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62971" y="688468"/>
            <a:ext cx="132600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2012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 flipH="1">
            <a:off x="-36512" y="3572292"/>
            <a:ext cx="3672408" cy="3077766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dirty="0" smtClean="0">
                <a:solidFill>
                  <a:srgbClr val="000000"/>
                </a:solidFill>
              </a:rPr>
              <a:t>Finer pitch also </a:t>
            </a:r>
          </a:p>
          <a:p>
            <a:pPr algn="ctr">
              <a:defRPr/>
            </a:pPr>
            <a:r>
              <a:rPr lang="en-US" altLang="ja-JP" sz="2800" dirty="0" smtClean="0">
                <a:solidFill>
                  <a:srgbClr val="000000"/>
                </a:solidFill>
              </a:rPr>
              <a:t>in progress 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17 </a:t>
            </a:r>
            <a:r>
              <a:rPr lang="en-US" altLang="ja-JP" dirty="0">
                <a:solidFill>
                  <a:srgbClr val="000000"/>
                </a:solidFill>
              </a:rPr>
              <a:t>x </a:t>
            </a:r>
            <a:r>
              <a:rPr lang="en-US" altLang="ja-JP" dirty="0" smtClean="0">
                <a:solidFill>
                  <a:srgbClr val="000000"/>
                </a:solidFill>
              </a:rPr>
              <a:t>17 </a:t>
            </a:r>
            <a:r>
              <a:rPr lang="en-US" altLang="ja-JP" dirty="0">
                <a:solidFill>
                  <a:srgbClr val="000000"/>
                </a:solidFill>
              </a:rPr>
              <a:t>um</a:t>
            </a:r>
            <a:r>
              <a:rPr lang="en-US" altLang="ja-JP" baseline="30000" dirty="0">
                <a:solidFill>
                  <a:srgbClr val="000000"/>
                </a:solidFill>
              </a:rPr>
              <a:t>2</a:t>
            </a:r>
            <a:endParaRPr lang="ja-JP" altLang="en-US" baseline="300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    </a:t>
            </a:r>
          </a:p>
          <a:p>
            <a:pPr algn="ctr">
              <a:defRPr/>
            </a:pPr>
            <a:endParaRPr lang="en-US" altLang="ja-JP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ja-JP" dirty="0" smtClean="0">
                <a:solidFill>
                  <a:srgbClr val="000000"/>
                </a:solidFill>
              </a:rPr>
              <a:t>12 </a:t>
            </a:r>
            <a:r>
              <a:rPr lang="en-US" altLang="ja-JP" dirty="0">
                <a:solidFill>
                  <a:srgbClr val="000000"/>
                </a:solidFill>
              </a:rPr>
              <a:t>x 12 </a:t>
            </a:r>
            <a:r>
              <a:rPr lang="en-US" altLang="ja-JP" dirty="0" smtClean="0">
                <a:solidFill>
                  <a:srgbClr val="000000"/>
                </a:solidFill>
              </a:rPr>
              <a:t>um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2</a:t>
            </a:r>
          </a:p>
          <a:p>
            <a:pPr algn="ctr">
              <a:defRPr/>
            </a:pPr>
            <a:endParaRPr lang="en-US" altLang="ja-JP" baseline="30000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altLang="ja-JP" baseline="300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altLang="ja-JP" baseline="300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</a:rPr>
              <a:t>8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x 8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um</a:t>
            </a:r>
            <a:r>
              <a:rPr lang="en-US" altLang="ja-JP" baseline="30000" dirty="0">
                <a:solidFill>
                  <a:srgbClr val="000000"/>
                </a:solidFill>
              </a:rPr>
              <a:t>2</a:t>
            </a:r>
            <a:endParaRPr lang="ja-JP" altLang="en-US" baseline="30000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ja-JP" altLang="en-US" baseline="30000" dirty="0">
              <a:solidFill>
                <a:srgbClr val="000000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1403648" y="4797152"/>
            <a:ext cx="360040" cy="422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>
            <a:off x="1403648" y="5670971"/>
            <a:ext cx="360040" cy="422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9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948488" y="63087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08327807-0742-41E1-99EB-2BF5647D4540}" type="slidenum">
              <a:rPr lang="en-US" altLang="ja-JP" sz="1000" smtClean="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ja-JP" sz="1000" smtClean="0">
              <a:solidFill>
                <a:srgbClr val="898989"/>
              </a:solidFill>
            </a:endParaRP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1511300" y="1493838"/>
            <a:ext cx="1304925" cy="2179637"/>
            <a:chOff x="952" y="2100"/>
            <a:chExt cx="822" cy="1373"/>
          </a:xfrm>
        </p:grpSpPr>
        <p:sp>
          <p:nvSpPr>
            <p:cNvPr id="26811" name="Text Box 5"/>
            <p:cNvSpPr txBox="1">
              <a:spLocks noChangeArrowheads="1"/>
            </p:cNvSpPr>
            <p:nvPr/>
          </p:nvSpPr>
          <p:spPr bwMode="auto">
            <a:xfrm>
              <a:off x="952" y="2100"/>
              <a:ext cx="822" cy="1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ja-JP" altLang="en-US" sz="1600"/>
            </a:p>
          </p:txBody>
        </p:sp>
        <p:sp>
          <p:nvSpPr>
            <p:cNvPr id="26812" name="Line 28"/>
            <p:cNvSpPr>
              <a:spLocks noChangeShapeType="1"/>
            </p:cNvSpPr>
            <p:nvPr/>
          </p:nvSpPr>
          <p:spPr bwMode="auto">
            <a:xfrm>
              <a:off x="952" y="2161"/>
              <a:ext cx="822" cy="0"/>
            </a:xfrm>
            <a:prstGeom prst="line">
              <a:avLst/>
            </a:prstGeom>
            <a:noFill/>
            <a:ln w="1016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6813" name="Line 29"/>
            <p:cNvSpPr>
              <a:spLocks noChangeShapeType="1"/>
            </p:cNvSpPr>
            <p:nvPr/>
          </p:nvSpPr>
          <p:spPr bwMode="auto">
            <a:xfrm>
              <a:off x="952" y="3417"/>
              <a:ext cx="822" cy="0"/>
            </a:xfrm>
            <a:prstGeom prst="line">
              <a:avLst/>
            </a:prstGeom>
            <a:noFill/>
            <a:ln w="1016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6814" name="Text Box 7"/>
            <p:cNvSpPr txBox="1">
              <a:spLocks noChangeArrowheads="1"/>
            </p:cNvSpPr>
            <p:nvPr/>
          </p:nvSpPr>
          <p:spPr bwMode="auto">
            <a:xfrm>
              <a:off x="1046" y="2306"/>
              <a:ext cx="606" cy="90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ja-JP" sz="1000"/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ja-JP" sz="1800" b="1">
                  <a:latin typeface="Arial" charset="0"/>
                  <a:cs typeface="Arial" charset="0"/>
                </a:rPr>
                <a:t>Pixel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ja-JP" altLang="en-US" sz="900"/>
            </a:p>
          </p:txBody>
        </p:sp>
      </p:grp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66738" y="685800"/>
            <a:ext cx="207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solidFill>
                  <a:srgbClr val="220AD4"/>
                </a:solidFill>
                <a:latin typeface="Arial" charset="0"/>
              </a:rPr>
              <a:t>Mask Layout</a:t>
            </a:r>
            <a:endParaRPr lang="ja-JP" altLang="en-US">
              <a:solidFill>
                <a:srgbClr val="220AD4"/>
              </a:solidFill>
              <a:latin typeface="Arial" charset="0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4932363" y="1484313"/>
            <a:ext cx="236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>
                <a:solidFill>
                  <a:srgbClr val="220AD4"/>
                </a:solidFill>
                <a:latin typeface="Arial" charset="0"/>
              </a:rPr>
              <a:t>Exposed Layout</a:t>
            </a:r>
            <a:endParaRPr lang="ja-JP" altLang="en-US" sz="2000" b="1">
              <a:solidFill>
                <a:srgbClr val="220AD4"/>
              </a:solidFill>
              <a:latin typeface="Arial" charset="0"/>
            </a:endParaRPr>
          </a:p>
        </p:txBody>
      </p:sp>
      <p:sp>
        <p:nvSpPr>
          <p:cNvPr id="26630" name="Oval 9"/>
          <p:cNvSpPr>
            <a:spLocks noChangeArrowheads="1"/>
          </p:cNvSpPr>
          <p:nvPr/>
        </p:nvSpPr>
        <p:spPr bwMode="auto">
          <a:xfrm>
            <a:off x="3287713" y="1042988"/>
            <a:ext cx="5580062" cy="56340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en-US" altLang="ja-JP" sz="1600"/>
          </a:p>
          <a:p>
            <a:pPr>
              <a:spcBef>
                <a:spcPct val="50000"/>
              </a:spcBef>
            </a:pPr>
            <a:endParaRPr lang="ja-JP" altLang="en-US" sz="1600"/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 flipV="1">
            <a:off x="5967413" y="6459538"/>
            <a:ext cx="104775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6072188" y="6459538"/>
            <a:ext cx="106362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5961063" y="6681788"/>
            <a:ext cx="2111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6634" name="Group 15"/>
          <p:cNvGrpSpPr>
            <a:grpSpLocks/>
          </p:cNvGrpSpPr>
          <p:nvPr/>
        </p:nvGrpSpPr>
        <p:grpSpPr bwMode="auto">
          <a:xfrm>
            <a:off x="385763" y="1474788"/>
            <a:ext cx="944562" cy="2179637"/>
            <a:chOff x="243" y="2100"/>
            <a:chExt cx="595" cy="1351"/>
          </a:xfrm>
        </p:grpSpPr>
        <p:sp>
          <p:nvSpPr>
            <p:cNvPr id="26808" name="Text Box 13"/>
            <p:cNvSpPr txBox="1">
              <a:spLocks noChangeArrowheads="1"/>
            </p:cNvSpPr>
            <p:nvPr/>
          </p:nvSpPr>
          <p:spPr bwMode="auto">
            <a:xfrm>
              <a:off x="243" y="2100"/>
              <a:ext cx="595" cy="1351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en-US" altLang="ja-JP" sz="1600"/>
            </a:p>
            <a:p>
              <a:pPr algn="ctr" eaLnBrk="1" hangingPunct="1">
                <a:spcBef>
                  <a:spcPct val="50000"/>
                </a:spcBef>
              </a:pPr>
              <a:endParaRPr lang="ja-JP" altLang="en-US" sz="1600"/>
            </a:p>
          </p:txBody>
        </p:sp>
        <p:sp>
          <p:nvSpPr>
            <p:cNvPr id="26809" name="AutoShape 25"/>
            <p:cNvSpPr>
              <a:spLocks/>
            </p:cNvSpPr>
            <p:nvPr/>
          </p:nvSpPr>
          <p:spPr bwMode="auto">
            <a:xfrm>
              <a:off x="243" y="2188"/>
              <a:ext cx="198" cy="1204"/>
            </a:xfrm>
            <a:prstGeom prst="rightBracket">
              <a:avLst>
                <a:gd name="adj" fmla="val 50673"/>
              </a:avLst>
            </a:prstGeom>
            <a:noFill/>
            <a:ln w="1016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ja-JP" altLang="en-US" sz="1400"/>
            </a:p>
          </p:txBody>
        </p:sp>
        <p:sp>
          <p:nvSpPr>
            <p:cNvPr id="26810" name="AutoShape 26"/>
            <p:cNvSpPr>
              <a:spLocks/>
            </p:cNvSpPr>
            <p:nvPr/>
          </p:nvSpPr>
          <p:spPr bwMode="auto">
            <a:xfrm rot="10800000">
              <a:off x="627" y="2194"/>
              <a:ext cx="201" cy="1205"/>
            </a:xfrm>
            <a:prstGeom prst="rightBracket">
              <a:avLst>
                <a:gd name="adj" fmla="val 49959"/>
              </a:avLst>
            </a:prstGeom>
            <a:noFill/>
            <a:ln w="1016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en-US" altLang="ja-JP" sz="1600"/>
            </a:p>
            <a:p>
              <a:pPr>
                <a:spcBef>
                  <a:spcPct val="50000"/>
                </a:spcBef>
              </a:pPr>
              <a:endParaRPr lang="ja-JP" altLang="en-US" sz="1400"/>
            </a:p>
          </p:txBody>
        </p:sp>
      </p:grpSp>
      <p:grpSp>
        <p:nvGrpSpPr>
          <p:cNvPr id="26635" name="Group 77"/>
          <p:cNvGrpSpPr>
            <a:grpSpLocks/>
          </p:cNvGrpSpPr>
          <p:nvPr/>
        </p:nvGrpSpPr>
        <p:grpSpPr bwMode="auto">
          <a:xfrm>
            <a:off x="6223000" y="2247900"/>
            <a:ext cx="587375" cy="828675"/>
            <a:chOff x="3928" y="1416"/>
            <a:chExt cx="370" cy="522"/>
          </a:xfrm>
        </p:grpSpPr>
        <p:sp>
          <p:nvSpPr>
            <p:cNvPr id="26804" name="Text Box 68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805" name="Text Box 73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806" name="Line 74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807" name="Line 75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36" name="Group 78"/>
          <p:cNvGrpSpPr>
            <a:grpSpLocks/>
          </p:cNvGrpSpPr>
          <p:nvPr/>
        </p:nvGrpSpPr>
        <p:grpSpPr bwMode="auto">
          <a:xfrm>
            <a:off x="6757988" y="2247900"/>
            <a:ext cx="587375" cy="828675"/>
            <a:chOff x="3928" y="1416"/>
            <a:chExt cx="370" cy="522"/>
          </a:xfrm>
        </p:grpSpPr>
        <p:sp>
          <p:nvSpPr>
            <p:cNvPr id="26800" name="Text Box 7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801" name="Text Box 8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802" name="Line 8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803" name="Line 8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37" name="Group 83"/>
          <p:cNvGrpSpPr>
            <a:grpSpLocks/>
          </p:cNvGrpSpPr>
          <p:nvPr/>
        </p:nvGrpSpPr>
        <p:grpSpPr bwMode="auto">
          <a:xfrm>
            <a:off x="7297738" y="2247900"/>
            <a:ext cx="587375" cy="828675"/>
            <a:chOff x="3928" y="1416"/>
            <a:chExt cx="370" cy="522"/>
          </a:xfrm>
        </p:grpSpPr>
        <p:sp>
          <p:nvSpPr>
            <p:cNvPr id="26796" name="Text Box 8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97" name="Text Box 8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98" name="Line 8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99" name="Line 8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38" name="Group 88"/>
          <p:cNvGrpSpPr>
            <a:grpSpLocks/>
          </p:cNvGrpSpPr>
          <p:nvPr/>
        </p:nvGrpSpPr>
        <p:grpSpPr bwMode="auto">
          <a:xfrm>
            <a:off x="6232525" y="3068638"/>
            <a:ext cx="587375" cy="828675"/>
            <a:chOff x="3928" y="1416"/>
            <a:chExt cx="370" cy="522"/>
          </a:xfrm>
        </p:grpSpPr>
        <p:sp>
          <p:nvSpPr>
            <p:cNvPr id="26792" name="Text Box 8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93" name="Text Box 9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94" name="Line 9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95" name="Line 9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39" name="Group 93"/>
          <p:cNvGrpSpPr>
            <a:grpSpLocks/>
          </p:cNvGrpSpPr>
          <p:nvPr/>
        </p:nvGrpSpPr>
        <p:grpSpPr bwMode="auto">
          <a:xfrm>
            <a:off x="6767513" y="3068638"/>
            <a:ext cx="587375" cy="828675"/>
            <a:chOff x="3928" y="1416"/>
            <a:chExt cx="370" cy="522"/>
          </a:xfrm>
        </p:grpSpPr>
        <p:sp>
          <p:nvSpPr>
            <p:cNvPr id="26788" name="Text Box 9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89" name="Text Box 9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90" name="Line 9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91" name="Line 9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0" name="Group 98"/>
          <p:cNvGrpSpPr>
            <a:grpSpLocks/>
          </p:cNvGrpSpPr>
          <p:nvPr/>
        </p:nvGrpSpPr>
        <p:grpSpPr bwMode="auto">
          <a:xfrm>
            <a:off x="7307263" y="3068638"/>
            <a:ext cx="587375" cy="828675"/>
            <a:chOff x="3928" y="1416"/>
            <a:chExt cx="370" cy="522"/>
          </a:xfrm>
        </p:grpSpPr>
        <p:sp>
          <p:nvSpPr>
            <p:cNvPr id="26784" name="Text Box 9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85" name="Text Box 10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86" name="Line 10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87" name="Line 10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1" name="Group 118"/>
          <p:cNvGrpSpPr>
            <a:grpSpLocks/>
          </p:cNvGrpSpPr>
          <p:nvPr/>
        </p:nvGrpSpPr>
        <p:grpSpPr bwMode="auto">
          <a:xfrm>
            <a:off x="6234113" y="3895725"/>
            <a:ext cx="587375" cy="828675"/>
            <a:chOff x="3928" y="1416"/>
            <a:chExt cx="370" cy="522"/>
          </a:xfrm>
        </p:grpSpPr>
        <p:sp>
          <p:nvSpPr>
            <p:cNvPr id="26780" name="Text Box 11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81" name="Text Box 12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82" name="Line 12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83" name="Line 12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2" name="Group 123"/>
          <p:cNvGrpSpPr>
            <a:grpSpLocks/>
          </p:cNvGrpSpPr>
          <p:nvPr/>
        </p:nvGrpSpPr>
        <p:grpSpPr bwMode="auto">
          <a:xfrm>
            <a:off x="6769100" y="3895725"/>
            <a:ext cx="587375" cy="828675"/>
            <a:chOff x="3928" y="1416"/>
            <a:chExt cx="370" cy="522"/>
          </a:xfrm>
        </p:grpSpPr>
        <p:sp>
          <p:nvSpPr>
            <p:cNvPr id="26776" name="Text Box 12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77" name="Text Box 12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78" name="Line 12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79" name="Line 12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3" name="Group 128"/>
          <p:cNvGrpSpPr>
            <a:grpSpLocks/>
          </p:cNvGrpSpPr>
          <p:nvPr/>
        </p:nvGrpSpPr>
        <p:grpSpPr bwMode="auto">
          <a:xfrm>
            <a:off x="7308850" y="3895725"/>
            <a:ext cx="587375" cy="828675"/>
            <a:chOff x="3928" y="1416"/>
            <a:chExt cx="370" cy="522"/>
          </a:xfrm>
        </p:grpSpPr>
        <p:sp>
          <p:nvSpPr>
            <p:cNvPr id="26772" name="Text Box 12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73" name="Text Box 13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74" name="Line 13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75" name="Line 13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4" name="Group 133"/>
          <p:cNvGrpSpPr>
            <a:grpSpLocks/>
          </p:cNvGrpSpPr>
          <p:nvPr/>
        </p:nvGrpSpPr>
        <p:grpSpPr bwMode="auto">
          <a:xfrm>
            <a:off x="6235700" y="4724400"/>
            <a:ext cx="587375" cy="828675"/>
            <a:chOff x="3928" y="1416"/>
            <a:chExt cx="370" cy="522"/>
          </a:xfrm>
        </p:grpSpPr>
        <p:sp>
          <p:nvSpPr>
            <p:cNvPr id="26768" name="Text Box 13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69" name="Text Box 13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70" name="Line 13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71" name="Line 13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5" name="Group 138"/>
          <p:cNvGrpSpPr>
            <a:grpSpLocks/>
          </p:cNvGrpSpPr>
          <p:nvPr/>
        </p:nvGrpSpPr>
        <p:grpSpPr bwMode="auto">
          <a:xfrm>
            <a:off x="6770688" y="4724400"/>
            <a:ext cx="587375" cy="828675"/>
            <a:chOff x="3928" y="1416"/>
            <a:chExt cx="370" cy="522"/>
          </a:xfrm>
        </p:grpSpPr>
        <p:sp>
          <p:nvSpPr>
            <p:cNvPr id="26764" name="Text Box 13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65" name="Text Box 14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66" name="Line 14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67" name="Line 14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6" name="Group 143"/>
          <p:cNvGrpSpPr>
            <a:grpSpLocks/>
          </p:cNvGrpSpPr>
          <p:nvPr/>
        </p:nvGrpSpPr>
        <p:grpSpPr bwMode="auto">
          <a:xfrm>
            <a:off x="7310438" y="4724400"/>
            <a:ext cx="587375" cy="828675"/>
            <a:chOff x="3928" y="1416"/>
            <a:chExt cx="370" cy="522"/>
          </a:xfrm>
        </p:grpSpPr>
        <p:sp>
          <p:nvSpPr>
            <p:cNvPr id="26760" name="Text Box 14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61" name="Text Box 14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62" name="Line 14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63" name="Line 14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7" name="Group 163"/>
          <p:cNvGrpSpPr>
            <a:grpSpLocks/>
          </p:cNvGrpSpPr>
          <p:nvPr/>
        </p:nvGrpSpPr>
        <p:grpSpPr bwMode="auto">
          <a:xfrm>
            <a:off x="4298950" y="3068638"/>
            <a:ext cx="587375" cy="828675"/>
            <a:chOff x="3928" y="1416"/>
            <a:chExt cx="370" cy="522"/>
          </a:xfrm>
        </p:grpSpPr>
        <p:sp>
          <p:nvSpPr>
            <p:cNvPr id="26756" name="Text Box 16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57" name="Text Box 16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58" name="Line 16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59" name="Line 16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8" name="Group 168"/>
          <p:cNvGrpSpPr>
            <a:grpSpLocks/>
          </p:cNvGrpSpPr>
          <p:nvPr/>
        </p:nvGrpSpPr>
        <p:grpSpPr bwMode="auto">
          <a:xfrm>
            <a:off x="4833938" y="3068638"/>
            <a:ext cx="587375" cy="828675"/>
            <a:chOff x="3928" y="1416"/>
            <a:chExt cx="370" cy="522"/>
          </a:xfrm>
        </p:grpSpPr>
        <p:sp>
          <p:nvSpPr>
            <p:cNvPr id="26752" name="Text Box 169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53" name="Text Box 170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54" name="Line 171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55" name="Line 172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49" name="Group 173"/>
          <p:cNvGrpSpPr>
            <a:grpSpLocks/>
          </p:cNvGrpSpPr>
          <p:nvPr/>
        </p:nvGrpSpPr>
        <p:grpSpPr bwMode="auto">
          <a:xfrm>
            <a:off x="5373688" y="3068638"/>
            <a:ext cx="587375" cy="828675"/>
            <a:chOff x="3928" y="1416"/>
            <a:chExt cx="370" cy="522"/>
          </a:xfrm>
        </p:grpSpPr>
        <p:sp>
          <p:nvSpPr>
            <p:cNvPr id="26748" name="Text Box 174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49" name="Text Box 175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50" name="Line 176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51" name="Line 177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0" name="Group 191"/>
          <p:cNvGrpSpPr>
            <a:grpSpLocks/>
          </p:cNvGrpSpPr>
          <p:nvPr/>
        </p:nvGrpSpPr>
        <p:grpSpPr bwMode="auto">
          <a:xfrm>
            <a:off x="4298950" y="3895725"/>
            <a:ext cx="587375" cy="828675"/>
            <a:chOff x="3928" y="1416"/>
            <a:chExt cx="370" cy="522"/>
          </a:xfrm>
        </p:grpSpPr>
        <p:sp>
          <p:nvSpPr>
            <p:cNvPr id="26744" name="Text Box 192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45" name="Text Box 193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46" name="Line 194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47" name="Line 195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1" name="Group 196"/>
          <p:cNvGrpSpPr>
            <a:grpSpLocks/>
          </p:cNvGrpSpPr>
          <p:nvPr/>
        </p:nvGrpSpPr>
        <p:grpSpPr bwMode="auto">
          <a:xfrm>
            <a:off x="4833938" y="3895725"/>
            <a:ext cx="587375" cy="828675"/>
            <a:chOff x="3928" y="1416"/>
            <a:chExt cx="370" cy="522"/>
          </a:xfrm>
        </p:grpSpPr>
        <p:sp>
          <p:nvSpPr>
            <p:cNvPr id="26740" name="Text Box 197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41" name="Text Box 198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42" name="Line 199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43" name="Line 200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2" name="Group 201"/>
          <p:cNvGrpSpPr>
            <a:grpSpLocks/>
          </p:cNvGrpSpPr>
          <p:nvPr/>
        </p:nvGrpSpPr>
        <p:grpSpPr bwMode="auto">
          <a:xfrm>
            <a:off x="5373688" y="3895725"/>
            <a:ext cx="587375" cy="828675"/>
            <a:chOff x="3928" y="1416"/>
            <a:chExt cx="370" cy="522"/>
          </a:xfrm>
        </p:grpSpPr>
        <p:sp>
          <p:nvSpPr>
            <p:cNvPr id="26736" name="Text Box 202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37" name="Text Box 203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38" name="Line 204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39" name="Line 205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3" name="Group 206"/>
          <p:cNvGrpSpPr>
            <a:grpSpLocks/>
          </p:cNvGrpSpPr>
          <p:nvPr/>
        </p:nvGrpSpPr>
        <p:grpSpPr bwMode="auto">
          <a:xfrm>
            <a:off x="4300538" y="4724400"/>
            <a:ext cx="587375" cy="828675"/>
            <a:chOff x="3928" y="1416"/>
            <a:chExt cx="370" cy="522"/>
          </a:xfrm>
        </p:grpSpPr>
        <p:sp>
          <p:nvSpPr>
            <p:cNvPr id="26732" name="Text Box 207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33" name="Text Box 208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34" name="Line 209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35" name="Line 210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4" name="Group 211"/>
          <p:cNvGrpSpPr>
            <a:grpSpLocks/>
          </p:cNvGrpSpPr>
          <p:nvPr/>
        </p:nvGrpSpPr>
        <p:grpSpPr bwMode="auto">
          <a:xfrm>
            <a:off x="4835525" y="4724400"/>
            <a:ext cx="587375" cy="828675"/>
            <a:chOff x="3928" y="1416"/>
            <a:chExt cx="370" cy="522"/>
          </a:xfrm>
        </p:grpSpPr>
        <p:sp>
          <p:nvSpPr>
            <p:cNvPr id="26728" name="Text Box 212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29" name="Text Box 213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30" name="Line 214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31" name="Line 215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5" name="Group 216"/>
          <p:cNvGrpSpPr>
            <a:grpSpLocks/>
          </p:cNvGrpSpPr>
          <p:nvPr/>
        </p:nvGrpSpPr>
        <p:grpSpPr bwMode="auto">
          <a:xfrm>
            <a:off x="5375275" y="4724400"/>
            <a:ext cx="587375" cy="828675"/>
            <a:chOff x="3928" y="1416"/>
            <a:chExt cx="370" cy="522"/>
          </a:xfrm>
        </p:grpSpPr>
        <p:sp>
          <p:nvSpPr>
            <p:cNvPr id="26724" name="Text Box 217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25" name="Text Box 218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26" name="Line 219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27" name="Line 220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6" name="Group 236"/>
          <p:cNvGrpSpPr>
            <a:grpSpLocks/>
          </p:cNvGrpSpPr>
          <p:nvPr/>
        </p:nvGrpSpPr>
        <p:grpSpPr bwMode="auto">
          <a:xfrm>
            <a:off x="4305300" y="2247900"/>
            <a:ext cx="587375" cy="828675"/>
            <a:chOff x="3928" y="1416"/>
            <a:chExt cx="370" cy="522"/>
          </a:xfrm>
        </p:grpSpPr>
        <p:sp>
          <p:nvSpPr>
            <p:cNvPr id="26720" name="Text Box 237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21" name="Text Box 238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22" name="Line 239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23" name="Line 240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7" name="Group 241"/>
          <p:cNvGrpSpPr>
            <a:grpSpLocks/>
          </p:cNvGrpSpPr>
          <p:nvPr/>
        </p:nvGrpSpPr>
        <p:grpSpPr bwMode="auto">
          <a:xfrm>
            <a:off x="4840288" y="2247900"/>
            <a:ext cx="587375" cy="828675"/>
            <a:chOff x="3928" y="1416"/>
            <a:chExt cx="370" cy="522"/>
          </a:xfrm>
        </p:grpSpPr>
        <p:sp>
          <p:nvSpPr>
            <p:cNvPr id="26716" name="Text Box 242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17" name="Text Box 243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18" name="Line 244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19" name="Line 245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8" name="Group 246"/>
          <p:cNvGrpSpPr>
            <a:grpSpLocks/>
          </p:cNvGrpSpPr>
          <p:nvPr/>
        </p:nvGrpSpPr>
        <p:grpSpPr bwMode="auto">
          <a:xfrm>
            <a:off x="5381625" y="2247900"/>
            <a:ext cx="587375" cy="828675"/>
            <a:chOff x="3928" y="1416"/>
            <a:chExt cx="370" cy="522"/>
          </a:xfrm>
        </p:grpSpPr>
        <p:sp>
          <p:nvSpPr>
            <p:cNvPr id="26712" name="Text Box 247"/>
            <p:cNvSpPr txBox="1">
              <a:spLocks noChangeArrowheads="1"/>
            </p:cNvSpPr>
            <p:nvPr/>
          </p:nvSpPr>
          <p:spPr bwMode="auto">
            <a:xfrm>
              <a:off x="3929" y="1416"/>
              <a:ext cx="369" cy="522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13" name="Text Box 248"/>
            <p:cNvSpPr txBox="1">
              <a:spLocks noChangeArrowheads="1"/>
            </p:cNvSpPr>
            <p:nvPr/>
          </p:nvSpPr>
          <p:spPr bwMode="auto">
            <a:xfrm>
              <a:off x="4006" y="1511"/>
              <a:ext cx="216" cy="333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7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700">
                <a:solidFill>
                  <a:schemeClr val="accent1"/>
                </a:solidFill>
              </a:endParaRPr>
            </a:p>
          </p:txBody>
        </p:sp>
        <p:sp>
          <p:nvSpPr>
            <p:cNvPr id="26714" name="Line 249"/>
            <p:cNvSpPr>
              <a:spLocks noChangeShapeType="1"/>
            </p:cNvSpPr>
            <p:nvPr/>
          </p:nvSpPr>
          <p:spPr bwMode="auto">
            <a:xfrm>
              <a:off x="3929" y="145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15" name="Line 250"/>
            <p:cNvSpPr>
              <a:spLocks noChangeShapeType="1"/>
            </p:cNvSpPr>
            <p:nvPr/>
          </p:nvSpPr>
          <p:spPr bwMode="auto">
            <a:xfrm>
              <a:off x="3928" y="1903"/>
              <a:ext cx="369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659" name="Group 190"/>
          <p:cNvGrpSpPr>
            <a:grpSpLocks/>
          </p:cNvGrpSpPr>
          <p:nvPr/>
        </p:nvGrpSpPr>
        <p:grpSpPr bwMode="auto">
          <a:xfrm>
            <a:off x="5918200" y="3071813"/>
            <a:ext cx="349250" cy="828675"/>
            <a:chOff x="3719" y="1932"/>
            <a:chExt cx="220" cy="522"/>
          </a:xfrm>
        </p:grpSpPr>
        <p:sp>
          <p:nvSpPr>
            <p:cNvPr id="26709" name="Text Box 187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10" name="AutoShape 188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711" name="AutoShape 189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0" name="Group 185"/>
          <p:cNvGrpSpPr>
            <a:grpSpLocks/>
          </p:cNvGrpSpPr>
          <p:nvPr/>
        </p:nvGrpSpPr>
        <p:grpSpPr bwMode="auto">
          <a:xfrm>
            <a:off x="5916613" y="2247900"/>
            <a:ext cx="349250" cy="828675"/>
            <a:chOff x="3414" y="1361"/>
            <a:chExt cx="220" cy="522"/>
          </a:xfrm>
        </p:grpSpPr>
        <p:sp>
          <p:nvSpPr>
            <p:cNvPr id="26706" name="Text Box 179"/>
            <p:cNvSpPr txBox="1">
              <a:spLocks noChangeArrowheads="1"/>
            </p:cNvSpPr>
            <p:nvPr/>
          </p:nvSpPr>
          <p:spPr bwMode="auto">
            <a:xfrm>
              <a:off x="3414" y="1361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07" name="AutoShape 183"/>
            <p:cNvSpPr>
              <a:spLocks/>
            </p:cNvSpPr>
            <p:nvPr/>
          </p:nvSpPr>
          <p:spPr bwMode="auto">
            <a:xfrm>
              <a:off x="3415" y="1403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708" name="AutoShape 184"/>
            <p:cNvSpPr>
              <a:spLocks/>
            </p:cNvSpPr>
            <p:nvPr/>
          </p:nvSpPr>
          <p:spPr bwMode="auto">
            <a:xfrm rot="10800000">
              <a:off x="3563" y="1401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1" name="Group 270"/>
          <p:cNvGrpSpPr>
            <a:grpSpLocks/>
          </p:cNvGrpSpPr>
          <p:nvPr/>
        </p:nvGrpSpPr>
        <p:grpSpPr bwMode="auto">
          <a:xfrm>
            <a:off x="5916613" y="3898900"/>
            <a:ext cx="349250" cy="828675"/>
            <a:chOff x="3719" y="1932"/>
            <a:chExt cx="220" cy="522"/>
          </a:xfrm>
        </p:grpSpPr>
        <p:sp>
          <p:nvSpPr>
            <p:cNvPr id="26703" name="Text Box 271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04" name="AutoShape 272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705" name="AutoShape 273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2" name="Group 274"/>
          <p:cNvGrpSpPr>
            <a:grpSpLocks/>
          </p:cNvGrpSpPr>
          <p:nvPr/>
        </p:nvGrpSpPr>
        <p:grpSpPr bwMode="auto">
          <a:xfrm>
            <a:off x="5916613" y="4724400"/>
            <a:ext cx="349250" cy="828675"/>
            <a:chOff x="3719" y="1932"/>
            <a:chExt cx="220" cy="522"/>
          </a:xfrm>
        </p:grpSpPr>
        <p:sp>
          <p:nvSpPr>
            <p:cNvPr id="26700" name="Text Box 275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701" name="AutoShape 276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702" name="AutoShape 277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3" name="Group 282"/>
          <p:cNvGrpSpPr>
            <a:grpSpLocks/>
          </p:cNvGrpSpPr>
          <p:nvPr/>
        </p:nvGrpSpPr>
        <p:grpSpPr bwMode="auto">
          <a:xfrm>
            <a:off x="7845425" y="3070225"/>
            <a:ext cx="349250" cy="828675"/>
            <a:chOff x="3719" y="1932"/>
            <a:chExt cx="220" cy="522"/>
          </a:xfrm>
        </p:grpSpPr>
        <p:sp>
          <p:nvSpPr>
            <p:cNvPr id="26697" name="Text Box 283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98" name="AutoShape 284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99" name="AutoShape 285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4" name="Group 286"/>
          <p:cNvGrpSpPr>
            <a:grpSpLocks/>
          </p:cNvGrpSpPr>
          <p:nvPr/>
        </p:nvGrpSpPr>
        <p:grpSpPr bwMode="auto">
          <a:xfrm>
            <a:off x="7843838" y="2246313"/>
            <a:ext cx="349250" cy="828675"/>
            <a:chOff x="3414" y="1361"/>
            <a:chExt cx="220" cy="522"/>
          </a:xfrm>
        </p:grpSpPr>
        <p:sp>
          <p:nvSpPr>
            <p:cNvPr id="26694" name="Text Box 287"/>
            <p:cNvSpPr txBox="1">
              <a:spLocks noChangeArrowheads="1"/>
            </p:cNvSpPr>
            <p:nvPr/>
          </p:nvSpPr>
          <p:spPr bwMode="auto">
            <a:xfrm>
              <a:off x="3414" y="1361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95" name="AutoShape 288"/>
            <p:cNvSpPr>
              <a:spLocks/>
            </p:cNvSpPr>
            <p:nvPr/>
          </p:nvSpPr>
          <p:spPr bwMode="auto">
            <a:xfrm>
              <a:off x="3415" y="1403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96" name="AutoShape 289"/>
            <p:cNvSpPr>
              <a:spLocks/>
            </p:cNvSpPr>
            <p:nvPr/>
          </p:nvSpPr>
          <p:spPr bwMode="auto">
            <a:xfrm rot="10800000">
              <a:off x="3563" y="1401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5" name="Group 294"/>
          <p:cNvGrpSpPr>
            <a:grpSpLocks/>
          </p:cNvGrpSpPr>
          <p:nvPr/>
        </p:nvGrpSpPr>
        <p:grpSpPr bwMode="auto">
          <a:xfrm>
            <a:off x="7843838" y="3897313"/>
            <a:ext cx="349250" cy="828675"/>
            <a:chOff x="3719" y="1932"/>
            <a:chExt cx="220" cy="522"/>
          </a:xfrm>
        </p:grpSpPr>
        <p:sp>
          <p:nvSpPr>
            <p:cNvPr id="26691" name="Text Box 295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92" name="AutoShape 296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93" name="AutoShape 297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6" name="Group 298"/>
          <p:cNvGrpSpPr>
            <a:grpSpLocks/>
          </p:cNvGrpSpPr>
          <p:nvPr/>
        </p:nvGrpSpPr>
        <p:grpSpPr bwMode="auto">
          <a:xfrm>
            <a:off x="7843838" y="4722813"/>
            <a:ext cx="349250" cy="828675"/>
            <a:chOff x="3719" y="1932"/>
            <a:chExt cx="220" cy="522"/>
          </a:xfrm>
        </p:grpSpPr>
        <p:sp>
          <p:nvSpPr>
            <p:cNvPr id="26688" name="Text Box 299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89" name="AutoShape 300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90" name="AutoShape 301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7" name="Group 306"/>
          <p:cNvGrpSpPr>
            <a:grpSpLocks/>
          </p:cNvGrpSpPr>
          <p:nvPr/>
        </p:nvGrpSpPr>
        <p:grpSpPr bwMode="auto">
          <a:xfrm>
            <a:off x="3995738" y="3071813"/>
            <a:ext cx="349250" cy="828675"/>
            <a:chOff x="3719" y="1932"/>
            <a:chExt cx="220" cy="522"/>
          </a:xfrm>
        </p:grpSpPr>
        <p:sp>
          <p:nvSpPr>
            <p:cNvPr id="26685" name="Text Box 307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86" name="AutoShape 308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87" name="AutoShape 309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8" name="Group 310"/>
          <p:cNvGrpSpPr>
            <a:grpSpLocks/>
          </p:cNvGrpSpPr>
          <p:nvPr/>
        </p:nvGrpSpPr>
        <p:grpSpPr bwMode="auto">
          <a:xfrm>
            <a:off x="3994150" y="2247900"/>
            <a:ext cx="349250" cy="828675"/>
            <a:chOff x="3414" y="1361"/>
            <a:chExt cx="220" cy="522"/>
          </a:xfrm>
        </p:grpSpPr>
        <p:sp>
          <p:nvSpPr>
            <p:cNvPr id="26682" name="Text Box 311"/>
            <p:cNvSpPr txBox="1">
              <a:spLocks noChangeArrowheads="1"/>
            </p:cNvSpPr>
            <p:nvPr/>
          </p:nvSpPr>
          <p:spPr bwMode="auto">
            <a:xfrm>
              <a:off x="3414" y="1361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83" name="AutoShape 312"/>
            <p:cNvSpPr>
              <a:spLocks/>
            </p:cNvSpPr>
            <p:nvPr/>
          </p:nvSpPr>
          <p:spPr bwMode="auto">
            <a:xfrm>
              <a:off x="3415" y="1403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84" name="AutoShape 313"/>
            <p:cNvSpPr>
              <a:spLocks/>
            </p:cNvSpPr>
            <p:nvPr/>
          </p:nvSpPr>
          <p:spPr bwMode="auto">
            <a:xfrm rot="10800000">
              <a:off x="3563" y="1401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69" name="Group 318"/>
          <p:cNvGrpSpPr>
            <a:grpSpLocks/>
          </p:cNvGrpSpPr>
          <p:nvPr/>
        </p:nvGrpSpPr>
        <p:grpSpPr bwMode="auto">
          <a:xfrm>
            <a:off x="3994150" y="3898900"/>
            <a:ext cx="349250" cy="828675"/>
            <a:chOff x="3719" y="1932"/>
            <a:chExt cx="220" cy="522"/>
          </a:xfrm>
        </p:grpSpPr>
        <p:sp>
          <p:nvSpPr>
            <p:cNvPr id="26679" name="Text Box 319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80" name="AutoShape 320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81" name="AutoShape 321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70" name="Group 322"/>
          <p:cNvGrpSpPr>
            <a:grpSpLocks/>
          </p:cNvGrpSpPr>
          <p:nvPr/>
        </p:nvGrpSpPr>
        <p:grpSpPr bwMode="auto">
          <a:xfrm>
            <a:off x="3994150" y="4724400"/>
            <a:ext cx="349250" cy="828675"/>
            <a:chOff x="3719" y="1932"/>
            <a:chExt cx="220" cy="522"/>
          </a:xfrm>
        </p:grpSpPr>
        <p:sp>
          <p:nvSpPr>
            <p:cNvPr id="26676" name="Text Box 323"/>
            <p:cNvSpPr txBox="1">
              <a:spLocks noChangeArrowheads="1"/>
            </p:cNvSpPr>
            <p:nvPr/>
          </p:nvSpPr>
          <p:spPr bwMode="auto">
            <a:xfrm>
              <a:off x="3719" y="1932"/>
              <a:ext cx="220" cy="522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ja-JP" sz="1400">
                <a:solidFill>
                  <a:schemeClr val="accent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ja-JP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26677" name="AutoShape 324"/>
            <p:cNvSpPr>
              <a:spLocks/>
            </p:cNvSpPr>
            <p:nvPr/>
          </p:nvSpPr>
          <p:spPr bwMode="auto">
            <a:xfrm>
              <a:off x="3720" y="1970"/>
              <a:ext cx="69" cy="450"/>
            </a:xfrm>
            <a:prstGeom prst="rightBracket">
              <a:avLst>
                <a:gd name="adj" fmla="val 54348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78" name="AutoShape 325"/>
            <p:cNvSpPr>
              <a:spLocks/>
            </p:cNvSpPr>
            <p:nvPr/>
          </p:nvSpPr>
          <p:spPr bwMode="auto">
            <a:xfrm rot="10800000">
              <a:off x="3868" y="1970"/>
              <a:ext cx="71" cy="450"/>
            </a:xfrm>
            <a:prstGeom prst="rightBracket">
              <a:avLst>
                <a:gd name="adj" fmla="val 52817"/>
              </a:avLst>
            </a:prstGeom>
            <a:noFill/>
            <a:ln w="476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6671" name="Rectangle 460"/>
          <p:cNvSpPr>
            <a:spLocks noChangeArrowheads="1"/>
          </p:cNvSpPr>
          <p:nvPr/>
        </p:nvSpPr>
        <p:spPr bwMode="auto">
          <a:xfrm>
            <a:off x="206375" y="1223963"/>
            <a:ext cx="2790825" cy="2690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6672" name="Picture 461" descr="DSCN33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9535" r="19263" b="3998"/>
          <a:stretch>
            <a:fillRect/>
          </a:stretch>
        </p:blipFill>
        <p:spPr bwMode="auto">
          <a:xfrm>
            <a:off x="419100" y="4194175"/>
            <a:ext cx="2667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3" name="Line 463"/>
          <p:cNvSpPr>
            <a:spLocks noChangeShapeType="1"/>
          </p:cNvSpPr>
          <p:nvPr/>
        </p:nvSpPr>
        <p:spPr bwMode="auto">
          <a:xfrm flipH="1">
            <a:off x="1511300" y="3914775"/>
            <a:ext cx="26558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1" name="テキスト ボックス 4"/>
          <p:cNvSpPr txBox="1">
            <a:spLocks noChangeArrowheads="1"/>
          </p:cNvSpPr>
          <p:nvPr/>
        </p:nvSpPr>
        <p:spPr bwMode="auto">
          <a:xfrm>
            <a:off x="2534891" y="116632"/>
            <a:ext cx="6263381" cy="646331"/>
          </a:xfrm>
          <a:prstGeom prst="rect">
            <a:avLst/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600" u="sng" dirty="0">
                <a:solidFill>
                  <a:srgbClr val="000000"/>
                </a:solidFill>
                <a:latin typeface="Arial" pitchFamily="34" charset="0"/>
              </a:rPr>
              <a:t>Toward </a:t>
            </a:r>
            <a:r>
              <a:rPr lang="en-US" altLang="ja-JP" sz="3600" u="sng" dirty="0" smtClean="0">
                <a:solidFill>
                  <a:srgbClr val="000000"/>
                </a:solidFill>
                <a:latin typeface="Arial" pitchFamily="34" charset="0"/>
              </a:rPr>
              <a:t>further large aperture </a:t>
            </a:r>
            <a:endParaRPr lang="ja-JP" altLang="en-US" sz="3600" u="sng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93" name="直線コネクタ 7"/>
          <p:cNvCxnSpPr>
            <a:cxnSpLocks noChangeShapeType="1"/>
          </p:cNvCxnSpPr>
          <p:nvPr/>
        </p:nvCxnSpPr>
        <p:spPr bwMode="auto">
          <a:xfrm>
            <a:off x="6154737" y="5733256"/>
            <a:ext cx="182641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" name="テキスト ボックス 4"/>
          <p:cNvSpPr txBox="1">
            <a:spLocks noChangeArrowheads="1"/>
          </p:cNvSpPr>
          <p:nvPr/>
        </p:nvSpPr>
        <p:spPr bwMode="auto">
          <a:xfrm>
            <a:off x="6410721" y="5877272"/>
            <a:ext cx="13144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dirty="0">
                <a:latin typeface="Comic Sans MS" pitchFamily="66" charset="0"/>
              </a:rPr>
              <a:t>~66 mm</a:t>
            </a:r>
            <a:endParaRPr lang="ja-JP" altLang="en-US" sz="2400" dirty="0">
              <a:latin typeface="Comic Sans MS" pitchFamily="66" charset="0"/>
            </a:endParaRPr>
          </a:p>
        </p:txBody>
      </p:sp>
      <p:sp>
        <p:nvSpPr>
          <p:cNvPr id="195" name="テキスト ボックス 5"/>
          <p:cNvSpPr txBox="1">
            <a:spLocks noChangeArrowheads="1"/>
          </p:cNvSpPr>
          <p:nvPr/>
        </p:nvSpPr>
        <p:spPr bwMode="auto">
          <a:xfrm>
            <a:off x="8020050" y="4085431"/>
            <a:ext cx="1127232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  <a:latin typeface="Comic Sans MS" pitchFamily="66" charset="0"/>
              </a:rPr>
              <a:t>~30 mm</a:t>
            </a:r>
            <a:endParaRPr lang="ja-JP" alt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97" name="直線コネクタ 8"/>
          <p:cNvCxnSpPr>
            <a:cxnSpLocks noChangeShapeType="1"/>
            <a:endCxn id="26691" idx="2"/>
          </p:cNvCxnSpPr>
          <p:nvPr/>
        </p:nvCxnSpPr>
        <p:spPr bwMode="auto">
          <a:xfrm>
            <a:off x="8003381" y="3954463"/>
            <a:ext cx="15082" cy="771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342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High precision X-ray imaging</a:t>
            </a:r>
            <a:endParaRPr lang="ja-JP" altLang="en-US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2" t="22990" b="6064"/>
          <a:stretch>
            <a:fillRect/>
          </a:stretch>
        </p:blipFill>
        <p:spPr bwMode="auto">
          <a:xfrm>
            <a:off x="971550" y="1346200"/>
            <a:ext cx="7034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625975"/>
            <a:ext cx="23749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I:\2010121903_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13100"/>
            <a:ext cx="49926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35"/>
          <p:cNvGrpSpPr>
            <a:grpSpLocks/>
          </p:cNvGrpSpPr>
          <p:nvPr/>
        </p:nvGrpSpPr>
        <p:grpSpPr bwMode="auto">
          <a:xfrm>
            <a:off x="4535488" y="5314950"/>
            <a:ext cx="1368425" cy="446088"/>
            <a:chOff x="935596" y="5603498"/>
            <a:chExt cx="1368152" cy="44565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935596" y="6049151"/>
              <a:ext cx="13681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1114947" y="5603498"/>
              <a:ext cx="792005" cy="39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457200">
                <a:defRPr/>
              </a:pPr>
              <a:r>
                <a:rPr lang="en-US" altLang="ja-JP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50" charset="-128"/>
                </a:rPr>
                <a:t>5mm</a:t>
              </a:r>
              <a:endParaRPr lang="ja-JP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endParaRPr>
            </a:p>
          </p:txBody>
        </p:sp>
      </p:grpSp>
      <p:pic>
        <p:nvPicPr>
          <p:cNvPr id="20" name="Picture 3" descr="C:\Documents and Settings\soipix\My Documents\My Pictures\resized\P10701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08275"/>
            <a:ext cx="23844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827088" y="6226175"/>
            <a:ext cx="2528887" cy="4603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-106" charset="0"/>
                <a:ea typeface="ＭＳ Ｐゴシック" charset="-128"/>
              </a:defRPr>
            </a:lvl9pPr>
          </a:lstStyle>
          <a:p>
            <a:pPr defTabSz="457200">
              <a:defRPr/>
            </a:pPr>
            <a:r>
              <a:rPr lang="en-US" altLang="ja-JP" dirty="0" smtClean="0">
                <a:solidFill>
                  <a:prstClr val="white"/>
                </a:solidFill>
                <a:latin typeface="Arial Unicode MS" pitchFamily="-106" charset="0"/>
                <a:cs typeface="Arial Unicode MS" pitchFamily="-106" charset="0"/>
              </a:rPr>
              <a:t>SOI pixel sensor </a:t>
            </a:r>
            <a:endParaRPr lang="ja-JP" altLang="en-US" dirty="0">
              <a:solidFill>
                <a:prstClr val="white"/>
              </a:solidFill>
              <a:latin typeface="Arial Unicode MS" pitchFamily="-106" charset="0"/>
              <a:cs typeface="Arial Unicode MS" pitchFamily="-106" charset="0"/>
            </a:endParaRP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4168775" y="849313"/>
            <a:ext cx="39798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4400"/>
              <a:t>High precision</a:t>
            </a:r>
          </a:p>
          <a:p>
            <a:pPr eaLnBrk="1" hangingPunct="1"/>
            <a:r>
              <a:rPr lang="en-US" altLang="ja-JP" sz="4400"/>
              <a:t>X-ray imaging</a:t>
            </a:r>
          </a:p>
        </p:txBody>
      </p:sp>
      <p:sp>
        <p:nvSpPr>
          <p:cNvPr id="11" name="下矢印吹き出し 10"/>
          <p:cNvSpPr/>
          <p:nvPr/>
        </p:nvSpPr>
        <p:spPr>
          <a:xfrm>
            <a:off x="547688" y="493713"/>
            <a:ext cx="2952750" cy="2159000"/>
          </a:xfrm>
          <a:prstGeom prst="downArrowCallout">
            <a:avLst>
              <a:gd name="adj1" fmla="val 25000"/>
              <a:gd name="adj2" fmla="val 25000"/>
              <a:gd name="adj3" fmla="val 19139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ja-JP" sz="4400" dirty="0">
                <a:solidFill>
                  <a:prstClr val="white"/>
                </a:solidFill>
                <a:latin typeface="Arial Unicode MS" pitchFamily="-106" charset="0"/>
                <a:cs typeface="Arial Unicode MS" pitchFamily="-106" charset="0"/>
              </a:rPr>
              <a:t>X ray </a:t>
            </a:r>
          </a:p>
          <a:p>
            <a:pPr algn="ctr" defTabSz="457200">
              <a:defRPr/>
            </a:pPr>
            <a:r>
              <a:rPr lang="en-US" altLang="ja-JP" sz="2000" dirty="0">
                <a:solidFill>
                  <a:prstClr val="white"/>
                </a:solidFill>
                <a:latin typeface="Arial Unicode MS" pitchFamily="-106" charset="0"/>
                <a:cs typeface="Arial Unicode MS" pitchFamily="-106" charset="0"/>
              </a:rPr>
              <a:t>from Quantum beam </a:t>
            </a:r>
            <a:endParaRPr lang="ja-JP" altLang="en-US" sz="2000" dirty="0">
              <a:solidFill>
                <a:prstClr val="white"/>
              </a:solidFill>
              <a:latin typeface="Arial Unicode MS" pitchFamily="-106" charset="0"/>
              <a:cs typeface="Arial Unicode MS" pitchFamily="-106" charset="0"/>
            </a:endParaRPr>
          </a:p>
        </p:txBody>
      </p:sp>
      <p:grpSp>
        <p:nvGrpSpPr>
          <p:cNvPr id="6" name="グループ化 5"/>
          <p:cNvGrpSpPr>
            <a:grpSpLocks/>
          </p:cNvGrpSpPr>
          <p:nvPr/>
        </p:nvGrpSpPr>
        <p:grpSpPr bwMode="auto">
          <a:xfrm>
            <a:off x="1116013" y="3500438"/>
            <a:ext cx="7348537" cy="2449512"/>
            <a:chOff x="1115616" y="3501008"/>
            <a:chExt cx="7349008" cy="2448272"/>
          </a:xfrm>
        </p:grpSpPr>
        <p:sp>
          <p:nvSpPr>
            <p:cNvPr id="5" name="角丸四角形 4"/>
            <p:cNvSpPr/>
            <p:nvPr/>
          </p:nvSpPr>
          <p:spPr>
            <a:xfrm>
              <a:off x="1115616" y="3861188"/>
              <a:ext cx="503269" cy="360181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1191821" y="3572409"/>
              <a:ext cx="3168853" cy="288779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1344231" y="4221368"/>
              <a:ext cx="3016443" cy="1656511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正方形/長方形 17"/>
            <p:cNvSpPr/>
            <p:nvPr/>
          </p:nvSpPr>
          <p:spPr>
            <a:xfrm>
              <a:off x="4432116" y="3501008"/>
              <a:ext cx="4032508" cy="24482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番号プレースホル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DA9A3AC-5BFF-4A2F-BEEF-56396698B5C6}" type="slidenum">
              <a:rPr lang="ja-JP" altLang="en-US" sz="1000" smtClean="0">
                <a:solidFill>
                  <a:srgbClr val="898989"/>
                </a:solidFill>
                <a:latin typeface="Comic Sans MS" pitchFamily="66" charset="0"/>
              </a:rPr>
              <a:pPr eaLnBrk="1" hangingPunct="1"/>
              <a:t>24</a:t>
            </a:fld>
            <a:endParaRPr lang="ja-JP" altLang="en-US" sz="100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sp>
        <p:nvSpPr>
          <p:cNvPr id="35843" name="テキスト ボックス 11"/>
          <p:cNvSpPr txBox="1">
            <a:spLocks noChangeArrowheads="1"/>
          </p:cNvSpPr>
          <p:nvPr/>
        </p:nvSpPr>
        <p:spPr bwMode="auto">
          <a:xfrm>
            <a:off x="787400" y="404813"/>
            <a:ext cx="4697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u="sng">
                <a:latin typeface="Comic Sans MS" pitchFamily="66" charset="0"/>
              </a:rPr>
              <a:t>Bubble chamber? </a:t>
            </a:r>
          </a:p>
          <a:p>
            <a:pPr eaLnBrk="1" hangingPunct="1"/>
            <a:r>
              <a:rPr lang="en-US" altLang="ja-JP" sz="3600" u="sng">
                <a:latin typeface="Comic Sans MS" pitchFamily="66" charset="0"/>
              </a:rPr>
              <a:t>No!  Digital Emulsion!</a:t>
            </a:r>
          </a:p>
        </p:txBody>
      </p:sp>
      <p:pic>
        <p:nvPicPr>
          <p:cNvPr id="35844" name="図 13" descr="Compton417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700213"/>
            <a:ext cx="6731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AF8E16F-147F-4B42-9239-DFEF077EA114}" type="slidenum">
              <a:rPr lang="ja-JP" altLang="en-US" sz="1000" smtClean="0">
                <a:solidFill>
                  <a:srgbClr val="898989"/>
                </a:solidFill>
                <a:latin typeface="Comic Sans MS" pitchFamily="66" charset="0"/>
              </a:rPr>
              <a:pPr eaLnBrk="1" hangingPunct="1"/>
              <a:t>25</a:t>
            </a:fld>
            <a:endParaRPr lang="ja-JP" altLang="en-US" sz="100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pic>
        <p:nvPicPr>
          <p:cNvPr id="33795" name="図 2" descr="1102XRPIXresolution_Nakashima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6200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テキスト ボックス 3"/>
          <p:cNvSpPr txBox="1">
            <a:spLocks noChangeArrowheads="1"/>
          </p:cNvSpPr>
          <p:nvPr/>
        </p:nvSpPr>
        <p:spPr bwMode="auto">
          <a:xfrm>
            <a:off x="468313" y="260350"/>
            <a:ext cx="7418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u="sng">
                <a:solidFill>
                  <a:srgbClr val="FFFFFF"/>
                </a:solidFill>
                <a:latin typeface="Comic Sans MS" pitchFamily="66" charset="0"/>
              </a:rPr>
              <a:t>Excellent Energy Resolution for Astronomy</a:t>
            </a:r>
            <a:endParaRPr lang="ja-JP" altLang="en-US" sz="2800" u="sng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3797" name="テキスト ボックス 4"/>
          <p:cNvSpPr txBox="1">
            <a:spLocks noChangeArrowheads="1"/>
          </p:cNvSpPr>
          <p:nvPr/>
        </p:nvSpPr>
        <p:spPr bwMode="auto">
          <a:xfrm>
            <a:off x="6623050" y="5873750"/>
            <a:ext cx="1392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  <a:latin typeface="Comic Sans MS" pitchFamily="66" charset="0"/>
              </a:rPr>
              <a:t>Kyoto Univ.</a:t>
            </a:r>
            <a:endParaRPr lang="ja-JP" altLang="en-US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00788" y="3357563"/>
            <a:ext cx="2663825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altLang="ja-JP" dirty="0">
                <a:solidFill>
                  <a:prstClr val="black"/>
                </a:solidFill>
              </a:rPr>
              <a:t>Cu K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altLang="ja-JP" dirty="0">
                <a:solidFill>
                  <a:prstClr val="black"/>
                </a:solidFill>
              </a:rPr>
              <a:t> and K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altLang="ja-JP" dirty="0">
                <a:solidFill>
                  <a:prstClr val="black"/>
                </a:solidFill>
              </a:rPr>
              <a:t> is separated</a:t>
            </a:r>
          </a:p>
          <a:p>
            <a:pPr defTabSz="457200">
              <a:defRPr/>
            </a:pPr>
            <a:r>
              <a:rPr lang="en-US" altLang="ja-JP" dirty="0">
                <a:solidFill>
                  <a:prstClr val="black"/>
                </a:solidFill>
              </a:rPr>
              <a:t>Noise ~ 23e</a:t>
            </a:r>
            <a:r>
              <a:rPr lang="en-US" altLang="ja-JP" sz="3200" baseline="30000" dirty="0">
                <a:solidFill>
                  <a:prstClr val="black"/>
                </a:solidFill>
              </a:rPr>
              <a:t>-</a:t>
            </a:r>
            <a:endParaRPr lang="ja-JP" altLang="en-US" sz="3200" baseline="30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"/>
          <p:cNvSpPr txBox="1">
            <a:spLocks noChangeArrowheads="1"/>
          </p:cNvSpPr>
          <p:nvPr/>
        </p:nvSpPr>
        <p:spPr bwMode="auto">
          <a:xfrm>
            <a:off x="533400" y="381000"/>
            <a:ext cx="4979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ja-JP" u="sng">
                <a:solidFill>
                  <a:srgbClr val="0000FF"/>
                </a:solidFill>
              </a:rPr>
              <a:t>Wafer Thinning (TAIKO process) </a:t>
            </a:r>
            <a:endParaRPr lang="ja-JP" altLang="en-US" u="sng">
              <a:solidFill>
                <a:srgbClr val="0000FF"/>
              </a:solidFill>
            </a:endParaRPr>
          </a:p>
        </p:txBody>
      </p:sp>
      <p:pic>
        <p:nvPicPr>
          <p:cNvPr id="43011" name="図 2" descr="taiko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042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図 3" descr="taiko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6886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4" descr="DISCO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603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6324600" y="3810000"/>
            <a:ext cx="2667000" cy="12192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ja-JP">
                <a:solidFill>
                  <a:srgbClr val="000000"/>
                </a:solidFill>
                <a:latin typeface="Arial" charset="0"/>
              </a:rPr>
              <a:t>Back side process still can be done after thinning.</a:t>
            </a: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952702" cy="40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テキスト ボックス 1"/>
          <p:cNvSpPr txBox="1">
            <a:spLocks noChangeArrowheads="1"/>
          </p:cNvSpPr>
          <p:nvPr/>
        </p:nvSpPr>
        <p:spPr bwMode="auto">
          <a:xfrm>
            <a:off x="701675" y="6156325"/>
            <a:ext cx="7758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/>
              <a:t>Good S/N for MIP in the full size pixel sensor thinned to 50</a:t>
            </a:r>
            <a:r>
              <a:rPr lang="en-US" altLang="ja-JP" sz="2000" dirty="0">
                <a:latin typeface="Symbol" charset="2"/>
              </a:rPr>
              <a:t>m</a:t>
            </a:r>
            <a:r>
              <a:rPr lang="en-US" altLang="ja-JP" sz="2000" dirty="0"/>
              <a:t>m (CZ)</a:t>
            </a:r>
            <a:endParaRPr lang="ja-JP" altLang="en-US" sz="2000" dirty="0"/>
          </a:p>
        </p:txBody>
      </p:sp>
      <p:sp>
        <p:nvSpPr>
          <p:cNvPr id="34820" name="テキスト ボックス 2"/>
          <p:cNvSpPr txBox="1">
            <a:spLocks noChangeArrowheads="1"/>
          </p:cNvSpPr>
          <p:nvPr/>
        </p:nvSpPr>
        <p:spPr bwMode="auto">
          <a:xfrm>
            <a:off x="971550" y="908050"/>
            <a:ext cx="7774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 dirty="0"/>
              <a:t>Beam test at </a:t>
            </a:r>
            <a:r>
              <a:rPr lang="en-US" altLang="ja-JP" sz="2800" dirty="0" smtClean="0"/>
              <a:t>CERN with the </a:t>
            </a:r>
            <a:r>
              <a:rPr lang="en-US" altLang="ja-JP" sz="2800" b="1" u="sng" dirty="0" smtClean="0">
                <a:solidFill>
                  <a:schemeClr val="accent6">
                    <a:lumMod val="50000"/>
                  </a:schemeClr>
                </a:solidFill>
              </a:rPr>
              <a:t>50um</a:t>
            </a:r>
            <a:r>
              <a:rPr lang="en-US" altLang="ja-JP" sz="2800" dirty="0" smtClean="0"/>
              <a:t> thick sensor</a:t>
            </a:r>
            <a:endParaRPr lang="ja-JP" altLang="en-US" sz="28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21" y="2240867"/>
            <a:ext cx="2815584" cy="28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7560840" cy="545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203848" y="6268670"/>
            <a:ext cx="561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Should be better after proper clustering 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 rot="1664105">
            <a:off x="2996949" y="2964955"/>
            <a:ext cx="3005951" cy="769441"/>
          </a:xfrm>
          <a:prstGeom prst="rect">
            <a:avLst/>
          </a:prstGeom>
          <a:solidFill>
            <a:srgbClr val="CF6868">
              <a:alpha val="40000"/>
            </a:srgbClr>
          </a:solidFill>
          <a:effectLst>
            <a:outerShdw blurRad="38100" dist="25400" dir="2700000" algn="br" rotWithShape="0">
              <a:srgbClr val="000000">
                <a:alpha val="60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400" i="1" dirty="0" smtClean="0"/>
              <a:t>Preliminary</a:t>
            </a:r>
            <a:endParaRPr kumimoji="1" lang="ja-JP" alt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8479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5" descr="FY07MPWchip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8194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図 4" descr="FY08-MaskAr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85738"/>
            <a:ext cx="3451225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図 8" descr="DSCN2092_2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2400"/>
            <a:ext cx="3328988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図 6" descr="MX1350_top_all_plus3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299243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47813" y="241300"/>
            <a:ext cx="5761037" cy="10779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3200" dirty="0">
                <a:solidFill>
                  <a:srgbClr val="0000FF"/>
                </a:solidFill>
                <a:latin typeface="Arial" pitchFamily="-106" charset="0"/>
                <a:ea typeface="+mn-ea"/>
              </a:rPr>
              <a:t>MPW (Multi Project Wafer) run hosted by KEK (twice a year)</a:t>
            </a:r>
          </a:p>
        </p:txBody>
      </p:sp>
      <p:pic>
        <p:nvPicPr>
          <p:cNvPr id="37895" name="図 9" descr="MX1378_text4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4973637" cy="4973638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6" name="テキスト ボックス 9"/>
          <p:cNvSpPr txBox="1">
            <a:spLocks noChangeArrowheads="1"/>
          </p:cNvSpPr>
          <p:nvPr/>
        </p:nvSpPr>
        <p:spPr bwMode="auto">
          <a:xfrm>
            <a:off x="341313" y="2205038"/>
            <a:ext cx="3367087" cy="461962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Louvain-la-Neuve Univ.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37897" name="テキスト ボックス 10"/>
          <p:cNvSpPr txBox="1">
            <a:spLocks noChangeArrowheads="1"/>
          </p:cNvSpPr>
          <p:nvPr/>
        </p:nvSpPr>
        <p:spPr bwMode="auto">
          <a:xfrm>
            <a:off x="539750" y="2924175"/>
            <a:ext cx="1804988" cy="461963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INP Krakow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37898" name="テキスト ボックス 11"/>
          <p:cNvSpPr txBox="1">
            <a:spLocks noChangeArrowheads="1"/>
          </p:cNvSpPr>
          <p:nvPr/>
        </p:nvSpPr>
        <p:spPr bwMode="auto">
          <a:xfrm>
            <a:off x="250825" y="3933825"/>
            <a:ext cx="2070100" cy="460375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U. Heidelberg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37899" name="テキスト ボックス 12"/>
          <p:cNvSpPr txBox="1">
            <a:spLocks noChangeArrowheads="1"/>
          </p:cNvSpPr>
          <p:nvPr/>
        </p:nvSpPr>
        <p:spPr bwMode="auto">
          <a:xfrm>
            <a:off x="7164388" y="2924175"/>
            <a:ext cx="1789112" cy="461963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IHEP China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37900" name="テキスト ボックス 13"/>
          <p:cNvSpPr txBox="1">
            <a:spLocks noChangeArrowheads="1"/>
          </p:cNvSpPr>
          <p:nvPr/>
        </p:nvSpPr>
        <p:spPr bwMode="auto">
          <a:xfrm>
            <a:off x="4284663" y="2133600"/>
            <a:ext cx="1844675" cy="460375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U. of Hawaii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37901" name="テキスト ボックス 11"/>
          <p:cNvSpPr txBox="1">
            <a:spLocks noChangeArrowheads="1"/>
          </p:cNvSpPr>
          <p:nvPr/>
        </p:nvSpPr>
        <p:spPr bwMode="auto">
          <a:xfrm>
            <a:off x="7073900" y="4076700"/>
            <a:ext cx="1565275" cy="461963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660066"/>
                </a:solidFill>
              </a:rPr>
              <a:t>U. Tohoku</a:t>
            </a:r>
            <a:endParaRPr lang="ja-JP" altLang="en-US" sz="2400">
              <a:latin typeface="Comic Sans MS" pitchFamily="66" charset="0"/>
            </a:endParaRPr>
          </a:p>
        </p:txBody>
      </p:sp>
      <p:sp>
        <p:nvSpPr>
          <p:cNvPr id="11279" name="テキスト ボックス 11"/>
          <p:cNvSpPr txBox="1">
            <a:spLocks noChangeArrowheads="1"/>
          </p:cNvSpPr>
          <p:nvPr/>
        </p:nvSpPr>
        <p:spPr bwMode="auto">
          <a:xfrm>
            <a:off x="6804025" y="4724400"/>
            <a:ext cx="1792288" cy="461963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Kyoto Univ.</a:t>
            </a:r>
            <a:endParaRPr lang="ja-JP" alt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0" name="テキスト ボックス 11"/>
          <p:cNvSpPr txBox="1">
            <a:spLocks noChangeArrowheads="1"/>
          </p:cNvSpPr>
          <p:nvPr/>
        </p:nvSpPr>
        <p:spPr bwMode="auto">
          <a:xfrm>
            <a:off x="6659563" y="5732463"/>
            <a:ext cx="2163762" cy="461962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Tsukuba Univ.</a:t>
            </a:r>
            <a:endParaRPr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281" name="テキスト ボックス 11"/>
          <p:cNvSpPr txBox="1">
            <a:spLocks noChangeArrowheads="1"/>
          </p:cNvSpPr>
          <p:nvPr/>
        </p:nvSpPr>
        <p:spPr bwMode="auto">
          <a:xfrm>
            <a:off x="395288" y="5157788"/>
            <a:ext cx="1739900" cy="460375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JAXA/ISAS</a:t>
            </a:r>
            <a:endParaRPr lang="ja-JP" altLang="en-US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2" name="テキスト ボックス 11"/>
          <p:cNvSpPr txBox="1">
            <a:spLocks noChangeArrowheads="1"/>
          </p:cNvSpPr>
          <p:nvPr/>
        </p:nvSpPr>
        <p:spPr bwMode="auto">
          <a:xfrm>
            <a:off x="395288" y="6092825"/>
            <a:ext cx="868362" cy="461963"/>
          </a:xfrm>
          <a:prstGeom prst="rect">
            <a:avLst/>
          </a:prstGeom>
          <a:solidFill>
            <a:srgbClr val="FFFC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itchFamily="66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AIST</a:t>
            </a:r>
            <a:endParaRPr lang="ja-JP" altLang="en-US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906" name="スライド番号プレースホルダ 1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54825" y="6356350"/>
            <a:ext cx="2289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AECD8BB-3A13-4B18-8FAF-A9ED4E6AE25A}" type="slidenum">
              <a:rPr lang="ja-JP" altLang="en-US" sz="1000">
                <a:solidFill>
                  <a:srgbClr val="898989"/>
                </a:solidFill>
                <a:latin typeface="Comic Sans MS" pitchFamily="66" charset="0"/>
              </a:rPr>
              <a:pPr eaLnBrk="1" hangingPunct="1"/>
              <a:t>29</a:t>
            </a:fld>
            <a:endParaRPr lang="ja-JP" altLang="en-US" sz="1000">
              <a:solidFill>
                <a:srgbClr val="89898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 smtClean="0"/>
              <a:t>Detector R&amp;Ds for T2K and beyond</a:t>
            </a:r>
            <a:endParaRPr lang="ja-JP" altLang="en-US" dirty="0" smtClean="0"/>
          </a:p>
        </p:txBody>
      </p:sp>
      <p:sp>
        <p:nvSpPr>
          <p:cNvPr id="14339" name="コンテンツ プレースホルダ 5"/>
          <p:cNvSpPr>
            <a:spLocks noGrp="1"/>
          </p:cNvSpPr>
          <p:nvPr>
            <p:ph sz="half" idx="4294967295"/>
          </p:nvPr>
        </p:nvSpPr>
        <p:spPr>
          <a:xfrm>
            <a:off x="0" y="1557338"/>
            <a:ext cx="4500563" cy="53006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ja-JP" sz="2200" dirty="0" smtClean="0"/>
              <a:t>For the T2K experiment, we have done a lot of R&amp;D works.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</a:pPr>
            <a:r>
              <a:rPr lang="en-US" altLang="ja-JP" sz="1900" dirty="0" smtClean="0"/>
              <a:t>Photo-sensor (Multi Pixel Photon Counter, MPPCs) + scintillators 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</a:pPr>
            <a:r>
              <a:rPr lang="en-US" altLang="ja-JP" sz="1900" dirty="0" smtClean="0"/>
              <a:t>All of detectors are worked very stably after the installations (2009-2010), and produced lots of physics outputs.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altLang="ja-JP" sz="2200" dirty="0" smtClean="0"/>
              <a:t> </a:t>
            </a:r>
            <a:endParaRPr lang="en-US" altLang="ja-JP" sz="1900" dirty="0" smtClean="0"/>
          </a:p>
        </p:txBody>
      </p:sp>
      <p:sp>
        <p:nvSpPr>
          <p:cNvPr id="14340" name="コンテンツ プレースホルダ 10"/>
          <p:cNvSpPr>
            <a:spLocks noGrp="1"/>
          </p:cNvSpPr>
          <p:nvPr>
            <p:ph sz="half" idx="4294967295"/>
          </p:nvPr>
        </p:nvSpPr>
        <p:spPr>
          <a:xfrm>
            <a:off x="4748212" y="2659321"/>
            <a:ext cx="4038600" cy="256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2000" dirty="0" smtClean="0"/>
              <a:t>MPPC (PPD)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600" dirty="0" smtClean="0"/>
              <a:t>T2K was the first experiment to use large number of MPPCs (~55000ch)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1600" dirty="0" smtClean="0"/>
              <a:t>Main features of the T2K MPPC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Number of pixels ;  667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Active area ;  1.3x1.3 mm</a:t>
            </a:r>
            <a:r>
              <a:rPr lang="en-US" altLang="ja-JP" sz="1050" baseline="30000" dirty="0" smtClean="0"/>
              <a:t>2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Pixel size ; 50x50 </a:t>
            </a:r>
            <a:r>
              <a:rPr lang="en-US" altLang="ja-JP" sz="1050" dirty="0" smtClean="0">
                <a:latin typeface="Symbol" charset="2"/>
              </a:rPr>
              <a:t>m</a:t>
            </a:r>
            <a:r>
              <a:rPr lang="en-US" altLang="ja-JP" sz="1050" dirty="0" smtClean="0"/>
              <a:t>m</a:t>
            </a:r>
            <a:r>
              <a:rPr lang="en-US" altLang="ja-JP" sz="1050" baseline="30000" dirty="0" smtClean="0"/>
              <a:t>2</a:t>
            </a:r>
            <a:endParaRPr lang="en-US" altLang="ja-JP" sz="105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Operation Voltage;  68-71V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Typical Gain ;  10</a:t>
            </a:r>
            <a:r>
              <a:rPr lang="en-US" altLang="ja-JP" sz="1050" baseline="30000" dirty="0" smtClean="0"/>
              <a:t>6 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Photon detection eff.  (@525nm) ;  25-30%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ja-JP" sz="1050" dirty="0" smtClean="0"/>
              <a:t>Dark rate (@ 0.5pe thresh @25deg) ; &lt;1.35MHz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054893"/>
            <a:ext cx="406717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48" y="5063689"/>
            <a:ext cx="2878652" cy="15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 descr="Example of ND280 figure from Yosh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5162"/>
            <a:ext cx="27003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コンテンツ プレースホルダ 10"/>
          <p:cNvSpPr txBox="1">
            <a:spLocks/>
          </p:cNvSpPr>
          <p:nvPr/>
        </p:nvSpPr>
        <p:spPr>
          <a:xfrm>
            <a:off x="1979712" y="4293096"/>
            <a:ext cx="3816424" cy="1873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MPPCs are used for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On-axis detector (INGRID) ~10000ch  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Pi0 detector (P0D) ~10000ch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Fine </a:t>
            </a:r>
            <a:r>
              <a:rPr lang="en-US" altLang="ja-JP" sz="1600" dirty="0">
                <a:latin typeface="+mn-lt"/>
                <a:ea typeface="+mn-ea"/>
              </a:rPr>
              <a:t>Grain Det</a:t>
            </a:r>
            <a:r>
              <a:rPr lang="en-US" altLang="ja-JP" sz="1400" dirty="0">
                <a:latin typeface="+mn-lt"/>
                <a:ea typeface="+mn-ea"/>
              </a:rPr>
              <a:t>. (FGD) ~8500ch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Electromagnetic calorimeter ~22000ch  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400" dirty="0">
                <a:latin typeface="+mn-lt"/>
                <a:ea typeface="+mn-ea"/>
              </a:rPr>
              <a:t>Side </a:t>
            </a:r>
            <a:r>
              <a:rPr lang="en-US" altLang="ja-JP" sz="1400" dirty="0" err="1">
                <a:latin typeface="+mn-lt"/>
                <a:ea typeface="+mn-ea"/>
              </a:rPr>
              <a:t>Muon</a:t>
            </a:r>
            <a:r>
              <a:rPr lang="en-US" altLang="ja-JP" sz="1400" dirty="0">
                <a:latin typeface="+mn-lt"/>
                <a:ea typeface="+mn-ea"/>
              </a:rPr>
              <a:t> Range Detector  ~4000ch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図 6" descr="MX1501wa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スライド番号プレースホル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5800" y="6477000"/>
            <a:ext cx="6858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fld id="{EA673C3D-A591-48EA-B4C2-E8B93577B35C}" type="slidenum">
              <a:rPr lang="ja-JP" altLang="en-US" sz="1000" smtClean="0">
                <a:solidFill>
                  <a:srgbClr val="898989"/>
                </a:solidFill>
              </a:rPr>
              <a:pPr eaLnBrk="1" hangingPunct="1"/>
              <a:t>30</a:t>
            </a:fld>
            <a:endParaRPr lang="ja-JP" altLang="en-US" sz="1000" smtClean="0">
              <a:solidFill>
                <a:srgbClr val="898989"/>
              </a:solidFill>
            </a:endParaRPr>
          </a:p>
        </p:txBody>
      </p:sp>
      <p:sp>
        <p:nvSpPr>
          <p:cNvPr id="45060" name="テキスト ボックス 3"/>
          <p:cNvSpPr txBox="1">
            <a:spLocks noChangeArrowheads="1"/>
          </p:cNvSpPr>
          <p:nvPr/>
        </p:nvSpPr>
        <p:spPr bwMode="auto">
          <a:xfrm>
            <a:off x="1979613" y="549275"/>
            <a:ext cx="487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200" u="sng">
                <a:solidFill>
                  <a:srgbClr val="FFFF00"/>
                </a:solidFill>
              </a:rPr>
              <a:t>Next SOI MPW run Plan</a:t>
            </a:r>
            <a:endParaRPr lang="ja-JP" altLang="en-US" sz="3200" u="sng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763713" y="1576388"/>
            <a:ext cx="5143500" cy="1131887"/>
          </a:xfrm>
          <a:prstGeom prst="rect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altLang="ja-JP" baseline="30000" dirty="0">
                <a:solidFill>
                  <a:srgbClr val="000000"/>
                </a:solidFill>
                <a:latin typeface="Arial" charset="0"/>
              </a:rPr>
              <a:t>st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 MPW run : ~End of June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altLang="ja-JP" baseline="30000" dirty="0">
                <a:solidFill>
                  <a:srgbClr val="000000"/>
                </a:solidFill>
                <a:latin typeface="Arial" charset="0"/>
              </a:rPr>
              <a:t>nd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 MPW run : ~Middle of December</a:t>
            </a:r>
            <a:endParaRPr lang="ja-JP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187450" y="4292600"/>
            <a:ext cx="6773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b="1">
                <a:solidFill>
                  <a:srgbClr val="FF0000"/>
                </a:solidFill>
              </a:rPr>
              <a:t>Please Join These MPW runs!</a:t>
            </a:r>
            <a:endParaRPr lang="ja-JP" alt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7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Large area imaging for neutron/Xray 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Wireless gas detector</a:t>
            </a:r>
            <a:br>
              <a:rPr lang="en-US" altLang="ja-JP" smtClean="0"/>
            </a:br>
            <a:r>
              <a:rPr lang="en-US" altLang="ja-JP" smtClean="0"/>
              <a:t>MPGD and its applications </a:t>
            </a:r>
            <a:endParaRPr lang="en-US" altLang="ja-JP" dirty="0" smtClean="0"/>
          </a:p>
        </p:txBody>
      </p:sp>
      <p:pic>
        <p:nvPicPr>
          <p:cNvPr id="38915" name="図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2" y="2204864"/>
            <a:ext cx="7560766" cy="534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Neutron imaging with MPGD </a:t>
            </a:r>
            <a:endParaRPr lang="ja-JP" altLang="en-US" smtClean="0"/>
          </a:p>
        </p:txBody>
      </p:sp>
      <p:sp>
        <p:nvSpPr>
          <p:cNvPr id="3993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3994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2205038"/>
            <a:ext cx="6300788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830888"/>
            <a:ext cx="53594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924175"/>
            <a:ext cx="41449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-1212" r="862" b="485"/>
          <a:stretch>
            <a:fillRect/>
          </a:stretch>
        </p:blipFill>
        <p:spPr bwMode="auto">
          <a:xfrm>
            <a:off x="34925" y="1141413"/>
            <a:ext cx="7777163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図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6325394" y="1437482"/>
            <a:ext cx="2568575" cy="28082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0964" name="テキスト ボックス 3"/>
          <p:cNvSpPr txBox="1">
            <a:spLocks noChangeArrowheads="1"/>
          </p:cNvSpPr>
          <p:nvPr/>
        </p:nvSpPr>
        <p:spPr bwMode="auto">
          <a:xfrm>
            <a:off x="3563938" y="404813"/>
            <a:ext cx="5276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800"/>
              <a:t>Neutron beam reveals a hidden </a:t>
            </a:r>
          </a:p>
          <a:p>
            <a:pPr eaLnBrk="1" hangingPunct="1"/>
            <a:r>
              <a:rPr lang="en-US" altLang="ja-JP" sz="2800"/>
              <a:t>stress in the material. </a:t>
            </a:r>
            <a:endParaRPr lang="ja-JP" altLang="en-US" sz="2800"/>
          </a:p>
        </p:txBody>
      </p:sp>
      <p:pic>
        <p:nvPicPr>
          <p:cNvPr id="4096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0163"/>
            <a:ext cx="10604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グループ化 75"/>
          <p:cNvGrpSpPr>
            <a:grpSpLocks/>
          </p:cNvGrpSpPr>
          <p:nvPr/>
        </p:nvGrpSpPr>
        <p:grpSpPr bwMode="auto">
          <a:xfrm>
            <a:off x="71438" y="1652588"/>
            <a:ext cx="6013450" cy="3673475"/>
            <a:chOff x="0" y="1651920"/>
            <a:chExt cx="5172644" cy="3673473"/>
          </a:xfrm>
        </p:grpSpPr>
        <p:graphicFrame>
          <p:nvGraphicFramePr>
            <p:cNvPr id="41993" name="Object 4"/>
            <p:cNvGraphicFramePr>
              <a:graphicFrameLocks noChangeAspect="1"/>
            </p:cNvGraphicFramePr>
            <p:nvPr/>
          </p:nvGraphicFramePr>
          <p:xfrm>
            <a:off x="772299" y="1651920"/>
            <a:ext cx="1057494" cy="3673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49" name="Image" r:id="rId3" imgW="3151430" imgH="4638193" progId="Photoshop.Image.5">
                    <p:embed/>
                  </p:oleObj>
                </mc:Choice>
                <mc:Fallback>
                  <p:oleObj name="Image" r:id="rId3" imgW="3151430" imgH="4638193" progId="Photoshop.Image.5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5663"/>
                        <a:stretch>
                          <a:fillRect/>
                        </a:stretch>
                      </p:blipFill>
                      <p:spPr bwMode="auto">
                        <a:xfrm>
                          <a:off x="772299" y="1651920"/>
                          <a:ext cx="1057494" cy="36734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984303" y="5036468"/>
              <a:ext cx="1602647" cy="287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1995" name="Group 38"/>
            <p:cNvGrpSpPr>
              <a:grpSpLocks/>
            </p:cNvGrpSpPr>
            <p:nvPr/>
          </p:nvGrpSpPr>
          <p:grpSpPr bwMode="auto">
            <a:xfrm>
              <a:off x="600677" y="1867820"/>
              <a:ext cx="972946" cy="2520949"/>
              <a:chOff x="476" y="2024"/>
              <a:chExt cx="771" cy="1588"/>
            </a:xfrm>
          </p:grpSpPr>
          <p:sp>
            <p:nvSpPr>
              <p:cNvPr id="42007" name="Rectangle 39"/>
              <p:cNvSpPr>
                <a:spLocks noChangeArrowheads="1"/>
              </p:cNvSpPr>
              <p:nvPr/>
            </p:nvSpPr>
            <p:spPr bwMode="auto">
              <a:xfrm>
                <a:off x="476" y="2024"/>
                <a:ext cx="317" cy="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08" name="Rectangle 40"/>
              <p:cNvSpPr>
                <a:spLocks noChangeArrowheads="1"/>
              </p:cNvSpPr>
              <p:nvPr/>
            </p:nvSpPr>
            <p:spPr bwMode="auto">
              <a:xfrm>
                <a:off x="521" y="2387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09" name="Rectangle 41"/>
              <p:cNvSpPr>
                <a:spLocks noChangeArrowheads="1"/>
              </p:cNvSpPr>
              <p:nvPr/>
            </p:nvSpPr>
            <p:spPr bwMode="auto">
              <a:xfrm>
                <a:off x="612" y="3249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0" name="Rectangle 42"/>
              <p:cNvSpPr>
                <a:spLocks noChangeArrowheads="1"/>
              </p:cNvSpPr>
              <p:nvPr/>
            </p:nvSpPr>
            <p:spPr bwMode="auto">
              <a:xfrm>
                <a:off x="657" y="3294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1" name="Rectangle 43"/>
              <p:cNvSpPr>
                <a:spLocks noChangeArrowheads="1"/>
              </p:cNvSpPr>
              <p:nvPr/>
            </p:nvSpPr>
            <p:spPr bwMode="auto">
              <a:xfrm>
                <a:off x="839" y="2659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2" name="Rectangle 44"/>
              <p:cNvSpPr>
                <a:spLocks noChangeArrowheads="1"/>
              </p:cNvSpPr>
              <p:nvPr/>
            </p:nvSpPr>
            <p:spPr bwMode="auto">
              <a:xfrm>
                <a:off x="975" y="2704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3" name="Rectangle 45"/>
              <p:cNvSpPr>
                <a:spLocks noChangeArrowheads="1"/>
              </p:cNvSpPr>
              <p:nvPr/>
            </p:nvSpPr>
            <p:spPr bwMode="auto">
              <a:xfrm>
                <a:off x="1020" y="2613"/>
                <a:ext cx="136" cy="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4" name="Rectangle 46"/>
              <p:cNvSpPr>
                <a:spLocks noChangeArrowheads="1"/>
              </p:cNvSpPr>
              <p:nvPr/>
            </p:nvSpPr>
            <p:spPr bwMode="auto">
              <a:xfrm>
                <a:off x="793" y="2478"/>
                <a:ext cx="363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5" name="Rectangle 47"/>
              <p:cNvSpPr>
                <a:spLocks noChangeArrowheads="1"/>
              </p:cNvSpPr>
              <p:nvPr/>
            </p:nvSpPr>
            <p:spPr bwMode="auto">
              <a:xfrm>
                <a:off x="839" y="2478"/>
                <a:ext cx="408" cy="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6" name="Rectangle 48"/>
              <p:cNvSpPr>
                <a:spLocks noChangeArrowheads="1"/>
              </p:cNvSpPr>
              <p:nvPr/>
            </p:nvSpPr>
            <p:spPr bwMode="auto">
              <a:xfrm>
                <a:off x="839" y="2614"/>
                <a:ext cx="227" cy="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7" name="Rectangle 49"/>
              <p:cNvSpPr>
                <a:spLocks noChangeArrowheads="1"/>
              </p:cNvSpPr>
              <p:nvPr/>
            </p:nvSpPr>
            <p:spPr bwMode="auto">
              <a:xfrm rot="6098459">
                <a:off x="633" y="2596"/>
                <a:ext cx="227" cy="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18" name="Rectangle 50"/>
              <p:cNvSpPr>
                <a:spLocks noChangeArrowheads="1"/>
              </p:cNvSpPr>
              <p:nvPr/>
            </p:nvSpPr>
            <p:spPr bwMode="auto">
              <a:xfrm rot="4580937">
                <a:off x="724" y="2637"/>
                <a:ext cx="227" cy="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1996" name="Oval 51"/>
            <p:cNvSpPr>
              <a:spLocks noChangeArrowheads="1"/>
            </p:cNvSpPr>
            <p:nvPr/>
          </p:nvSpPr>
          <p:spPr bwMode="auto">
            <a:xfrm>
              <a:off x="1230379" y="3020344"/>
              <a:ext cx="171622" cy="214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997" name="Line 52"/>
            <p:cNvSpPr>
              <a:spLocks noChangeShapeType="1"/>
            </p:cNvSpPr>
            <p:nvPr/>
          </p:nvSpPr>
          <p:spPr bwMode="auto">
            <a:xfrm flipV="1">
              <a:off x="485842" y="3236244"/>
              <a:ext cx="744537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998" name="Text Box 53"/>
            <p:cNvSpPr txBox="1">
              <a:spLocks noChangeArrowheads="1"/>
            </p:cNvSpPr>
            <p:nvPr/>
          </p:nvSpPr>
          <p:spPr bwMode="auto">
            <a:xfrm>
              <a:off x="0" y="3883944"/>
              <a:ext cx="9598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b="1"/>
                <a:t>診断用　放射線源</a:t>
              </a:r>
            </a:p>
          </p:txBody>
        </p:sp>
        <p:sp>
          <p:nvSpPr>
            <p:cNvPr id="41999" name="Rectangle 54"/>
            <p:cNvSpPr>
              <a:spLocks noChangeArrowheads="1"/>
            </p:cNvSpPr>
            <p:nvPr/>
          </p:nvSpPr>
          <p:spPr bwMode="auto">
            <a:xfrm>
              <a:off x="1345214" y="2659982"/>
              <a:ext cx="228409" cy="73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00" name="Line 55"/>
            <p:cNvSpPr>
              <a:spLocks noChangeShapeType="1"/>
            </p:cNvSpPr>
            <p:nvPr/>
          </p:nvSpPr>
          <p:spPr bwMode="auto">
            <a:xfrm>
              <a:off x="2947860" y="2012283"/>
              <a:ext cx="0" cy="7921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001" name="Line 56"/>
            <p:cNvSpPr>
              <a:spLocks noChangeShapeType="1"/>
            </p:cNvSpPr>
            <p:nvPr/>
          </p:nvSpPr>
          <p:spPr bwMode="auto">
            <a:xfrm>
              <a:off x="2947860" y="2875882"/>
              <a:ext cx="0" cy="151129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002" name="Rectangle 57"/>
            <p:cNvSpPr>
              <a:spLocks noChangeArrowheads="1"/>
            </p:cNvSpPr>
            <p:nvPr/>
          </p:nvSpPr>
          <p:spPr bwMode="auto">
            <a:xfrm>
              <a:off x="4599729" y="1769396"/>
              <a:ext cx="572915" cy="153828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03" name="Line 59"/>
            <p:cNvSpPr>
              <a:spLocks noChangeShapeType="1"/>
            </p:cNvSpPr>
            <p:nvPr/>
          </p:nvSpPr>
          <p:spPr bwMode="auto">
            <a:xfrm flipV="1">
              <a:off x="1287165" y="2659982"/>
              <a:ext cx="3320129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004" name="Line 60"/>
            <p:cNvSpPr>
              <a:spLocks noChangeShapeType="1"/>
            </p:cNvSpPr>
            <p:nvPr/>
          </p:nvSpPr>
          <p:spPr bwMode="auto">
            <a:xfrm flipV="1">
              <a:off x="1287165" y="2444082"/>
              <a:ext cx="3320129" cy="792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005" name="Oval 61"/>
            <p:cNvSpPr>
              <a:spLocks noChangeArrowheads="1"/>
            </p:cNvSpPr>
            <p:nvPr/>
          </p:nvSpPr>
          <p:spPr bwMode="auto">
            <a:xfrm>
              <a:off x="4607294" y="2444082"/>
              <a:ext cx="56787" cy="214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06" name="Text Box 64"/>
            <p:cNvSpPr txBox="1">
              <a:spLocks noChangeArrowheads="1"/>
            </p:cNvSpPr>
            <p:nvPr/>
          </p:nvSpPr>
          <p:spPr bwMode="auto">
            <a:xfrm>
              <a:off x="1803293" y="2515519"/>
              <a:ext cx="91489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b="1"/>
                <a:t>ガンマ線</a:t>
              </a:r>
            </a:p>
          </p:txBody>
        </p:sp>
      </p:grpSp>
      <p:sp>
        <p:nvSpPr>
          <p:cNvPr id="41987" name="Text Box 82"/>
          <p:cNvSpPr txBox="1">
            <a:spLocks noChangeArrowheads="1"/>
          </p:cNvSpPr>
          <p:nvPr/>
        </p:nvSpPr>
        <p:spPr bwMode="auto">
          <a:xfrm>
            <a:off x="1187450" y="36513"/>
            <a:ext cx="5329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3600"/>
              <a:t>Precise diagnositics with precision gamma camera</a:t>
            </a:r>
            <a:endParaRPr lang="ja-JP" altLang="en-US" sz="3600"/>
          </a:p>
        </p:txBody>
      </p:sp>
      <p:pic>
        <p:nvPicPr>
          <p:cNvPr id="41988" name="Picture 6" descr="1001run017Phantom_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r="6966"/>
          <a:stretch>
            <a:fillRect/>
          </a:stretch>
        </p:blipFill>
        <p:spPr bwMode="auto">
          <a:xfrm>
            <a:off x="3924300" y="3933825"/>
            <a:ext cx="27686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図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052513"/>
            <a:ext cx="20272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テキスト ボックス 76"/>
          <p:cNvSpPr txBox="1"/>
          <p:nvPr/>
        </p:nvSpPr>
        <p:spPr>
          <a:xfrm>
            <a:off x="6692900" y="4530725"/>
            <a:ext cx="1981200" cy="13843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/>
              <a:t>Point </a:t>
            </a:r>
          </a:p>
          <a:p>
            <a:pPr>
              <a:defRPr/>
            </a:pPr>
            <a:r>
              <a:rPr lang="en-US" altLang="ja-JP" sz="2800" dirty="0"/>
              <a:t>a tiny </a:t>
            </a:r>
          </a:p>
          <a:p>
            <a:pPr>
              <a:defRPr/>
            </a:pPr>
            <a:r>
              <a:rPr lang="en-US" altLang="ja-JP" sz="2800" dirty="0"/>
              <a:t>Indication  </a:t>
            </a:r>
          </a:p>
        </p:txBody>
      </p:sp>
      <p:pic>
        <p:nvPicPr>
          <p:cNvPr id="41991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10588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732588" y="908050"/>
            <a:ext cx="2171700" cy="369888"/>
          </a:xfrm>
          <a:prstGeom prst="rect">
            <a:avLst/>
          </a:prstGeom>
          <a:gradFill flip="none" rotWithShape="1">
            <a:gsLst>
              <a:gs pos="1000">
                <a:schemeClr val="tx1">
                  <a:lumMod val="75000"/>
                  <a:lumOff val="25000"/>
                </a:schemeClr>
              </a:gs>
              <a:gs pos="1000">
                <a:schemeClr val="accent2">
                  <a:lumMod val="75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16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/>
              <a:t>Gold plated MPGD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mtClean="0"/>
              <a:t>Development toward new structure/fabrication </a:t>
            </a:r>
            <a:endParaRPr lang="ja-JP" altLang="en-US" smtClean="0"/>
          </a:p>
        </p:txBody>
      </p:sp>
      <p:sp>
        <p:nvSpPr>
          <p:cNvPr id="4301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29" y="2492896"/>
            <a:ext cx="48672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216150"/>
            <a:ext cx="3152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75163"/>
            <a:ext cx="3152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テキスト ボックス 3"/>
          <p:cNvSpPr txBox="1">
            <a:spLocks noChangeArrowheads="1"/>
          </p:cNvSpPr>
          <p:nvPr/>
        </p:nvSpPr>
        <p:spPr bwMode="auto">
          <a:xfrm>
            <a:off x="468313" y="1700213"/>
            <a:ext cx="3305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New type MicroMegas</a:t>
            </a:r>
            <a:endParaRPr lang="ja-JP" altLang="en-US" sz="2400"/>
          </a:p>
        </p:txBody>
      </p:sp>
      <p:sp>
        <p:nvSpPr>
          <p:cNvPr id="43016" name="テキスト ボックス 7"/>
          <p:cNvSpPr txBox="1">
            <a:spLocks noChangeArrowheads="1"/>
          </p:cNvSpPr>
          <p:nvPr/>
        </p:nvSpPr>
        <p:spPr bwMode="auto">
          <a:xfrm>
            <a:off x="4713288" y="1628775"/>
            <a:ext cx="309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/>
              <a:t>New type GEM with </a:t>
            </a:r>
          </a:p>
          <a:p>
            <a:pPr eaLnBrk="1" hangingPunct="1"/>
            <a:r>
              <a:rPr lang="en-US" altLang="ja-JP" sz="2400"/>
              <a:t>resistive material </a:t>
            </a:r>
            <a:endParaRPr lang="ja-JP" altLang="en-US" sz="240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36296" y="4139788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80312" y="4869160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  PI     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86592" y="5661248"/>
            <a:ext cx="122982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  Conductive 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PI </a:t>
            </a:r>
            <a:r>
              <a:rPr lang="en-US" altLang="ja-JP" sz="1400" dirty="0" smtClean="0"/>
              <a:t> or other</a:t>
            </a:r>
          </a:p>
          <a:p>
            <a:r>
              <a:rPr kumimoji="1" lang="en-US" altLang="ja-JP" sz="1400" dirty="0" smtClean="0"/>
              <a:t>Conducting </a:t>
            </a:r>
          </a:p>
          <a:p>
            <a:r>
              <a:rPr kumimoji="1" lang="en-US" altLang="ja-JP" sz="1400" dirty="0" smtClean="0"/>
              <a:t>polymers</a:t>
            </a:r>
            <a:endParaRPr kumimoji="1" lang="en-US" altLang="ja-JP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QPIX for advanced pixel electronics</a:t>
            </a:r>
            <a:endParaRPr lang="en-US" altLang="ja-JP" dirty="0"/>
          </a:p>
        </p:txBody>
      </p:sp>
      <p:pic>
        <p:nvPicPr>
          <p:cNvPr id="44039" name="Picture 4" descr="Chip_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98613"/>
            <a:ext cx="38147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Pixel full bu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98613"/>
            <a:ext cx="29511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Line 6"/>
          <p:cNvSpPr>
            <a:spLocks noChangeShapeType="1"/>
          </p:cNvSpPr>
          <p:nvPr/>
        </p:nvSpPr>
        <p:spPr bwMode="auto">
          <a:xfrm flipV="1">
            <a:off x="3276600" y="1598613"/>
            <a:ext cx="2016125" cy="1655762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42" name="Line 7"/>
          <p:cNvSpPr>
            <a:spLocks noChangeShapeType="1"/>
          </p:cNvSpPr>
          <p:nvPr/>
        </p:nvSpPr>
        <p:spPr bwMode="auto">
          <a:xfrm>
            <a:off x="3276600" y="3327400"/>
            <a:ext cx="2016125" cy="122396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43" name="AutoShape 8"/>
          <p:cNvSpPr>
            <a:spLocks noChangeArrowheads="1"/>
          </p:cNvSpPr>
          <p:nvPr/>
        </p:nvSpPr>
        <p:spPr bwMode="auto">
          <a:xfrm>
            <a:off x="7092950" y="3543300"/>
            <a:ext cx="1079500" cy="9350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44044" name="AutoShape 9"/>
          <p:cNvSpPr>
            <a:spLocks noChangeArrowheads="1"/>
          </p:cNvSpPr>
          <p:nvPr/>
        </p:nvSpPr>
        <p:spPr bwMode="auto">
          <a:xfrm>
            <a:off x="7164388" y="1743075"/>
            <a:ext cx="1008062" cy="17272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44045" name="AutoShape 10"/>
          <p:cNvSpPr>
            <a:spLocks noChangeArrowheads="1"/>
          </p:cNvSpPr>
          <p:nvPr/>
        </p:nvSpPr>
        <p:spPr bwMode="auto">
          <a:xfrm>
            <a:off x="5508625" y="3543300"/>
            <a:ext cx="1511300" cy="9350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44046" name="AutoShape 11"/>
          <p:cNvSpPr>
            <a:spLocks noChangeArrowheads="1"/>
          </p:cNvSpPr>
          <p:nvPr/>
        </p:nvSpPr>
        <p:spPr bwMode="auto">
          <a:xfrm>
            <a:off x="5364163" y="1670050"/>
            <a:ext cx="1728787" cy="18002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ja-JP" altLang="en-US"/>
          </a:p>
        </p:txBody>
      </p:sp>
      <p:sp>
        <p:nvSpPr>
          <p:cNvPr id="44047" name="Line 12"/>
          <p:cNvSpPr>
            <a:spLocks noChangeShapeType="1"/>
          </p:cNvSpPr>
          <p:nvPr/>
        </p:nvSpPr>
        <p:spPr bwMode="auto">
          <a:xfrm>
            <a:off x="5292725" y="4694238"/>
            <a:ext cx="29511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48" name="Line 13"/>
          <p:cNvSpPr>
            <a:spLocks noChangeShapeType="1"/>
          </p:cNvSpPr>
          <p:nvPr/>
        </p:nvSpPr>
        <p:spPr bwMode="auto">
          <a:xfrm flipH="1" flipV="1">
            <a:off x="8388350" y="1600200"/>
            <a:ext cx="0" cy="29511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49" name="Text Box 14"/>
          <p:cNvSpPr txBox="1">
            <a:spLocks noChangeArrowheads="1"/>
          </p:cNvSpPr>
          <p:nvPr/>
        </p:nvSpPr>
        <p:spPr bwMode="auto">
          <a:xfrm>
            <a:off x="6372225" y="46942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accent2"/>
                </a:solidFill>
              </a:rPr>
              <a:t>200</a:t>
            </a:r>
            <a:r>
              <a:rPr lang="en-US" altLang="ja-JP" b="1">
                <a:solidFill>
                  <a:schemeClr val="accent2"/>
                </a:solidFill>
                <a:latin typeface="Symbol" charset="2"/>
              </a:rPr>
              <a:t>m</a:t>
            </a:r>
            <a:r>
              <a:rPr lang="en-US" altLang="ja-JP" b="1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44050" name="Text Box 15"/>
          <p:cNvSpPr txBox="1">
            <a:spLocks noChangeArrowheads="1"/>
          </p:cNvSpPr>
          <p:nvPr/>
        </p:nvSpPr>
        <p:spPr bwMode="auto">
          <a:xfrm rot="-5400000">
            <a:off x="8281194" y="2536032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accent2"/>
                </a:solidFill>
              </a:rPr>
              <a:t>200</a:t>
            </a:r>
            <a:r>
              <a:rPr lang="en-US" altLang="ja-JP" b="1">
                <a:solidFill>
                  <a:schemeClr val="accent2"/>
                </a:solidFill>
                <a:latin typeface="Symbol" charset="2"/>
              </a:rPr>
              <a:t>m</a:t>
            </a:r>
            <a:r>
              <a:rPr lang="en-US" altLang="ja-JP" b="1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44051" name="Line 16"/>
          <p:cNvSpPr>
            <a:spLocks noChangeShapeType="1"/>
          </p:cNvSpPr>
          <p:nvPr/>
        </p:nvSpPr>
        <p:spPr bwMode="auto">
          <a:xfrm>
            <a:off x="755650" y="5559425"/>
            <a:ext cx="38163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52" name="Text Box 17"/>
          <p:cNvSpPr txBox="1">
            <a:spLocks noChangeArrowheads="1"/>
          </p:cNvSpPr>
          <p:nvPr/>
        </p:nvSpPr>
        <p:spPr bwMode="auto">
          <a:xfrm>
            <a:off x="2268538" y="562451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accent2"/>
                </a:solidFill>
              </a:rPr>
              <a:t>5mm</a:t>
            </a:r>
          </a:p>
        </p:txBody>
      </p:sp>
      <p:sp>
        <p:nvSpPr>
          <p:cNvPr id="44053" name="Line 18"/>
          <p:cNvSpPr>
            <a:spLocks noChangeShapeType="1"/>
          </p:cNvSpPr>
          <p:nvPr/>
        </p:nvSpPr>
        <p:spPr bwMode="auto">
          <a:xfrm flipH="1" flipV="1">
            <a:off x="611188" y="1598613"/>
            <a:ext cx="0" cy="38877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54" name="Text Box 19"/>
          <p:cNvSpPr txBox="1">
            <a:spLocks noChangeArrowheads="1"/>
          </p:cNvSpPr>
          <p:nvPr/>
        </p:nvSpPr>
        <p:spPr bwMode="auto">
          <a:xfrm rot="-5400000">
            <a:off x="-140493" y="3144043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accent2"/>
                </a:solidFill>
              </a:rPr>
              <a:t>5mm</a:t>
            </a:r>
          </a:p>
        </p:txBody>
      </p:sp>
      <p:sp>
        <p:nvSpPr>
          <p:cNvPr id="44055" name="Text Box 21"/>
          <p:cNvSpPr txBox="1">
            <a:spLocks noChangeArrowheads="1"/>
          </p:cNvSpPr>
          <p:nvPr/>
        </p:nvSpPr>
        <p:spPr bwMode="auto">
          <a:xfrm>
            <a:off x="5437188" y="2060575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b="1"/>
              <a:t>Circuit part</a:t>
            </a:r>
          </a:p>
        </p:txBody>
      </p:sp>
      <p:sp>
        <p:nvSpPr>
          <p:cNvPr id="44056" name="Line 22"/>
          <p:cNvSpPr>
            <a:spLocks noChangeShapeType="1"/>
          </p:cNvSpPr>
          <p:nvPr/>
        </p:nvSpPr>
        <p:spPr bwMode="auto">
          <a:xfrm flipV="1">
            <a:off x="7740650" y="4262438"/>
            <a:ext cx="0" cy="1152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57" name="Text Box 23"/>
          <p:cNvSpPr txBox="1">
            <a:spLocks noChangeArrowheads="1"/>
          </p:cNvSpPr>
          <p:nvPr/>
        </p:nvSpPr>
        <p:spPr bwMode="auto">
          <a:xfrm>
            <a:off x="7019925" y="5445125"/>
            <a:ext cx="19446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/>
              <a:t>Pad for bump-bonding</a:t>
            </a:r>
          </a:p>
        </p:txBody>
      </p:sp>
      <p:sp>
        <p:nvSpPr>
          <p:cNvPr id="44058" name="Line 24"/>
          <p:cNvSpPr>
            <a:spLocks noChangeShapeType="1"/>
          </p:cNvSpPr>
          <p:nvPr/>
        </p:nvSpPr>
        <p:spPr bwMode="auto">
          <a:xfrm flipV="1">
            <a:off x="5795963" y="4262438"/>
            <a:ext cx="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59" name="Line 25"/>
          <p:cNvSpPr>
            <a:spLocks noChangeShapeType="1"/>
          </p:cNvSpPr>
          <p:nvPr/>
        </p:nvSpPr>
        <p:spPr bwMode="auto">
          <a:xfrm flipV="1">
            <a:off x="5867400" y="3182938"/>
            <a:ext cx="1584325" cy="2016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44060" name="Text Box 26"/>
          <p:cNvSpPr txBox="1">
            <a:spLocks noChangeArrowheads="1"/>
          </p:cNvSpPr>
          <p:nvPr/>
        </p:nvSpPr>
        <p:spPr bwMode="auto">
          <a:xfrm>
            <a:off x="4859338" y="5167313"/>
            <a:ext cx="2016125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/>
              <a:t>Pad for charge collection</a:t>
            </a:r>
          </a:p>
        </p:txBody>
      </p:sp>
      <p:sp>
        <p:nvSpPr>
          <p:cNvPr id="44061" name="Text Box 27"/>
          <p:cNvSpPr txBox="1">
            <a:spLocks noChangeArrowheads="1"/>
          </p:cNvSpPr>
          <p:nvPr/>
        </p:nvSpPr>
        <p:spPr bwMode="auto">
          <a:xfrm>
            <a:off x="1582738" y="2347913"/>
            <a:ext cx="1549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</a:rPr>
              <a:t>400 pixels</a:t>
            </a:r>
          </a:p>
        </p:txBody>
      </p:sp>
      <p:sp>
        <p:nvSpPr>
          <p:cNvPr id="44062" name="Text Box 28"/>
          <p:cNvSpPr txBox="1">
            <a:spLocks noChangeArrowheads="1"/>
          </p:cNvSpPr>
          <p:nvPr/>
        </p:nvSpPr>
        <p:spPr bwMode="auto">
          <a:xfrm>
            <a:off x="109538" y="6134100"/>
            <a:ext cx="65500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b="1"/>
              <a:t>Detection area : 16 mm</a:t>
            </a:r>
            <a:r>
              <a:rPr lang="en-US" altLang="ja-JP" sz="2400" b="1" baseline="30000"/>
              <a:t>2 </a:t>
            </a:r>
            <a:r>
              <a:rPr lang="en-US" altLang="ja-JP" sz="2400" b="1"/>
              <a:t>(64% of chip area)</a:t>
            </a:r>
            <a:endParaRPr lang="en-US" altLang="ja-JP" sz="2400" b="1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484313"/>
            <a:ext cx="63722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33845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293938"/>
            <a:ext cx="21145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dirty="0" smtClean="0"/>
              <a:t>QPIX test with neon beam (TIARA)</a:t>
            </a:r>
            <a:endParaRPr lang="ja-JP" altLang="en-US" dirty="0"/>
          </a:p>
        </p:txBody>
      </p:sp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9100"/>
            <a:ext cx="21336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958E-6 L 0.2599 0.40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20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842485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r="32349"/>
          <a:stretch/>
        </p:blipFill>
        <p:spPr bwMode="auto">
          <a:xfrm>
            <a:off x="467544" y="2204864"/>
            <a:ext cx="195541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1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Super Conducting Detector (SCD) for CMB camera, neutrino decay observation..</a:t>
            </a:r>
            <a:endParaRPr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8" y="1772816"/>
            <a:ext cx="6552728" cy="46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8" r="57666"/>
          <a:stretch/>
        </p:blipFill>
        <p:spPr bwMode="auto">
          <a:xfrm>
            <a:off x="6084168" y="4797151"/>
            <a:ext cx="2907940" cy="1902519"/>
          </a:xfrm>
          <a:prstGeom prst="rect">
            <a:avLst/>
          </a:prstGeom>
          <a:noFill/>
          <a:ln>
            <a:noFill/>
          </a:ln>
          <a:effectLst>
            <a:outerShdw blurRad="139700" dist="139700" dir="13140000" algn="ctr" rotWithShape="0">
              <a:schemeClr val="accent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17" y="1745214"/>
            <a:ext cx="2806083" cy="2307875"/>
          </a:xfrm>
          <a:prstGeom prst="rect">
            <a:avLst/>
          </a:prstGeom>
          <a:noFill/>
          <a:ln>
            <a:noFill/>
          </a:ln>
          <a:effectLst>
            <a:outerShdw blurRad="127000" dist="152400" dir="8100000" algn="t" rotWithShape="0">
              <a:schemeClr val="accent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Detector R&amp;Ds in T2K and beyond (2)</a:t>
            </a:r>
            <a:endParaRPr lang="ja-JP" altLang="en-US" dirty="0" smtClean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402832" cy="471830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As a future detector R&amp;D, the liquid argon TPC detector R&amp;D has been performed for four years.</a:t>
            </a:r>
          </a:p>
          <a:p>
            <a:pPr lvl="1"/>
            <a:r>
              <a:rPr lang="en-US" altLang="ja-JP" dirty="0" smtClean="0"/>
              <a:t> 0.4 ton detector prototype test was done so far </a:t>
            </a:r>
          </a:p>
          <a:p>
            <a:pPr lvl="1"/>
            <a:r>
              <a:rPr lang="en-US" altLang="ja-JP" dirty="0" smtClean="0"/>
              <a:t>Goal: 100kton detector.</a:t>
            </a:r>
          </a:p>
          <a:p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pic>
        <p:nvPicPr>
          <p:cNvPr id="15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7"/>
            <a:ext cx="3600400" cy="476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コンテンツ プレースホルダ 5"/>
          <p:cNvSpPr txBox="1">
            <a:spLocks/>
          </p:cNvSpPr>
          <p:nvPr/>
        </p:nvSpPr>
        <p:spPr bwMode="auto">
          <a:xfrm>
            <a:off x="251520" y="4770139"/>
            <a:ext cx="3995738" cy="182721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 err="1">
                <a:latin typeface="Calibri" charset="0"/>
              </a:rPr>
              <a:t>LArTPC</a:t>
            </a:r>
            <a:r>
              <a:rPr lang="en-US" altLang="ja-JP" sz="1400" dirty="0">
                <a:latin typeface="Calibri" charset="0"/>
              </a:rPr>
              <a:t> activity (</a:t>
            </a:r>
            <a:r>
              <a:rPr lang="en-US" altLang="ja-JP" sz="900" b="1" dirty="0"/>
              <a:t>J.Phys.Conf.Ser.308:012008,2011 )</a:t>
            </a:r>
            <a:endParaRPr lang="en-US" altLang="ja-JP" sz="1400" dirty="0">
              <a:latin typeface="Calibri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Calibri" charset="0"/>
              </a:rPr>
              <a:t>0.4 ton prototype is working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Calibri" charset="0"/>
              </a:rPr>
              <a:t>0.3 ppb (O2 equivalent purity) was already achieved.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Calibri" charset="0"/>
              </a:rPr>
              <a:t>Cockcroft-Walton HV system supply 33kV to cathode.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ja-JP" sz="1400" dirty="0">
                <a:latin typeface="Calibri" charset="0"/>
              </a:rPr>
              <a:t>Using well defined charged particles, we tested the detector performance (paper is ready)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STJ and MKIDs device fab. In KEKDTP clean room</a:t>
            </a:r>
            <a:endParaRPr kumimoji="1" lang="ja-JP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4" y="2271005"/>
            <a:ext cx="3985162" cy="322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06414" y="5589240"/>
            <a:ext cx="1279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KEKDTP</a:t>
            </a:r>
          </a:p>
          <a:p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 device</a:t>
            </a:r>
          </a:p>
          <a:p>
            <a:r>
              <a:rPr lang="en-US" altLang="ja-JP" dirty="0" smtClean="0"/>
              <a:t>Clean Rm.</a:t>
            </a:r>
            <a:endParaRPr kumimoji="1" lang="ja-JP" altLang="en-US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075" y="3573016"/>
            <a:ext cx="3528392" cy="313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7471"/>
            <a:ext cx="3406166" cy="237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7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dirty="0" err="1" smtClean="0"/>
              <a:t>SiTCP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RTmiddleware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4000" dirty="0" smtClean="0"/>
              <a:t>New Generation DAQ scheme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ja-JP" sz="2400" dirty="0" smtClean="0"/>
              <a:t>Distributed network DAQ with </a:t>
            </a:r>
            <a:r>
              <a:rPr lang="en-US" altLang="ja-JP" sz="2400" dirty="0" err="1" smtClean="0"/>
              <a:t>SiTCP</a:t>
            </a:r>
            <a:r>
              <a:rPr lang="en-US" altLang="ja-JP" sz="2400" dirty="0" smtClean="0"/>
              <a:t> and DAQ-middleware.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ja-JP" sz="2400" dirty="0" smtClean="0"/>
              <a:t>Being “standard” system in the J-</a:t>
            </a:r>
            <a:r>
              <a:rPr lang="en-US" altLang="ja-JP" sz="2400" dirty="0" err="1" smtClean="0"/>
              <a:t>Parc</a:t>
            </a:r>
            <a:r>
              <a:rPr lang="en-US" altLang="ja-JP" sz="2400" dirty="0" smtClean="0"/>
              <a:t> neutron beam lines.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ja-JP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ja-JP" sz="2400" dirty="0" smtClean="0"/>
              <a:t>    </a:t>
            </a:r>
          </a:p>
        </p:txBody>
      </p:sp>
      <p:sp>
        <p:nvSpPr>
          <p:cNvPr id="180234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ja-JP" altLang="en-US" sz="2400" smtClean="0"/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1665288"/>
            <a:ext cx="4148137" cy="4189412"/>
          </a:xfrm>
          <a:prstGeom prst="rect">
            <a:avLst/>
          </a:prstGeom>
          <a:solidFill>
            <a:schemeClr val="accent1">
              <a:alpha val="25882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59398" name="グループ化 17"/>
          <p:cNvGrpSpPr>
            <a:grpSpLocks/>
          </p:cNvGrpSpPr>
          <p:nvPr/>
        </p:nvGrpSpPr>
        <p:grpSpPr bwMode="auto">
          <a:xfrm>
            <a:off x="5030788" y="5951538"/>
            <a:ext cx="1128712" cy="874712"/>
            <a:chOff x="7303357" y="1710022"/>
            <a:chExt cx="681885" cy="524999"/>
          </a:xfrm>
        </p:grpSpPr>
        <p:sp>
          <p:nvSpPr>
            <p:cNvPr id="221" name="角丸四角形 220"/>
            <p:cNvSpPr/>
            <p:nvPr/>
          </p:nvSpPr>
          <p:spPr>
            <a:xfrm>
              <a:off x="7358982" y="1710022"/>
              <a:ext cx="616670" cy="93376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1050">
                <a:solidFill>
                  <a:srgbClr val="00B0F0"/>
                </a:solidFill>
              </a:endParaRPr>
            </a:p>
          </p:txBody>
        </p:sp>
        <p:sp>
          <p:nvSpPr>
            <p:cNvPr id="59407" name="テキスト ボックス 221"/>
            <p:cNvSpPr txBox="1">
              <a:spLocks noChangeArrowheads="1"/>
            </p:cNvSpPr>
            <p:nvPr/>
          </p:nvSpPr>
          <p:spPr bwMode="auto">
            <a:xfrm>
              <a:off x="7303357" y="1748134"/>
              <a:ext cx="582144" cy="20199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ja-JP" sz="1600" b="1" i="1">
                  <a:solidFill>
                    <a:srgbClr val="00B0F0"/>
                  </a:solidFill>
                </a:rPr>
                <a:t>working</a:t>
              </a:r>
              <a:endParaRPr lang="ja-JP" altLang="en-US" sz="1600" b="1" i="1">
                <a:solidFill>
                  <a:srgbClr val="00B0F0"/>
                </a:solidFill>
              </a:endParaRPr>
            </a:p>
          </p:txBody>
        </p:sp>
        <p:sp>
          <p:nvSpPr>
            <p:cNvPr id="223" name="角丸四角形 222"/>
            <p:cNvSpPr/>
            <p:nvPr/>
          </p:nvSpPr>
          <p:spPr>
            <a:xfrm>
              <a:off x="7358982" y="1995866"/>
              <a:ext cx="626260" cy="94328"/>
            </a:xfrm>
            <a:prstGeom prst="roundRect">
              <a:avLst/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ja-JP" altLang="en-US" sz="1050"/>
            </a:p>
          </p:txBody>
        </p:sp>
        <p:sp>
          <p:nvSpPr>
            <p:cNvPr id="59409" name="テキスト ボックス 223"/>
            <p:cNvSpPr txBox="1">
              <a:spLocks noChangeArrowheads="1"/>
            </p:cNvSpPr>
            <p:nvPr/>
          </p:nvSpPr>
          <p:spPr bwMode="auto">
            <a:xfrm>
              <a:off x="7303357" y="2033025"/>
              <a:ext cx="677090" cy="20199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ja-JP" sz="1600" b="1" i="1">
                  <a:solidFill>
                    <a:srgbClr val="FF9900"/>
                  </a:solidFill>
                </a:rPr>
                <a:t>preparing</a:t>
              </a:r>
              <a:endParaRPr lang="ja-JP" altLang="en-US" sz="1600" b="1" i="1">
                <a:solidFill>
                  <a:srgbClr val="FF9900"/>
                </a:solidFill>
              </a:endParaRPr>
            </a:p>
          </p:txBody>
        </p:sp>
      </p:grpSp>
      <p:sp>
        <p:nvSpPr>
          <p:cNvPr id="219" name="角丸四角形 218"/>
          <p:cNvSpPr>
            <a:spLocks noChangeArrowheads="1"/>
          </p:cNvSpPr>
          <p:nvPr/>
        </p:nvSpPr>
        <p:spPr bwMode="auto">
          <a:xfrm>
            <a:off x="4581525" y="2803525"/>
            <a:ext cx="1387475" cy="292100"/>
          </a:xfrm>
          <a:prstGeom prst="roundRect">
            <a:avLst>
              <a:gd name="adj" fmla="val 16667"/>
            </a:avLst>
          </a:prstGeom>
          <a:solidFill>
            <a:srgbClr val="FF9900">
              <a:alpha val="23000"/>
            </a:srgbClr>
          </a:solidFill>
          <a:ln w="38100" algn="ctr">
            <a:solidFill>
              <a:srgbClr val="FF990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角丸四角形 218"/>
          <p:cNvSpPr>
            <a:spLocks noChangeArrowheads="1"/>
          </p:cNvSpPr>
          <p:nvPr/>
        </p:nvSpPr>
        <p:spPr bwMode="auto">
          <a:xfrm>
            <a:off x="4687888" y="5014913"/>
            <a:ext cx="1430337" cy="292100"/>
          </a:xfrm>
          <a:prstGeom prst="roundRect">
            <a:avLst>
              <a:gd name="adj" fmla="val 16667"/>
            </a:avLst>
          </a:prstGeom>
          <a:solidFill>
            <a:srgbClr val="FF9900">
              <a:alpha val="23000"/>
            </a:srgbClr>
          </a:solidFill>
          <a:ln w="38100" algn="ctr">
            <a:solidFill>
              <a:srgbClr val="FF990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4" name="角丸四角形 213"/>
          <p:cNvSpPr>
            <a:spLocks noChangeArrowheads="1"/>
          </p:cNvSpPr>
          <p:nvPr/>
        </p:nvSpPr>
        <p:spPr bwMode="auto">
          <a:xfrm>
            <a:off x="7440613" y="3111500"/>
            <a:ext cx="1327150" cy="349250"/>
          </a:xfrm>
          <a:prstGeom prst="roundRect">
            <a:avLst>
              <a:gd name="adj" fmla="val 16667"/>
            </a:avLst>
          </a:prstGeom>
          <a:solidFill>
            <a:schemeClr val="accent1">
              <a:alpha val="2700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角丸四角形 213"/>
          <p:cNvSpPr>
            <a:spLocks noChangeArrowheads="1"/>
          </p:cNvSpPr>
          <p:nvPr/>
        </p:nvSpPr>
        <p:spPr bwMode="auto">
          <a:xfrm>
            <a:off x="7402513" y="4002088"/>
            <a:ext cx="1327150" cy="349250"/>
          </a:xfrm>
          <a:prstGeom prst="roundRect">
            <a:avLst>
              <a:gd name="adj" fmla="val 16667"/>
            </a:avLst>
          </a:prstGeom>
          <a:solidFill>
            <a:schemeClr val="accent1">
              <a:alpha val="2700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角丸四角形 213"/>
          <p:cNvSpPr>
            <a:spLocks noChangeArrowheads="1"/>
          </p:cNvSpPr>
          <p:nvPr/>
        </p:nvSpPr>
        <p:spPr bwMode="auto">
          <a:xfrm>
            <a:off x="7277100" y="5211763"/>
            <a:ext cx="1327150" cy="277812"/>
          </a:xfrm>
          <a:prstGeom prst="roundRect">
            <a:avLst>
              <a:gd name="adj" fmla="val 16667"/>
            </a:avLst>
          </a:prstGeom>
          <a:solidFill>
            <a:schemeClr val="accent1">
              <a:alpha val="2700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角丸四角形 213"/>
          <p:cNvSpPr>
            <a:spLocks noChangeArrowheads="1"/>
          </p:cNvSpPr>
          <p:nvPr/>
        </p:nvSpPr>
        <p:spPr bwMode="auto">
          <a:xfrm>
            <a:off x="7123113" y="5507038"/>
            <a:ext cx="1327150" cy="277812"/>
          </a:xfrm>
          <a:prstGeom prst="roundRect">
            <a:avLst>
              <a:gd name="adj" fmla="val 16667"/>
            </a:avLst>
          </a:prstGeom>
          <a:solidFill>
            <a:schemeClr val="accent1">
              <a:alpha val="2700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角丸四角形 218"/>
          <p:cNvSpPr>
            <a:spLocks noChangeArrowheads="1"/>
          </p:cNvSpPr>
          <p:nvPr/>
        </p:nvSpPr>
        <p:spPr bwMode="auto">
          <a:xfrm>
            <a:off x="7305675" y="4875213"/>
            <a:ext cx="1430338" cy="292100"/>
          </a:xfrm>
          <a:prstGeom prst="roundRect">
            <a:avLst>
              <a:gd name="adj" fmla="val 16667"/>
            </a:avLst>
          </a:prstGeom>
          <a:solidFill>
            <a:srgbClr val="FF9900">
              <a:alpha val="23000"/>
            </a:srgbClr>
          </a:solidFill>
          <a:ln w="38100" algn="ctr">
            <a:solidFill>
              <a:srgbClr val="FF9900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1" y="3814763"/>
            <a:ext cx="38100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6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KEKDTP others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Liquid Xenon/Argon TPC application  </a:t>
            </a:r>
            <a:r>
              <a:rPr lang="en-US" altLang="ja-JP" dirty="0" smtClean="0">
                <a:sym typeface="Wingdings" pitchFamily="2" charset="2"/>
              </a:rPr>
              <a:t>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dirty="0" smtClean="0">
                <a:sym typeface="Wingdings" pitchFamily="2" charset="2"/>
              </a:rPr>
              <a:t> future huge exp.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DM search, Neutrino detector, PET ……</a:t>
            </a:r>
          </a:p>
          <a:p>
            <a:pPr eaLnBrk="1" hangingPunct="1"/>
            <a:r>
              <a:rPr lang="en-US" altLang="ja-JP" dirty="0" smtClean="0"/>
              <a:t>Advanced </a:t>
            </a:r>
            <a:r>
              <a:rPr lang="en-US" altLang="ja-JP" dirty="0" smtClean="0"/>
              <a:t>Photon sensor </a:t>
            </a:r>
            <a:r>
              <a:rPr lang="en-US" altLang="ja-JP" dirty="0" smtClean="0">
                <a:sym typeface="Wingdings" pitchFamily="2" charset="2"/>
              </a:rPr>
              <a:t> MPPC in T2K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Ultra fast pixel for SRF  </a:t>
            </a:r>
            <a:r>
              <a:rPr lang="en-US" altLang="ja-JP" dirty="0" smtClean="0">
                <a:sym typeface="Wingdings" pitchFamily="2" charset="2"/>
              </a:rPr>
              <a:t> </a:t>
            </a:r>
            <a:r>
              <a:rPr lang="en-US" altLang="ja-JP" dirty="0" err="1" smtClean="0">
                <a:sym typeface="Wingdings" pitchFamily="2" charset="2"/>
              </a:rPr>
              <a:t>Kishimoto’s</a:t>
            </a:r>
            <a:r>
              <a:rPr lang="en-US" altLang="ja-JP" dirty="0" smtClean="0">
                <a:sym typeface="Wingdings" pitchFamily="2" charset="2"/>
              </a:rPr>
              <a:t> report</a:t>
            </a:r>
            <a:endParaRPr lang="en-US" altLang="ja-JP" dirty="0" smtClean="0"/>
          </a:p>
          <a:p>
            <a:pPr eaLnBrk="1" hangingPunct="1"/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KEKDTP activities</a:t>
            </a:r>
            <a:endParaRPr lang="ja-JP" altLang="en-US" smtClean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3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133"/>
                <a:gridCol w="1591734"/>
                <a:gridCol w="4893733"/>
              </a:tblGrid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Project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Leader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Abstract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MPGD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S. Uno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Application of MPGD</a:t>
                      </a:r>
                      <a:r>
                        <a:rPr kumimoji="1" lang="en-US" altLang="ja-JP" sz="1400" baseline="0" dirty="0" smtClean="0"/>
                        <a:t> to neutron or X ray detection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SOI pixel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Y. Arai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Silicon</a:t>
                      </a:r>
                      <a:r>
                        <a:rPr kumimoji="1" lang="en-US" altLang="ja-JP" sz="1400" baseline="0" dirty="0" smtClean="0"/>
                        <a:t> On Insulator technology for the next generation pixel sensor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Photon sensor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K.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smtClean="0"/>
                        <a:t>Yoshimura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MPPC application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ASIC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M. Tanaka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Development of pixel</a:t>
                      </a:r>
                      <a:r>
                        <a:rPr kumimoji="1" lang="en-US" altLang="ja-JP" sz="1400" baseline="0" dirty="0" smtClean="0"/>
                        <a:t> readout chip with high functionality to match </a:t>
                      </a:r>
                      <a:r>
                        <a:rPr kumimoji="1" lang="en-US" altLang="ja-JP" sz="1400" baseline="0" dirty="0" err="1" smtClean="0"/>
                        <a:t>TimePix</a:t>
                      </a:r>
                      <a:r>
                        <a:rPr kumimoji="1" lang="en-US" altLang="ja-JP" sz="1400" baseline="0" dirty="0" smtClean="0"/>
                        <a:t> of CERN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Liquid</a:t>
                      </a:r>
                      <a:r>
                        <a:rPr kumimoji="1" lang="en-US" altLang="ja-JP" sz="1800" baseline="0" dirty="0" smtClean="0"/>
                        <a:t> TPC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T.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baseline="0" dirty="0" err="1" smtClean="0"/>
                        <a:t>Haruyama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Development of technology necessary for liquid noble gas TPC for DM</a:t>
                      </a:r>
                      <a:r>
                        <a:rPr kumimoji="1" lang="en-US" altLang="ja-JP" sz="1400" baseline="0" dirty="0" smtClean="0"/>
                        <a:t>  detection , large </a:t>
                      </a:r>
                      <a:r>
                        <a:rPr kumimoji="1" lang="en-US" altLang="ja-JP" sz="1400" baseline="0" dirty="0" smtClean="0">
                          <a:latin typeface="Symbol" pitchFamily="18" charset="2"/>
                        </a:rPr>
                        <a:t>n </a:t>
                      </a:r>
                      <a:r>
                        <a:rPr kumimoji="1" lang="en-US" altLang="ja-JP" sz="1400" baseline="0" dirty="0" smtClean="0"/>
                        <a:t>detector or PET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SCD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M. </a:t>
                      </a:r>
                      <a:r>
                        <a:rPr kumimoji="1" lang="en-US" altLang="ja-JP" sz="1800" dirty="0" err="1" smtClean="0"/>
                        <a:t>Hazumi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Super conducting  technology for  ultra high sensitive radiation sensors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FPIX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S. </a:t>
                      </a:r>
                      <a:r>
                        <a:rPr kumimoji="1" lang="en-US" altLang="ja-JP" sz="1800" dirty="0" err="1" smtClean="0"/>
                        <a:t>Kishimoto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Array of  APD pixels for high speed X ray measurement 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  <a:tr h="54839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CO2</a:t>
                      </a:r>
                      <a:r>
                        <a:rPr kumimoji="1" lang="en-US" altLang="ja-JP" sz="1800" baseline="0" dirty="0" smtClean="0"/>
                        <a:t> cooling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K. </a:t>
                      </a:r>
                      <a:r>
                        <a:rPr kumimoji="1" lang="en-US" altLang="ja-JP" sz="1800" dirty="0" err="1" smtClean="0"/>
                        <a:t>Fujii</a:t>
                      </a:r>
                      <a:endParaRPr kumimoji="1" lang="ja-JP" altLang="en-US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R&amp;D</a:t>
                      </a:r>
                      <a:r>
                        <a:rPr kumimoji="1" lang="en-US" altLang="ja-JP" sz="1400" baseline="0" dirty="0" smtClean="0"/>
                        <a:t> for the new generation detector cooling system</a:t>
                      </a:r>
                      <a:endParaRPr kumimoji="1" lang="ja-JP" altLang="en-US" sz="1400" dirty="0"/>
                    </a:p>
                  </a:txBody>
                  <a:tcPr marT="45715" marB="4571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Collaboration on ILC Calorimeter R&amp;D</a:t>
            </a:r>
            <a:endParaRPr lang="ja-JP" altLang="en-US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0" y="1412776"/>
            <a:ext cx="8482013" cy="5257800"/>
          </a:xfrm>
        </p:spPr>
        <p:txBody>
          <a:bodyPr/>
          <a:lstStyle/>
          <a:p>
            <a:pPr eaLnBrk="1" hangingPunct="1"/>
            <a:r>
              <a:rPr lang="en-US" altLang="ja-JP" sz="2400" dirty="0" smtClean="0"/>
              <a:t>PFA calorimeter: O(10M) of small sensors for a precise ILC physics. </a:t>
            </a:r>
          </a:p>
          <a:p>
            <a:pPr eaLnBrk="1" hangingPunct="1"/>
            <a:r>
              <a:rPr lang="en-US" altLang="ja-JP" sz="2400" dirty="0" smtClean="0"/>
              <a:t>Scintillator ECAL R&amp;D : in CALICE for ILD</a:t>
            </a:r>
          </a:p>
          <a:p>
            <a:pPr lvl="1" eaLnBrk="1" hangingPunct="1"/>
            <a:r>
              <a:rPr lang="en-US" altLang="ja-JP" sz="2400" dirty="0" err="1" smtClean="0">
                <a:solidFill>
                  <a:srgbClr val="FFC000"/>
                </a:solidFill>
              </a:rPr>
              <a:t>Shinshu</a:t>
            </a:r>
            <a:r>
              <a:rPr lang="en-US" altLang="ja-JP" sz="2400" dirty="0" smtClean="0">
                <a:solidFill>
                  <a:srgbClr val="FFC000"/>
                </a:solidFill>
              </a:rPr>
              <a:t> U. – Kobe U. – Tsukuba U. </a:t>
            </a:r>
            <a:r>
              <a:rPr lang="en-US" altLang="ja-JP" sz="2400" dirty="0" smtClean="0"/>
              <a:t>: MPPC </a:t>
            </a:r>
          </a:p>
          <a:p>
            <a:pPr lvl="1" eaLnBrk="1" hangingPunct="1"/>
            <a:r>
              <a:rPr lang="en-US" altLang="ja-JP" sz="2400" dirty="0" err="1" smtClean="0">
                <a:solidFill>
                  <a:srgbClr val="FFC000"/>
                </a:solidFill>
              </a:rPr>
              <a:t>Kyungpook</a:t>
            </a:r>
            <a:r>
              <a:rPr lang="en-US" altLang="ja-JP" sz="2400" dirty="0" smtClean="0">
                <a:solidFill>
                  <a:srgbClr val="FFC000"/>
                </a:solidFill>
              </a:rPr>
              <a:t>  Nat. U. </a:t>
            </a:r>
            <a:r>
              <a:rPr lang="en-US" altLang="ja-JP" sz="2400" dirty="0" smtClean="0"/>
              <a:t>: Extruded Scintillator</a:t>
            </a:r>
          </a:p>
        </p:txBody>
      </p:sp>
      <p:sp>
        <p:nvSpPr>
          <p:cNvPr id="16390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67488"/>
            <a:ext cx="1905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C2F4D48D-DBC3-4702-BE9D-58C15CDD351B}" type="slidenum">
              <a:rPr kumimoji="0" lang="en-US" altLang="ja-JP" sz="1100">
                <a:solidFill>
                  <a:schemeClr val="tx2"/>
                </a:solidFill>
              </a:rPr>
              <a:pPr eaLnBrk="1" hangingPunct="1">
                <a:lnSpc>
                  <a:spcPct val="80000"/>
                </a:lnSpc>
              </a:pPr>
              <a:t>5</a:t>
            </a:fld>
            <a:endParaRPr kumimoji="0" lang="en-US" altLang="ja-JP" sz="1100">
              <a:solidFill>
                <a:schemeClr val="tx2"/>
              </a:solidFill>
            </a:endParaRPr>
          </a:p>
        </p:txBody>
      </p:sp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688"/>
            <a:ext cx="33337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r="5354"/>
          <a:stretch>
            <a:fillRect/>
          </a:stretch>
        </p:blipFill>
        <p:spPr bwMode="auto">
          <a:xfrm>
            <a:off x="6059488" y="5018088"/>
            <a:ext cx="15986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089" y="3816876"/>
            <a:ext cx="679466" cy="3736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25" tIns="45713" rIns="91425" bIns="45713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b="1" smtClean="0">
                <a:solidFill>
                  <a:srgbClr val="FFFFFF"/>
                </a:solidFill>
                <a:latin typeface="Arial Unicode MS" charset="0"/>
                <a:cs typeface="Arial Unicode MS" charset="0"/>
              </a:rPr>
              <a:t>KNU</a:t>
            </a:r>
            <a:endParaRPr lang="ja-JP" altLang="en-US" sz="1800" b="1" smtClean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250978" y="4769495"/>
            <a:ext cx="1214843" cy="3736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25" tIns="45713" rIns="91425" bIns="45713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b="1" smtClean="0">
                <a:solidFill>
                  <a:srgbClr val="FFFFFF"/>
                </a:solidFill>
                <a:latin typeface="Arial Unicode MS" charset="0"/>
                <a:cs typeface="Arial Unicode MS" charset="0"/>
              </a:rPr>
              <a:t>Scintilator</a:t>
            </a:r>
            <a:endParaRPr lang="ja-JP" altLang="en-US" sz="1800" b="1" smtClean="0">
              <a:solidFill>
                <a:srgbClr val="FFFFFF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579" r="2496" b="10310"/>
          <a:stretch>
            <a:fillRect/>
          </a:stretch>
        </p:blipFill>
        <p:spPr bwMode="auto">
          <a:xfrm>
            <a:off x="7894638" y="5168900"/>
            <a:ext cx="1006475" cy="8937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/>
          <p:cNvSpPr txBox="1">
            <a:spLocks noChangeArrowheads="1"/>
          </p:cNvSpPr>
          <p:nvPr/>
        </p:nvSpPr>
        <p:spPr bwMode="auto">
          <a:xfrm>
            <a:off x="7967663" y="5794375"/>
            <a:ext cx="8620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MPPC</a:t>
            </a:r>
            <a:endParaRPr lang="ja-JP" altLang="en-US">
              <a:solidFill>
                <a:schemeClr val="bg1"/>
              </a:solidFill>
              <a:latin typeface="Arial Unicode MS" charset="0"/>
              <a:cs typeface="Arial Unicode MS" charset="0"/>
            </a:endParaRP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336925" y="4752975"/>
            <a:ext cx="2509838" cy="1612900"/>
            <a:chOff x="0" y="0"/>
            <a:chExt cx="3056" cy="2368"/>
          </a:xfrm>
        </p:grpSpPr>
        <p:pic>
          <p:nvPicPr>
            <p:cNvPr id="16406" name="Picture 4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56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7" name="Rectangle 5"/>
            <p:cNvSpPr>
              <a:spLocks/>
            </p:cNvSpPr>
            <p:nvPr/>
          </p:nvSpPr>
          <p:spPr bwMode="auto">
            <a:xfrm>
              <a:off x="124" y="24"/>
              <a:ext cx="1792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defTabSz="641350"/>
              <a:r>
                <a:rPr kumimoji="0" lang="en-US" altLang="ja-JP" sz="2000" b="1">
                  <a:solidFill>
                    <a:srgbClr val="FF0000"/>
                  </a:solidFill>
                  <a:latin typeface="Lucida Grande" charset="0"/>
                  <a:sym typeface="Lucida Grande" charset="0"/>
                </a:rPr>
                <a:t>Scintillator</a:t>
              </a:r>
            </a:p>
          </p:txBody>
        </p:sp>
        <p:sp>
          <p:nvSpPr>
            <p:cNvPr id="16408" name="Line 6"/>
            <p:cNvSpPr>
              <a:spLocks noChangeShapeType="1"/>
            </p:cNvSpPr>
            <p:nvPr/>
          </p:nvSpPr>
          <p:spPr bwMode="auto">
            <a:xfrm>
              <a:off x="961" y="363"/>
              <a:ext cx="372" cy="5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409" name="Line 7"/>
            <p:cNvSpPr>
              <a:spLocks noChangeShapeType="1"/>
            </p:cNvSpPr>
            <p:nvPr/>
          </p:nvSpPr>
          <p:spPr bwMode="auto">
            <a:xfrm rot="10800000" flipH="1">
              <a:off x="1458" y="1169"/>
              <a:ext cx="310" cy="5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16410" name="Rectangle 8"/>
            <p:cNvSpPr>
              <a:spLocks/>
            </p:cNvSpPr>
            <p:nvPr/>
          </p:nvSpPr>
          <p:spPr bwMode="auto">
            <a:xfrm>
              <a:off x="1086" y="1683"/>
              <a:ext cx="161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26988" defTabSz="641350"/>
              <a:r>
                <a:rPr kumimoji="0" lang="en-US" altLang="ja-JP" sz="2000" b="1">
                  <a:solidFill>
                    <a:srgbClr val="FF0000"/>
                  </a:solidFill>
                  <a:latin typeface="Lucida Grande" charset="0"/>
                  <a:sym typeface="Lucida Grande" charset="0"/>
                </a:rPr>
                <a:t>Extruder</a:t>
              </a:r>
            </a:p>
          </p:txBody>
        </p:sp>
      </p:grpSp>
      <p:sp>
        <p:nvSpPr>
          <p:cNvPr id="16402" name="テキスト ボックス 6"/>
          <p:cNvSpPr txBox="1">
            <a:spLocks noChangeArrowheads="1"/>
          </p:cNvSpPr>
          <p:nvPr/>
        </p:nvSpPr>
        <p:spPr bwMode="auto">
          <a:xfrm>
            <a:off x="5969000" y="4279900"/>
            <a:ext cx="253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a typical multi-jet event</a:t>
            </a:r>
            <a:endParaRPr lang="ja-JP" altLang="en-US">
              <a:solidFill>
                <a:schemeClr val="bg1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82793" y="3817719"/>
            <a:ext cx="324960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ja-JP" sz="1800" dirty="0" smtClean="0">
                <a:solidFill>
                  <a:srgbClr val="FFFF66"/>
                </a:solidFill>
                <a:latin typeface="Arial Unicode MS" charset="0"/>
                <a:cs typeface="Arial Unicode MS" charset="0"/>
              </a:rPr>
              <a:t>Mega-channel system with </a:t>
            </a:r>
            <a:br>
              <a:rPr lang="en-US" altLang="ja-JP" sz="1800" dirty="0" smtClean="0">
                <a:solidFill>
                  <a:srgbClr val="FFFF66"/>
                </a:solidFill>
                <a:latin typeface="Arial Unicode MS" charset="0"/>
                <a:cs typeface="Arial Unicode MS" charset="0"/>
              </a:rPr>
            </a:br>
            <a:r>
              <a:rPr lang="en-US" altLang="ja-JP" sz="1800" dirty="0" smtClean="0">
                <a:solidFill>
                  <a:srgbClr val="FFFF66"/>
                </a:solidFill>
                <a:latin typeface="Arial Unicode MS" charset="0"/>
                <a:cs typeface="Arial Unicode MS" charset="0"/>
              </a:rPr>
              <a:t>ILC performance and low cost</a:t>
            </a:r>
            <a:endParaRPr lang="ja-JP" altLang="en-US" sz="1800" dirty="0" smtClean="0">
              <a:solidFill>
                <a:srgbClr val="FFFF66"/>
              </a:solidFill>
              <a:latin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32400"/>
            <a:ext cx="21939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217911"/>
            <a:ext cx="304958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108498"/>
            <a:ext cx="2820988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タイトル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altLang="ja-JP" dirty="0" smtClean="0"/>
              <a:t>Calorimeter Beam Tests</a:t>
            </a:r>
            <a:endParaRPr lang="ja-JP" altLang="en-US" dirty="0" smtClean="0"/>
          </a:p>
        </p:txBody>
      </p:sp>
      <p:sp>
        <p:nvSpPr>
          <p:cNvPr id="17417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 series of at DESY, KEK, FNAL</a:t>
            </a:r>
            <a:endParaRPr lang="ja-JP" altLang="en-US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5138" y="3560763"/>
            <a:ext cx="2276475" cy="65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25" tIns="45713" rIns="91425" bIns="45713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Strip: 4.5x1x0.3cm</a:t>
            </a:r>
            <a:r>
              <a:rPr lang="en-US" altLang="ja-JP" sz="1800" baseline="300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3</a:t>
            </a:r>
          </a:p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~2k strips &amp; MPPCs</a:t>
            </a:r>
            <a:endParaRPr lang="ja-JP" altLang="en-US" sz="1800" smtClean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24" name="コンテンツ プレースホルダー 9"/>
          <p:cNvSpPr txBox="1">
            <a:spLocks/>
          </p:cNvSpPr>
          <p:nvPr/>
        </p:nvSpPr>
        <p:spPr bwMode="auto">
          <a:xfrm>
            <a:off x="0" y="5517232"/>
            <a:ext cx="45005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/>
          <a:lstStyle>
            <a:lvl1pPr marL="341313" indent="-34131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1363" indent="-284163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23346C"/>
              </a:buClr>
              <a:buFont typeface="Wingdings" charset="2"/>
              <a:buChar char="n"/>
            </a:pPr>
            <a:r>
              <a:rPr lang="en-US" altLang="ja-JP" sz="2000" dirty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A new test in preparation</a:t>
            </a:r>
          </a:p>
          <a:p>
            <a:pPr lvl="1" eaLnBrk="1" hangingPunct="1">
              <a:spcBef>
                <a:spcPct val="20000"/>
              </a:spcBef>
              <a:buClr>
                <a:srgbClr val="23346C"/>
              </a:buClr>
              <a:buSzPct val="90000"/>
              <a:buFont typeface="Wingdings" charset="2"/>
              <a:buChar char="u"/>
            </a:pPr>
            <a:r>
              <a:rPr lang="en-US" altLang="ja-JP" dirty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integrated electronics</a:t>
            </a:r>
          </a:p>
          <a:p>
            <a:pPr lvl="1" eaLnBrk="1" hangingPunct="1">
              <a:spcBef>
                <a:spcPct val="20000"/>
              </a:spcBef>
              <a:buClr>
                <a:srgbClr val="23346C"/>
              </a:buClr>
              <a:buSzPct val="90000"/>
              <a:buFont typeface="Wingdings" charset="2"/>
              <a:buChar char="u"/>
            </a:pPr>
            <a:r>
              <a:rPr lang="en-US" altLang="ja-JP" dirty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hybrid of Silicon and Scintillator sensors</a:t>
            </a:r>
            <a:endParaRPr lang="ja-JP" altLang="en-US" dirty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>
            <a:fillRect/>
          </a:stretch>
        </p:blipFill>
        <p:spPr bwMode="auto">
          <a:xfrm>
            <a:off x="4087813" y="5189538"/>
            <a:ext cx="18891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テキスト ボックス 25"/>
          <p:cNvSpPr txBox="1">
            <a:spLocks noChangeArrowheads="1"/>
          </p:cNvSpPr>
          <p:nvPr/>
        </p:nvSpPr>
        <p:spPr bwMode="auto">
          <a:xfrm>
            <a:off x="6319838" y="5216525"/>
            <a:ext cx="8905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3E5D78"/>
                </a:solidFill>
                <a:latin typeface="Arial Unicode MS" charset="0"/>
                <a:cs typeface="Arial Unicode MS" charset="0"/>
              </a:rPr>
              <a:t>absorber</a:t>
            </a:r>
          </a:p>
          <a:p>
            <a:pPr eaLnBrk="1" hangingPunct="1"/>
            <a:r>
              <a:rPr lang="en-US" altLang="ja-JP" sz="1400">
                <a:solidFill>
                  <a:srgbClr val="525B7E"/>
                </a:solidFill>
                <a:latin typeface="Arial Unicode MS" charset="0"/>
                <a:cs typeface="Arial Unicode MS" charset="0"/>
              </a:rPr>
              <a:t>sensor</a:t>
            </a:r>
          </a:p>
          <a:p>
            <a:pPr eaLnBrk="1" hangingPunct="1"/>
            <a:r>
              <a:rPr lang="en-US" altLang="ja-JP" sz="1400">
                <a:solidFill>
                  <a:srgbClr val="00B050"/>
                </a:solidFill>
                <a:latin typeface="Arial Unicode MS" charset="0"/>
                <a:cs typeface="Arial Unicode MS" charset="0"/>
              </a:rPr>
              <a:t>readout</a:t>
            </a:r>
            <a:endParaRPr lang="ja-JP" altLang="en-US" sz="1400">
              <a:solidFill>
                <a:srgbClr val="00B050"/>
              </a:solidFill>
              <a:latin typeface="Arial Unicode MS" charset="0"/>
              <a:cs typeface="Arial Unicode MS" charset="0"/>
            </a:endParaRPr>
          </a:p>
        </p:txBody>
      </p:sp>
      <p:cxnSp>
        <p:nvCxnSpPr>
          <p:cNvPr id="28" name="直線矢印コネクタ 27"/>
          <p:cNvCxnSpPr>
            <a:cxnSpLocks noChangeShapeType="1"/>
          </p:cNvCxnSpPr>
          <p:nvPr/>
        </p:nvCxnSpPr>
        <p:spPr bwMode="auto">
          <a:xfrm flipH="1">
            <a:off x="5934075" y="5803900"/>
            <a:ext cx="349250" cy="3175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線矢印コネクタ 31"/>
          <p:cNvCxnSpPr>
            <a:cxnSpLocks noChangeShapeType="1"/>
          </p:cNvCxnSpPr>
          <p:nvPr/>
        </p:nvCxnSpPr>
        <p:spPr bwMode="auto">
          <a:xfrm flipH="1">
            <a:off x="5961063" y="5586413"/>
            <a:ext cx="409575" cy="46037"/>
          </a:xfrm>
          <a:prstGeom prst="straightConnector1">
            <a:avLst/>
          </a:prstGeom>
          <a:noFill/>
          <a:ln w="25400">
            <a:solidFill>
              <a:srgbClr val="8094D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線矢印コネクタ 33"/>
          <p:cNvCxnSpPr/>
          <p:nvPr/>
        </p:nvCxnSpPr>
        <p:spPr bwMode="auto">
          <a:xfrm flipH="1">
            <a:off x="5946775" y="5445125"/>
            <a:ext cx="336550" cy="0"/>
          </a:xfrm>
          <a:prstGeom prst="straightConnector1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4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081088"/>
            <a:ext cx="26701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86075"/>
            <a:ext cx="31305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テキスト ボックス 8"/>
          <p:cNvSpPr txBox="1">
            <a:spLocks noChangeArrowheads="1"/>
          </p:cNvSpPr>
          <p:nvPr/>
        </p:nvSpPr>
        <p:spPr bwMode="auto">
          <a:xfrm>
            <a:off x="6904038" y="3328988"/>
            <a:ext cx="46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  <a:latin typeface="Symbol" charset="2"/>
                <a:cs typeface="Arial Unicode MS" charset="0"/>
              </a:rPr>
              <a:t>p</a:t>
            </a:r>
            <a:r>
              <a:rPr lang="en-US" altLang="ja-JP" sz="2400" baseline="3000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0</a:t>
            </a:r>
            <a:endParaRPr lang="ja-JP" altLang="en-US" sz="2400" baseline="3000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7428" name="テキスト ボックス 32"/>
          <p:cNvSpPr txBox="1">
            <a:spLocks noChangeArrowheads="1"/>
          </p:cNvSpPr>
          <p:nvPr/>
        </p:nvSpPr>
        <p:spPr bwMode="auto">
          <a:xfrm>
            <a:off x="8389938" y="4433888"/>
            <a:ext cx="71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M</a:t>
            </a:r>
            <a:r>
              <a:rPr lang="en-US" altLang="ja-JP" sz="2400">
                <a:solidFill>
                  <a:srgbClr val="FF0000"/>
                </a:solidFill>
                <a:latin typeface="Symbol" charset="2"/>
                <a:cs typeface="Arial Unicode MS" charset="0"/>
              </a:rPr>
              <a:t>gg</a:t>
            </a:r>
            <a:endParaRPr lang="ja-JP" altLang="en-US" sz="2400" baseline="3000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/>
          <a:stretch>
            <a:fillRect/>
          </a:stretch>
        </p:blipFill>
        <p:spPr bwMode="auto">
          <a:xfrm>
            <a:off x="6054725" y="1052736"/>
            <a:ext cx="312578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4095" r="8797" b="14108"/>
          <a:stretch>
            <a:fillRect/>
          </a:stretch>
        </p:blipFill>
        <p:spPr bwMode="auto">
          <a:xfrm>
            <a:off x="4499992" y="3974108"/>
            <a:ext cx="312737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8095" r="5934" b="9000"/>
          <a:stretch>
            <a:fillRect/>
          </a:stretch>
        </p:blipFill>
        <p:spPr bwMode="auto">
          <a:xfrm>
            <a:off x="0" y="3332163"/>
            <a:ext cx="4727575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Collaboration on ILC TPC</a:t>
            </a:r>
            <a:endParaRPr lang="ja-JP" altLang="en-US" smtClean="0"/>
          </a:p>
        </p:txBody>
      </p:sp>
      <p:sp>
        <p:nvSpPr>
          <p:cNvPr id="18441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ja-JP" sz="1800" dirty="0" smtClean="0"/>
              <a:t>LCTPC : Testing TPC performance in non-uniform B field, long drift, …</a:t>
            </a:r>
          </a:p>
          <a:p>
            <a:r>
              <a:rPr lang="en-US" altLang="ja-JP" sz="1800" dirty="0" smtClean="0"/>
              <a:t>DESY beam tests (2009-2011)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8440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8077200" y="19050"/>
            <a:ext cx="1066800" cy="328613"/>
          </a:xfrm>
          <a:prstGeom prst="rect">
            <a:avLst/>
          </a:prstGeo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9571F5C-996A-4305-B996-F1396C85C737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2819400"/>
            <a:ext cx="2730235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PCMAG(1T, ~60cm drift)</a:t>
            </a:r>
            <a:endParaRPr lang="ja-JP" altLang="en-US" sz="1800" smtClean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cxnSp>
        <p:nvCxnSpPr>
          <p:cNvPr id="18445" name="直線矢印コネクタ 10"/>
          <p:cNvCxnSpPr>
            <a:cxnSpLocks noChangeShapeType="1"/>
          </p:cNvCxnSpPr>
          <p:nvPr/>
        </p:nvCxnSpPr>
        <p:spPr bwMode="auto">
          <a:xfrm>
            <a:off x="1365250" y="3189288"/>
            <a:ext cx="392113" cy="638175"/>
          </a:xfrm>
          <a:prstGeom prst="straightConnector1">
            <a:avLst/>
          </a:prstGeom>
          <a:noFill/>
          <a:ln w="57150">
            <a:solidFill>
              <a:srgbClr val="23346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46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621237"/>
            <a:ext cx="17637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4819303" y="3041086"/>
            <a:ext cx="160172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80cm</a:t>
            </a:r>
            <a:r>
              <a:rPr lang="en-US" altLang="ja-JP" sz="1800" baseline="30000" smtClean="0">
                <a:solidFill>
                  <a:srgbClr val="23346C"/>
                </a:solidFill>
                <a:latin typeface="Symbol" charset="2"/>
                <a:cs typeface="Arial Unicode MS" charset="0"/>
              </a:rPr>
              <a:t>f </a:t>
            </a:r>
          </a:p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~ 10k readout</a:t>
            </a:r>
            <a:endParaRPr lang="ja-JP" altLang="en-US" sz="1800" smtClean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00299" y="3567435"/>
            <a:ext cx="156966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TPC Concept</a:t>
            </a:r>
            <a:endParaRPr lang="ja-JP" altLang="en-US" sz="1800" smtClean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477326" y="6300028"/>
            <a:ext cx="1569660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12813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ja-JP" sz="1800" dirty="0" smtClean="0">
                <a:solidFill>
                  <a:srgbClr val="23346C"/>
                </a:solidFill>
                <a:latin typeface="Arial Unicode MS" charset="0"/>
                <a:cs typeface="Arial Unicode MS" charset="0"/>
              </a:rPr>
              <a:t>Typical Event</a:t>
            </a:r>
            <a:endParaRPr lang="ja-JP" altLang="en-US" sz="1800" dirty="0" smtClean="0">
              <a:solidFill>
                <a:srgbClr val="23346C"/>
              </a:solidFill>
              <a:latin typeface="Arial Unicode MS" charset="0"/>
              <a:cs typeface="Arial Unicode MS" charset="0"/>
            </a:endParaRPr>
          </a:p>
        </p:txBody>
      </p:sp>
      <p:pic>
        <p:nvPicPr>
          <p:cNvPr id="18456" name="図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508625"/>
            <a:ext cx="122238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298950"/>
            <a:ext cx="20955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357813"/>
            <a:ext cx="122237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5357813"/>
            <a:ext cx="2254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508500"/>
            <a:ext cx="147637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4383088"/>
            <a:ext cx="14605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400550"/>
            <a:ext cx="147638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3" name="図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179888"/>
            <a:ext cx="209550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4" name="図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198938"/>
            <a:ext cx="21113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5" name="図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291013"/>
            <a:ext cx="211138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ja-JP" sz="2900" smtClean="0">
                <a:cs typeface="Arial Unicode MS" charset="0"/>
              </a:rPr>
              <a:t>FPCCD (Fine Pitch CCD) for ILC </a:t>
            </a:r>
            <a:br>
              <a:rPr lang="en-US" altLang="ja-JP" sz="2900" smtClean="0">
                <a:cs typeface="Arial Unicode MS" charset="0"/>
              </a:rPr>
            </a:br>
            <a:r>
              <a:rPr lang="en-US" altLang="ja-JP" sz="2900" smtClean="0">
                <a:cs typeface="Arial Unicode MS" charset="0"/>
              </a:rPr>
              <a:t>R&amp;D goal</a:t>
            </a:r>
            <a:endParaRPr lang="ja-JP" altLang="en-US" sz="2900" smtClean="0">
              <a:cs typeface="Arial Unicode MS" charset="0"/>
            </a:endParaRPr>
          </a:p>
        </p:txBody>
      </p:sp>
      <p:sp>
        <p:nvSpPr>
          <p:cNvPr id="19460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4497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400" smtClean="0"/>
              <a:t>FPCCD sensors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Pixel size; 6um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Chip size;1cmx6.5cm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Speed &gt;10Mpix/s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F.W.C. </a:t>
            </a:r>
            <a:r>
              <a:rPr lang="ja-JP" altLang="en-US" sz="2100" smtClean="0">
                <a:sym typeface="Wingdings" charset="2"/>
              </a:rPr>
              <a:t> </a:t>
            </a:r>
            <a:r>
              <a:rPr lang="en-US" altLang="ja-JP" sz="2100" smtClean="0">
                <a:sym typeface="Wingdings" charset="2"/>
              </a:rPr>
              <a:t>&gt; 10000 e(?)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Power</a:t>
            </a:r>
            <a:r>
              <a:rPr lang="ja-JP" altLang="en-US" sz="2100" smtClean="0">
                <a:sym typeface="Wingdings" charset="2"/>
              </a:rPr>
              <a:t>   </a:t>
            </a:r>
            <a:r>
              <a:rPr lang="en-US" altLang="ja-JP" sz="2100" smtClean="0">
                <a:sym typeface="Wingdings" charset="2"/>
              </a:rPr>
              <a:t>&lt;10mW/ch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Rad. Tolerance &gt;1x10</a:t>
            </a:r>
            <a:r>
              <a:rPr lang="en-US" altLang="ja-JP" sz="2100" baseline="30000" smtClean="0">
                <a:sym typeface="Wingdings" charset="2"/>
              </a:rPr>
              <a:t>13</a:t>
            </a:r>
            <a:r>
              <a:rPr lang="en-US" altLang="ja-JP" sz="2100" smtClean="0">
                <a:sym typeface="Wingdings" charset="2"/>
              </a:rPr>
              <a:t>e/cm</a:t>
            </a:r>
            <a:r>
              <a:rPr lang="en-US" altLang="ja-JP" sz="2100" baseline="30000" smtClean="0">
                <a:sym typeface="Wingdings" charset="2"/>
              </a:rPr>
              <a:t>2 </a:t>
            </a:r>
            <a:r>
              <a:rPr lang="en-US" altLang="ja-JP" sz="2100" smtClean="0">
                <a:sym typeface="Wingdings" charset="2"/>
              </a:rPr>
              <a:t> (=1x10</a:t>
            </a:r>
            <a:r>
              <a:rPr lang="en-US" altLang="ja-JP" sz="2100" baseline="30000" smtClean="0">
                <a:sym typeface="Wingdings" charset="2"/>
              </a:rPr>
              <a:t>12</a:t>
            </a:r>
            <a:r>
              <a:rPr lang="en-US" altLang="ja-JP" sz="2100" smtClean="0">
                <a:sym typeface="Wingdings" charset="2"/>
              </a:rPr>
              <a:t>/cm</a:t>
            </a:r>
            <a:r>
              <a:rPr lang="en-US" altLang="ja-JP" sz="2100" baseline="30000" smtClean="0">
                <a:sym typeface="Wingdings" charset="2"/>
              </a:rPr>
              <a:t>2</a:t>
            </a:r>
            <a:r>
              <a:rPr lang="en-US" altLang="ja-JP" sz="2100" smtClean="0">
                <a:sym typeface="Wingdings" charset="2"/>
              </a:rPr>
              <a:t>/y x 3y x safety factor 3)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smtClean="0">
                <a:sym typeface="Wingdings" charset="2"/>
              </a:rPr>
              <a:t>Readout ASIC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Speed &gt; 10Mpix/s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Power</a:t>
            </a:r>
            <a:r>
              <a:rPr lang="ja-JP" altLang="en-US" sz="2100" smtClean="0">
                <a:sym typeface="Wingdings" charset="2"/>
              </a:rPr>
              <a:t> </a:t>
            </a:r>
            <a:r>
              <a:rPr lang="en-US" altLang="ja-JP" sz="2100" smtClean="0">
                <a:sym typeface="Wingdings" charset="2"/>
              </a:rPr>
              <a:t>&lt; 6mW/ch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100" smtClean="0">
                <a:sym typeface="Wingdings" charset="2"/>
              </a:rPr>
              <a:t>Noise</a:t>
            </a:r>
            <a:r>
              <a:rPr lang="ja-JP" altLang="en-US" sz="2100" smtClean="0">
                <a:sym typeface="Wingdings" charset="2"/>
              </a:rPr>
              <a:t> </a:t>
            </a:r>
            <a:r>
              <a:rPr lang="en-US" altLang="ja-JP" sz="2100" smtClean="0">
                <a:sym typeface="Wingdings" charset="2"/>
              </a:rPr>
              <a:t>&lt; 30 electrons</a:t>
            </a:r>
          </a:p>
        </p:txBody>
      </p:sp>
      <p:sp>
        <p:nvSpPr>
          <p:cNvPr id="19461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52596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en-US" altLang="ja-JP" sz="2200" smtClean="0">
                <a:sym typeface="Wingdings" charset="2"/>
              </a:rPr>
              <a:t>Peripheral circuit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>
                <a:sym typeface="Wingdings" charset="2"/>
              </a:rPr>
              <a:t>Clock driver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Data suppression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Etc.</a:t>
            </a:r>
          </a:p>
          <a:p>
            <a:pPr eaLnBrk="1" hangingPunct="1">
              <a:lnSpc>
                <a:spcPct val="60000"/>
              </a:lnSpc>
            </a:pPr>
            <a:r>
              <a:rPr lang="en-US" altLang="ja-JP" sz="2200" smtClean="0"/>
              <a:t>Engineering R&amp;D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Over-all design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Low-mass ladder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Cooling system (~-40</a:t>
            </a:r>
            <a:r>
              <a:rPr lang="ja-JP" altLang="en-US" sz="1900" smtClean="0">
                <a:latin typeface="ＭＳ Ｐゴシック" charset="-128"/>
              </a:rPr>
              <a:t>℃</a:t>
            </a:r>
            <a:r>
              <a:rPr lang="en-US" altLang="ja-JP" sz="1900" smtClean="0"/>
              <a:t>)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Support structure</a:t>
            </a:r>
          </a:p>
          <a:p>
            <a:pPr lvl="1" eaLnBrk="1" hangingPunct="1">
              <a:lnSpc>
                <a:spcPct val="60000"/>
              </a:lnSpc>
              <a:buFont typeface="Wingdings" charset="2"/>
              <a:buChar char="è"/>
            </a:pPr>
            <a:r>
              <a:rPr lang="en-US" altLang="ja-JP" sz="1900" smtClean="0">
                <a:sym typeface="Wingdings" charset="2"/>
              </a:rPr>
              <a:t>Engineering prototype</a:t>
            </a:r>
            <a:endParaRPr lang="ja-JP" altLang="en-US" sz="1900" smtClean="0"/>
          </a:p>
          <a:p>
            <a:pPr eaLnBrk="1" hangingPunct="1">
              <a:lnSpc>
                <a:spcPct val="60000"/>
              </a:lnSpc>
            </a:pPr>
            <a:r>
              <a:rPr lang="en-US" altLang="ja-JP" sz="2200" smtClean="0"/>
              <a:t>Software tools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Track reconstruction</a:t>
            </a:r>
          </a:p>
          <a:p>
            <a:pPr lvl="1" eaLnBrk="1" hangingPunct="1">
              <a:lnSpc>
                <a:spcPct val="60000"/>
              </a:lnSpc>
            </a:pPr>
            <a:r>
              <a:rPr lang="en-US" altLang="ja-JP" sz="1900" smtClean="0"/>
              <a:t>Cluster shape analysis</a:t>
            </a:r>
            <a:endParaRPr lang="ja-JP" altLang="en-US" sz="1900" smtClean="0"/>
          </a:p>
        </p:txBody>
      </p:sp>
      <p:sp>
        <p:nvSpPr>
          <p:cNvPr id="19459" name="スライド番号プレースホルダ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7C45A30-CCFB-4253-9385-5F3ED9AC210B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8</a:t>
            </a:fld>
            <a:endParaRPr kumimoji="0" lang="en-US" altLang="ja-JP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Sensor R&amp;D</a:t>
            </a:r>
            <a:endParaRPr lang="en-GB" altLang="ja-JP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43813" cy="1468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 smtClean="0"/>
              <a:t>FPCCD prototype-3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400" smtClean="0"/>
              <a:t>Pixel size</a:t>
            </a:r>
            <a:r>
              <a:rPr lang="ja-JP" altLang="en-US" sz="2400" smtClean="0"/>
              <a:t>：</a:t>
            </a:r>
            <a:r>
              <a:rPr lang="en-US" altLang="ja-JP" sz="2400" smtClean="0"/>
              <a:t>12, 9.6, 8, 6</a:t>
            </a:r>
            <a:r>
              <a:rPr lang="en-US" altLang="ja-JP" sz="2400" smtClean="0">
                <a:latin typeface="Symbol" charset="2"/>
              </a:rPr>
              <a:t>m</a:t>
            </a:r>
            <a:r>
              <a:rPr lang="en-US" altLang="ja-JP" sz="2400" smtClean="0"/>
              <a:t>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400" smtClean="0"/>
              <a:t>12, 9.6, and 8</a:t>
            </a:r>
            <a:r>
              <a:rPr lang="en-US" altLang="ja-JP" sz="2400" smtClean="0">
                <a:latin typeface="Symbol" charset="2"/>
              </a:rPr>
              <a:t>m</a:t>
            </a:r>
            <a:r>
              <a:rPr lang="en-US" altLang="ja-JP" sz="2400" smtClean="0"/>
              <a:t>m pixels work, but 6</a:t>
            </a:r>
            <a:r>
              <a:rPr lang="en-US" altLang="ja-JP" sz="2400" smtClean="0">
                <a:latin typeface="Symbol" charset="2"/>
              </a:rPr>
              <a:t>m</a:t>
            </a:r>
            <a:r>
              <a:rPr lang="en-US" altLang="ja-JP" sz="2400" smtClean="0"/>
              <a:t>m pixels do not work at all</a:t>
            </a:r>
            <a:endParaRPr lang="en-GB" altLang="ja-JP" sz="2400" smtClean="0"/>
          </a:p>
        </p:txBody>
      </p:sp>
      <p:sp>
        <p:nvSpPr>
          <p:cNvPr id="20483" name="スライド番号プレースホルダ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20000" y="18288"/>
            <a:ext cx="1066800" cy="3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D38622B-8D8E-4DD7-B6FA-B7C18BDBB06B}" type="slidenum">
              <a:rPr kumimoji="0" lang="en-US" altLang="ja-JP">
                <a:solidFill>
                  <a:schemeClr val="tx2"/>
                </a:solidFill>
              </a:rPr>
              <a:pPr eaLnBrk="1" hangingPunct="1"/>
              <a:t>9</a:t>
            </a:fld>
            <a:endParaRPr kumimoji="0" lang="en-US" altLang="ja-JP">
              <a:solidFill>
                <a:schemeClr val="tx2"/>
              </a:solidFill>
            </a:endParaRPr>
          </a:p>
        </p:txBody>
      </p:sp>
      <p:graphicFrame>
        <p:nvGraphicFramePr>
          <p:cNvPr id="20485" name="Object 4"/>
          <p:cNvGraphicFramePr>
            <a:graphicFrameLocks noChangeAspect="1"/>
          </p:cNvGraphicFramePr>
          <p:nvPr/>
        </p:nvGraphicFramePr>
        <p:xfrm>
          <a:off x="3995738" y="4149725"/>
          <a:ext cx="4038600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Drawing" r:id="rId3" imgW="4800600" imgH="2980944" progId="Canvas.Drawing.X">
                  <p:embed/>
                </p:oleObj>
              </mc:Choice>
              <mc:Fallback>
                <p:oleObj name="Drawing" r:id="rId3" imgW="4800600" imgH="2980944" progId="Canvas.Drawing.X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149725"/>
                        <a:ext cx="4038600" cy="250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6" name="Picture 5" descr="ch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34575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1042988" y="4608513"/>
            <a:ext cx="1817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>
                <a:solidFill>
                  <a:schemeClr val="bg1"/>
                </a:solidFill>
              </a:rPr>
              <a:t>12</a:t>
            </a:r>
            <a:r>
              <a:rPr lang="en-US" altLang="ja-JP" sz="10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ja-JP" sz="1000">
                <a:solidFill>
                  <a:schemeClr val="bg1"/>
                </a:solidFill>
              </a:rPr>
              <a:t>m</a:t>
            </a:r>
            <a:r>
              <a:rPr lang="ja-JP" altLang="en-US" sz="1000">
                <a:solidFill>
                  <a:schemeClr val="bg1"/>
                </a:solidFill>
              </a:rPr>
              <a:t>　  </a:t>
            </a:r>
            <a:r>
              <a:rPr lang="en-US" altLang="ja-JP" sz="1000">
                <a:solidFill>
                  <a:schemeClr val="bg1"/>
                </a:solidFill>
              </a:rPr>
              <a:t>9.6</a:t>
            </a:r>
            <a:r>
              <a:rPr lang="en-US" altLang="ja-JP" sz="10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ja-JP" sz="1000">
                <a:solidFill>
                  <a:schemeClr val="bg1"/>
                </a:solidFill>
              </a:rPr>
              <a:t>m</a:t>
            </a:r>
            <a:r>
              <a:rPr lang="ja-JP" altLang="en-US" sz="1000">
                <a:solidFill>
                  <a:schemeClr val="bg1"/>
                </a:solidFill>
              </a:rPr>
              <a:t>　  </a:t>
            </a:r>
            <a:r>
              <a:rPr lang="en-US" altLang="ja-JP" sz="1000">
                <a:solidFill>
                  <a:schemeClr val="bg1"/>
                </a:solidFill>
              </a:rPr>
              <a:t>8</a:t>
            </a:r>
            <a:r>
              <a:rPr lang="en-US" altLang="ja-JP" sz="10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ja-JP" sz="1000">
                <a:solidFill>
                  <a:schemeClr val="bg1"/>
                </a:solidFill>
              </a:rPr>
              <a:t>m</a:t>
            </a:r>
            <a:r>
              <a:rPr lang="ja-JP" altLang="en-US" sz="1000">
                <a:solidFill>
                  <a:schemeClr val="bg1"/>
                </a:solidFill>
              </a:rPr>
              <a:t>　  </a:t>
            </a:r>
            <a:r>
              <a:rPr lang="en-US" altLang="ja-JP" sz="1000">
                <a:solidFill>
                  <a:schemeClr val="bg1"/>
                </a:solidFill>
              </a:rPr>
              <a:t>6</a:t>
            </a:r>
            <a:r>
              <a:rPr lang="en-US" altLang="ja-JP" sz="1000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ja-JP" sz="1000">
                <a:solidFill>
                  <a:schemeClr val="bg1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エコロジー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557</TotalTime>
  <Words>1426</Words>
  <Application>Microsoft Office PowerPoint</Application>
  <PresentationFormat>画面に合わせる (4:3)</PresentationFormat>
  <Paragraphs>428</Paragraphs>
  <Slides>43</Slides>
  <Notes>13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43</vt:i4>
      </vt:variant>
    </vt:vector>
  </HeadingPairs>
  <TitlesOfParts>
    <vt:vector size="46" baseType="lpstr">
      <vt:lpstr>クラリティ</vt:lpstr>
      <vt:lpstr>Drawing</vt:lpstr>
      <vt:lpstr>Image</vt:lpstr>
      <vt:lpstr>Detector Technology Project (DTP) </vt:lpstr>
      <vt:lpstr>Detector development for J-Parc(Neutrino)  and LC programs</vt:lpstr>
      <vt:lpstr>Detector R&amp;Ds for T2K and beyond</vt:lpstr>
      <vt:lpstr>Detector R&amp;Ds in T2K and beyond (2)</vt:lpstr>
      <vt:lpstr>Collaboration on ILC Calorimeter R&amp;D</vt:lpstr>
      <vt:lpstr>Calorimeter Beam Tests</vt:lpstr>
      <vt:lpstr>Collaboration on ILC TPC</vt:lpstr>
      <vt:lpstr>FPCCD (Fine Pitch CCD) for ILC  R&amp;D goal</vt:lpstr>
      <vt:lpstr>Sensor R&amp;D</vt:lpstr>
      <vt:lpstr>Sensor R&amp;D</vt:lpstr>
      <vt:lpstr>Wafer thinning</vt:lpstr>
      <vt:lpstr>CO2 cooling system</vt:lpstr>
      <vt:lpstr>CO2 cooling system</vt:lpstr>
      <vt:lpstr>ASIC R&amp;D</vt:lpstr>
      <vt:lpstr>KEK  Detector Technology Project</vt:lpstr>
      <vt:lpstr>PowerPoint プレゼンテーション</vt:lpstr>
      <vt:lpstr>The most advanced  radiation detector: SOI pixel</vt:lpstr>
      <vt:lpstr>PowerPoint プレゼンテーション</vt:lpstr>
      <vt:lpstr>Steady growth</vt:lpstr>
      <vt:lpstr>PowerPoint プレゼンテーション</vt:lpstr>
      <vt:lpstr>PowerPoint プレゼンテーション</vt:lpstr>
      <vt:lpstr>High precision X-ray imaging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Wireless gas detector MPGD and its applications </vt:lpstr>
      <vt:lpstr>Neutron imaging with MPGD </vt:lpstr>
      <vt:lpstr>PowerPoint プレゼンテーション</vt:lpstr>
      <vt:lpstr>PowerPoint プレゼンテーション</vt:lpstr>
      <vt:lpstr>Development toward new structure/fabrication </vt:lpstr>
      <vt:lpstr>QPIX for advanced pixel electronics</vt:lpstr>
      <vt:lpstr>QPIX test with neon beam (TIARA)</vt:lpstr>
      <vt:lpstr>PowerPoint プレゼンテーション</vt:lpstr>
      <vt:lpstr>Super Conducting Detector (SCD) for CMB camera, neutrino decay observation..</vt:lpstr>
      <vt:lpstr>STJ and MKIDs device fab. In KEKDTP clean room</vt:lpstr>
      <vt:lpstr>SiTCP and RTmiddleware New Generation DAQ scheme</vt:lpstr>
      <vt:lpstr>KEKDTP others</vt:lpstr>
      <vt:lpstr>KEKDTP activities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R&amp;D in T2K and beyond</dc:title>
  <dc:creator>丸山　和純</dc:creator>
  <cp:lastModifiedBy>Junji Haba</cp:lastModifiedBy>
  <cp:revision>56</cp:revision>
  <dcterms:created xsi:type="dcterms:W3CDTF">2012-03-13T02:30:28Z</dcterms:created>
  <dcterms:modified xsi:type="dcterms:W3CDTF">2012-03-20T05:51:07Z</dcterms:modified>
</cp:coreProperties>
</file>