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2400" y="838200"/>
            <a:ext cx="8915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err="1"/>
              <a:t>Question</a:t>
            </a:r>
            <a:r>
              <a:rPr lang="de-DE" sz="1400" dirty="0"/>
              <a:t>: </a:t>
            </a:r>
            <a:endParaRPr lang="de-DE" sz="1400" dirty="0" smtClean="0"/>
          </a:p>
          <a:p>
            <a:r>
              <a:rPr lang="de-DE" sz="1400" dirty="0" err="1" smtClean="0"/>
              <a:t>What</a:t>
            </a:r>
            <a:r>
              <a:rPr lang="de-DE" sz="1400" dirty="0" smtClean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FEL </a:t>
            </a:r>
            <a:r>
              <a:rPr lang="de-DE" sz="1400" dirty="0" err="1"/>
              <a:t>gain</a:t>
            </a:r>
            <a:r>
              <a:rPr lang="de-DE" sz="1400" dirty="0"/>
              <a:t> </a:t>
            </a:r>
            <a:r>
              <a:rPr lang="de-DE" sz="1400" dirty="0" err="1"/>
              <a:t>over</a:t>
            </a:r>
            <a:r>
              <a:rPr lang="de-DE" sz="1400" dirty="0"/>
              <a:t> </a:t>
            </a:r>
            <a:r>
              <a:rPr lang="de-DE" sz="1400" dirty="0" err="1"/>
              <a:t>spontaneous</a:t>
            </a:r>
            <a:r>
              <a:rPr lang="de-DE" sz="1400" dirty="0"/>
              <a:t>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hard</a:t>
            </a:r>
            <a:r>
              <a:rPr lang="de-DE" sz="1400" dirty="0"/>
              <a:t> x-</a:t>
            </a:r>
            <a:r>
              <a:rPr lang="de-DE" sz="1400" dirty="0" err="1"/>
              <a:t>ray</a:t>
            </a:r>
            <a:r>
              <a:rPr lang="de-DE" sz="1400" dirty="0"/>
              <a:t> </a:t>
            </a:r>
            <a:r>
              <a:rPr lang="de-DE" sz="1400" dirty="0" err="1"/>
              <a:t>range</a:t>
            </a:r>
            <a:r>
              <a:rPr lang="de-DE" sz="1400" dirty="0"/>
              <a:t> ? </a:t>
            </a:r>
          </a:p>
          <a:p>
            <a:r>
              <a:rPr lang="de-DE" sz="1400" dirty="0" err="1" smtClean="0"/>
              <a:t>Or</a:t>
            </a:r>
            <a:r>
              <a:rPr lang="de-DE" sz="1400" dirty="0" smtClean="0"/>
              <a:t>: </a:t>
            </a:r>
            <a:r>
              <a:rPr lang="de-DE" sz="1400" dirty="0" err="1" smtClean="0"/>
              <a:t>What</a:t>
            </a:r>
            <a:r>
              <a:rPr lang="de-DE" sz="1400" dirty="0" smtClean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FEL </a:t>
            </a:r>
            <a:r>
              <a:rPr lang="de-DE" sz="1400" dirty="0" err="1"/>
              <a:t>intensity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saturation</a:t>
            </a:r>
            <a:r>
              <a:rPr lang="de-DE" sz="1400" dirty="0"/>
              <a:t> </a:t>
            </a:r>
            <a:r>
              <a:rPr lang="de-DE" sz="1400" dirty="0" err="1"/>
              <a:t>compared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only</a:t>
            </a:r>
            <a:r>
              <a:rPr lang="de-DE" sz="1400" dirty="0"/>
              <a:t> SR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central</a:t>
            </a:r>
            <a:r>
              <a:rPr lang="de-DE" sz="1400" dirty="0"/>
              <a:t> </a:t>
            </a:r>
            <a:r>
              <a:rPr lang="de-DE" sz="1400" dirty="0" err="1"/>
              <a:t>cone</a:t>
            </a:r>
            <a:r>
              <a:rPr lang="de-DE" sz="1400" dirty="0"/>
              <a:t> for </a:t>
            </a:r>
            <a:r>
              <a:rPr lang="de-DE" sz="1400" dirty="0" err="1"/>
              <a:t>hard</a:t>
            </a:r>
            <a:r>
              <a:rPr lang="de-DE" sz="1400" dirty="0"/>
              <a:t> X-</a:t>
            </a:r>
            <a:r>
              <a:rPr lang="de-DE" sz="1400" dirty="0" err="1"/>
              <a:t>rays</a:t>
            </a:r>
            <a:r>
              <a:rPr lang="de-DE" sz="1400" dirty="0"/>
              <a:t> (SASE1 </a:t>
            </a:r>
            <a:r>
              <a:rPr lang="de-DE" sz="1400" dirty="0" err="1"/>
              <a:t>range</a:t>
            </a:r>
            <a:r>
              <a:rPr lang="de-DE" sz="1400" dirty="0"/>
              <a:t> </a:t>
            </a:r>
            <a:r>
              <a:rPr lang="de-DE" sz="1400" dirty="0" err="1"/>
              <a:t>3keV-24keV</a:t>
            </a:r>
            <a:r>
              <a:rPr lang="de-DE" sz="1400" dirty="0"/>
              <a:t>) ?</a:t>
            </a:r>
          </a:p>
          <a:p>
            <a:r>
              <a:rPr lang="de-DE" sz="1400" dirty="0"/>
              <a:t> </a:t>
            </a:r>
          </a:p>
          <a:p>
            <a:r>
              <a:rPr lang="de-DE" sz="1400" dirty="0"/>
              <a:t>(Total </a:t>
            </a:r>
            <a:r>
              <a:rPr lang="de-DE" sz="1400" dirty="0" err="1"/>
              <a:t>flux</a:t>
            </a:r>
            <a:r>
              <a:rPr lang="de-DE" sz="1400" dirty="0"/>
              <a:t> [</a:t>
            </a:r>
            <a:r>
              <a:rPr lang="de-DE" sz="1400" dirty="0" err="1"/>
              <a:t>photons</a:t>
            </a:r>
            <a:r>
              <a:rPr lang="de-DE" sz="1400" dirty="0"/>
              <a:t>/sec/</a:t>
            </a:r>
            <a:r>
              <a:rPr lang="de-DE" sz="1400" dirty="0" err="1"/>
              <a:t>0.1%BW</a:t>
            </a:r>
            <a:r>
              <a:rPr lang="de-DE" sz="1400" dirty="0"/>
              <a:t>], </a:t>
            </a:r>
            <a:r>
              <a:rPr lang="de-DE" sz="1400" dirty="0" err="1"/>
              <a:t>and</a:t>
            </a:r>
            <a:r>
              <a:rPr lang="de-DE" sz="1400" dirty="0"/>
              <a:t> on-</a:t>
            </a:r>
            <a:r>
              <a:rPr lang="de-DE" sz="1400" dirty="0" err="1"/>
              <a:t>axis</a:t>
            </a:r>
            <a:r>
              <a:rPr lang="de-DE" sz="1400" dirty="0"/>
              <a:t> angular </a:t>
            </a:r>
            <a:r>
              <a:rPr lang="de-DE" sz="1400" dirty="0" err="1"/>
              <a:t>flux</a:t>
            </a:r>
            <a:r>
              <a:rPr lang="de-DE" sz="1400" dirty="0"/>
              <a:t> </a:t>
            </a:r>
            <a:r>
              <a:rPr lang="de-DE" sz="1400" dirty="0" err="1"/>
              <a:t>density</a:t>
            </a:r>
            <a:r>
              <a:rPr lang="de-DE" sz="1400" dirty="0"/>
              <a:t> [</a:t>
            </a:r>
            <a:r>
              <a:rPr lang="de-DE" sz="1400" dirty="0" err="1"/>
              <a:t>photons</a:t>
            </a:r>
            <a:r>
              <a:rPr lang="de-DE" sz="1400" dirty="0"/>
              <a:t>/sec/</a:t>
            </a:r>
            <a:r>
              <a:rPr lang="de-DE" sz="1400" dirty="0" err="1"/>
              <a:t>mrad^2</a:t>
            </a:r>
            <a:r>
              <a:rPr lang="de-DE" sz="1400" dirty="0"/>
              <a:t>/</a:t>
            </a:r>
            <a:r>
              <a:rPr lang="de-DE" sz="1400" dirty="0" err="1"/>
              <a:t>0.1%BW</a:t>
            </a:r>
            <a:r>
              <a:rPr lang="de-DE" sz="1400" dirty="0"/>
              <a:t>]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fundamental) </a:t>
            </a:r>
          </a:p>
          <a:p>
            <a:r>
              <a:rPr lang="de-DE" sz="1400" dirty="0"/>
              <a:t> </a:t>
            </a:r>
          </a:p>
          <a:p>
            <a:r>
              <a:rPr lang="de-DE" sz="1400" dirty="0" err="1" smtClean="0"/>
              <a:t>My</a:t>
            </a:r>
            <a:r>
              <a:rPr lang="de-DE" sz="1400" dirty="0" smtClean="0"/>
              <a:t> </a:t>
            </a:r>
            <a:r>
              <a:rPr lang="de-DE" sz="1400" dirty="0" err="1" smtClean="0"/>
              <a:t>simulation</a:t>
            </a:r>
            <a:r>
              <a:rPr lang="de-DE" sz="1400" dirty="0" smtClean="0"/>
              <a:t>: </a:t>
            </a:r>
            <a:endParaRPr lang="de-DE" sz="1400" dirty="0"/>
          </a:p>
          <a:p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lasing</a:t>
            </a:r>
            <a:r>
              <a:rPr lang="de-DE" sz="1400" dirty="0"/>
              <a:t> </a:t>
            </a:r>
            <a:r>
              <a:rPr lang="de-DE" sz="1400" dirty="0" err="1"/>
              <a:t>threshold</a:t>
            </a:r>
            <a:r>
              <a:rPr lang="de-DE" sz="1400" dirty="0"/>
              <a:t> (</a:t>
            </a:r>
            <a:r>
              <a:rPr lang="de-DE" sz="1400" dirty="0" err="1"/>
              <a:t>only</a:t>
            </a:r>
            <a:r>
              <a:rPr lang="de-DE" sz="1400" dirty="0"/>
              <a:t> </a:t>
            </a:r>
            <a:r>
              <a:rPr lang="de-DE" sz="1400" dirty="0" err="1"/>
              <a:t>spontaneous</a:t>
            </a:r>
            <a:r>
              <a:rPr lang="de-DE" sz="1400" dirty="0"/>
              <a:t>, 35 </a:t>
            </a:r>
            <a:r>
              <a:rPr lang="de-DE" sz="1400" dirty="0" err="1"/>
              <a:t>modules</a:t>
            </a:r>
            <a:r>
              <a:rPr lang="de-DE" sz="1400" dirty="0"/>
              <a:t>, </a:t>
            </a:r>
            <a:r>
              <a:rPr lang="de-DE" sz="1400" dirty="0" err="1"/>
              <a:t>14Gev</a:t>
            </a:r>
            <a:r>
              <a:rPr lang="de-DE" sz="1400" dirty="0"/>
              <a:t>, </a:t>
            </a:r>
            <a:r>
              <a:rPr lang="de-DE" sz="1400" dirty="0" err="1"/>
              <a:t>27000pulses</a:t>
            </a:r>
            <a:r>
              <a:rPr lang="de-DE" sz="1400" dirty="0"/>
              <a:t>/sec, </a:t>
            </a:r>
            <a:r>
              <a:rPr lang="de-DE" sz="1400" dirty="0" err="1" smtClean="0"/>
              <a:t>12.4keV</a:t>
            </a:r>
            <a:r>
              <a:rPr lang="de-DE" sz="1400" dirty="0" smtClean="0"/>
              <a:t>):</a:t>
            </a:r>
          </a:p>
          <a:p>
            <a:r>
              <a:rPr lang="de-DE" sz="1400" dirty="0" err="1" smtClean="0"/>
              <a:t>5E12</a:t>
            </a:r>
            <a:r>
              <a:rPr lang="de-DE" sz="1400" dirty="0" smtClean="0"/>
              <a:t> </a:t>
            </a:r>
            <a:r>
              <a:rPr lang="de-DE" sz="1400" dirty="0" err="1"/>
              <a:t>photons</a:t>
            </a:r>
            <a:r>
              <a:rPr lang="de-DE" sz="1400" dirty="0"/>
              <a:t>/sec/</a:t>
            </a:r>
            <a:r>
              <a:rPr lang="de-DE" sz="1400" dirty="0" err="1"/>
              <a:t>0.1%BW</a:t>
            </a:r>
            <a:r>
              <a:rPr lang="de-DE" sz="1400" dirty="0"/>
              <a:t> total </a:t>
            </a:r>
            <a:r>
              <a:rPr lang="de-DE" sz="1400" dirty="0" err="1"/>
              <a:t>flux</a:t>
            </a:r>
            <a:r>
              <a:rPr lang="de-DE" sz="1400" dirty="0"/>
              <a:t>, </a:t>
            </a:r>
            <a:r>
              <a:rPr lang="de-DE" sz="1400" dirty="0" err="1"/>
              <a:t>and</a:t>
            </a:r>
            <a:r>
              <a:rPr lang="de-DE" sz="1400" dirty="0"/>
              <a:t> total </a:t>
            </a:r>
            <a:r>
              <a:rPr lang="de-DE" sz="1400" dirty="0" err="1"/>
              <a:t>energy</a:t>
            </a:r>
            <a:r>
              <a:rPr lang="de-DE" sz="1400" dirty="0"/>
              <a:t> per pulse </a:t>
            </a:r>
            <a:r>
              <a:rPr lang="de-DE" sz="1400" dirty="0" err="1" smtClean="0"/>
              <a:t>2.14mJ</a:t>
            </a:r>
            <a:r>
              <a:rPr lang="de-DE" sz="1400" dirty="0"/>
              <a:t> </a:t>
            </a:r>
            <a:r>
              <a:rPr lang="de-DE" sz="1400" dirty="0" err="1" smtClean="0"/>
              <a:t>over</a:t>
            </a:r>
            <a:r>
              <a:rPr lang="de-DE" sz="1400" dirty="0" smtClean="0"/>
              <a:t> all </a:t>
            </a:r>
            <a:r>
              <a:rPr lang="de-DE" sz="1400" dirty="0" err="1" smtClean="0"/>
              <a:t>angles</a:t>
            </a:r>
            <a:endParaRPr lang="de-DE" sz="1400" dirty="0"/>
          </a:p>
          <a:p>
            <a:r>
              <a:rPr lang="de-DE" sz="1400" dirty="0"/>
              <a:t> </a:t>
            </a:r>
          </a:p>
          <a:p>
            <a:r>
              <a:rPr lang="de-DE" sz="1400" dirty="0" err="1"/>
              <a:t>Under</a:t>
            </a:r>
            <a:r>
              <a:rPr lang="de-DE" sz="1400" dirty="0"/>
              <a:t> same </a:t>
            </a:r>
            <a:r>
              <a:rPr lang="de-DE" sz="1400" dirty="0" err="1"/>
              <a:t>conditions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FEL </a:t>
            </a:r>
            <a:r>
              <a:rPr lang="de-DE" sz="1400" dirty="0" err="1"/>
              <a:t>intensity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2.8E11</a:t>
            </a:r>
            <a:r>
              <a:rPr lang="de-DE" sz="1400" dirty="0"/>
              <a:t> </a:t>
            </a:r>
            <a:r>
              <a:rPr lang="de-DE" sz="1400" dirty="0" err="1"/>
              <a:t>photons</a:t>
            </a:r>
            <a:r>
              <a:rPr lang="de-DE" sz="1400" dirty="0"/>
              <a:t>/pulse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549µJ</a:t>
            </a:r>
            <a:r>
              <a:rPr lang="de-DE" sz="1400" dirty="0"/>
              <a:t> FEL pulse </a:t>
            </a:r>
            <a:r>
              <a:rPr lang="de-DE" sz="1400" dirty="0" err="1" smtClean="0"/>
              <a:t>energy</a:t>
            </a:r>
            <a:r>
              <a:rPr lang="de-DE" sz="1400" dirty="0"/>
              <a:t> </a:t>
            </a:r>
            <a:r>
              <a:rPr lang="de-DE" sz="1400" dirty="0" err="1" smtClean="0"/>
              <a:t>into</a:t>
            </a:r>
            <a:r>
              <a:rPr lang="de-DE" sz="1400" dirty="0" smtClean="0"/>
              <a:t> </a:t>
            </a:r>
            <a:r>
              <a:rPr lang="de-DE" sz="1400" dirty="0" err="1" smtClean="0"/>
              <a:t>1.5µrad</a:t>
            </a:r>
            <a:r>
              <a:rPr lang="de-DE" sz="1400" dirty="0" smtClean="0"/>
              <a:t> </a:t>
            </a:r>
            <a:r>
              <a:rPr lang="de-DE" sz="1400" dirty="0" err="1" smtClean="0"/>
              <a:t>FWHM</a:t>
            </a:r>
            <a:endParaRPr lang="de-DE" sz="1400" dirty="0" smtClean="0"/>
          </a:p>
          <a:p>
            <a:r>
              <a:rPr lang="de-DE" sz="1400" dirty="0" smtClean="0"/>
              <a:t>(</a:t>
            </a:r>
            <a:r>
              <a:rPr lang="de-DE" sz="1400" dirty="0" err="1"/>
              <a:t>from</a:t>
            </a:r>
            <a:r>
              <a:rPr lang="de-DE" sz="1400" dirty="0"/>
              <a:t> XFEL.EU </a:t>
            </a:r>
            <a:r>
              <a:rPr lang="de-DE" sz="1400" dirty="0" err="1"/>
              <a:t>TN</a:t>
            </a:r>
            <a:r>
              <a:rPr lang="de-DE" sz="1400" dirty="0"/>
              <a:t>-11-001 </a:t>
            </a:r>
            <a:r>
              <a:rPr lang="de-DE" sz="1400" dirty="0" err="1"/>
              <a:t>table</a:t>
            </a:r>
            <a:r>
              <a:rPr lang="de-DE" sz="1400" dirty="0"/>
              <a:t> 6).</a:t>
            </a:r>
          </a:p>
          <a:p>
            <a:r>
              <a:rPr lang="de-DE" sz="1400" dirty="0"/>
              <a:t> </a:t>
            </a:r>
          </a:p>
          <a:p>
            <a:r>
              <a:rPr lang="de-DE" sz="1400" dirty="0" err="1" smtClean="0"/>
              <a:t>Without</a:t>
            </a:r>
            <a:r>
              <a:rPr lang="de-DE" sz="1400" dirty="0" smtClean="0"/>
              <a:t> </a:t>
            </a:r>
            <a:r>
              <a:rPr lang="de-DE" sz="1400" dirty="0"/>
              <a:t>a </a:t>
            </a:r>
            <a:r>
              <a:rPr lang="de-DE" sz="1400" dirty="0" err="1"/>
              <a:t>bandwidth</a:t>
            </a:r>
            <a:r>
              <a:rPr lang="de-DE" sz="1400" dirty="0"/>
              <a:t>/</a:t>
            </a:r>
            <a:r>
              <a:rPr lang="de-DE" sz="1400" dirty="0" err="1"/>
              <a:t>energy</a:t>
            </a:r>
            <a:r>
              <a:rPr lang="de-DE" sz="1400" dirty="0"/>
              <a:t> </a:t>
            </a:r>
            <a:r>
              <a:rPr lang="de-DE" sz="1400" dirty="0" err="1"/>
              <a:t>selection</a:t>
            </a:r>
            <a:r>
              <a:rPr lang="de-DE" sz="1400" dirty="0"/>
              <a:t> </a:t>
            </a:r>
            <a:r>
              <a:rPr lang="de-DE" sz="1400" dirty="0" err="1"/>
              <a:t>element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smtClean="0"/>
              <a:t>total angle-</a:t>
            </a:r>
            <a:r>
              <a:rPr lang="de-DE" sz="1400" dirty="0" err="1" smtClean="0"/>
              <a:t>integrated</a:t>
            </a:r>
            <a:r>
              <a:rPr lang="de-DE" sz="1400" dirty="0" smtClean="0"/>
              <a:t> SR </a:t>
            </a:r>
            <a:r>
              <a:rPr lang="de-DE" sz="1400" dirty="0"/>
              <a:t>pulse </a:t>
            </a:r>
            <a:r>
              <a:rPr lang="de-DE" sz="1400" dirty="0" err="1"/>
              <a:t>energy</a:t>
            </a:r>
            <a:r>
              <a:rPr lang="de-DE" sz="1400" dirty="0"/>
              <a:t> </a:t>
            </a:r>
            <a:r>
              <a:rPr lang="de-DE" sz="1400" dirty="0" err="1" smtClean="0"/>
              <a:t>is</a:t>
            </a:r>
            <a:r>
              <a:rPr lang="de-DE" sz="1400" dirty="0" smtClean="0"/>
              <a:t> </a:t>
            </a:r>
            <a:r>
              <a:rPr lang="de-DE" sz="1400" dirty="0" err="1" smtClean="0"/>
              <a:t>several</a:t>
            </a:r>
            <a:r>
              <a:rPr lang="de-DE" sz="1400" dirty="0" smtClean="0"/>
              <a:t> </a:t>
            </a:r>
            <a:r>
              <a:rPr lang="de-DE" sz="1400" dirty="0" err="1"/>
              <a:t>times</a:t>
            </a:r>
            <a:r>
              <a:rPr lang="de-DE" sz="1400" dirty="0"/>
              <a:t> larger </a:t>
            </a:r>
            <a:r>
              <a:rPr lang="de-DE" sz="1400" dirty="0" err="1"/>
              <a:t>than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FEL pulse </a:t>
            </a:r>
            <a:r>
              <a:rPr lang="de-DE" sz="1400" dirty="0" err="1"/>
              <a:t>energy</a:t>
            </a:r>
            <a:r>
              <a:rPr lang="de-DE" sz="1400" dirty="0"/>
              <a:t> </a:t>
            </a:r>
            <a:r>
              <a:rPr lang="de-DE" sz="1400" dirty="0" err="1"/>
              <a:t>even</a:t>
            </a:r>
            <a:r>
              <a:rPr lang="de-DE" sz="1400" dirty="0"/>
              <a:t> in </a:t>
            </a:r>
            <a:r>
              <a:rPr lang="de-DE" sz="1400" dirty="0" err="1" smtClean="0"/>
              <a:t>saturation</a:t>
            </a:r>
            <a:r>
              <a:rPr lang="de-DE" sz="1400" dirty="0" smtClean="0"/>
              <a:t>, but not </a:t>
            </a:r>
            <a:r>
              <a:rPr lang="de-DE" sz="1400" dirty="0" err="1" smtClean="0"/>
              <a:t>when</a:t>
            </a:r>
            <a:r>
              <a:rPr lang="de-DE" sz="1400" dirty="0" smtClean="0"/>
              <a:t> </a:t>
            </a:r>
            <a:r>
              <a:rPr lang="de-DE" sz="1400" dirty="0" err="1" smtClean="0"/>
              <a:t>calculated</a:t>
            </a:r>
            <a:r>
              <a:rPr lang="de-DE" sz="1400" dirty="0" smtClean="0"/>
              <a:t> limited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the</a:t>
            </a:r>
            <a:r>
              <a:rPr lang="de-DE" sz="1400" dirty="0" smtClean="0"/>
              <a:t> </a:t>
            </a:r>
            <a:r>
              <a:rPr lang="de-DE" sz="1400" dirty="0" err="1" smtClean="0"/>
              <a:t>small</a:t>
            </a:r>
            <a:r>
              <a:rPr lang="de-DE" sz="1400" dirty="0" smtClean="0"/>
              <a:t> FEL </a:t>
            </a:r>
            <a:r>
              <a:rPr lang="de-DE" sz="1400" dirty="0" err="1" smtClean="0"/>
              <a:t>cone</a:t>
            </a:r>
            <a:r>
              <a:rPr lang="de-DE" sz="1400" dirty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limiting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 smtClean="0"/>
              <a:t>the</a:t>
            </a:r>
            <a:r>
              <a:rPr lang="de-DE" sz="1400" dirty="0" smtClean="0"/>
              <a:t> </a:t>
            </a:r>
            <a:r>
              <a:rPr lang="de-DE" sz="1400" dirty="0" err="1" smtClean="0"/>
              <a:t>actual</a:t>
            </a:r>
            <a:r>
              <a:rPr lang="de-DE" sz="1400" dirty="0" smtClean="0"/>
              <a:t> MCP </a:t>
            </a:r>
            <a:r>
              <a:rPr lang="de-DE" sz="1400" dirty="0" err="1" smtClean="0"/>
              <a:t>area</a:t>
            </a:r>
            <a:r>
              <a:rPr lang="de-DE" sz="1400" dirty="0" smtClean="0"/>
              <a:t> (</a:t>
            </a:r>
            <a:r>
              <a:rPr lang="de-DE" sz="1400" dirty="0" err="1" smtClean="0"/>
              <a:t>14mm</a:t>
            </a:r>
            <a:r>
              <a:rPr lang="de-DE" sz="1400" dirty="0" smtClean="0"/>
              <a:t> </a:t>
            </a:r>
            <a:r>
              <a:rPr lang="de-DE" sz="1400" dirty="0" err="1" smtClean="0"/>
              <a:t>diam</a:t>
            </a:r>
            <a:r>
              <a:rPr lang="de-DE" sz="1400" dirty="0" smtClean="0"/>
              <a:t> </a:t>
            </a:r>
            <a:r>
              <a:rPr lang="de-DE" sz="1400" dirty="0" err="1" smtClean="0"/>
              <a:t>at</a:t>
            </a:r>
            <a:r>
              <a:rPr lang="de-DE" sz="1400" dirty="0" smtClean="0"/>
              <a:t> </a:t>
            </a:r>
            <a:r>
              <a:rPr lang="de-DE" sz="1400" dirty="0" err="1" smtClean="0"/>
              <a:t>260m</a:t>
            </a:r>
            <a:r>
              <a:rPr lang="de-DE" sz="1400" dirty="0" smtClean="0"/>
              <a:t> </a:t>
            </a:r>
            <a:r>
              <a:rPr lang="de-DE" sz="1400" dirty="0" err="1" smtClean="0"/>
              <a:t>distance</a:t>
            </a:r>
            <a:r>
              <a:rPr lang="de-DE" sz="1400" dirty="0"/>
              <a:t> </a:t>
            </a:r>
            <a:r>
              <a:rPr lang="de-DE" sz="1400" dirty="0" smtClean="0"/>
              <a:t>==</a:t>
            </a:r>
            <a:r>
              <a:rPr lang="de-DE" sz="1400" dirty="0" smtClean="0">
                <a:sym typeface="Wingdings" pitchFamily="2" charset="2"/>
              </a:rPr>
              <a:t> ~</a:t>
            </a:r>
            <a:r>
              <a:rPr lang="de-DE" sz="1400" dirty="0" err="1" smtClean="0">
                <a:sym typeface="Wingdings" pitchFamily="2" charset="2"/>
              </a:rPr>
              <a:t>50µrad</a:t>
            </a:r>
            <a:r>
              <a:rPr lang="de-DE" sz="1400" dirty="0" smtClean="0">
                <a:sym typeface="Wingdings" pitchFamily="2" charset="2"/>
              </a:rPr>
              <a:t>)  angular </a:t>
            </a:r>
            <a:r>
              <a:rPr lang="de-DE" sz="1400" dirty="0" err="1" smtClean="0">
                <a:sym typeface="Wingdings" pitchFamily="2" charset="2"/>
              </a:rPr>
              <a:t>flux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simulation</a:t>
            </a:r>
            <a:r>
              <a:rPr lang="de-DE" sz="1400" dirty="0" smtClean="0">
                <a:sym typeface="Wingdings" pitchFamily="2" charset="2"/>
              </a:rPr>
              <a:t> in </a:t>
            </a:r>
            <a:r>
              <a:rPr lang="de-DE" sz="1400" dirty="0" err="1" smtClean="0">
                <a:sym typeface="Wingdings" pitchFamily="2" charset="2"/>
              </a:rPr>
              <a:t>SPECTRA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doesn‘t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smtClean="0">
                <a:sym typeface="Wingdings" pitchFamily="2" charset="2"/>
              </a:rPr>
              <a:t>converge</a:t>
            </a:r>
            <a:endParaRPr lang="de-DE" sz="1400" dirty="0"/>
          </a:p>
          <a:p>
            <a:r>
              <a:rPr lang="de-DE" sz="1400" dirty="0"/>
              <a:t> </a:t>
            </a:r>
          </a:p>
          <a:p>
            <a:r>
              <a:rPr lang="de-DE" sz="1400" dirty="0"/>
              <a:t>(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course</a:t>
            </a:r>
            <a:r>
              <a:rPr lang="de-DE" sz="1400" dirty="0"/>
              <a:t>, </a:t>
            </a:r>
            <a:r>
              <a:rPr lang="de-DE" sz="1400" dirty="0" err="1"/>
              <a:t>peak</a:t>
            </a:r>
            <a:r>
              <a:rPr lang="de-DE" sz="1400" dirty="0"/>
              <a:t> </a:t>
            </a:r>
            <a:r>
              <a:rPr lang="de-DE" sz="1400" dirty="0" err="1"/>
              <a:t>brilliance</a:t>
            </a:r>
            <a:r>
              <a:rPr lang="de-DE" sz="1400" dirty="0"/>
              <a:t> [</a:t>
            </a:r>
            <a:r>
              <a:rPr lang="de-DE" sz="1400" dirty="0" err="1"/>
              <a:t>photons</a:t>
            </a:r>
            <a:r>
              <a:rPr lang="de-DE" sz="1400" dirty="0"/>
              <a:t>/(</a:t>
            </a:r>
            <a:r>
              <a:rPr lang="de-DE" sz="1400" dirty="0" err="1"/>
              <a:t>mm2</a:t>
            </a:r>
            <a:r>
              <a:rPr lang="de-DE" sz="1400" dirty="0"/>
              <a:t> </a:t>
            </a:r>
            <a:r>
              <a:rPr lang="de-DE" sz="1400" dirty="0" err="1"/>
              <a:t>mrad2</a:t>
            </a:r>
            <a:r>
              <a:rPr lang="de-DE" sz="1400" dirty="0"/>
              <a:t> 0.1% </a:t>
            </a:r>
            <a:r>
              <a:rPr lang="de-DE" sz="1400" dirty="0" err="1"/>
              <a:t>bandwidth</a:t>
            </a:r>
            <a:r>
              <a:rPr lang="de-DE" sz="1400" dirty="0"/>
              <a:t> s)]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endParaRPr lang="de-DE" sz="1400" dirty="0" smtClean="0"/>
          </a:p>
          <a:p>
            <a:r>
              <a:rPr lang="de-DE" sz="1400" dirty="0" err="1" smtClean="0"/>
              <a:t>3.16E33</a:t>
            </a:r>
            <a:r>
              <a:rPr lang="de-DE" sz="1400" dirty="0" smtClean="0"/>
              <a:t> </a:t>
            </a:r>
            <a:r>
              <a:rPr lang="de-DE" sz="1400" dirty="0"/>
              <a:t>(XFEL) vs. </a:t>
            </a:r>
            <a:r>
              <a:rPr lang="de-DE" sz="1400" dirty="0" err="1"/>
              <a:t>6E28</a:t>
            </a:r>
            <a:r>
              <a:rPr lang="de-DE" sz="1400" dirty="0"/>
              <a:t> (SR), so </a:t>
            </a:r>
            <a:r>
              <a:rPr lang="de-DE" sz="1400" dirty="0" smtClean="0">
                <a:sym typeface="Wingdings" pitchFamily="2" charset="2"/>
              </a:rPr>
              <a:t> </a:t>
            </a:r>
            <a:r>
              <a:rPr lang="de-DE" sz="1400" dirty="0" smtClean="0"/>
              <a:t>~</a:t>
            </a:r>
            <a:r>
              <a:rPr lang="de-DE" sz="1400" dirty="0" err="1"/>
              <a:t>5E4</a:t>
            </a:r>
            <a:r>
              <a:rPr lang="de-DE" sz="1400" dirty="0"/>
              <a:t> </a:t>
            </a:r>
            <a:r>
              <a:rPr lang="de-DE" sz="1400" dirty="0" err="1"/>
              <a:t>times</a:t>
            </a:r>
            <a:r>
              <a:rPr lang="de-DE" sz="1400" dirty="0"/>
              <a:t> </a:t>
            </a:r>
            <a:r>
              <a:rPr lang="de-DE" sz="1400" dirty="0" err="1"/>
              <a:t>increased</a:t>
            </a:r>
            <a:r>
              <a:rPr lang="de-DE" sz="1400" dirty="0"/>
              <a:t>.)</a:t>
            </a:r>
          </a:p>
          <a:p>
            <a:r>
              <a:rPr lang="de-DE" sz="1400" dirty="0"/>
              <a:t> </a:t>
            </a:r>
          </a:p>
          <a:p>
            <a:r>
              <a:rPr lang="de-DE" sz="1400" dirty="0" err="1"/>
              <a:t>Which</a:t>
            </a:r>
            <a:r>
              <a:rPr lang="de-DE" sz="1400" dirty="0"/>
              <a:t> </a:t>
            </a:r>
            <a:r>
              <a:rPr lang="de-DE" sz="1400" dirty="0" err="1"/>
              <a:t>gain</a:t>
            </a:r>
            <a:r>
              <a:rPr lang="de-DE" sz="1400" dirty="0"/>
              <a:t> </a:t>
            </a:r>
            <a:r>
              <a:rPr lang="de-DE" sz="1400" dirty="0" err="1"/>
              <a:t>factor</a:t>
            </a:r>
            <a:r>
              <a:rPr lang="de-DE" sz="1400" dirty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</a:t>
            </a:r>
            <a:r>
              <a:rPr lang="de-DE" sz="1400" dirty="0" err="1"/>
              <a:t>calculate</a:t>
            </a:r>
            <a:r>
              <a:rPr lang="de-DE" sz="1400" dirty="0"/>
              <a:t> </a:t>
            </a:r>
            <a:r>
              <a:rPr lang="de-DE" sz="1400" dirty="0" smtClean="0"/>
              <a:t>: total </a:t>
            </a:r>
            <a:r>
              <a:rPr lang="de-DE" sz="1400" dirty="0" err="1"/>
              <a:t>flux</a:t>
            </a:r>
            <a:r>
              <a:rPr lang="de-DE" sz="1400" dirty="0"/>
              <a:t> = total pulse </a:t>
            </a:r>
            <a:r>
              <a:rPr lang="de-DE" sz="1400" dirty="0" err="1"/>
              <a:t>energy</a:t>
            </a:r>
            <a:r>
              <a:rPr lang="de-DE" sz="1400" dirty="0"/>
              <a:t>,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flux</a:t>
            </a:r>
            <a:r>
              <a:rPr lang="de-DE" sz="1400" dirty="0"/>
              <a:t> </a:t>
            </a:r>
            <a:r>
              <a:rPr lang="de-DE" sz="1400" dirty="0" err="1" smtClean="0"/>
              <a:t>density</a:t>
            </a:r>
            <a:r>
              <a:rPr lang="de-DE" sz="1400" dirty="0" smtClean="0"/>
              <a:t> </a:t>
            </a:r>
            <a:r>
              <a:rPr lang="de-DE" sz="1400" dirty="0" err="1" smtClean="0"/>
              <a:t>into</a:t>
            </a:r>
            <a:r>
              <a:rPr lang="de-DE" sz="1400" dirty="0" smtClean="0"/>
              <a:t> </a:t>
            </a:r>
            <a:r>
              <a:rPr lang="de-DE" sz="1400" dirty="0" err="1" smtClean="0"/>
              <a:t>1.3µrad</a:t>
            </a:r>
            <a:r>
              <a:rPr lang="de-DE" sz="1400" dirty="0" smtClean="0"/>
              <a:t>, </a:t>
            </a:r>
            <a:r>
              <a:rPr lang="de-DE" sz="1400" dirty="0" err="1"/>
              <a:t>or</a:t>
            </a:r>
            <a:r>
              <a:rPr lang="de-DE" sz="1400" dirty="0"/>
              <a:t>... ?  </a:t>
            </a:r>
          </a:p>
        </p:txBody>
      </p:sp>
    </p:spTree>
    <p:extLst>
      <p:ext uri="{BB962C8B-B14F-4D97-AF65-F5344CB8AC3E}">
        <p14:creationId xmlns:p14="http://schemas.microsoft.com/office/powerpoint/2010/main" val="6268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62000" y="843677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Message </a:t>
            </a:r>
            <a:r>
              <a:rPr lang="de-DE" dirty="0" err="1" smtClean="0"/>
              <a:t>from</a:t>
            </a:r>
            <a:r>
              <a:rPr lang="de-DE" dirty="0" smtClean="0"/>
              <a:t> Gianluca (</a:t>
            </a:r>
            <a:r>
              <a:rPr lang="de-DE" dirty="0" err="1" smtClean="0"/>
              <a:t>7March2012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smtClean="0"/>
              <a:t>Ilya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calculating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SR </a:t>
            </a:r>
            <a:r>
              <a:rPr lang="de-DE" dirty="0" err="1"/>
              <a:t>background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smtClean="0"/>
              <a:t>undulators</a:t>
            </a:r>
            <a:r>
              <a:rPr lang="de-DE" dirty="0"/>
              <a:t>.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extent</a:t>
            </a:r>
            <a:r>
              <a:rPr lang="de-DE" dirty="0"/>
              <a:t>, he </a:t>
            </a:r>
            <a:r>
              <a:rPr lang="de-DE" dirty="0" err="1"/>
              <a:t>produced</a:t>
            </a:r>
            <a:r>
              <a:rPr lang="de-DE" dirty="0"/>
              <a:t> a </a:t>
            </a:r>
            <a:r>
              <a:rPr lang="de-DE" dirty="0" err="1"/>
              <a:t>preliminary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package</a:t>
            </a:r>
            <a:r>
              <a:rPr lang="de-DE" dirty="0"/>
              <a:t> for SR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emittance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etc. </a:t>
            </a:r>
            <a:r>
              <a:rPr lang="de-DE" dirty="0" err="1"/>
              <a:t>Yet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yet</a:t>
            </a:r>
            <a:r>
              <a:rPr lang="de-DE" dirty="0"/>
              <a:t> in a </a:t>
            </a:r>
            <a:r>
              <a:rPr lang="de-DE" dirty="0" err="1"/>
              <a:t>position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calculations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numbers</a:t>
            </a:r>
            <a:r>
              <a:rPr lang="de-DE" dirty="0"/>
              <a:t> in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. The </a:t>
            </a:r>
            <a:r>
              <a:rPr lang="de-DE" dirty="0" err="1"/>
              <a:t>package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still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preliminary</a:t>
            </a:r>
            <a:r>
              <a:rPr lang="de-DE" dirty="0"/>
              <a:t>,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carefully</a:t>
            </a:r>
            <a:r>
              <a:rPr lang="de-DE" dirty="0"/>
              <a:t> </a:t>
            </a:r>
            <a:r>
              <a:rPr lang="de-DE" dirty="0" err="1"/>
              <a:t>checked</a:t>
            </a:r>
            <a:r>
              <a:rPr lang="de-DE" dirty="0"/>
              <a:t>. This </a:t>
            </a:r>
            <a:r>
              <a:rPr lang="de-DE" dirty="0" err="1"/>
              <a:t>is</a:t>
            </a:r>
            <a:r>
              <a:rPr lang="de-DE" dirty="0"/>
              <a:t> not a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, but </a:t>
            </a:r>
            <a:r>
              <a:rPr lang="de-DE" dirty="0" err="1"/>
              <a:t>requires</a:t>
            </a:r>
            <a:r>
              <a:rPr lang="de-DE" dirty="0"/>
              <a:t> time.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63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Bildschirmpräsentation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gruenert</cp:lastModifiedBy>
  <cp:revision>3</cp:revision>
  <dcterms:created xsi:type="dcterms:W3CDTF">2006-08-16T00:00:00Z</dcterms:created>
  <dcterms:modified xsi:type="dcterms:W3CDTF">2012-04-04T20:30:52Z</dcterms:modified>
</cp:coreProperties>
</file>