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838" r:id="rId3"/>
    <p:sldId id="852" r:id="rId4"/>
    <p:sldId id="854" r:id="rId5"/>
    <p:sldId id="839" r:id="rId6"/>
    <p:sldId id="840" r:id="rId7"/>
    <p:sldId id="842" r:id="rId8"/>
    <p:sldId id="843" r:id="rId9"/>
    <p:sldId id="844" r:id="rId10"/>
    <p:sldId id="845" r:id="rId11"/>
    <p:sldId id="846" r:id="rId12"/>
    <p:sldId id="847" r:id="rId13"/>
    <p:sldId id="848" r:id="rId14"/>
    <p:sldId id="850" r:id="rId15"/>
    <p:sldId id="849" r:id="rId16"/>
    <p:sldId id="851" r:id="rId17"/>
    <p:sldId id="855" r:id="rId18"/>
    <p:sldId id="856" r:id="rId19"/>
  </p:sldIdLst>
  <p:sldSz cx="9144000" cy="6858000" type="screen4x3"/>
  <p:notesSz cx="9918700" cy="6781800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717187-2260-425F-BFEF-D85179D0F3ED}">
          <p14:sldIdLst>
            <p14:sldId id="256"/>
          </p14:sldIdLst>
        </p14:section>
        <p14:section name="Untitled Section" id="{4ADDCEBE-C79B-40F8-B2FC-2F809557BCD4}">
          <p14:sldIdLst>
            <p14:sldId id="838"/>
            <p14:sldId id="852"/>
            <p14:sldId id="854"/>
            <p14:sldId id="839"/>
            <p14:sldId id="840"/>
            <p14:sldId id="842"/>
            <p14:sldId id="843"/>
            <p14:sldId id="844"/>
            <p14:sldId id="845"/>
            <p14:sldId id="846"/>
            <p14:sldId id="847"/>
            <p14:sldId id="848"/>
            <p14:sldId id="850"/>
            <p14:sldId id="849"/>
            <p14:sldId id="851"/>
            <p14:sldId id="855"/>
            <p14:sldId id="8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8A8"/>
    <a:srgbClr val="FF3300"/>
    <a:srgbClr val="FD930A"/>
    <a:srgbClr val="99CCFF"/>
    <a:srgbClr val="E0E0E0"/>
    <a:srgbClr val="969696"/>
    <a:srgbClr val="FF33CC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9" autoAdjust="0"/>
    <p:restoredTop sz="85945" autoAdjust="0"/>
  </p:normalViewPr>
  <p:slideViewPr>
    <p:cSldViewPr snapToGrid="0">
      <p:cViewPr>
        <p:scale>
          <a:sx n="100" d="100"/>
          <a:sy n="100" d="100"/>
        </p:scale>
        <p:origin x="-444" y="-1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136"/>
        <p:guide pos="311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0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0597" y="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71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0597" y="6442710"/>
            <a:ext cx="4298103" cy="33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fld id="{888E083F-56AA-4929-9683-D54D43A11F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0D593-93DC-443E-B140-9A226552EECD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3900" y="509588"/>
            <a:ext cx="3390900" cy="2543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2494" y="3221356"/>
            <a:ext cx="7273713" cy="30518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0900" cy="25431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1870" y="3221355"/>
            <a:ext cx="7934960" cy="3051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F603-67A1-41A9-BE56-2A37CE10A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390900" cy="25431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1870" y="3221355"/>
            <a:ext cx="7934960" cy="3051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F603-67A1-41A9-BE56-2A37CE10A9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9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6FDC833-1C4A-45EC-94C3-6462BED2F35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b="0" dirty="0" smtClean="0">
                <a:solidFill>
                  <a:schemeClr val="bg1"/>
                </a:solidFill>
              </a:rPr>
              <a:t>A. Madsen,</a:t>
            </a:r>
            <a:r>
              <a:rPr lang="en-US" sz="1000" b="0" baseline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MID 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30275" y="4149725"/>
            <a:ext cx="7283450" cy="1814513"/>
          </a:xfrm>
        </p:spPr>
        <p:txBody>
          <a:bodyPr/>
          <a:lstStyle/>
          <a:p>
            <a:r>
              <a:rPr lang="en-US" dirty="0" smtClean="0"/>
              <a:t>PPR-1 2012</a:t>
            </a:r>
          </a:p>
          <a:p>
            <a:r>
              <a:rPr lang="en-GB" dirty="0" smtClean="0"/>
              <a:t>April 19, 2012</a:t>
            </a:r>
          </a:p>
          <a:p>
            <a:endParaRPr lang="en-GB" sz="1200" dirty="0"/>
          </a:p>
          <a:p>
            <a:r>
              <a:rPr lang="en-GB" dirty="0" smtClean="0"/>
              <a:t>A. Madsen &amp; J. Hallmann, XFEL.EU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33350" y="1973263"/>
            <a:ext cx="8870950" cy="2178050"/>
          </a:xfrm>
          <a:noFill/>
          <a:ln/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Materials Imaging and Dynamics (WP-83) status report</a:t>
            </a:r>
            <a:br>
              <a:rPr lang="en-US" sz="4000" b="1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(towards the TDR)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Compound Refractive Be Lenses for MID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6631" y="4010025"/>
            <a:ext cx="312617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Concave shape focusses X-rays</a:t>
            </a:r>
          </a:p>
          <a:p>
            <a:r>
              <a:rPr lang="en-US" sz="1600" b="0" dirty="0" smtClean="0"/>
              <a:t>(n&lt;1 but n~0.9999)</a:t>
            </a:r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37838" y="581977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213 m</a:t>
            </a:r>
            <a:endParaRPr lang="en-US" sz="16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244059" y="1228725"/>
            <a:ext cx="4636847" cy="2480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Requirements:</a:t>
            </a:r>
          </a:p>
          <a:p>
            <a:pPr algn="l"/>
            <a:endParaRPr lang="en-US" sz="800" dirty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800" b="0" dirty="0" smtClean="0"/>
              <a:t>Option for parallel beam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800" b="0" dirty="0" smtClean="0"/>
              <a:t>Option for large demagnification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800" b="0" dirty="0" smtClean="0"/>
              <a:t>Option for ~10 micron spot size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800" b="0" dirty="0" smtClean="0"/>
              <a:t>All the above from 5 to 25 keV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800" b="0" dirty="0" smtClean="0"/>
              <a:t>Everything with close to 100% efficiency </a:t>
            </a:r>
          </a:p>
          <a:p>
            <a:pPr algn="l"/>
            <a:r>
              <a:rPr lang="en-US" sz="1800" b="0" dirty="0" smtClean="0"/>
              <a:t>     (no beam clipping)</a:t>
            </a:r>
            <a:endParaRPr lang="en-US" sz="1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535677" y="581977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~965 m</a:t>
            </a:r>
            <a:endParaRPr lang="en-US" sz="16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4972050"/>
            <a:ext cx="7677150" cy="571500"/>
            <a:chOff x="0" y="4972050"/>
            <a:chExt cx="7677150" cy="5715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0" y="5019675"/>
              <a:ext cx="1200150" cy="2381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0" y="5286376"/>
              <a:ext cx="1219200" cy="2571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876425" y="4972050"/>
              <a:ext cx="5800725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847850" y="5534025"/>
              <a:ext cx="5800725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78" name="Group 3077"/>
          <p:cNvGrpSpPr/>
          <p:nvPr/>
        </p:nvGrpSpPr>
        <p:grpSpPr>
          <a:xfrm>
            <a:off x="6653213" y="4914900"/>
            <a:ext cx="1033462" cy="762000"/>
            <a:chOff x="6653213" y="4914900"/>
            <a:chExt cx="1033462" cy="762000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213" y="49625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7343775" y="4914900"/>
              <a:ext cx="3429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3075" name="Straight Connector 3074"/>
            <p:cNvCxnSpPr/>
            <p:nvPr/>
          </p:nvCxnSpPr>
          <p:spPr bwMode="auto">
            <a:xfrm>
              <a:off x="7334250" y="4962525"/>
              <a:ext cx="342900" cy="2762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endCxn id="10" idx="1"/>
            </p:cNvCxnSpPr>
            <p:nvPr/>
          </p:nvCxnSpPr>
          <p:spPr bwMode="auto">
            <a:xfrm flipV="1">
              <a:off x="7353300" y="5261362"/>
              <a:ext cx="323353" cy="2726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7676653" y="4975115"/>
            <a:ext cx="620201" cy="572493"/>
            <a:chOff x="7676653" y="5127515"/>
            <a:chExt cx="620201" cy="572493"/>
          </a:xfrm>
        </p:grpSpPr>
        <p:sp>
          <p:nvSpPr>
            <p:cNvPr id="10" name="Rectangle 9"/>
            <p:cNvSpPr/>
            <p:nvPr/>
          </p:nvSpPr>
          <p:spPr>
            <a:xfrm>
              <a:off x="7676653" y="5127515"/>
              <a:ext cx="620201" cy="5724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C:\Users\amadsen\AppData\Local\Microsoft\Windows\Temporary Internet Files\Content.IE5\4B2FCMPC\MC90023794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645" y="5164813"/>
              <a:ext cx="549386" cy="45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6629851" y="5819775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936 m</a:t>
            </a:r>
            <a:endParaRPr lang="en-US" sz="1600" b="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953000"/>
            <a:ext cx="6572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91" name="Group 3090"/>
          <p:cNvGrpSpPr/>
          <p:nvPr/>
        </p:nvGrpSpPr>
        <p:grpSpPr>
          <a:xfrm>
            <a:off x="1857375" y="4857750"/>
            <a:ext cx="5819278" cy="781050"/>
            <a:chOff x="1857375" y="4857750"/>
            <a:chExt cx="5819278" cy="781050"/>
          </a:xfrm>
        </p:grpSpPr>
        <p:sp>
          <p:nvSpPr>
            <p:cNvPr id="3079" name="Rectangle 3078"/>
            <p:cNvSpPr/>
            <p:nvPr/>
          </p:nvSpPr>
          <p:spPr bwMode="auto">
            <a:xfrm>
              <a:off x="1857375" y="4857750"/>
              <a:ext cx="4791075" cy="781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3081" name="Straight Connector 3080"/>
            <p:cNvCxnSpPr/>
            <p:nvPr/>
          </p:nvCxnSpPr>
          <p:spPr bwMode="auto">
            <a:xfrm>
              <a:off x="1876425" y="4953000"/>
              <a:ext cx="4743450" cy="4381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866900" y="5143500"/>
              <a:ext cx="4772025" cy="3905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5" name="Rectangle 3084"/>
            <p:cNvSpPr/>
            <p:nvPr/>
          </p:nvSpPr>
          <p:spPr bwMode="auto">
            <a:xfrm>
              <a:off x="7315200" y="4962525"/>
              <a:ext cx="352426" cy="590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49" name="Straight Connector 48"/>
            <p:cNvCxnSpPr>
              <a:endCxn id="3085" idx="3"/>
            </p:cNvCxnSpPr>
            <p:nvPr/>
          </p:nvCxnSpPr>
          <p:spPr bwMode="auto">
            <a:xfrm>
              <a:off x="7296150" y="5133975"/>
              <a:ext cx="371476" cy="1238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>
              <a:endCxn id="10" idx="1"/>
            </p:cNvCxnSpPr>
            <p:nvPr/>
          </p:nvCxnSpPr>
          <p:spPr bwMode="auto">
            <a:xfrm flipV="1">
              <a:off x="7305675" y="5261362"/>
              <a:ext cx="370978" cy="1488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TextBox 56"/>
          <p:cNvSpPr txBox="1"/>
          <p:nvPr/>
        </p:nvSpPr>
        <p:spPr>
          <a:xfrm>
            <a:off x="4905827" y="5819775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726 m</a:t>
            </a:r>
            <a:endParaRPr lang="en-US" sz="1600" b="0" dirty="0"/>
          </a:p>
        </p:txBody>
      </p:sp>
      <p:cxnSp>
        <p:nvCxnSpPr>
          <p:cNvPr id="3093" name="Straight Connector 3092"/>
          <p:cNvCxnSpPr/>
          <p:nvPr/>
        </p:nvCxnSpPr>
        <p:spPr bwMode="auto">
          <a:xfrm>
            <a:off x="0" y="5772150"/>
            <a:ext cx="8391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Straight Connector 3095"/>
          <p:cNvCxnSpPr/>
          <p:nvPr/>
        </p:nvCxnSpPr>
        <p:spPr bwMode="auto">
          <a:xfrm>
            <a:off x="1485900" y="5667375"/>
            <a:ext cx="0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5229225" y="5676900"/>
            <a:ext cx="0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6972300" y="5686425"/>
            <a:ext cx="0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7962900" y="5686425"/>
            <a:ext cx="0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-209550" y="3886200"/>
            <a:ext cx="9763125" cy="258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1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CRL1 Chamber (213 m from the source)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278" y="3819287"/>
            <a:ext cx="5269391" cy="134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       name	      R (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m)	    N       2R</a:t>
            </a:r>
            <a:r>
              <a:rPr lang="en-US" sz="1400" baseline="-25000" dirty="0" smtClean="0"/>
              <a:t>0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m)     E(keV)       </a:t>
            </a:r>
            <a:r>
              <a:rPr lang="en-US" sz="1400" dirty="0" err="1" smtClean="0"/>
              <a:t>D</a:t>
            </a:r>
            <a:r>
              <a:rPr lang="en-US" sz="1400" baseline="-25000" dirty="0" err="1" smtClean="0"/>
              <a:t>eff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m)</a:t>
            </a:r>
          </a:p>
          <a:p>
            <a:pPr algn="l"/>
            <a:r>
              <a:rPr lang="en-US" sz="1400" b="0" dirty="0"/>
              <a:t> </a:t>
            </a:r>
            <a:r>
              <a:rPr lang="en-US" sz="1400" b="0" dirty="0" smtClean="0"/>
              <a:t>   CRL1_11</a:t>
            </a:r>
            <a:r>
              <a:rPr lang="en-US" sz="1400" b="0" dirty="0"/>
              <a:t> </a:t>
            </a:r>
            <a:r>
              <a:rPr lang="en-US" sz="1400" b="0" dirty="0" smtClean="0"/>
              <a:t>      5800	     1        3406            </a:t>
            </a:r>
            <a:r>
              <a:rPr lang="en-US" sz="1400" dirty="0" smtClean="0">
                <a:solidFill>
                  <a:srgbClr val="FF0000"/>
                </a:solidFill>
              </a:rPr>
              <a:t>5.0</a:t>
            </a:r>
            <a:r>
              <a:rPr lang="en-US" sz="1400" b="0" dirty="0" smtClean="0"/>
              <a:t>              3245</a:t>
            </a:r>
          </a:p>
          <a:p>
            <a:pPr algn="l"/>
            <a:r>
              <a:rPr lang="en-US" sz="1400" b="0" dirty="0" smtClean="0"/>
              <a:t>    CRL1_12</a:t>
            </a:r>
            <a:r>
              <a:rPr lang="en-US" sz="1400" b="0" dirty="0"/>
              <a:t> </a:t>
            </a:r>
            <a:r>
              <a:rPr lang="en-US" sz="1400" b="0" dirty="0" smtClean="0"/>
              <a:t>      4000	     1        2820            </a:t>
            </a:r>
            <a:r>
              <a:rPr lang="en-US" sz="1400" dirty="0" smtClean="0">
                <a:solidFill>
                  <a:srgbClr val="FF0000"/>
                </a:solidFill>
              </a:rPr>
              <a:t>6.0</a:t>
            </a:r>
            <a:r>
              <a:rPr lang="en-US" sz="1400" b="0" dirty="0" smtClean="0"/>
              <a:t>              2743</a:t>
            </a:r>
          </a:p>
          <a:p>
            <a:pPr algn="l"/>
            <a:r>
              <a:rPr lang="en-US" sz="1400" b="0" dirty="0" smtClean="0"/>
              <a:t>    CRL1_13</a:t>
            </a:r>
            <a:r>
              <a:rPr lang="en-US" sz="1400" b="0" dirty="0"/>
              <a:t> </a:t>
            </a:r>
            <a:r>
              <a:rPr lang="en-US" sz="1400" b="0" dirty="0" smtClean="0"/>
              <a:t>      2800	     1        2366            </a:t>
            </a:r>
            <a:r>
              <a:rPr lang="en-US" sz="1400" dirty="0" smtClean="0">
                <a:solidFill>
                  <a:srgbClr val="FF0000"/>
                </a:solidFill>
              </a:rPr>
              <a:t>7.2</a:t>
            </a:r>
            <a:r>
              <a:rPr lang="en-US" sz="1400" b="0" dirty="0" smtClean="0"/>
              <a:t>              2325</a:t>
            </a:r>
          </a:p>
          <a:p>
            <a:pPr algn="l"/>
            <a:r>
              <a:rPr lang="en-US" sz="1400" b="0" dirty="0" smtClean="0"/>
              <a:t>    CRL1_14       2000	     1        2000            </a:t>
            </a:r>
            <a:r>
              <a:rPr lang="en-US" sz="1400" dirty="0" smtClean="0">
                <a:solidFill>
                  <a:srgbClr val="FF0000"/>
                </a:solidFill>
              </a:rPr>
              <a:t>8.5</a:t>
            </a:r>
            <a:r>
              <a:rPr lang="en-US" sz="1400" b="0" dirty="0" smtClean="0"/>
              <a:t>              1980</a:t>
            </a:r>
            <a:endParaRPr lang="en-US" sz="14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5542582" y="1314450"/>
            <a:ext cx="2948243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IF1 quality Beryllium lenses </a:t>
            </a:r>
          </a:p>
          <a:p>
            <a:r>
              <a:rPr lang="en-US" sz="1600" dirty="0" smtClean="0"/>
              <a:t>0.5 mm thick, f = 213m</a:t>
            </a:r>
          </a:p>
          <a:p>
            <a:r>
              <a:rPr lang="en-US" sz="1600" dirty="0" smtClean="0"/>
              <a:t>Parallel beam option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38200" y="1838325"/>
            <a:ext cx="304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838325"/>
            <a:ext cx="304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1466850"/>
            <a:ext cx="3657600" cy="1914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1685925"/>
            <a:ext cx="228600" cy="1600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2200" y="1685925"/>
            <a:ext cx="228600" cy="1600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1466849"/>
            <a:ext cx="45719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81400" y="1466849"/>
            <a:ext cx="4762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0" y="2371725"/>
            <a:ext cx="1752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30391" y="1097518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CRL1 rod 1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73391" y="1097518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CRL1 rod 2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42283" y="2562225"/>
            <a:ext cx="2876107" cy="1083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13 lenses needed</a:t>
            </a:r>
          </a:p>
          <a:p>
            <a:r>
              <a:rPr lang="en-US" sz="1400" dirty="0" smtClean="0"/>
              <a:t>Mounted in 2 x 4 slots this</a:t>
            </a:r>
          </a:p>
          <a:p>
            <a:r>
              <a:rPr lang="en-US" sz="1400" dirty="0" smtClean="0"/>
              <a:t>gives 25 possible combinations</a:t>
            </a:r>
          </a:p>
          <a:p>
            <a:r>
              <a:rPr lang="en-US" sz="1400" dirty="0" smtClean="0"/>
              <a:t>(incl. rod 1 and/or rod 2 OUT)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49241" y="3505200"/>
            <a:ext cx="1140056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CRL1 rod 1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812700" y="4914900"/>
            <a:ext cx="5138971" cy="1803726"/>
            <a:chOff x="3431700" y="4867275"/>
            <a:chExt cx="5138971" cy="1803726"/>
          </a:xfrm>
        </p:grpSpPr>
        <p:sp>
          <p:nvSpPr>
            <p:cNvPr id="34" name="TextBox 33"/>
            <p:cNvSpPr txBox="1"/>
            <p:nvPr/>
          </p:nvSpPr>
          <p:spPr>
            <a:xfrm>
              <a:off x="3431700" y="5181362"/>
              <a:ext cx="5138971" cy="14896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name	 R (</a:t>
              </a:r>
              <a:r>
                <a:rPr lang="en-US" sz="1400" dirty="0" smtClean="0">
                  <a:latin typeface="Symbol" pitchFamily="18" charset="2"/>
                </a:rPr>
                <a:t>m</a:t>
              </a:r>
              <a:r>
                <a:rPr lang="en-US" sz="1400" dirty="0" smtClean="0"/>
                <a:t>m)	 N        2R</a:t>
              </a:r>
              <a:r>
                <a:rPr lang="en-US" sz="1400" baseline="-25000" dirty="0" smtClean="0"/>
                <a:t>0 </a:t>
              </a:r>
              <a:r>
                <a:rPr lang="en-US" sz="1400" dirty="0" smtClean="0"/>
                <a:t>(</a:t>
              </a:r>
              <a:r>
                <a:rPr lang="en-US" sz="1400" dirty="0" smtClean="0">
                  <a:latin typeface="Symbol" pitchFamily="18" charset="2"/>
                </a:rPr>
                <a:t>m</a:t>
              </a:r>
              <a:r>
                <a:rPr lang="en-US" sz="1400" dirty="0" smtClean="0"/>
                <a:t>m)    E(keV)   </a:t>
              </a:r>
              <a:r>
                <a:rPr lang="en-US" sz="1400" dirty="0"/>
                <a:t> </a:t>
              </a:r>
              <a:r>
                <a:rPr lang="en-US" sz="1400" dirty="0" smtClean="0"/>
                <a:t>  </a:t>
              </a:r>
              <a:r>
                <a:rPr lang="en-US" sz="1400" dirty="0" err="1" smtClean="0"/>
                <a:t>D</a:t>
              </a:r>
              <a:r>
                <a:rPr lang="en-US" sz="1400" baseline="-25000" dirty="0" err="1" smtClean="0"/>
                <a:t>eff</a:t>
              </a:r>
              <a:r>
                <a:rPr lang="en-US" sz="1400" dirty="0" smtClean="0"/>
                <a:t> (</a:t>
              </a:r>
              <a:r>
                <a:rPr lang="en-US" sz="1400" dirty="0" smtClean="0">
                  <a:latin typeface="Symbol" pitchFamily="18" charset="2"/>
                </a:rPr>
                <a:t>m</a:t>
              </a:r>
              <a:r>
                <a:rPr lang="en-US" sz="1400" dirty="0" smtClean="0"/>
                <a:t>m)  </a:t>
              </a:r>
            </a:p>
            <a:p>
              <a:endParaRPr lang="en-US" sz="800" b="0" dirty="0" smtClean="0"/>
            </a:p>
            <a:p>
              <a:r>
                <a:rPr lang="en-US" sz="1400" b="0" dirty="0" smtClean="0"/>
                <a:t>CRL1_21	 2300	 1         2145             </a:t>
              </a:r>
              <a:r>
                <a:rPr lang="en-US" sz="1400" dirty="0" smtClean="0">
                  <a:solidFill>
                    <a:srgbClr val="FF0000"/>
                  </a:solidFill>
                </a:rPr>
                <a:t>8.0</a:t>
              </a:r>
              <a:r>
                <a:rPr lang="en-US" sz="1400" b="0" dirty="0" smtClean="0"/>
                <a:t>       2120</a:t>
              </a:r>
            </a:p>
            <a:p>
              <a:r>
                <a:rPr lang="en-US" sz="1400" b="0" dirty="0" smtClean="0"/>
                <a:t>CRL1_22	 2800	 3         2366</a:t>
              </a:r>
              <a:r>
                <a:rPr lang="en-US" sz="1400" b="0" dirty="0"/>
                <a:t> </a:t>
              </a:r>
              <a:r>
                <a:rPr lang="en-US" sz="1400" b="0" dirty="0" smtClean="0"/>
                <a:t>          </a:t>
              </a:r>
              <a:r>
                <a:rPr lang="en-US" sz="1400" dirty="0" smtClean="0">
                  <a:solidFill>
                    <a:srgbClr val="FF0000"/>
                  </a:solidFill>
                </a:rPr>
                <a:t>12.5</a:t>
              </a:r>
              <a:r>
                <a:rPr lang="en-US" sz="1400" b="0" dirty="0" smtClean="0"/>
                <a:t>       2338</a:t>
              </a:r>
            </a:p>
            <a:p>
              <a:r>
                <a:rPr lang="en-US" sz="1400" b="0" dirty="0" smtClean="0"/>
                <a:t>CRL1_23	 2000	 3         2000           </a:t>
              </a:r>
              <a:r>
                <a:rPr lang="en-US" sz="1400" dirty="0" smtClean="0">
                  <a:solidFill>
                    <a:srgbClr val="FF0000"/>
                  </a:solidFill>
                </a:rPr>
                <a:t>14.8</a:t>
              </a:r>
              <a:r>
                <a:rPr lang="en-US" sz="1400" b="0" dirty="0" smtClean="0"/>
                <a:t>       1982</a:t>
              </a:r>
            </a:p>
            <a:p>
              <a:r>
                <a:rPr lang="en-US" sz="1400" b="0" dirty="0" smtClean="0"/>
                <a:t>CRL1_24	 500	 2         1000           </a:t>
              </a:r>
              <a:r>
                <a:rPr lang="en-US" sz="1400" dirty="0" smtClean="0">
                  <a:solidFill>
                    <a:srgbClr val="FF0000"/>
                  </a:solidFill>
                </a:rPr>
                <a:t>24.1</a:t>
              </a:r>
              <a:r>
                <a:rPr lang="en-US" sz="1400" b="0" dirty="0" smtClean="0"/>
                <a:t>         996</a:t>
              </a:r>
              <a:endParaRPr lang="en-US" sz="1400" b="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6577" y="4867275"/>
              <a:ext cx="1140056" cy="3077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CRL1 rod 2</a:t>
              </a:r>
              <a:endParaRPr lang="en-US" sz="140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2343150" y="176212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43150" y="21240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43150" y="2514600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43150" y="2914650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86150" y="17811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86150" y="2133600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95675" y="29241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81400" y="2133600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76650" y="2133600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476625" y="25050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71875" y="25050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667125" y="25050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90925" y="2924175"/>
            <a:ext cx="762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CRL1 Chamber (213 m from the source)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79545"/>
              </p:ext>
            </p:extLst>
          </p:nvPr>
        </p:nvGraphicFramePr>
        <p:xfrm>
          <a:off x="1504950" y="2143125"/>
          <a:ext cx="6096000" cy="4028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CRL1_21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CRL1_22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CRL1_23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CRL1_24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CRL1_11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9.4</a:t>
                      </a:r>
                      <a:r>
                        <a:rPr lang="en-US" baseline="0" dirty="0" smtClean="0"/>
                        <a:t> keV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2113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13.5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2341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15.6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1983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24.7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996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CRL1_12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10.0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2117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13.9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2343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16.0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1984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24.9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996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CRL1_13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10.8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2121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14.4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2344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16.5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1984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25.2</a:t>
                      </a:r>
                      <a:r>
                        <a:rPr lang="en-US" baseline="0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996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CRL1_14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11.7 </a:t>
                      </a:r>
                      <a:r>
                        <a:rPr lang="en-US" dirty="0" smtClean="0"/>
                        <a:t>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1982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15.1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1983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17.1</a:t>
                      </a:r>
                      <a:r>
                        <a:rPr lang="en-US" baseline="0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1985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25.6</a:t>
                      </a:r>
                      <a:r>
                        <a:rPr lang="en-US" dirty="0" smtClean="0"/>
                        <a:t> keV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996 </a:t>
                      </a:r>
                      <a:r>
                        <a:rPr lang="en-US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dirty="0" smtClean="0"/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9455" y="1219200"/>
            <a:ext cx="339932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Combinations of the two rods</a:t>
            </a:r>
          </a:p>
          <a:p>
            <a:r>
              <a:rPr lang="en-US" sz="1800" b="0" dirty="0" smtClean="0"/>
              <a:t>(Energy and effective diameter)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838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CRL1 Chamber (213 m from the source)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8300"/>
            <a:ext cx="6496050" cy="506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7460" y="1095375"/>
            <a:ext cx="621676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 of beam size at 213 m (3 x FWHM, worst-case </a:t>
            </a:r>
          </a:p>
          <a:p>
            <a:r>
              <a:rPr lang="en-US" sz="1600" dirty="0" smtClean="0"/>
              <a:t>estimate from WP-73 CDR) and the effective lens diameter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eff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6592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CRL2 </a:t>
            </a:r>
            <a:r>
              <a:rPr lang="en-US" dirty="0"/>
              <a:t>Chamber </a:t>
            </a:r>
            <a:r>
              <a:rPr lang="en-US" dirty="0" smtClean="0"/>
              <a:t>(936 </a:t>
            </a:r>
            <a:r>
              <a:rPr lang="en-US" dirty="0"/>
              <a:t>m from the source)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8630" y="1314450"/>
            <a:ext cx="7186583" cy="1329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/>
              <a:t>Design </a:t>
            </a:r>
            <a:r>
              <a:rPr lang="en-US" sz="1800" b="0" dirty="0" smtClean="0"/>
              <a:t>of CRL 2 chamber similar </a:t>
            </a:r>
            <a:r>
              <a:rPr lang="en-US" sz="1800" b="0" dirty="0" smtClean="0"/>
              <a:t>to the CRL1 chamber</a:t>
            </a:r>
          </a:p>
          <a:p>
            <a:pPr algn="l"/>
            <a:endParaRPr lang="en-US" sz="800" b="0" dirty="0" smtClean="0"/>
          </a:p>
          <a:p>
            <a:pPr algn="l"/>
            <a:r>
              <a:rPr lang="en-US" sz="1800" b="0" dirty="0"/>
              <a:t> </a:t>
            </a:r>
            <a:r>
              <a:rPr lang="en-US" sz="1800" b="0" dirty="0" smtClean="0"/>
              <a:t> 27 lenses required to cover 5-15 keV (focus parallel beam, refocus)</a:t>
            </a:r>
          </a:p>
          <a:p>
            <a:pPr algn="l"/>
            <a:endParaRPr lang="en-US" sz="800" b="0" dirty="0"/>
          </a:p>
          <a:p>
            <a:pPr algn="l"/>
            <a:r>
              <a:rPr lang="en-US" sz="1800" b="0" dirty="0" smtClean="0"/>
              <a:t>  Sub-100 </a:t>
            </a:r>
            <a:r>
              <a:rPr lang="en-US" sz="1800" b="0" dirty="0" smtClean="0">
                <a:latin typeface="Symbol" pitchFamily="18" charset="2"/>
              </a:rPr>
              <a:t>m</a:t>
            </a:r>
            <a:r>
              <a:rPr lang="en-US" sz="1800" b="0" dirty="0" smtClean="0"/>
              <a:t>m focusing for E &gt; 15 keV not included </a:t>
            </a:r>
            <a:r>
              <a:rPr lang="en-US" sz="1800" b="0" dirty="0" smtClean="0"/>
              <a:t>in CRL 2</a:t>
            </a:r>
            <a:r>
              <a:rPr lang="en-US" sz="1800" b="0" dirty="0" smtClean="0"/>
              <a:t>  </a:t>
            </a:r>
            <a:endParaRPr lang="en-US" sz="1800" b="0" dirty="0"/>
          </a:p>
        </p:txBody>
      </p:sp>
      <p:grpSp>
        <p:nvGrpSpPr>
          <p:cNvPr id="9" name="Group 8"/>
          <p:cNvGrpSpPr/>
          <p:nvPr/>
        </p:nvGrpSpPr>
        <p:grpSpPr>
          <a:xfrm>
            <a:off x="2994040" y="2857500"/>
            <a:ext cx="5816585" cy="3359150"/>
            <a:chOff x="2994040" y="3105150"/>
            <a:chExt cx="5816585" cy="3359150"/>
          </a:xfrm>
        </p:grpSpPr>
        <p:sp>
          <p:nvSpPr>
            <p:cNvPr id="6" name="TextBox 5"/>
            <p:cNvSpPr txBox="1"/>
            <p:nvPr/>
          </p:nvSpPr>
          <p:spPr>
            <a:xfrm>
              <a:off x="2994040" y="3105150"/>
              <a:ext cx="3288080" cy="10341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 smtClean="0"/>
                <a:t>Mechanics: e.g. ESRF design </a:t>
              </a:r>
            </a:p>
            <a:p>
              <a:pPr algn="l"/>
              <a:r>
                <a:rPr lang="en-US" sz="1800" b="0" dirty="0" smtClean="0"/>
                <a:t>(one rod, water cooling</a:t>
              </a:r>
            </a:p>
            <a:p>
              <a:pPr algn="l"/>
              <a:r>
                <a:rPr lang="en-US" sz="1800" b="0" dirty="0" smtClean="0"/>
                <a:t>UHV compatible ~ 30 k</a:t>
              </a:r>
              <a:r>
                <a:rPr lang="en-US" sz="1800" b="0" dirty="0" smtClean="0">
                  <a:latin typeface="Times New Roman"/>
                  <a:cs typeface="Times New Roman"/>
                </a:rPr>
                <a:t>€</a:t>
              </a:r>
              <a:r>
                <a:rPr lang="en-US" sz="1800" b="0" dirty="0" smtClean="0"/>
                <a:t>)</a:t>
              </a:r>
              <a:endParaRPr lang="en-US" sz="1800" b="0" dirty="0"/>
            </a:p>
          </p:txBody>
        </p:sp>
        <p:pic>
          <p:nvPicPr>
            <p:cNvPr id="7" name="Picture 8" descr="P1000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025" y="3114935"/>
              <a:ext cx="2514600" cy="33493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69110" y="4114800"/>
            <a:ext cx="61133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/>
              <a:t>40 lenses (Be IF1 quality, large radii) cost approximately 180 k</a:t>
            </a:r>
            <a:r>
              <a:rPr lang="en-US" sz="1600" b="0" dirty="0">
                <a:latin typeface="Times New Roman"/>
                <a:cs typeface="Times New Roman"/>
              </a:rPr>
              <a:t>€</a:t>
            </a:r>
            <a:r>
              <a:rPr lang="en-US" sz="1600" b="0" dirty="0"/>
              <a:t>   </a:t>
            </a:r>
          </a:p>
          <a:p>
            <a:pPr algn="l"/>
            <a:endParaRPr lang="en-US" sz="800" b="0" dirty="0">
              <a:latin typeface="+mn-lt"/>
            </a:endParaRPr>
          </a:p>
          <a:p>
            <a:pPr algn="l"/>
            <a:r>
              <a:rPr lang="en-US" sz="1600" b="0" dirty="0" smtClean="0">
                <a:latin typeface="+mn-lt"/>
              </a:rPr>
              <a:t>Total estimated prize for CRL optics + mechanics</a:t>
            </a:r>
          </a:p>
          <a:p>
            <a:pPr algn="l"/>
            <a:r>
              <a:rPr lang="en-US" sz="1600" b="0" dirty="0" smtClean="0">
                <a:latin typeface="+mn-lt"/>
              </a:rPr>
              <a:t>(40 lenses, 2 UHV chambers, supports): </a:t>
            </a:r>
            <a:r>
              <a:rPr lang="en-US" sz="1600" dirty="0" smtClean="0">
                <a:latin typeface="+mn-lt"/>
              </a:rPr>
              <a:t>300 k</a:t>
            </a:r>
            <a:r>
              <a:rPr lang="en-US" sz="1600" dirty="0" smtClean="0">
                <a:latin typeface="+mn-lt"/>
                <a:cs typeface="Times New Roman"/>
              </a:rPr>
              <a:t>€</a:t>
            </a:r>
          </a:p>
          <a:p>
            <a:pPr algn="l"/>
            <a:endParaRPr lang="en-US" sz="800" b="0" dirty="0">
              <a:latin typeface="+mn-lt"/>
              <a:cs typeface="Times New Roman"/>
            </a:endParaRPr>
          </a:p>
          <a:p>
            <a:pPr algn="l"/>
            <a:r>
              <a:rPr lang="en-US" sz="1600" b="0" dirty="0" smtClean="0">
                <a:latin typeface="+mn-lt"/>
                <a:cs typeface="Times New Roman"/>
              </a:rPr>
              <a:t>Upgrade to higher energies (additional chamber + lenses)</a:t>
            </a:r>
          </a:p>
          <a:p>
            <a:pPr algn="l"/>
            <a:r>
              <a:rPr lang="en-US" sz="1600" dirty="0">
                <a:latin typeface="+mn-lt"/>
                <a:cs typeface="Times New Roman"/>
              </a:rPr>
              <a:t>2</a:t>
            </a:r>
            <a:r>
              <a:rPr lang="en-US" sz="1600" dirty="0" smtClean="0">
                <a:latin typeface="+mn-lt"/>
                <a:cs typeface="Times New Roman"/>
              </a:rPr>
              <a:t>00 </a:t>
            </a:r>
            <a:r>
              <a:rPr lang="en-US" sz="1600" dirty="0">
                <a:latin typeface="+mn-lt"/>
              </a:rPr>
              <a:t>k</a:t>
            </a:r>
            <a:r>
              <a:rPr lang="en-US" sz="1600" dirty="0" smtClean="0">
                <a:latin typeface="+mn-lt"/>
                <a:cs typeface="Times New Roman"/>
              </a:rPr>
              <a:t>€ (optional)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744" y="608647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Next: wave front simulations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82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</a:t>
            </a:r>
            <a:r>
              <a:rPr lang="en-US" dirty="0" smtClean="0"/>
              <a:t>Split-Delay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001875" y="1172717"/>
            <a:ext cx="7119258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 of simple pyramid split-delay line </a:t>
            </a:r>
          </a:p>
          <a:p>
            <a:endParaRPr lang="en-US" sz="800" dirty="0"/>
          </a:p>
          <a:p>
            <a:r>
              <a:rPr lang="en-US" sz="1600" b="0" dirty="0" smtClean="0"/>
              <a:t>PLD (up-down) </a:t>
            </a:r>
            <a:r>
              <a:rPr lang="en-US" sz="1600" b="0" dirty="0" smtClean="0">
                <a:latin typeface="Symbol" pitchFamily="18" charset="2"/>
              </a:rPr>
              <a:t>= </a:t>
            </a:r>
            <a:r>
              <a:rPr lang="en-US" sz="1600" b="0" dirty="0" smtClean="0"/>
              <a:t>2h/tan2</a:t>
            </a:r>
            <a:r>
              <a:rPr lang="en-US" sz="1600" b="0" dirty="0" smtClean="0">
                <a:latin typeface="Symbol" pitchFamily="18" charset="2"/>
              </a:rPr>
              <a:t>q</a:t>
            </a:r>
            <a:r>
              <a:rPr lang="en-US" sz="1600" b="0" dirty="0" smtClean="0"/>
              <a:t> x (1-cos2</a:t>
            </a:r>
            <a:r>
              <a:rPr lang="en-US" sz="1600" b="0" dirty="0" smtClean="0">
                <a:latin typeface="Symbol" pitchFamily="18" charset="2"/>
              </a:rPr>
              <a:t>q</a:t>
            </a:r>
            <a:r>
              <a:rPr lang="en-US" sz="1600" b="0" dirty="0" smtClean="0"/>
              <a:t>) / cos2</a:t>
            </a:r>
            <a:r>
              <a:rPr lang="en-US" sz="1600" b="0" dirty="0" smtClean="0">
                <a:latin typeface="Symbol" pitchFamily="18" charset="2"/>
              </a:rPr>
              <a:t>q;  </a:t>
            </a:r>
            <a:r>
              <a:rPr lang="en-US" sz="1600" b="0" dirty="0" smtClean="0"/>
              <a:t>h</a:t>
            </a:r>
            <a:r>
              <a:rPr lang="en-US" sz="1600" b="0" dirty="0" smtClean="0">
                <a:sym typeface="Symbol"/>
              </a:rPr>
              <a:t>[</a:t>
            </a:r>
            <a:r>
              <a:rPr lang="en-US" sz="1600" b="0" dirty="0" err="1" smtClean="0">
                <a:sym typeface="Symbol"/>
              </a:rPr>
              <a:t>h</a:t>
            </a:r>
            <a:r>
              <a:rPr lang="en-US" sz="1600" b="0" baseline="-25000" dirty="0" err="1" smtClean="0">
                <a:sym typeface="Symbol"/>
              </a:rPr>
              <a:t>min</a:t>
            </a:r>
            <a:r>
              <a:rPr lang="en-US" sz="1600" b="0" dirty="0" smtClean="0">
                <a:sym typeface="Symbol"/>
              </a:rPr>
              <a:t>; H] with H=L/2*tan2</a:t>
            </a:r>
            <a:r>
              <a:rPr lang="en-US" sz="1600" b="0" dirty="0" smtClean="0">
                <a:latin typeface="Symbol" pitchFamily="18" charset="2"/>
                <a:sym typeface="Symbol"/>
              </a:rPr>
              <a:t>q</a:t>
            </a:r>
            <a:endParaRPr lang="en-US" sz="1600" b="0" dirty="0" smtClean="0">
              <a:latin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6457" y="2057212"/>
            <a:ext cx="7122642" cy="1488885"/>
            <a:chOff x="796457" y="1838137"/>
            <a:chExt cx="7122642" cy="148888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22175" y="2824099"/>
              <a:ext cx="1833286" cy="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650975" y="1854040"/>
              <a:ext cx="1" cy="956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22175" y="1838137"/>
              <a:ext cx="1836751" cy="9780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58926" y="1846089"/>
              <a:ext cx="1796996" cy="9621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22175" y="2370875"/>
              <a:ext cx="850789" cy="453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633209" y="2378827"/>
              <a:ext cx="20116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96457" y="2824100"/>
              <a:ext cx="1001865" cy="7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 rot="20640000">
              <a:off x="1528162" y="2803247"/>
              <a:ext cx="659958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640000">
              <a:off x="2293561" y="2188800"/>
              <a:ext cx="659958" cy="1857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42623" y="2817548"/>
              <a:ext cx="4276476" cy="66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490379" y="2824098"/>
              <a:ext cx="991262" cy="26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7" idx="0"/>
              <a:endCxn id="38" idx="2"/>
            </p:cNvCxnSpPr>
            <p:nvPr/>
          </p:nvCxnSpPr>
          <p:spPr>
            <a:xfrm flipH="1" flipV="1">
              <a:off x="4642748" y="2388199"/>
              <a:ext cx="846315" cy="4257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 rot="960000">
              <a:off x="5152783" y="2813034"/>
              <a:ext cx="659958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960000">
              <a:off x="4338371" y="2206030"/>
              <a:ext cx="659958" cy="1857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837426" y="3019245"/>
              <a:ext cx="3623095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531220" y="3019245"/>
              <a:ext cx="293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</a:t>
              </a:r>
              <a:endParaRPr lang="en-US" sz="14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784121" y="2395267"/>
              <a:ext cx="0" cy="39681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71046" y="244127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19376" y="2070340"/>
              <a:ext cx="751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Si(111)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9075" y="3749703"/>
            <a:ext cx="8529695" cy="2771968"/>
            <a:chOff x="219075" y="3749703"/>
            <a:chExt cx="8529695" cy="2771968"/>
          </a:xfrm>
        </p:grpSpPr>
        <p:sp>
          <p:nvSpPr>
            <p:cNvPr id="24" name="TextBox 23"/>
            <p:cNvSpPr txBox="1"/>
            <p:nvPr/>
          </p:nvSpPr>
          <p:spPr>
            <a:xfrm>
              <a:off x="219075" y="3749703"/>
              <a:ext cx="5157181" cy="781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0" dirty="0" smtClean="0"/>
                <a:t>Extra path length by lower CC mono (d: channel width)</a:t>
              </a:r>
            </a:p>
            <a:p>
              <a:pPr algn="l"/>
              <a:endParaRPr lang="en-US" sz="800" b="0" dirty="0"/>
            </a:p>
            <a:p>
              <a:pPr algn="l"/>
              <a:r>
                <a:rPr lang="en-US" sz="1600" b="0" dirty="0" smtClean="0"/>
                <a:t>d(1-cos2</a:t>
              </a:r>
              <a:r>
                <a:rPr lang="en-US" sz="1600" b="0" dirty="0" smtClean="0">
                  <a:latin typeface="Symbol" pitchFamily="18" charset="2"/>
                </a:rPr>
                <a:t>q</a:t>
              </a:r>
              <a:r>
                <a:rPr lang="en-US" sz="1600" b="0" dirty="0" smtClean="0"/>
                <a:t>)/</a:t>
              </a:r>
              <a:r>
                <a:rPr lang="en-US" sz="1600" b="0" dirty="0" err="1" smtClean="0"/>
                <a:t>sin</a:t>
              </a:r>
              <a:r>
                <a:rPr lang="en-US" sz="1600" b="0" dirty="0" err="1" smtClean="0">
                  <a:latin typeface="Symbol" pitchFamily="18" charset="2"/>
                </a:rPr>
                <a:t>q</a:t>
              </a:r>
              <a:endParaRPr lang="en-US" sz="1600" b="0" dirty="0">
                <a:latin typeface="Symbol" pitchFamily="18" charset="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5503" y="6213894"/>
              <a:ext cx="6681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Split-delay </a:t>
              </a:r>
              <a:r>
                <a:rPr lang="en-US" sz="1400" dirty="0"/>
                <a:t>l</a:t>
              </a:r>
              <a:r>
                <a:rPr lang="en-US" sz="1400" dirty="0" smtClean="0"/>
                <a:t>ine 8 m upstream of the sample i.e. max beam separation 56 mm</a:t>
              </a:r>
              <a:endParaRPr lang="en-US" sz="1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95131" y="4222630"/>
              <a:ext cx="7953639" cy="1882099"/>
              <a:chOff x="795131" y="4222630"/>
              <a:chExt cx="7953639" cy="1882099"/>
            </a:xfrm>
          </p:grpSpPr>
          <p:cxnSp>
            <p:nvCxnSpPr>
              <p:cNvPr id="5" name="Straight Connector 4"/>
              <p:cNvCxnSpPr>
                <a:endCxn id="14" idx="2"/>
              </p:cNvCxnSpPr>
              <p:nvPr/>
            </p:nvCxnSpPr>
            <p:spPr>
              <a:xfrm>
                <a:off x="1820849" y="5255812"/>
                <a:ext cx="1833286" cy="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3649649" y="4285753"/>
                <a:ext cx="1" cy="9561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820849" y="4269850"/>
                <a:ext cx="1836751" cy="97801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657600" y="4277802"/>
                <a:ext cx="1796996" cy="96210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820849" y="4802588"/>
                <a:ext cx="850789" cy="453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31883" y="4810540"/>
                <a:ext cx="20116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795131" y="5255813"/>
                <a:ext cx="1001865" cy="79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 rot="20640000">
                <a:off x="1526836" y="5234960"/>
                <a:ext cx="659958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0640000">
                <a:off x="2292235" y="4620513"/>
                <a:ext cx="659958" cy="1857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960000">
                <a:off x="3349758" y="5073738"/>
                <a:ext cx="659958" cy="1857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3638232" y="5255908"/>
                <a:ext cx="742937" cy="3974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 rot="960000">
                <a:off x="4041521" y="5654182"/>
                <a:ext cx="659958" cy="1857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374543" y="5654703"/>
                <a:ext cx="4276476" cy="66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489053" y="5255811"/>
                <a:ext cx="991262" cy="26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0" idx="2"/>
              </p:cNvCxnSpPr>
              <p:nvPr/>
            </p:nvCxnSpPr>
            <p:spPr>
              <a:xfrm>
                <a:off x="6449866" y="5247710"/>
                <a:ext cx="2264764" cy="40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 rot="394832">
                <a:off x="5756747" y="5202142"/>
                <a:ext cx="1391478" cy="4571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2" idx="0"/>
                <a:endCxn id="23" idx="2"/>
              </p:cNvCxnSpPr>
              <p:nvPr/>
            </p:nvCxnSpPr>
            <p:spPr>
              <a:xfrm flipH="1" flipV="1">
                <a:off x="4641422" y="4819912"/>
                <a:ext cx="846315" cy="425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 rot="960000">
                <a:off x="5132156" y="5242034"/>
                <a:ext cx="659958" cy="1857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960000">
                <a:off x="4337045" y="4637743"/>
                <a:ext cx="659958" cy="1857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6331789" y="4848225"/>
                <a:ext cx="1050086" cy="612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6150634" y="5262113"/>
                <a:ext cx="0" cy="396815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7161476" y="4222630"/>
                <a:ext cx="1587294" cy="73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B</a:t>
                </a:r>
                <a:r>
                  <a:rPr lang="en-US" sz="1400" b="0" dirty="0"/>
                  <a:t>e</a:t>
                </a:r>
                <a:r>
                  <a:rPr lang="en-US" sz="1400" b="0" dirty="0" smtClean="0"/>
                  <a:t>am separation:</a:t>
                </a:r>
              </a:p>
              <a:p>
                <a:r>
                  <a:rPr lang="en-US" sz="1400" b="0" dirty="0" smtClean="0"/>
                  <a:t>d*sin2</a:t>
                </a:r>
                <a:r>
                  <a:rPr lang="en-US" sz="1400" b="0" dirty="0" smtClean="0">
                    <a:latin typeface="Symbol" pitchFamily="18" charset="2"/>
                  </a:rPr>
                  <a:t>q </a:t>
                </a:r>
                <a:r>
                  <a:rPr lang="en-US" sz="1400" b="0" dirty="0" smtClean="0"/>
                  <a:t>/ </a:t>
                </a:r>
                <a:r>
                  <a:rPr lang="en-US" sz="1400" b="0" dirty="0" err="1" smtClean="0"/>
                  <a:t>sin</a:t>
                </a:r>
                <a:r>
                  <a:rPr lang="en-US" sz="1400" b="0" dirty="0" err="1" smtClean="0">
                    <a:latin typeface="Symbol" pitchFamily="18" charset="2"/>
                  </a:rPr>
                  <a:t>q</a:t>
                </a:r>
                <a:endParaRPr lang="en-US" sz="1400" b="0" dirty="0" smtClean="0"/>
              </a:p>
              <a:p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885292" y="5796952"/>
                <a:ext cx="16562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/>
                  <a:t>m</a:t>
                </a:r>
                <a:r>
                  <a:rPr lang="en-US" sz="1400" b="0" dirty="0" smtClean="0"/>
                  <a:t>ax angle 0.4 deg</a:t>
                </a:r>
                <a:endParaRPr lang="en-US" sz="1400" b="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980823" y="4753155"/>
                <a:ext cx="9348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Si mirror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759017" y="5497033"/>
                <a:ext cx="981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CC mono</a:t>
                </a:r>
                <a:endParaRPr lang="en-US" sz="1400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4007566" y="5183150"/>
                <a:ext cx="691763" cy="5804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373156" y="5176062"/>
                <a:ext cx="691763" cy="5804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02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</a:t>
            </a:r>
            <a:r>
              <a:rPr lang="en-US" dirty="0"/>
              <a:t>Split-Delay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8" y="1201918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5" y="3549634"/>
            <a:ext cx="4189522" cy="31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4864" y="2712071"/>
            <a:ext cx="3228768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CC lower mono with d = 20 mm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ffsets the lag time 0 point to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 = 20 mm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458" y="1168879"/>
            <a:ext cx="3132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E= 7 keV, Si (111), L =2000 mm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0096" y="5079521"/>
            <a:ext cx="17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</a:t>
            </a:r>
            <a:r>
              <a:rPr lang="en-US" sz="1800" dirty="0" smtClean="0"/>
              <a:t>ax lag &gt; 1 ns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82206" y="5676679"/>
            <a:ext cx="329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Resolution: 2 ps/mm or 2 fs/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9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303" y="1311555"/>
            <a:ext cx="1834498" cy="27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44787" y="3658804"/>
            <a:ext cx="203827" cy="190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200"/>
          <p:cNvGrpSpPr/>
          <p:nvPr/>
        </p:nvGrpSpPr>
        <p:grpSpPr>
          <a:xfrm rot="5840112">
            <a:off x="1916651" y="3026856"/>
            <a:ext cx="1363980" cy="6385560"/>
            <a:chOff x="7338060" y="396240"/>
            <a:chExt cx="1363980" cy="6385560"/>
          </a:xfrm>
        </p:grpSpPr>
        <p:grpSp>
          <p:nvGrpSpPr>
            <p:cNvPr id="13" name="Group 199"/>
            <p:cNvGrpSpPr/>
            <p:nvPr/>
          </p:nvGrpSpPr>
          <p:grpSpPr>
            <a:xfrm>
              <a:off x="7360920" y="396240"/>
              <a:ext cx="1341120" cy="6316826"/>
              <a:chOff x="7360920" y="396240"/>
              <a:chExt cx="1341120" cy="6316826"/>
            </a:xfrm>
          </p:grpSpPr>
          <p:grpSp>
            <p:nvGrpSpPr>
              <p:cNvPr id="15" name="Group 219"/>
              <p:cNvGrpSpPr>
                <a:grpSpLocks noChangeAspect="1"/>
              </p:cNvGrpSpPr>
              <p:nvPr/>
            </p:nvGrpSpPr>
            <p:grpSpPr bwMode="auto">
              <a:xfrm>
                <a:off x="7493598" y="725977"/>
                <a:ext cx="994815" cy="3327709"/>
                <a:chOff x="23764875" y="30359350"/>
                <a:chExt cx="1198562" cy="4009256"/>
              </a:xfrm>
            </p:grpSpPr>
            <p:grpSp>
              <p:nvGrpSpPr>
                <p:cNvPr id="94" name="Group 84"/>
                <p:cNvGrpSpPr>
                  <a:grpSpLocks/>
                </p:cNvGrpSpPr>
                <p:nvPr/>
              </p:nvGrpSpPr>
              <p:grpSpPr bwMode="auto">
                <a:xfrm>
                  <a:off x="23764875" y="30359350"/>
                  <a:ext cx="1198562" cy="4009256"/>
                  <a:chOff x="6726238" y="1268413"/>
                  <a:chExt cx="1198562" cy="4795618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6726238" y="1268413"/>
                    <a:ext cx="1198562" cy="4795618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1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6763144" y="1299916"/>
                    <a:ext cx="100100" cy="1469879"/>
                    <a:chOff x="6763113" y="1299574"/>
                    <a:chExt cx="99412" cy="1469696"/>
                  </a:xfrm>
                </p:grpSpPr>
                <p:sp>
                  <p:nvSpPr>
                    <p:cNvPr id="157" name="Rectangle 7"/>
                    <p:cNvSpPr/>
                    <p:nvPr/>
                  </p:nvSpPr>
                  <p:spPr>
                    <a:xfrm>
                      <a:off x="6764422" y="1299574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8" name="Rectangle 8"/>
                    <p:cNvSpPr/>
                    <p:nvPr/>
                  </p:nvSpPr>
                  <p:spPr>
                    <a:xfrm>
                      <a:off x="6764422" y="145237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9" name="Rectangle 9"/>
                    <p:cNvSpPr/>
                    <p:nvPr/>
                  </p:nvSpPr>
                  <p:spPr>
                    <a:xfrm>
                      <a:off x="6764422" y="1603595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0" name="Rectangle 10"/>
                    <p:cNvSpPr/>
                    <p:nvPr/>
                  </p:nvSpPr>
                  <p:spPr>
                    <a:xfrm>
                      <a:off x="6764422" y="1756392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1" name="Rectangle 11"/>
                    <p:cNvSpPr/>
                    <p:nvPr/>
                  </p:nvSpPr>
                  <p:spPr>
                    <a:xfrm>
                      <a:off x="6764422" y="1909191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2" name="Rectangle 12"/>
                    <p:cNvSpPr/>
                    <p:nvPr/>
                  </p:nvSpPr>
                  <p:spPr>
                    <a:xfrm>
                      <a:off x="6764422" y="2061988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3" name="Rectangle 13"/>
                    <p:cNvSpPr/>
                    <p:nvPr/>
                  </p:nvSpPr>
                  <p:spPr>
                    <a:xfrm>
                      <a:off x="6764422" y="2213211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4" name="Rectangle 14"/>
                    <p:cNvSpPr/>
                    <p:nvPr/>
                  </p:nvSpPr>
                  <p:spPr>
                    <a:xfrm>
                      <a:off x="6764422" y="2366009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5" name="Rectangle 15"/>
                    <p:cNvSpPr/>
                    <p:nvPr/>
                  </p:nvSpPr>
                  <p:spPr>
                    <a:xfrm>
                      <a:off x="6764422" y="2518807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6" name="Rectangle 16"/>
                    <p:cNvSpPr/>
                    <p:nvPr/>
                  </p:nvSpPr>
                  <p:spPr>
                    <a:xfrm>
                      <a:off x="6763113" y="2671605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10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763144" y="2820215"/>
                    <a:ext cx="100100" cy="1466727"/>
                    <a:chOff x="6763113" y="1299042"/>
                    <a:chExt cx="99412" cy="1466545"/>
                  </a:xfrm>
                </p:grpSpPr>
                <p:sp>
                  <p:nvSpPr>
                    <p:cNvPr id="147" name="Rectangle 146"/>
                    <p:cNvSpPr/>
                    <p:nvPr/>
                  </p:nvSpPr>
                  <p:spPr>
                    <a:xfrm>
                      <a:off x="6764422" y="129904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6764422" y="1450265"/>
                      <a:ext cx="98103" cy="960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>
                    <a:xfrm>
                      <a:off x="6764422" y="1599912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0" name="Rectangle 149"/>
                    <p:cNvSpPr/>
                    <p:nvPr/>
                  </p:nvSpPr>
                  <p:spPr>
                    <a:xfrm>
                      <a:off x="6764422" y="1752710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>
                    <a:xfrm>
                      <a:off x="6764422" y="1905508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6764422" y="2058306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6764422" y="2209529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6764422" y="2362326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6764422" y="2515125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>
                    <a:xfrm>
                      <a:off x="6763113" y="266792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10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6763144" y="4337351"/>
                    <a:ext cx="100100" cy="1469879"/>
                    <a:chOff x="6763113" y="1300122"/>
                    <a:chExt cx="99412" cy="1469696"/>
                  </a:xfrm>
                </p:grpSpPr>
                <p:sp>
                  <p:nvSpPr>
                    <p:cNvPr id="137" name="Rectangle 136"/>
                    <p:cNvSpPr/>
                    <p:nvPr/>
                  </p:nvSpPr>
                  <p:spPr>
                    <a:xfrm>
                      <a:off x="6764422" y="130012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8" name="Rectangle 137"/>
                    <p:cNvSpPr/>
                    <p:nvPr/>
                  </p:nvSpPr>
                  <p:spPr>
                    <a:xfrm>
                      <a:off x="6764422" y="1452920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9" name="Rectangle 138"/>
                    <p:cNvSpPr/>
                    <p:nvPr/>
                  </p:nvSpPr>
                  <p:spPr>
                    <a:xfrm>
                      <a:off x="6764422" y="1604143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0" name="Rectangle 139"/>
                    <p:cNvSpPr/>
                    <p:nvPr/>
                  </p:nvSpPr>
                  <p:spPr>
                    <a:xfrm>
                      <a:off x="6764422" y="1756940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6764422" y="1909739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6764422" y="2062536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>
                    <a:xfrm>
                      <a:off x="6764422" y="2213759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6764422" y="2366557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>
                    <a:xfrm>
                      <a:off x="6764422" y="2519355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>
                    <a:xfrm>
                      <a:off x="6763113" y="2672153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10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7778629" y="1299916"/>
                    <a:ext cx="100100" cy="1469879"/>
                    <a:chOff x="6762602" y="1299574"/>
                    <a:chExt cx="99412" cy="1469696"/>
                  </a:xfrm>
                </p:grpSpPr>
                <p:sp>
                  <p:nvSpPr>
                    <p:cNvPr id="127" name="Rectangle 126"/>
                    <p:cNvSpPr/>
                    <p:nvPr/>
                  </p:nvSpPr>
                  <p:spPr>
                    <a:xfrm>
                      <a:off x="6763910" y="1299574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>
                    <a:xfrm>
                      <a:off x="6763910" y="145237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>
                    <a:xfrm>
                      <a:off x="6763910" y="1603595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>
                      <a:off x="6763910" y="1756392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>
                    <a:xfrm>
                      <a:off x="6763910" y="1909191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>
                    <a:xfrm>
                      <a:off x="6763910" y="2061988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>
                    <a:xfrm>
                      <a:off x="6763910" y="2213211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6763910" y="2366009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>
                    <a:xfrm>
                      <a:off x="6763910" y="2518807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>
                    <a:xfrm>
                      <a:off x="6762602" y="2671605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10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7778629" y="2820215"/>
                    <a:ext cx="100100" cy="1466727"/>
                    <a:chOff x="6762602" y="1299042"/>
                    <a:chExt cx="99412" cy="1466545"/>
                  </a:xfrm>
                </p:grpSpPr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6763910" y="129904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6763910" y="1450265"/>
                      <a:ext cx="98104" cy="960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6763910" y="1599912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6763910" y="1752710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6763910" y="1905508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2" name="Rectangle 121"/>
                    <p:cNvSpPr/>
                    <p:nvPr/>
                  </p:nvSpPr>
                  <p:spPr>
                    <a:xfrm>
                      <a:off x="6763910" y="2058306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6763910" y="2209529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>
                    <a:xfrm>
                      <a:off x="6763910" y="2362326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>
                    <a:xfrm>
                      <a:off x="6763910" y="2515125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>
                    <a:xfrm>
                      <a:off x="6762602" y="266792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10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7778629" y="4337351"/>
                    <a:ext cx="100100" cy="1469879"/>
                    <a:chOff x="6762602" y="1300122"/>
                    <a:chExt cx="99412" cy="1469696"/>
                  </a:xfrm>
                </p:grpSpPr>
                <p:sp>
                  <p:nvSpPr>
                    <p:cNvPr id="107" name="Rectangle 106"/>
                    <p:cNvSpPr/>
                    <p:nvPr/>
                  </p:nvSpPr>
                  <p:spPr>
                    <a:xfrm>
                      <a:off x="6763910" y="130012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>
                    <a:xfrm>
                      <a:off x="6763910" y="1452920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6763910" y="1604143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0" name="Rectangle 109"/>
                    <p:cNvSpPr/>
                    <p:nvPr/>
                  </p:nvSpPr>
                  <p:spPr>
                    <a:xfrm>
                      <a:off x="6763910" y="1756940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6763910" y="1909739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6763910" y="2062536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6763910" y="2213759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6763910" y="2366557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6763910" y="2519355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6762602" y="2672153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</p:grpSp>
            <p:pic>
              <p:nvPicPr>
                <p:cNvPr id="95" name="Picture 86" descr="movieframe1.eps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49025" y="30411737"/>
                  <a:ext cx="823912" cy="719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6" name="Picture 87" descr="movieframe2.eps"/>
                <p:cNvPicPr>
                  <a:picLocks/>
                </p:cNvPicPr>
                <p:nvPr/>
              </p:nvPicPr>
              <p:blipFill>
                <a:blip r:embed="rId4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39500" y="31197550"/>
                  <a:ext cx="841375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7" name="Picture 88" descr="movieframe3.eps"/>
                <p:cNvPicPr>
                  <a:picLocks/>
                </p:cNvPicPr>
                <p:nvPr/>
              </p:nvPicPr>
              <p:blipFill>
                <a:blip r:embed="rId5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39500" y="31977012"/>
                  <a:ext cx="841375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89" descr="movieframe1.eps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50613" y="32753302"/>
                  <a:ext cx="825500" cy="7589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Picture 90" descr="movieframe2.eps"/>
                <p:cNvPicPr>
                  <a:picLocks/>
                </p:cNvPicPr>
                <p:nvPr/>
              </p:nvPicPr>
              <p:blipFill>
                <a:blip r:embed="rId4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49025" y="33553400"/>
                  <a:ext cx="841375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219"/>
              <p:cNvGrpSpPr>
                <a:grpSpLocks noChangeAspect="1"/>
              </p:cNvGrpSpPr>
              <p:nvPr/>
            </p:nvGrpSpPr>
            <p:grpSpPr bwMode="auto">
              <a:xfrm>
                <a:off x="7493598" y="3385357"/>
                <a:ext cx="994815" cy="3327709"/>
                <a:chOff x="23764875" y="30359350"/>
                <a:chExt cx="1198562" cy="4009256"/>
              </a:xfrm>
            </p:grpSpPr>
            <p:grpSp>
              <p:nvGrpSpPr>
                <p:cNvPr id="21" name="Group 84"/>
                <p:cNvGrpSpPr>
                  <a:grpSpLocks/>
                </p:cNvGrpSpPr>
                <p:nvPr/>
              </p:nvGrpSpPr>
              <p:grpSpPr bwMode="auto">
                <a:xfrm>
                  <a:off x="23764875" y="30359350"/>
                  <a:ext cx="1198562" cy="4009256"/>
                  <a:chOff x="6726238" y="1268413"/>
                  <a:chExt cx="1198562" cy="4795618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6726238" y="1268413"/>
                    <a:ext cx="1198562" cy="4795618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2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6763144" y="1299914"/>
                    <a:ext cx="100100" cy="1469879"/>
                    <a:chOff x="6763113" y="1299574"/>
                    <a:chExt cx="99412" cy="1469696"/>
                  </a:xfrm>
                </p:grpSpPr>
                <p:sp>
                  <p:nvSpPr>
                    <p:cNvPr id="84" name="Rectangle 7"/>
                    <p:cNvSpPr/>
                    <p:nvPr/>
                  </p:nvSpPr>
                  <p:spPr>
                    <a:xfrm>
                      <a:off x="6764422" y="1299574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5" name="Rectangle 8"/>
                    <p:cNvSpPr/>
                    <p:nvPr/>
                  </p:nvSpPr>
                  <p:spPr>
                    <a:xfrm>
                      <a:off x="6764422" y="145237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6" name="Rectangle 9"/>
                    <p:cNvSpPr/>
                    <p:nvPr/>
                  </p:nvSpPr>
                  <p:spPr>
                    <a:xfrm>
                      <a:off x="6764422" y="1603595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7" name="Rectangle 10"/>
                    <p:cNvSpPr/>
                    <p:nvPr/>
                  </p:nvSpPr>
                  <p:spPr>
                    <a:xfrm>
                      <a:off x="6764422" y="1756392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8" name="Rectangle 11"/>
                    <p:cNvSpPr/>
                    <p:nvPr/>
                  </p:nvSpPr>
                  <p:spPr>
                    <a:xfrm>
                      <a:off x="6764422" y="1909191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9" name="Rectangle 12"/>
                    <p:cNvSpPr/>
                    <p:nvPr/>
                  </p:nvSpPr>
                  <p:spPr>
                    <a:xfrm>
                      <a:off x="6764422" y="2061988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90" name="Rectangle 13"/>
                    <p:cNvSpPr/>
                    <p:nvPr/>
                  </p:nvSpPr>
                  <p:spPr>
                    <a:xfrm>
                      <a:off x="6764422" y="2213211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91" name="Rectangle 14"/>
                    <p:cNvSpPr/>
                    <p:nvPr/>
                  </p:nvSpPr>
                  <p:spPr>
                    <a:xfrm>
                      <a:off x="6764422" y="2366009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92" name="Rectangle 15"/>
                    <p:cNvSpPr/>
                    <p:nvPr/>
                  </p:nvSpPr>
                  <p:spPr>
                    <a:xfrm>
                      <a:off x="6764422" y="2518807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93" name="Rectangle 16"/>
                    <p:cNvSpPr/>
                    <p:nvPr/>
                  </p:nvSpPr>
                  <p:spPr>
                    <a:xfrm>
                      <a:off x="6763113" y="2671605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29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763144" y="2820215"/>
                    <a:ext cx="100100" cy="1466727"/>
                    <a:chOff x="6763113" y="1299042"/>
                    <a:chExt cx="99412" cy="1466545"/>
                  </a:xfrm>
                </p:grpSpPr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6764422" y="129904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6764422" y="1450265"/>
                      <a:ext cx="98103" cy="960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764422" y="1599912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6764422" y="1752710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6764422" y="1905508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6764422" y="2058306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6764422" y="2209529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6764422" y="2362326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64422" y="2515125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6763113" y="266792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3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6763144" y="4337349"/>
                    <a:ext cx="100100" cy="1469879"/>
                    <a:chOff x="6763113" y="1300122"/>
                    <a:chExt cx="99412" cy="1469696"/>
                  </a:xfrm>
                </p:grpSpPr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6764422" y="130012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6764422" y="1452920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6764422" y="1604143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6764422" y="1756940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6764422" y="1909739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6764422" y="2062536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6764422" y="2213759"/>
                      <a:ext cx="98103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6764422" y="2366557"/>
                      <a:ext cx="98103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6764422" y="2519355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6763113" y="2672153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3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7778629" y="1299914"/>
                    <a:ext cx="100100" cy="1469879"/>
                    <a:chOff x="6762602" y="1299574"/>
                    <a:chExt cx="99412" cy="1469696"/>
                  </a:xfrm>
                </p:grpSpPr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6763910" y="1299574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6763910" y="145237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6763910" y="1603595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6763910" y="1756392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63910" y="1909191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6763910" y="2061988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763910" y="2213211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6763910" y="2366009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6763910" y="2518807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6762602" y="2671605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3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7778629" y="2820215"/>
                    <a:ext cx="100100" cy="1466727"/>
                    <a:chOff x="6762602" y="1299042"/>
                    <a:chExt cx="99412" cy="1466545"/>
                  </a:xfrm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6763910" y="129904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6763910" y="1450265"/>
                      <a:ext cx="98104" cy="960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6763910" y="1599912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63910" y="1752710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6763910" y="1905508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6763910" y="2058306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763910" y="2209529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6763910" y="2362326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763910" y="2515125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62602" y="2667922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  <p:grpSp>
                <p:nvGrpSpPr>
                  <p:cNvPr id="3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7778629" y="4337349"/>
                    <a:ext cx="100100" cy="1469879"/>
                    <a:chOff x="6762602" y="1300122"/>
                    <a:chExt cx="99412" cy="1469696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763910" y="1300122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6763910" y="1452920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6763910" y="1604143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6763910" y="1756940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6763910" y="1909739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6763910" y="2062536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6763910" y="2213759"/>
                      <a:ext cx="98104" cy="992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6763910" y="2366557"/>
                      <a:ext cx="98104" cy="992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6763910" y="2519355"/>
                      <a:ext cx="98104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6762602" y="2672153"/>
                      <a:ext cx="98103" cy="97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</p:grpSp>
            <p:pic>
              <p:nvPicPr>
                <p:cNvPr id="22" name="Picture 86" descr="movieframe1.eps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49025" y="30411737"/>
                  <a:ext cx="823912" cy="719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87" descr="movieframe2.eps"/>
                <p:cNvPicPr>
                  <a:picLocks/>
                </p:cNvPicPr>
                <p:nvPr/>
              </p:nvPicPr>
              <p:blipFill>
                <a:blip r:embed="rId4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39500" y="31197550"/>
                  <a:ext cx="841375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88" descr="movieframe3.eps"/>
                <p:cNvPicPr>
                  <a:picLocks/>
                </p:cNvPicPr>
                <p:nvPr/>
              </p:nvPicPr>
              <p:blipFill>
                <a:blip r:embed="rId5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39500" y="31977012"/>
                  <a:ext cx="841375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89" descr="movieframe1.eps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50612" y="32753300"/>
                  <a:ext cx="825500" cy="717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90" descr="movieframe2.eps"/>
                <p:cNvPicPr>
                  <a:picLocks/>
                </p:cNvPicPr>
                <p:nvPr/>
              </p:nvPicPr>
              <p:blipFill>
                <a:blip r:embed="rId4" cstate="print"/>
                <a:srcRect l="7616" t="9380" r="7616" b="14072"/>
                <a:stretch>
                  <a:fillRect/>
                </a:stretch>
              </p:blipFill>
              <p:spPr bwMode="auto">
                <a:xfrm>
                  <a:off x="23949025" y="33553400"/>
                  <a:ext cx="841375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" name="Parallelogram 17"/>
              <p:cNvSpPr/>
              <p:nvPr/>
            </p:nvSpPr>
            <p:spPr>
              <a:xfrm rot="5400000">
                <a:off x="7791450" y="-3810"/>
                <a:ext cx="510540" cy="131064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 rot="5400000">
                <a:off x="7760970" y="5695950"/>
                <a:ext cx="510540" cy="131064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338060" y="6225540"/>
              <a:ext cx="1341120" cy="5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9274" y="1333500"/>
            <a:ext cx="6609502" cy="38841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1 bunch/train (10 Hz) mode for alignment and special experiments</a:t>
            </a:r>
          </a:p>
          <a:p>
            <a:pPr algn="l"/>
            <a:endParaRPr lang="en-US" sz="800" dirty="0"/>
          </a:p>
          <a:p>
            <a:pPr algn="l"/>
            <a:r>
              <a:rPr lang="en-US" sz="1600" dirty="0" smtClean="0"/>
              <a:t>Full burst mode (4.5 MHz, 10 Hz) for high rep. rate experiments</a:t>
            </a:r>
          </a:p>
          <a:p>
            <a:pPr algn="l"/>
            <a:endParaRPr lang="en-US" sz="800" dirty="0"/>
          </a:p>
          <a:p>
            <a:pPr algn="l"/>
            <a:r>
              <a:rPr lang="en-US" sz="1600" dirty="0" smtClean="0"/>
              <a:t>Special XPCS modes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smtClean="0"/>
              <a:t>	every n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pulse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smtClean="0"/>
              <a:t>	logarithmic pulse pattern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smtClean="0"/>
              <a:t>	two pulses spaced by t, 220 ns &gt; t &gt; 1 ns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Bunch charge: </a:t>
            </a:r>
            <a:r>
              <a:rPr lang="en-US" sz="1600" dirty="0" smtClean="0"/>
              <a:t>1 pC – 1 nC</a:t>
            </a:r>
            <a:endParaRPr lang="en-US" sz="1600" dirty="0"/>
          </a:p>
          <a:p>
            <a:pPr algn="l"/>
            <a:r>
              <a:rPr lang="en-US" sz="1600" dirty="0" smtClean="0"/>
              <a:t>Photon energy: 5 – 25 keV, possibly &gt; 25 keV</a:t>
            </a:r>
          </a:p>
          <a:p>
            <a:pPr algn="l"/>
            <a:r>
              <a:rPr lang="en-US" sz="1600" dirty="0" smtClean="0"/>
              <a:t>Bandwidth: </a:t>
            </a:r>
            <a:r>
              <a:rPr lang="en-US" sz="1600" dirty="0" smtClean="0"/>
              <a:t>1e-3, 1e-4, </a:t>
            </a:r>
            <a:r>
              <a:rPr lang="en-US" sz="1600" dirty="0" smtClean="0"/>
              <a:t>1e-5,…</a:t>
            </a:r>
            <a:endParaRPr lang="en-US" sz="1600" dirty="0" smtClean="0"/>
          </a:p>
          <a:p>
            <a:pPr algn="l"/>
            <a:r>
              <a:rPr lang="en-US" sz="1600" dirty="0" smtClean="0"/>
              <a:t>Seeding: YES</a:t>
            </a:r>
          </a:p>
          <a:p>
            <a:pPr algn="l"/>
            <a:r>
              <a:rPr lang="en-US" sz="1600" dirty="0" smtClean="0"/>
              <a:t>Beam spot on sample: 1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m, 10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m, 100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 or more  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4386607"/>
            <a:ext cx="2876550" cy="22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Rectangle 166"/>
          <p:cNvSpPr/>
          <p:nvPr/>
        </p:nvSpPr>
        <p:spPr bwMode="auto">
          <a:xfrm>
            <a:off x="7667625" y="5248275"/>
            <a:ext cx="1476375" cy="160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4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71529" y="1733550"/>
            <a:ext cx="820718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Major Risks:</a:t>
            </a:r>
          </a:p>
          <a:p>
            <a:pPr algn="l"/>
            <a:endParaRPr lang="en-US" sz="1600" b="0" dirty="0"/>
          </a:p>
          <a:p>
            <a:pPr algn="l"/>
            <a:r>
              <a:rPr lang="en-US" sz="1600" dirty="0" smtClean="0"/>
              <a:t>Fail to get enough engineering support in time</a:t>
            </a:r>
          </a:p>
          <a:p>
            <a:pPr algn="l"/>
            <a:r>
              <a:rPr lang="en-US" sz="1600" b="0" dirty="0" smtClean="0"/>
              <a:t>Consequence: TDR will be late (or incomplete..), production </a:t>
            </a:r>
            <a:r>
              <a:rPr lang="en-US" sz="1600" b="0" dirty="0"/>
              <a:t>r</a:t>
            </a:r>
            <a:r>
              <a:rPr lang="en-US" sz="1600" b="0" dirty="0" smtClean="0"/>
              <a:t>eadiness late, MID delayed</a:t>
            </a:r>
          </a:p>
          <a:p>
            <a:pPr algn="l"/>
            <a:r>
              <a:rPr lang="en-US" sz="1600" b="0" dirty="0" smtClean="0"/>
              <a:t>Solution: reinforce recruitment efforts, redirect internal resources,…</a:t>
            </a:r>
          </a:p>
          <a:p>
            <a:pPr algn="l"/>
            <a:endParaRPr lang="en-US" sz="1600" b="0" dirty="0" smtClean="0"/>
          </a:p>
          <a:p>
            <a:pPr algn="l"/>
            <a:r>
              <a:rPr lang="en-US" sz="1600" dirty="0" smtClean="0"/>
              <a:t>Not enough funds available to realize the MID </a:t>
            </a:r>
            <a:r>
              <a:rPr lang="en-US" sz="1600" dirty="0" smtClean="0"/>
              <a:t>station as planned</a:t>
            </a:r>
            <a:endParaRPr lang="en-US" sz="1600" dirty="0" smtClean="0"/>
          </a:p>
          <a:p>
            <a:pPr algn="l"/>
            <a:r>
              <a:rPr lang="en-US" sz="1600" b="0" dirty="0" smtClean="0"/>
              <a:t>Consequence: Science case weakened, loss of interest in the community,…</a:t>
            </a:r>
          </a:p>
          <a:p>
            <a:pPr algn="l"/>
            <a:r>
              <a:rPr lang="en-US" sz="1600" b="0" dirty="0" smtClean="0"/>
              <a:t>Solution: Budget reserve, strict control of expenses, </a:t>
            </a:r>
            <a:r>
              <a:rPr lang="en-US" sz="1600" b="0" dirty="0" smtClean="0"/>
              <a:t>prioritizations</a:t>
            </a:r>
            <a:r>
              <a:rPr lang="en-US" sz="1600" b="0" dirty="0" smtClean="0"/>
              <a:t>,..</a:t>
            </a:r>
          </a:p>
          <a:p>
            <a:pPr algn="l"/>
            <a:r>
              <a:rPr lang="en-US" sz="1600" b="0" dirty="0" smtClean="0"/>
              <a:t>  </a:t>
            </a:r>
            <a:endParaRPr lang="en-US" sz="1600" b="0" dirty="0"/>
          </a:p>
          <a:p>
            <a:pPr algn="l"/>
            <a:r>
              <a:rPr lang="en-US" sz="1600" b="0" dirty="0" smtClean="0"/>
              <a:t> 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954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last PPR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6511" r="7703" b="11532"/>
          <a:stretch/>
        </p:blipFill>
        <p:spPr bwMode="auto">
          <a:xfrm rot="5400000">
            <a:off x="62144" y="1141770"/>
            <a:ext cx="9135913" cy="902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5545" y="1885950"/>
            <a:ext cx="65117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Work on pre-TDR document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experiment as PIs at LCLS (Jan. 2012)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Recruitment campaigns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000" b="0" dirty="0" smtClean="0">
                <a:solidFill>
                  <a:schemeClr val="bg1"/>
                </a:solidFill>
              </a:rPr>
              <a:t>Staff:      A. Madsen (WP leader, since July 2011)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	 </a:t>
            </a:r>
            <a:r>
              <a:rPr lang="en-US" sz="2000" b="0" dirty="0" smtClean="0">
                <a:solidFill>
                  <a:schemeClr val="bg1"/>
                </a:solidFill>
              </a:rPr>
              <a:t>     J. Hallmann (Scientist, since Sept. 2011)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                  LL (Scientist, offer out)</a:t>
            </a:r>
          </a:p>
          <a:p>
            <a:pPr algn="l"/>
            <a:r>
              <a:rPr lang="en-US" sz="2000" b="0" dirty="0" smtClean="0">
                <a:solidFill>
                  <a:schemeClr val="bg1"/>
                </a:solidFill>
              </a:rPr>
              <a:t>	      MM (Instr. engineer, interviews in May)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	 </a:t>
            </a:r>
            <a:r>
              <a:rPr lang="en-US" sz="2000" b="0" dirty="0" smtClean="0">
                <a:solidFill>
                  <a:schemeClr val="bg1"/>
                </a:solidFill>
              </a:rPr>
              <a:t>     NN (CIE engineer, interviews in May)</a:t>
            </a:r>
            <a:endParaRPr lang="en-US" sz="2000" b="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Pre-TDR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5160" y="1400175"/>
            <a:ext cx="9132628" cy="512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List </a:t>
            </a:r>
            <a:r>
              <a:rPr lang="en-US" sz="1600" b="0" dirty="0"/>
              <a:t>of </a:t>
            </a:r>
            <a:r>
              <a:rPr lang="en-US" sz="1600" b="0" dirty="0" smtClean="0"/>
              <a:t>all components </a:t>
            </a:r>
            <a:r>
              <a:rPr lang="en-US" sz="1600" b="0" dirty="0"/>
              <a:t>with specifications (function, place, size, axes, supplies, conditions</a:t>
            </a:r>
            <a:r>
              <a:rPr lang="en-US" sz="1600" b="0" dirty="0" smtClean="0"/>
              <a:t>,…) </a:t>
            </a:r>
          </a:p>
          <a:p>
            <a:pPr algn="l"/>
            <a:r>
              <a:rPr lang="en-US" sz="1600" b="0" dirty="0"/>
              <a:t> </a:t>
            </a:r>
            <a:r>
              <a:rPr lang="en-US" sz="1600" b="0" dirty="0" smtClean="0"/>
              <a:t>     that are needed for the MID instrument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Indicate </a:t>
            </a:r>
            <a:r>
              <a:rPr lang="en-US" sz="1600" b="0" dirty="0"/>
              <a:t>preferred technical solutions and </a:t>
            </a:r>
            <a:r>
              <a:rPr lang="en-US" sz="1600" b="0" dirty="0" smtClean="0"/>
              <a:t>design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Provide detailed footprint of the MID station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Allows </a:t>
            </a:r>
            <a:r>
              <a:rPr lang="en-US" sz="1600" b="0" dirty="0"/>
              <a:t>to re-iterate on parts of the CDR (input from LCLS and other places)</a:t>
            </a:r>
          </a:p>
          <a:p>
            <a:pPr algn="l"/>
            <a:endParaRPr lang="en-US" sz="800" b="0" dirty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Provide a basis for starting </a:t>
            </a:r>
            <a:r>
              <a:rPr lang="en-US" sz="1600" b="0" dirty="0" smtClean="0"/>
              <a:t>detailed </a:t>
            </a:r>
            <a:r>
              <a:rPr lang="en-US" sz="1600" b="0" dirty="0" smtClean="0"/>
              <a:t>discussions with the optics and diagnostics groups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Describe typical experimental strategies (interface to DAQ, detectors, and sample environment</a:t>
            </a:r>
            <a:r>
              <a:rPr lang="en-US" sz="1600" b="0" dirty="0" smtClean="0"/>
              <a:t>)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Initiate discussions to optimize the optical pump scheme (interface to laser group)</a:t>
            </a:r>
            <a:endParaRPr lang="en-US" sz="1600" b="0" dirty="0" smtClean="0"/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1600" b="0" dirty="0" smtClean="0"/>
              <a:t>  Describe </a:t>
            </a:r>
            <a:r>
              <a:rPr lang="en-US" sz="1600" b="0" dirty="0"/>
              <a:t>the typical operation modes needed </a:t>
            </a:r>
            <a:r>
              <a:rPr lang="en-US" sz="1600" b="0" dirty="0" smtClean="0"/>
              <a:t>(interface to Machine and DAQ)</a:t>
            </a:r>
            <a:endParaRPr lang="en-US" sz="1600" b="0" dirty="0"/>
          </a:p>
          <a:p>
            <a:pPr algn="l"/>
            <a:endParaRPr lang="en-US" sz="800" b="0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 smtClean="0"/>
              <a:t>Allows a first reliable estimation of the investment budget required for MID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/>
              <a:t>Good starting point </a:t>
            </a:r>
            <a:r>
              <a:rPr lang="en-US" sz="1600" b="0" dirty="0" smtClean="0"/>
              <a:t>for </a:t>
            </a:r>
            <a:r>
              <a:rPr lang="en-US" sz="1600" b="0" dirty="0" smtClean="0"/>
              <a:t>tendering </a:t>
            </a:r>
            <a:r>
              <a:rPr lang="en-US" sz="1600" b="0" dirty="0" smtClean="0"/>
              <a:t>procedures </a:t>
            </a:r>
            <a:r>
              <a:rPr lang="en-US" sz="1600" b="0" dirty="0"/>
              <a:t>and discussions with </a:t>
            </a:r>
            <a:r>
              <a:rPr lang="en-US" sz="1600" b="0" dirty="0" smtClean="0"/>
              <a:t>external companies</a:t>
            </a:r>
            <a:endParaRPr lang="en-US" sz="1600" b="0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b="0" dirty="0"/>
              <a:t>Only limited need for engineering </a:t>
            </a:r>
            <a:r>
              <a:rPr lang="en-US" sz="1600" b="0" dirty="0" smtClean="0"/>
              <a:t>assistance for this pre-TDR but….</a:t>
            </a:r>
            <a:endParaRPr lang="en-US" sz="1600" b="0" dirty="0"/>
          </a:p>
          <a:p>
            <a:pPr algn="l"/>
            <a:endParaRPr lang="en-US" sz="1600" b="0" dirty="0"/>
          </a:p>
          <a:p>
            <a:pPr algn="l"/>
            <a:r>
              <a:rPr lang="en-US" sz="1600" b="0" dirty="0" smtClean="0"/>
              <a:t>Deadline: Aug. 2012</a:t>
            </a:r>
          </a:p>
          <a:p>
            <a:pPr algn="l"/>
            <a:r>
              <a:rPr lang="en-US" sz="1600" dirty="0" smtClean="0"/>
              <a:t>After this date engineering support is desperately needed to progress toward the TDR! </a:t>
            </a:r>
          </a:p>
          <a:p>
            <a:pPr algn="l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69120" y="1724025"/>
            <a:ext cx="5282215" cy="374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Selected points from the pre-TDR, namely</a:t>
            </a:r>
          </a:p>
          <a:p>
            <a:pPr algn="l"/>
            <a:endParaRPr lang="en-US" sz="2000" b="0" dirty="0" smtClean="0"/>
          </a:p>
          <a:p>
            <a:pPr marL="342900" indent="-342900" algn="l">
              <a:buFont typeface="Wingdings" pitchFamily="2" charset="2"/>
              <a:buChar char="q"/>
            </a:pPr>
            <a:r>
              <a:rPr lang="en-US" sz="2000" b="0" dirty="0" smtClean="0"/>
              <a:t>Footprint of the MID station</a:t>
            </a:r>
          </a:p>
          <a:p>
            <a:pPr algn="l"/>
            <a:endParaRPr lang="en-US" sz="800" b="0" dirty="0" smtClean="0"/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2000" b="0" dirty="0" smtClean="0"/>
              <a:t> The focusing scheme</a:t>
            </a:r>
          </a:p>
          <a:p>
            <a:pPr algn="l"/>
            <a:endParaRPr lang="en-US" sz="800" b="0" dirty="0" smtClean="0"/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2000" b="0" dirty="0" smtClean="0"/>
              <a:t> X-ray split-delay line</a:t>
            </a:r>
          </a:p>
          <a:p>
            <a:pPr algn="l"/>
            <a:endParaRPr lang="en-US" sz="800" b="0" dirty="0" smtClean="0"/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2000" b="0" dirty="0" smtClean="0"/>
              <a:t> Operation modes</a:t>
            </a:r>
          </a:p>
          <a:p>
            <a:pPr algn="l"/>
            <a:endParaRPr lang="en-US" sz="2000" b="0" dirty="0" smtClean="0"/>
          </a:p>
          <a:p>
            <a:pPr algn="l"/>
            <a:endParaRPr lang="en-US" sz="800" b="0" dirty="0" smtClean="0"/>
          </a:p>
          <a:p>
            <a:pPr marL="171450" indent="-171450" algn="l">
              <a:buFont typeface="Wingdings" pitchFamily="2" charset="2"/>
              <a:buChar char="q"/>
            </a:pPr>
            <a:r>
              <a:rPr lang="en-US" sz="2000" b="0" dirty="0" smtClean="0"/>
              <a:t> Risks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SASE-2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66675" y="2819400"/>
            <a:ext cx="2413055" cy="29527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50557" y="2505517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XTD6, photon tunnel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1" y="2451469"/>
            <a:ext cx="7634176" cy="0"/>
          </a:xfrm>
          <a:prstGeom prst="line">
            <a:avLst/>
          </a:prstGeom>
          <a:ln w="190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47875" y="2812976"/>
            <a:ext cx="727130" cy="308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08075" y="2855507"/>
            <a:ext cx="202019" cy="18075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75005" y="2803083"/>
            <a:ext cx="270345" cy="3260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36038" y="2814301"/>
            <a:ext cx="5485079" cy="308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15847" y="2628155"/>
            <a:ext cx="628153" cy="3212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79654" y="2068697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938 m</a:t>
            </a:r>
            <a:endParaRPr lang="en-US" sz="16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471155" y="3238279"/>
            <a:ext cx="89159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Source </a:t>
            </a:r>
          </a:p>
          <a:p>
            <a:pPr algn="ctr"/>
            <a:r>
              <a:rPr lang="en-US" sz="1600" b="0" dirty="0" smtClean="0"/>
              <a:t>point</a:t>
            </a:r>
            <a:endParaRPr lang="en-US" sz="1600" b="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28578" y="2961832"/>
            <a:ext cx="8034669" cy="14178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910" y="2079329"/>
            <a:ext cx="53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0 m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2395314" y="2079330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0" dirty="0" smtClean="0"/>
              <a:t>245  277 m</a:t>
            </a:r>
            <a:endParaRPr lang="en-US" sz="1600" b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871" y="2967148"/>
            <a:ext cx="2913321" cy="3046228"/>
            <a:chOff x="228871" y="2967148"/>
            <a:chExt cx="2913321" cy="3046228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974" y="4697930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190281" y="5322260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Imager</a:t>
              </a:r>
            </a:p>
            <a:p>
              <a:r>
                <a:rPr lang="en-US" sz="1600" b="0" dirty="0" smtClean="0"/>
                <a:t>(241 m)</a:t>
              </a:r>
              <a:endParaRPr lang="en-US" sz="1600" b="0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81" y="4687298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799" y="4687298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26744" y="5343524"/>
              <a:ext cx="1713931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Absorber + </a:t>
              </a:r>
            </a:p>
            <a:p>
              <a:pPr algn="ctr"/>
              <a:r>
                <a:rPr lang="en-US" sz="1600" b="0" dirty="0" smtClean="0"/>
                <a:t>lens unit (213 m)</a:t>
              </a:r>
              <a:endParaRPr lang="en-US" sz="1600" b="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871" y="4503553"/>
              <a:ext cx="2913321" cy="15098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0"/>
            </p:cNvCxnSpPr>
            <p:nvPr/>
          </p:nvCxnSpPr>
          <p:spPr>
            <a:xfrm flipV="1">
              <a:off x="1685532" y="3002259"/>
              <a:ext cx="796411" cy="15012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477441" y="2967148"/>
              <a:ext cx="288039" cy="49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924175" y="2962276"/>
            <a:ext cx="1429858" cy="3048000"/>
            <a:chOff x="2924175" y="2962276"/>
            <a:chExt cx="1429858" cy="3048000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110" y="4697929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419554" y="5322256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Shutter</a:t>
              </a:r>
            </a:p>
            <a:p>
              <a:r>
                <a:rPr lang="en-US" sz="1600" b="0" dirty="0" smtClean="0"/>
                <a:t>(264 m)</a:t>
              </a:r>
              <a:endParaRPr lang="en-US" sz="1600" b="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86470" y="4507098"/>
              <a:ext cx="967563" cy="15031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0"/>
            </p:cNvCxnSpPr>
            <p:nvPr/>
          </p:nvCxnSpPr>
          <p:spPr>
            <a:xfrm flipH="1" flipV="1">
              <a:off x="2924175" y="2962276"/>
              <a:ext cx="946077" cy="15448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777354" y="2076450"/>
            <a:ext cx="5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149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1565435" y="2524125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XTD1_R9-11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4458" y="2524125"/>
            <a:ext cx="524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XS2</a:t>
            </a:r>
            <a:endParaRPr lang="en-US" sz="1400" b="1" dirty="0">
              <a:solidFill>
                <a:srgbClr val="92D05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66925" y="3114675"/>
            <a:ext cx="704850" cy="5619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14177" y="3667125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accent1"/>
                </a:solidFill>
              </a:rPr>
              <a:t>e- leave</a:t>
            </a:r>
            <a:endParaRPr lang="en-US" sz="1800" b="0" dirty="0">
              <a:solidFill>
                <a:schemeClr val="accent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90876" y="2962278"/>
            <a:ext cx="3533775" cy="1819273"/>
            <a:chOff x="3190876" y="2962278"/>
            <a:chExt cx="3533775" cy="1819273"/>
          </a:xfrm>
        </p:grpSpPr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331" y="3444174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79" y="345015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731817" y="4053437"/>
              <a:ext cx="914033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bg2">
                      <a:lumMod val="90000"/>
                    </a:schemeClr>
                  </a:solidFill>
                </a:rPr>
                <a:t>C-mono</a:t>
              </a:r>
            </a:p>
            <a:p>
              <a:r>
                <a:rPr lang="en-US" sz="1600" b="0" dirty="0" smtClean="0">
                  <a:solidFill>
                    <a:schemeClr val="bg2">
                      <a:lumMod val="90000"/>
                    </a:schemeClr>
                  </a:solidFill>
                </a:rPr>
                <a:t>(310 m)</a:t>
              </a:r>
              <a:endParaRPr lang="en-US" sz="1600" b="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87152" y="4048120"/>
              <a:ext cx="13356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Offset</a:t>
              </a:r>
            </a:p>
            <a:p>
              <a:pPr algn="ctr"/>
              <a:r>
                <a:rPr lang="en-US" sz="1600" b="0" dirty="0" smtClean="0"/>
                <a:t>(290-300 m)</a:t>
              </a:r>
            </a:p>
          </p:txBody>
        </p:sp>
        <p:cxnSp>
          <p:nvCxnSpPr>
            <p:cNvPr id="42" name="Straight Arrow Connector 41"/>
            <p:cNvCxnSpPr>
              <a:stCxn id="43" idx="1"/>
            </p:cNvCxnSpPr>
            <p:nvPr/>
          </p:nvCxnSpPr>
          <p:spPr>
            <a:xfrm flipH="1" flipV="1">
              <a:off x="3190876" y="2962278"/>
              <a:ext cx="1371599" cy="10676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562475" y="3278373"/>
              <a:ext cx="2162176" cy="15031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76675" y="1344798"/>
            <a:ext cx="3105149" cy="1627003"/>
            <a:chOff x="3876675" y="1344798"/>
            <a:chExt cx="3105149" cy="1627003"/>
          </a:xfrm>
        </p:grpSpPr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430" y="1536074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5604991" y="1525988"/>
              <a:ext cx="1345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Distribution</a:t>
              </a:r>
            </a:p>
            <a:p>
              <a:r>
                <a:rPr lang="en-US" sz="1600" b="0" dirty="0" smtClean="0"/>
                <a:t>390 – 395 m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3876675" y="1933575"/>
              <a:ext cx="895350" cy="1038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762499" y="1344798"/>
              <a:ext cx="2219325" cy="9412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3914775" y="2857500"/>
            <a:ext cx="4962525" cy="952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05250" y="2971800"/>
            <a:ext cx="4962525" cy="952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4141" y="1333500"/>
            <a:ext cx="346921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Common to all SASE-2 beamlines</a:t>
            </a:r>
          </a:p>
          <a:p>
            <a:r>
              <a:rPr lang="en-US" sz="1600" dirty="0" smtClean="0"/>
              <a:t>(MID, HED &amp; NNN)</a:t>
            </a:r>
            <a:endParaRPr lang="en-US" sz="16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2059467" y="2405173"/>
            <a:ext cx="0" cy="9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70667" y="2405173"/>
            <a:ext cx="0" cy="9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31017" y="2405173"/>
            <a:ext cx="0" cy="9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Specific Tunnel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9575" y="3489093"/>
            <a:ext cx="8229600" cy="4828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381375"/>
            <a:ext cx="8591550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3753" y="3724275"/>
            <a:ext cx="8605947" cy="421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47850" y="3571875"/>
            <a:ext cx="7096125" cy="1428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85950" y="3733801"/>
            <a:ext cx="7077075" cy="13334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66900" y="3076575"/>
            <a:ext cx="323850" cy="62865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200149" y="2135373"/>
            <a:ext cx="2219325" cy="941202"/>
            <a:chOff x="504824" y="449448"/>
            <a:chExt cx="2219325" cy="941202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80" y="640724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56841" y="630638"/>
              <a:ext cx="1345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Distribution</a:t>
              </a:r>
            </a:p>
            <a:p>
              <a:r>
                <a:rPr lang="en-US" sz="1600" b="0" dirty="0" smtClean="0"/>
                <a:t>390 – 395 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4824" y="449448"/>
              <a:ext cx="2219325" cy="9412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2722" y="1331949"/>
            <a:ext cx="3530134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Angle (2</a:t>
            </a:r>
            <a:r>
              <a:rPr lang="en-US" sz="1600" dirty="0" smtClean="0">
                <a:latin typeface="Symbol" pitchFamily="18" charset="2"/>
              </a:rPr>
              <a:t>q</a:t>
            </a:r>
            <a:r>
              <a:rPr lang="en-US" sz="1600" dirty="0" smtClean="0"/>
              <a:t>) 0.1 – 0.4 deg.</a:t>
            </a:r>
            <a:endParaRPr lang="en-US" sz="1600" dirty="0"/>
          </a:p>
          <a:p>
            <a:r>
              <a:rPr lang="en-US" sz="1600" dirty="0" smtClean="0"/>
              <a:t>100 mm separation after 14 – 57 m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506" y="290512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277 m</a:t>
            </a:r>
            <a:endParaRPr lang="en-US" sz="1600" b="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62025" y="3733800"/>
            <a:ext cx="2181225" cy="1838325"/>
            <a:chOff x="962025" y="3409950"/>
            <a:chExt cx="2181225" cy="1838325"/>
          </a:xfrm>
        </p:grpSpPr>
        <p:grpSp>
          <p:nvGrpSpPr>
            <p:cNvPr id="18" name="Group 17"/>
            <p:cNvGrpSpPr/>
            <p:nvPr/>
          </p:nvGrpSpPr>
          <p:grpSpPr>
            <a:xfrm>
              <a:off x="962025" y="3905250"/>
              <a:ext cx="1866533" cy="1343025"/>
              <a:chOff x="371475" y="3209925"/>
              <a:chExt cx="1866533" cy="13430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314700"/>
                <a:ext cx="1581150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90525" y="3905250"/>
                <a:ext cx="9140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 smtClean="0"/>
                  <a:t>Slit</a:t>
                </a:r>
              </a:p>
              <a:p>
                <a:pPr algn="ctr"/>
                <a:r>
                  <a:rPr lang="en-US" sz="1600" b="0" dirty="0" smtClean="0"/>
                  <a:t>(500 m)</a:t>
                </a:r>
                <a:endParaRPr lang="en-US" sz="1600" b="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23975" y="3905250"/>
                <a:ext cx="9140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 smtClean="0"/>
                  <a:t>BPM</a:t>
                </a:r>
              </a:p>
              <a:p>
                <a:pPr algn="ctr"/>
                <a:r>
                  <a:rPr lang="en-US" sz="1600" b="0" dirty="0" smtClean="0"/>
                  <a:t>(501 m)</a:t>
                </a:r>
                <a:endParaRPr lang="en-US" sz="1600" b="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71475" y="3209925"/>
                <a:ext cx="1857375" cy="13430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2828925" y="3409950"/>
              <a:ext cx="314325" cy="7905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702251" y="3714750"/>
            <a:ext cx="2203249" cy="2491585"/>
            <a:chOff x="3702251" y="3390900"/>
            <a:chExt cx="2203249" cy="2491585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114925" y="3390900"/>
              <a:ext cx="790575" cy="8667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988" y="4267200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702251" y="4953000"/>
              <a:ext cx="1874231" cy="929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Intermediate focus</a:t>
              </a:r>
            </a:p>
            <a:p>
              <a:pPr algn="ctr"/>
              <a:r>
                <a:rPr lang="en-US" sz="1600" b="0" dirty="0" smtClean="0"/>
                <a:t>option! </a:t>
              </a:r>
              <a:r>
                <a:rPr lang="en-US" sz="1600" b="0" dirty="0" err="1" smtClean="0"/>
                <a:t>beamsize</a:t>
              </a:r>
              <a:r>
                <a:rPr lang="en-US" sz="1600" b="0" dirty="0" smtClean="0"/>
                <a:t>:</a:t>
              </a:r>
            </a:p>
            <a:p>
              <a:pPr algn="ctr"/>
              <a:r>
                <a:rPr lang="en-US" sz="1600" b="0" dirty="0" smtClean="0"/>
                <a:t>50 - 100 </a:t>
              </a:r>
              <a:r>
                <a:rPr lang="en-US" sz="1600" b="0" dirty="0" smtClean="0">
                  <a:latin typeface="Symbol" pitchFamily="18" charset="2"/>
                </a:rPr>
                <a:t>m</a:t>
              </a:r>
              <a:r>
                <a:rPr lang="en-US" sz="1600" b="0" dirty="0" smtClean="0"/>
                <a:t>m</a:t>
              </a:r>
              <a:endParaRPr lang="en-US" sz="1600" b="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4231" y="3895725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726 m</a:t>
              </a:r>
              <a:endParaRPr lang="en-US" sz="1600" b="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81725" y="3714750"/>
            <a:ext cx="1943100" cy="2853154"/>
            <a:chOff x="6181725" y="3390900"/>
            <a:chExt cx="1943100" cy="2853154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7239000" y="3390900"/>
              <a:ext cx="647700" cy="800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43529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388" y="43529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5133975"/>
              <a:ext cx="158115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181725" y="4200525"/>
              <a:ext cx="1943100" cy="1695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91034" y="5905500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ym typeface="Symbol"/>
                </a:rPr>
                <a:t> </a:t>
              </a:r>
              <a:r>
                <a:rPr lang="en-US" sz="1600" b="0" dirty="0" smtClean="0"/>
                <a:t>885 m</a:t>
              </a:r>
              <a:endParaRPr lang="en-US" sz="1600" b="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00600" y="1200150"/>
            <a:ext cx="3838575" cy="2514600"/>
            <a:chOff x="4800600" y="876300"/>
            <a:chExt cx="3838575" cy="25146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7639050" y="2781300"/>
              <a:ext cx="1000125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88" y="14192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063" y="14192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588" y="14192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588" y="14192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959319" y="2009775"/>
              <a:ext cx="902811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bg2">
                      <a:lumMod val="90000"/>
                    </a:schemeClr>
                  </a:solidFill>
                </a:rPr>
                <a:t>Lens</a:t>
              </a:r>
            </a:p>
            <a:p>
              <a:pPr algn="ctr"/>
              <a:r>
                <a:rPr lang="en-US" sz="1600" b="0" dirty="0" smtClean="0">
                  <a:solidFill>
                    <a:schemeClr val="bg2">
                      <a:lumMod val="90000"/>
                    </a:schemeClr>
                  </a:solidFill>
                </a:rPr>
                <a:t>(high E)</a:t>
              </a:r>
              <a:endParaRPr lang="en-US" sz="1600" b="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43575" y="2009775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Si(111)</a:t>
              </a:r>
            </a:p>
            <a:p>
              <a:pPr algn="ctr"/>
              <a:r>
                <a:rPr lang="en-US" sz="1600" b="0" dirty="0" smtClean="0"/>
                <a:t>mono</a:t>
              </a:r>
              <a:endParaRPr lang="en-US" sz="1600" b="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86246" y="2009775"/>
              <a:ext cx="893194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Lens</a:t>
              </a:r>
            </a:p>
            <a:p>
              <a:pPr algn="ctr"/>
              <a:r>
                <a:rPr lang="en-US" sz="1600" b="0" dirty="0" smtClean="0"/>
                <a:t>(936 m)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48149" y="2007560"/>
              <a:ext cx="824264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Imager</a:t>
              </a:r>
            </a:p>
            <a:p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00600" y="1257300"/>
              <a:ext cx="3286125" cy="1514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37660" y="876300"/>
              <a:ext cx="1975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 6</a:t>
              </a:r>
              <a:r>
                <a:rPr lang="en-US" sz="1600" dirty="0" smtClean="0"/>
                <a:t> m long section</a:t>
              </a:r>
              <a:endParaRPr lang="en-US" sz="16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89538" y="3676650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XTD6 tunnel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0" y="3488883"/>
            <a:ext cx="406925" cy="483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09575" y="329565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17754" y="2887847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938 m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036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7775" y="360638"/>
            <a:ext cx="9330019" cy="4488018"/>
            <a:chOff x="-77500" y="836712"/>
            <a:chExt cx="9330019" cy="4080016"/>
          </a:xfrm>
        </p:grpSpPr>
        <p:pic>
          <p:nvPicPr>
            <p:cNvPr id="47" name="Picture 4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r="-154"/>
            <a:stretch/>
          </p:blipFill>
          <p:spPr bwMode="auto">
            <a:xfrm rot="16200000">
              <a:off x="2547502" y="-1788290"/>
              <a:ext cx="4080016" cy="9330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971599" y="1640648"/>
              <a:ext cx="7613847" cy="2607879"/>
              <a:chOff x="971600" y="2435847"/>
              <a:chExt cx="7493474" cy="260787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971600" y="2437570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779" name="Group 77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56" name="Group 85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69" name="Rectangle 86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0" name="Rectangle 86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1" name="Rectangle 87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2" name="Rectangle 87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3" name="Rectangle 87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57" name="Group 85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64" name="Rectangle 86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5" name="Rectangle 86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6" name="Rectangle 86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7" name="Rectangle 86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8" name="Rectangle 86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58" name="Group 85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59" name="Rectangle 85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0" name="Rectangle 85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1" name="Rectangle 86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2" name="Rectangle 86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3" name="Rectangle 86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0" name="Group 77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38" name="Group 83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51" name="Rectangle 85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2" name="Rectangle 85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3" name="Rectangle 85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4" name="Rectangle 85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5" name="Rectangle 85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39" name="Group 83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46" name="Rectangle 84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7" name="Rectangle 84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8" name="Rectangle 84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9" name="Rectangle 84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0" name="Rectangle 84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40" name="Group 83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41" name="Rectangle 84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2" name="Rectangle 84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3" name="Rectangle 84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4" name="Rectangle 84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5" name="Rectangle 84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1" name="Group 78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20" name="Group 81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33" name="Rectangle 83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4" name="Rectangle 83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5" name="Rectangle 83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6" name="Rectangle 83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7" name="Rectangle 83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21" name="Group 82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28" name="Rectangle 82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9" name="Rectangle 82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0" name="Rectangle 82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1" name="Rectangle 83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2" name="Rectangle 83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22" name="Group 82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23" name="Rectangle 82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4" name="Rectangle 82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5" name="Rectangle 82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6" name="Rectangle 82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7" name="Rectangle 82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2" name="Group 78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02" name="Group 80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15" name="Rectangle 8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6" name="Rectangle 8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7" name="Rectangle 8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8" name="Rectangle 8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9" name="Rectangle 8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03" name="Group 80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10" name="Rectangle 80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1" name="Rectangle 81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2" name="Rectangle 81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3" name="Rectangle 81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4" name="Rectangle 81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04" name="Group 80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05" name="Rectangle 80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6" name="Rectangle 80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7" name="Rectangle 80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8" name="Rectangle 80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9" name="Rectangle 80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3" name="Group 78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84" name="Group 78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97" name="Rectangle 7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8" name="Rectangle 7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9" name="Rectangle 7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0" name="Rectangle 7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1" name="Rectangle 8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85" name="Group 78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92" name="Rectangle 79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3" name="Rectangle 79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4" name="Rectangle 79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5" name="Rectangle 79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6" name="Rectangle 79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86" name="Group 78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87" name="Rectangle 78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88" name="Rectangle 78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89" name="Rectangle 78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0" name="Rectangle 78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1" name="Rectangle 79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845552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684" name="Group 68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61" name="Group 76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74" name="Rectangle 7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5" name="Rectangle 7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6" name="Rectangle 7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7" name="Rectangle 7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8" name="Rectangle 7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62" name="Group 76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69" name="Rectangle 76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0" name="Rectangle 76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1" name="Rectangle 77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2" name="Rectangle 77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3" name="Rectangle 77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63" name="Group 76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64" name="Rectangle 76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5" name="Rectangle 76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6" name="Rectangle 76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7" name="Rectangle 76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8" name="Rectangle 76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5" name="Group 68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43" name="Group 74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56" name="Rectangle 7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7" name="Rectangle 7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8" name="Rectangle 7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9" name="Rectangle 7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0" name="Rectangle 7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44" name="Group 74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51" name="Rectangle 75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2" name="Rectangle 75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3" name="Rectangle 75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4" name="Rectangle 75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5" name="Rectangle 75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45" name="Group 74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46" name="Rectangle 74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7" name="Rectangle 74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8" name="Rectangle 74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9" name="Rectangle 74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0" name="Rectangle 74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6" name="Group 68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25" name="Group 72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38" name="Rectangle 7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9" name="Rectangle 7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0" name="Rectangle 7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1" name="Rectangle 7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2" name="Rectangle 7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33" name="Rectangle 73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4" name="Rectangle 73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6" name="Rectangle 73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7" name="Rectangle 73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27" name="Group 72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28" name="Rectangle 72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0" name="Rectangle 72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1" name="Rectangle 73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2" name="Rectangle 73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7" name="Group 68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07" name="Group 70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20" name="Rectangle 7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1" name="Rectangle 7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2" name="Rectangle 7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3" name="Rectangle 7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4" name="Rectangle 7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15" name="Rectangle 7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6" name="Rectangle 7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7" name="Rectangle 7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8" name="Rectangle 7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9" name="Rectangle 7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10" name="Rectangle 70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1" name="Rectangle 71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2" name="Rectangle 71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3" name="Rectangle 71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8" name="Group 68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89" name="Group 68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02" name="Rectangle 7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3" name="Rectangle 7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4" name="Rectangle 7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5" name="Rectangle 7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6" name="Rectangle 7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90" name="Group 68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97" name="Rectangle 6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8" name="Rectangle 6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9" name="Rectangle 6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0" name="Rectangle 6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1" name="Rectangle 7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91" name="Group 69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92" name="Rectangle 69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3" name="Rectangle 69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4" name="Rectangle 69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5" name="Rectangle 69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6" name="Rectangle 69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50"/>
              <p:cNvGrpSpPr/>
              <p:nvPr/>
            </p:nvGrpSpPr>
            <p:grpSpPr>
              <a:xfrm>
                <a:off x="2714974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589" name="Group 58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66" name="Group 66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79" name="Rectangle 6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0" name="Rectangle 6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1" name="Rectangle 6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2" name="Rectangle 6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3" name="Rectangle 6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67" name="Group 66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74" name="Rectangle 6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5" name="Rectangle 6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6" name="Rectangle 6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7" name="Rectangle 6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8" name="Rectangle 6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68" name="Group 66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69" name="Rectangle 66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0" name="Rectangle 66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1" name="Rectangle 67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2" name="Rectangle 67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3" name="Rectangle 67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0" name="Group 58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61" name="Rectangle 6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2" name="Rectangle 6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3" name="Rectangle 6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4" name="Rectangle 6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5" name="Rectangle 6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49" name="Group 64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56" name="Rectangle 6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7" name="Rectangle 6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8" name="Rectangle 6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9" name="Rectangle 6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0" name="Rectangle 6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50" name="Group 64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51" name="Rectangle 65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2" name="Rectangle 65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3" name="Rectangle 65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4" name="Rectangle 65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5" name="Rectangle 65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1" name="Group 59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30" name="Group 62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43" name="Rectangle 6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4" name="Rectangle 6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5" name="Rectangle 6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6" name="Rectangle 6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7" name="Rectangle 6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31" name="Group 63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38" name="Rectangle 6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9" name="Rectangle 6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0" name="Rectangle 6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1" name="Rectangle 6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2" name="Rectangle 6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32" name="Group 63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33" name="Rectangle 63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4" name="Rectangle 63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5" name="Rectangle 63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6" name="Rectangle 63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7" name="Rectangle 63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2" name="Group 59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12" name="Group 61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25" name="Rectangle 6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6" name="Rectangle 6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7" name="Rectangle 6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8" name="Rectangle 6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9" name="Rectangle 6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13" name="Group 61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20" name="Rectangle 6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1" name="Rectangle 6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2" name="Rectangle 6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3" name="Rectangle 6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4" name="Rectangle 6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14" name="Group 61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15" name="Rectangle 6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6" name="Rectangle 6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7" name="Rectangle 6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8" name="Rectangle 6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9" name="Rectangle 6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3" name="Group 59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07" name="Rectangle 6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8" name="Rectangle 6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9" name="Rectangle 6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0" name="Rectangle 6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1" name="Rectangle 6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02" name="Rectangle 6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3" name="Rectangle 6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4" name="Rectangle 6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5" name="Rectangle 6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6" name="Rectangle 6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96" name="Group 59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97" name="Rectangle 5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98" name="Rectangle 5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99" name="Rectangle 5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0" name="Rectangle 5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1" name="Rectangle 6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3588033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494" name="Group 49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84" name="Rectangle 5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5" name="Rectangle 5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6" name="Rectangle 5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7" name="Rectangle 5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8" name="Rectangle 5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72" name="Group 57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79" name="Rectangle 5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0" name="Rectangle 5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1" name="Rectangle 5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2" name="Rectangle 5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3" name="Rectangle 5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73" name="Group 57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74" name="Rectangle 5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5" name="Rectangle 5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6" name="Rectangle 5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7" name="Rectangle 5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8" name="Rectangle 5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5" name="Group 49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53" name="Group 55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66" name="Rectangle 5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7" name="Rectangle 5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8" name="Rectangle 5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9" name="Rectangle 5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0" name="Rectangle 5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54" name="Group 55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61" name="Rectangle 5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2" name="Rectangle 5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3" name="Rectangle 5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4" name="Rectangle 5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5" name="Rectangle 5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55" name="Group 55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56" name="Rectangle 5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7" name="Rectangle 5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8" name="Rectangle 5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9" name="Rectangle 5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0" name="Rectangle 5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6" name="Group 49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35" name="Group 53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48" name="Rectangle 5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9" name="Rectangle 5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0" name="Rectangle 5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1" name="Rectangle 5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2" name="Rectangle 5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36" name="Group 53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43" name="Rectangle 5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4" name="Rectangle 5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5" name="Rectangle 5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6" name="Rectangle 5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7" name="Rectangle 5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37" name="Group 53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38" name="Rectangle 5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9" name="Rectangle 5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0" name="Rectangle 5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1" name="Rectangle 5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2" name="Rectangle 5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7" name="Group 49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17" name="Group 51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30" name="Rectangle 5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1" name="Rectangle 5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2" name="Rectangle 5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3" name="Rectangle 5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4" name="Rectangle 5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18" name="Group 51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25" name="Rectangle 5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6" name="Rectangle 5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7" name="Rectangle 5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8" name="Rectangle 5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9" name="Rectangle 5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20" name="Rectangle 5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1" name="Rectangle 5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2" name="Rectangle 5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3" name="Rectangle 5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4" name="Rectangle 5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8" name="Group 49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12" name="Rectangle 5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4" name="Rectangle 5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5" name="Rectangle 5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6" name="Rectangle 5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00" name="Group 49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07" name="Rectangle 5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8" name="Rectangle 5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9" name="Rectangle 5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0" name="Rectangle 5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1" name="Rectangle 5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01" name="Group 50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02" name="Rectangle 5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3" name="Rectangle 5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6" name="Rectangle 5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46052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399" name="Group 39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76" name="Group 47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89" name="Rectangle 4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0" name="Rectangle 4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1" name="Rectangle 4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77" name="Group 47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84" name="Rectangle 4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5" name="Rectangle 4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6" name="Rectangle 4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7" name="Rectangle 4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8" name="Rectangle 4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78" name="Group 47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79" name="Rectangle 4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0" name="Rectangle 4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1" name="Rectangle 4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2" name="Rectangle 4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3" name="Rectangle 4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0" name="Group 39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58" name="Group 45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2" name="Rectangle 4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3" name="Rectangle 4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5" name="Rectangle 4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59" name="Group 45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7" name="Rectangle 4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9" name="Rectangle 4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60" name="Group 45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61" name="Rectangle 4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3" name="Rectangle 4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4" name="Rectangle 4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5" name="Rectangle 4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1" name="Group 40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40" name="Group 43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53" name="Rectangle 4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4" name="Rectangle 4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5" name="Rectangle 4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6" name="Rectangle 4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7" name="Rectangle 4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41" name="Group 44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48" name="Rectangle 4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9" name="Rectangle 4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0" name="Rectangle 4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1" name="Rectangle 4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2" name="Rectangle 4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42" name="Group 44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43" name="Rectangle 4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4" name="Rectangle 4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5" name="Rectangle 4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6" name="Rectangle 4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7" name="Rectangle 4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2" name="Group 40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22" name="Group 42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35" name="Rectangle 4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6" name="Rectangle 4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7" name="Rectangle 4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8" name="Rectangle 4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9" name="Rectangle 4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30" name="Rectangle 4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1" name="Rectangle 4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2" name="Rectangle 4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3" name="Rectangle 4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6" name="Rectangle 4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7" name="Rectangle 4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9" name="Rectangle 4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3" name="Group 40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04" name="Group 40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17" name="Rectangle 4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9" name="Rectangle 4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0" name="Rectangle 4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1" name="Rectangle 4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05" name="Group 40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12" name="Rectangle 4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3" name="Rectangle 4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4" name="Rectangle 4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6" name="Rectangle 4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07" name="Rectangle 4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08" name="Rectangle 4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09" name="Rectangle 4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0" name="Rectangle 4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1" name="Rectangle 4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5329388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304" name="Group 30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94" name="Rectangle 3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5" name="Rectangle 3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6" name="Rectangle 3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7" name="Rectangle 3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8" name="Rectangle 3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89" name="Rectangle 3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0" name="Rectangle 3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1" name="Rectangle 3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84" name="Rectangle 3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5" name="Rectangle 3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8" name="Rectangle 3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5" name="Group 30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8" name="Rectangle 3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71" name="Rectangle 3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2" name="Rectangle 3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3" name="Rectangle 3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4" name="Rectangle 3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65" name="Group 36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66" name="Rectangle 3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7" name="Rectangle 3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9" name="Rectangle 3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0" name="Rectangle 3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6" name="Group 30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45" name="Group 34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58" name="Rectangle 3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9" name="Rectangle 3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0" name="Rectangle 3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1" name="Rectangle 3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2" name="Rectangle 3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46" name="Group 34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53" name="Rectangle 3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4" name="Rectangle 3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6" name="Rectangle 3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7" name="Rectangle 3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47" name="Group 34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48" name="Rectangle 3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9" name="Rectangle 3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1" name="Rectangle 3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7" name="Group 30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40" name="Rectangle 3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1" name="Rectangle 3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2" name="Rectangle 3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3" name="Rectangle 3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4" name="Rectangle 3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35" name="Rectangle 3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7" name="Rectangle 3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8" name="Rectangle 3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9" name="Rectangle 3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30" name="Rectangle 3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1" name="Rectangle 3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3" name="Rectangle 3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8" name="Group 30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22" name="Rectangle 3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3" name="Rectangle 3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4" name="Rectangle 3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5" name="Rectangle 3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6" name="Rectangle 3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17" name="Rectangle 3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8" name="Rectangle 3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9" name="Rectangle 3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0" name="Rectangle 3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1" name="Rectangle 3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12" name="Rectangle 3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3" name="Rectangle 3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4" name="Rectangle 3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5" name="Rectangle 3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6203010" y="2435847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209" name="Group 20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1" name="Rectangle 3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2" name="Rectangle 3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3" name="Rectangle 3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87" name="Group 28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94" name="Rectangle 2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5" name="Rectangle 2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6" name="Rectangle 2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7" name="Rectangle 2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8" name="Rectangle 2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88" name="Group 28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89" name="Rectangle 2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0" name="Rectangle 2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1" name="Rectangle 2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2" name="Rectangle 2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3" name="Rectangle 2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0" name="Group 20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68" name="Group 26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81" name="Rectangle 2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2" name="Rectangle 2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3" name="Rectangle 2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4" name="Rectangle 2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5" name="Rectangle 2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9" name="Rectangle 2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0" name="Rectangle 2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70" name="Group 26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3" name="Rectangle 2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1" name="Group 21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63" name="Rectangle 2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7" name="Rectangle 2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9" name="Rectangle 2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1" name="Rectangle 2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53" name="Rectangle 2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4" name="Rectangle 2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5" name="Rectangle 2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6" name="Rectangle 2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7" name="Rectangle 2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2" name="Group 21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32" name="Group 23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45" name="Rectangle 2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6" name="Rectangle 2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7" name="Rectangle 2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8" name="Rectangle 2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9" name="Rectangle 2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40" name="Rectangle 2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1" name="Rectangle 2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4" name="Rectangle 2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34" name="Group 23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35" name="Rectangle 2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6" name="Rectangle 2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7" name="Rectangle 2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8" name="Rectangle 2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9" name="Rectangle 2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3" name="Group 21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0" name="Rectangle 2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1" name="Rectangle 2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22" name="Rectangle 2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16" name="Group 21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17" name="Rectangle 2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18" name="Rectangle 2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19" name="Rectangle 2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0" name="Rectangle 2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1" name="Rectangle 2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707186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14" name="Group 11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04" name="Rectangle 20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6" name="Rectangle 20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7" name="Rectangle 20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99" name="Rectangle 1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2" name="Rectangle 2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3" name="Rectangle 2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5" name="Group 11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4" name="Rectangle 1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6" name="Rectangle 1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0" name="Rectangle 1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6" name="Group 11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8" name="Rectangle 1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7" name="Group 11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5" name="Rectangle 1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0" name="Rectangle 1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8" name="Group 11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2" name="Rectangle 13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2" name="Rectangle 1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7940131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>
                <a:off x="8111583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8288047" y="2444952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</p:grpSp>
      </p:grpSp>
      <p:cxnSp>
        <p:nvCxnSpPr>
          <p:cNvPr id="28" name="Straight Connector 27"/>
          <p:cNvCxnSpPr/>
          <p:nvPr/>
        </p:nvCxnSpPr>
        <p:spPr bwMode="auto">
          <a:xfrm flipH="1" flipV="1">
            <a:off x="5432060" y="3911559"/>
            <a:ext cx="704558" cy="1477607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152571" y="5240272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895350" y="2457450"/>
            <a:ext cx="200025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8" name="Straight Connector 877"/>
          <p:cNvCxnSpPr/>
          <p:nvPr/>
        </p:nvCxnSpPr>
        <p:spPr>
          <a:xfrm flipH="1">
            <a:off x="914400" y="2447925"/>
            <a:ext cx="17145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Straight Connector 878"/>
          <p:cNvCxnSpPr/>
          <p:nvPr/>
        </p:nvCxnSpPr>
        <p:spPr>
          <a:xfrm>
            <a:off x="904875" y="2457450"/>
            <a:ext cx="180975" cy="628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Straight Connector 888"/>
          <p:cNvCxnSpPr>
            <a:endCxn id="94" idx="0"/>
          </p:cNvCxnSpPr>
          <p:nvPr/>
        </p:nvCxnSpPr>
        <p:spPr>
          <a:xfrm flipV="1">
            <a:off x="1257300" y="2770633"/>
            <a:ext cx="7353526" cy="1143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" name="TextBox 889"/>
          <p:cNvSpPr txBox="1"/>
          <p:nvPr/>
        </p:nvSpPr>
        <p:spPr>
          <a:xfrm>
            <a:off x="1317656" y="2314575"/>
            <a:ext cx="7665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942 m</a:t>
            </a:r>
            <a:endParaRPr lang="en-US" sz="1600" b="0" dirty="0"/>
          </a:p>
        </p:txBody>
      </p:sp>
      <p:sp>
        <p:nvSpPr>
          <p:cNvPr id="892" name="TextBox 891"/>
          <p:cNvSpPr txBox="1"/>
          <p:nvPr/>
        </p:nvSpPr>
        <p:spPr>
          <a:xfrm>
            <a:off x="8106577" y="2324100"/>
            <a:ext cx="886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~984 m</a:t>
            </a:r>
            <a:endParaRPr lang="en-US" sz="1600" b="0" dirty="0"/>
          </a:p>
        </p:txBody>
      </p:sp>
      <p:grpSp>
        <p:nvGrpSpPr>
          <p:cNvPr id="895" name="Group 894"/>
          <p:cNvGrpSpPr/>
          <p:nvPr/>
        </p:nvGrpSpPr>
        <p:grpSpPr>
          <a:xfrm>
            <a:off x="457279" y="5181600"/>
            <a:ext cx="1088760" cy="1362075"/>
            <a:chOff x="3543379" y="5076825"/>
            <a:chExt cx="1088760" cy="1362075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138" y="5191125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43379" y="5779456"/>
              <a:ext cx="1088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Shutter</a:t>
              </a:r>
            </a:p>
            <a:p>
              <a:pPr algn="ctr"/>
              <a:r>
                <a:rPr lang="en-US" sz="1600" b="0" dirty="0" smtClean="0"/>
                <a:t>(940.7 m)</a:t>
              </a:r>
              <a:endParaRPr lang="en-US" sz="1600" b="0" dirty="0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3562350" y="5076825"/>
              <a:ext cx="1047750" cy="1362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7" name="Straight Arrow Connector 896"/>
          <p:cNvCxnSpPr/>
          <p:nvPr/>
        </p:nvCxnSpPr>
        <p:spPr>
          <a:xfrm flipV="1">
            <a:off x="781050" y="3143250"/>
            <a:ext cx="200025" cy="2028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9" name="Group 908"/>
          <p:cNvGrpSpPr/>
          <p:nvPr/>
        </p:nvGrpSpPr>
        <p:grpSpPr>
          <a:xfrm>
            <a:off x="2346674" y="4410075"/>
            <a:ext cx="6321076" cy="2219325"/>
            <a:chOff x="2346674" y="4533900"/>
            <a:chExt cx="6321076" cy="2219325"/>
          </a:xfrm>
        </p:grpSpPr>
        <p:sp>
          <p:nvSpPr>
            <p:cNvPr id="915" name="Rectangle 914"/>
            <p:cNvSpPr/>
            <p:nvPr/>
          </p:nvSpPr>
          <p:spPr bwMode="auto">
            <a:xfrm>
              <a:off x="2346674" y="4962525"/>
              <a:ext cx="6321076" cy="1790700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grpSp>
          <p:nvGrpSpPr>
            <p:cNvPr id="907" name="Group 906"/>
            <p:cNvGrpSpPr/>
            <p:nvPr/>
          </p:nvGrpSpPr>
          <p:grpSpPr>
            <a:xfrm>
              <a:off x="2442258" y="5153025"/>
              <a:ext cx="6215019" cy="1542455"/>
              <a:chOff x="2442258" y="5257800"/>
              <a:chExt cx="6215019" cy="1542455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7232870" y="5405092"/>
                <a:ext cx="914400" cy="91440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7133282" y="5740070"/>
                <a:ext cx="1004935" cy="108641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13" y="5286375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8" name="TextBox 897"/>
              <p:cNvSpPr txBox="1"/>
              <p:nvPr/>
            </p:nvSpPr>
            <p:spPr>
              <a:xfrm>
                <a:off x="2442258" y="5876925"/>
                <a:ext cx="9476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 smtClean="0"/>
                  <a:t>Wall</a:t>
                </a:r>
              </a:p>
              <a:p>
                <a:pPr algn="ctr"/>
                <a:r>
                  <a:rPr lang="en-US" sz="1600" b="0" dirty="0" smtClean="0"/>
                  <a:t>begins:</a:t>
                </a:r>
              </a:p>
              <a:p>
                <a:pPr algn="ctr"/>
                <a:r>
                  <a:rPr lang="en-US" sz="1600" b="0" dirty="0" smtClean="0"/>
                  <a:t>952.2 m</a:t>
                </a:r>
                <a:endParaRPr lang="en-US" sz="1600" b="0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813" y="5276850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9113" y="5276850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413" y="5276850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713" y="5276850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8013" y="5267325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5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9075" y="5257800"/>
                <a:ext cx="657225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06" name="TextBox 905"/>
              <p:cNvSpPr txBox="1"/>
              <p:nvPr/>
            </p:nvSpPr>
            <p:spPr>
              <a:xfrm>
                <a:off x="3434067" y="5867400"/>
                <a:ext cx="697627" cy="634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 smtClean="0"/>
                  <a:t>Si</a:t>
                </a:r>
              </a:p>
              <a:p>
                <a:pPr algn="ctr"/>
                <a:r>
                  <a:rPr lang="en-US" sz="1600" b="0" dirty="0" smtClean="0"/>
                  <a:t>mono</a:t>
                </a:r>
              </a:p>
            </p:txBody>
          </p:sp>
          <p:sp>
            <p:nvSpPr>
              <p:cNvPr id="901" name="TextBox 900"/>
              <p:cNvSpPr txBox="1"/>
              <p:nvPr/>
            </p:nvSpPr>
            <p:spPr>
              <a:xfrm>
                <a:off x="4422004" y="5867400"/>
                <a:ext cx="468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S</a:t>
                </a:r>
                <a:r>
                  <a:rPr lang="en-US" sz="1600" b="0" dirty="0" smtClean="0"/>
                  <a:t>lit</a:t>
                </a:r>
                <a:endParaRPr lang="en-US" sz="1600" b="0" dirty="0"/>
              </a:p>
            </p:txBody>
          </p:sp>
          <p:sp>
            <p:nvSpPr>
              <p:cNvPr id="902" name="TextBox 901"/>
              <p:cNvSpPr txBox="1"/>
              <p:nvPr/>
            </p:nvSpPr>
            <p:spPr>
              <a:xfrm>
                <a:off x="5212486" y="5867400"/>
                <a:ext cx="6399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BPM</a:t>
                </a:r>
                <a:endParaRPr lang="en-US" sz="1600" b="0" dirty="0"/>
              </a:p>
            </p:txBody>
          </p:sp>
          <p:sp>
            <p:nvSpPr>
              <p:cNvPr id="903" name="TextBox 902"/>
              <p:cNvSpPr txBox="1"/>
              <p:nvPr/>
            </p:nvSpPr>
            <p:spPr>
              <a:xfrm>
                <a:off x="6092342" y="5857875"/>
                <a:ext cx="673581" cy="92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 smtClean="0"/>
                  <a:t>Split-</a:t>
                </a:r>
              </a:p>
              <a:p>
                <a:pPr algn="ctr"/>
                <a:r>
                  <a:rPr lang="en-US" sz="1600" b="0" dirty="0"/>
                  <a:t>d</a:t>
                </a:r>
                <a:r>
                  <a:rPr lang="en-US" sz="1600" b="0" dirty="0" smtClean="0"/>
                  <a:t>elay</a:t>
                </a:r>
              </a:p>
              <a:p>
                <a:pPr algn="ctr"/>
                <a:r>
                  <a:rPr lang="en-US" sz="1600" b="0" dirty="0" smtClean="0"/>
                  <a:t>line</a:t>
                </a:r>
                <a:endParaRPr lang="en-US" sz="1600" b="0" dirty="0"/>
              </a:p>
            </p:txBody>
          </p:sp>
          <p:sp>
            <p:nvSpPr>
              <p:cNvPr id="904" name="TextBox 903"/>
              <p:cNvSpPr txBox="1"/>
              <p:nvPr/>
            </p:nvSpPr>
            <p:spPr>
              <a:xfrm>
                <a:off x="6854498" y="5857875"/>
                <a:ext cx="8467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Shutter</a:t>
                </a:r>
                <a:endParaRPr lang="en-US" sz="1600" b="0" dirty="0"/>
              </a:p>
            </p:txBody>
          </p:sp>
          <p:sp>
            <p:nvSpPr>
              <p:cNvPr id="913" name="TextBox 912"/>
              <p:cNvSpPr txBox="1"/>
              <p:nvPr/>
            </p:nvSpPr>
            <p:spPr>
              <a:xfrm>
                <a:off x="7709582" y="5848350"/>
                <a:ext cx="9476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 smtClean="0"/>
                  <a:t>Wall</a:t>
                </a:r>
              </a:p>
              <a:p>
                <a:pPr algn="ctr"/>
                <a:r>
                  <a:rPr lang="en-US" sz="1600" b="0" dirty="0" smtClean="0"/>
                  <a:t>ends:</a:t>
                </a:r>
              </a:p>
              <a:p>
                <a:pPr algn="ctr"/>
                <a:r>
                  <a:rPr lang="en-US" sz="1600" b="0" dirty="0" smtClean="0"/>
                  <a:t>959.2 m</a:t>
                </a:r>
                <a:endParaRPr lang="en-US" sz="1600" b="0" dirty="0"/>
              </a:p>
            </p:txBody>
          </p:sp>
        </p:grpSp>
        <p:sp>
          <p:nvSpPr>
            <p:cNvPr id="908" name="TextBox 907"/>
            <p:cNvSpPr txBox="1"/>
            <p:nvPr/>
          </p:nvSpPr>
          <p:spPr>
            <a:xfrm>
              <a:off x="4415966" y="4533900"/>
              <a:ext cx="2430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MID Optics Hutch</a:t>
              </a:r>
              <a:endParaRPr lang="en-US" sz="2400" b="1" dirty="0"/>
            </a:p>
          </p:txBody>
        </p:sp>
      </p:grpSp>
      <p:sp>
        <p:nvSpPr>
          <p:cNvPr id="893" name="Rectangle 892"/>
          <p:cNvSpPr/>
          <p:nvPr/>
        </p:nvSpPr>
        <p:spPr bwMode="auto">
          <a:xfrm>
            <a:off x="3022949" y="2476500"/>
            <a:ext cx="1244946" cy="701749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19" name="Rectangle 918"/>
          <p:cNvSpPr/>
          <p:nvPr/>
        </p:nvSpPr>
        <p:spPr>
          <a:xfrm>
            <a:off x="3026548" y="2696816"/>
            <a:ext cx="1235351" cy="274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TextBox 873"/>
          <p:cNvSpPr txBox="1"/>
          <p:nvPr/>
        </p:nvSpPr>
        <p:spPr>
          <a:xfrm>
            <a:off x="2962274" y="212648"/>
            <a:ext cx="3209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SASE-2 floor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50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" grpId="0" animBg="1"/>
      <p:bldP spid="9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7775" y="360638"/>
            <a:ext cx="9330019" cy="4488018"/>
            <a:chOff x="-77500" y="836712"/>
            <a:chExt cx="9330019" cy="4080016"/>
          </a:xfrm>
        </p:grpSpPr>
        <p:pic>
          <p:nvPicPr>
            <p:cNvPr id="47" name="Picture 4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r="-154"/>
            <a:stretch/>
          </p:blipFill>
          <p:spPr bwMode="auto">
            <a:xfrm rot="16200000">
              <a:off x="2547502" y="-1788290"/>
              <a:ext cx="4080016" cy="9330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971599" y="1640648"/>
              <a:ext cx="7613847" cy="2607879"/>
              <a:chOff x="971600" y="2435847"/>
              <a:chExt cx="7493474" cy="260787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971600" y="2437570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779" name="Group 77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56" name="Group 85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69" name="Rectangle 86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0" name="Rectangle 86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1" name="Rectangle 87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2" name="Rectangle 87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73" name="Rectangle 87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57" name="Group 85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64" name="Rectangle 86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5" name="Rectangle 86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6" name="Rectangle 86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7" name="Rectangle 86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8" name="Rectangle 86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58" name="Group 85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59" name="Rectangle 85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0" name="Rectangle 85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1" name="Rectangle 86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2" name="Rectangle 86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63" name="Rectangle 86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0" name="Group 77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38" name="Group 83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51" name="Rectangle 85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2" name="Rectangle 85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3" name="Rectangle 85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4" name="Rectangle 85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5" name="Rectangle 85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39" name="Group 83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46" name="Rectangle 84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7" name="Rectangle 84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8" name="Rectangle 84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9" name="Rectangle 84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50" name="Rectangle 84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40" name="Group 83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41" name="Rectangle 84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2" name="Rectangle 84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3" name="Rectangle 84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4" name="Rectangle 84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45" name="Rectangle 84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1" name="Group 78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20" name="Group 81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33" name="Rectangle 83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4" name="Rectangle 83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5" name="Rectangle 83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6" name="Rectangle 83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7" name="Rectangle 83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21" name="Group 82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28" name="Rectangle 82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9" name="Rectangle 82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0" name="Rectangle 82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1" name="Rectangle 83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32" name="Rectangle 83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22" name="Group 82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23" name="Rectangle 82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4" name="Rectangle 82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5" name="Rectangle 82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6" name="Rectangle 82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27" name="Rectangle 82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2" name="Group 78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802" name="Group 80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15" name="Rectangle 8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6" name="Rectangle 8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7" name="Rectangle 8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8" name="Rectangle 8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9" name="Rectangle 8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03" name="Group 80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10" name="Rectangle 80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1" name="Rectangle 81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2" name="Rectangle 81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3" name="Rectangle 81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14" name="Rectangle 81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804" name="Group 80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805" name="Rectangle 80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6" name="Rectangle 80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7" name="Rectangle 80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8" name="Rectangle 80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9" name="Rectangle 80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783" name="Group 78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84" name="Group 78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97" name="Rectangle 7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8" name="Rectangle 7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9" name="Rectangle 7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0" name="Rectangle 7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801" name="Rectangle 8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85" name="Group 78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92" name="Rectangle 79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3" name="Rectangle 79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4" name="Rectangle 79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5" name="Rectangle 79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6" name="Rectangle 79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86" name="Group 78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87" name="Rectangle 78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88" name="Rectangle 78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89" name="Rectangle 78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0" name="Rectangle 78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91" name="Rectangle 79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845552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684" name="Group 68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61" name="Group 76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74" name="Rectangle 7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5" name="Rectangle 7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6" name="Rectangle 7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7" name="Rectangle 7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8" name="Rectangle 7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62" name="Group 76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69" name="Rectangle 76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0" name="Rectangle 76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1" name="Rectangle 77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2" name="Rectangle 77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73" name="Rectangle 77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63" name="Group 76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64" name="Rectangle 76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5" name="Rectangle 76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6" name="Rectangle 76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7" name="Rectangle 76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8" name="Rectangle 76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5" name="Group 68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43" name="Group 74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56" name="Rectangle 7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7" name="Rectangle 7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8" name="Rectangle 7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9" name="Rectangle 7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60" name="Rectangle 7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44" name="Group 74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51" name="Rectangle 75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2" name="Rectangle 75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3" name="Rectangle 75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4" name="Rectangle 75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5" name="Rectangle 75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45" name="Group 74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46" name="Rectangle 74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7" name="Rectangle 74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8" name="Rectangle 74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9" name="Rectangle 74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50" name="Rectangle 74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6" name="Group 68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25" name="Group 72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38" name="Rectangle 7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9" name="Rectangle 7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0" name="Rectangle 7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1" name="Rectangle 7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42" name="Rectangle 7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33" name="Rectangle 73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4" name="Rectangle 73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6" name="Rectangle 73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7" name="Rectangle 73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27" name="Group 72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28" name="Rectangle 72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0" name="Rectangle 72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1" name="Rectangle 73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32" name="Rectangle 73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7" name="Group 68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707" name="Group 70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20" name="Rectangle 7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1" name="Rectangle 7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2" name="Rectangle 7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3" name="Rectangle 7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24" name="Rectangle 7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15" name="Rectangle 7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6" name="Rectangle 7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7" name="Rectangle 7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8" name="Rectangle 7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9" name="Rectangle 7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10" name="Rectangle 70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1" name="Rectangle 71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2" name="Rectangle 71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3" name="Rectangle 71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688" name="Group 68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89" name="Group 68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702" name="Rectangle 7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3" name="Rectangle 7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4" name="Rectangle 7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5" name="Rectangle 7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6" name="Rectangle 7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90" name="Group 68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97" name="Rectangle 6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8" name="Rectangle 6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9" name="Rectangle 6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0" name="Rectangle 6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701" name="Rectangle 7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91" name="Group 69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92" name="Rectangle 69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3" name="Rectangle 69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4" name="Rectangle 69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5" name="Rectangle 69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96" name="Rectangle 69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50"/>
              <p:cNvGrpSpPr/>
              <p:nvPr/>
            </p:nvGrpSpPr>
            <p:grpSpPr>
              <a:xfrm>
                <a:off x="2714974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589" name="Group 58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66" name="Group 66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79" name="Rectangle 6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0" name="Rectangle 6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1" name="Rectangle 6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2" name="Rectangle 6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83" name="Rectangle 6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67" name="Group 66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74" name="Rectangle 6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5" name="Rectangle 6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6" name="Rectangle 6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7" name="Rectangle 6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8" name="Rectangle 6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68" name="Group 66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69" name="Rectangle 66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0" name="Rectangle 66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1" name="Rectangle 67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2" name="Rectangle 67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73" name="Rectangle 67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0" name="Group 58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61" name="Rectangle 6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2" name="Rectangle 6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3" name="Rectangle 6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4" name="Rectangle 6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5" name="Rectangle 6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49" name="Group 64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56" name="Rectangle 6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7" name="Rectangle 6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8" name="Rectangle 6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9" name="Rectangle 6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60" name="Rectangle 6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50" name="Group 64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51" name="Rectangle 65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2" name="Rectangle 65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3" name="Rectangle 65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4" name="Rectangle 65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55" name="Rectangle 65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1" name="Group 59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30" name="Group 62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43" name="Rectangle 6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4" name="Rectangle 6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5" name="Rectangle 6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6" name="Rectangle 6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7" name="Rectangle 6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31" name="Group 63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38" name="Rectangle 6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9" name="Rectangle 6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0" name="Rectangle 6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1" name="Rectangle 6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42" name="Rectangle 6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32" name="Group 63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33" name="Rectangle 63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4" name="Rectangle 63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5" name="Rectangle 63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6" name="Rectangle 63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37" name="Rectangle 63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2" name="Group 59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612" name="Group 61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25" name="Rectangle 6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6" name="Rectangle 6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7" name="Rectangle 6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8" name="Rectangle 6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9" name="Rectangle 6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13" name="Group 61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20" name="Rectangle 6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1" name="Rectangle 6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2" name="Rectangle 6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3" name="Rectangle 6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24" name="Rectangle 6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614" name="Group 61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15" name="Rectangle 6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6" name="Rectangle 6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7" name="Rectangle 6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8" name="Rectangle 6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9" name="Rectangle 6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593" name="Group 59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07" name="Rectangle 6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8" name="Rectangle 6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9" name="Rectangle 6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0" name="Rectangle 6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11" name="Rectangle 6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602" name="Rectangle 6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3" name="Rectangle 6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4" name="Rectangle 6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5" name="Rectangle 6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6" name="Rectangle 6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96" name="Group 59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97" name="Rectangle 5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98" name="Rectangle 5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99" name="Rectangle 5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0" name="Rectangle 5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601" name="Rectangle 6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3588033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494" name="Group 49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84" name="Rectangle 5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5" name="Rectangle 5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6" name="Rectangle 5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7" name="Rectangle 5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8" name="Rectangle 5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72" name="Group 57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79" name="Rectangle 5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0" name="Rectangle 5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1" name="Rectangle 5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2" name="Rectangle 5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83" name="Rectangle 5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73" name="Group 57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74" name="Rectangle 5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5" name="Rectangle 5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6" name="Rectangle 5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7" name="Rectangle 5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8" name="Rectangle 5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5" name="Group 49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53" name="Group 55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66" name="Rectangle 5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7" name="Rectangle 5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8" name="Rectangle 5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9" name="Rectangle 5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70" name="Rectangle 5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54" name="Group 55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61" name="Rectangle 5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2" name="Rectangle 5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3" name="Rectangle 5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4" name="Rectangle 5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5" name="Rectangle 5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55" name="Group 55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56" name="Rectangle 5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7" name="Rectangle 5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8" name="Rectangle 5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9" name="Rectangle 5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60" name="Rectangle 5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6" name="Group 49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35" name="Group 53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48" name="Rectangle 5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9" name="Rectangle 5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0" name="Rectangle 5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1" name="Rectangle 5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52" name="Rectangle 5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36" name="Group 53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43" name="Rectangle 5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4" name="Rectangle 5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5" name="Rectangle 5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6" name="Rectangle 5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7" name="Rectangle 5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37" name="Group 53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38" name="Rectangle 5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9" name="Rectangle 5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0" name="Rectangle 5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1" name="Rectangle 5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42" name="Rectangle 5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7" name="Group 49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517" name="Group 51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30" name="Rectangle 5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1" name="Rectangle 5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2" name="Rectangle 5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3" name="Rectangle 5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34" name="Rectangle 5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18" name="Group 51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25" name="Rectangle 5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6" name="Rectangle 5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7" name="Rectangle 5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8" name="Rectangle 5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9" name="Rectangle 5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20" name="Rectangle 5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1" name="Rectangle 5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2" name="Rectangle 5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3" name="Rectangle 5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24" name="Rectangle 5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98" name="Group 49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12" name="Rectangle 5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4" name="Rectangle 5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5" name="Rectangle 5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6" name="Rectangle 5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00" name="Group 49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07" name="Rectangle 5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8" name="Rectangle 5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9" name="Rectangle 5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0" name="Rectangle 5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11" name="Rectangle 5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501" name="Group 50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502" name="Rectangle 5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3" name="Rectangle 5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506" name="Rectangle 5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46052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399" name="Group 39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76" name="Group 47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89" name="Rectangle 4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0" name="Rectangle 4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1" name="Rectangle 4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77" name="Group 47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84" name="Rectangle 4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5" name="Rectangle 4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6" name="Rectangle 4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7" name="Rectangle 4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8" name="Rectangle 4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78" name="Group 47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79" name="Rectangle 4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0" name="Rectangle 4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1" name="Rectangle 4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2" name="Rectangle 4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83" name="Rectangle 4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0" name="Group 39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58" name="Group 45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2" name="Rectangle 4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3" name="Rectangle 4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5" name="Rectangle 4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59" name="Group 45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7" name="Rectangle 4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9" name="Rectangle 4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60" name="Group 45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61" name="Rectangle 4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3" name="Rectangle 4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4" name="Rectangle 4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65" name="Rectangle 4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1" name="Group 40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40" name="Group 43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53" name="Rectangle 4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4" name="Rectangle 4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5" name="Rectangle 4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6" name="Rectangle 4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7" name="Rectangle 4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41" name="Group 44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48" name="Rectangle 4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9" name="Rectangle 4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0" name="Rectangle 4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1" name="Rectangle 4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52" name="Rectangle 4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42" name="Group 44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43" name="Rectangle 4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4" name="Rectangle 4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5" name="Rectangle 4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6" name="Rectangle 4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47" name="Rectangle 4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2" name="Group 40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22" name="Group 42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35" name="Rectangle 4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6" name="Rectangle 4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7" name="Rectangle 4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8" name="Rectangle 4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9" name="Rectangle 4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30" name="Rectangle 4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1" name="Rectangle 4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2" name="Rectangle 4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3" name="Rectangle 4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6" name="Rectangle 4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7" name="Rectangle 4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9" name="Rectangle 4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403" name="Group 40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404" name="Group 40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17" name="Rectangle 4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9" name="Rectangle 4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0" name="Rectangle 4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21" name="Rectangle 4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05" name="Group 40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12" name="Rectangle 4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3" name="Rectangle 4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4" name="Rectangle 4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6" name="Rectangle 4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407" name="Rectangle 4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08" name="Rectangle 4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09" name="Rectangle 4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0" name="Rectangle 4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411" name="Rectangle 4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5329388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304" name="Group 30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94" name="Rectangle 3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5" name="Rectangle 3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6" name="Rectangle 3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7" name="Rectangle 3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8" name="Rectangle 3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89" name="Rectangle 3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0" name="Rectangle 3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1" name="Rectangle 3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84" name="Rectangle 3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5" name="Rectangle 3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8" name="Rectangle 3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5" name="Group 30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8" name="Rectangle 3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71" name="Rectangle 3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2" name="Rectangle 3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3" name="Rectangle 3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4" name="Rectangle 3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65" name="Group 36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66" name="Rectangle 3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7" name="Rectangle 3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9" name="Rectangle 3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70" name="Rectangle 3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6" name="Group 30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45" name="Group 34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58" name="Rectangle 3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9" name="Rectangle 3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0" name="Rectangle 3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1" name="Rectangle 3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62" name="Rectangle 3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46" name="Group 34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53" name="Rectangle 3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4" name="Rectangle 3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6" name="Rectangle 3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7" name="Rectangle 3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47" name="Group 34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48" name="Rectangle 3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9" name="Rectangle 3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1" name="Rectangle 3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7" name="Group 30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40" name="Rectangle 3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1" name="Rectangle 3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2" name="Rectangle 3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3" name="Rectangle 3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44" name="Rectangle 3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35" name="Rectangle 3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7" name="Rectangle 3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8" name="Rectangle 3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9" name="Rectangle 3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30" name="Rectangle 3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1" name="Rectangle 3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3" name="Rectangle 3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308" name="Group 30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22" name="Rectangle 3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3" name="Rectangle 3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4" name="Rectangle 3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5" name="Rectangle 3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6" name="Rectangle 3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17" name="Rectangle 3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8" name="Rectangle 3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9" name="Rectangle 3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0" name="Rectangle 3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21" name="Rectangle 3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312" name="Rectangle 3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3" name="Rectangle 3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4" name="Rectangle 3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5" name="Rectangle 3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16" name="Rectangle 3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6203010" y="2435847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209" name="Group 20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99" name="Rectangle 2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1" name="Rectangle 3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2" name="Rectangle 3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303" name="Rectangle 3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87" name="Group 28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94" name="Rectangle 2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5" name="Rectangle 2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6" name="Rectangle 2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7" name="Rectangle 2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8" name="Rectangle 2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88" name="Group 28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89" name="Rectangle 2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0" name="Rectangle 2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1" name="Rectangle 2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2" name="Rectangle 2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93" name="Rectangle 2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0" name="Group 20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68" name="Group 26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81" name="Rectangle 2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2" name="Rectangle 2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3" name="Rectangle 2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4" name="Rectangle 2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5" name="Rectangle 2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9" name="Rectangle 2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80" name="Rectangle 2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70" name="Group 26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3" name="Rectangle 2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1" name="Group 21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63" name="Rectangle 2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7" name="Rectangle 2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9" name="Rectangle 2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1" name="Rectangle 2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53" name="Rectangle 2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4" name="Rectangle 2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5" name="Rectangle 2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6" name="Rectangle 2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57" name="Rectangle 2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2" name="Group 21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32" name="Group 23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45" name="Rectangle 2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6" name="Rectangle 2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7" name="Rectangle 2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8" name="Rectangle 2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9" name="Rectangle 2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40" name="Rectangle 2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1" name="Rectangle 2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44" name="Rectangle 2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34" name="Group 23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35" name="Rectangle 2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6" name="Rectangle 2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7" name="Rectangle 2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8" name="Rectangle 2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9" name="Rectangle 2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213" name="Group 21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0" name="Rectangle 2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31" name="Rectangle 2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22" name="Rectangle 2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216" name="Group 21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17" name="Rectangle 2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18" name="Rectangle 2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19" name="Rectangle 2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0" name="Rectangle 2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21" name="Rectangle 2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707186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14" name="Group 11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204" name="Rectangle 20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6" name="Rectangle 20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7" name="Rectangle 20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99" name="Rectangle 1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2" name="Rectangle 2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203" name="Rectangle 2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5" name="Group 11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4" name="Rectangle 1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6" name="Rectangle 1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7" name="Rectangle 1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80" name="Rectangle 1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6" name="Group 11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" name="Rectangle 1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8" name="Rectangle 1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7" name="Group 11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5" name="Rectangle 1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" name="Rectangle 1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0" name="Rectangle 1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" name="Rectangle 1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8" name="Group 11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2" name="Rectangle 13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2" name="Rectangle 1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7940131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>
                <a:off x="8111583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8288047" y="2444952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</p:grpSp>
      </p:grpSp>
      <p:cxnSp>
        <p:nvCxnSpPr>
          <p:cNvPr id="28" name="Straight Connector 27"/>
          <p:cNvCxnSpPr/>
          <p:nvPr/>
        </p:nvCxnSpPr>
        <p:spPr bwMode="auto">
          <a:xfrm flipH="1" flipV="1">
            <a:off x="5432060" y="3911559"/>
            <a:ext cx="704558" cy="1477607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895350" y="2457450"/>
            <a:ext cx="200025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8" name="Straight Connector 877"/>
          <p:cNvCxnSpPr/>
          <p:nvPr/>
        </p:nvCxnSpPr>
        <p:spPr>
          <a:xfrm flipH="1">
            <a:off x="914400" y="2447925"/>
            <a:ext cx="17145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Straight Connector 878"/>
          <p:cNvCxnSpPr/>
          <p:nvPr/>
        </p:nvCxnSpPr>
        <p:spPr>
          <a:xfrm>
            <a:off x="904875" y="2457450"/>
            <a:ext cx="180975" cy="628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" name="TextBox 889"/>
          <p:cNvSpPr txBox="1"/>
          <p:nvPr/>
        </p:nvSpPr>
        <p:spPr>
          <a:xfrm>
            <a:off x="1317656" y="2314575"/>
            <a:ext cx="7665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942 m</a:t>
            </a:r>
            <a:endParaRPr lang="en-US" sz="1600" b="0" dirty="0"/>
          </a:p>
        </p:txBody>
      </p:sp>
      <p:sp>
        <p:nvSpPr>
          <p:cNvPr id="892" name="TextBox 891"/>
          <p:cNvSpPr txBox="1"/>
          <p:nvPr/>
        </p:nvSpPr>
        <p:spPr>
          <a:xfrm>
            <a:off x="8192302" y="2324100"/>
            <a:ext cx="886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~984 m</a:t>
            </a:r>
            <a:endParaRPr lang="en-US" sz="1600" b="0" dirty="0"/>
          </a:p>
        </p:txBody>
      </p:sp>
      <p:sp>
        <p:nvSpPr>
          <p:cNvPr id="893" name="Rectangle 892"/>
          <p:cNvSpPr/>
          <p:nvPr/>
        </p:nvSpPr>
        <p:spPr bwMode="auto">
          <a:xfrm>
            <a:off x="3022949" y="2476500"/>
            <a:ext cx="1244946" cy="701749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874" name="Freeform 873"/>
          <p:cNvSpPr/>
          <p:nvPr/>
        </p:nvSpPr>
        <p:spPr bwMode="auto">
          <a:xfrm>
            <a:off x="4261219" y="1264035"/>
            <a:ext cx="2678982" cy="2105600"/>
          </a:xfrm>
          <a:custGeom>
            <a:avLst/>
            <a:gdLst>
              <a:gd name="connsiteX0" fmla="*/ 0 w 2675106"/>
              <a:gd name="connsiteY0" fmla="*/ 9727 h 1887165"/>
              <a:gd name="connsiteX1" fmla="*/ 0 w 2675106"/>
              <a:gd name="connsiteY1" fmla="*/ 1887165 h 1887165"/>
              <a:gd name="connsiteX2" fmla="*/ 1070042 w 2675106"/>
              <a:gd name="connsiteY2" fmla="*/ 1877438 h 1887165"/>
              <a:gd name="connsiteX3" fmla="*/ 1070042 w 2675106"/>
              <a:gd name="connsiteY3" fmla="*/ 1468876 h 1887165"/>
              <a:gd name="connsiteX4" fmla="*/ 2675106 w 2675106"/>
              <a:gd name="connsiteY4" fmla="*/ 1429965 h 1887165"/>
              <a:gd name="connsiteX5" fmla="*/ 2665378 w 2675106"/>
              <a:gd name="connsiteY5" fmla="*/ 0 h 1887165"/>
              <a:gd name="connsiteX6" fmla="*/ 0 w 2675106"/>
              <a:gd name="connsiteY6" fmla="*/ 9727 h 1887165"/>
              <a:gd name="connsiteX0" fmla="*/ 0 w 2666314"/>
              <a:gd name="connsiteY0" fmla="*/ 9727 h 1887165"/>
              <a:gd name="connsiteX1" fmla="*/ 0 w 2666314"/>
              <a:gd name="connsiteY1" fmla="*/ 1887165 h 1887165"/>
              <a:gd name="connsiteX2" fmla="*/ 1070042 w 2666314"/>
              <a:gd name="connsiteY2" fmla="*/ 1877438 h 1887165"/>
              <a:gd name="connsiteX3" fmla="*/ 1070042 w 2666314"/>
              <a:gd name="connsiteY3" fmla="*/ 1468876 h 1887165"/>
              <a:gd name="connsiteX4" fmla="*/ 2665379 w 2666314"/>
              <a:gd name="connsiteY4" fmla="*/ 1468876 h 1887165"/>
              <a:gd name="connsiteX5" fmla="*/ 2665378 w 2666314"/>
              <a:gd name="connsiteY5" fmla="*/ 0 h 1887165"/>
              <a:gd name="connsiteX6" fmla="*/ 0 w 2666314"/>
              <a:gd name="connsiteY6" fmla="*/ 9727 h 188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6314" h="1887165">
                <a:moveTo>
                  <a:pt x="0" y="9727"/>
                </a:moveTo>
                <a:lnTo>
                  <a:pt x="0" y="1887165"/>
                </a:lnTo>
                <a:lnTo>
                  <a:pt x="1070042" y="1877438"/>
                </a:lnTo>
                <a:lnTo>
                  <a:pt x="1070042" y="1468876"/>
                </a:lnTo>
                <a:lnTo>
                  <a:pt x="2665379" y="1468876"/>
                </a:lnTo>
                <a:cubicBezTo>
                  <a:pt x="2662136" y="992221"/>
                  <a:pt x="2668621" y="476655"/>
                  <a:pt x="2665378" y="0"/>
                </a:cubicBezTo>
                <a:lnTo>
                  <a:pt x="0" y="9727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25400"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877" name="Line 45"/>
          <p:cNvSpPr>
            <a:spLocks noChangeShapeType="1"/>
          </p:cNvSpPr>
          <p:nvPr/>
        </p:nvSpPr>
        <p:spPr bwMode="auto">
          <a:xfrm rot="16200000" flipH="1">
            <a:off x="3825937" y="-836245"/>
            <a:ext cx="42898" cy="7694770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885" name="Rectangle 884"/>
          <p:cNvSpPr/>
          <p:nvPr/>
        </p:nvSpPr>
        <p:spPr bwMode="auto">
          <a:xfrm>
            <a:off x="4283395" y="1296286"/>
            <a:ext cx="805440" cy="552893"/>
          </a:xfrm>
          <a:prstGeom prst="rect">
            <a:avLst/>
          </a:prstGeom>
          <a:solidFill>
            <a:srgbClr val="FFCC99">
              <a:alpha val="5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5752" y="1916263"/>
            <a:ext cx="190832" cy="5327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>
            <a:off x="4293704" y="1297387"/>
            <a:ext cx="192156" cy="539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>
            <a:off x="4452731" y="1645920"/>
            <a:ext cx="540688" cy="1908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>
            <a:off x="3026548" y="2696816"/>
            <a:ext cx="1235351" cy="274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26157" y="1240404"/>
            <a:ext cx="628153" cy="61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>
            <a:off x="3786147" y="2450326"/>
            <a:ext cx="44527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 bwMode="auto">
          <a:xfrm>
            <a:off x="6939266" y="1261835"/>
            <a:ext cx="791244" cy="1051144"/>
          </a:xfrm>
          <a:prstGeom prst="rect">
            <a:avLst/>
          </a:prstGeom>
          <a:solidFill>
            <a:srgbClr val="FFCC99">
              <a:alpha val="74902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09" name="Rectangle 908"/>
          <p:cNvSpPr/>
          <p:nvPr/>
        </p:nvSpPr>
        <p:spPr>
          <a:xfrm>
            <a:off x="7211840" y="1241729"/>
            <a:ext cx="27167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rot="5400000">
            <a:off x="6763744" y="1595396"/>
            <a:ext cx="35813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>
            <a:off x="4724407" y="1258957"/>
            <a:ext cx="27167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8" name="Group 927"/>
          <p:cNvGrpSpPr/>
          <p:nvPr/>
        </p:nvGrpSpPr>
        <p:grpSpPr>
          <a:xfrm>
            <a:off x="532737" y="2592125"/>
            <a:ext cx="4961614" cy="3912042"/>
            <a:chOff x="532737" y="2592125"/>
            <a:chExt cx="4961614" cy="3912042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1152571" y="5240272"/>
              <a:ext cx="914400" cy="914400"/>
            </a:xfrm>
            <a:prstGeom prst="lin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12" y="5427800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940" y="5427800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314" y="5427800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339" y="5437076"/>
              <a:ext cx="657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61786" y="6011186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959.4</a:t>
              </a:r>
              <a:endParaRPr lang="en-US" sz="1600" b="0" dirty="0"/>
            </a:p>
          </p:txBody>
        </p:sp>
        <p:sp>
          <p:nvSpPr>
            <p:cNvPr id="925" name="TextBox 924"/>
            <p:cNvSpPr txBox="1"/>
            <p:nvPr/>
          </p:nvSpPr>
          <p:spPr>
            <a:xfrm>
              <a:off x="2281811" y="6020463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960.8</a:t>
              </a:r>
              <a:endParaRPr lang="en-US" sz="1600" b="0" dirty="0"/>
            </a:p>
          </p:txBody>
        </p:sp>
        <p:sp>
          <p:nvSpPr>
            <p:cNvPr id="926" name="TextBox 925"/>
            <p:cNvSpPr txBox="1"/>
            <p:nvPr/>
          </p:nvSpPr>
          <p:spPr>
            <a:xfrm>
              <a:off x="3793884" y="6029739"/>
              <a:ext cx="697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961.3</a:t>
              </a:r>
              <a:endParaRPr lang="en-US" sz="1600" b="0" dirty="0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3062575" y="5447969"/>
              <a:ext cx="620201" cy="5724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80520" y="5542059"/>
              <a:ext cx="45719" cy="381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3515793" y="5543390"/>
              <a:ext cx="45719" cy="381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08960" y="5709037"/>
              <a:ext cx="49298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4646210" y="5449294"/>
              <a:ext cx="620201" cy="5724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3562" y="5605670"/>
              <a:ext cx="262393" cy="2544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4907283" y="5510254"/>
              <a:ext cx="117944" cy="4465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TextBox 939"/>
            <p:cNvSpPr txBox="1"/>
            <p:nvPr/>
          </p:nvSpPr>
          <p:spPr>
            <a:xfrm>
              <a:off x="4616845" y="6017813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962.7</a:t>
              </a:r>
              <a:endParaRPr lang="en-US" sz="1600" b="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2737" y="5216056"/>
              <a:ext cx="4961614" cy="12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TextBox 941"/>
            <p:cNvSpPr txBox="1"/>
            <p:nvPr/>
          </p:nvSpPr>
          <p:spPr>
            <a:xfrm>
              <a:off x="1714500" y="4756537"/>
              <a:ext cx="2828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MID Local Optics</a:t>
              </a:r>
              <a:endParaRPr lang="en-US" sz="2000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261899" y="2592125"/>
              <a:ext cx="675862" cy="274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6" name="Line 43"/>
          <p:cNvSpPr>
            <a:spLocks noChangeShapeType="1"/>
          </p:cNvSpPr>
          <p:nvPr/>
        </p:nvSpPr>
        <p:spPr bwMode="auto">
          <a:xfrm rot="16200000">
            <a:off x="2488760" y="198782"/>
            <a:ext cx="7951" cy="516039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50" name="TextBox 949"/>
          <p:cNvSpPr txBox="1"/>
          <p:nvPr/>
        </p:nvSpPr>
        <p:spPr>
          <a:xfrm>
            <a:off x="2962274" y="212648"/>
            <a:ext cx="3209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SASE-2 floor</a:t>
            </a:r>
            <a:endParaRPr lang="en-US" sz="3200" b="1" dirty="0"/>
          </a:p>
        </p:txBody>
      </p:sp>
      <p:sp>
        <p:nvSpPr>
          <p:cNvPr id="949" name="TextBox 948"/>
          <p:cNvSpPr txBox="1"/>
          <p:nvPr/>
        </p:nvSpPr>
        <p:spPr>
          <a:xfrm>
            <a:off x="5591167" y="1718042"/>
            <a:ext cx="119776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MID Exp. </a:t>
            </a:r>
          </a:p>
          <a:p>
            <a:pPr algn="ctr"/>
            <a:r>
              <a:rPr lang="en-US" sz="1800" b="0" dirty="0" smtClean="0"/>
              <a:t>Hutch</a:t>
            </a:r>
            <a:endParaRPr lang="en-US" sz="1800" b="0" dirty="0"/>
          </a:p>
        </p:txBody>
      </p:sp>
      <p:grpSp>
        <p:nvGrpSpPr>
          <p:cNvPr id="945" name="Group 944"/>
          <p:cNvGrpSpPr/>
          <p:nvPr/>
        </p:nvGrpSpPr>
        <p:grpSpPr>
          <a:xfrm>
            <a:off x="3273648" y="2767054"/>
            <a:ext cx="1878786" cy="771902"/>
            <a:chOff x="3273648" y="2767054"/>
            <a:chExt cx="1878786" cy="771902"/>
          </a:xfrm>
        </p:grpSpPr>
        <p:grpSp>
          <p:nvGrpSpPr>
            <p:cNvPr id="938" name="Group 937"/>
            <p:cNvGrpSpPr/>
            <p:nvPr/>
          </p:nvGrpSpPr>
          <p:grpSpPr>
            <a:xfrm>
              <a:off x="4274288" y="2767054"/>
              <a:ext cx="878146" cy="595270"/>
              <a:chOff x="4944139" y="4436365"/>
              <a:chExt cx="878146" cy="595270"/>
            </a:xfrm>
          </p:grpSpPr>
          <p:sp>
            <p:nvSpPr>
              <p:cNvPr id="882" name="Rectangle 881"/>
              <p:cNvSpPr/>
              <p:nvPr/>
            </p:nvSpPr>
            <p:spPr>
              <a:xfrm>
                <a:off x="5602439" y="4444034"/>
                <a:ext cx="126793" cy="3238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5223287" y="4736361"/>
                <a:ext cx="598998" cy="2952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4944139" y="4905492"/>
                <a:ext cx="711179" cy="173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flipV="1">
                <a:off x="5658278" y="4436365"/>
                <a:ext cx="4972" cy="473021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1" name="TextBox 940"/>
            <p:cNvSpPr txBox="1"/>
            <p:nvPr/>
          </p:nvSpPr>
          <p:spPr>
            <a:xfrm>
              <a:off x="3273648" y="3200402"/>
              <a:ext cx="10054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PP-laser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32" name="TextBox 931"/>
          <p:cNvSpPr txBox="1"/>
          <p:nvPr/>
        </p:nvSpPr>
        <p:spPr>
          <a:xfrm>
            <a:off x="3895203" y="3667622"/>
            <a:ext cx="7665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959 m</a:t>
            </a:r>
            <a:endParaRPr lang="en-US" sz="1600" b="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269850" y="3379304"/>
            <a:ext cx="0" cy="302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203151" y="1018886"/>
            <a:ext cx="5578899" cy="5614393"/>
            <a:chOff x="3203151" y="1018886"/>
            <a:chExt cx="5578899" cy="5614393"/>
          </a:xfrm>
        </p:grpSpPr>
        <p:grpSp>
          <p:nvGrpSpPr>
            <p:cNvPr id="934" name="Group 933"/>
            <p:cNvGrpSpPr/>
            <p:nvPr/>
          </p:nvGrpSpPr>
          <p:grpSpPr>
            <a:xfrm>
              <a:off x="3203151" y="1018886"/>
              <a:ext cx="5578899" cy="5614393"/>
              <a:chOff x="3203151" y="1018886"/>
              <a:chExt cx="5578899" cy="5614393"/>
            </a:xfrm>
          </p:grpSpPr>
          <p:grpSp>
            <p:nvGrpSpPr>
              <p:cNvPr id="933" name="Group 932"/>
              <p:cNvGrpSpPr/>
              <p:nvPr/>
            </p:nvGrpSpPr>
            <p:grpSpPr>
              <a:xfrm>
                <a:off x="6010275" y="4746681"/>
                <a:ext cx="2771775" cy="1886598"/>
                <a:chOff x="6010275" y="4746681"/>
                <a:chExt cx="2771775" cy="1886598"/>
              </a:xfrm>
            </p:grpSpPr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5599" y="5419849"/>
                  <a:ext cx="657225" cy="600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9" name="Picture 1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4783" y="5411912"/>
                  <a:ext cx="657225" cy="600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7943353" y="5422790"/>
                  <a:ext cx="620201" cy="5724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TextBox 930"/>
                <p:cNvSpPr txBox="1"/>
                <p:nvPr/>
              </p:nvSpPr>
              <p:spPr>
                <a:xfrm>
                  <a:off x="7813828" y="5999259"/>
                  <a:ext cx="902811" cy="634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0" dirty="0"/>
                    <a:t>s</a:t>
                  </a:r>
                  <a:r>
                    <a:rPr lang="en-US" sz="1600" b="0" dirty="0" smtClean="0"/>
                    <a:t>ample:</a:t>
                  </a:r>
                </a:p>
                <a:p>
                  <a:pPr algn="ctr"/>
                  <a:r>
                    <a:rPr lang="en-US" sz="1600" b="0" dirty="0" smtClean="0"/>
                    <a:t>~964</a:t>
                  </a:r>
                  <a:endParaRPr lang="en-US" sz="1600" b="0" dirty="0"/>
                </a:p>
              </p:txBody>
            </p:sp>
            <p:sp>
              <p:nvSpPr>
                <p:cNvPr id="935" name="TextBox 934"/>
                <p:cNvSpPr txBox="1"/>
                <p:nvPr/>
              </p:nvSpPr>
              <p:spPr>
                <a:xfrm>
                  <a:off x="7029783" y="5999259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0" dirty="0" smtClean="0"/>
                    <a:t>963</a:t>
                  </a:r>
                  <a:endParaRPr lang="en-US" sz="1600" b="0" dirty="0"/>
                </a:p>
              </p:txBody>
            </p:sp>
            <p:sp>
              <p:nvSpPr>
                <p:cNvPr id="936" name="TextBox 935"/>
                <p:cNvSpPr txBox="1"/>
                <p:nvPr/>
              </p:nvSpPr>
              <p:spPr>
                <a:xfrm>
                  <a:off x="6158072" y="6008536"/>
                  <a:ext cx="69762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0" dirty="0" smtClean="0"/>
                    <a:t>962.9</a:t>
                  </a:r>
                  <a:endParaRPr lang="en-US" sz="1600" b="0" dirty="0"/>
                </a:p>
              </p:txBody>
            </p:sp>
            <p:sp>
              <p:nvSpPr>
                <p:cNvPr id="943" name="Rectangle 942"/>
                <p:cNvSpPr/>
                <p:nvPr/>
              </p:nvSpPr>
              <p:spPr>
                <a:xfrm>
                  <a:off x="6020462" y="5217382"/>
                  <a:ext cx="2733924" cy="139810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TextBox 943"/>
                <p:cNvSpPr txBox="1"/>
                <p:nvPr/>
              </p:nvSpPr>
              <p:spPr>
                <a:xfrm>
                  <a:off x="6010275" y="4746681"/>
                  <a:ext cx="2771775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MID Sample </a:t>
                  </a:r>
                  <a:r>
                    <a:rPr lang="en-US" sz="2000" b="1" dirty="0" err="1" smtClean="0"/>
                    <a:t>Env</a:t>
                  </a:r>
                  <a:r>
                    <a:rPr lang="en-US" sz="2000" b="1" dirty="0" smtClean="0"/>
                    <a:t>.</a:t>
                  </a:r>
                  <a:endParaRPr lang="en-US" sz="2000" b="1" dirty="0"/>
                </a:p>
              </p:txBody>
            </p:sp>
          </p:grpSp>
          <p:grpSp>
            <p:nvGrpSpPr>
              <p:cNvPr id="930" name="Group 929"/>
              <p:cNvGrpSpPr/>
              <p:nvPr/>
            </p:nvGrpSpPr>
            <p:grpSpPr>
              <a:xfrm>
                <a:off x="3203151" y="1018886"/>
                <a:ext cx="3725867" cy="3523228"/>
                <a:chOff x="3203151" y="1018886"/>
                <a:chExt cx="3725867" cy="3523228"/>
              </a:xfrm>
            </p:grpSpPr>
            <p:sp>
              <p:nvSpPr>
                <p:cNvPr id="883" name="Rectangle 882"/>
                <p:cNvSpPr/>
                <p:nvPr/>
              </p:nvSpPr>
              <p:spPr>
                <a:xfrm>
                  <a:off x="4937761" y="2520563"/>
                  <a:ext cx="453224" cy="4055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Pie 43"/>
                <p:cNvSpPr>
                  <a:spLocks/>
                </p:cNvSpPr>
                <p:nvPr/>
              </p:nvSpPr>
              <p:spPr>
                <a:xfrm rot="7079255">
                  <a:off x="3304471" y="917566"/>
                  <a:ext cx="3523228" cy="3725867"/>
                </a:xfrm>
                <a:prstGeom prst="pie">
                  <a:avLst>
                    <a:gd name="adj1" fmla="val 10818534"/>
                    <a:gd name="adj2" fmla="val 14546697"/>
                  </a:avLst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6" name="Pie 945"/>
                <p:cNvSpPr>
                  <a:spLocks noChangeAspect="1"/>
                </p:cNvSpPr>
                <p:nvPr/>
              </p:nvSpPr>
              <p:spPr>
                <a:xfrm rot="6445461">
                  <a:off x="4147314" y="1837831"/>
                  <a:ext cx="1851598" cy="1859517"/>
                </a:xfrm>
                <a:prstGeom prst="pie">
                  <a:avLst>
                    <a:gd name="adj1" fmla="val 10243797"/>
                    <a:gd name="adj2" fmla="val 1555658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390986" y="2679589"/>
                  <a:ext cx="1184743" cy="198783"/>
                </a:xfrm>
                <a:prstGeom prst="rect">
                  <a:avLst/>
                </a:prstGeom>
                <a:solidFill>
                  <a:srgbClr val="A8A8A8">
                    <a:alpha val="50196"/>
                  </a:srgb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Pie 947"/>
                <p:cNvSpPr>
                  <a:spLocks noChangeAspect="1"/>
                </p:cNvSpPr>
                <p:nvPr/>
              </p:nvSpPr>
              <p:spPr>
                <a:xfrm rot="6445461">
                  <a:off x="4763571" y="2514574"/>
                  <a:ext cx="576208" cy="578673"/>
                </a:xfrm>
                <a:prstGeom prst="pie">
                  <a:avLst>
                    <a:gd name="adj1" fmla="val 10243797"/>
                    <a:gd name="adj2" fmla="val 16445485"/>
                  </a:avLst>
                </a:prstGeom>
                <a:noFill/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902" name="Picture 2" descr="C:\Users\amadsen\AppData\Local\Microsoft\Windows\Temporary Internet Files\Content.IE5\4B2FCMPC\MC900237945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70" y="5479138"/>
              <a:ext cx="549386" cy="45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3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9591" y="361494"/>
            <a:ext cx="9330019" cy="4488018"/>
            <a:chOff x="-77500" y="836712"/>
            <a:chExt cx="9330019" cy="40800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r="-154"/>
            <a:stretch/>
          </p:blipFill>
          <p:spPr bwMode="auto">
            <a:xfrm rot="16200000">
              <a:off x="2547502" y="-1788290"/>
              <a:ext cx="4080016" cy="9330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41" name="Group 840"/>
            <p:cNvGrpSpPr/>
            <p:nvPr/>
          </p:nvGrpSpPr>
          <p:grpSpPr>
            <a:xfrm>
              <a:off x="971599" y="1640648"/>
              <a:ext cx="7613847" cy="2607879"/>
              <a:chOff x="971600" y="2435847"/>
              <a:chExt cx="7493474" cy="2607879"/>
            </a:xfrm>
          </p:grpSpPr>
          <p:grpSp>
            <p:nvGrpSpPr>
              <p:cNvPr id="842" name="Group 841"/>
              <p:cNvGrpSpPr/>
              <p:nvPr/>
            </p:nvGrpSpPr>
            <p:grpSpPr>
              <a:xfrm>
                <a:off x="971600" y="2437570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630" name="Group 1629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707" name="Group 170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20" name="Rectangle 17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1" name="Rectangle 17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2" name="Rectangle 17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3" name="Rectangle 17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4" name="Rectangle 17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08" name="Group 170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15" name="Rectangle 17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6" name="Rectangle 17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7" name="Rectangle 17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8" name="Rectangle 17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9" name="Rectangle 17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09" name="Group 170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10" name="Rectangle 170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1" name="Rectangle 171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2" name="Rectangle 171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3" name="Rectangle 171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4" name="Rectangle 171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1" name="Group 1630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89" name="Group 168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02" name="Rectangle 17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3" name="Rectangle 17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4" name="Rectangle 17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5" name="Rectangle 17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6" name="Rectangle 17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90" name="Group 168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97" name="Rectangle 16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8" name="Rectangle 16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9" name="Rectangle 16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0" name="Rectangle 16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1" name="Rectangle 17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91" name="Group 169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92" name="Rectangle 169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3" name="Rectangle 169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4" name="Rectangle 169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5" name="Rectangle 169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6" name="Rectangle 169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2" name="Group 1631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71" name="Group 167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84" name="Rectangle 16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5" name="Rectangle 16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6" name="Rectangle 16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7" name="Rectangle 16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8" name="Rectangle 16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72" name="Group 167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79" name="Rectangle 16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0" name="Rectangle 16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1" name="Rectangle 16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2" name="Rectangle 16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3" name="Rectangle 16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73" name="Group 167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74" name="Rectangle 167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5" name="Rectangle 167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6" name="Rectangle 167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7" name="Rectangle 167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8" name="Rectangle 167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3" name="Group 1632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53" name="Group 165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66" name="Rectangle 16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7" name="Rectangle 16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8" name="Rectangle 16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9" name="Rectangle 16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0" name="Rectangle 16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54" name="Group 165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61" name="Rectangle 16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2" name="Rectangle 16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3" name="Rectangle 16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4" name="Rectangle 16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5" name="Rectangle 16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55" name="Group 165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56" name="Rectangle 165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7" name="Rectangle 165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8" name="Rectangle 165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9" name="Rectangle 165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0" name="Rectangle 165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4" name="Group 1633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35" name="Group 163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48" name="Rectangle 16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9" name="Rectangle 16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0" name="Rectangle 16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1" name="Rectangle 16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2" name="Rectangle 16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36" name="Group 163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43" name="Rectangle 16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4" name="Rectangle 16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5" name="Rectangle 16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6" name="Rectangle 16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7" name="Rectangle 16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37" name="Group 163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38" name="Rectangle 163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39" name="Rectangle 163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0" name="Rectangle 163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1" name="Rectangle 164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2" name="Rectangle 164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3" name="Group 842"/>
              <p:cNvGrpSpPr/>
              <p:nvPr/>
            </p:nvGrpSpPr>
            <p:grpSpPr>
              <a:xfrm>
                <a:off x="1845552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535" name="Group 1534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12" name="Group 161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25" name="Rectangle 16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6" name="Rectangle 16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7" name="Rectangle 16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8" name="Rectangle 16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9" name="Rectangle 16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13" name="Group 161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20" name="Rectangle 16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1" name="Rectangle 16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2" name="Rectangle 16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3" name="Rectangle 16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4" name="Rectangle 16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14" name="Group 161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15" name="Rectangle 161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6" name="Rectangle 161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7" name="Rectangle 161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8" name="Rectangle 161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9" name="Rectangle 161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36" name="Group 1535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94" name="Group 159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07" name="Rectangle 16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8" name="Rectangle 16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9" name="Rectangle 16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0" name="Rectangle 16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1" name="Rectangle 16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95" name="Group 159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02" name="Rectangle 16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3" name="Rectangle 16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4" name="Rectangle 16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5" name="Rectangle 16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6" name="Rectangle 16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96" name="Group 159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97" name="Rectangle 159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8" name="Rectangle 159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9" name="Rectangle 159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0" name="Rectangle 159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1" name="Rectangle 160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37" name="Group 1536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76" name="Group 157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89" name="Rectangle 15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0" name="Rectangle 15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1" name="Rectangle 15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2" name="Rectangle 15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3" name="Rectangle 15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77" name="Group 157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84" name="Rectangle 15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5" name="Rectangle 15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6" name="Rectangle 15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7" name="Rectangle 15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8" name="Rectangle 15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78" name="Group 157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79" name="Rectangle 157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0" name="Rectangle 157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1" name="Rectangle 158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2" name="Rectangle 158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3" name="Rectangle 158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38" name="Group 1537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58" name="Group 155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71" name="Rectangle 15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2" name="Rectangle 15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3" name="Rectangle 15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4" name="Rectangle 15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5" name="Rectangle 15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59" name="Group 155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66" name="Rectangle 15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7" name="Rectangle 15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8" name="Rectangle 15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9" name="Rectangle 15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0" name="Rectangle 15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60" name="Group 155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61" name="Rectangle 156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2" name="Rectangle 156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3" name="Rectangle 156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4" name="Rectangle 156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5" name="Rectangle 156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39" name="Group 1538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40" name="Group 153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53" name="Rectangle 15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4" name="Rectangle 15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5" name="Rectangle 15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6" name="Rectangle 15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7" name="Rectangle 15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41" name="Group 154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48" name="Rectangle 15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9" name="Rectangle 15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0" name="Rectangle 15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1" name="Rectangle 15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2" name="Rectangle 15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42" name="Group 154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43" name="Rectangle 154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4" name="Rectangle 154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5" name="Rectangle 154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6" name="Rectangle 154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7" name="Rectangle 154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4" name="Group 843"/>
              <p:cNvGrpSpPr/>
              <p:nvPr/>
            </p:nvGrpSpPr>
            <p:grpSpPr>
              <a:xfrm>
                <a:off x="2714974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440" name="Group 1439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17" name="Group 151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30" name="Rectangle 15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1" name="Rectangle 15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2" name="Rectangle 15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3" name="Rectangle 15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4" name="Rectangle 15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18" name="Group 151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25" name="Rectangle 15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6" name="Rectangle 15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7" name="Rectangle 15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8" name="Rectangle 15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9" name="Rectangle 15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19" name="Group 151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20" name="Rectangle 151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1" name="Rectangle 152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2" name="Rectangle 152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3" name="Rectangle 152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4" name="Rectangle 152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1" name="Group 1440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99" name="Group 149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12" name="Rectangle 15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3" name="Rectangle 15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4" name="Rectangle 15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5" name="Rectangle 15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6" name="Rectangle 15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00" name="Group 149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07" name="Rectangle 15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8" name="Rectangle 15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9" name="Rectangle 15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0" name="Rectangle 15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1" name="Rectangle 15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01" name="Group 150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02" name="Rectangle 150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3" name="Rectangle 150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4" name="Rectangle 150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5" name="Rectangle 150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6" name="Rectangle 150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2" name="Group 1441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81" name="Group 148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94" name="Rectangle 14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5" name="Rectangle 14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6" name="Rectangle 14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7" name="Rectangle 14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8" name="Rectangle 14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82" name="Group 148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89" name="Rectangle 14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0" name="Rectangle 14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1" name="Rectangle 14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2" name="Rectangle 14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3" name="Rectangle 14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83" name="Group 148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84" name="Rectangle 148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5" name="Rectangle 148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6" name="Rectangle 148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7" name="Rectangle 148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8" name="Rectangle 148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3" name="Group 1442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63" name="Group 146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76" name="Rectangle 14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7" name="Rectangle 14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8" name="Rectangle 14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9" name="Rectangle 14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0" name="Rectangle 14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64" name="Group 146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71" name="Rectangle 14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2" name="Rectangle 14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3" name="Rectangle 14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4" name="Rectangle 14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5" name="Rectangle 14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65" name="Group 146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66" name="Rectangle 146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7" name="Rectangle 146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8" name="Rectangle 146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9" name="Rectangle 146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0" name="Rectangle 146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4" name="Group 1443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45" name="Group 144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58" name="Rectangle 14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9" name="Rectangle 14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0" name="Rectangle 14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1" name="Rectangle 14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2" name="Rectangle 14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46" name="Group 144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53" name="Rectangle 14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4" name="Rectangle 14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5" name="Rectangle 14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6" name="Rectangle 14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7" name="Rectangle 14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47" name="Group 144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48" name="Rectangle 144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9" name="Rectangle 144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0" name="Rectangle 144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1" name="Rectangle 145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2" name="Rectangle 145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5" name="Group 844"/>
              <p:cNvGrpSpPr/>
              <p:nvPr/>
            </p:nvGrpSpPr>
            <p:grpSpPr>
              <a:xfrm>
                <a:off x="3588033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345" name="Group 1344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22" name="Group 142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35" name="Rectangle 14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6" name="Rectangle 14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7" name="Rectangle 14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8" name="Rectangle 14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9" name="Rectangle 14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23" name="Group 142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30" name="Rectangle 14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1" name="Rectangle 14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2" name="Rectangle 14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3" name="Rectangle 14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4" name="Rectangle 14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24" name="Group 142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25" name="Rectangle 142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6" name="Rectangle 142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7" name="Rectangle 142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8" name="Rectangle 142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9" name="Rectangle 142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46" name="Group 1345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04" name="Group 140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17" name="Rectangle 14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8" name="Rectangle 14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9" name="Rectangle 14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0" name="Rectangle 14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1" name="Rectangle 14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05" name="Group 140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12" name="Rectangle 14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3" name="Rectangle 14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4" name="Rectangle 14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5" name="Rectangle 14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6" name="Rectangle 14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06" name="Group 140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07" name="Rectangle 140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8" name="Rectangle 140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9" name="Rectangle 140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0" name="Rectangle 140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1" name="Rectangle 141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47" name="Group 1346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86" name="Group 138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99" name="Rectangle 13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0" name="Rectangle 13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1" name="Rectangle 14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2" name="Rectangle 14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3" name="Rectangle 14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87" name="Group 138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94" name="Rectangle 13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5" name="Rectangle 13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6" name="Rectangle 13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7" name="Rectangle 13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8" name="Rectangle 13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88" name="Group 138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89" name="Rectangle 138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0" name="Rectangle 138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1" name="Rectangle 139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2" name="Rectangle 139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3" name="Rectangle 139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48" name="Group 1347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68" name="Group 136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81" name="Rectangle 13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2" name="Rectangle 13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3" name="Rectangle 13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4" name="Rectangle 13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5" name="Rectangle 13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69" name="Group 136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76" name="Rectangle 13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7" name="Rectangle 13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8" name="Rectangle 13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9" name="Rectangle 13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0" name="Rectangle 13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70" name="Group 136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71" name="Rectangle 137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2" name="Rectangle 137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3" name="Rectangle 137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4" name="Rectangle 137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5" name="Rectangle 137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49" name="Group 1348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50" name="Group 134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63" name="Rectangle 13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4" name="Rectangle 13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5" name="Rectangle 13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6" name="Rectangle 13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7" name="Rectangle 13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51" name="Group 135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58" name="Rectangle 13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9" name="Rectangle 13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0" name="Rectangle 13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1" name="Rectangle 13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2" name="Rectangle 13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52" name="Group 135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53" name="Rectangle 135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4" name="Rectangle 135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5" name="Rectangle 135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6" name="Rectangle 135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7" name="Rectangle 135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6" name="Group 845"/>
              <p:cNvGrpSpPr/>
              <p:nvPr/>
            </p:nvGrpSpPr>
            <p:grpSpPr>
              <a:xfrm>
                <a:off x="446052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250" name="Group 1249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27" name="Group 132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40" name="Rectangle 13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1" name="Rectangle 13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2" name="Rectangle 13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3" name="Rectangle 13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4" name="Rectangle 13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28" name="Group 132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35" name="Rectangle 13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6" name="Rectangle 13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7" name="Rectangle 13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8" name="Rectangle 13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9" name="Rectangle 13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29" name="Group 132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30" name="Rectangle 132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1" name="Rectangle 133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2" name="Rectangle 133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3" name="Rectangle 133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4" name="Rectangle 133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1" name="Group 1250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09" name="Group 130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22" name="Rectangle 13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3" name="Rectangle 13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4" name="Rectangle 13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5" name="Rectangle 13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6" name="Rectangle 13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10" name="Group 130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17" name="Rectangle 13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8" name="Rectangle 13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9" name="Rectangle 13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0" name="Rectangle 13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1" name="Rectangle 13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11" name="Group 131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12" name="Rectangle 131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3" name="Rectangle 131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4" name="Rectangle 131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5" name="Rectangle 131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6" name="Rectangle 131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2" name="Group 1251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91" name="Group 129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04" name="Rectangle 130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5" name="Rectangle 130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6" name="Rectangle 130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7" name="Rectangle 130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8" name="Rectangle 130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92" name="Group 129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99" name="Rectangle 12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0" name="Rectangle 12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1" name="Rectangle 13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2" name="Rectangle 13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3" name="Rectangle 13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93" name="Group 129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94" name="Rectangle 129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5" name="Rectangle 129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6" name="Rectangle 129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7" name="Rectangle 129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8" name="Rectangle 129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3" name="Group 1252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73" name="Group 127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86" name="Rectangle 128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7" name="Rectangle 128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8" name="Rectangle 128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9" name="Rectangle 128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0" name="Rectangle 128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74" name="Group 127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81" name="Rectangle 12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2" name="Rectangle 12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3" name="Rectangle 12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4" name="Rectangle 12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5" name="Rectangle 12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75" name="Group 127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76" name="Rectangle 127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7" name="Rectangle 127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8" name="Rectangle 127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9" name="Rectangle 127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0" name="Rectangle 127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4" name="Group 1253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55" name="Group 125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68" name="Rectangle 126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9" name="Rectangle 126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0" name="Rectangle 126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1" name="Rectangle 127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2" name="Rectangle 127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56" name="Group 125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63" name="Rectangle 12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4" name="Rectangle 12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5" name="Rectangle 12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6" name="Rectangle 12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7" name="Rectangle 12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57" name="Group 125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58" name="Rectangle 125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9" name="Rectangle 125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0" name="Rectangle 125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1" name="Rectangle 126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2" name="Rectangle 126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7" name="Group 846"/>
              <p:cNvGrpSpPr/>
              <p:nvPr/>
            </p:nvGrpSpPr>
            <p:grpSpPr>
              <a:xfrm>
                <a:off x="5329388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155" name="Group 1154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32" name="Group 123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45" name="Rectangle 12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6" name="Rectangle 12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7" name="Rectangle 12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8" name="Rectangle 12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9" name="Rectangle 12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33" name="Group 123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40" name="Rectangle 12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1" name="Rectangle 12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2" name="Rectangle 12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3" name="Rectangle 12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4" name="Rectangle 12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34" name="Group 123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35" name="Rectangle 123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6" name="Rectangle 123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7" name="Rectangle 123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8" name="Rectangle 123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9" name="Rectangle 123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56" name="Group 1155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14" name="Group 121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27" name="Rectangle 12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8" name="Rectangle 12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9" name="Rectangle 12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0" name="Rectangle 12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1" name="Rectangle 12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15" name="Group 121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22" name="Rectangle 12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3" name="Rectangle 12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4" name="Rectangle 12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5" name="Rectangle 12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6" name="Rectangle 12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16" name="Group 121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17" name="Rectangle 121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8" name="Rectangle 121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9" name="Rectangle 121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0" name="Rectangle 121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1" name="Rectangle 122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57" name="Group 1156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96" name="Group 119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09" name="Rectangle 120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0" name="Rectangle 120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1" name="Rectangle 121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2" name="Rectangle 121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3" name="Rectangle 121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97" name="Group 119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04" name="Rectangle 120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5" name="Rectangle 120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6" name="Rectangle 120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7" name="Rectangle 120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8" name="Rectangle 120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98" name="Group 119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99" name="Rectangle 119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0" name="Rectangle 119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1" name="Rectangle 120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2" name="Rectangle 120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3" name="Rectangle 120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58" name="Group 1157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91" name="Rectangle 119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2" name="Rectangle 119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3" name="Rectangle 119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4" name="Rectangle 119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5" name="Rectangle 119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79" name="Group 117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86" name="Rectangle 118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7" name="Rectangle 118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8" name="Rectangle 118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9" name="Rectangle 118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0" name="Rectangle 118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80" name="Group 117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81" name="Rectangle 118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2" name="Rectangle 118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3" name="Rectangle 118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4" name="Rectangle 118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5" name="Rectangle 118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59" name="Group 1158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60" name="Group 115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73" name="Rectangle 117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4" name="Rectangle 117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5" name="Rectangle 117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6" name="Rectangle 117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7" name="Rectangle 117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61" name="Group 116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68" name="Rectangle 116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9" name="Rectangle 116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0" name="Rectangle 116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1" name="Rectangle 117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2" name="Rectangle 117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62" name="Group 116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63" name="Rectangle 116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4" name="Rectangle 116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5" name="Rectangle 116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6" name="Rectangle 116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7" name="Rectangle 116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8" name="Group 847"/>
              <p:cNvGrpSpPr/>
              <p:nvPr/>
            </p:nvGrpSpPr>
            <p:grpSpPr>
              <a:xfrm>
                <a:off x="6203010" y="2435847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060" name="Group 1059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37" name="Group 113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50" name="Rectangle 114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1" name="Rectangle 115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2" name="Rectangle 115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3" name="Rectangle 115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4" name="Rectangle 115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38" name="Group 113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45" name="Rectangle 11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6" name="Rectangle 11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7" name="Rectangle 11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8" name="Rectangle 11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9" name="Rectangle 11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40" name="Rectangle 113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1" name="Rectangle 114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2" name="Rectangle 114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3" name="Rectangle 114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4" name="Rectangle 114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1" name="Group 1060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19" name="Group 111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32" name="Rectangle 113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3" name="Rectangle 113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4" name="Rectangle 113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5" name="Rectangle 113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6" name="Rectangle 113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20" name="Group 111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27" name="Rectangle 11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8" name="Rectangle 11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9" name="Rectangle 11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0" name="Rectangle 11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1" name="Rectangle 11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21" name="Group 112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22" name="Rectangle 112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3" name="Rectangle 112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4" name="Rectangle 112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5" name="Rectangle 112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6" name="Rectangle 112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2" name="Group 1061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01" name="Group 110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14" name="Rectangle 111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5" name="Rectangle 111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6" name="Rectangle 111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7" name="Rectangle 111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8" name="Rectangle 111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02" name="Group 110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09" name="Rectangle 110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0" name="Rectangle 110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1" name="Rectangle 111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2" name="Rectangle 111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3" name="Rectangle 111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03" name="Group 110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04" name="Rectangle 110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5" name="Rectangle 110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6" name="Rectangle 110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7" name="Rectangle 110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8" name="Rectangle 110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3" name="Group 1062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83" name="Group 108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96" name="Rectangle 109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7" name="Rectangle 109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8" name="Rectangle 109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9" name="Rectangle 109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0" name="Rectangle 109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84" name="Group 108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91" name="Rectangle 109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2" name="Rectangle 109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3" name="Rectangle 109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4" name="Rectangle 109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5" name="Rectangle 109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85" name="Group 108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86" name="Rectangle 108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7" name="Rectangle 108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8" name="Rectangle 108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9" name="Rectangle 108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0" name="Rectangle 108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4" name="Group 1063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65" name="Group 106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78" name="Rectangle 107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9" name="Rectangle 107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0" name="Rectangle 107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1" name="Rectangle 108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2" name="Rectangle 108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66" name="Group 106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73" name="Rectangle 107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4" name="Rectangle 107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5" name="Rectangle 107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6" name="Rectangle 107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7" name="Rectangle 107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67" name="Group 106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68" name="Rectangle 106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69" name="Rectangle 106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0" name="Rectangle 106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1" name="Rectangle 107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2" name="Rectangle 107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49" name="Group 848"/>
              <p:cNvGrpSpPr/>
              <p:nvPr/>
            </p:nvGrpSpPr>
            <p:grpSpPr>
              <a:xfrm>
                <a:off x="707186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965" name="Group 964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42" name="Group 104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55" name="Rectangle 105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6" name="Rectangle 105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7" name="Rectangle 105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8" name="Rectangle 105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9" name="Rectangle 105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43" name="Group 104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50" name="Rectangle 104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1" name="Rectangle 105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2" name="Rectangle 105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3" name="Rectangle 105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4" name="Rectangle 105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44" name="Group 104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45" name="Rectangle 104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6" name="Rectangle 104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7" name="Rectangle 104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8" name="Rectangle 104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9" name="Rectangle 104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66" name="Group 965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24" name="Group 102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37" name="Rectangle 103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8" name="Rectangle 103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9" name="Rectangle 103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0" name="Rectangle 103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1" name="Rectangle 104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25" name="Group 102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32" name="Rectangle 103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3" name="Rectangle 103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4" name="Rectangle 103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5" name="Rectangle 103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6" name="Rectangle 103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26" name="Group 102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27" name="Rectangle 102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8" name="Rectangle 102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9" name="Rectangle 102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0" name="Rectangle 102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1" name="Rectangle 103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67" name="Group 966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06" name="Group 100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19" name="Rectangle 101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0" name="Rectangle 101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1" name="Rectangle 102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2" name="Rectangle 102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3" name="Rectangle 102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07" name="Group 100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14" name="Rectangle 101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5" name="Rectangle 101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6" name="Rectangle 101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7" name="Rectangle 101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8" name="Rectangle 101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08" name="Group 100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09" name="Rectangle 100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0" name="Rectangle 100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1" name="Rectangle 101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2" name="Rectangle 101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3" name="Rectangle 101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68" name="Group 967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988" name="Group 98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01" name="Rectangle 100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2" name="Rectangle 100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3" name="Rectangle 100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4" name="Rectangle 100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5" name="Rectangle 100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89" name="Group 98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96" name="Rectangle 99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7" name="Rectangle 99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8" name="Rectangle 99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9" name="Rectangle 99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0" name="Rectangle 99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90" name="Group 98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91" name="Rectangle 99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2" name="Rectangle 99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3" name="Rectangle 99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4" name="Rectangle 99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5" name="Rectangle 99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69" name="Group 968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970" name="Group 96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83" name="Rectangle 98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4" name="Rectangle 98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5" name="Rectangle 98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6" name="Rectangle 98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7" name="Rectangle 98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71" name="Group 97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78" name="Rectangle 97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9" name="Rectangle 97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0" name="Rectangle 97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1" name="Rectangle 98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2" name="Rectangle 98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72" name="Group 97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73" name="Rectangle 97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4" name="Rectangle 97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5" name="Rectangle 97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6" name="Rectangle 97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7" name="Rectangle 97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850" name="Group 849"/>
              <p:cNvGrpSpPr>
                <a:grpSpLocks noChangeAspect="1"/>
              </p:cNvGrpSpPr>
              <p:nvPr/>
            </p:nvGrpSpPr>
            <p:grpSpPr>
              <a:xfrm>
                <a:off x="7940131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47" name="Group 946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60" name="Rectangle 959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1" name="Rectangle 960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2" name="Rectangle 961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3" name="Rectangle 962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4" name="Rectangle 963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48" name="Group 947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55" name="Rectangle 954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6" name="Rectangle 955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7" name="Rectangle 956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8" name="Rectangle 957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9" name="Rectangle 958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49" name="Group 948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50" name="Rectangle 949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1" name="Rectangle 950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2" name="Rectangle 951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3" name="Rectangle 952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4" name="Rectangle 953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851" name="Group 850"/>
              <p:cNvGrpSpPr>
                <a:grpSpLocks noChangeAspect="1"/>
              </p:cNvGrpSpPr>
              <p:nvPr/>
            </p:nvGrpSpPr>
            <p:grpSpPr>
              <a:xfrm>
                <a:off x="8111583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29" name="Group 928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42" name="Rectangle 941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3" name="Rectangle 942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4" name="Rectangle 943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5" name="Rectangle 944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6" name="Rectangle 945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30" name="Group 929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37" name="Rectangle 936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9" name="Rectangle 938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0" name="Rectangle 939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1" name="Rectangle 940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31" name="Group 930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32" name="Rectangle 931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3" name="Rectangle 932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4" name="Rectangle 933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5" name="Rectangle 934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6" name="Rectangle 935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852" name="Group 851"/>
              <p:cNvGrpSpPr>
                <a:grpSpLocks noChangeAspect="1"/>
              </p:cNvGrpSpPr>
              <p:nvPr/>
            </p:nvGrpSpPr>
            <p:grpSpPr>
              <a:xfrm>
                <a:off x="8288047" y="2444952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853" name="Group 852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66" name="Rectangle 865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09" name="Rectangle 908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13" name="Rectangle 91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17" name="Rectangle 916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54" name="Group 853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61" name="Rectangle 860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62" name="Rectangle 861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63" name="Rectangle 86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64" name="Rectangle 863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65" name="Rectangle 864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55" name="Group 854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856" name="Rectangle 855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57" name="Rectangle 856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58" name="Rectangle 857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59" name="Rectangle 858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60" name="Rectangle 859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</p:grpSp>
      </p:grpSp>
      <p:sp>
        <p:nvSpPr>
          <p:cNvPr id="8" name="Line 44"/>
          <p:cNvSpPr>
            <a:spLocks noChangeShapeType="1"/>
          </p:cNvSpPr>
          <p:nvPr/>
        </p:nvSpPr>
        <p:spPr bwMode="auto">
          <a:xfrm rot="16200000" flipH="1">
            <a:off x="1144387" y="1925032"/>
            <a:ext cx="1" cy="126444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 rot="16200000" flipH="1">
            <a:off x="4081753" y="-571389"/>
            <a:ext cx="35243" cy="7174423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7076033" y="3356620"/>
            <a:ext cx="12394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261748"/>
                </a:solidFill>
              </a:rPr>
              <a:t>HED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experiments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907" name="TextBox 906"/>
          <p:cNvSpPr txBox="1"/>
          <p:nvPr/>
        </p:nvSpPr>
        <p:spPr>
          <a:xfrm>
            <a:off x="7710304" y="1645055"/>
            <a:ext cx="91082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HED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c</a:t>
            </a:r>
            <a:r>
              <a:rPr lang="de-DE" sz="1400" b="1" dirty="0" err="1" smtClean="0">
                <a:solidFill>
                  <a:srgbClr val="261748"/>
                </a:solidFill>
              </a:rPr>
              <a:t>trl</a:t>
            </a:r>
            <a:r>
              <a:rPr lang="de-DE" sz="1400" b="1" dirty="0" smtClean="0">
                <a:solidFill>
                  <a:srgbClr val="261748"/>
                </a:solidFill>
              </a:rPr>
              <a:t>/</a:t>
            </a:r>
            <a:r>
              <a:rPr lang="de-DE" sz="1400" b="1" dirty="0" err="1" smtClean="0">
                <a:solidFill>
                  <a:srgbClr val="261748"/>
                </a:solidFill>
              </a:rPr>
              <a:t>elec</a:t>
            </a:r>
            <a:r>
              <a:rPr lang="de-DE" sz="1400" b="1" dirty="0" smtClean="0">
                <a:solidFill>
                  <a:srgbClr val="261748"/>
                </a:solidFill>
              </a:rPr>
              <a:t>.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908" name="Hexagon 907"/>
          <p:cNvSpPr/>
          <p:nvPr/>
        </p:nvSpPr>
        <p:spPr bwMode="auto">
          <a:xfrm>
            <a:off x="7358848" y="2709653"/>
            <a:ext cx="721904" cy="625642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21" name="TextBox 920"/>
          <p:cNvSpPr txBox="1"/>
          <p:nvPr/>
        </p:nvSpPr>
        <p:spPr>
          <a:xfrm>
            <a:off x="5822216" y="305126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HED</a:t>
            </a:r>
            <a:r>
              <a:rPr lang="de-DE" sz="1400" b="1" dirty="0">
                <a:solidFill>
                  <a:srgbClr val="261748"/>
                </a:solidFill>
              </a:rPr>
              <a:t> </a:t>
            </a:r>
            <a:r>
              <a:rPr lang="de-DE" sz="1400" b="1" dirty="0" err="1" smtClean="0">
                <a:solidFill>
                  <a:srgbClr val="261748"/>
                </a:solidFill>
              </a:rPr>
              <a:t>optics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925" name="TextBox 924"/>
          <p:cNvSpPr txBox="1"/>
          <p:nvPr/>
        </p:nvSpPr>
        <p:spPr>
          <a:xfrm>
            <a:off x="3115318" y="1521888"/>
            <a:ext cx="582212" cy="8248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NNN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c</a:t>
            </a:r>
            <a:r>
              <a:rPr lang="de-DE" sz="1400" b="1" dirty="0" err="1" smtClean="0">
                <a:solidFill>
                  <a:srgbClr val="261748"/>
                </a:solidFill>
              </a:rPr>
              <a:t>trl</a:t>
            </a:r>
            <a:r>
              <a:rPr lang="de-DE" sz="1400" b="1" dirty="0" smtClean="0">
                <a:solidFill>
                  <a:srgbClr val="261748"/>
                </a:solidFill>
              </a:rPr>
              <a:t>/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</a:t>
            </a:r>
            <a:r>
              <a:rPr lang="de-DE" sz="1400" b="1" dirty="0" err="1" smtClean="0">
                <a:solidFill>
                  <a:srgbClr val="261748"/>
                </a:solidFill>
              </a:rPr>
              <a:t>lec</a:t>
            </a:r>
            <a:r>
              <a:rPr lang="de-DE" sz="1400" b="1" dirty="0" smtClean="0">
                <a:solidFill>
                  <a:srgbClr val="261748"/>
                </a:solidFill>
              </a:rPr>
              <a:t>.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33" name="Pie 32"/>
          <p:cNvSpPr/>
          <p:nvPr/>
        </p:nvSpPr>
        <p:spPr bwMode="auto">
          <a:xfrm rot="5400000">
            <a:off x="743473" y="1533051"/>
            <a:ext cx="2095753" cy="2073428"/>
          </a:xfrm>
          <a:prstGeom prst="pie">
            <a:avLst>
              <a:gd name="adj1" fmla="val 9371218"/>
              <a:gd name="adj2" fmla="val 16750433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923" name="TextBox 922"/>
          <p:cNvSpPr txBox="1"/>
          <p:nvPr/>
        </p:nvSpPr>
        <p:spPr>
          <a:xfrm>
            <a:off x="1618731" y="1924844"/>
            <a:ext cx="12394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NNN</a:t>
            </a:r>
            <a:endParaRPr lang="de-DE" sz="1400" b="1" dirty="0">
              <a:solidFill>
                <a:srgbClr val="261748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experiments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872" name="Rectangle 871"/>
          <p:cNvSpPr/>
          <p:nvPr/>
        </p:nvSpPr>
        <p:spPr bwMode="auto">
          <a:xfrm>
            <a:off x="4253035" y="3372389"/>
            <a:ext cx="1850051" cy="111452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873" name="Rectangle 1"/>
          <p:cNvSpPr>
            <a:spLocks noChangeArrowheads="1"/>
          </p:cNvSpPr>
          <p:nvPr/>
        </p:nvSpPr>
        <p:spPr bwMode="auto">
          <a:xfrm>
            <a:off x="3221674" y="3168471"/>
            <a:ext cx="1041993" cy="131843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de-DE"/>
          </a:p>
        </p:txBody>
      </p:sp>
      <p:sp>
        <p:nvSpPr>
          <p:cNvPr id="874" name="Rectangle 799"/>
          <p:cNvSpPr>
            <a:spLocks noChangeArrowheads="1"/>
          </p:cNvSpPr>
          <p:nvPr/>
        </p:nvSpPr>
        <p:spPr bwMode="auto">
          <a:xfrm>
            <a:off x="2621276" y="4090053"/>
            <a:ext cx="605347" cy="400314"/>
          </a:xfrm>
          <a:prstGeom prst="rect">
            <a:avLst/>
          </a:prstGeom>
          <a:solidFill>
            <a:srgbClr val="25155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Wingdings" pitchFamily="-109" charset="2"/>
              <a:buNone/>
            </a:pPr>
            <a:r>
              <a:rPr lang="de-DE" sz="1200" b="1" dirty="0"/>
              <a:t>lock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5423876" y="3912415"/>
            <a:ext cx="704558" cy="1477607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947323" y="231098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144387" y="5241128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977602" y="2300798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959495" y="2309851"/>
            <a:ext cx="1629624" cy="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7719986" y="5043998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620398" y="5378976"/>
            <a:ext cx="1004935" cy="108641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" name="Rectangle 921"/>
          <p:cNvSpPr/>
          <p:nvPr/>
        </p:nvSpPr>
        <p:spPr bwMode="auto">
          <a:xfrm>
            <a:off x="1253501" y="1255840"/>
            <a:ext cx="1767062" cy="2082753"/>
          </a:xfrm>
          <a:prstGeom prst="rect">
            <a:avLst/>
          </a:prstGeom>
          <a:solidFill>
            <a:srgbClr val="FF99FF">
              <a:alpha val="50196"/>
            </a:srgb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24" name="Rectangle 923"/>
          <p:cNvSpPr/>
          <p:nvPr/>
        </p:nvSpPr>
        <p:spPr bwMode="auto">
          <a:xfrm>
            <a:off x="3015455" y="1255840"/>
            <a:ext cx="748484" cy="1271294"/>
          </a:xfrm>
          <a:prstGeom prst="rect">
            <a:avLst/>
          </a:prstGeom>
          <a:solidFill>
            <a:srgbClr val="FF99FF">
              <a:alpha val="50000"/>
            </a:srgb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888" name="TextBox 887"/>
          <p:cNvSpPr txBox="1"/>
          <p:nvPr/>
        </p:nvSpPr>
        <p:spPr>
          <a:xfrm>
            <a:off x="3384707" y="3554784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PP </a:t>
            </a:r>
          </a:p>
          <a:p>
            <a:pPr algn="ctr"/>
            <a:r>
              <a:rPr lang="en-US" sz="1400" b="1" dirty="0" smtClean="0"/>
              <a:t>Laser</a:t>
            </a:r>
            <a:endParaRPr lang="en-US" dirty="0"/>
          </a:p>
        </p:txBody>
      </p:sp>
      <p:sp>
        <p:nvSpPr>
          <p:cNvPr id="889" name="TextBox 888"/>
          <p:cNvSpPr txBox="1"/>
          <p:nvPr/>
        </p:nvSpPr>
        <p:spPr>
          <a:xfrm>
            <a:off x="4518893" y="3632756"/>
            <a:ext cx="131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100TW-class </a:t>
            </a:r>
          </a:p>
          <a:p>
            <a:pPr algn="ctr"/>
            <a:r>
              <a:rPr lang="en-US" sz="1400" b="1" dirty="0" smtClean="0"/>
              <a:t>Laser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765016" y="3175606"/>
            <a:ext cx="1446027" cy="917899"/>
          </a:xfrm>
          <a:prstGeom prst="rect">
            <a:avLst/>
          </a:prstGeom>
          <a:solidFill>
            <a:schemeClr val="bg1">
              <a:alpha val="50196"/>
            </a:schemeClr>
          </a:solidFill>
          <a:ln w="285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5138" y="3476816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Laser prep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6444" y="4995087"/>
            <a:ext cx="4079963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Open questions: </a:t>
            </a:r>
          </a:p>
          <a:p>
            <a:endParaRPr lang="en-US" sz="800" b="0" dirty="0" smtClean="0"/>
          </a:p>
          <a:p>
            <a:r>
              <a:rPr lang="en-US" sz="1600" b="0" dirty="0" smtClean="0"/>
              <a:t>Position and shape of laser hutches</a:t>
            </a:r>
          </a:p>
          <a:p>
            <a:r>
              <a:rPr lang="en-US" sz="1600" b="0" dirty="0" smtClean="0"/>
              <a:t>Helmholtz laser (Helmholtz Beamline UC)?</a:t>
            </a:r>
          </a:p>
          <a:p>
            <a:r>
              <a:rPr lang="en-US" sz="1600" b="0" dirty="0" smtClean="0"/>
              <a:t>NNN experiments?</a:t>
            </a:r>
            <a:endParaRPr lang="en-US" sz="1600" b="0" dirty="0"/>
          </a:p>
        </p:txBody>
      </p:sp>
      <p:sp>
        <p:nvSpPr>
          <p:cNvPr id="870" name="TextBox 869"/>
          <p:cNvSpPr txBox="1"/>
          <p:nvPr/>
        </p:nvSpPr>
        <p:spPr>
          <a:xfrm>
            <a:off x="2962274" y="212648"/>
            <a:ext cx="3209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SASE-2 floor</a:t>
            </a:r>
            <a:endParaRPr lang="en-US" sz="3200" b="1" dirty="0"/>
          </a:p>
        </p:txBody>
      </p:sp>
      <p:sp>
        <p:nvSpPr>
          <p:cNvPr id="871" name="Rectangle 870"/>
          <p:cNvSpPr/>
          <p:nvPr/>
        </p:nvSpPr>
        <p:spPr bwMode="auto">
          <a:xfrm>
            <a:off x="3022949" y="2476500"/>
            <a:ext cx="1244946" cy="701749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876" name="Freeform 875"/>
          <p:cNvSpPr/>
          <p:nvPr/>
        </p:nvSpPr>
        <p:spPr bwMode="auto">
          <a:xfrm>
            <a:off x="4261219" y="1264035"/>
            <a:ext cx="2678982" cy="2105600"/>
          </a:xfrm>
          <a:custGeom>
            <a:avLst/>
            <a:gdLst>
              <a:gd name="connsiteX0" fmla="*/ 0 w 2675106"/>
              <a:gd name="connsiteY0" fmla="*/ 9727 h 1887165"/>
              <a:gd name="connsiteX1" fmla="*/ 0 w 2675106"/>
              <a:gd name="connsiteY1" fmla="*/ 1887165 h 1887165"/>
              <a:gd name="connsiteX2" fmla="*/ 1070042 w 2675106"/>
              <a:gd name="connsiteY2" fmla="*/ 1877438 h 1887165"/>
              <a:gd name="connsiteX3" fmla="*/ 1070042 w 2675106"/>
              <a:gd name="connsiteY3" fmla="*/ 1468876 h 1887165"/>
              <a:gd name="connsiteX4" fmla="*/ 2675106 w 2675106"/>
              <a:gd name="connsiteY4" fmla="*/ 1429965 h 1887165"/>
              <a:gd name="connsiteX5" fmla="*/ 2665378 w 2675106"/>
              <a:gd name="connsiteY5" fmla="*/ 0 h 1887165"/>
              <a:gd name="connsiteX6" fmla="*/ 0 w 2675106"/>
              <a:gd name="connsiteY6" fmla="*/ 9727 h 1887165"/>
              <a:gd name="connsiteX0" fmla="*/ 0 w 2666314"/>
              <a:gd name="connsiteY0" fmla="*/ 9727 h 1887165"/>
              <a:gd name="connsiteX1" fmla="*/ 0 w 2666314"/>
              <a:gd name="connsiteY1" fmla="*/ 1887165 h 1887165"/>
              <a:gd name="connsiteX2" fmla="*/ 1070042 w 2666314"/>
              <a:gd name="connsiteY2" fmla="*/ 1877438 h 1887165"/>
              <a:gd name="connsiteX3" fmla="*/ 1070042 w 2666314"/>
              <a:gd name="connsiteY3" fmla="*/ 1468876 h 1887165"/>
              <a:gd name="connsiteX4" fmla="*/ 2665379 w 2666314"/>
              <a:gd name="connsiteY4" fmla="*/ 1468876 h 1887165"/>
              <a:gd name="connsiteX5" fmla="*/ 2665378 w 2666314"/>
              <a:gd name="connsiteY5" fmla="*/ 0 h 1887165"/>
              <a:gd name="connsiteX6" fmla="*/ 0 w 2666314"/>
              <a:gd name="connsiteY6" fmla="*/ 9727 h 188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6314" h="1887165">
                <a:moveTo>
                  <a:pt x="0" y="9727"/>
                </a:moveTo>
                <a:lnTo>
                  <a:pt x="0" y="1887165"/>
                </a:lnTo>
                <a:lnTo>
                  <a:pt x="1070042" y="1877438"/>
                </a:lnTo>
                <a:lnTo>
                  <a:pt x="1070042" y="1468876"/>
                </a:lnTo>
                <a:lnTo>
                  <a:pt x="2665379" y="1468876"/>
                </a:lnTo>
                <a:cubicBezTo>
                  <a:pt x="2662136" y="992221"/>
                  <a:pt x="2668621" y="476655"/>
                  <a:pt x="2665378" y="0"/>
                </a:cubicBezTo>
                <a:lnTo>
                  <a:pt x="0" y="9727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25400"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877" name="Rectangle 876"/>
          <p:cNvSpPr/>
          <p:nvPr/>
        </p:nvSpPr>
        <p:spPr bwMode="auto">
          <a:xfrm>
            <a:off x="4283395" y="1296286"/>
            <a:ext cx="805440" cy="552893"/>
          </a:xfrm>
          <a:prstGeom prst="rect">
            <a:avLst/>
          </a:prstGeom>
          <a:solidFill>
            <a:srgbClr val="FFCC99">
              <a:alpha val="5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878" name="Rectangle 877"/>
          <p:cNvSpPr/>
          <p:nvPr/>
        </p:nvSpPr>
        <p:spPr>
          <a:xfrm>
            <a:off x="4285752" y="1916263"/>
            <a:ext cx="190832" cy="5327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>
            <a:off x="4293704" y="1297387"/>
            <a:ext cx="192156" cy="539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>
            <a:off x="4452731" y="1645920"/>
            <a:ext cx="540688" cy="1908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>
            <a:off x="3026548" y="2696816"/>
            <a:ext cx="1235351" cy="274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>
            <a:off x="5526157" y="1240404"/>
            <a:ext cx="628153" cy="61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>
            <a:off x="3786147" y="2450326"/>
            <a:ext cx="44527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 bwMode="auto">
          <a:xfrm>
            <a:off x="6939266" y="1261835"/>
            <a:ext cx="791244" cy="1051144"/>
          </a:xfrm>
          <a:prstGeom prst="rect">
            <a:avLst/>
          </a:prstGeom>
          <a:solidFill>
            <a:srgbClr val="FFCC99">
              <a:alpha val="74902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885" name="Rectangle 884"/>
          <p:cNvSpPr/>
          <p:nvPr/>
        </p:nvSpPr>
        <p:spPr>
          <a:xfrm>
            <a:off x="7211840" y="1241729"/>
            <a:ext cx="27167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rot="5400000">
            <a:off x="6763744" y="1595396"/>
            <a:ext cx="35813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>
            <a:off x="4724407" y="1258957"/>
            <a:ext cx="27167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TextBox 892"/>
          <p:cNvSpPr txBox="1"/>
          <p:nvPr/>
        </p:nvSpPr>
        <p:spPr>
          <a:xfrm>
            <a:off x="2962274" y="212648"/>
            <a:ext cx="3209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SASE-2 floor</a:t>
            </a:r>
            <a:endParaRPr lang="en-US" sz="3200" b="1" dirty="0"/>
          </a:p>
        </p:txBody>
      </p:sp>
      <p:sp>
        <p:nvSpPr>
          <p:cNvPr id="905" name="Rectangle 904"/>
          <p:cNvSpPr/>
          <p:nvPr/>
        </p:nvSpPr>
        <p:spPr bwMode="auto">
          <a:xfrm>
            <a:off x="7722326" y="1255842"/>
            <a:ext cx="881181" cy="1061159"/>
          </a:xfrm>
          <a:prstGeom prst="rect">
            <a:avLst/>
          </a:prstGeom>
          <a:solidFill>
            <a:srgbClr val="C1B0E6">
              <a:alpha val="50000"/>
            </a:srgbClr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50441" y="2318904"/>
            <a:ext cx="1973655" cy="1801640"/>
          </a:xfrm>
          <a:prstGeom prst="rect">
            <a:avLst/>
          </a:prstGeom>
          <a:solidFill>
            <a:srgbClr val="C1B0E6">
              <a:alpha val="50000"/>
            </a:srgbClr>
          </a:solidFill>
          <a:ln w="28575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918" name="Rectangle 917"/>
          <p:cNvSpPr/>
          <p:nvPr/>
        </p:nvSpPr>
        <p:spPr bwMode="auto">
          <a:xfrm>
            <a:off x="5337556" y="2918499"/>
            <a:ext cx="1620449" cy="452137"/>
          </a:xfrm>
          <a:prstGeom prst="rect">
            <a:avLst/>
          </a:prstGeom>
          <a:solidFill>
            <a:srgbClr val="C1B0E6">
              <a:alpha val="50000"/>
            </a:srgbClr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904" name="Rectangle 903"/>
          <p:cNvSpPr/>
          <p:nvPr/>
        </p:nvSpPr>
        <p:spPr>
          <a:xfrm>
            <a:off x="4261899" y="2592125"/>
            <a:ext cx="675862" cy="274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Pie 909"/>
          <p:cNvSpPr>
            <a:spLocks noChangeAspect="1"/>
          </p:cNvSpPr>
          <p:nvPr/>
        </p:nvSpPr>
        <p:spPr>
          <a:xfrm rot="6445461">
            <a:off x="4763571" y="2514574"/>
            <a:ext cx="576208" cy="578673"/>
          </a:xfrm>
          <a:prstGeom prst="pie">
            <a:avLst>
              <a:gd name="adj1" fmla="val 10243797"/>
              <a:gd name="adj2" fmla="val 16445485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3" name="Rectangle 18" descr="Wide upward diagonal"/>
          <p:cNvSpPr>
            <a:spLocks noChangeArrowheads="1"/>
          </p:cNvSpPr>
          <p:nvPr/>
        </p:nvSpPr>
        <p:spPr bwMode="auto">
          <a:xfrm>
            <a:off x="8630943" y="1255428"/>
            <a:ext cx="691803" cy="1304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Crane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Area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~4 x </a:t>
            </a:r>
            <a:r>
              <a:rPr lang="de-DE" sz="1200" b="1" dirty="0">
                <a:solidFill>
                  <a:srgbClr val="261748"/>
                </a:solidFill>
              </a:rPr>
              <a:t>7</a:t>
            </a:r>
            <a:r>
              <a:rPr lang="de-DE" sz="1200" b="1" dirty="0" smtClean="0">
                <a:solidFill>
                  <a:srgbClr val="261748"/>
                </a:solidFill>
              </a:rPr>
              <a:t> m</a:t>
            </a:r>
            <a:r>
              <a:rPr lang="de-DE" sz="1200" b="1" baseline="30000" dirty="0" smtClean="0">
                <a:solidFill>
                  <a:srgbClr val="261748"/>
                </a:solidFill>
              </a:rPr>
              <a:t>2</a:t>
            </a:r>
            <a:endParaRPr lang="de-DE" sz="1200" b="1" baseline="30000" dirty="0">
              <a:solidFill>
                <a:srgbClr val="261748"/>
              </a:solidFill>
            </a:endParaRPr>
          </a:p>
        </p:txBody>
      </p:sp>
      <p:sp>
        <p:nvSpPr>
          <p:cNvPr id="1739" name="TextBox 1738"/>
          <p:cNvSpPr txBox="1"/>
          <p:nvPr/>
        </p:nvSpPr>
        <p:spPr>
          <a:xfrm>
            <a:off x="5591167" y="1718042"/>
            <a:ext cx="119776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MID Exp. </a:t>
            </a:r>
          </a:p>
          <a:p>
            <a:pPr algn="ctr"/>
            <a:r>
              <a:rPr lang="en-US" sz="1800" b="0" dirty="0" smtClean="0"/>
              <a:t>Hutch</a:t>
            </a:r>
            <a:endParaRPr lang="en-US" sz="1800" b="0" dirty="0"/>
          </a:p>
        </p:txBody>
      </p:sp>
      <p:sp>
        <p:nvSpPr>
          <p:cNvPr id="898" name="Rectangle 897"/>
          <p:cNvSpPr/>
          <p:nvPr/>
        </p:nvSpPr>
        <p:spPr>
          <a:xfrm>
            <a:off x="4932588" y="2774723"/>
            <a:ext cx="126793" cy="3238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>
            <a:off x="4553436" y="3067050"/>
            <a:ext cx="598998" cy="295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0" name="Straight Connector 899"/>
          <p:cNvCxnSpPr/>
          <p:nvPr/>
        </p:nvCxnSpPr>
        <p:spPr>
          <a:xfrm flipV="1">
            <a:off x="4274288" y="3236181"/>
            <a:ext cx="711179" cy="17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8" name="Group 927"/>
          <p:cNvGrpSpPr/>
          <p:nvPr/>
        </p:nvGrpSpPr>
        <p:grpSpPr>
          <a:xfrm>
            <a:off x="3203151" y="1018886"/>
            <a:ext cx="3725867" cy="3523228"/>
            <a:chOff x="3203151" y="1018886"/>
            <a:chExt cx="3725867" cy="3523228"/>
          </a:xfrm>
        </p:grpSpPr>
        <p:sp>
          <p:nvSpPr>
            <p:cNvPr id="1725" name="Rectangle 1724"/>
            <p:cNvSpPr/>
            <p:nvPr/>
          </p:nvSpPr>
          <p:spPr>
            <a:xfrm>
              <a:off x="4937761" y="2520563"/>
              <a:ext cx="453224" cy="4055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Pie 1725"/>
            <p:cNvSpPr>
              <a:spLocks/>
            </p:cNvSpPr>
            <p:nvPr/>
          </p:nvSpPr>
          <p:spPr>
            <a:xfrm rot="7079255">
              <a:off x="3304471" y="917566"/>
              <a:ext cx="3523228" cy="3725867"/>
            </a:xfrm>
            <a:prstGeom prst="pie">
              <a:avLst>
                <a:gd name="adj1" fmla="val 10818534"/>
                <a:gd name="adj2" fmla="val 1454669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7" name="Pie 1726"/>
            <p:cNvSpPr>
              <a:spLocks noChangeAspect="1"/>
            </p:cNvSpPr>
            <p:nvPr/>
          </p:nvSpPr>
          <p:spPr>
            <a:xfrm rot="6445461">
              <a:off x="4147314" y="1837831"/>
              <a:ext cx="1851598" cy="1859517"/>
            </a:xfrm>
            <a:prstGeom prst="pie">
              <a:avLst>
                <a:gd name="adj1" fmla="val 10243797"/>
                <a:gd name="adj2" fmla="val 155565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8" name="Rectangle 1727"/>
            <p:cNvSpPr/>
            <p:nvPr/>
          </p:nvSpPr>
          <p:spPr>
            <a:xfrm>
              <a:off x="5390986" y="2679589"/>
              <a:ext cx="1184743" cy="19878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Pie 1728"/>
            <p:cNvSpPr>
              <a:spLocks noChangeAspect="1"/>
            </p:cNvSpPr>
            <p:nvPr/>
          </p:nvSpPr>
          <p:spPr>
            <a:xfrm rot="6445461">
              <a:off x="4763571" y="2514574"/>
              <a:ext cx="576208" cy="578673"/>
            </a:xfrm>
            <a:prstGeom prst="pie">
              <a:avLst>
                <a:gd name="adj1" fmla="val 10243797"/>
                <a:gd name="adj2" fmla="val 16445485"/>
              </a:avLst>
            </a:prstGeom>
            <a:no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01" name="Straight Connector 900"/>
          <p:cNvCxnSpPr/>
          <p:nvPr/>
        </p:nvCxnSpPr>
        <p:spPr>
          <a:xfrm flipV="1">
            <a:off x="4988427" y="2767054"/>
            <a:ext cx="4972" cy="47302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43"/>
          <p:cNvSpPr>
            <a:spLocks noChangeShapeType="1"/>
          </p:cNvSpPr>
          <p:nvPr/>
        </p:nvSpPr>
        <p:spPr bwMode="auto">
          <a:xfrm rot="16200000">
            <a:off x="2783374" y="510090"/>
            <a:ext cx="3191" cy="4545611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9718" y="5429250"/>
            <a:ext cx="330891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Floor plan must be </a:t>
            </a:r>
            <a:r>
              <a:rPr lang="en-US" sz="1600" b="0" dirty="0" smtClean="0"/>
              <a:t>finalized soon; </a:t>
            </a:r>
            <a:endParaRPr lang="en-US" sz="1600" b="0" dirty="0" smtClean="0"/>
          </a:p>
          <a:p>
            <a:r>
              <a:rPr lang="en-US" sz="1600" b="0" dirty="0" smtClean="0"/>
              <a:t>Next: call </a:t>
            </a:r>
            <a:r>
              <a:rPr lang="en-US" sz="1600" b="0" dirty="0" smtClean="0"/>
              <a:t>for tender </a:t>
            </a:r>
            <a:r>
              <a:rPr lang="en-US" sz="1600" b="0" dirty="0" smtClean="0"/>
              <a:t>hutches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5937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1149</Words>
  <Application>Microsoft Office PowerPoint</Application>
  <PresentationFormat>On-screen Show (4:3)</PresentationFormat>
  <Paragraphs>335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DESY European XFEL</vt:lpstr>
      <vt:lpstr>Materials Imaging and Dynamics (WP-83) status report (towards the TDR)</vt:lpstr>
      <vt:lpstr>Progress since last PPR</vt:lpstr>
      <vt:lpstr>Pre-TDR document</vt:lpstr>
      <vt:lpstr>Outline</vt:lpstr>
      <vt:lpstr>SASE-2 Overview</vt:lpstr>
      <vt:lpstr>MID Specific Tunnel Optics</vt:lpstr>
      <vt:lpstr>PowerPoint Presentation</vt:lpstr>
      <vt:lpstr>PowerPoint Presentation</vt:lpstr>
      <vt:lpstr>PowerPoint Presentation</vt:lpstr>
      <vt:lpstr>   Compound Refractive Be Lenses for MID</vt:lpstr>
      <vt:lpstr>CRL1 Chamber (213 m from the source)</vt:lpstr>
      <vt:lpstr>CRL1 Chamber (213 m from the source)</vt:lpstr>
      <vt:lpstr>CRL1 Chamber (213 m from the source)</vt:lpstr>
      <vt:lpstr>CRL2 Chamber (936 m from the source)</vt:lpstr>
      <vt:lpstr>X-Ray Split-Delay Line</vt:lpstr>
      <vt:lpstr>X-Ray Split-Delay Line</vt:lpstr>
      <vt:lpstr>Operation Modes</vt:lpstr>
      <vt:lpstr>Risks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amadsen</cp:lastModifiedBy>
  <cp:revision>828</cp:revision>
  <cp:lastPrinted>2011-05-23T14:15:15Z</cp:lastPrinted>
  <dcterms:created xsi:type="dcterms:W3CDTF">2008-08-31T12:56:32Z</dcterms:created>
  <dcterms:modified xsi:type="dcterms:W3CDTF">2012-04-19T14:23:47Z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-1974782743</vt:i4>
  </property>
  <property fmtid="{D5CDD505-2E9C-101B-9397-08002B2CF9AE}" pid="3" name="_NewReviewCycle">
    <vt:lpwstr/>
  </property>
  <property fmtid="{D5CDD505-2E9C-101B-9397-08002B2CF9AE}" pid="4" name="_EmailSubject">
    <vt:lpwstr>SAC presentation updated time schedule</vt:lpwstr>
  </property>
  <property fmtid="{D5CDD505-2E9C-101B-9397-08002B2CF9AE}" pid="5" name="_AuthorEmail">
    <vt:lpwstr>thomas.tschentscher@xfel.eu</vt:lpwstr>
  </property>
  <property fmtid="{D5CDD505-2E9C-101B-9397-08002B2CF9AE}" pid="6" name="_AuthorEmailDisplayName">
    <vt:lpwstr>Tschentscher, Thomas</vt:lpwstr>
  </property>
</Properties>
</file>