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7" r:id="rId3"/>
    <p:sldId id="259" r:id="rId4"/>
    <p:sldId id="273" r:id="rId5"/>
    <p:sldId id="268" r:id="rId6"/>
    <p:sldId id="271" r:id="rId7"/>
    <p:sldId id="269" r:id="rId8"/>
    <p:sldId id="266" r:id="rId9"/>
    <p:sldId id="272" r:id="rId10"/>
    <p:sldId id="261" r:id="rId11"/>
    <p:sldId id="270" r:id="rId12"/>
    <p:sldId id="265" r:id="rId13"/>
    <p:sldId id="262" r:id="rId14"/>
    <p:sldId id="274" r:id="rId15"/>
  </p:sldIdLst>
  <p:sldSz cx="9144000" cy="6858000" type="screen4x3"/>
  <p:notesSz cx="6797675" cy="9874250"/>
  <p:defaultTextStyle>
    <a:defPPr>
      <a:defRPr lang="de-DE"/>
    </a:defPPr>
    <a:lvl1pPr algn="l" rtl="0" fontAlgn="base">
      <a:spcBef>
        <a:spcPct val="20000"/>
      </a:spcBef>
      <a:spcAft>
        <a:spcPct val="0"/>
      </a:spcAft>
      <a:buClr>
        <a:srgbClr val="F8B323"/>
      </a:buClr>
      <a:buFont typeface="Wingdings" charset="2"/>
      <a:buChar char="n"/>
      <a:defRPr sz="9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8B323"/>
      </a:buClr>
      <a:buFont typeface="Wingdings" charset="2"/>
      <a:buChar char="n"/>
      <a:defRPr sz="9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8B323"/>
      </a:buClr>
      <a:buFont typeface="Wingdings" charset="2"/>
      <a:buChar char="n"/>
      <a:defRPr sz="9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8B323"/>
      </a:buClr>
      <a:buFont typeface="Wingdings" charset="2"/>
      <a:buChar char="n"/>
      <a:defRPr sz="9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8B323"/>
      </a:buClr>
      <a:buFont typeface="Wingdings" charset="2"/>
      <a:buChar char="n"/>
      <a:defRPr sz="9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1748"/>
    <a:srgbClr val="E0E0E0"/>
    <a:srgbClr val="00004D"/>
    <a:srgbClr val="000059"/>
    <a:srgbClr val="00005E"/>
    <a:srgbClr val="00002D"/>
    <a:srgbClr val="FD930A"/>
    <a:srgbClr val="251555"/>
    <a:srgbClr val="626262"/>
    <a:srgbClr val="100F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-846" y="-96"/>
      </p:cViewPr>
      <p:guideLst>
        <p:guide orient="horz" pos="3956"/>
        <p:guide orient="horz" pos="881"/>
        <p:guide orient="horz" pos="2446"/>
        <p:guide orient="horz" pos="4038"/>
        <p:guide pos="5277"/>
        <p:guide pos="1750"/>
        <p:guide pos="4023"/>
        <p:guide pos="5685"/>
        <p:guide pos="255"/>
        <p:guide pos="5318"/>
        <p:guide pos="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716" y="888"/>
      </p:cViewPr>
      <p:guideLst>
        <p:guide orient="horz" pos="3110"/>
        <p:guide pos="213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72836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>
                <a:ea typeface="ＭＳ Ｐゴシック" pitchFamily="18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>
                <a:ea typeface="ＭＳ Ｐゴシック" pitchFamily="18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0537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>
                <a:ea typeface="ＭＳ Ｐゴシック" pitchFamily="18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380537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 smtClean="0"/>
            </a:lvl1pPr>
          </a:lstStyle>
          <a:p>
            <a:pPr>
              <a:defRPr/>
            </a:pPr>
            <a:fld id="{5D9249F9-4FE2-476B-9E52-26101C9CEEA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24431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8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4D719587-26C8-4EEE-9375-1AF5E195B202}" type="slidenum">
              <a:rPr lang="de-DE" sz="1200"/>
              <a:pPr/>
              <a:t>1</a:t>
            </a:fld>
            <a:endParaRPr lang="de-DE" sz="1200"/>
          </a:p>
        </p:txBody>
      </p:sp>
      <p:sp>
        <p:nvSpPr>
          <p:cNvPr id="11267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31863" y="741363"/>
            <a:ext cx="4933950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357" y="4690269"/>
            <a:ext cx="4984962" cy="4443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</a:pPr>
            <a:r>
              <a:rPr lang="en-GB" sz="1100" b="1" smtClean="0">
                <a:ea typeface="ＭＳ Ｐゴシック" charset="-128"/>
              </a:rPr>
              <a:t>How to edit the title slide</a:t>
            </a:r>
          </a:p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</a:pPr>
            <a:endParaRPr lang="en-GB" sz="1100" smtClean="0">
              <a:ea typeface="ＭＳ Ｐゴシック" charset="-128"/>
            </a:endParaRPr>
          </a:p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smtClean="0">
                <a:ea typeface="ＭＳ Ｐゴシック" charset="-128"/>
              </a:rPr>
              <a:t>  Upper area: </a:t>
            </a:r>
            <a:r>
              <a:rPr lang="en-GB" sz="1100" b="1" smtClean="0">
                <a:ea typeface="ＭＳ Ｐゴシック" charset="-128"/>
              </a:rPr>
              <a:t>Title</a:t>
            </a:r>
            <a:r>
              <a:rPr lang="en-GB" sz="1100" smtClean="0">
                <a:ea typeface="ＭＳ Ｐゴシック" charset="-128"/>
              </a:rPr>
              <a:t> of your talk, max. 2 rows of the defined size (55 pt)</a:t>
            </a:r>
          </a:p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smtClean="0">
                <a:ea typeface="ＭＳ Ｐゴシック" charset="-128"/>
              </a:rPr>
              <a:t>  Lower area </a:t>
            </a:r>
            <a:r>
              <a:rPr lang="en-GB" sz="1100" b="1" smtClean="0">
                <a:ea typeface="ＭＳ Ｐゴシック" charset="-128"/>
              </a:rPr>
              <a:t>(subtitle):</a:t>
            </a:r>
            <a:r>
              <a:rPr lang="en-GB" sz="1100" smtClean="0">
                <a:ea typeface="ＭＳ Ｐゴシック" charset="-128"/>
              </a:rPr>
              <a:t> Conference/meeting/workshop, location, date, </a:t>
            </a:r>
            <a:br>
              <a:rPr lang="en-GB" sz="1100" smtClean="0">
                <a:ea typeface="ＭＳ Ｐゴシック" charset="-128"/>
              </a:rPr>
            </a:br>
            <a:r>
              <a:rPr lang="en-GB" sz="1100" smtClean="0">
                <a:ea typeface="ＭＳ Ｐゴシック" charset="-128"/>
              </a:rPr>
              <a:t>  your name and affiliation, </a:t>
            </a:r>
            <a:br>
              <a:rPr lang="en-GB" sz="1100" smtClean="0">
                <a:ea typeface="ＭＳ Ｐゴシック" charset="-128"/>
              </a:rPr>
            </a:br>
            <a:r>
              <a:rPr lang="en-GB" sz="1100" smtClean="0">
                <a:ea typeface="ＭＳ Ｐゴシック" charset="-128"/>
              </a:rPr>
              <a:t>  max. 4 rows of the defined size (32 pt)</a:t>
            </a:r>
          </a:p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smtClean="0">
                <a:ea typeface="ＭＳ Ｐゴシック" charset="-128"/>
              </a:rPr>
              <a:t> Change the </a:t>
            </a:r>
            <a:r>
              <a:rPr lang="en-GB" sz="1100" b="1" smtClean="0">
                <a:ea typeface="ＭＳ Ｐゴシック" charset="-128"/>
              </a:rPr>
              <a:t>partner logos</a:t>
            </a:r>
            <a:r>
              <a:rPr lang="en-GB" sz="1100" smtClean="0">
                <a:ea typeface="ＭＳ Ｐゴシック" charset="-128"/>
              </a:rPr>
              <a:t> or add others in the last row.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F46E3AB6-989D-4DD6-A471-67ACF010000B}" type="slidenum">
              <a:rPr lang="de-DE" sz="1200"/>
              <a:pPr/>
              <a:t>11</a:t>
            </a:fld>
            <a:endParaRPr lang="de-DE" sz="120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1863" y="741363"/>
            <a:ext cx="4933950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357" y="4690269"/>
            <a:ext cx="4984962" cy="4443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ea typeface="ＭＳ Ｐゴシック" charset="-128"/>
              </a:rPr>
              <a:t>   </a:t>
            </a:r>
            <a:r>
              <a:rPr lang="en-GB" sz="1100" b="1" smtClean="0">
                <a:ea typeface="ＭＳ Ｐゴシック" charset="-128"/>
              </a:rPr>
              <a:t>Before you start</a:t>
            </a:r>
            <a:r>
              <a:rPr lang="en-GB" sz="1100" smtClean="0">
                <a:ea typeface="ＭＳ Ｐゴシック" charset="-128"/>
              </a:rPr>
              <a:t> editing the slides of your talk change to the </a:t>
            </a:r>
            <a:r>
              <a:rPr lang="en-GB" sz="1100" b="1" smtClean="0">
                <a:ea typeface="ＭＳ Ｐゴシック" charset="-128"/>
              </a:rPr>
              <a:t>Master Slide view</a:t>
            </a:r>
            <a:r>
              <a:rPr lang="en-GB" sz="1100" smtClean="0">
                <a:ea typeface="ＭＳ Ｐゴシック" charset="-128"/>
              </a:rPr>
              <a:t>:   </a:t>
            </a:r>
            <a:br>
              <a:rPr lang="en-GB" sz="1100" smtClean="0">
                <a:ea typeface="ＭＳ Ｐゴシック" charset="-128"/>
              </a:rPr>
            </a:br>
            <a:r>
              <a:rPr lang="en-GB" sz="1100" smtClean="0">
                <a:ea typeface="ＭＳ Ｐゴシック" charset="-128"/>
              </a:rPr>
              <a:t>   Menu button “View”,</a:t>
            </a:r>
            <a:r>
              <a:rPr lang="en-GB" sz="1100" smtClean="0">
                <a:ea typeface="ＭＳ Ｐゴシック" charset="-128"/>
                <a:sym typeface="Wingdings" charset="2"/>
              </a:rPr>
              <a:t> Master, Slide Master: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endParaRPr lang="en-GB" sz="1100" smtClean="0">
              <a:ea typeface="ＭＳ Ｐゴシック" charset="-128"/>
              <a:sym typeface="Wingdings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ea typeface="ＭＳ Ｐゴシック" charset="-128"/>
                <a:sym typeface="Wingdings" charset="2"/>
              </a:rPr>
              <a:t>   </a:t>
            </a:r>
            <a:r>
              <a:rPr lang="en-GB" sz="1100" b="1" smtClean="0">
                <a:ea typeface="ＭＳ Ｐゴシック" charset="-128"/>
                <a:sym typeface="Wingdings" charset="2"/>
              </a:rPr>
              <a:t>Edit the following 2 items in the 1st slide:</a:t>
            </a:r>
            <a:r>
              <a:rPr lang="en-GB" sz="1100" smtClean="0">
                <a:ea typeface="ＭＳ Ｐゴシック" charset="-128"/>
                <a:sym typeface="Wingdings" charset="2"/>
              </a:rPr>
              <a:t/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r>
              <a:rPr lang="en-GB" sz="1100" smtClean="0">
                <a:ea typeface="ＭＳ Ｐゴシック" charset="-128"/>
                <a:sym typeface="Wingdings" charset="2"/>
              </a:rPr>
              <a:t>   1)  1st row in the violet header: 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r>
              <a:rPr lang="en-GB" sz="1100" smtClean="0">
                <a:ea typeface="ＭＳ Ｐゴシック" charset="-128"/>
                <a:sym typeface="Wingdings" charset="2"/>
              </a:rPr>
              <a:t>       Delete the existent text and write the title of your talk into this text field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r>
              <a:rPr lang="en-GB" sz="1100" smtClean="0">
                <a:ea typeface="ＭＳ Ｐゴシック" charset="-128"/>
                <a:sym typeface="Wingdings" charset="2"/>
              </a:rPr>
              <a:t>   2)  The 2 rows in the footer area: Delete the text and write the information 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r>
              <a:rPr lang="en-GB" sz="1100" smtClean="0">
                <a:ea typeface="ＭＳ Ｐゴシック" charset="-128"/>
                <a:sym typeface="Wingdings" charset="2"/>
              </a:rPr>
              <a:t>       regarding your talk (same as on the Title Slide) into this text field.  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endParaRPr lang="en-GB" sz="1100" smtClean="0">
              <a:ea typeface="ＭＳ Ｐゴシック" charset="-128"/>
              <a:sym typeface="Wingdings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ea typeface="ＭＳ Ｐゴシック" charset="-128"/>
                <a:sym typeface="Wingdings" charset="2"/>
              </a:rPr>
              <a:t>   If you want to use more </a:t>
            </a:r>
            <a:r>
              <a:rPr lang="en-GB" sz="1100" b="1" smtClean="0">
                <a:ea typeface="ＭＳ Ｐゴシック" charset="-128"/>
                <a:sym typeface="Wingdings" charset="2"/>
              </a:rPr>
              <a:t>partner logos</a:t>
            </a:r>
            <a:r>
              <a:rPr lang="en-GB" sz="1100" smtClean="0">
                <a:ea typeface="ＭＳ Ｐゴシック" charset="-128"/>
                <a:sym typeface="Wingdings" charset="2"/>
              </a:rPr>
              <a:t> position them left 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r>
              <a:rPr lang="en-GB" sz="1100" smtClean="0">
                <a:ea typeface="ＭＳ Ｐゴシック" charset="-128"/>
                <a:sym typeface="Wingdings" charset="2"/>
              </a:rPr>
              <a:t>   beside the DESY logo in the footer area 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r>
              <a:rPr lang="en-GB" sz="1100" smtClean="0">
                <a:ea typeface="ＭＳ Ｐゴシック" charset="-128"/>
                <a:sym typeface="Wingdings" charset="2"/>
              </a:rPr>
              <a:t>   </a:t>
            </a:r>
            <a:r>
              <a:rPr lang="en-GB" sz="1100" b="1" smtClean="0">
                <a:ea typeface="ＭＳ Ｐゴシック" charset="-128"/>
                <a:sym typeface="Wingdings" charset="2"/>
              </a:rPr>
              <a:t>Close Master View</a:t>
            </a:r>
            <a:endParaRPr lang="en-GB" sz="1100" b="1" smtClean="0">
              <a:ea typeface="ＭＳ Ｐゴシック" charset="-128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 smtClean="0">
              <a:ea typeface="ＭＳ Ｐゴシック" charset="-128"/>
              <a:sym typeface="Wingdings" charset="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F46E3AB6-989D-4DD6-A471-67ACF010000B}" type="slidenum">
              <a:rPr lang="de-DE" sz="1200"/>
              <a:pPr/>
              <a:t>2</a:t>
            </a:fld>
            <a:endParaRPr lang="de-DE" sz="120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1863" y="741363"/>
            <a:ext cx="4933950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357" y="4690269"/>
            <a:ext cx="4984962" cy="4443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ea typeface="ＭＳ Ｐゴシック" charset="-128"/>
              </a:rPr>
              <a:t>   </a:t>
            </a:r>
            <a:r>
              <a:rPr lang="en-GB" sz="1100" b="1" smtClean="0">
                <a:ea typeface="ＭＳ Ｐゴシック" charset="-128"/>
              </a:rPr>
              <a:t>Before you start</a:t>
            </a:r>
            <a:r>
              <a:rPr lang="en-GB" sz="1100" smtClean="0">
                <a:ea typeface="ＭＳ Ｐゴシック" charset="-128"/>
              </a:rPr>
              <a:t> editing the slides of your talk change to the </a:t>
            </a:r>
            <a:r>
              <a:rPr lang="en-GB" sz="1100" b="1" smtClean="0">
                <a:ea typeface="ＭＳ Ｐゴシック" charset="-128"/>
              </a:rPr>
              <a:t>Master Slide view</a:t>
            </a:r>
            <a:r>
              <a:rPr lang="en-GB" sz="1100" smtClean="0">
                <a:ea typeface="ＭＳ Ｐゴシック" charset="-128"/>
              </a:rPr>
              <a:t>:   </a:t>
            </a:r>
            <a:br>
              <a:rPr lang="en-GB" sz="1100" smtClean="0">
                <a:ea typeface="ＭＳ Ｐゴシック" charset="-128"/>
              </a:rPr>
            </a:br>
            <a:r>
              <a:rPr lang="en-GB" sz="1100" smtClean="0">
                <a:ea typeface="ＭＳ Ｐゴシック" charset="-128"/>
              </a:rPr>
              <a:t>   Menu button “View”,</a:t>
            </a:r>
            <a:r>
              <a:rPr lang="en-GB" sz="1100" smtClean="0">
                <a:ea typeface="ＭＳ Ｐゴシック" charset="-128"/>
                <a:sym typeface="Wingdings" charset="2"/>
              </a:rPr>
              <a:t> Master, Slide Master: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endParaRPr lang="en-GB" sz="1100" smtClean="0">
              <a:ea typeface="ＭＳ Ｐゴシック" charset="-128"/>
              <a:sym typeface="Wingdings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ea typeface="ＭＳ Ｐゴシック" charset="-128"/>
                <a:sym typeface="Wingdings" charset="2"/>
              </a:rPr>
              <a:t>   </a:t>
            </a:r>
            <a:r>
              <a:rPr lang="en-GB" sz="1100" b="1" smtClean="0">
                <a:ea typeface="ＭＳ Ｐゴシック" charset="-128"/>
                <a:sym typeface="Wingdings" charset="2"/>
              </a:rPr>
              <a:t>Edit the following 2 items in the 1st slide:</a:t>
            </a:r>
            <a:r>
              <a:rPr lang="en-GB" sz="1100" smtClean="0">
                <a:ea typeface="ＭＳ Ｐゴシック" charset="-128"/>
                <a:sym typeface="Wingdings" charset="2"/>
              </a:rPr>
              <a:t/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r>
              <a:rPr lang="en-GB" sz="1100" smtClean="0">
                <a:ea typeface="ＭＳ Ｐゴシック" charset="-128"/>
                <a:sym typeface="Wingdings" charset="2"/>
              </a:rPr>
              <a:t>   1)  1st row in the violet header: 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r>
              <a:rPr lang="en-GB" sz="1100" smtClean="0">
                <a:ea typeface="ＭＳ Ｐゴシック" charset="-128"/>
                <a:sym typeface="Wingdings" charset="2"/>
              </a:rPr>
              <a:t>       Delete the existent text and write the title of your talk into this text field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r>
              <a:rPr lang="en-GB" sz="1100" smtClean="0">
                <a:ea typeface="ＭＳ Ｐゴシック" charset="-128"/>
                <a:sym typeface="Wingdings" charset="2"/>
              </a:rPr>
              <a:t>   2)  The 2 rows in the footer area: Delete the text and write the information 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r>
              <a:rPr lang="en-GB" sz="1100" smtClean="0">
                <a:ea typeface="ＭＳ Ｐゴシック" charset="-128"/>
                <a:sym typeface="Wingdings" charset="2"/>
              </a:rPr>
              <a:t>       regarding your talk (same as on the Title Slide) into this text field.  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endParaRPr lang="en-GB" sz="1100" smtClean="0">
              <a:ea typeface="ＭＳ Ｐゴシック" charset="-128"/>
              <a:sym typeface="Wingdings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ea typeface="ＭＳ Ｐゴシック" charset="-128"/>
                <a:sym typeface="Wingdings" charset="2"/>
              </a:rPr>
              <a:t>   If you want to use more </a:t>
            </a:r>
            <a:r>
              <a:rPr lang="en-GB" sz="1100" b="1" smtClean="0">
                <a:ea typeface="ＭＳ Ｐゴシック" charset="-128"/>
                <a:sym typeface="Wingdings" charset="2"/>
              </a:rPr>
              <a:t>partner logos</a:t>
            </a:r>
            <a:r>
              <a:rPr lang="en-GB" sz="1100" smtClean="0">
                <a:ea typeface="ＭＳ Ｐゴシック" charset="-128"/>
                <a:sym typeface="Wingdings" charset="2"/>
              </a:rPr>
              <a:t> position them left 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r>
              <a:rPr lang="en-GB" sz="1100" smtClean="0">
                <a:ea typeface="ＭＳ Ｐゴシック" charset="-128"/>
                <a:sym typeface="Wingdings" charset="2"/>
              </a:rPr>
              <a:t>   beside the DESY logo in the footer area 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r>
              <a:rPr lang="en-GB" sz="1100" smtClean="0">
                <a:ea typeface="ＭＳ Ｐゴシック" charset="-128"/>
                <a:sym typeface="Wingdings" charset="2"/>
              </a:rPr>
              <a:t>   </a:t>
            </a:r>
            <a:r>
              <a:rPr lang="en-GB" sz="1100" b="1" smtClean="0">
                <a:ea typeface="ＭＳ Ｐゴシック" charset="-128"/>
                <a:sym typeface="Wingdings" charset="2"/>
              </a:rPr>
              <a:t>Close Master View</a:t>
            </a:r>
            <a:endParaRPr lang="en-GB" sz="1100" b="1" smtClean="0">
              <a:ea typeface="ＭＳ Ｐゴシック" charset="-128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 smtClean="0">
              <a:ea typeface="ＭＳ Ｐゴシック" charset="-128"/>
              <a:sym typeface="Wingdings" charset="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F46E3AB6-989D-4DD6-A471-67ACF010000B}" type="slidenum">
              <a:rPr lang="de-DE" sz="1200"/>
              <a:pPr/>
              <a:t>3</a:t>
            </a:fld>
            <a:endParaRPr lang="de-DE" sz="120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1863" y="741363"/>
            <a:ext cx="4933950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357" y="4690269"/>
            <a:ext cx="4984962" cy="4443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ea typeface="ＭＳ Ｐゴシック" charset="-128"/>
              </a:rPr>
              <a:t>   </a:t>
            </a:r>
            <a:r>
              <a:rPr lang="en-GB" sz="1100" b="1" smtClean="0">
                <a:ea typeface="ＭＳ Ｐゴシック" charset="-128"/>
              </a:rPr>
              <a:t>Before you start</a:t>
            </a:r>
            <a:r>
              <a:rPr lang="en-GB" sz="1100" smtClean="0">
                <a:ea typeface="ＭＳ Ｐゴシック" charset="-128"/>
              </a:rPr>
              <a:t> editing the slides of your talk change to the </a:t>
            </a:r>
            <a:r>
              <a:rPr lang="en-GB" sz="1100" b="1" smtClean="0">
                <a:ea typeface="ＭＳ Ｐゴシック" charset="-128"/>
              </a:rPr>
              <a:t>Master Slide view</a:t>
            </a:r>
            <a:r>
              <a:rPr lang="en-GB" sz="1100" smtClean="0">
                <a:ea typeface="ＭＳ Ｐゴシック" charset="-128"/>
              </a:rPr>
              <a:t>:   </a:t>
            </a:r>
            <a:br>
              <a:rPr lang="en-GB" sz="1100" smtClean="0">
                <a:ea typeface="ＭＳ Ｐゴシック" charset="-128"/>
              </a:rPr>
            </a:br>
            <a:r>
              <a:rPr lang="en-GB" sz="1100" smtClean="0">
                <a:ea typeface="ＭＳ Ｐゴシック" charset="-128"/>
              </a:rPr>
              <a:t>   Menu button “View”,</a:t>
            </a:r>
            <a:r>
              <a:rPr lang="en-GB" sz="1100" smtClean="0">
                <a:ea typeface="ＭＳ Ｐゴシック" charset="-128"/>
                <a:sym typeface="Wingdings" charset="2"/>
              </a:rPr>
              <a:t> Master, Slide Master: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endParaRPr lang="en-GB" sz="1100" smtClean="0">
              <a:ea typeface="ＭＳ Ｐゴシック" charset="-128"/>
              <a:sym typeface="Wingdings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ea typeface="ＭＳ Ｐゴシック" charset="-128"/>
                <a:sym typeface="Wingdings" charset="2"/>
              </a:rPr>
              <a:t>   </a:t>
            </a:r>
            <a:r>
              <a:rPr lang="en-GB" sz="1100" b="1" smtClean="0">
                <a:ea typeface="ＭＳ Ｐゴシック" charset="-128"/>
                <a:sym typeface="Wingdings" charset="2"/>
              </a:rPr>
              <a:t>Edit the following 2 items in the 1st slide:</a:t>
            </a:r>
            <a:r>
              <a:rPr lang="en-GB" sz="1100" smtClean="0">
                <a:ea typeface="ＭＳ Ｐゴシック" charset="-128"/>
                <a:sym typeface="Wingdings" charset="2"/>
              </a:rPr>
              <a:t/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r>
              <a:rPr lang="en-GB" sz="1100" smtClean="0">
                <a:ea typeface="ＭＳ Ｐゴシック" charset="-128"/>
                <a:sym typeface="Wingdings" charset="2"/>
              </a:rPr>
              <a:t>   1)  1st row in the violet header: 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r>
              <a:rPr lang="en-GB" sz="1100" smtClean="0">
                <a:ea typeface="ＭＳ Ｐゴシック" charset="-128"/>
                <a:sym typeface="Wingdings" charset="2"/>
              </a:rPr>
              <a:t>       Delete the existent text and write the title of your talk into this text field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r>
              <a:rPr lang="en-GB" sz="1100" smtClean="0">
                <a:ea typeface="ＭＳ Ｐゴシック" charset="-128"/>
                <a:sym typeface="Wingdings" charset="2"/>
              </a:rPr>
              <a:t>   2)  The 2 rows in the footer area: Delete the text and write the information 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r>
              <a:rPr lang="en-GB" sz="1100" smtClean="0">
                <a:ea typeface="ＭＳ Ｐゴシック" charset="-128"/>
                <a:sym typeface="Wingdings" charset="2"/>
              </a:rPr>
              <a:t>       regarding your talk (same as on the Title Slide) into this text field.  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endParaRPr lang="en-GB" sz="1100" smtClean="0">
              <a:ea typeface="ＭＳ Ｐゴシック" charset="-128"/>
              <a:sym typeface="Wingdings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ea typeface="ＭＳ Ｐゴシック" charset="-128"/>
                <a:sym typeface="Wingdings" charset="2"/>
              </a:rPr>
              <a:t>   If you want to use more </a:t>
            </a:r>
            <a:r>
              <a:rPr lang="en-GB" sz="1100" b="1" smtClean="0">
                <a:ea typeface="ＭＳ Ｐゴシック" charset="-128"/>
                <a:sym typeface="Wingdings" charset="2"/>
              </a:rPr>
              <a:t>partner logos</a:t>
            </a:r>
            <a:r>
              <a:rPr lang="en-GB" sz="1100" smtClean="0">
                <a:ea typeface="ＭＳ Ｐゴシック" charset="-128"/>
                <a:sym typeface="Wingdings" charset="2"/>
              </a:rPr>
              <a:t> position them left 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r>
              <a:rPr lang="en-GB" sz="1100" smtClean="0">
                <a:ea typeface="ＭＳ Ｐゴシック" charset="-128"/>
                <a:sym typeface="Wingdings" charset="2"/>
              </a:rPr>
              <a:t>   beside the DESY logo in the footer area 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r>
              <a:rPr lang="en-GB" sz="1100" smtClean="0">
                <a:ea typeface="ＭＳ Ｐゴシック" charset="-128"/>
                <a:sym typeface="Wingdings" charset="2"/>
              </a:rPr>
              <a:t>   </a:t>
            </a:r>
            <a:r>
              <a:rPr lang="en-GB" sz="1100" b="1" smtClean="0">
                <a:ea typeface="ＭＳ Ｐゴシック" charset="-128"/>
                <a:sym typeface="Wingdings" charset="2"/>
              </a:rPr>
              <a:t>Close Master View</a:t>
            </a:r>
            <a:endParaRPr lang="en-GB" sz="1100" b="1" smtClean="0">
              <a:ea typeface="ＭＳ Ｐゴシック" charset="-128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 smtClean="0">
              <a:ea typeface="ＭＳ Ｐゴシック" charset="-128"/>
              <a:sym typeface="Wingdings" charset="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F46E3AB6-989D-4DD6-A471-67ACF010000B}" type="slidenum">
              <a:rPr lang="de-DE" sz="1200"/>
              <a:pPr/>
              <a:t>4</a:t>
            </a:fld>
            <a:endParaRPr lang="de-DE" sz="120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1863" y="741363"/>
            <a:ext cx="4933950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357" y="4690269"/>
            <a:ext cx="4984962" cy="4443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ea typeface="ＭＳ Ｐゴシック" charset="-128"/>
              </a:rPr>
              <a:t>   </a:t>
            </a:r>
            <a:r>
              <a:rPr lang="en-GB" sz="1100" b="1" smtClean="0">
                <a:ea typeface="ＭＳ Ｐゴシック" charset="-128"/>
              </a:rPr>
              <a:t>Before you start</a:t>
            </a:r>
            <a:r>
              <a:rPr lang="en-GB" sz="1100" smtClean="0">
                <a:ea typeface="ＭＳ Ｐゴシック" charset="-128"/>
              </a:rPr>
              <a:t> editing the slides of your talk change to the </a:t>
            </a:r>
            <a:r>
              <a:rPr lang="en-GB" sz="1100" b="1" smtClean="0">
                <a:ea typeface="ＭＳ Ｐゴシック" charset="-128"/>
              </a:rPr>
              <a:t>Master Slide view</a:t>
            </a:r>
            <a:r>
              <a:rPr lang="en-GB" sz="1100" smtClean="0">
                <a:ea typeface="ＭＳ Ｐゴシック" charset="-128"/>
              </a:rPr>
              <a:t>:   </a:t>
            </a:r>
            <a:br>
              <a:rPr lang="en-GB" sz="1100" smtClean="0">
                <a:ea typeface="ＭＳ Ｐゴシック" charset="-128"/>
              </a:rPr>
            </a:br>
            <a:r>
              <a:rPr lang="en-GB" sz="1100" smtClean="0">
                <a:ea typeface="ＭＳ Ｐゴシック" charset="-128"/>
              </a:rPr>
              <a:t>   Menu button “View”,</a:t>
            </a:r>
            <a:r>
              <a:rPr lang="en-GB" sz="1100" smtClean="0">
                <a:ea typeface="ＭＳ Ｐゴシック" charset="-128"/>
                <a:sym typeface="Wingdings" charset="2"/>
              </a:rPr>
              <a:t> Master, Slide Master: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endParaRPr lang="en-GB" sz="1100" smtClean="0">
              <a:ea typeface="ＭＳ Ｐゴシック" charset="-128"/>
              <a:sym typeface="Wingdings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ea typeface="ＭＳ Ｐゴシック" charset="-128"/>
                <a:sym typeface="Wingdings" charset="2"/>
              </a:rPr>
              <a:t>   </a:t>
            </a:r>
            <a:r>
              <a:rPr lang="en-GB" sz="1100" b="1" smtClean="0">
                <a:ea typeface="ＭＳ Ｐゴシック" charset="-128"/>
                <a:sym typeface="Wingdings" charset="2"/>
              </a:rPr>
              <a:t>Edit the following 2 items in the 1st slide:</a:t>
            </a:r>
            <a:r>
              <a:rPr lang="en-GB" sz="1100" smtClean="0">
                <a:ea typeface="ＭＳ Ｐゴシック" charset="-128"/>
                <a:sym typeface="Wingdings" charset="2"/>
              </a:rPr>
              <a:t/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r>
              <a:rPr lang="en-GB" sz="1100" smtClean="0">
                <a:ea typeface="ＭＳ Ｐゴシック" charset="-128"/>
                <a:sym typeface="Wingdings" charset="2"/>
              </a:rPr>
              <a:t>   1)  1st row in the violet header: 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r>
              <a:rPr lang="en-GB" sz="1100" smtClean="0">
                <a:ea typeface="ＭＳ Ｐゴシック" charset="-128"/>
                <a:sym typeface="Wingdings" charset="2"/>
              </a:rPr>
              <a:t>       Delete the existent text and write the title of your talk into this text field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r>
              <a:rPr lang="en-GB" sz="1100" smtClean="0">
                <a:ea typeface="ＭＳ Ｐゴシック" charset="-128"/>
                <a:sym typeface="Wingdings" charset="2"/>
              </a:rPr>
              <a:t>   2)  The 2 rows in the footer area: Delete the text and write the information 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r>
              <a:rPr lang="en-GB" sz="1100" smtClean="0">
                <a:ea typeface="ＭＳ Ｐゴシック" charset="-128"/>
                <a:sym typeface="Wingdings" charset="2"/>
              </a:rPr>
              <a:t>       regarding your talk (same as on the Title Slide) into this text field.  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endParaRPr lang="en-GB" sz="1100" smtClean="0">
              <a:ea typeface="ＭＳ Ｐゴシック" charset="-128"/>
              <a:sym typeface="Wingdings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ea typeface="ＭＳ Ｐゴシック" charset="-128"/>
                <a:sym typeface="Wingdings" charset="2"/>
              </a:rPr>
              <a:t>   If you want to use more </a:t>
            </a:r>
            <a:r>
              <a:rPr lang="en-GB" sz="1100" b="1" smtClean="0">
                <a:ea typeface="ＭＳ Ｐゴシック" charset="-128"/>
                <a:sym typeface="Wingdings" charset="2"/>
              </a:rPr>
              <a:t>partner logos</a:t>
            </a:r>
            <a:r>
              <a:rPr lang="en-GB" sz="1100" smtClean="0">
                <a:ea typeface="ＭＳ Ｐゴシック" charset="-128"/>
                <a:sym typeface="Wingdings" charset="2"/>
              </a:rPr>
              <a:t> position them left 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r>
              <a:rPr lang="en-GB" sz="1100" smtClean="0">
                <a:ea typeface="ＭＳ Ｐゴシック" charset="-128"/>
                <a:sym typeface="Wingdings" charset="2"/>
              </a:rPr>
              <a:t>   beside the DESY logo in the footer area 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r>
              <a:rPr lang="en-GB" sz="1100" smtClean="0">
                <a:ea typeface="ＭＳ Ｐゴシック" charset="-128"/>
                <a:sym typeface="Wingdings" charset="2"/>
              </a:rPr>
              <a:t>   </a:t>
            </a:r>
            <a:r>
              <a:rPr lang="en-GB" sz="1100" b="1" smtClean="0">
                <a:ea typeface="ＭＳ Ｐゴシック" charset="-128"/>
                <a:sym typeface="Wingdings" charset="2"/>
              </a:rPr>
              <a:t>Close Master View</a:t>
            </a:r>
            <a:endParaRPr lang="en-GB" sz="1100" b="1" smtClean="0">
              <a:ea typeface="ＭＳ Ｐゴシック" charset="-128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 smtClean="0">
              <a:ea typeface="ＭＳ Ｐゴシック" charset="-128"/>
              <a:sym typeface="Wingdings" charset="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F46E3AB6-989D-4DD6-A471-67ACF010000B}" type="slidenum">
              <a:rPr lang="de-DE" sz="1200"/>
              <a:pPr/>
              <a:t>5</a:t>
            </a:fld>
            <a:endParaRPr lang="de-DE" sz="120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1863" y="741363"/>
            <a:ext cx="4933950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357" y="4690269"/>
            <a:ext cx="4984962" cy="4443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ea typeface="ＭＳ Ｐゴシック" charset="-128"/>
              </a:rPr>
              <a:t>   </a:t>
            </a:r>
            <a:r>
              <a:rPr lang="en-GB" sz="1100" b="1" smtClean="0">
                <a:ea typeface="ＭＳ Ｐゴシック" charset="-128"/>
              </a:rPr>
              <a:t>Before you start</a:t>
            </a:r>
            <a:r>
              <a:rPr lang="en-GB" sz="1100" smtClean="0">
                <a:ea typeface="ＭＳ Ｐゴシック" charset="-128"/>
              </a:rPr>
              <a:t> editing the slides of your talk change to the </a:t>
            </a:r>
            <a:r>
              <a:rPr lang="en-GB" sz="1100" b="1" smtClean="0">
                <a:ea typeface="ＭＳ Ｐゴシック" charset="-128"/>
              </a:rPr>
              <a:t>Master Slide view</a:t>
            </a:r>
            <a:r>
              <a:rPr lang="en-GB" sz="1100" smtClean="0">
                <a:ea typeface="ＭＳ Ｐゴシック" charset="-128"/>
              </a:rPr>
              <a:t>:   </a:t>
            </a:r>
            <a:br>
              <a:rPr lang="en-GB" sz="1100" smtClean="0">
                <a:ea typeface="ＭＳ Ｐゴシック" charset="-128"/>
              </a:rPr>
            </a:br>
            <a:r>
              <a:rPr lang="en-GB" sz="1100" smtClean="0">
                <a:ea typeface="ＭＳ Ｐゴシック" charset="-128"/>
              </a:rPr>
              <a:t>   Menu button “View”,</a:t>
            </a:r>
            <a:r>
              <a:rPr lang="en-GB" sz="1100" smtClean="0">
                <a:ea typeface="ＭＳ Ｐゴシック" charset="-128"/>
                <a:sym typeface="Wingdings" charset="2"/>
              </a:rPr>
              <a:t> Master, Slide Master: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endParaRPr lang="en-GB" sz="1100" smtClean="0">
              <a:ea typeface="ＭＳ Ｐゴシック" charset="-128"/>
              <a:sym typeface="Wingdings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ea typeface="ＭＳ Ｐゴシック" charset="-128"/>
                <a:sym typeface="Wingdings" charset="2"/>
              </a:rPr>
              <a:t>   </a:t>
            </a:r>
            <a:r>
              <a:rPr lang="en-GB" sz="1100" b="1" smtClean="0">
                <a:ea typeface="ＭＳ Ｐゴシック" charset="-128"/>
                <a:sym typeface="Wingdings" charset="2"/>
              </a:rPr>
              <a:t>Edit the following 2 items in the 1st slide:</a:t>
            </a:r>
            <a:r>
              <a:rPr lang="en-GB" sz="1100" smtClean="0">
                <a:ea typeface="ＭＳ Ｐゴシック" charset="-128"/>
                <a:sym typeface="Wingdings" charset="2"/>
              </a:rPr>
              <a:t/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r>
              <a:rPr lang="en-GB" sz="1100" smtClean="0">
                <a:ea typeface="ＭＳ Ｐゴシック" charset="-128"/>
                <a:sym typeface="Wingdings" charset="2"/>
              </a:rPr>
              <a:t>   1)  1st row in the violet header: 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r>
              <a:rPr lang="en-GB" sz="1100" smtClean="0">
                <a:ea typeface="ＭＳ Ｐゴシック" charset="-128"/>
                <a:sym typeface="Wingdings" charset="2"/>
              </a:rPr>
              <a:t>       Delete the existent text and write the title of your talk into this text field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r>
              <a:rPr lang="en-GB" sz="1100" smtClean="0">
                <a:ea typeface="ＭＳ Ｐゴシック" charset="-128"/>
                <a:sym typeface="Wingdings" charset="2"/>
              </a:rPr>
              <a:t>   2)  The 2 rows in the footer area: Delete the text and write the information 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r>
              <a:rPr lang="en-GB" sz="1100" smtClean="0">
                <a:ea typeface="ＭＳ Ｐゴシック" charset="-128"/>
                <a:sym typeface="Wingdings" charset="2"/>
              </a:rPr>
              <a:t>       regarding your talk (same as on the Title Slide) into this text field.  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endParaRPr lang="en-GB" sz="1100" smtClean="0">
              <a:ea typeface="ＭＳ Ｐゴシック" charset="-128"/>
              <a:sym typeface="Wingdings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ea typeface="ＭＳ Ｐゴシック" charset="-128"/>
                <a:sym typeface="Wingdings" charset="2"/>
              </a:rPr>
              <a:t>   If you want to use more </a:t>
            </a:r>
            <a:r>
              <a:rPr lang="en-GB" sz="1100" b="1" smtClean="0">
                <a:ea typeface="ＭＳ Ｐゴシック" charset="-128"/>
                <a:sym typeface="Wingdings" charset="2"/>
              </a:rPr>
              <a:t>partner logos</a:t>
            </a:r>
            <a:r>
              <a:rPr lang="en-GB" sz="1100" smtClean="0">
                <a:ea typeface="ＭＳ Ｐゴシック" charset="-128"/>
                <a:sym typeface="Wingdings" charset="2"/>
              </a:rPr>
              <a:t> position them left 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r>
              <a:rPr lang="en-GB" sz="1100" smtClean="0">
                <a:ea typeface="ＭＳ Ｐゴシック" charset="-128"/>
                <a:sym typeface="Wingdings" charset="2"/>
              </a:rPr>
              <a:t>   beside the DESY logo in the footer area 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r>
              <a:rPr lang="en-GB" sz="1100" smtClean="0">
                <a:ea typeface="ＭＳ Ｐゴシック" charset="-128"/>
                <a:sym typeface="Wingdings" charset="2"/>
              </a:rPr>
              <a:t>   </a:t>
            </a:r>
            <a:r>
              <a:rPr lang="en-GB" sz="1100" b="1" smtClean="0">
                <a:ea typeface="ＭＳ Ｐゴシック" charset="-128"/>
                <a:sym typeface="Wingdings" charset="2"/>
              </a:rPr>
              <a:t>Close Master View</a:t>
            </a:r>
            <a:endParaRPr lang="en-GB" sz="1100" b="1" smtClean="0">
              <a:ea typeface="ＭＳ Ｐゴシック" charset="-128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 smtClean="0">
              <a:ea typeface="ＭＳ Ｐゴシック" charset="-128"/>
              <a:sym typeface="Wingdings" charset="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F46E3AB6-989D-4DD6-A471-67ACF010000B}" type="slidenum">
              <a:rPr lang="de-DE" sz="1200"/>
              <a:pPr/>
              <a:t>6</a:t>
            </a:fld>
            <a:endParaRPr lang="de-DE" sz="120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1863" y="741363"/>
            <a:ext cx="4933950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357" y="4690269"/>
            <a:ext cx="4984962" cy="4443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ea typeface="ＭＳ Ｐゴシック" charset="-128"/>
              </a:rPr>
              <a:t>   </a:t>
            </a:r>
            <a:r>
              <a:rPr lang="en-GB" sz="1100" b="1" smtClean="0">
                <a:ea typeface="ＭＳ Ｐゴシック" charset="-128"/>
              </a:rPr>
              <a:t>Before you start</a:t>
            </a:r>
            <a:r>
              <a:rPr lang="en-GB" sz="1100" smtClean="0">
                <a:ea typeface="ＭＳ Ｐゴシック" charset="-128"/>
              </a:rPr>
              <a:t> editing the slides of your talk change to the </a:t>
            </a:r>
            <a:r>
              <a:rPr lang="en-GB" sz="1100" b="1" smtClean="0">
                <a:ea typeface="ＭＳ Ｐゴシック" charset="-128"/>
              </a:rPr>
              <a:t>Master Slide view</a:t>
            </a:r>
            <a:r>
              <a:rPr lang="en-GB" sz="1100" smtClean="0">
                <a:ea typeface="ＭＳ Ｐゴシック" charset="-128"/>
              </a:rPr>
              <a:t>:   </a:t>
            </a:r>
            <a:br>
              <a:rPr lang="en-GB" sz="1100" smtClean="0">
                <a:ea typeface="ＭＳ Ｐゴシック" charset="-128"/>
              </a:rPr>
            </a:br>
            <a:r>
              <a:rPr lang="en-GB" sz="1100" smtClean="0">
                <a:ea typeface="ＭＳ Ｐゴシック" charset="-128"/>
              </a:rPr>
              <a:t>   Menu button “View”,</a:t>
            </a:r>
            <a:r>
              <a:rPr lang="en-GB" sz="1100" smtClean="0">
                <a:ea typeface="ＭＳ Ｐゴシック" charset="-128"/>
                <a:sym typeface="Wingdings" charset="2"/>
              </a:rPr>
              <a:t> Master, Slide Master: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endParaRPr lang="en-GB" sz="1100" smtClean="0">
              <a:ea typeface="ＭＳ Ｐゴシック" charset="-128"/>
              <a:sym typeface="Wingdings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ea typeface="ＭＳ Ｐゴシック" charset="-128"/>
                <a:sym typeface="Wingdings" charset="2"/>
              </a:rPr>
              <a:t>   </a:t>
            </a:r>
            <a:r>
              <a:rPr lang="en-GB" sz="1100" b="1" smtClean="0">
                <a:ea typeface="ＭＳ Ｐゴシック" charset="-128"/>
                <a:sym typeface="Wingdings" charset="2"/>
              </a:rPr>
              <a:t>Edit the following 2 items in the 1st slide:</a:t>
            </a:r>
            <a:r>
              <a:rPr lang="en-GB" sz="1100" smtClean="0">
                <a:ea typeface="ＭＳ Ｐゴシック" charset="-128"/>
                <a:sym typeface="Wingdings" charset="2"/>
              </a:rPr>
              <a:t/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r>
              <a:rPr lang="en-GB" sz="1100" smtClean="0">
                <a:ea typeface="ＭＳ Ｐゴシック" charset="-128"/>
                <a:sym typeface="Wingdings" charset="2"/>
              </a:rPr>
              <a:t>   1)  1st row in the violet header: 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r>
              <a:rPr lang="en-GB" sz="1100" smtClean="0">
                <a:ea typeface="ＭＳ Ｐゴシック" charset="-128"/>
                <a:sym typeface="Wingdings" charset="2"/>
              </a:rPr>
              <a:t>       Delete the existent text and write the title of your talk into this text field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r>
              <a:rPr lang="en-GB" sz="1100" smtClean="0">
                <a:ea typeface="ＭＳ Ｐゴシック" charset="-128"/>
                <a:sym typeface="Wingdings" charset="2"/>
              </a:rPr>
              <a:t>   2)  The 2 rows in the footer area: Delete the text and write the information 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r>
              <a:rPr lang="en-GB" sz="1100" smtClean="0">
                <a:ea typeface="ＭＳ Ｐゴシック" charset="-128"/>
                <a:sym typeface="Wingdings" charset="2"/>
              </a:rPr>
              <a:t>       regarding your talk (same as on the Title Slide) into this text field.  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endParaRPr lang="en-GB" sz="1100" smtClean="0">
              <a:ea typeface="ＭＳ Ｐゴシック" charset="-128"/>
              <a:sym typeface="Wingdings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ea typeface="ＭＳ Ｐゴシック" charset="-128"/>
                <a:sym typeface="Wingdings" charset="2"/>
              </a:rPr>
              <a:t>   If you want to use more </a:t>
            </a:r>
            <a:r>
              <a:rPr lang="en-GB" sz="1100" b="1" smtClean="0">
                <a:ea typeface="ＭＳ Ｐゴシック" charset="-128"/>
                <a:sym typeface="Wingdings" charset="2"/>
              </a:rPr>
              <a:t>partner logos</a:t>
            </a:r>
            <a:r>
              <a:rPr lang="en-GB" sz="1100" smtClean="0">
                <a:ea typeface="ＭＳ Ｐゴシック" charset="-128"/>
                <a:sym typeface="Wingdings" charset="2"/>
              </a:rPr>
              <a:t> position them left 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r>
              <a:rPr lang="en-GB" sz="1100" smtClean="0">
                <a:ea typeface="ＭＳ Ｐゴシック" charset="-128"/>
                <a:sym typeface="Wingdings" charset="2"/>
              </a:rPr>
              <a:t>   beside the DESY logo in the footer area 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r>
              <a:rPr lang="en-GB" sz="1100" smtClean="0">
                <a:ea typeface="ＭＳ Ｐゴシック" charset="-128"/>
                <a:sym typeface="Wingdings" charset="2"/>
              </a:rPr>
              <a:t>   </a:t>
            </a:r>
            <a:r>
              <a:rPr lang="en-GB" sz="1100" b="1" smtClean="0">
                <a:ea typeface="ＭＳ Ｐゴシック" charset="-128"/>
                <a:sym typeface="Wingdings" charset="2"/>
              </a:rPr>
              <a:t>Close Master View</a:t>
            </a:r>
            <a:endParaRPr lang="en-GB" sz="1100" b="1" smtClean="0">
              <a:ea typeface="ＭＳ Ｐゴシック" charset="-128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 smtClean="0">
              <a:ea typeface="ＭＳ Ｐゴシック" charset="-128"/>
              <a:sym typeface="Wingdings" charset="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F46E3AB6-989D-4DD6-A471-67ACF010000B}" type="slidenum">
              <a:rPr lang="de-DE" sz="1200"/>
              <a:pPr/>
              <a:t>7</a:t>
            </a:fld>
            <a:endParaRPr lang="de-DE" sz="120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1863" y="741363"/>
            <a:ext cx="4933950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357" y="4690269"/>
            <a:ext cx="4984962" cy="4443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ea typeface="ＭＳ Ｐゴシック" charset="-128"/>
              </a:rPr>
              <a:t>   </a:t>
            </a:r>
            <a:r>
              <a:rPr lang="en-GB" sz="1100" b="1" smtClean="0">
                <a:ea typeface="ＭＳ Ｐゴシック" charset="-128"/>
              </a:rPr>
              <a:t>Before you start</a:t>
            </a:r>
            <a:r>
              <a:rPr lang="en-GB" sz="1100" smtClean="0">
                <a:ea typeface="ＭＳ Ｐゴシック" charset="-128"/>
              </a:rPr>
              <a:t> editing the slides of your talk change to the </a:t>
            </a:r>
            <a:r>
              <a:rPr lang="en-GB" sz="1100" b="1" smtClean="0">
                <a:ea typeface="ＭＳ Ｐゴシック" charset="-128"/>
              </a:rPr>
              <a:t>Master Slide view</a:t>
            </a:r>
            <a:r>
              <a:rPr lang="en-GB" sz="1100" smtClean="0">
                <a:ea typeface="ＭＳ Ｐゴシック" charset="-128"/>
              </a:rPr>
              <a:t>:   </a:t>
            </a:r>
            <a:br>
              <a:rPr lang="en-GB" sz="1100" smtClean="0">
                <a:ea typeface="ＭＳ Ｐゴシック" charset="-128"/>
              </a:rPr>
            </a:br>
            <a:r>
              <a:rPr lang="en-GB" sz="1100" smtClean="0">
                <a:ea typeface="ＭＳ Ｐゴシック" charset="-128"/>
              </a:rPr>
              <a:t>   Menu button “View”,</a:t>
            </a:r>
            <a:r>
              <a:rPr lang="en-GB" sz="1100" smtClean="0">
                <a:ea typeface="ＭＳ Ｐゴシック" charset="-128"/>
                <a:sym typeface="Wingdings" charset="2"/>
              </a:rPr>
              <a:t> Master, Slide Master: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endParaRPr lang="en-GB" sz="1100" smtClean="0">
              <a:ea typeface="ＭＳ Ｐゴシック" charset="-128"/>
              <a:sym typeface="Wingdings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ea typeface="ＭＳ Ｐゴシック" charset="-128"/>
                <a:sym typeface="Wingdings" charset="2"/>
              </a:rPr>
              <a:t>   </a:t>
            </a:r>
            <a:r>
              <a:rPr lang="en-GB" sz="1100" b="1" smtClean="0">
                <a:ea typeface="ＭＳ Ｐゴシック" charset="-128"/>
                <a:sym typeface="Wingdings" charset="2"/>
              </a:rPr>
              <a:t>Edit the following 2 items in the 1st slide:</a:t>
            </a:r>
            <a:r>
              <a:rPr lang="en-GB" sz="1100" smtClean="0">
                <a:ea typeface="ＭＳ Ｐゴシック" charset="-128"/>
                <a:sym typeface="Wingdings" charset="2"/>
              </a:rPr>
              <a:t/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r>
              <a:rPr lang="en-GB" sz="1100" smtClean="0">
                <a:ea typeface="ＭＳ Ｐゴシック" charset="-128"/>
                <a:sym typeface="Wingdings" charset="2"/>
              </a:rPr>
              <a:t>   1)  1st row in the violet header: 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r>
              <a:rPr lang="en-GB" sz="1100" smtClean="0">
                <a:ea typeface="ＭＳ Ｐゴシック" charset="-128"/>
                <a:sym typeface="Wingdings" charset="2"/>
              </a:rPr>
              <a:t>       Delete the existent text and write the title of your talk into this text field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r>
              <a:rPr lang="en-GB" sz="1100" smtClean="0">
                <a:ea typeface="ＭＳ Ｐゴシック" charset="-128"/>
                <a:sym typeface="Wingdings" charset="2"/>
              </a:rPr>
              <a:t>   2)  The 2 rows in the footer area: Delete the text and write the information 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r>
              <a:rPr lang="en-GB" sz="1100" smtClean="0">
                <a:ea typeface="ＭＳ Ｐゴシック" charset="-128"/>
                <a:sym typeface="Wingdings" charset="2"/>
              </a:rPr>
              <a:t>       regarding your talk (same as on the Title Slide) into this text field.  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endParaRPr lang="en-GB" sz="1100" smtClean="0">
              <a:ea typeface="ＭＳ Ｐゴシック" charset="-128"/>
              <a:sym typeface="Wingdings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ea typeface="ＭＳ Ｐゴシック" charset="-128"/>
                <a:sym typeface="Wingdings" charset="2"/>
              </a:rPr>
              <a:t>   If you want to use more </a:t>
            </a:r>
            <a:r>
              <a:rPr lang="en-GB" sz="1100" b="1" smtClean="0">
                <a:ea typeface="ＭＳ Ｐゴシック" charset="-128"/>
                <a:sym typeface="Wingdings" charset="2"/>
              </a:rPr>
              <a:t>partner logos</a:t>
            </a:r>
            <a:r>
              <a:rPr lang="en-GB" sz="1100" smtClean="0">
                <a:ea typeface="ＭＳ Ｐゴシック" charset="-128"/>
                <a:sym typeface="Wingdings" charset="2"/>
              </a:rPr>
              <a:t> position them left 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r>
              <a:rPr lang="en-GB" sz="1100" smtClean="0">
                <a:ea typeface="ＭＳ Ｐゴシック" charset="-128"/>
                <a:sym typeface="Wingdings" charset="2"/>
              </a:rPr>
              <a:t>   beside the DESY logo in the footer area 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r>
              <a:rPr lang="en-GB" sz="1100" smtClean="0">
                <a:ea typeface="ＭＳ Ｐゴシック" charset="-128"/>
                <a:sym typeface="Wingdings" charset="2"/>
              </a:rPr>
              <a:t>   </a:t>
            </a:r>
            <a:r>
              <a:rPr lang="en-GB" sz="1100" b="1" smtClean="0">
                <a:ea typeface="ＭＳ Ｐゴシック" charset="-128"/>
                <a:sym typeface="Wingdings" charset="2"/>
              </a:rPr>
              <a:t>Close Master View</a:t>
            </a:r>
            <a:endParaRPr lang="en-GB" sz="1100" b="1" smtClean="0">
              <a:ea typeface="ＭＳ Ｐゴシック" charset="-128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 smtClean="0">
              <a:ea typeface="ＭＳ Ｐゴシック" charset="-128"/>
              <a:sym typeface="Wingdings" charset="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F46E3AB6-989D-4DD6-A471-67ACF010000B}" type="slidenum">
              <a:rPr lang="de-DE" sz="1200"/>
              <a:pPr/>
              <a:t>8</a:t>
            </a:fld>
            <a:endParaRPr lang="de-DE" sz="120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1863" y="741363"/>
            <a:ext cx="4933950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357" y="4690269"/>
            <a:ext cx="4984962" cy="4443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ea typeface="ＭＳ Ｐゴシック" charset="-128"/>
              </a:rPr>
              <a:t>   </a:t>
            </a:r>
            <a:r>
              <a:rPr lang="en-GB" sz="1100" b="1" smtClean="0">
                <a:ea typeface="ＭＳ Ｐゴシック" charset="-128"/>
              </a:rPr>
              <a:t>Before you start</a:t>
            </a:r>
            <a:r>
              <a:rPr lang="en-GB" sz="1100" smtClean="0">
                <a:ea typeface="ＭＳ Ｐゴシック" charset="-128"/>
              </a:rPr>
              <a:t> editing the slides of your talk change to the </a:t>
            </a:r>
            <a:r>
              <a:rPr lang="en-GB" sz="1100" b="1" smtClean="0">
                <a:ea typeface="ＭＳ Ｐゴシック" charset="-128"/>
              </a:rPr>
              <a:t>Master Slide view</a:t>
            </a:r>
            <a:r>
              <a:rPr lang="en-GB" sz="1100" smtClean="0">
                <a:ea typeface="ＭＳ Ｐゴシック" charset="-128"/>
              </a:rPr>
              <a:t>:   </a:t>
            </a:r>
            <a:br>
              <a:rPr lang="en-GB" sz="1100" smtClean="0">
                <a:ea typeface="ＭＳ Ｐゴシック" charset="-128"/>
              </a:rPr>
            </a:br>
            <a:r>
              <a:rPr lang="en-GB" sz="1100" smtClean="0">
                <a:ea typeface="ＭＳ Ｐゴシック" charset="-128"/>
              </a:rPr>
              <a:t>   Menu button “View”,</a:t>
            </a:r>
            <a:r>
              <a:rPr lang="en-GB" sz="1100" smtClean="0">
                <a:ea typeface="ＭＳ Ｐゴシック" charset="-128"/>
                <a:sym typeface="Wingdings" charset="2"/>
              </a:rPr>
              <a:t> Master, Slide Master: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endParaRPr lang="en-GB" sz="1100" smtClean="0">
              <a:ea typeface="ＭＳ Ｐゴシック" charset="-128"/>
              <a:sym typeface="Wingdings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ea typeface="ＭＳ Ｐゴシック" charset="-128"/>
                <a:sym typeface="Wingdings" charset="2"/>
              </a:rPr>
              <a:t>   </a:t>
            </a:r>
            <a:r>
              <a:rPr lang="en-GB" sz="1100" b="1" smtClean="0">
                <a:ea typeface="ＭＳ Ｐゴシック" charset="-128"/>
                <a:sym typeface="Wingdings" charset="2"/>
              </a:rPr>
              <a:t>Edit the following 2 items in the 1st slide:</a:t>
            </a:r>
            <a:r>
              <a:rPr lang="en-GB" sz="1100" smtClean="0">
                <a:ea typeface="ＭＳ Ｐゴシック" charset="-128"/>
                <a:sym typeface="Wingdings" charset="2"/>
              </a:rPr>
              <a:t/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r>
              <a:rPr lang="en-GB" sz="1100" smtClean="0">
                <a:ea typeface="ＭＳ Ｐゴシック" charset="-128"/>
                <a:sym typeface="Wingdings" charset="2"/>
              </a:rPr>
              <a:t>   1)  1st row in the violet header: 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r>
              <a:rPr lang="en-GB" sz="1100" smtClean="0">
                <a:ea typeface="ＭＳ Ｐゴシック" charset="-128"/>
                <a:sym typeface="Wingdings" charset="2"/>
              </a:rPr>
              <a:t>       Delete the existent text and write the title of your talk into this text field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r>
              <a:rPr lang="en-GB" sz="1100" smtClean="0">
                <a:ea typeface="ＭＳ Ｐゴシック" charset="-128"/>
                <a:sym typeface="Wingdings" charset="2"/>
              </a:rPr>
              <a:t>   2)  The 2 rows in the footer area: Delete the text and write the information 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r>
              <a:rPr lang="en-GB" sz="1100" smtClean="0">
                <a:ea typeface="ＭＳ Ｐゴシック" charset="-128"/>
                <a:sym typeface="Wingdings" charset="2"/>
              </a:rPr>
              <a:t>       regarding your talk (same as on the Title Slide) into this text field.  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endParaRPr lang="en-GB" sz="1100" smtClean="0">
              <a:ea typeface="ＭＳ Ｐゴシック" charset="-128"/>
              <a:sym typeface="Wingdings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ea typeface="ＭＳ Ｐゴシック" charset="-128"/>
                <a:sym typeface="Wingdings" charset="2"/>
              </a:rPr>
              <a:t>   If you want to use more </a:t>
            </a:r>
            <a:r>
              <a:rPr lang="en-GB" sz="1100" b="1" smtClean="0">
                <a:ea typeface="ＭＳ Ｐゴシック" charset="-128"/>
                <a:sym typeface="Wingdings" charset="2"/>
              </a:rPr>
              <a:t>partner logos</a:t>
            </a:r>
            <a:r>
              <a:rPr lang="en-GB" sz="1100" smtClean="0">
                <a:ea typeface="ＭＳ Ｐゴシック" charset="-128"/>
                <a:sym typeface="Wingdings" charset="2"/>
              </a:rPr>
              <a:t> position them left 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r>
              <a:rPr lang="en-GB" sz="1100" smtClean="0">
                <a:ea typeface="ＭＳ Ｐゴシック" charset="-128"/>
                <a:sym typeface="Wingdings" charset="2"/>
              </a:rPr>
              <a:t>   beside the DESY logo in the footer area 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r>
              <a:rPr lang="en-GB" sz="1100" smtClean="0">
                <a:ea typeface="ＭＳ Ｐゴシック" charset="-128"/>
                <a:sym typeface="Wingdings" charset="2"/>
              </a:rPr>
              <a:t>   </a:t>
            </a:r>
            <a:r>
              <a:rPr lang="en-GB" sz="1100" b="1" smtClean="0">
                <a:ea typeface="ＭＳ Ｐゴシック" charset="-128"/>
                <a:sym typeface="Wingdings" charset="2"/>
              </a:rPr>
              <a:t>Close Master View</a:t>
            </a:r>
            <a:endParaRPr lang="en-GB" sz="1100" b="1" smtClean="0">
              <a:ea typeface="ＭＳ Ｐゴシック" charset="-128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 smtClean="0">
              <a:ea typeface="ＭＳ Ｐゴシック" charset="-128"/>
              <a:sym typeface="Wingdings" charset="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F46E3AB6-989D-4DD6-A471-67ACF010000B}" type="slidenum">
              <a:rPr lang="de-DE" sz="1200"/>
              <a:pPr/>
              <a:t>9</a:t>
            </a:fld>
            <a:endParaRPr lang="de-DE" sz="120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1863" y="741363"/>
            <a:ext cx="4933950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357" y="4690269"/>
            <a:ext cx="4984962" cy="4443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ea typeface="ＭＳ Ｐゴシック" charset="-128"/>
              </a:rPr>
              <a:t>   </a:t>
            </a:r>
            <a:r>
              <a:rPr lang="en-GB" sz="1100" b="1" smtClean="0">
                <a:ea typeface="ＭＳ Ｐゴシック" charset="-128"/>
              </a:rPr>
              <a:t>Before you start</a:t>
            </a:r>
            <a:r>
              <a:rPr lang="en-GB" sz="1100" smtClean="0">
                <a:ea typeface="ＭＳ Ｐゴシック" charset="-128"/>
              </a:rPr>
              <a:t> editing the slides of your talk change to the </a:t>
            </a:r>
            <a:r>
              <a:rPr lang="en-GB" sz="1100" b="1" smtClean="0">
                <a:ea typeface="ＭＳ Ｐゴシック" charset="-128"/>
              </a:rPr>
              <a:t>Master Slide view</a:t>
            </a:r>
            <a:r>
              <a:rPr lang="en-GB" sz="1100" smtClean="0">
                <a:ea typeface="ＭＳ Ｐゴシック" charset="-128"/>
              </a:rPr>
              <a:t>:   </a:t>
            </a:r>
            <a:br>
              <a:rPr lang="en-GB" sz="1100" smtClean="0">
                <a:ea typeface="ＭＳ Ｐゴシック" charset="-128"/>
              </a:rPr>
            </a:br>
            <a:r>
              <a:rPr lang="en-GB" sz="1100" smtClean="0">
                <a:ea typeface="ＭＳ Ｐゴシック" charset="-128"/>
              </a:rPr>
              <a:t>   Menu button “View”,</a:t>
            </a:r>
            <a:r>
              <a:rPr lang="en-GB" sz="1100" smtClean="0">
                <a:ea typeface="ＭＳ Ｐゴシック" charset="-128"/>
                <a:sym typeface="Wingdings" charset="2"/>
              </a:rPr>
              <a:t> Master, Slide Master: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endParaRPr lang="en-GB" sz="1100" smtClean="0">
              <a:ea typeface="ＭＳ Ｐゴシック" charset="-128"/>
              <a:sym typeface="Wingdings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ea typeface="ＭＳ Ｐゴシック" charset="-128"/>
                <a:sym typeface="Wingdings" charset="2"/>
              </a:rPr>
              <a:t>   </a:t>
            </a:r>
            <a:r>
              <a:rPr lang="en-GB" sz="1100" b="1" smtClean="0">
                <a:ea typeface="ＭＳ Ｐゴシック" charset="-128"/>
                <a:sym typeface="Wingdings" charset="2"/>
              </a:rPr>
              <a:t>Edit the following 2 items in the 1st slide:</a:t>
            </a:r>
            <a:r>
              <a:rPr lang="en-GB" sz="1100" smtClean="0">
                <a:ea typeface="ＭＳ Ｐゴシック" charset="-128"/>
                <a:sym typeface="Wingdings" charset="2"/>
              </a:rPr>
              <a:t/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r>
              <a:rPr lang="en-GB" sz="1100" smtClean="0">
                <a:ea typeface="ＭＳ Ｐゴシック" charset="-128"/>
                <a:sym typeface="Wingdings" charset="2"/>
              </a:rPr>
              <a:t>   1)  1st row in the violet header: 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r>
              <a:rPr lang="en-GB" sz="1100" smtClean="0">
                <a:ea typeface="ＭＳ Ｐゴシック" charset="-128"/>
                <a:sym typeface="Wingdings" charset="2"/>
              </a:rPr>
              <a:t>       Delete the existent text and write the title of your talk into this text field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r>
              <a:rPr lang="en-GB" sz="1100" smtClean="0">
                <a:ea typeface="ＭＳ Ｐゴシック" charset="-128"/>
                <a:sym typeface="Wingdings" charset="2"/>
              </a:rPr>
              <a:t>   2)  The 2 rows in the footer area: Delete the text and write the information 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r>
              <a:rPr lang="en-GB" sz="1100" smtClean="0">
                <a:ea typeface="ＭＳ Ｐゴシック" charset="-128"/>
                <a:sym typeface="Wingdings" charset="2"/>
              </a:rPr>
              <a:t>       regarding your talk (same as on the Title Slide) into this text field.  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endParaRPr lang="en-GB" sz="1100" smtClean="0">
              <a:ea typeface="ＭＳ Ｐゴシック" charset="-128"/>
              <a:sym typeface="Wingdings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 smtClean="0">
                <a:ea typeface="ＭＳ Ｐゴシック" charset="-128"/>
                <a:sym typeface="Wingdings" charset="2"/>
              </a:rPr>
              <a:t>   If you want to use more </a:t>
            </a:r>
            <a:r>
              <a:rPr lang="en-GB" sz="1100" b="1" smtClean="0">
                <a:ea typeface="ＭＳ Ｐゴシック" charset="-128"/>
                <a:sym typeface="Wingdings" charset="2"/>
              </a:rPr>
              <a:t>partner logos</a:t>
            </a:r>
            <a:r>
              <a:rPr lang="en-GB" sz="1100" smtClean="0">
                <a:ea typeface="ＭＳ Ｐゴシック" charset="-128"/>
                <a:sym typeface="Wingdings" charset="2"/>
              </a:rPr>
              <a:t> position them left 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r>
              <a:rPr lang="en-GB" sz="1100" smtClean="0">
                <a:ea typeface="ＭＳ Ｐゴシック" charset="-128"/>
                <a:sym typeface="Wingdings" charset="2"/>
              </a:rPr>
              <a:t>   beside the DESY logo in the footer area </a:t>
            </a:r>
            <a:br>
              <a:rPr lang="en-GB" sz="1100" smtClean="0">
                <a:ea typeface="ＭＳ Ｐゴシック" charset="-128"/>
                <a:sym typeface="Wingdings" charset="2"/>
              </a:rPr>
            </a:br>
            <a:r>
              <a:rPr lang="en-GB" sz="1100" smtClean="0">
                <a:ea typeface="ＭＳ Ｐゴシック" charset="-128"/>
                <a:sym typeface="Wingdings" charset="2"/>
              </a:rPr>
              <a:t>   </a:t>
            </a:r>
            <a:r>
              <a:rPr lang="en-GB" sz="1100" b="1" smtClean="0">
                <a:ea typeface="ＭＳ Ｐゴシック" charset="-128"/>
                <a:sym typeface="Wingdings" charset="2"/>
              </a:rPr>
              <a:t>Close Master View</a:t>
            </a:r>
            <a:endParaRPr lang="en-GB" sz="1100" b="1" smtClean="0">
              <a:ea typeface="ＭＳ Ｐゴシック" charset="-128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 smtClean="0">
              <a:ea typeface="ＭＳ Ｐゴシック" charset="-128"/>
              <a:sym typeface="Wingdings" charset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buFont typeface="Wingdings" pitchFamily="2" charset="2"/>
              <a:buChar char="n"/>
              <a:defRPr/>
            </a:pPr>
            <a:endParaRPr lang="en-US">
              <a:ea typeface="ＭＳ Ｐゴシック" pitchFamily="18" charset="-128"/>
            </a:endParaRPr>
          </a:p>
        </p:txBody>
      </p:sp>
      <p:sp>
        <p:nvSpPr>
          <p:cNvPr id="5" name="Rectangle 82"/>
          <p:cNvSpPr>
            <a:spLocks noChangeArrowheads="1"/>
          </p:cNvSpPr>
          <p:nvPr userDrawn="1"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Font typeface="Wingdings" pitchFamily="2" charset="2"/>
              <a:buChar char="n"/>
              <a:defRPr/>
            </a:pPr>
            <a:endParaRPr lang="en-US">
              <a:ea typeface="ＭＳ Ｐゴシック" pitchFamily="18" charset="-128"/>
            </a:endParaRPr>
          </a:p>
        </p:txBody>
      </p:sp>
      <p:pic>
        <p:nvPicPr>
          <p:cNvPr id="6" name="Picture 83" descr="logo-XFEL_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buFont typeface="Wingdings" pitchFamily="2" charset="2"/>
              <a:buChar char="n"/>
              <a:defRPr/>
            </a:pPr>
            <a:endParaRPr lang="en-US">
              <a:ea typeface="ＭＳ Ｐゴシック" pitchFamily="18" charset="-128"/>
            </a:endParaRPr>
          </a:p>
        </p:txBody>
      </p:sp>
      <p:pic>
        <p:nvPicPr>
          <p:cNvPr id="8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ln w="28575"/>
        </p:spPr>
        <p:txBody>
          <a:bodyPr lIns="91440" tIns="4572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hlink"/>
                </a:solidFill>
              </a:defRPr>
            </a:lvl1pPr>
          </a:lstStyle>
          <a:p>
            <a:r>
              <a:rPr lang="en-GB"/>
              <a:t>Subtitle format (max. 4 lines)</a:t>
            </a:r>
          </a:p>
          <a:p>
            <a:r>
              <a:rPr lang="en-GB"/>
              <a:t>(conference, location, name of the speaker, date)</a:t>
            </a:r>
          </a:p>
          <a:p>
            <a:r>
              <a:rPr lang="en-GB"/>
              <a:t>You are in the slide master view: Don’t edit here!</a:t>
            </a:r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r>
              <a:rPr lang="en-GB"/>
              <a:t>Title format (max. 2 lines), don’t edit here</a:t>
            </a:r>
          </a:p>
        </p:txBody>
      </p:sp>
    </p:spTree>
    <p:extLst>
      <p:ext uri="{BB962C8B-B14F-4D97-AF65-F5344CB8AC3E}">
        <p14:creationId xmlns:p14="http://schemas.microsoft.com/office/powerpoint/2010/main" val="99187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0C1E5-BA91-4E92-AF22-F84A8F985E1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230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13488" y="541338"/>
            <a:ext cx="2063750" cy="5265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475" y="541338"/>
            <a:ext cx="6043613" cy="5265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D2A2B-0F61-4F71-899B-1007143260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73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17373-7C45-4563-BAB1-D7F59A214E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5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EA8CA-A295-4F14-AF18-6D459BD33F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54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482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94EE0-54D9-4078-8F7C-37BE9429E5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691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C327F-B07E-476E-9609-C0054CF6FE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120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F6AD2-4984-4578-9C9D-9060AB4CC0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99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A722D-3E0C-4D84-98FC-0E720C5F1D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965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A3CDD-1459-43FF-9B57-F4EC8B13F3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845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CB353-FED9-4C4F-A7F1-BFB7CCE69D4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495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4" descr="Undulator_final_nurh#50DE97_rechts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6F0860D-1C4C-436F-A9DF-8C6E81561F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144" name="Line 120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buFont typeface="Wingdings" pitchFamily="2" charset="2"/>
              <a:buChar char="n"/>
              <a:defRPr/>
            </a:pPr>
            <a:endParaRPr lang="en-US">
              <a:ea typeface="ＭＳ Ｐゴシック" pitchFamily="18" charset="-128"/>
            </a:endParaRPr>
          </a:p>
        </p:txBody>
      </p:sp>
      <p:sp>
        <p:nvSpPr>
          <p:cNvPr id="1146" name="Rectangle 122"/>
          <p:cNvSpPr>
            <a:spLocks noChangeArrowheads="1"/>
          </p:cNvSpPr>
          <p:nvPr userDrawn="1"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  <a:defRPr/>
            </a:pPr>
            <a:endParaRPr lang="en-GB" sz="2400">
              <a:ea typeface="ＭＳ Ｐゴシック" pitchFamily="18" charset="-128"/>
            </a:endParaRPr>
          </a:p>
        </p:txBody>
      </p:sp>
      <p:sp>
        <p:nvSpPr>
          <p:cNvPr id="1147" name="Text Box 123"/>
          <p:cNvSpPr txBox="1">
            <a:spLocks noChangeArrowheads="1"/>
          </p:cNvSpPr>
          <p:nvPr userDrawn="1"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  <a:defRPr/>
            </a:pPr>
            <a:r>
              <a:rPr lang="en-GB" sz="1000" dirty="0">
                <a:solidFill>
                  <a:schemeClr val="bg1"/>
                </a:solidFill>
                <a:ea typeface="ＭＳ Ｐゴシック" pitchFamily="18" charset="-128"/>
              </a:rPr>
              <a:t>PPR </a:t>
            </a:r>
            <a:r>
              <a:rPr lang="en-GB" sz="1000" dirty="0" smtClean="0">
                <a:solidFill>
                  <a:schemeClr val="bg1"/>
                </a:solidFill>
                <a:ea typeface="ＭＳ Ｐゴシック" pitchFamily="18" charset="-128"/>
              </a:rPr>
              <a:t>1-2012</a:t>
            </a:r>
            <a:endParaRPr lang="en-GB" sz="1000" dirty="0">
              <a:solidFill>
                <a:schemeClr val="bg1"/>
              </a:solidFill>
              <a:ea typeface="ＭＳ Ｐゴシック" pitchFamily="18" charset="-128"/>
            </a:endParaRPr>
          </a:p>
        </p:txBody>
      </p:sp>
      <p:pic>
        <p:nvPicPr>
          <p:cNvPr id="1031" name="Picture 127" descr="logo-XFEL_rgb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title: Don’t edit here!</a:t>
            </a:r>
          </a:p>
        </p:txBody>
      </p:sp>
      <p:sp>
        <p:nvSpPr>
          <p:cNvPr id="1033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570230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text format – don’t edit!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159" name="Text Box 135"/>
          <p:cNvSpPr txBox="1">
            <a:spLocks noChangeArrowheads="1"/>
          </p:cNvSpPr>
          <p:nvPr userDrawn="1"/>
        </p:nvSpPr>
        <p:spPr bwMode="auto">
          <a:xfrm>
            <a:off x="88075" y="6537325"/>
            <a:ext cx="8001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GB" sz="1000" dirty="0">
                <a:solidFill>
                  <a:srgbClr val="000000"/>
                </a:solidFill>
                <a:latin typeface="Helvetica" charset="0"/>
              </a:rPr>
              <a:t>WP-X, Speaker Name		 XFEL Project Progress Report </a:t>
            </a:r>
            <a:r>
              <a:rPr lang="en-GB" sz="1000" dirty="0" smtClean="0">
                <a:solidFill>
                  <a:srgbClr val="000000"/>
                </a:solidFill>
                <a:latin typeface="Helvetica" charset="0"/>
              </a:rPr>
              <a:t>(2-2011) –</a:t>
            </a:r>
            <a:r>
              <a:rPr lang="en-GB" sz="1000" baseline="0" dirty="0" smtClean="0">
                <a:solidFill>
                  <a:srgbClr val="000000"/>
                </a:solidFill>
                <a:latin typeface="Helvetica" charset="0"/>
              </a:rPr>
              <a:t>  23</a:t>
            </a:r>
            <a:r>
              <a:rPr lang="en-GB" sz="1000" baseline="30000" dirty="0" smtClean="0">
                <a:solidFill>
                  <a:srgbClr val="000000"/>
                </a:solidFill>
                <a:latin typeface="Helvetica" charset="0"/>
              </a:rPr>
              <a:t>rd</a:t>
            </a:r>
            <a:r>
              <a:rPr lang="en-GB" sz="1000" baseline="0" dirty="0" smtClean="0">
                <a:solidFill>
                  <a:srgbClr val="000000"/>
                </a:solidFill>
                <a:latin typeface="Helvetica" charset="0"/>
              </a:rPr>
              <a:t>-24</a:t>
            </a:r>
            <a:r>
              <a:rPr lang="en-GB" sz="1000" baseline="30000" dirty="0" smtClean="0">
                <a:solidFill>
                  <a:srgbClr val="000000"/>
                </a:solidFill>
                <a:latin typeface="Helvetica" charset="0"/>
              </a:rPr>
              <a:t>th</a:t>
            </a:r>
            <a:r>
              <a:rPr lang="en-GB" sz="1000" baseline="0" dirty="0" smtClean="0">
                <a:solidFill>
                  <a:srgbClr val="000000"/>
                </a:solidFill>
                <a:latin typeface="Helvetica" charset="0"/>
              </a:rPr>
              <a:t> of Nov. 2011</a:t>
            </a:r>
            <a:endParaRPr lang="en-GB" sz="1800" dirty="0">
              <a:solidFill>
                <a:srgbClr val="000000"/>
              </a:solidFill>
              <a:latin typeface="Helvetica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74" y="117474"/>
            <a:ext cx="940625" cy="94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</a:defRPr>
      </a:lvl9pPr>
    </p:titleStyle>
    <p:bodyStyle>
      <a:lvl1pPr marL="298450" indent="-298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n"/>
        <a:defRPr sz="2400">
          <a:solidFill>
            <a:schemeClr val="tx2"/>
          </a:solidFill>
          <a:latin typeface="+mn-lt"/>
          <a:ea typeface="+mn-ea"/>
          <a:cs typeface="ＭＳ Ｐゴシック" charset="-128"/>
        </a:defRPr>
      </a:lvl1pPr>
      <a:lvl2pPr marL="558800" indent="-2587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274" y="2412521"/>
            <a:ext cx="895758" cy="903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93159" y="4800440"/>
            <a:ext cx="7283450" cy="1233487"/>
          </a:xfrm>
          <a:ln w="9525"/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GB" sz="2400" dirty="0" smtClean="0"/>
              <a:t>presented by</a:t>
            </a:r>
          </a:p>
          <a:p>
            <a:pPr eaLnBrk="1" hangingPunct="1">
              <a:buFont typeface="Wingdings" charset="2"/>
              <a:buNone/>
            </a:pPr>
            <a:r>
              <a:rPr lang="en-GB" sz="2400" dirty="0" err="1" smtClean="0"/>
              <a:t>Tommaso</a:t>
            </a:r>
            <a:r>
              <a:rPr lang="en-GB" sz="2400" dirty="0" smtClean="0"/>
              <a:t> </a:t>
            </a:r>
            <a:r>
              <a:rPr lang="en-GB" sz="2400" dirty="0" err="1" smtClean="0"/>
              <a:t>Mazza</a:t>
            </a:r>
            <a:r>
              <a:rPr lang="en-GB" sz="2400" dirty="0" smtClean="0"/>
              <a:t> </a:t>
            </a:r>
          </a:p>
          <a:p>
            <a:pPr eaLnBrk="1" hangingPunct="1">
              <a:buFont typeface="Wingdings" charset="2"/>
              <a:buNone/>
            </a:pPr>
            <a:r>
              <a:rPr lang="en-GB" sz="2400" dirty="0" smtClean="0"/>
              <a:t>(for WP-85)</a:t>
            </a:r>
          </a:p>
        </p:txBody>
      </p:sp>
      <p:sp>
        <p:nvSpPr>
          <p:cNvPr id="3075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570898" y="1584176"/>
            <a:ext cx="7918450" cy="2906713"/>
          </a:xfrm>
          <a:noFill/>
        </p:spPr>
        <p:txBody>
          <a:bodyPr/>
          <a:lstStyle/>
          <a:p>
            <a:pPr eaLnBrk="1" hangingPunct="1"/>
            <a:r>
              <a:rPr lang="en-US" sz="2800" b="1" dirty="0" smtClean="0"/>
              <a:t>WP-85</a:t>
            </a:r>
            <a:br>
              <a:rPr lang="en-US" sz="2800" b="1" dirty="0" smtClean="0"/>
            </a:br>
            <a:r>
              <a:rPr lang="en-US" sz="2800" b="1" dirty="0" smtClean="0"/>
              <a:t>SQS Scientific Instrument</a:t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XFEL Project Progress Report</a:t>
            </a:r>
            <a:br>
              <a:rPr lang="en-US" sz="2800" b="1" dirty="0" smtClean="0"/>
            </a:br>
            <a:r>
              <a:rPr lang="en-US" sz="2800" b="1" dirty="0" smtClean="0"/>
              <a:t>(1-2012)</a:t>
            </a:r>
            <a:br>
              <a:rPr lang="en-US" sz="2800" b="1" dirty="0" smtClean="0"/>
            </a:br>
            <a:endParaRPr lang="en-GB" sz="2800" b="1" dirty="0" smtClean="0"/>
          </a:p>
        </p:txBody>
      </p:sp>
      <p:pic>
        <p:nvPicPr>
          <p:cNvPr id="5" name="Image 14" descr="images-1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629" y="1909835"/>
            <a:ext cx="1066865" cy="1066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11"/>
          <p:cNvSpPr txBox="1">
            <a:spLocks noChangeArrowheads="1"/>
          </p:cNvSpPr>
          <p:nvPr/>
        </p:nvSpPr>
        <p:spPr bwMode="auto">
          <a:xfrm>
            <a:off x="1883973" y="2514338"/>
            <a:ext cx="1992853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sz="1800" b="1">
                <a:solidFill>
                  <a:srgbClr val="000090"/>
                </a:solidFill>
              </a:rPr>
              <a:t>“Small </a:t>
            </a:r>
            <a:r>
              <a:rPr lang="en-US" sz="1800" b="1">
                <a:solidFill>
                  <a:srgbClr val="FF0000"/>
                </a:solidFill>
              </a:rPr>
              <a:t>Quantum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1800" b="1">
                <a:solidFill>
                  <a:srgbClr val="000090"/>
                </a:solidFill>
              </a:rPr>
              <a:t>Systems” </a:t>
            </a:r>
          </a:p>
        </p:txBody>
      </p:sp>
      <p:pic>
        <p:nvPicPr>
          <p:cNvPr id="8" name="Image 13" descr="images-3.jpeg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798" y="2650934"/>
            <a:ext cx="721804" cy="72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7"/>
          <p:cNvSpPr txBox="1">
            <a:spLocks noChangeArrowheads="1"/>
          </p:cNvSpPr>
          <p:nvPr/>
        </p:nvSpPr>
        <p:spPr bwMode="auto">
          <a:xfrm>
            <a:off x="6364587" y="2004503"/>
            <a:ext cx="58381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1100" dirty="0"/>
              <a:t>Atoms</a:t>
            </a:r>
          </a:p>
        </p:txBody>
      </p:sp>
      <p:sp>
        <p:nvSpPr>
          <p:cNvPr id="12" name="ZoneTexte 18"/>
          <p:cNvSpPr txBox="1">
            <a:spLocks noChangeArrowheads="1"/>
          </p:cNvSpPr>
          <p:nvPr/>
        </p:nvSpPr>
        <p:spPr bwMode="auto">
          <a:xfrm>
            <a:off x="5001300" y="3055894"/>
            <a:ext cx="821059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1100" dirty="0"/>
              <a:t>Molecules</a:t>
            </a:r>
          </a:p>
        </p:txBody>
      </p:sp>
      <p:sp>
        <p:nvSpPr>
          <p:cNvPr id="13" name="Rectangle 18"/>
          <p:cNvSpPr/>
          <p:nvPr/>
        </p:nvSpPr>
        <p:spPr>
          <a:xfrm>
            <a:off x="7236500" y="4079038"/>
            <a:ext cx="1389063" cy="3444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600">
              <a:solidFill>
                <a:srgbClr val="FFFFFF"/>
              </a:solidFill>
            </a:endParaRPr>
          </a:p>
        </p:txBody>
      </p:sp>
      <p:sp>
        <p:nvSpPr>
          <p:cNvPr id="14" name="ZoneTexte 21"/>
          <p:cNvSpPr txBox="1">
            <a:spLocks noChangeArrowheads="1"/>
          </p:cNvSpPr>
          <p:nvPr/>
        </p:nvSpPr>
        <p:spPr bwMode="auto">
          <a:xfrm>
            <a:off x="7396838" y="3146640"/>
            <a:ext cx="70243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1100" dirty="0"/>
              <a:t>Clusters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25" y="118324"/>
            <a:ext cx="915205" cy="915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9C4C6F08-9B1E-41A3-93A4-1C0175097541}" type="slidenum">
              <a:rPr lang="en-GB" sz="1000">
                <a:solidFill>
                  <a:schemeClr val="bg1"/>
                </a:solidFill>
              </a:rPr>
              <a:pPr/>
              <a:t>10</a:t>
            </a:fld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5124" name="Rectangl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322262" y="1674360"/>
            <a:ext cx="8821738" cy="4459287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FF"/>
                </a:solidFill>
              </a:rPr>
              <a:t>Design studies for TDR</a:t>
            </a:r>
          </a:p>
          <a:p>
            <a:pPr lvl="1" eaLnBrk="1" hangingPunct="1"/>
            <a:r>
              <a:rPr lang="en-US" dirty="0" smtClean="0">
                <a:solidFill>
                  <a:srgbClr val="261748"/>
                </a:solidFill>
              </a:rPr>
              <a:t>Late and not yet finished </a:t>
            </a:r>
          </a:p>
          <a:p>
            <a:pPr lvl="2" eaLnBrk="1" hangingPunct="1"/>
            <a:r>
              <a:rPr lang="en-US" dirty="0">
                <a:solidFill>
                  <a:srgbClr val="261748"/>
                </a:solidFill>
              </a:rPr>
              <a:t> </a:t>
            </a:r>
            <a:r>
              <a:rPr lang="en-US" dirty="0" smtClean="0">
                <a:solidFill>
                  <a:srgbClr val="261748"/>
                </a:solidFill>
              </a:rPr>
              <a:t>late recruitment of mechanical engineer</a:t>
            </a:r>
          </a:p>
          <a:p>
            <a:pPr lvl="1"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>
                <a:solidFill>
                  <a:srgbClr val="0000FF"/>
                </a:solidFill>
              </a:rPr>
              <a:t>Pump-probe experiments with HHG sources</a:t>
            </a:r>
          </a:p>
          <a:p>
            <a:pPr lvl="1" eaLnBrk="1" hangingPunct="1"/>
            <a:r>
              <a:rPr lang="en-US" dirty="0" smtClean="0">
                <a:solidFill>
                  <a:srgbClr val="261748"/>
                </a:solidFill>
              </a:rPr>
              <a:t>Delayed</a:t>
            </a:r>
          </a:p>
          <a:p>
            <a:pPr lvl="2" eaLnBrk="1" hangingPunct="1"/>
            <a:r>
              <a:rPr lang="en-US" dirty="0" smtClean="0">
                <a:solidFill>
                  <a:srgbClr val="261748"/>
                </a:solidFill>
              </a:rPr>
              <a:t>no replacement of 2</a:t>
            </a:r>
            <a:r>
              <a:rPr lang="en-US" baseline="30000" dirty="0" smtClean="0">
                <a:solidFill>
                  <a:srgbClr val="261748"/>
                </a:solidFill>
              </a:rPr>
              <a:t>nd</a:t>
            </a:r>
            <a:r>
              <a:rPr lang="en-US" dirty="0" smtClean="0">
                <a:solidFill>
                  <a:srgbClr val="261748"/>
                </a:solidFill>
              </a:rPr>
              <a:t> postdoc yet</a:t>
            </a:r>
          </a:p>
          <a:p>
            <a:pPr marL="300037" lvl="1" indent="0" eaLnBrk="1" hangingPunct="1">
              <a:buNone/>
            </a:pPr>
            <a:endParaRPr lang="en-US" i="1" dirty="0" smtClean="0">
              <a:solidFill>
                <a:srgbClr val="FD930A"/>
              </a:solidFill>
            </a:endParaRPr>
          </a:p>
          <a:p>
            <a:pPr eaLnBrk="1" hangingPunct="1"/>
            <a:endParaRPr lang="en-GB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5" name="ZoneTexte 4"/>
          <p:cNvSpPr txBox="1"/>
          <p:nvPr/>
        </p:nvSpPr>
        <p:spPr>
          <a:xfrm>
            <a:off x="12095" y="6531426"/>
            <a:ext cx="1253481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000" dirty="0" smtClean="0"/>
              <a:t>  WP-85, M. Meyer</a:t>
            </a:r>
            <a:endParaRPr lang="fr-FR" sz="1000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</a:defRPr>
            </a:lvl9pPr>
          </a:lstStyle>
          <a:p>
            <a:pPr eaLnBrk="1" hangingPunct="1">
              <a:buNone/>
            </a:pPr>
            <a:r>
              <a:rPr lang="en-US" sz="2000" dirty="0" smtClean="0"/>
              <a:t>Delays / deviation from the planning</a:t>
            </a:r>
          </a:p>
        </p:txBody>
      </p:sp>
      <p:sp>
        <p:nvSpPr>
          <p:cNvPr id="9" name="ZoneTexte 4"/>
          <p:cNvSpPr txBox="1"/>
          <p:nvPr/>
        </p:nvSpPr>
        <p:spPr>
          <a:xfrm>
            <a:off x="12095" y="6531426"/>
            <a:ext cx="7496927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000" dirty="0" smtClean="0"/>
              <a:t>  WP-85, </a:t>
            </a:r>
            <a:r>
              <a:rPr lang="fr-FR" sz="1000" dirty="0" err="1" smtClean="0"/>
              <a:t>T</a:t>
            </a:r>
            <a:r>
              <a:rPr lang="fr-FR" sz="1000" dirty="0" smtClean="0"/>
              <a:t>. </a:t>
            </a:r>
            <a:r>
              <a:rPr lang="fr-FR" sz="1000" dirty="0" err="1" smtClean="0"/>
              <a:t>Mazza</a:t>
            </a:r>
            <a:r>
              <a:rPr lang="fr-FR" sz="1000" dirty="0" smtClean="0"/>
              <a:t> / M. Meyer                             XFEL Project Progress Report (1_2012)   -  19th of April 2012                               			   </a:t>
            </a:r>
            <a:endParaRPr 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F024603-50EC-45A7-88E9-780BAF159FCE}" type="slidenum">
              <a:rPr lang="en-GB" sz="1000">
                <a:solidFill>
                  <a:schemeClr val="bg1"/>
                </a:solidFill>
              </a:rPr>
              <a:pPr/>
              <a:t>11</a:t>
            </a:fld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4100" name="Rectangle 15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148998" y="831019"/>
            <a:ext cx="8778875" cy="4459287"/>
          </a:xfrm>
        </p:spPr>
        <p:txBody>
          <a:bodyPr/>
          <a:lstStyle/>
          <a:p>
            <a:pPr marL="560388" lvl="2" indent="0" eaLnBrk="1" hangingPunct="1">
              <a:buNone/>
            </a:pPr>
            <a:endParaRPr lang="en-US" dirty="0" smtClean="0">
              <a:solidFill>
                <a:srgbClr val="261748"/>
              </a:solidFill>
            </a:endParaRPr>
          </a:p>
          <a:p>
            <a:pPr eaLnBrk="1" hangingPunct="1">
              <a:spcAft>
                <a:spcPts val="600"/>
              </a:spcAft>
            </a:pPr>
            <a:r>
              <a:rPr lang="en-US" dirty="0" smtClean="0">
                <a:solidFill>
                  <a:srgbClr val="0000FF"/>
                </a:solidFill>
              </a:rPr>
              <a:t>Personal resources</a:t>
            </a:r>
          </a:p>
          <a:p>
            <a:pPr lvl="1" eaLnBrk="1" hangingPunct="1">
              <a:spcAft>
                <a:spcPts val="600"/>
              </a:spcAft>
            </a:pPr>
            <a:r>
              <a:rPr lang="en-US" dirty="0" smtClean="0">
                <a:solidFill>
                  <a:srgbClr val="261748"/>
                </a:solidFill>
              </a:rPr>
              <a:t>Leading scientist:	Michael Meyer		</a:t>
            </a:r>
            <a:r>
              <a:rPr lang="en-US" sz="2000" dirty="0" smtClean="0">
                <a:solidFill>
                  <a:srgbClr val="261748"/>
                </a:solidFill>
              </a:rPr>
              <a:t>05-2010</a:t>
            </a:r>
            <a:endParaRPr lang="en-US" dirty="0" smtClean="0">
              <a:solidFill>
                <a:srgbClr val="261748"/>
              </a:solidFill>
            </a:endParaRPr>
          </a:p>
          <a:p>
            <a:pPr lvl="1" eaLnBrk="1" hangingPunct="1">
              <a:spcAft>
                <a:spcPts val="600"/>
              </a:spcAft>
            </a:pPr>
            <a:r>
              <a:rPr lang="en-US" dirty="0" smtClean="0">
                <a:solidFill>
                  <a:srgbClr val="261748"/>
                </a:solidFill>
              </a:rPr>
              <a:t>Post-doc:		</a:t>
            </a:r>
            <a:r>
              <a:rPr lang="en-US" dirty="0" err="1" smtClean="0">
                <a:solidFill>
                  <a:srgbClr val="261748"/>
                </a:solidFill>
              </a:rPr>
              <a:t>Tommaso</a:t>
            </a:r>
            <a:r>
              <a:rPr lang="en-US" dirty="0" smtClean="0">
                <a:solidFill>
                  <a:srgbClr val="261748"/>
                </a:solidFill>
              </a:rPr>
              <a:t> </a:t>
            </a:r>
            <a:r>
              <a:rPr lang="en-US" dirty="0" err="1" smtClean="0">
                <a:solidFill>
                  <a:srgbClr val="261748"/>
                </a:solidFill>
              </a:rPr>
              <a:t>Mazza</a:t>
            </a:r>
            <a:r>
              <a:rPr lang="en-US" dirty="0" smtClean="0">
                <a:solidFill>
                  <a:srgbClr val="261748"/>
                </a:solidFill>
              </a:rPr>
              <a:t>		</a:t>
            </a:r>
            <a:r>
              <a:rPr lang="en-US" sz="2000" dirty="0" smtClean="0">
                <a:solidFill>
                  <a:srgbClr val="261748"/>
                </a:solidFill>
              </a:rPr>
              <a:t>04-2011</a:t>
            </a:r>
            <a:endParaRPr lang="en-US" dirty="0" smtClean="0">
              <a:solidFill>
                <a:srgbClr val="261748"/>
              </a:solidFill>
            </a:endParaRPr>
          </a:p>
          <a:p>
            <a:pPr lvl="1" eaLnBrk="1" hangingPunct="1">
              <a:spcAft>
                <a:spcPts val="600"/>
              </a:spcAft>
            </a:pPr>
            <a:r>
              <a:rPr lang="en-US" dirty="0" smtClean="0">
                <a:solidFill>
                  <a:srgbClr val="261748"/>
                </a:solidFill>
              </a:rPr>
              <a:t>Post-doc:		NN				</a:t>
            </a:r>
            <a:r>
              <a:rPr lang="en-US" sz="2000" dirty="0" smtClean="0">
                <a:solidFill>
                  <a:srgbClr val="261748"/>
                </a:solidFill>
              </a:rPr>
              <a:t>Q2-2011</a:t>
            </a:r>
          </a:p>
          <a:p>
            <a:pPr lvl="2" eaLnBrk="1" hangingPunct="1"/>
            <a:r>
              <a:rPr lang="en-US" sz="1800" dirty="0">
                <a:solidFill>
                  <a:srgbClr val="261748"/>
                </a:solidFill>
              </a:rPr>
              <a:t> 28 candidates  (2</a:t>
            </a:r>
            <a:r>
              <a:rPr lang="en-US" sz="1800" baseline="30000" dirty="0">
                <a:solidFill>
                  <a:srgbClr val="261748"/>
                </a:solidFill>
              </a:rPr>
              <a:t>nd</a:t>
            </a:r>
            <a:r>
              <a:rPr lang="en-US" sz="1800" dirty="0">
                <a:solidFill>
                  <a:srgbClr val="261748"/>
                </a:solidFill>
              </a:rPr>
              <a:t> round)</a:t>
            </a:r>
          </a:p>
          <a:p>
            <a:pPr lvl="2" eaLnBrk="1" hangingPunct="1"/>
            <a:r>
              <a:rPr lang="en-US" sz="1800" dirty="0">
                <a:solidFill>
                  <a:srgbClr val="261748"/>
                </a:solidFill>
              </a:rPr>
              <a:t> interviews planned May 11, </a:t>
            </a:r>
            <a:r>
              <a:rPr lang="en-US" sz="1800" dirty="0" smtClean="0">
                <a:solidFill>
                  <a:srgbClr val="261748"/>
                </a:solidFill>
              </a:rPr>
              <a:t>2012</a:t>
            </a:r>
          </a:p>
          <a:p>
            <a:pPr lvl="1" eaLnBrk="1" hangingPunct="1">
              <a:spcAft>
                <a:spcPts val="600"/>
              </a:spcAft>
            </a:pPr>
            <a:r>
              <a:rPr lang="en-US" dirty="0" smtClean="0">
                <a:solidFill>
                  <a:srgbClr val="261748"/>
                </a:solidFill>
              </a:rPr>
              <a:t>Mechanical engineer	</a:t>
            </a:r>
            <a:r>
              <a:rPr lang="en-US" dirty="0" err="1" smtClean="0">
                <a:solidFill>
                  <a:srgbClr val="261748"/>
                </a:solidFill>
              </a:rPr>
              <a:t>Haiou</a:t>
            </a:r>
            <a:r>
              <a:rPr lang="en-US" dirty="0" smtClean="0">
                <a:solidFill>
                  <a:srgbClr val="261748"/>
                </a:solidFill>
              </a:rPr>
              <a:t> Zhang			</a:t>
            </a:r>
            <a:r>
              <a:rPr lang="en-US" sz="2000" dirty="0" smtClean="0">
                <a:solidFill>
                  <a:srgbClr val="261748"/>
                </a:solidFill>
              </a:rPr>
              <a:t>03-2012</a:t>
            </a:r>
          </a:p>
          <a:p>
            <a:pPr lvl="1" eaLnBrk="1" hangingPunct="1">
              <a:spcAft>
                <a:spcPts val="600"/>
              </a:spcAft>
            </a:pPr>
            <a:r>
              <a:rPr lang="en-US" dirty="0" smtClean="0">
                <a:solidFill>
                  <a:srgbClr val="261748"/>
                </a:solidFill>
              </a:rPr>
              <a:t>PhD Student:		</a:t>
            </a:r>
            <a:r>
              <a:rPr lang="en-US" dirty="0" err="1" smtClean="0">
                <a:solidFill>
                  <a:srgbClr val="261748"/>
                </a:solidFill>
              </a:rPr>
              <a:t>Sadegh</a:t>
            </a:r>
            <a:r>
              <a:rPr lang="en-US" dirty="0" smtClean="0">
                <a:solidFill>
                  <a:srgbClr val="261748"/>
                </a:solidFill>
              </a:rPr>
              <a:t> </a:t>
            </a:r>
            <a:r>
              <a:rPr lang="en-US" dirty="0" err="1" smtClean="0">
                <a:solidFill>
                  <a:srgbClr val="261748"/>
                </a:solidFill>
              </a:rPr>
              <a:t>Bakhdiarzadeh</a:t>
            </a:r>
            <a:r>
              <a:rPr lang="en-US" dirty="0" smtClean="0">
                <a:solidFill>
                  <a:srgbClr val="261748"/>
                </a:solidFill>
              </a:rPr>
              <a:t>	</a:t>
            </a:r>
            <a:r>
              <a:rPr lang="en-US" sz="2000" dirty="0" smtClean="0">
                <a:solidFill>
                  <a:srgbClr val="261748"/>
                </a:solidFill>
              </a:rPr>
              <a:t>11-2011</a:t>
            </a:r>
          </a:p>
          <a:p>
            <a:pPr lvl="2" eaLnBrk="1" hangingPunct="1">
              <a:spcAft>
                <a:spcPts val="600"/>
              </a:spcAft>
            </a:pPr>
            <a:r>
              <a:rPr lang="en-US" sz="1800" dirty="0">
                <a:solidFill>
                  <a:srgbClr val="261748"/>
                </a:solidFill>
              </a:rPr>
              <a:t>SFB 925, project A1 (PIs. M. Martins / M. Meyer</a:t>
            </a:r>
            <a:r>
              <a:rPr lang="en-US" sz="1800" dirty="0" smtClean="0">
                <a:solidFill>
                  <a:srgbClr val="261748"/>
                </a:solidFill>
              </a:rPr>
              <a:t>)</a:t>
            </a:r>
          </a:p>
          <a:p>
            <a:pPr lvl="1" eaLnBrk="1" hangingPunct="1">
              <a:spcAft>
                <a:spcPts val="600"/>
              </a:spcAft>
            </a:pPr>
            <a:r>
              <a:rPr lang="en-US" dirty="0" smtClean="0">
                <a:solidFill>
                  <a:srgbClr val="261748"/>
                </a:solidFill>
              </a:rPr>
              <a:t>PhD Student:		Amir Jones </a:t>
            </a:r>
            <a:r>
              <a:rPr lang="en-US" dirty="0" err="1" smtClean="0">
                <a:solidFill>
                  <a:srgbClr val="261748"/>
                </a:solidFill>
              </a:rPr>
              <a:t>Rafipoor</a:t>
            </a:r>
            <a:r>
              <a:rPr lang="en-US" dirty="0" smtClean="0">
                <a:solidFill>
                  <a:srgbClr val="261748"/>
                </a:solidFill>
              </a:rPr>
              <a:t>	</a:t>
            </a:r>
            <a:r>
              <a:rPr lang="en-US" sz="2000" dirty="0" smtClean="0">
                <a:solidFill>
                  <a:srgbClr val="261748"/>
                </a:solidFill>
              </a:rPr>
              <a:t>03-2012</a:t>
            </a:r>
          </a:p>
          <a:p>
            <a:pPr lvl="2" eaLnBrk="1" hangingPunct="1"/>
            <a:r>
              <a:rPr lang="en-US" sz="1800" dirty="0" smtClean="0">
                <a:solidFill>
                  <a:srgbClr val="261748"/>
                </a:solidFill>
              </a:rPr>
              <a:t>SFB 925, project A3  (PIs: M. </a:t>
            </a:r>
            <a:r>
              <a:rPr lang="en-US" sz="1800" dirty="0" err="1" smtClean="0">
                <a:solidFill>
                  <a:srgbClr val="261748"/>
                </a:solidFill>
              </a:rPr>
              <a:t>Drescher</a:t>
            </a:r>
            <a:r>
              <a:rPr lang="en-US" sz="1800" dirty="0" smtClean="0">
                <a:solidFill>
                  <a:srgbClr val="261748"/>
                </a:solidFill>
              </a:rPr>
              <a:t> / M. Meyer)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2095" y="6531426"/>
            <a:ext cx="1253481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000" dirty="0" smtClean="0"/>
              <a:t>  WP-85, M. Meyer</a:t>
            </a:r>
            <a:endParaRPr lang="fr-FR" sz="1000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</a:defRPr>
            </a:lvl9pPr>
          </a:lstStyle>
          <a:p>
            <a:pPr eaLnBrk="1" hangingPunct="1">
              <a:buNone/>
            </a:pPr>
            <a:r>
              <a:rPr lang="en-US" sz="2000" dirty="0" smtClean="0"/>
              <a:t>Status of SQS WP</a:t>
            </a:r>
          </a:p>
        </p:txBody>
      </p:sp>
      <p:sp>
        <p:nvSpPr>
          <p:cNvPr id="9" name="ZoneTexte 4"/>
          <p:cNvSpPr txBox="1"/>
          <p:nvPr/>
        </p:nvSpPr>
        <p:spPr>
          <a:xfrm>
            <a:off x="12095" y="6531426"/>
            <a:ext cx="7496927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000" dirty="0" smtClean="0"/>
              <a:t>  WP-85, </a:t>
            </a:r>
            <a:r>
              <a:rPr lang="fr-FR" sz="1000" dirty="0" err="1" smtClean="0"/>
              <a:t>T</a:t>
            </a:r>
            <a:r>
              <a:rPr lang="fr-FR" sz="1000" dirty="0" smtClean="0"/>
              <a:t>. </a:t>
            </a:r>
            <a:r>
              <a:rPr lang="fr-FR" sz="1000" dirty="0" err="1" smtClean="0"/>
              <a:t>Mazza</a:t>
            </a:r>
            <a:r>
              <a:rPr lang="fr-FR" sz="1000" dirty="0" smtClean="0"/>
              <a:t> / M. Meyer                             XFEL Project Progress Report (1_2012)   -  19th of April 2012                               			   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352729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 smtClean="0"/>
              <a:t>WP </a:t>
            </a:r>
            <a:r>
              <a:rPr lang="de-DE" sz="2000" dirty="0" err="1" smtClean="0"/>
              <a:t>schedule</a:t>
            </a:r>
            <a:endParaRPr lang="de-DE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F17373-7C45-4563-BAB1-D7F59A214E86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sp>
        <p:nvSpPr>
          <p:cNvPr id="5" name="ZoneTexte 4"/>
          <p:cNvSpPr txBox="1"/>
          <p:nvPr/>
        </p:nvSpPr>
        <p:spPr>
          <a:xfrm>
            <a:off x="12095" y="6531426"/>
            <a:ext cx="1253481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000" dirty="0" smtClean="0"/>
              <a:t>  WP-85, M. Meyer</a:t>
            </a:r>
            <a:endParaRPr lang="fr-FR" sz="1000" dirty="0"/>
          </a:p>
        </p:txBody>
      </p:sp>
      <p:sp>
        <p:nvSpPr>
          <p:cNvPr id="6" name="Rectangle 3"/>
          <p:cNvSpPr txBox="1">
            <a:spLocks noChangeAspect="1" noChangeArrowheads="1"/>
          </p:cNvSpPr>
          <p:nvPr/>
        </p:nvSpPr>
        <p:spPr bwMode="auto">
          <a:xfrm>
            <a:off x="0" y="1063812"/>
            <a:ext cx="8809038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marL="298450" lvl="0" indent="-298450">
              <a:spcAft>
                <a:spcPts val="600"/>
              </a:spcAft>
              <a:buClr>
                <a:schemeClr val="accent2"/>
              </a:buClr>
              <a:buSzPct val="80000"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ＭＳ Ｐゴシック" charset="-128"/>
              </a:rPr>
              <a:t>Technica</a:t>
            </a:r>
            <a:r>
              <a:rPr lang="en-US" sz="2400" kern="0" dirty="0" smtClean="0">
                <a:solidFill>
                  <a:srgbClr val="0000FF"/>
                </a:solidFill>
                <a:latin typeface="+mn-lt"/>
                <a:ea typeface="+mn-ea"/>
                <a:cs typeface="ＭＳ Ｐゴシック" charset="-128"/>
              </a:rPr>
              <a:t>l Design Report – SQS		</a:t>
            </a:r>
            <a:r>
              <a:rPr lang="en-GB" sz="2000" b="1" dirty="0" smtClean="0">
                <a:solidFill>
                  <a:schemeClr val="tx2"/>
                </a:solidFill>
              </a:rPr>
              <a:t>October 2012</a:t>
            </a:r>
          </a:p>
          <a:p>
            <a:pPr marL="817563" lvl="2" indent="-257175">
              <a:spcBef>
                <a:spcPts val="0"/>
              </a:spcBef>
              <a:buClr>
                <a:schemeClr val="folHlink"/>
              </a:buClr>
              <a:buSzPct val="60000"/>
              <a:buFont typeface="Wingdings" charset="2"/>
              <a:buChar char=""/>
              <a:defRPr/>
            </a:pPr>
            <a:r>
              <a:rPr lang="en-US" sz="2000" b="1" kern="0" dirty="0" smtClean="0">
                <a:solidFill>
                  <a:schemeClr val="tx2"/>
                </a:solidFill>
              </a:rPr>
              <a:t>Detailed design</a:t>
            </a:r>
          </a:p>
          <a:p>
            <a:pPr marL="1274763" lvl="3" indent="-257175">
              <a:spcBef>
                <a:spcPts val="0"/>
              </a:spcBef>
              <a:buClr>
                <a:schemeClr val="folHlink"/>
              </a:buClr>
              <a:buSzPct val="60000"/>
              <a:buFont typeface="Wingdings" charset="2"/>
              <a:buChar char=""/>
              <a:defRPr/>
            </a:pPr>
            <a:r>
              <a:rPr lang="en-US" sz="1800" kern="0" dirty="0" smtClean="0">
                <a:solidFill>
                  <a:schemeClr val="tx2"/>
                </a:solidFill>
              </a:rPr>
              <a:t>Definition of analyzer specifications</a:t>
            </a:r>
          </a:p>
          <a:p>
            <a:pPr marL="1274763" lvl="3" indent="-257175">
              <a:spcBef>
                <a:spcPts val="0"/>
              </a:spcBef>
              <a:buClr>
                <a:schemeClr val="folHlink"/>
              </a:buClr>
              <a:buSzPct val="60000"/>
              <a:buFont typeface="Wingdings" charset="2"/>
              <a:buChar char=""/>
              <a:defRPr/>
            </a:pPr>
            <a:r>
              <a:rPr lang="en-US" sz="1800" kern="0" dirty="0" smtClean="0">
                <a:solidFill>
                  <a:schemeClr val="tx2"/>
                </a:solidFill>
              </a:rPr>
              <a:t>Definition of focusing optics</a:t>
            </a:r>
          </a:p>
          <a:p>
            <a:pPr marL="1274763" lvl="3" indent="-257175">
              <a:spcBef>
                <a:spcPts val="0"/>
              </a:spcBef>
              <a:buClr>
                <a:schemeClr val="folHlink"/>
              </a:buClr>
              <a:buSzPct val="60000"/>
              <a:buFont typeface="Wingdings" charset="2"/>
              <a:buChar char=""/>
              <a:defRPr/>
            </a:pPr>
            <a:r>
              <a:rPr lang="en-US" sz="1800" kern="0" dirty="0" smtClean="0">
                <a:solidFill>
                  <a:schemeClr val="tx2"/>
                </a:solidFill>
              </a:rPr>
              <a:t>Definition of optical laser transport</a:t>
            </a:r>
          </a:p>
          <a:p>
            <a:pPr marL="1274763" lvl="3" indent="-257175">
              <a:spcBef>
                <a:spcPts val="0"/>
              </a:spcBef>
              <a:buClr>
                <a:schemeClr val="folHlink"/>
              </a:buClr>
              <a:buSzPct val="60000"/>
              <a:buFont typeface="Wingdings" charset="2"/>
              <a:buChar char=""/>
              <a:defRPr/>
            </a:pPr>
            <a:endParaRPr lang="en-US" sz="2000" kern="0" dirty="0" smtClean="0">
              <a:solidFill>
                <a:schemeClr val="tx2"/>
              </a:solidFill>
            </a:endParaRPr>
          </a:p>
          <a:p>
            <a:pPr marL="817563" lvl="2" indent="-257175">
              <a:spcBef>
                <a:spcPts val="0"/>
              </a:spcBef>
              <a:buClr>
                <a:schemeClr val="folHlink"/>
              </a:buClr>
              <a:buSzPct val="60000"/>
              <a:buFont typeface="Wingdings" charset="2"/>
              <a:buChar char=""/>
              <a:defRPr/>
            </a:pPr>
            <a:r>
              <a:rPr lang="en-US" sz="2000" b="1" kern="0" dirty="0" smtClean="0">
                <a:solidFill>
                  <a:schemeClr val="tx2"/>
                </a:solidFill>
              </a:rPr>
              <a:t>Exchange with Diagnostic group – WP-74</a:t>
            </a:r>
            <a:r>
              <a:rPr lang="en-US" sz="2000" kern="0" dirty="0" smtClean="0">
                <a:solidFill>
                  <a:schemeClr val="tx2"/>
                </a:solidFill>
              </a:rPr>
              <a:t>	(J. </a:t>
            </a:r>
            <a:r>
              <a:rPr lang="en-US" sz="2000" kern="0" dirty="0" err="1" smtClean="0">
                <a:solidFill>
                  <a:schemeClr val="tx2"/>
                </a:solidFill>
              </a:rPr>
              <a:t>Grünert</a:t>
            </a:r>
            <a:r>
              <a:rPr lang="en-US" sz="2000" kern="0" dirty="0" smtClean="0">
                <a:solidFill>
                  <a:schemeClr val="tx2"/>
                </a:solidFill>
              </a:rPr>
              <a:t>)</a:t>
            </a:r>
            <a:endParaRPr lang="en-US" sz="2000" kern="0" dirty="0">
              <a:solidFill>
                <a:schemeClr val="tx2"/>
              </a:solidFill>
            </a:endParaRPr>
          </a:p>
          <a:p>
            <a:pPr marL="1274763" lvl="3" indent="-257175">
              <a:spcBef>
                <a:spcPts val="0"/>
              </a:spcBef>
              <a:buClr>
                <a:schemeClr val="folHlink"/>
              </a:buClr>
              <a:buSzPct val="60000"/>
              <a:buFont typeface="Wingdings" charset="2"/>
              <a:buChar char=""/>
              <a:defRPr/>
            </a:pPr>
            <a:endParaRPr lang="en-US" sz="2000" kern="0" dirty="0" smtClean="0">
              <a:solidFill>
                <a:schemeClr val="tx2"/>
              </a:solidFill>
            </a:endParaRPr>
          </a:p>
          <a:p>
            <a:pPr marL="817563" lvl="2" indent="-257175">
              <a:spcBef>
                <a:spcPts val="0"/>
              </a:spcBef>
              <a:buClr>
                <a:schemeClr val="folHlink"/>
              </a:buClr>
              <a:buSzPct val="60000"/>
              <a:buFont typeface="Wingdings" charset="2"/>
              <a:buChar char=""/>
              <a:defRPr/>
            </a:pPr>
            <a:r>
              <a:rPr lang="en-US" sz="2000" b="1" kern="0" dirty="0" smtClean="0">
                <a:solidFill>
                  <a:schemeClr val="tx2"/>
                </a:solidFill>
              </a:rPr>
              <a:t>Information &amp; participation of UC	</a:t>
            </a:r>
            <a:r>
              <a:rPr lang="en-US" sz="2000" kern="0" dirty="0" smtClean="0">
                <a:solidFill>
                  <a:schemeClr val="tx2"/>
                </a:solidFill>
              </a:rPr>
              <a:t>	</a:t>
            </a:r>
          </a:p>
          <a:p>
            <a:pPr marL="1274763" lvl="3" indent="-257175">
              <a:spcBef>
                <a:spcPts val="0"/>
              </a:spcBef>
              <a:buClr>
                <a:schemeClr val="folHlink"/>
              </a:buClr>
              <a:buSzPct val="60000"/>
              <a:buFont typeface="Wingdings" charset="2"/>
              <a:buChar char=""/>
              <a:defRPr/>
            </a:pPr>
            <a:r>
              <a:rPr lang="en-US" sz="2000" kern="0" dirty="0">
                <a:solidFill>
                  <a:schemeClr val="tx2"/>
                </a:solidFill>
              </a:rPr>
              <a:t> </a:t>
            </a:r>
            <a:r>
              <a:rPr lang="en-US" sz="1800" kern="0" dirty="0" smtClean="0">
                <a:solidFill>
                  <a:schemeClr val="tx2"/>
                </a:solidFill>
              </a:rPr>
              <a:t>Series of ½ or 1 day meetings (including ART)</a:t>
            </a:r>
          </a:p>
          <a:p>
            <a:pPr marL="2189163" lvl="5" indent="-257175">
              <a:buClr>
                <a:schemeClr val="folHlink"/>
              </a:buClr>
              <a:buSzPct val="60000"/>
              <a:buFont typeface="Wingdings" charset="2"/>
              <a:buChar char=""/>
              <a:defRPr/>
            </a:pPr>
            <a:r>
              <a:rPr lang="en-US" sz="1800" kern="0" dirty="0" smtClean="0">
                <a:solidFill>
                  <a:schemeClr val="tx2"/>
                </a:solidFill>
              </a:rPr>
              <a:t> </a:t>
            </a:r>
            <a:r>
              <a:rPr lang="en-US" sz="1600" kern="0" dirty="0" smtClean="0">
                <a:solidFill>
                  <a:schemeClr val="tx2"/>
                </a:solidFill>
              </a:rPr>
              <a:t>AQS – NQS</a:t>
            </a:r>
          </a:p>
          <a:p>
            <a:pPr marL="2189163" lvl="5" indent="-257175">
              <a:buClr>
                <a:schemeClr val="folHlink"/>
              </a:buClr>
              <a:buSzPct val="60000"/>
              <a:buFont typeface="Wingdings" charset="2"/>
              <a:buChar char=""/>
              <a:defRPr/>
            </a:pPr>
            <a:r>
              <a:rPr lang="en-US" sz="1600" kern="0" dirty="0" smtClean="0">
                <a:solidFill>
                  <a:schemeClr val="tx2"/>
                </a:solidFill>
              </a:rPr>
              <a:t>Optical laser</a:t>
            </a:r>
          </a:p>
          <a:p>
            <a:pPr marL="2189163" lvl="5" indent="-257175">
              <a:buClr>
                <a:schemeClr val="folHlink"/>
              </a:buClr>
              <a:buSzPct val="60000"/>
              <a:buFont typeface="Wingdings" charset="2"/>
              <a:buChar char=""/>
              <a:defRPr/>
            </a:pPr>
            <a:r>
              <a:rPr lang="en-US" sz="1600" kern="0" dirty="0" smtClean="0">
                <a:solidFill>
                  <a:schemeClr val="tx2"/>
                </a:solidFill>
              </a:rPr>
              <a:t>VMI, REMI, Coincidence modes</a:t>
            </a:r>
          </a:p>
          <a:p>
            <a:pPr marL="2189163" lvl="5" indent="-257175">
              <a:buClr>
                <a:schemeClr val="folHlink"/>
              </a:buClr>
              <a:buSzPct val="60000"/>
              <a:buFont typeface="Wingdings" charset="2"/>
              <a:buChar char=""/>
              <a:defRPr/>
            </a:pPr>
            <a:r>
              <a:rPr lang="en-US" sz="1600" kern="0" dirty="0" smtClean="0">
                <a:solidFill>
                  <a:schemeClr val="tx2"/>
                </a:solidFill>
              </a:rPr>
              <a:t>Non-linear processes</a:t>
            </a:r>
          </a:p>
          <a:p>
            <a:pPr marL="2189163" lvl="5" indent="-257175">
              <a:buClr>
                <a:schemeClr val="folHlink"/>
              </a:buClr>
              <a:buSzPct val="60000"/>
              <a:buFont typeface="Wingdings" charset="2"/>
              <a:buChar char=""/>
              <a:defRPr/>
            </a:pPr>
            <a:r>
              <a:rPr lang="en-US" sz="1600" kern="0" dirty="0" smtClean="0">
                <a:solidFill>
                  <a:schemeClr val="tx2"/>
                </a:solidFill>
              </a:rPr>
              <a:t>Imaging</a:t>
            </a:r>
          </a:p>
          <a:p>
            <a:pPr marL="2189163" lvl="5" indent="-257175">
              <a:buClr>
                <a:schemeClr val="folHlink"/>
              </a:buClr>
              <a:buSzPct val="60000"/>
              <a:buFont typeface="Wingdings" charset="2"/>
              <a:buChar char=""/>
              <a:defRPr/>
            </a:pPr>
            <a:r>
              <a:rPr lang="en-US" sz="1600" kern="0" dirty="0" smtClean="0">
                <a:solidFill>
                  <a:schemeClr val="tx2"/>
                </a:solidFill>
              </a:rPr>
              <a:t>Sample preparation</a:t>
            </a:r>
          </a:p>
          <a:p>
            <a:pPr marL="2189163" lvl="5" indent="-257175">
              <a:buClr>
                <a:schemeClr val="folHlink"/>
              </a:buClr>
              <a:buSzPct val="60000"/>
              <a:buFont typeface="Wingdings" charset="2"/>
              <a:buChar char=""/>
              <a:defRPr/>
            </a:pPr>
            <a:r>
              <a:rPr lang="en-US" sz="1600" kern="0" dirty="0" err="1" smtClean="0">
                <a:solidFill>
                  <a:schemeClr val="tx2"/>
                </a:solidFill>
              </a:rPr>
              <a:t>etc</a:t>
            </a:r>
            <a:r>
              <a:rPr lang="en-US" sz="1800" kern="0" dirty="0" smtClean="0">
                <a:solidFill>
                  <a:schemeClr val="tx2"/>
                </a:solidFill>
              </a:rPr>
              <a:t>	</a:t>
            </a:r>
            <a:r>
              <a:rPr lang="en-US" sz="2000" kern="0" dirty="0" smtClean="0">
                <a:solidFill>
                  <a:schemeClr val="tx2"/>
                </a:solidFill>
              </a:rPr>
              <a:t>	</a:t>
            </a:r>
            <a:endParaRPr lang="en-US" sz="2000" kern="0" dirty="0">
              <a:solidFill>
                <a:schemeClr val="tx2"/>
              </a:solidFill>
            </a:endParaRPr>
          </a:p>
          <a:p>
            <a:pPr marL="2189163" lvl="5" indent="-257175">
              <a:buClr>
                <a:schemeClr val="folHlink"/>
              </a:buClr>
              <a:buSzPct val="60000"/>
              <a:buFont typeface="Wingdings" charset="2"/>
              <a:buChar char=""/>
              <a:defRPr/>
            </a:pPr>
            <a:endParaRPr lang="en-US" sz="800" kern="0" dirty="0" smtClean="0">
              <a:solidFill>
                <a:schemeClr val="tx2"/>
              </a:solidFill>
            </a:endParaRPr>
          </a:p>
          <a:p>
            <a:pPr marL="817563" lvl="2" indent="-257175">
              <a:spcBef>
                <a:spcPts val="0"/>
              </a:spcBef>
              <a:spcAft>
                <a:spcPts val="600"/>
              </a:spcAft>
              <a:buClr>
                <a:schemeClr val="folHlink"/>
              </a:buClr>
              <a:buSzPct val="60000"/>
              <a:buFont typeface="Wingdings" charset="2"/>
              <a:buChar char=""/>
              <a:defRPr/>
            </a:pPr>
            <a:r>
              <a:rPr lang="en-GB" sz="2000" b="1" dirty="0">
                <a:solidFill>
                  <a:schemeClr val="tx2"/>
                </a:solidFill>
              </a:rPr>
              <a:t>O</a:t>
            </a:r>
            <a:r>
              <a:rPr lang="en-GB" sz="2000" b="1" dirty="0" smtClean="0">
                <a:solidFill>
                  <a:schemeClr val="tx2"/>
                </a:solidFill>
              </a:rPr>
              <a:t>rganization of </a:t>
            </a:r>
            <a:r>
              <a:rPr lang="en-GB" sz="2000" b="1" dirty="0" err="1" smtClean="0">
                <a:solidFill>
                  <a:schemeClr val="tx2"/>
                </a:solidFill>
              </a:rPr>
              <a:t>inkind</a:t>
            </a:r>
            <a:r>
              <a:rPr lang="en-GB" sz="2000" b="1" dirty="0" smtClean="0">
                <a:solidFill>
                  <a:schemeClr val="tx2"/>
                </a:solidFill>
              </a:rPr>
              <a:t> and add-on equipment</a:t>
            </a:r>
            <a:r>
              <a:rPr lang="en-GB" sz="2400" dirty="0" smtClean="0">
                <a:solidFill>
                  <a:schemeClr val="tx2"/>
                </a:solidFill>
              </a:rPr>
              <a:t>		</a:t>
            </a:r>
            <a:endParaRPr lang="en-GB" sz="2000" b="1" dirty="0" smtClean="0">
              <a:solidFill>
                <a:schemeClr val="tx2"/>
              </a:solidFill>
            </a:endParaRPr>
          </a:p>
        </p:txBody>
      </p:sp>
      <p:sp>
        <p:nvSpPr>
          <p:cNvPr id="9" name="ZoneTexte 4"/>
          <p:cNvSpPr txBox="1"/>
          <p:nvPr/>
        </p:nvSpPr>
        <p:spPr>
          <a:xfrm>
            <a:off x="12095" y="6531426"/>
            <a:ext cx="7496927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000" dirty="0" smtClean="0"/>
              <a:t>  WP-85, </a:t>
            </a:r>
            <a:r>
              <a:rPr lang="fr-FR" sz="1000" dirty="0" err="1" smtClean="0"/>
              <a:t>T</a:t>
            </a:r>
            <a:r>
              <a:rPr lang="fr-FR" sz="1000" dirty="0" smtClean="0"/>
              <a:t>. </a:t>
            </a:r>
            <a:r>
              <a:rPr lang="fr-FR" sz="1000" dirty="0" err="1" smtClean="0"/>
              <a:t>Mazza</a:t>
            </a:r>
            <a:r>
              <a:rPr lang="fr-FR" sz="1000" dirty="0" smtClean="0"/>
              <a:t> / M. Meyer                             XFEL Project Progress Report (1_2012)   -  19th of April 2012                               			   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420995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955D087-8860-49C0-AA20-852CFE196075}" type="slidenum">
              <a:rPr lang="en-GB" sz="1000">
                <a:solidFill>
                  <a:schemeClr val="bg1"/>
                </a:solidFill>
              </a:rPr>
              <a:pPr/>
              <a:t>13</a:t>
            </a:fld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6148" name="Rectangl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117475" y="1244756"/>
            <a:ext cx="8809038" cy="44592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FF"/>
                </a:solidFill>
              </a:rPr>
              <a:t>Experiments with kHz laser system at PETRA III</a:t>
            </a:r>
          </a:p>
          <a:p>
            <a:pPr lvl="1" eaLnBrk="1" hangingPunct="1">
              <a:buNone/>
              <a:defRPr/>
            </a:pPr>
            <a:endParaRPr lang="en-US" sz="800" dirty="0" smtClean="0"/>
          </a:p>
          <a:p>
            <a:pPr lvl="2" eaLnBrk="1" hangingPunct="1">
              <a:spcBef>
                <a:spcPts val="0"/>
              </a:spcBef>
              <a:defRPr/>
            </a:pPr>
            <a:r>
              <a:rPr lang="en-US" dirty="0" smtClean="0"/>
              <a:t>Installation of HHG set-up</a:t>
            </a:r>
          </a:p>
          <a:p>
            <a:pPr lvl="2" eaLnBrk="1" hangingPunct="1">
              <a:defRPr/>
            </a:pPr>
            <a:r>
              <a:rPr lang="en-US" dirty="0" smtClean="0"/>
              <a:t>Experiments with combined VMI-</a:t>
            </a:r>
            <a:r>
              <a:rPr lang="en-US" dirty="0" err="1" smtClean="0"/>
              <a:t>eTOF</a:t>
            </a:r>
            <a:r>
              <a:rPr lang="en-US" dirty="0" smtClean="0"/>
              <a:t> setup</a:t>
            </a:r>
          </a:p>
          <a:p>
            <a:pPr lvl="2" eaLnBrk="1" hangingPunct="1">
              <a:spcAft>
                <a:spcPts val="600"/>
              </a:spcAft>
              <a:defRPr/>
            </a:pPr>
            <a:r>
              <a:rPr lang="en-US" dirty="0" smtClean="0"/>
              <a:t>First </a:t>
            </a:r>
            <a:r>
              <a:rPr lang="en-US" dirty="0" err="1" smtClean="0"/>
              <a:t>fs</a:t>
            </a:r>
            <a:r>
              <a:rPr lang="en-US" dirty="0" smtClean="0"/>
              <a:t> pump-probe experiments</a:t>
            </a:r>
          </a:p>
          <a:p>
            <a:pPr lvl="2" eaLnBrk="1" hangingPunct="1">
              <a:spcAft>
                <a:spcPts val="600"/>
              </a:spcAft>
              <a:defRPr/>
            </a:pPr>
            <a:endParaRPr lang="en-US" sz="800" dirty="0" smtClean="0"/>
          </a:p>
          <a:p>
            <a:pPr eaLnBrk="1" hangingPunct="1">
              <a:defRPr/>
            </a:pPr>
            <a:r>
              <a:rPr lang="en-US" dirty="0" smtClean="0">
                <a:solidFill>
                  <a:srgbClr val="0000FF"/>
                </a:solidFill>
              </a:rPr>
              <a:t>Experimental Campaigns at XUV sources  (next 6 months)</a:t>
            </a:r>
          </a:p>
          <a:p>
            <a:pPr lvl="2" eaLnBrk="1" hangingPunct="1">
              <a:defRPr/>
            </a:pPr>
            <a:r>
              <a:rPr lang="en-US" sz="2000" dirty="0" smtClean="0"/>
              <a:t>5 shifts at </a:t>
            </a:r>
            <a:r>
              <a:rPr lang="en-US" sz="2000" dirty="0"/>
              <a:t>DORIS (BW3 </a:t>
            </a:r>
            <a:r>
              <a:rPr lang="en-US" sz="2000" dirty="0" smtClean="0"/>
              <a:t>beamline)   (May, 2012)  </a:t>
            </a:r>
          </a:p>
          <a:p>
            <a:pPr lvl="3" eaLnBrk="1" hangingPunct="1">
              <a:defRPr/>
            </a:pPr>
            <a:r>
              <a:rPr lang="en-US" sz="2000" dirty="0"/>
              <a:t> </a:t>
            </a:r>
            <a:r>
              <a:rPr lang="en-US" sz="2000" dirty="0" smtClean="0"/>
              <a:t>Test -&gt; Characterization of VMI spectrometer</a:t>
            </a:r>
          </a:p>
          <a:p>
            <a:pPr marL="819150" lvl="3" indent="0" eaLnBrk="1" hangingPunct="1">
              <a:buNone/>
              <a:defRPr/>
            </a:pPr>
            <a:endParaRPr lang="en-US" sz="700" dirty="0"/>
          </a:p>
          <a:p>
            <a:pPr lvl="2" eaLnBrk="1" hangingPunct="1">
              <a:defRPr/>
            </a:pPr>
            <a:r>
              <a:rPr lang="en-US" sz="2000" dirty="0"/>
              <a:t>6 shifts at FLASH (June, 2012)  </a:t>
            </a:r>
          </a:p>
          <a:p>
            <a:pPr lvl="3" eaLnBrk="1" hangingPunct="1">
              <a:defRPr/>
            </a:pPr>
            <a:r>
              <a:rPr lang="en-US" sz="2000" dirty="0"/>
              <a:t>Non-linear photoionization dynamics in atoms</a:t>
            </a:r>
          </a:p>
          <a:p>
            <a:pPr marL="819150" lvl="3" indent="0" eaLnBrk="1" hangingPunct="1">
              <a:buNone/>
              <a:defRPr/>
            </a:pPr>
            <a:endParaRPr lang="en-US" sz="700" dirty="0"/>
          </a:p>
          <a:p>
            <a:pPr lvl="2" eaLnBrk="1" hangingPunct="1">
              <a:defRPr/>
            </a:pPr>
            <a:r>
              <a:rPr lang="en-US" sz="2000" dirty="0" smtClean="0"/>
              <a:t>12 </a:t>
            </a:r>
            <a:r>
              <a:rPr lang="en-US" sz="2000" dirty="0"/>
              <a:t>shifts at </a:t>
            </a:r>
            <a:r>
              <a:rPr lang="en-US" sz="2000" dirty="0" smtClean="0"/>
              <a:t>FERMI (July, </a:t>
            </a:r>
            <a:r>
              <a:rPr lang="en-US" sz="2000" dirty="0"/>
              <a:t>2012)  </a:t>
            </a:r>
          </a:p>
          <a:p>
            <a:pPr lvl="3" eaLnBrk="1" hangingPunct="1">
              <a:defRPr/>
            </a:pPr>
            <a:r>
              <a:rPr lang="en-US" sz="2000" dirty="0" smtClean="0"/>
              <a:t>Last commissioning of the </a:t>
            </a:r>
            <a:r>
              <a:rPr lang="en-US" sz="2000" dirty="0" smtClean="0"/>
              <a:t>LDM </a:t>
            </a:r>
            <a:r>
              <a:rPr lang="en-US" sz="2000" dirty="0" err="1" smtClean="0"/>
              <a:t>endstation</a:t>
            </a:r>
            <a:r>
              <a:rPr lang="en-US" sz="2000" dirty="0" smtClean="0"/>
              <a:t> </a:t>
            </a:r>
            <a:r>
              <a:rPr lang="en-US" sz="2000" dirty="0" smtClean="0"/>
              <a:t>before open-to-users beamtime</a:t>
            </a:r>
            <a:endParaRPr lang="en-US" sz="2000" dirty="0"/>
          </a:p>
          <a:p>
            <a:pPr eaLnBrk="1" hangingPunct="1"/>
            <a:endParaRPr lang="en-GB" i="1" dirty="0" smtClean="0">
              <a:solidFill>
                <a:srgbClr val="FD930A"/>
              </a:solidFill>
            </a:endParaRPr>
          </a:p>
          <a:p>
            <a:pPr eaLnBrk="1" hangingPunct="1"/>
            <a:endParaRPr lang="en-US" dirty="0" smtClean="0"/>
          </a:p>
        </p:txBody>
      </p:sp>
      <p:sp>
        <p:nvSpPr>
          <p:cNvPr id="5" name="ZoneTexte 4"/>
          <p:cNvSpPr txBox="1"/>
          <p:nvPr/>
        </p:nvSpPr>
        <p:spPr>
          <a:xfrm>
            <a:off x="12095" y="6531426"/>
            <a:ext cx="1253481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000" dirty="0" smtClean="0"/>
              <a:t>  WP-85, M. Meyer</a:t>
            </a:r>
            <a:endParaRPr lang="fr-FR" sz="10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93788" y="541338"/>
            <a:ext cx="7283450" cy="481012"/>
          </a:xfrm>
        </p:spPr>
        <p:txBody>
          <a:bodyPr/>
          <a:lstStyle/>
          <a:p>
            <a:r>
              <a:rPr lang="de-DE" sz="2000" dirty="0" smtClean="0"/>
              <a:t>WP </a:t>
            </a:r>
            <a:r>
              <a:rPr lang="de-DE" sz="2000" dirty="0" err="1" smtClean="0"/>
              <a:t>schedule</a:t>
            </a:r>
            <a:endParaRPr lang="de-DE" sz="2000" dirty="0"/>
          </a:p>
        </p:txBody>
      </p:sp>
      <p:sp>
        <p:nvSpPr>
          <p:cNvPr id="10" name="ZoneTexte 4"/>
          <p:cNvSpPr txBox="1"/>
          <p:nvPr/>
        </p:nvSpPr>
        <p:spPr>
          <a:xfrm>
            <a:off x="12095" y="6531426"/>
            <a:ext cx="7496927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000" dirty="0" smtClean="0"/>
              <a:t>  WP-85, </a:t>
            </a:r>
            <a:r>
              <a:rPr lang="fr-FR" sz="1000" dirty="0" err="1" smtClean="0"/>
              <a:t>T</a:t>
            </a:r>
            <a:r>
              <a:rPr lang="fr-FR" sz="1000" dirty="0" smtClean="0"/>
              <a:t>. </a:t>
            </a:r>
            <a:r>
              <a:rPr lang="fr-FR" sz="1000" dirty="0" err="1" smtClean="0"/>
              <a:t>Mazza</a:t>
            </a:r>
            <a:r>
              <a:rPr lang="fr-FR" sz="1000" dirty="0" smtClean="0"/>
              <a:t> / M. Meyer                             XFEL Project Progress Report (1_2012)   -  19th of April 2012                               			   </a:t>
            </a:r>
            <a:endParaRPr 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 smtClean="0"/>
              <a:t>WP </a:t>
            </a:r>
            <a:r>
              <a:rPr lang="de-DE" sz="2000" dirty="0" err="1" smtClean="0"/>
              <a:t>schedule</a:t>
            </a:r>
            <a:endParaRPr lang="de-DE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F17373-7C45-4563-BAB1-D7F59A214E86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sp>
        <p:nvSpPr>
          <p:cNvPr id="5" name="ZoneTexte 4"/>
          <p:cNvSpPr txBox="1"/>
          <p:nvPr/>
        </p:nvSpPr>
        <p:spPr>
          <a:xfrm>
            <a:off x="12095" y="6531426"/>
            <a:ext cx="1253481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000" dirty="0" smtClean="0"/>
              <a:t>  WP-85, M. Meyer</a:t>
            </a:r>
            <a:endParaRPr lang="fr-FR" sz="1000" dirty="0"/>
          </a:p>
        </p:txBody>
      </p:sp>
      <p:sp>
        <p:nvSpPr>
          <p:cNvPr id="6" name="Rectangle 3"/>
          <p:cNvSpPr txBox="1">
            <a:spLocks noChangeAspect="1" noChangeArrowheads="1"/>
          </p:cNvSpPr>
          <p:nvPr/>
        </p:nvSpPr>
        <p:spPr bwMode="auto">
          <a:xfrm>
            <a:off x="74704" y="1534527"/>
            <a:ext cx="8809038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marL="298450" lvl="0" indent="-298450">
              <a:spcBef>
                <a:spcPts val="600"/>
              </a:spcBef>
              <a:spcAft>
                <a:spcPts val="1800"/>
              </a:spcAft>
              <a:buClr>
                <a:schemeClr val="accent2"/>
              </a:buClr>
              <a:buSzPct val="80000"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ＭＳ Ｐゴシック" charset="-128"/>
              </a:rPr>
              <a:t>Technica</a:t>
            </a:r>
            <a:r>
              <a:rPr lang="en-US" sz="2400" kern="0" dirty="0" smtClean="0">
                <a:solidFill>
                  <a:srgbClr val="0000FF"/>
                </a:solidFill>
                <a:latin typeface="+mn-lt"/>
                <a:ea typeface="+mn-ea"/>
                <a:cs typeface="ＭＳ Ｐゴシック" charset="-128"/>
              </a:rPr>
              <a:t>l Design Report – SQS		</a:t>
            </a:r>
            <a:r>
              <a:rPr lang="en-GB" sz="2000" b="1" dirty="0" smtClean="0">
                <a:solidFill>
                  <a:schemeClr val="tx2"/>
                </a:solidFill>
              </a:rPr>
              <a:t>October 2012</a:t>
            </a:r>
            <a:r>
              <a:rPr lang="en-GB" sz="2400" dirty="0" smtClean="0">
                <a:solidFill>
                  <a:schemeClr val="tx2"/>
                </a:solidFill>
              </a:rPr>
              <a:t>	</a:t>
            </a:r>
            <a:endParaRPr lang="en-GB" sz="2000" b="1" dirty="0" smtClean="0">
              <a:solidFill>
                <a:schemeClr val="tx2"/>
              </a:solidFill>
            </a:endParaRPr>
          </a:p>
          <a:p>
            <a:pPr marL="298450" lvl="0" indent="-298450">
              <a:spcBef>
                <a:spcPts val="600"/>
              </a:spcBef>
              <a:spcAft>
                <a:spcPts val="1800"/>
              </a:spcAft>
              <a:buClr>
                <a:schemeClr val="accent2"/>
              </a:buClr>
              <a:buSzPct val="80000"/>
              <a:defRPr/>
            </a:pPr>
            <a:r>
              <a:rPr kumimoji="0" lang="en-GB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ＭＳ Ｐゴシック" charset="-128"/>
              </a:rPr>
              <a:t>Start of sending out orders		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ＭＳ Ｐゴシック" charset="-128"/>
              </a:rPr>
              <a:t>	</a:t>
            </a:r>
            <a:r>
              <a:rPr kumimoji="0" lang="en-GB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ＭＳ Ｐゴシック" charset="-128"/>
              </a:rPr>
              <a:t>beginning 2013</a:t>
            </a:r>
          </a:p>
          <a:p>
            <a:pPr marL="298450" lvl="0" indent="-298450">
              <a:spcBef>
                <a:spcPts val="600"/>
              </a:spcBef>
              <a:spcAft>
                <a:spcPts val="1800"/>
              </a:spcAft>
              <a:buClr>
                <a:schemeClr val="accent2"/>
              </a:buClr>
              <a:buSzPct val="80000"/>
              <a:defRPr/>
            </a:pPr>
            <a:r>
              <a:rPr kumimoji="0" lang="en-GB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ＭＳ Ｐゴシック" charset="-128"/>
              </a:rPr>
              <a:t>Reception, test and assembly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ＭＳ Ｐゴシック" charset="-128"/>
              </a:rPr>
              <a:t>			</a:t>
            </a:r>
            <a:r>
              <a:rPr kumimoji="0" lang="en-GB" sz="2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ＭＳ Ｐゴシック" charset="-128"/>
              </a:rPr>
              <a:t>2013</a:t>
            </a:r>
          </a:p>
          <a:p>
            <a:pPr marL="298450" lvl="0" indent="-298450">
              <a:spcBef>
                <a:spcPts val="600"/>
              </a:spcBef>
              <a:spcAft>
                <a:spcPts val="1800"/>
              </a:spcAft>
              <a:buClr>
                <a:schemeClr val="accent2"/>
              </a:buClr>
              <a:buSzPct val="80000"/>
              <a:defRPr/>
            </a:pPr>
            <a:r>
              <a:rPr lang="en-GB" sz="2400" kern="0" dirty="0" smtClean="0">
                <a:solidFill>
                  <a:srgbClr val="0000FF"/>
                </a:solidFill>
                <a:latin typeface="+mn-lt"/>
                <a:ea typeface="+mn-ea"/>
                <a:cs typeface="ＭＳ Ｐゴシック" charset="-128"/>
              </a:rPr>
              <a:t>Installation in experimental hall	</a:t>
            </a:r>
            <a:r>
              <a:rPr lang="en-GB" sz="2400" b="1" kern="0" dirty="0" smtClean="0">
                <a:solidFill>
                  <a:schemeClr val="tx2"/>
                </a:solidFill>
                <a:latin typeface="+mn-lt"/>
                <a:ea typeface="+mn-ea"/>
                <a:cs typeface="ＭＳ Ｐゴシック" charset="-128"/>
              </a:rPr>
              <a:t>		</a:t>
            </a:r>
            <a:r>
              <a:rPr lang="en-GB" sz="2000" kern="0" dirty="0" smtClean="0">
                <a:solidFill>
                  <a:schemeClr val="tx2"/>
                </a:solidFill>
                <a:latin typeface="+mn-lt"/>
                <a:ea typeface="+mn-ea"/>
                <a:cs typeface="ＭＳ Ｐゴシック" charset="-128"/>
              </a:rPr>
              <a:t>end 2014</a:t>
            </a:r>
          </a:p>
          <a:p>
            <a:pPr marL="298450" lvl="0" indent="-298450">
              <a:spcBef>
                <a:spcPts val="600"/>
              </a:spcBef>
              <a:spcAft>
                <a:spcPts val="1800"/>
              </a:spcAft>
              <a:buClr>
                <a:schemeClr val="accent2"/>
              </a:buClr>
              <a:buSzPct val="80000"/>
              <a:defRPr/>
            </a:pPr>
            <a:r>
              <a:rPr kumimoji="0" lang="en-GB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ＭＳ Ｐゴシック" charset="-128"/>
              </a:rPr>
              <a:t>Ready</a:t>
            </a:r>
            <a:r>
              <a:rPr kumimoji="0" lang="en-GB" sz="2400" i="0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ＭＳ Ｐゴシック" charset="-128"/>
              </a:rPr>
              <a:t> for beam </a:t>
            </a:r>
            <a:r>
              <a:rPr kumimoji="0" lang="en-GB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ＭＳ Ｐゴシック" charset="-128"/>
              </a:rPr>
              <a:t>  </a:t>
            </a:r>
            <a:r>
              <a:rPr lang="en-US" sz="2400" b="1" kern="0" dirty="0" smtClean="0">
                <a:solidFill>
                  <a:srgbClr val="0000FF"/>
                </a:solidFill>
                <a:latin typeface="+mn-lt"/>
                <a:ea typeface="+mn-ea"/>
                <a:cs typeface="ＭＳ Ｐゴシック" charset="-128"/>
              </a:rPr>
              <a:t>					</a:t>
            </a:r>
            <a:r>
              <a:rPr lang="en-US" sz="2000" kern="0" dirty="0" smtClean="0">
                <a:latin typeface="+mn-lt"/>
                <a:ea typeface="+mn-ea"/>
                <a:cs typeface="ＭＳ Ｐゴシック" charset="-128"/>
              </a:rPr>
              <a:t>end 2015</a:t>
            </a:r>
            <a:endParaRPr kumimoji="0" lang="en-GB" sz="2000" b="0" i="1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ＭＳ Ｐゴシック" charset="-128"/>
            </a:endParaRPr>
          </a:p>
          <a:p>
            <a:pPr marL="298450" marR="0" lvl="0" indent="-2984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buSzPct val="80000"/>
              <a:buFont typeface="Wingdings" charset="2"/>
              <a:buChar char="n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ＭＳ Ｐゴシック" charset="-128"/>
            </a:endParaRPr>
          </a:p>
        </p:txBody>
      </p:sp>
      <p:sp>
        <p:nvSpPr>
          <p:cNvPr id="9" name="ZoneTexte 4"/>
          <p:cNvSpPr txBox="1"/>
          <p:nvPr/>
        </p:nvSpPr>
        <p:spPr>
          <a:xfrm>
            <a:off x="12095" y="6531426"/>
            <a:ext cx="7496927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000" dirty="0" smtClean="0"/>
              <a:t>  WP-85, </a:t>
            </a:r>
            <a:r>
              <a:rPr lang="fr-FR" sz="1000" dirty="0" err="1" smtClean="0"/>
              <a:t>T</a:t>
            </a:r>
            <a:r>
              <a:rPr lang="fr-FR" sz="1000" dirty="0" smtClean="0"/>
              <a:t>. </a:t>
            </a:r>
            <a:r>
              <a:rPr lang="fr-FR" sz="1000" dirty="0" err="1" smtClean="0"/>
              <a:t>Mazza</a:t>
            </a:r>
            <a:r>
              <a:rPr lang="fr-FR" sz="1000" dirty="0" smtClean="0"/>
              <a:t> / M. Meyer                             XFEL Project Progress Report (1_2012)   -  19th of April 2012                               			   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410538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F024603-50EC-45A7-88E9-780BAF159FCE}" type="slidenum">
              <a:rPr lang="en-GB" sz="1000">
                <a:solidFill>
                  <a:schemeClr val="bg1"/>
                </a:solidFill>
              </a:rPr>
              <a:pPr/>
              <a:t>2</a:t>
            </a:fld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1137238" y="1232030"/>
            <a:ext cx="6613525" cy="738188"/>
          </a:xfrm>
        </p:spPr>
        <p:txBody>
          <a:bodyPr/>
          <a:lstStyle/>
          <a:p>
            <a:pPr algn="ctr" eaLnBrk="1" hangingPunct="1"/>
            <a:r>
              <a:rPr lang="en-US" sz="2000" dirty="0" smtClean="0"/>
              <a:t>Comparison of forecasted and achieved progress: </a:t>
            </a:r>
            <a:br>
              <a:rPr lang="en-US" sz="2000" dirty="0" smtClean="0"/>
            </a:br>
            <a:r>
              <a:rPr lang="en-US" sz="2000" dirty="0" smtClean="0"/>
              <a:t>Jul. 11 -&gt; Dec. 11</a:t>
            </a:r>
            <a:endParaRPr lang="en-GB" sz="2000" dirty="0" smtClean="0"/>
          </a:p>
        </p:txBody>
      </p:sp>
      <p:sp>
        <p:nvSpPr>
          <p:cNvPr id="4100" name="Rectangle 15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878411" y="1215942"/>
            <a:ext cx="7562924" cy="519241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b="1" dirty="0" smtClean="0">
                <a:solidFill>
                  <a:schemeClr val="tx1"/>
                </a:solidFill>
              </a:rPr>
              <a:t>Status of SQS </a:t>
            </a:r>
          </a:p>
          <a:p>
            <a:pPr eaLnBrk="1" hangingPunct="1">
              <a:spcAft>
                <a:spcPts val="600"/>
              </a:spcAft>
            </a:pPr>
            <a:r>
              <a:rPr lang="en-US" dirty="0" smtClean="0">
                <a:solidFill>
                  <a:srgbClr val="0000FF"/>
                </a:solidFill>
              </a:rPr>
              <a:t>Towards the Technical Design Report</a:t>
            </a:r>
            <a:r>
              <a:rPr lang="en-US" dirty="0" smtClean="0"/>
              <a:t> </a:t>
            </a:r>
          </a:p>
          <a:p>
            <a:pPr eaLnBrk="1" hangingPunct="1">
              <a:spcAft>
                <a:spcPts val="600"/>
              </a:spcAft>
            </a:pPr>
            <a:r>
              <a:rPr lang="en-US" dirty="0" smtClean="0">
                <a:solidFill>
                  <a:srgbClr val="0000FF"/>
                </a:solidFill>
              </a:rPr>
              <a:t>Experimental campaigns at FELs</a:t>
            </a:r>
          </a:p>
          <a:p>
            <a:pPr eaLnBrk="1" hangingPunct="1">
              <a:spcAft>
                <a:spcPts val="600"/>
              </a:spcAft>
            </a:pPr>
            <a:r>
              <a:rPr lang="en-US" dirty="0">
                <a:solidFill>
                  <a:srgbClr val="0000FF"/>
                </a:solidFill>
              </a:rPr>
              <a:t>Installation of the HHG </a:t>
            </a:r>
            <a:r>
              <a:rPr lang="en-US" dirty="0" smtClean="0">
                <a:solidFill>
                  <a:srgbClr val="0000FF"/>
                </a:solidFill>
              </a:rPr>
              <a:t>experiment</a:t>
            </a:r>
          </a:p>
          <a:p>
            <a:pPr eaLnBrk="1" hangingPunct="1">
              <a:spcAft>
                <a:spcPts val="600"/>
              </a:spcAft>
            </a:pPr>
            <a:r>
              <a:rPr lang="en-US" dirty="0" smtClean="0">
                <a:solidFill>
                  <a:srgbClr val="0000FF"/>
                </a:solidFill>
              </a:rPr>
              <a:t>Recruitment process</a:t>
            </a:r>
          </a:p>
          <a:p>
            <a:pPr eaLnBrk="1" hangingPunct="1">
              <a:spcAft>
                <a:spcPts val="600"/>
              </a:spcAft>
            </a:pPr>
            <a:endParaRPr lang="en-GB" dirty="0" smtClean="0">
              <a:solidFill>
                <a:srgbClr val="FD930A"/>
              </a:solidFill>
            </a:endParaRPr>
          </a:p>
          <a:p>
            <a:pPr eaLnBrk="1" hangingPunct="1">
              <a:spcAft>
                <a:spcPts val="600"/>
              </a:spcAft>
            </a:pPr>
            <a:r>
              <a:rPr lang="en-GB" b="1" dirty="0" smtClean="0">
                <a:solidFill>
                  <a:srgbClr val="261748"/>
                </a:solidFill>
              </a:rPr>
              <a:t>Forecast</a:t>
            </a:r>
          </a:p>
          <a:p>
            <a:pPr eaLnBrk="1" hangingPunct="1">
              <a:spcAft>
                <a:spcPts val="600"/>
              </a:spcAft>
            </a:pPr>
            <a:r>
              <a:rPr lang="en-GB" dirty="0" smtClean="0">
                <a:solidFill>
                  <a:srgbClr val="0000FF"/>
                </a:solidFill>
              </a:rPr>
              <a:t>TDR</a:t>
            </a:r>
          </a:p>
          <a:p>
            <a:pPr eaLnBrk="1" hangingPunct="1">
              <a:spcAft>
                <a:spcPts val="600"/>
              </a:spcAft>
            </a:pPr>
            <a:r>
              <a:rPr lang="en-GB" dirty="0" smtClean="0">
                <a:solidFill>
                  <a:srgbClr val="0000FF"/>
                </a:solidFill>
              </a:rPr>
              <a:t>Experiments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2095" y="6531426"/>
            <a:ext cx="7496927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000" dirty="0" smtClean="0"/>
              <a:t>  WP-85, </a:t>
            </a:r>
            <a:r>
              <a:rPr lang="fr-FR" sz="1000" dirty="0" err="1" smtClean="0"/>
              <a:t>T</a:t>
            </a:r>
            <a:r>
              <a:rPr lang="fr-FR" sz="1000" dirty="0" smtClean="0"/>
              <a:t>. </a:t>
            </a:r>
            <a:r>
              <a:rPr lang="fr-FR" sz="1000" dirty="0" err="1" smtClean="0"/>
              <a:t>Mazza</a:t>
            </a:r>
            <a:r>
              <a:rPr lang="fr-FR" sz="1000" dirty="0" smtClean="0"/>
              <a:t> / M. Meyer                             XFEL Project Progress Report (1_2012)   -  19th of April 2012                               			   </a:t>
            </a:r>
            <a:endParaRPr lang="fr-FR" sz="1000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</a:defRPr>
            </a:lvl9pPr>
          </a:lstStyle>
          <a:p>
            <a:pPr eaLnBrk="1" hangingPunct="1">
              <a:buNone/>
            </a:pPr>
            <a:r>
              <a:rPr lang="en-US" sz="2000" dirty="0" smtClean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58145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152" y="2512995"/>
            <a:ext cx="3969647" cy="3870761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6" t="16340" r="56540" b="7167"/>
          <a:stretch/>
        </p:blipFill>
        <p:spPr bwMode="auto">
          <a:xfrm>
            <a:off x="5528891" y="1015464"/>
            <a:ext cx="3476069" cy="2694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F024603-50EC-45A7-88E9-780BAF159FCE}" type="slidenum">
              <a:rPr lang="en-GB" sz="1000">
                <a:solidFill>
                  <a:schemeClr val="bg1"/>
                </a:solidFill>
              </a:rPr>
              <a:pPr/>
              <a:t>3</a:t>
            </a:fld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1137238" y="1232030"/>
            <a:ext cx="6613525" cy="738188"/>
          </a:xfrm>
        </p:spPr>
        <p:txBody>
          <a:bodyPr/>
          <a:lstStyle/>
          <a:p>
            <a:pPr algn="ctr" eaLnBrk="1" hangingPunct="1"/>
            <a:r>
              <a:rPr lang="en-US" sz="2000" dirty="0" smtClean="0"/>
              <a:t>Comparison of forecasted and achieved progress: </a:t>
            </a:r>
            <a:br>
              <a:rPr lang="en-US" sz="2000" dirty="0" smtClean="0"/>
            </a:br>
            <a:r>
              <a:rPr lang="en-US" sz="2000" dirty="0" smtClean="0"/>
              <a:t>Jul. 11 -&gt; Dec. 11</a:t>
            </a:r>
            <a:endParaRPr lang="en-GB" sz="2000" dirty="0" smtClean="0"/>
          </a:p>
        </p:txBody>
      </p:sp>
      <p:sp>
        <p:nvSpPr>
          <p:cNvPr id="4100" name="Rectangle 15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7600" y="1212016"/>
            <a:ext cx="5752013" cy="519241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000" dirty="0" smtClean="0">
                <a:solidFill>
                  <a:srgbClr val="0000FF"/>
                </a:solidFill>
              </a:rPr>
              <a:t>Preparation of TDR</a:t>
            </a:r>
          </a:p>
          <a:p>
            <a:pPr lvl="1" eaLnBrk="1" hangingPunct="1"/>
            <a:r>
              <a:rPr lang="en-US" sz="2000" dirty="0" smtClean="0"/>
              <a:t>Detailed design study started March 2012</a:t>
            </a:r>
          </a:p>
          <a:p>
            <a:pPr lvl="2" eaLnBrk="1" hangingPunct="1"/>
            <a:r>
              <a:rPr lang="en-US" sz="2000" dirty="0"/>
              <a:t> </a:t>
            </a:r>
            <a:r>
              <a:rPr lang="en-US" sz="1800" dirty="0" smtClean="0"/>
              <a:t>UHV chambers AQS and NQS</a:t>
            </a:r>
          </a:p>
          <a:p>
            <a:pPr lvl="2" eaLnBrk="1" hangingPunct="1"/>
            <a:r>
              <a:rPr lang="en-US" sz="1800" dirty="0"/>
              <a:t> </a:t>
            </a:r>
            <a:r>
              <a:rPr lang="en-US" sz="1800" dirty="0" smtClean="0"/>
              <a:t>arrival of H. Zhang (SQS Instrument engineer)</a:t>
            </a:r>
          </a:p>
          <a:p>
            <a:pPr marL="560388" lvl="2" indent="0" eaLnBrk="1" hangingPunct="1">
              <a:buNone/>
            </a:pPr>
            <a:endParaRPr lang="en-US" sz="2000" dirty="0" smtClean="0"/>
          </a:p>
        </p:txBody>
      </p:sp>
      <p:sp>
        <p:nvSpPr>
          <p:cNvPr id="5" name="ZoneTexte 4"/>
          <p:cNvSpPr txBox="1"/>
          <p:nvPr/>
        </p:nvSpPr>
        <p:spPr>
          <a:xfrm>
            <a:off x="12095" y="6531426"/>
            <a:ext cx="1253481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000" dirty="0" smtClean="0"/>
              <a:t>  WP-85, M. Meyer</a:t>
            </a:r>
            <a:endParaRPr lang="fr-FR" sz="1000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</a:defRPr>
            </a:lvl9pPr>
          </a:lstStyle>
          <a:p>
            <a:pPr eaLnBrk="1" hangingPunct="1">
              <a:buNone/>
            </a:pPr>
            <a:r>
              <a:rPr lang="en-US" sz="2000" dirty="0" smtClean="0"/>
              <a:t>Towards the TDR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59491" y="3728147"/>
            <a:ext cx="3619902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600" b="1" dirty="0" smtClean="0"/>
              <a:t>AQS - chamber</a:t>
            </a:r>
          </a:p>
          <a:p>
            <a:pPr>
              <a:buNone/>
            </a:pPr>
            <a:r>
              <a:rPr lang="en-US" sz="1600" dirty="0" smtClean="0"/>
              <a:t>“</a:t>
            </a:r>
            <a:r>
              <a:rPr lang="en-US" sz="1600" b="1" dirty="0" smtClean="0"/>
              <a:t>A</a:t>
            </a:r>
            <a:r>
              <a:rPr lang="en-US" sz="1600" dirty="0" smtClean="0"/>
              <a:t>tomic-like </a:t>
            </a:r>
            <a:r>
              <a:rPr lang="en-US" sz="1600" b="1" dirty="0" smtClean="0"/>
              <a:t>Q</a:t>
            </a:r>
            <a:r>
              <a:rPr lang="en-US" sz="1600" dirty="0" smtClean="0"/>
              <a:t>uantum </a:t>
            </a:r>
            <a:r>
              <a:rPr lang="en-US" sz="1600" b="1" dirty="0" smtClean="0"/>
              <a:t>S</a:t>
            </a:r>
            <a:r>
              <a:rPr lang="en-US" sz="1600" dirty="0" smtClean="0"/>
              <a:t>ystems”</a:t>
            </a:r>
          </a:p>
          <a:p>
            <a:pPr>
              <a:buNone/>
            </a:pPr>
            <a:endParaRPr lang="en-US" sz="600" dirty="0"/>
          </a:p>
          <a:p>
            <a:pPr>
              <a:buNone/>
            </a:pPr>
            <a:r>
              <a:rPr lang="en-US" sz="1600" b="1" dirty="0" smtClean="0">
                <a:solidFill>
                  <a:srgbClr val="008000"/>
                </a:solidFill>
              </a:rPr>
              <a:t>Vacuum &lt; 10</a:t>
            </a:r>
            <a:r>
              <a:rPr lang="en-US" sz="1600" b="1" baseline="30000" dirty="0" smtClean="0">
                <a:solidFill>
                  <a:srgbClr val="008000"/>
                </a:solidFill>
              </a:rPr>
              <a:t>-10 </a:t>
            </a:r>
            <a:r>
              <a:rPr lang="en-US" sz="1600" b="1" dirty="0" smtClean="0">
                <a:solidFill>
                  <a:srgbClr val="008000"/>
                </a:solidFill>
              </a:rPr>
              <a:t>mbar</a:t>
            </a:r>
          </a:p>
          <a:p>
            <a:pPr>
              <a:buNone/>
            </a:pPr>
            <a:endParaRPr lang="en-US" sz="600" b="1" dirty="0" smtClean="0">
              <a:solidFill>
                <a:srgbClr val="008000"/>
              </a:solidFill>
            </a:endParaRPr>
          </a:p>
          <a:p>
            <a:pPr>
              <a:buNone/>
            </a:pPr>
            <a:r>
              <a:rPr lang="en-US" sz="1600" b="1" dirty="0" smtClean="0"/>
              <a:t>Analyzers:</a:t>
            </a:r>
          </a:p>
          <a:p>
            <a:pPr>
              <a:buNone/>
            </a:pPr>
            <a:r>
              <a:rPr lang="en-US" sz="1600" dirty="0" smtClean="0"/>
              <a:t>5 e-TOFs</a:t>
            </a:r>
          </a:p>
          <a:p>
            <a:pPr>
              <a:buNone/>
            </a:pPr>
            <a:r>
              <a:rPr lang="en-US" sz="1600" dirty="0" smtClean="0"/>
              <a:t>Velocity Map Imaging (e/ions)</a:t>
            </a:r>
          </a:p>
          <a:p>
            <a:pPr>
              <a:buNone/>
            </a:pPr>
            <a:r>
              <a:rPr lang="en-US" sz="1600" dirty="0" smtClean="0"/>
              <a:t>Magnetic bottle electron spectrometer</a:t>
            </a:r>
          </a:p>
          <a:p>
            <a:pPr>
              <a:buNone/>
            </a:pPr>
            <a:r>
              <a:rPr lang="en-US" sz="1600" dirty="0" smtClean="0"/>
              <a:t>High resolution XUV spectrometer</a:t>
            </a:r>
          </a:p>
          <a:p>
            <a:pPr>
              <a:buNone/>
            </a:pPr>
            <a:endParaRPr lang="en-US" sz="1600" dirty="0"/>
          </a:p>
        </p:txBody>
      </p:sp>
      <p:sp>
        <p:nvSpPr>
          <p:cNvPr id="11" name="ZoneTexte 4"/>
          <p:cNvSpPr txBox="1"/>
          <p:nvPr/>
        </p:nvSpPr>
        <p:spPr>
          <a:xfrm>
            <a:off x="12095" y="6531426"/>
            <a:ext cx="7496927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000" dirty="0" smtClean="0"/>
              <a:t>  WP-85, </a:t>
            </a:r>
            <a:r>
              <a:rPr lang="fr-FR" sz="1000" dirty="0" err="1" smtClean="0"/>
              <a:t>T</a:t>
            </a:r>
            <a:r>
              <a:rPr lang="fr-FR" sz="1000" dirty="0" smtClean="0"/>
              <a:t>. </a:t>
            </a:r>
            <a:r>
              <a:rPr lang="fr-FR" sz="1000" dirty="0" err="1" smtClean="0"/>
              <a:t>Mazza</a:t>
            </a:r>
            <a:r>
              <a:rPr lang="fr-FR" sz="1000" dirty="0" smtClean="0"/>
              <a:t> / M. Meyer                             XFEL Project Progress Report (1_2012)   -  19th of April 2012                               			   </a:t>
            </a:r>
            <a:endParaRPr 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F024603-50EC-45A7-88E9-780BAF159FCE}" type="slidenum">
              <a:rPr lang="en-GB" sz="1000">
                <a:solidFill>
                  <a:schemeClr val="bg1"/>
                </a:solidFill>
              </a:rPr>
              <a:pPr/>
              <a:t>4</a:t>
            </a:fld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1137238" y="1232030"/>
            <a:ext cx="6613525" cy="738188"/>
          </a:xfrm>
        </p:spPr>
        <p:txBody>
          <a:bodyPr/>
          <a:lstStyle/>
          <a:p>
            <a:pPr algn="ctr" eaLnBrk="1" hangingPunct="1"/>
            <a:r>
              <a:rPr lang="en-US" sz="2000" dirty="0" smtClean="0"/>
              <a:t>Comparison of forecasted and achieved progress: </a:t>
            </a:r>
            <a:br>
              <a:rPr lang="en-US" sz="2000" dirty="0" smtClean="0"/>
            </a:br>
            <a:r>
              <a:rPr lang="en-US" sz="2000" dirty="0" smtClean="0"/>
              <a:t>Jul. 11 -&gt; Dec. 11</a:t>
            </a:r>
            <a:endParaRPr lang="en-GB" sz="2000" dirty="0" smtClean="0"/>
          </a:p>
        </p:txBody>
      </p:sp>
      <p:sp>
        <p:nvSpPr>
          <p:cNvPr id="4100" name="Rectangle 15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112713" y="1290638"/>
            <a:ext cx="9031287" cy="519241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dirty="0" smtClean="0">
                <a:solidFill>
                  <a:srgbClr val="0000FF"/>
                </a:solidFill>
              </a:rPr>
              <a:t>Preparation of TDR</a:t>
            </a:r>
            <a:endParaRPr lang="en-US" dirty="0" smtClean="0"/>
          </a:p>
          <a:p>
            <a:pPr lvl="1" eaLnBrk="1" hangingPunct="1"/>
            <a:r>
              <a:rPr lang="en-US" dirty="0" smtClean="0"/>
              <a:t>In-kind contribution &amp; User consortia</a:t>
            </a:r>
          </a:p>
          <a:p>
            <a:pPr lvl="1" eaLnBrk="1" hangingPunct="1"/>
            <a:endParaRPr lang="en-US" dirty="0" smtClean="0"/>
          </a:p>
          <a:p>
            <a:pPr lvl="2" eaLnBrk="1" hangingPunct="1"/>
            <a:r>
              <a:rPr lang="en-US" dirty="0" smtClean="0"/>
              <a:t>Swedish in-kind proposals</a:t>
            </a:r>
            <a:r>
              <a:rPr lang="en-US" sz="2000" dirty="0" smtClean="0"/>
              <a:t>			</a:t>
            </a:r>
            <a:r>
              <a:rPr lang="en-US" sz="1800" b="1" dirty="0" smtClean="0">
                <a:solidFill>
                  <a:srgbClr val="008000"/>
                </a:solidFill>
              </a:rPr>
              <a:t>U. Uppsala</a:t>
            </a:r>
          </a:p>
          <a:p>
            <a:pPr lvl="3" eaLnBrk="1" hangingPunct="1"/>
            <a:r>
              <a:rPr lang="en-US" sz="2000" dirty="0" smtClean="0"/>
              <a:t>XUV (grating) fluorescence spectrometer    </a:t>
            </a:r>
            <a:r>
              <a:rPr lang="en-US" sz="1800" b="1" dirty="0" err="1" smtClean="0">
                <a:solidFill>
                  <a:srgbClr val="008000"/>
                </a:solidFill>
              </a:rPr>
              <a:t>J.Norgren</a:t>
            </a:r>
            <a:r>
              <a:rPr lang="en-US" sz="1800" b="1" dirty="0" smtClean="0">
                <a:solidFill>
                  <a:srgbClr val="008000"/>
                </a:solidFill>
              </a:rPr>
              <a:t>/J-</a:t>
            </a:r>
            <a:r>
              <a:rPr lang="en-US" sz="1800" b="1" dirty="0" err="1" smtClean="0">
                <a:solidFill>
                  <a:srgbClr val="008000"/>
                </a:solidFill>
              </a:rPr>
              <a:t>E.Rubenson</a:t>
            </a:r>
            <a:endParaRPr lang="en-US" sz="1800" b="1" dirty="0" smtClean="0">
              <a:solidFill>
                <a:srgbClr val="008000"/>
              </a:solidFill>
            </a:endParaRPr>
          </a:p>
          <a:p>
            <a:pPr lvl="3" eaLnBrk="1" hangingPunct="1"/>
            <a:r>
              <a:rPr lang="en-US" sz="2000" dirty="0" smtClean="0"/>
              <a:t>Magnetic bottle-type electron spectrometer  	</a:t>
            </a:r>
            <a:r>
              <a:rPr lang="en-US" sz="1800" b="1" dirty="0" smtClean="0">
                <a:solidFill>
                  <a:srgbClr val="008000"/>
                </a:solidFill>
              </a:rPr>
              <a:t>R. </a:t>
            </a:r>
            <a:r>
              <a:rPr lang="en-US" sz="1800" b="1" dirty="0" err="1" smtClean="0">
                <a:solidFill>
                  <a:srgbClr val="008000"/>
                </a:solidFill>
              </a:rPr>
              <a:t>Feifel</a:t>
            </a:r>
            <a:endParaRPr lang="en-US" sz="1800" b="1" dirty="0" smtClean="0">
              <a:solidFill>
                <a:srgbClr val="008000"/>
              </a:solidFill>
            </a:endParaRPr>
          </a:p>
          <a:p>
            <a:pPr lvl="3" eaLnBrk="1" hangingPunct="1"/>
            <a:endParaRPr lang="en-US" sz="1800" b="1" dirty="0" smtClean="0">
              <a:solidFill>
                <a:srgbClr val="008000"/>
              </a:solidFill>
            </a:endParaRPr>
          </a:p>
          <a:p>
            <a:pPr lvl="2" eaLnBrk="1" hangingPunct="1"/>
            <a:r>
              <a:rPr lang="en-US" dirty="0" smtClean="0"/>
              <a:t> 	User consortia &amp; add-on equipment</a:t>
            </a:r>
            <a:endParaRPr lang="en-US" dirty="0"/>
          </a:p>
          <a:p>
            <a:pPr lvl="3" eaLnBrk="1" hangingPunct="1"/>
            <a:r>
              <a:rPr lang="en-US" sz="2000" dirty="0" smtClean="0"/>
              <a:t>Controlled molecules (COMO) 			</a:t>
            </a:r>
            <a:r>
              <a:rPr lang="en-US" sz="1800" b="1" dirty="0" smtClean="0">
                <a:solidFill>
                  <a:srgbClr val="008000"/>
                </a:solidFill>
              </a:rPr>
              <a:t>J. </a:t>
            </a:r>
            <a:r>
              <a:rPr lang="en-US" sz="1800" b="1" dirty="0" err="1" smtClean="0">
                <a:solidFill>
                  <a:srgbClr val="008000"/>
                </a:solidFill>
              </a:rPr>
              <a:t>Küpper</a:t>
            </a:r>
            <a:r>
              <a:rPr lang="en-US" sz="1800" b="1" dirty="0" smtClean="0">
                <a:solidFill>
                  <a:srgbClr val="008000"/>
                </a:solidFill>
              </a:rPr>
              <a:t> / CFEL</a:t>
            </a:r>
          </a:p>
          <a:p>
            <a:pPr lvl="3" eaLnBrk="1" hangingPunct="1"/>
            <a:endParaRPr lang="en-US" sz="800" b="1" dirty="0">
              <a:solidFill>
                <a:srgbClr val="008000"/>
              </a:solidFill>
            </a:endParaRPr>
          </a:p>
          <a:p>
            <a:pPr lvl="3" eaLnBrk="1" hangingPunct="1"/>
            <a:r>
              <a:rPr lang="en-US" sz="2000" dirty="0" smtClean="0"/>
              <a:t>(</a:t>
            </a:r>
            <a:r>
              <a:rPr lang="en-US" sz="2000" dirty="0" smtClean="0">
                <a:solidFill>
                  <a:schemeClr val="tx1"/>
                </a:solidFill>
              </a:rPr>
              <a:t>(XUV (crystal) fluorescence spectrometer </a:t>
            </a:r>
            <a:r>
              <a:rPr lang="en-US" sz="2000" dirty="0" smtClean="0"/>
              <a:t>	</a:t>
            </a:r>
            <a:r>
              <a:rPr lang="en-US" sz="1800" b="1" dirty="0" smtClean="0">
                <a:solidFill>
                  <a:srgbClr val="008000"/>
                </a:solidFill>
              </a:rPr>
              <a:t>M. Simon / France</a:t>
            </a:r>
            <a:r>
              <a:rPr lang="en-US" sz="2000" dirty="0" smtClean="0"/>
              <a:t>))</a:t>
            </a:r>
            <a:endParaRPr lang="en-US" sz="2000" dirty="0"/>
          </a:p>
          <a:p>
            <a:pPr lvl="1" eaLnBrk="1" hangingPunct="1">
              <a:buNone/>
            </a:pPr>
            <a:endParaRPr lang="en-US" dirty="0" smtClean="0"/>
          </a:p>
        </p:txBody>
      </p:sp>
      <p:sp>
        <p:nvSpPr>
          <p:cNvPr id="5" name="ZoneTexte 4"/>
          <p:cNvSpPr txBox="1"/>
          <p:nvPr/>
        </p:nvSpPr>
        <p:spPr>
          <a:xfrm>
            <a:off x="12095" y="6531426"/>
            <a:ext cx="1253481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000" dirty="0" smtClean="0"/>
              <a:t>  WP-85, M. Meyer</a:t>
            </a:r>
            <a:endParaRPr lang="fr-FR" sz="1000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</a:defRPr>
            </a:lvl9pPr>
          </a:lstStyle>
          <a:p>
            <a:pPr eaLnBrk="1" hangingPunct="1">
              <a:buNone/>
            </a:pPr>
            <a:r>
              <a:rPr lang="en-US" sz="2000" dirty="0" smtClean="0"/>
              <a:t>Towards the TDR</a:t>
            </a:r>
          </a:p>
        </p:txBody>
      </p:sp>
      <p:sp>
        <p:nvSpPr>
          <p:cNvPr id="9" name="ZoneTexte 4"/>
          <p:cNvSpPr txBox="1"/>
          <p:nvPr/>
        </p:nvSpPr>
        <p:spPr>
          <a:xfrm>
            <a:off x="12095" y="6531426"/>
            <a:ext cx="7496927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000" dirty="0" smtClean="0"/>
              <a:t>  WP-85, </a:t>
            </a:r>
            <a:r>
              <a:rPr lang="fr-FR" sz="1000" dirty="0" err="1" smtClean="0"/>
              <a:t>T</a:t>
            </a:r>
            <a:r>
              <a:rPr lang="fr-FR" sz="1000" dirty="0" smtClean="0"/>
              <a:t>. </a:t>
            </a:r>
            <a:r>
              <a:rPr lang="fr-FR" sz="1000" dirty="0" err="1" smtClean="0"/>
              <a:t>Mazza</a:t>
            </a:r>
            <a:r>
              <a:rPr lang="fr-FR" sz="1000" dirty="0" smtClean="0"/>
              <a:t> / M. Meyer                             XFEL Project Progress Report (1_2012)   -  19th of April 2012                               			   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183640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F024603-50EC-45A7-88E9-780BAF159FCE}" type="slidenum">
              <a:rPr lang="en-GB" sz="1000">
                <a:solidFill>
                  <a:schemeClr val="bg1"/>
                </a:solidFill>
              </a:rPr>
              <a:pPr/>
              <a:t>5</a:t>
            </a:fld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1137238" y="1232030"/>
            <a:ext cx="6613525" cy="738188"/>
          </a:xfrm>
        </p:spPr>
        <p:txBody>
          <a:bodyPr/>
          <a:lstStyle/>
          <a:p>
            <a:pPr algn="ctr" eaLnBrk="1" hangingPunct="1"/>
            <a:r>
              <a:rPr lang="en-US" sz="2000" dirty="0" smtClean="0"/>
              <a:t>Comparison of forecasted and achieved progress: </a:t>
            </a:r>
            <a:br>
              <a:rPr lang="en-US" sz="2000" dirty="0" smtClean="0"/>
            </a:br>
            <a:r>
              <a:rPr lang="en-US" sz="2000" dirty="0" smtClean="0"/>
              <a:t>Jul. 11 -&gt; Dec. 11</a:t>
            </a:r>
            <a:endParaRPr lang="en-GB" sz="2000" dirty="0" smtClean="0"/>
          </a:p>
        </p:txBody>
      </p:sp>
      <p:sp>
        <p:nvSpPr>
          <p:cNvPr id="4100" name="Rectangle 15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84665" y="1172105"/>
            <a:ext cx="8778875" cy="5192410"/>
          </a:xfrm>
        </p:spPr>
        <p:txBody>
          <a:bodyPr/>
          <a:lstStyle/>
          <a:p>
            <a:pPr lvl="1" eaLnBrk="1" hangingPunct="1"/>
            <a:r>
              <a:rPr lang="en-US" dirty="0" smtClean="0"/>
              <a:t>Revised floor plan</a:t>
            </a:r>
          </a:p>
          <a:p>
            <a:pPr lvl="2" eaLnBrk="1" hangingPunct="1"/>
            <a:r>
              <a:rPr lang="en-US" dirty="0" smtClean="0"/>
              <a:t>Definition of space requirements behind SASE3</a:t>
            </a:r>
          </a:p>
          <a:p>
            <a:pPr eaLnBrk="1" hangingPunct="1">
              <a:buNone/>
            </a:pPr>
            <a:endParaRPr lang="en-GB" b="1" i="1" dirty="0" smtClean="0">
              <a:solidFill>
                <a:srgbClr val="FD930A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2095" y="6531426"/>
            <a:ext cx="1253481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000" dirty="0" smtClean="0"/>
              <a:t>  WP-85, M. Meyer</a:t>
            </a:r>
            <a:endParaRPr lang="fr-FR" sz="1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105" y="2259545"/>
            <a:ext cx="7152044" cy="4204175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</a:defRPr>
            </a:lvl9pPr>
          </a:lstStyle>
          <a:p>
            <a:pPr eaLnBrk="1" hangingPunct="1">
              <a:buNone/>
            </a:pPr>
            <a:r>
              <a:rPr lang="en-US" sz="2000" dirty="0" smtClean="0"/>
              <a:t>Towards the TDR</a:t>
            </a:r>
          </a:p>
        </p:txBody>
      </p:sp>
      <p:sp>
        <p:nvSpPr>
          <p:cNvPr id="10" name="ZoneTexte 4"/>
          <p:cNvSpPr txBox="1"/>
          <p:nvPr/>
        </p:nvSpPr>
        <p:spPr>
          <a:xfrm>
            <a:off x="12095" y="6531426"/>
            <a:ext cx="7496927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000" dirty="0" smtClean="0"/>
              <a:t>  WP-85, </a:t>
            </a:r>
            <a:r>
              <a:rPr lang="fr-FR" sz="1000" dirty="0" err="1" smtClean="0"/>
              <a:t>T</a:t>
            </a:r>
            <a:r>
              <a:rPr lang="fr-FR" sz="1000" dirty="0" smtClean="0"/>
              <a:t>. </a:t>
            </a:r>
            <a:r>
              <a:rPr lang="fr-FR" sz="1000" dirty="0" err="1" smtClean="0"/>
              <a:t>Mazza</a:t>
            </a:r>
            <a:r>
              <a:rPr lang="fr-FR" sz="1000" dirty="0" smtClean="0"/>
              <a:t> / M. Meyer                             XFEL Project Progress Report (1_2012)   -  19th of April 2012                               			   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165110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F024603-50EC-45A7-88E9-780BAF159FCE}" type="slidenum">
              <a:rPr lang="en-GB" sz="1000">
                <a:solidFill>
                  <a:schemeClr val="bg1"/>
                </a:solidFill>
              </a:rPr>
              <a:pPr/>
              <a:t>6</a:t>
            </a:fld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1137238" y="1232030"/>
            <a:ext cx="6613525" cy="738188"/>
          </a:xfrm>
        </p:spPr>
        <p:txBody>
          <a:bodyPr/>
          <a:lstStyle/>
          <a:p>
            <a:pPr algn="ctr" eaLnBrk="1" hangingPunct="1"/>
            <a:r>
              <a:rPr lang="en-US" sz="2000" dirty="0" smtClean="0"/>
              <a:t>Comparison of forecasted and achieved progress: </a:t>
            </a:r>
            <a:br>
              <a:rPr lang="en-US" sz="2000" dirty="0" smtClean="0"/>
            </a:br>
            <a:r>
              <a:rPr lang="en-US" sz="2000" dirty="0" smtClean="0"/>
              <a:t>Jul. 11 -&gt; Dec. 11</a:t>
            </a:r>
            <a:endParaRPr lang="en-GB" sz="2000" dirty="0" smtClean="0"/>
          </a:p>
        </p:txBody>
      </p:sp>
      <p:sp>
        <p:nvSpPr>
          <p:cNvPr id="4100" name="Rectangle 15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84665" y="1172105"/>
            <a:ext cx="9059335" cy="5192410"/>
          </a:xfrm>
        </p:spPr>
        <p:txBody>
          <a:bodyPr/>
          <a:lstStyle/>
          <a:p>
            <a:pPr lvl="1" eaLnBrk="1" hangingPunct="1"/>
            <a:r>
              <a:rPr lang="en-US" dirty="0" smtClean="0"/>
              <a:t>Ongoing exchange with other WPs (now focused on TDR)</a:t>
            </a:r>
          </a:p>
          <a:p>
            <a:pPr marL="300037" lvl="1" indent="0" eaLnBrk="1" hangingPunct="1">
              <a:buNone/>
            </a:pPr>
            <a:endParaRPr lang="en-US" sz="1200" dirty="0" smtClean="0"/>
          </a:p>
          <a:p>
            <a:pPr lvl="2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 </a:t>
            </a:r>
            <a:r>
              <a:rPr lang="en-US" dirty="0" smtClean="0">
                <a:solidFill>
                  <a:schemeClr val="tx1"/>
                </a:solidFill>
              </a:rPr>
              <a:t>Detailed definition of DAQ &amp; Control  (WP-76)		requirements</a:t>
            </a: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/>
              <a:t>		    </a:t>
            </a:r>
            <a:r>
              <a:rPr lang="en-US" sz="2000" b="1" dirty="0" smtClean="0">
                <a:solidFill>
                  <a:srgbClr val="008000"/>
                </a:solidFill>
              </a:rPr>
              <a:t>Ch. Youngman / N. Coppola</a:t>
            </a:r>
            <a:endParaRPr lang="en-US" sz="1200" b="1" dirty="0" smtClean="0">
              <a:solidFill>
                <a:srgbClr val="008000"/>
              </a:solidFill>
            </a:endParaRPr>
          </a:p>
          <a:p>
            <a:pPr lvl="2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tx1"/>
                </a:solidFill>
              </a:rPr>
              <a:t> Soft X-ray detector requirements  </a:t>
            </a:r>
            <a:r>
              <a:rPr lang="en-US" dirty="0" smtClean="0">
                <a:solidFill>
                  <a:srgbClr val="0000FF"/>
                </a:solidFill>
              </a:rPr>
              <a:t>(WP-75)</a:t>
            </a:r>
          </a:p>
          <a:p>
            <a:pPr lvl="5"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solidFill>
                  <a:schemeClr val="tx1"/>
                </a:solidFill>
              </a:rPr>
              <a:t>Working group (DSSC)	</a:t>
            </a:r>
            <a:r>
              <a:rPr lang="en-US" sz="2000" b="1" dirty="0" smtClean="0">
                <a:solidFill>
                  <a:srgbClr val="008000"/>
                </a:solidFill>
              </a:rPr>
              <a:t>M. </a:t>
            </a:r>
            <a:r>
              <a:rPr lang="en-US" sz="2000" b="1" dirty="0" err="1" smtClean="0">
                <a:solidFill>
                  <a:srgbClr val="008000"/>
                </a:solidFill>
              </a:rPr>
              <a:t>Kuster</a:t>
            </a:r>
            <a:r>
              <a:rPr lang="en-US" sz="2000" b="1" dirty="0" smtClean="0">
                <a:solidFill>
                  <a:srgbClr val="008000"/>
                </a:solidFill>
              </a:rPr>
              <a:t> / M. </a:t>
            </a:r>
            <a:r>
              <a:rPr lang="en-US" sz="2000" b="1" dirty="0" err="1" smtClean="0">
                <a:solidFill>
                  <a:srgbClr val="008000"/>
                </a:solidFill>
              </a:rPr>
              <a:t>Turcato</a:t>
            </a:r>
            <a:endParaRPr lang="en-US" sz="2000" b="1" dirty="0" smtClean="0">
              <a:solidFill>
                <a:srgbClr val="008000"/>
              </a:solidFill>
            </a:endParaRPr>
          </a:p>
          <a:p>
            <a:pPr lvl="2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Sample environment  </a:t>
            </a:r>
            <a:r>
              <a:rPr lang="en-US" dirty="0" smtClean="0">
                <a:solidFill>
                  <a:srgbClr val="0000FF"/>
                </a:solidFill>
              </a:rPr>
              <a:t>(</a:t>
            </a:r>
            <a:r>
              <a:rPr lang="en-US" dirty="0">
                <a:solidFill>
                  <a:srgbClr val="0000FF"/>
                </a:solidFill>
              </a:rPr>
              <a:t>WP-</a:t>
            </a:r>
            <a:r>
              <a:rPr lang="en-US" dirty="0" smtClean="0">
                <a:solidFill>
                  <a:srgbClr val="0000FF"/>
                </a:solidFill>
              </a:rPr>
              <a:t>79)</a:t>
            </a:r>
            <a:endParaRPr lang="en-US" dirty="0">
              <a:solidFill>
                <a:srgbClr val="0000FF"/>
              </a:solidFill>
            </a:endParaRPr>
          </a:p>
          <a:p>
            <a:pPr lvl="5"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solidFill>
                  <a:schemeClr val="tx1"/>
                </a:solidFill>
              </a:rPr>
              <a:t>Cluster source, liquid jet 		</a:t>
            </a:r>
            <a:r>
              <a:rPr lang="en-US" sz="2000" b="1" dirty="0" smtClean="0">
                <a:solidFill>
                  <a:srgbClr val="008000"/>
                </a:solidFill>
              </a:rPr>
              <a:t>J. Schulz</a:t>
            </a:r>
            <a:endParaRPr lang="en-US" sz="1200" b="1" dirty="0">
              <a:solidFill>
                <a:srgbClr val="008000"/>
              </a:solidFill>
            </a:endParaRPr>
          </a:p>
          <a:p>
            <a:pPr lvl="2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tx1"/>
                </a:solidFill>
              </a:rPr>
              <a:t>Optical Layout for SQS </a:t>
            </a:r>
            <a:r>
              <a:rPr lang="en-US" dirty="0" smtClean="0">
                <a:solidFill>
                  <a:srgbClr val="0000FF"/>
                </a:solidFill>
              </a:rPr>
              <a:t>(WP-73)</a:t>
            </a:r>
          </a:p>
          <a:p>
            <a:pPr lvl="5"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solidFill>
                  <a:schemeClr val="tx1"/>
                </a:solidFill>
              </a:rPr>
              <a:t>KB-optics, </a:t>
            </a:r>
            <a:r>
              <a:rPr lang="en-US" dirty="0" err="1" smtClean="0">
                <a:solidFill>
                  <a:schemeClr val="tx1"/>
                </a:solidFill>
              </a:rPr>
              <a:t>monochromator</a:t>
            </a:r>
            <a:r>
              <a:rPr lang="en-US" dirty="0" smtClean="0">
                <a:solidFill>
                  <a:schemeClr val="tx1"/>
                </a:solidFill>
              </a:rPr>
              <a:t>		</a:t>
            </a:r>
            <a:r>
              <a:rPr lang="en-US" sz="2000" b="1" dirty="0" smtClean="0">
                <a:solidFill>
                  <a:srgbClr val="008000"/>
                </a:solidFill>
              </a:rPr>
              <a:t>H. Sinn</a:t>
            </a:r>
            <a:r>
              <a:rPr lang="en-US" dirty="0" smtClean="0">
                <a:solidFill>
                  <a:schemeClr val="tx1"/>
                </a:solidFill>
              </a:rPr>
              <a:t>	</a:t>
            </a:r>
            <a:endParaRPr lang="en-US" sz="1200" dirty="0" smtClean="0">
              <a:solidFill>
                <a:schemeClr val="tx1"/>
              </a:solidFill>
            </a:endParaRPr>
          </a:p>
          <a:p>
            <a:pPr lvl="2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Optical </a:t>
            </a:r>
            <a:r>
              <a:rPr lang="en-US" dirty="0" smtClean="0">
                <a:solidFill>
                  <a:schemeClr val="tx1"/>
                </a:solidFill>
              </a:rPr>
              <a:t>Laser  </a:t>
            </a:r>
            <a:r>
              <a:rPr lang="en-US" dirty="0" smtClean="0">
                <a:solidFill>
                  <a:srgbClr val="0000FF"/>
                </a:solidFill>
              </a:rPr>
              <a:t>(WP-78)</a:t>
            </a:r>
          </a:p>
          <a:p>
            <a:pPr lvl="5"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tx1"/>
                </a:solidFill>
              </a:rPr>
              <a:t>Definition of “common” &amp; “SQS” items  </a:t>
            </a:r>
            <a:r>
              <a:rPr lang="en-US" sz="2000" b="1" dirty="0" smtClean="0">
                <a:solidFill>
                  <a:srgbClr val="008000"/>
                </a:solidFill>
              </a:rPr>
              <a:t>M. </a:t>
            </a:r>
            <a:r>
              <a:rPr lang="en-US" sz="2000" b="1" dirty="0" err="1" smtClean="0">
                <a:solidFill>
                  <a:srgbClr val="008000"/>
                </a:solidFill>
              </a:rPr>
              <a:t>Lederer</a:t>
            </a:r>
            <a:endParaRPr lang="en-US" dirty="0">
              <a:solidFill>
                <a:schemeClr val="tx1"/>
              </a:solidFill>
            </a:endParaRPr>
          </a:p>
          <a:p>
            <a:pPr lvl="5">
              <a:spcAft>
                <a:spcPts val="600"/>
              </a:spcAft>
            </a:pPr>
            <a:endParaRPr lang="en-US" dirty="0">
              <a:solidFill>
                <a:schemeClr val="tx1"/>
              </a:solidFill>
            </a:endParaRPr>
          </a:p>
          <a:p>
            <a:pPr lvl="1" eaLnBrk="1" hangingPunct="1"/>
            <a:endParaRPr lang="en-US" i="1" dirty="0" smtClean="0">
              <a:solidFill>
                <a:srgbClr val="FD930A"/>
              </a:solidFill>
            </a:endParaRPr>
          </a:p>
          <a:p>
            <a:pPr eaLnBrk="1" hangingPunct="1">
              <a:buNone/>
            </a:pPr>
            <a:endParaRPr lang="en-GB" b="1" i="1" dirty="0" smtClean="0">
              <a:solidFill>
                <a:srgbClr val="FD930A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2095" y="6531426"/>
            <a:ext cx="1253481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000" dirty="0" smtClean="0"/>
              <a:t>  WP-85, M. Meyer</a:t>
            </a:r>
            <a:endParaRPr lang="fr-FR" sz="1000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</a:defRPr>
            </a:lvl9pPr>
          </a:lstStyle>
          <a:p>
            <a:pPr eaLnBrk="1" hangingPunct="1">
              <a:buNone/>
            </a:pPr>
            <a:r>
              <a:rPr lang="en-US" sz="2000" dirty="0" smtClean="0"/>
              <a:t>Towards the TDR</a:t>
            </a:r>
          </a:p>
        </p:txBody>
      </p:sp>
      <p:sp>
        <p:nvSpPr>
          <p:cNvPr id="9" name="ZoneTexte 4"/>
          <p:cNvSpPr txBox="1"/>
          <p:nvPr/>
        </p:nvSpPr>
        <p:spPr>
          <a:xfrm>
            <a:off x="12095" y="6531426"/>
            <a:ext cx="7496927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000" dirty="0" smtClean="0"/>
              <a:t>  WP-85, </a:t>
            </a:r>
            <a:r>
              <a:rPr lang="fr-FR" sz="1000" dirty="0" err="1" smtClean="0"/>
              <a:t>T</a:t>
            </a:r>
            <a:r>
              <a:rPr lang="fr-FR" sz="1000" dirty="0" smtClean="0"/>
              <a:t>. </a:t>
            </a:r>
            <a:r>
              <a:rPr lang="fr-FR" sz="1000" dirty="0" err="1" smtClean="0"/>
              <a:t>Mazza</a:t>
            </a:r>
            <a:r>
              <a:rPr lang="fr-FR" sz="1000" dirty="0" smtClean="0"/>
              <a:t> / M. Meyer                             XFEL Project Progress Report (1_2012)   -  19th of April 2012                               			   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320245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F024603-50EC-45A7-88E9-780BAF159FCE}" type="slidenum">
              <a:rPr lang="en-GB" sz="1000">
                <a:solidFill>
                  <a:schemeClr val="bg1"/>
                </a:solidFill>
              </a:rPr>
              <a:pPr/>
              <a:t>7</a:t>
            </a:fld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1137238" y="1232030"/>
            <a:ext cx="6613525" cy="738188"/>
          </a:xfrm>
        </p:spPr>
        <p:txBody>
          <a:bodyPr/>
          <a:lstStyle/>
          <a:p>
            <a:pPr algn="ctr" eaLnBrk="1" hangingPunct="1"/>
            <a:r>
              <a:rPr lang="en-US" sz="2000" dirty="0" smtClean="0"/>
              <a:t>Comparison of forecasted and achieved progress: </a:t>
            </a:r>
            <a:br>
              <a:rPr lang="en-US" sz="2000" dirty="0" smtClean="0"/>
            </a:br>
            <a:r>
              <a:rPr lang="en-US" sz="2000" dirty="0" smtClean="0"/>
              <a:t>Jul. 11 -&gt; Dec. 11</a:t>
            </a:r>
            <a:endParaRPr lang="en-GB" sz="2000" dirty="0" smtClean="0"/>
          </a:p>
        </p:txBody>
      </p:sp>
      <p:sp>
        <p:nvSpPr>
          <p:cNvPr id="4100" name="Rectangle 15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84665" y="1302823"/>
            <a:ext cx="9059335" cy="5192410"/>
          </a:xfrm>
        </p:spPr>
        <p:txBody>
          <a:bodyPr/>
          <a:lstStyle/>
          <a:p>
            <a:pPr lvl="1" eaLnBrk="1" hangingPunct="1"/>
            <a:r>
              <a:rPr lang="en-US" dirty="0" smtClean="0"/>
              <a:t>Exchange with User community</a:t>
            </a:r>
          </a:p>
          <a:p>
            <a:pPr lvl="1" eaLnBrk="1" hangingPunct="1"/>
            <a:endParaRPr lang="en-US" dirty="0" smtClean="0"/>
          </a:p>
          <a:p>
            <a:pPr marL="560388" lvl="2" indent="0" eaLnBrk="1" hangingPunct="1">
              <a:buNone/>
            </a:pPr>
            <a:r>
              <a:rPr lang="en-US" dirty="0" smtClean="0"/>
              <a:t>Presentation &amp; Discussions of CDR</a:t>
            </a:r>
          </a:p>
          <a:p>
            <a:pPr lvl="2" eaLnBrk="1" hangingPunct="1"/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FLASH II Workshop </a:t>
            </a:r>
            <a:r>
              <a:rPr lang="en-US" dirty="0" smtClean="0"/>
              <a:t>			</a:t>
            </a:r>
            <a:r>
              <a:rPr lang="en-US" sz="2000" dirty="0" smtClean="0">
                <a:solidFill>
                  <a:srgbClr val="0000FF"/>
                </a:solidFill>
              </a:rPr>
              <a:t>October 12 – 14</a:t>
            </a:r>
          </a:p>
          <a:p>
            <a:pPr lvl="2" eaLnBrk="1" hangingPunct="1"/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Joint Instrumentation seminar 		</a:t>
            </a:r>
            <a:r>
              <a:rPr lang="en-US" sz="2000" dirty="0" smtClean="0">
                <a:solidFill>
                  <a:srgbClr val="0000FF"/>
                </a:solidFill>
              </a:rPr>
              <a:t>November 11</a:t>
            </a:r>
          </a:p>
          <a:p>
            <a:pPr lvl="2" eaLnBrk="1" hangingPunct="1"/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261748"/>
                </a:solidFill>
              </a:rPr>
              <a:t>European XFEL school – Moscow		</a:t>
            </a:r>
            <a:r>
              <a:rPr lang="en-US" sz="2000" dirty="0">
                <a:solidFill>
                  <a:srgbClr val="0000FF"/>
                </a:solidFill>
              </a:rPr>
              <a:t>November </a:t>
            </a:r>
            <a:r>
              <a:rPr lang="en-US" sz="2000" dirty="0" smtClean="0">
                <a:solidFill>
                  <a:srgbClr val="0000FF"/>
                </a:solidFill>
              </a:rPr>
              <a:t>14/15</a:t>
            </a:r>
          </a:p>
          <a:p>
            <a:pPr lvl="2" eaLnBrk="1" hangingPunct="1"/>
            <a:endParaRPr lang="en-US" sz="800" dirty="0" smtClean="0">
              <a:solidFill>
                <a:srgbClr val="261748"/>
              </a:solidFill>
            </a:endParaRPr>
          </a:p>
          <a:p>
            <a:pPr lvl="2" eaLnBrk="1" hangingPunct="1"/>
            <a:r>
              <a:rPr lang="en-US" sz="2000" b="1" dirty="0">
                <a:solidFill>
                  <a:srgbClr val="261748"/>
                </a:solidFill>
              </a:rPr>
              <a:t> </a:t>
            </a:r>
            <a:r>
              <a:rPr lang="en-US" b="1" dirty="0" smtClean="0"/>
              <a:t>European XFEL Users Meeting		</a:t>
            </a:r>
            <a:r>
              <a:rPr lang="en-US" sz="2000" b="1" dirty="0" smtClean="0">
                <a:solidFill>
                  <a:srgbClr val="0000FF"/>
                </a:solidFill>
              </a:rPr>
              <a:t>January 25/26 </a:t>
            </a:r>
          </a:p>
          <a:p>
            <a:pPr lvl="2" eaLnBrk="1" hangingPunct="1"/>
            <a:endParaRPr lang="en-US" sz="800" b="1" dirty="0"/>
          </a:p>
          <a:p>
            <a:pPr lvl="2" eaLnBrk="1" hangingPunct="1"/>
            <a:r>
              <a:rPr lang="en-US" b="1" dirty="0" smtClean="0"/>
              <a:t> SQS Workshop @ Users Meeting	</a:t>
            </a:r>
            <a:r>
              <a:rPr lang="en-US" sz="2000" b="1" dirty="0" smtClean="0">
                <a:solidFill>
                  <a:srgbClr val="0000FF"/>
                </a:solidFill>
              </a:rPr>
              <a:t>January 26 </a:t>
            </a:r>
          </a:p>
          <a:p>
            <a:pPr lvl="2" eaLnBrk="1" hangingPunct="1"/>
            <a:endParaRPr lang="en-US" sz="800" b="1" dirty="0" smtClean="0">
              <a:solidFill>
                <a:srgbClr val="0000FF"/>
              </a:solidFill>
            </a:endParaRPr>
          </a:p>
          <a:p>
            <a:pPr lvl="2" eaLnBrk="1" hangingPunct="1"/>
            <a:r>
              <a:rPr lang="en-US" dirty="0">
                <a:solidFill>
                  <a:srgbClr val="261748"/>
                </a:solidFill>
              </a:rPr>
              <a:t> </a:t>
            </a:r>
            <a:r>
              <a:rPr lang="en-US" dirty="0" smtClean="0">
                <a:solidFill>
                  <a:srgbClr val="261748"/>
                </a:solidFill>
              </a:rPr>
              <a:t>Seminar Dublin City University 		</a:t>
            </a:r>
            <a:r>
              <a:rPr lang="en-US" sz="2000" dirty="0" smtClean="0">
                <a:solidFill>
                  <a:srgbClr val="FF0000"/>
                </a:solidFill>
              </a:rPr>
              <a:t>April 19</a:t>
            </a:r>
          </a:p>
          <a:p>
            <a:pPr lvl="2" eaLnBrk="1" hangingPunct="1"/>
            <a:endParaRPr lang="en-US" dirty="0"/>
          </a:p>
          <a:p>
            <a:pPr lvl="2" eaLnBrk="1" hangingPunct="1"/>
            <a:endParaRPr lang="en-US" dirty="0" smtClean="0"/>
          </a:p>
          <a:p>
            <a:pPr lvl="5">
              <a:spcAft>
                <a:spcPts val="600"/>
              </a:spcAft>
            </a:pPr>
            <a:endParaRPr lang="en-US" dirty="0">
              <a:solidFill>
                <a:schemeClr val="tx1"/>
              </a:solidFill>
            </a:endParaRPr>
          </a:p>
          <a:p>
            <a:pPr lvl="1" eaLnBrk="1" hangingPunct="1"/>
            <a:endParaRPr lang="en-US" i="1" dirty="0" smtClean="0">
              <a:solidFill>
                <a:srgbClr val="FD930A"/>
              </a:solidFill>
            </a:endParaRPr>
          </a:p>
          <a:p>
            <a:pPr eaLnBrk="1" hangingPunct="1">
              <a:buNone/>
            </a:pPr>
            <a:endParaRPr lang="en-GB" b="1" i="1" dirty="0" smtClean="0">
              <a:solidFill>
                <a:srgbClr val="FD930A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2095" y="6531426"/>
            <a:ext cx="1253481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000" dirty="0" smtClean="0"/>
              <a:t>  WP-85, M. Meyer</a:t>
            </a:r>
            <a:endParaRPr lang="fr-FR" sz="1000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</a:defRPr>
            </a:lvl9pPr>
          </a:lstStyle>
          <a:p>
            <a:pPr eaLnBrk="1" hangingPunct="1">
              <a:buNone/>
            </a:pPr>
            <a:r>
              <a:rPr lang="en-US" sz="2000" dirty="0" smtClean="0"/>
              <a:t>Towards the TDR</a:t>
            </a:r>
          </a:p>
        </p:txBody>
      </p:sp>
      <p:sp>
        <p:nvSpPr>
          <p:cNvPr id="9" name="ZoneTexte 4"/>
          <p:cNvSpPr txBox="1"/>
          <p:nvPr/>
        </p:nvSpPr>
        <p:spPr>
          <a:xfrm>
            <a:off x="12095" y="6531426"/>
            <a:ext cx="7496927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000" dirty="0" smtClean="0"/>
              <a:t>  WP-85, </a:t>
            </a:r>
            <a:r>
              <a:rPr lang="fr-FR" sz="1000" dirty="0" err="1" smtClean="0"/>
              <a:t>T</a:t>
            </a:r>
            <a:r>
              <a:rPr lang="fr-FR" sz="1000" dirty="0" smtClean="0"/>
              <a:t>. </a:t>
            </a:r>
            <a:r>
              <a:rPr lang="fr-FR" sz="1000" dirty="0" err="1" smtClean="0"/>
              <a:t>Mazza</a:t>
            </a:r>
            <a:r>
              <a:rPr lang="fr-FR" sz="1000" dirty="0" smtClean="0"/>
              <a:t> / M. Meyer                             XFEL Project Progress Report (1_2012)   -  19th of April 2012                               			   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182181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F024603-50EC-45A7-88E9-780BAF159FCE}" type="slidenum">
              <a:rPr lang="en-GB" sz="1000">
                <a:solidFill>
                  <a:schemeClr val="bg1"/>
                </a:solidFill>
              </a:rPr>
              <a:pPr/>
              <a:t>8</a:t>
            </a:fld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4100" name="Rectangle 15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148998" y="831019"/>
            <a:ext cx="8778875" cy="4459287"/>
          </a:xfrm>
        </p:spPr>
        <p:txBody>
          <a:bodyPr/>
          <a:lstStyle/>
          <a:p>
            <a:pPr lvl="1" eaLnBrk="1" hangingPunct="1">
              <a:buNone/>
            </a:pPr>
            <a:endParaRPr lang="en-US" i="1" dirty="0" smtClean="0">
              <a:solidFill>
                <a:srgbClr val="FD930A"/>
              </a:solidFill>
            </a:endParaRPr>
          </a:p>
          <a:p>
            <a:pPr eaLnBrk="1" hangingPunct="1">
              <a:spcAft>
                <a:spcPts val="600"/>
              </a:spcAft>
            </a:pPr>
            <a:r>
              <a:rPr lang="en-US" dirty="0" smtClean="0">
                <a:solidFill>
                  <a:srgbClr val="0000FF"/>
                </a:solidFill>
              </a:rPr>
              <a:t>Experimental campaigns at XUV sources</a:t>
            </a:r>
          </a:p>
          <a:p>
            <a:pPr lvl="1" eaLnBrk="1" hangingPunct="1"/>
            <a:r>
              <a:rPr lang="en-US" dirty="0" smtClean="0">
                <a:solidFill>
                  <a:srgbClr val="261748"/>
                </a:solidFill>
              </a:rPr>
              <a:t>LCLS – THz streaking for X-ray timing diagnostics</a:t>
            </a:r>
          </a:p>
          <a:p>
            <a:pPr lvl="2" eaLnBrk="1" hangingPunct="1">
              <a:buNone/>
            </a:pPr>
            <a:r>
              <a:rPr lang="en-US" dirty="0" smtClean="0">
                <a:solidFill>
                  <a:srgbClr val="261748"/>
                </a:solidFill>
              </a:rPr>
              <a:t>		(PI: A. </a:t>
            </a:r>
            <a:r>
              <a:rPr lang="en-US" dirty="0" err="1" smtClean="0">
                <a:solidFill>
                  <a:srgbClr val="261748"/>
                </a:solidFill>
              </a:rPr>
              <a:t>Cavalieri</a:t>
            </a:r>
            <a:r>
              <a:rPr lang="en-US" dirty="0" smtClean="0">
                <a:solidFill>
                  <a:srgbClr val="261748"/>
                </a:solidFill>
              </a:rPr>
              <a:t>, CFEL)</a:t>
            </a:r>
          </a:p>
          <a:p>
            <a:pPr lvl="2" eaLnBrk="1" hangingPunct="1"/>
            <a:r>
              <a:rPr lang="en-US" dirty="0" smtClean="0">
                <a:solidFill>
                  <a:srgbClr val="261748"/>
                </a:solidFill>
              </a:rPr>
              <a:t>5 shifts March 15 – 19, 2012</a:t>
            </a:r>
          </a:p>
          <a:p>
            <a:pPr marL="560388" lvl="2" indent="0" eaLnBrk="1" hangingPunct="1">
              <a:buNone/>
            </a:pPr>
            <a:endParaRPr lang="en-US" sz="1000" dirty="0" smtClean="0">
              <a:solidFill>
                <a:srgbClr val="261748"/>
              </a:solidFill>
            </a:endParaRPr>
          </a:p>
          <a:p>
            <a:pPr lvl="1" eaLnBrk="1" hangingPunct="1"/>
            <a:r>
              <a:rPr lang="en-US" dirty="0" smtClean="0">
                <a:solidFill>
                  <a:srgbClr val="261748"/>
                </a:solidFill>
              </a:rPr>
              <a:t>FERMI </a:t>
            </a:r>
            <a:r>
              <a:rPr lang="en-US" dirty="0">
                <a:solidFill>
                  <a:srgbClr val="261748"/>
                </a:solidFill>
              </a:rPr>
              <a:t>– </a:t>
            </a:r>
            <a:r>
              <a:rPr lang="en-US" dirty="0" smtClean="0">
                <a:solidFill>
                  <a:srgbClr val="261748"/>
                </a:solidFill>
              </a:rPr>
              <a:t>LDM commissioning</a:t>
            </a:r>
            <a:endParaRPr lang="en-US" dirty="0">
              <a:solidFill>
                <a:srgbClr val="261748"/>
              </a:solidFill>
            </a:endParaRPr>
          </a:p>
          <a:p>
            <a:pPr lvl="2" eaLnBrk="1" hangingPunct="1">
              <a:buNone/>
            </a:pPr>
            <a:r>
              <a:rPr lang="en-US" dirty="0">
                <a:solidFill>
                  <a:srgbClr val="261748"/>
                </a:solidFill>
              </a:rPr>
              <a:t>		</a:t>
            </a:r>
            <a:r>
              <a:rPr lang="en-US" dirty="0" smtClean="0">
                <a:solidFill>
                  <a:srgbClr val="261748"/>
                </a:solidFill>
              </a:rPr>
              <a:t>(LDM consortium)</a:t>
            </a:r>
            <a:endParaRPr lang="en-US" dirty="0">
              <a:solidFill>
                <a:srgbClr val="261748"/>
              </a:solidFill>
            </a:endParaRPr>
          </a:p>
          <a:p>
            <a:pPr lvl="2" eaLnBrk="1" hangingPunct="1"/>
            <a:r>
              <a:rPr lang="en-US" dirty="0" smtClean="0">
                <a:solidFill>
                  <a:srgbClr val="261748"/>
                </a:solidFill>
              </a:rPr>
              <a:t>8 shifts March 22 – 25, 2012</a:t>
            </a:r>
            <a:endParaRPr lang="en-US" dirty="0">
              <a:solidFill>
                <a:srgbClr val="261748"/>
              </a:solidFill>
            </a:endParaRPr>
          </a:p>
          <a:p>
            <a:pPr marL="560388" lvl="2" indent="0" eaLnBrk="1" hangingPunct="1">
              <a:buNone/>
            </a:pPr>
            <a:endParaRPr lang="en-US" sz="1000" dirty="0">
              <a:solidFill>
                <a:srgbClr val="261748"/>
              </a:solidFill>
            </a:endParaRPr>
          </a:p>
          <a:p>
            <a:pPr lvl="1" eaLnBrk="1" hangingPunct="1"/>
            <a:r>
              <a:rPr lang="en-US" dirty="0" smtClean="0">
                <a:solidFill>
                  <a:srgbClr val="261748"/>
                </a:solidFill>
              </a:rPr>
              <a:t>BESSY II </a:t>
            </a:r>
            <a:r>
              <a:rPr lang="en-US" dirty="0">
                <a:solidFill>
                  <a:srgbClr val="261748"/>
                </a:solidFill>
              </a:rPr>
              <a:t>– </a:t>
            </a:r>
            <a:r>
              <a:rPr lang="en-US" dirty="0" smtClean="0">
                <a:solidFill>
                  <a:srgbClr val="261748"/>
                </a:solidFill>
              </a:rPr>
              <a:t>Two-color (opt. Laser + SR) experiments</a:t>
            </a:r>
          </a:p>
          <a:p>
            <a:pPr marL="819150" lvl="3" indent="0" eaLnBrk="1" hangingPunct="1">
              <a:buNone/>
            </a:pPr>
            <a:r>
              <a:rPr lang="en-US" dirty="0" smtClean="0">
                <a:solidFill>
                  <a:srgbClr val="261748"/>
                </a:solidFill>
              </a:rPr>
              <a:t>(Within SFB925 – A3)</a:t>
            </a:r>
          </a:p>
          <a:p>
            <a:pPr lvl="2" eaLnBrk="1" hangingPunct="1"/>
            <a:r>
              <a:rPr lang="en-US" dirty="0" smtClean="0">
                <a:solidFill>
                  <a:srgbClr val="261748"/>
                </a:solidFill>
              </a:rPr>
              <a:t>2 weeks </a:t>
            </a:r>
            <a:r>
              <a:rPr lang="en-US" dirty="0">
                <a:solidFill>
                  <a:srgbClr val="261748"/>
                </a:solidFill>
              </a:rPr>
              <a:t>March </a:t>
            </a:r>
            <a:r>
              <a:rPr lang="en-US" dirty="0" smtClean="0">
                <a:solidFill>
                  <a:srgbClr val="261748"/>
                </a:solidFill>
              </a:rPr>
              <a:t>12 </a:t>
            </a:r>
            <a:r>
              <a:rPr lang="en-US" dirty="0">
                <a:solidFill>
                  <a:srgbClr val="261748"/>
                </a:solidFill>
              </a:rPr>
              <a:t>– </a:t>
            </a:r>
            <a:r>
              <a:rPr lang="en-US" dirty="0" smtClean="0">
                <a:solidFill>
                  <a:srgbClr val="261748"/>
                </a:solidFill>
              </a:rPr>
              <a:t>25, 2012</a:t>
            </a:r>
            <a:endParaRPr lang="en-US" dirty="0">
              <a:solidFill>
                <a:srgbClr val="261748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2095" y="6531426"/>
            <a:ext cx="1253481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000" dirty="0" smtClean="0"/>
              <a:t>  WP-85, M. Meyer</a:t>
            </a:r>
            <a:endParaRPr lang="fr-FR" sz="1000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</a:defRPr>
            </a:lvl9pPr>
          </a:lstStyle>
          <a:p>
            <a:pPr eaLnBrk="1" hangingPunct="1">
              <a:buNone/>
            </a:pPr>
            <a:r>
              <a:rPr lang="en-US" sz="2000" dirty="0" smtClean="0"/>
              <a:t>SQS Science</a:t>
            </a:r>
          </a:p>
        </p:txBody>
      </p:sp>
      <p:sp>
        <p:nvSpPr>
          <p:cNvPr id="10" name="ZoneTexte 4"/>
          <p:cNvSpPr txBox="1"/>
          <p:nvPr/>
        </p:nvSpPr>
        <p:spPr>
          <a:xfrm>
            <a:off x="12095" y="6531426"/>
            <a:ext cx="7496927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000" dirty="0" smtClean="0"/>
              <a:t>  WP-85, </a:t>
            </a:r>
            <a:r>
              <a:rPr lang="fr-FR" sz="1000" dirty="0" err="1" smtClean="0"/>
              <a:t>T</a:t>
            </a:r>
            <a:r>
              <a:rPr lang="fr-FR" sz="1000" dirty="0" smtClean="0"/>
              <a:t>. </a:t>
            </a:r>
            <a:r>
              <a:rPr lang="fr-FR" sz="1000" dirty="0" err="1" smtClean="0"/>
              <a:t>Mazza</a:t>
            </a:r>
            <a:r>
              <a:rPr lang="fr-FR" sz="1000" dirty="0" smtClean="0"/>
              <a:t> / M. Meyer                             XFEL Project Progress Report (1_2012)   -  19th of April 2012                               			   </a:t>
            </a:r>
            <a:endParaRPr 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57" b="8034"/>
          <a:stretch/>
        </p:blipFill>
        <p:spPr bwMode="auto">
          <a:xfrm flipH="1" flipV="1">
            <a:off x="4408561" y="1646326"/>
            <a:ext cx="4143767" cy="1288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F024603-50EC-45A7-88E9-780BAF159FCE}" type="slidenum">
              <a:rPr lang="en-GB" sz="1000">
                <a:solidFill>
                  <a:schemeClr val="bg1"/>
                </a:solidFill>
              </a:rPr>
              <a:pPr/>
              <a:t>9</a:t>
            </a:fld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4100" name="Rectangle 15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149000" y="831019"/>
            <a:ext cx="4294212" cy="4459287"/>
          </a:xfrm>
        </p:spPr>
        <p:txBody>
          <a:bodyPr/>
          <a:lstStyle/>
          <a:p>
            <a:pPr lvl="1" eaLnBrk="1" hangingPunct="1">
              <a:buNone/>
            </a:pPr>
            <a:endParaRPr lang="en-US" i="1" dirty="0" smtClean="0">
              <a:solidFill>
                <a:srgbClr val="FD930A"/>
              </a:solidFill>
            </a:endParaRPr>
          </a:p>
          <a:p>
            <a:pPr eaLnBrk="1" hangingPunct="1">
              <a:spcAft>
                <a:spcPts val="600"/>
              </a:spcAft>
            </a:pPr>
            <a:r>
              <a:rPr lang="en-US" dirty="0" smtClean="0">
                <a:solidFill>
                  <a:srgbClr val="0000FF"/>
                </a:solidFill>
              </a:rPr>
              <a:t>HHG  Installation</a:t>
            </a:r>
          </a:p>
          <a:p>
            <a:pPr lvl="1" eaLnBrk="1" hangingPunct="1"/>
            <a:r>
              <a:rPr lang="en-US" dirty="0" smtClean="0">
                <a:solidFill>
                  <a:srgbClr val="261748"/>
                </a:solidFill>
              </a:rPr>
              <a:t>Beamline design completed</a:t>
            </a:r>
          </a:p>
          <a:p>
            <a:pPr lvl="1" eaLnBrk="1" hangingPunct="1"/>
            <a:r>
              <a:rPr lang="en-US" dirty="0" smtClean="0">
                <a:solidFill>
                  <a:srgbClr val="261748"/>
                </a:solidFill>
              </a:rPr>
              <a:t>Focusing optics tested</a:t>
            </a:r>
          </a:p>
          <a:p>
            <a:pPr lvl="1" eaLnBrk="1" hangingPunct="1"/>
            <a:r>
              <a:rPr lang="en-US" dirty="0" smtClean="0">
                <a:solidFill>
                  <a:srgbClr val="261748"/>
                </a:solidFill>
              </a:rPr>
              <a:t>Vacuum parts being delivered</a:t>
            </a:r>
          </a:p>
          <a:p>
            <a:pPr lvl="1" eaLnBrk="1" hangingPunct="1"/>
            <a:endParaRPr lang="en-US" dirty="0">
              <a:solidFill>
                <a:srgbClr val="261748"/>
              </a:solidFill>
            </a:endParaRPr>
          </a:p>
          <a:p>
            <a:pPr lvl="1" eaLnBrk="1" hangingPunct="1"/>
            <a:r>
              <a:rPr lang="en-US" dirty="0" smtClean="0">
                <a:solidFill>
                  <a:srgbClr val="261748"/>
                </a:solidFill>
              </a:rPr>
              <a:t>Setup for coincidence measurements (VMI + </a:t>
            </a:r>
            <a:r>
              <a:rPr lang="en-US" dirty="0" err="1" smtClean="0">
                <a:solidFill>
                  <a:srgbClr val="261748"/>
                </a:solidFill>
              </a:rPr>
              <a:t>eTOF</a:t>
            </a:r>
            <a:r>
              <a:rPr lang="en-US" dirty="0" smtClean="0">
                <a:solidFill>
                  <a:srgbClr val="261748"/>
                </a:solidFill>
              </a:rPr>
              <a:t>) installed, detectors tested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2095" y="6531426"/>
            <a:ext cx="1253481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000" dirty="0" smtClean="0"/>
              <a:t>  WP-85, M. Meyer</a:t>
            </a:r>
            <a:endParaRPr lang="fr-FR" sz="10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8" charset="-128"/>
              </a:defRPr>
            </a:lvl9pPr>
          </a:lstStyle>
          <a:p>
            <a:pPr eaLnBrk="1" hangingPunct="1">
              <a:buNone/>
            </a:pPr>
            <a:r>
              <a:rPr lang="en-US" sz="2000" dirty="0" smtClean="0"/>
              <a:t>SQS Science</a:t>
            </a:r>
          </a:p>
        </p:txBody>
      </p:sp>
      <p:sp>
        <p:nvSpPr>
          <p:cNvPr id="9" name="ZoneTexte 4"/>
          <p:cNvSpPr txBox="1"/>
          <p:nvPr/>
        </p:nvSpPr>
        <p:spPr>
          <a:xfrm>
            <a:off x="12095" y="6531426"/>
            <a:ext cx="7496927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000" dirty="0" smtClean="0"/>
              <a:t>  WP-85, </a:t>
            </a:r>
            <a:r>
              <a:rPr lang="fr-FR" sz="1000" dirty="0" err="1" smtClean="0"/>
              <a:t>T</a:t>
            </a:r>
            <a:r>
              <a:rPr lang="fr-FR" sz="1000" dirty="0" smtClean="0"/>
              <a:t>. </a:t>
            </a:r>
            <a:r>
              <a:rPr lang="fr-FR" sz="1000" dirty="0" err="1" smtClean="0"/>
              <a:t>Mazza</a:t>
            </a:r>
            <a:r>
              <a:rPr lang="fr-FR" sz="1000" dirty="0" smtClean="0"/>
              <a:t> / M. Meyer                             XFEL Project Progress Report (1_2012)   -  19th of April 2012                               			   </a:t>
            </a:r>
            <a:endParaRPr lang="fr-FR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115" y="3243161"/>
            <a:ext cx="3750213" cy="281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feil nach unten 1"/>
          <p:cNvSpPr/>
          <p:nvPr/>
        </p:nvSpPr>
        <p:spPr bwMode="auto">
          <a:xfrm rot="8258191">
            <a:off x="8018619" y="4915527"/>
            <a:ext cx="150041" cy="978408"/>
          </a:xfrm>
          <a:prstGeom prst="downArrow">
            <a:avLst/>
          </a:prstGeom>
          <a:solidFill>
            <a:srgbClr val="00B05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de-DE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8" charset="-128"/>
            </a:endParaRPr>
          </a:p>
        </p:txBody>
      </p:sp>
      <p:sp>
        <p:nvSpPr>
          <p:cNvPr id="11" name="Pfeil nach unten 10"/>
          <p:cNvSpPr/>
          <p:nvPr/>
        </p:nvSpPr>
        <p:spPr bwMode="auto">
          <a:xfrm rot="6447704">
            <a:off x="6903976" y="4103821"/>
            <a:ext cx="148530" cy="1388184"/>
          </a:xfrm>
          <a:prstGeom prst="downArrow">
            <a:avLst/>
          </a:prstGeom>
          <a:solidFill>
            <a:srgbClr val="00B05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de-DE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8" charset="-128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7708566" y="4008896"/>
            <a:ext cx="804875" cy="415498"/>
          </a:xfrm>
          <a:prstGeom prst="rect">
            <a:avLst/>
          </a:prstGeom>
          <a:solidFill>
            <a:srgbClr val="E0E0E0"/>
          </a:solidFill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050" b="1" dirty="0" smtClean="0"/>
              <a:t>Focusing mirror</a:t>
            </a:r>
            <a:endParaRPr lang="de-DE" sz="1050" b="1" dirty="0"/>
          </a:p>
        </p:txBody>
      </p:sp>
      <p:cxnSp>
        <p:nvCxnSpPr>
          <p:cNvPr id="8" name="Gerade Verbindung mit Pfeil 7"/>
          <p:cNvCxnSpPr/>
          <p:nvPr/>
        </p:nvCxnSpPr>
        <p:spPr bwMode="auto">
          <a:xfrm flipH="1">
            <a:off x="7918549" y="4399828"/>
            <a:ext cx="211511" cy="383685"/>
          </a:xfrm>
          <a:prstGeom prst="straightConnector1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feld 14"/>
          <p:cNvSpPr txBox="1"/>
          <p:nvPr/>
        </p:nvSpPr>
        <p:spPr>
          <a:xfrm>
            <a:off x="6293849" y="3394846"/>
            <a:ext cx="476632" cy="253916"/>
          </a:xfrm>
          <a:prstGeom prst="rect">
            <a:avLst/>
          </a:prstGeom>
          <a:solidFill>
            <a:srgbClr val="E0E0E0"/>
          </a:solidFill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050" b="1" dirty="0" smtClean="0"/>
              <a:t>VMI</a:t>
            </a:r>
            <a:endParaRPr lang="de-DE" sz="1050" b="1" dirty="0"/>
          </a:p>
        </p:txBody>
      </p:sp>
      <p:sp>
        <p:nvSpPr>
          <p:cNvPr id="16" name="Textfeld 15"/>
          <p:cNvSpPr txBox="1"/>
          <p:nvPr/>
        </p:nvSpPr>
        <p:spPr>
          <a:xfrm>
            <a:off x="5681545" y="5566000"/>
            <a:ext cx="548566" cy="253916"/>
          </a:xfrm>
          <a:prstGeom prst="rect">
            <a:avLst/>
          </a:prstGeom>
          <a:solidFill>
            <a:srgbClr val="E0E0E0"/>
          </a:solidFill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050" b="1" dirty="0" err="1" smtClean="0"/>
              <a:t>eTOF</a:t>
            </a:r>
            <a:endParaRPr lang="de-DE" sz="1050" b="1" dirty="0"/>
          </a:p>
        </p:txBody>
      </p:sp>
      <p:sp>
        <p:nvSpPr>
          <p:cNvPr id="17" name="Textfeld 16"/>
          <p:cNvSpPr txBox="1"/>
          <p:nvPr/>
        </p:nvSpPr>
        <p:spPr>
          <a:xfrm>
            <a:off x="4952043" y="1203220"/>
            <a:ext cx="666068" cy="338554"/>
          </a:xfrm>
          <a:prstGeom prst="rect">
            <a:avLst/>
          </a:prstGeom>
          <a:solidFill>
            <a:srgbClr val="E0E0E0"/>
          </a:solidFill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800" b="1" dirty="0" smtClean="0"/>
              <a:t>Focusing mirror</a:t>
            </a:r>
            <a:endParaRPr lang="de-DE" sz="800" b="1" dirty="0"/>
          </a:p>
        </p:txBody>
      </p:sp>
      <p:sp>
        <p:nvSpPr>
          <p:cNvPr id="18" name="Textfeld 17"/>
          <p:cNvSpPr txBox="1"/>
          <p:nvPr/>
        </p:nvSpPr>
        <p:spPr>
          <a:xfrm>
            <a:off x="5944987" y="1246420"/>
            <a:ext cx="775094" cy="215444"/>
          </a:xfrm>
          <a:prstGeom prst="rect">
            <a:avLst/>
          </a:prstGeom>
          <a:solidFill>
            <a:srgbClr val="E0E0E0"/>
          </a:solidFill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800" b="1" dirty="0" smtClean="0"/>
              <a:t>diagnostics</a:t>
            </a:r>
            <a:endParaRPr lang="de-DE" sz="800" b="1" dirty="0"/>
          </a:p>
        </p:txBody>
      </p:sp>
      <p:sp>
        <p:nvSpPr>
          <p:cNvPr id="19" name="Textfeld 18"/>
          <p:cNvSpPr txBox="1"/>
          <p:nvPr/>
        </p:nvSpPr>
        <p:spPr>
          <a:xfrm>
            <a:off x="6877810" y="1244379"/>
            <a:ext cx="1052893" cy="215444"/>
          </a:xfrm>
          <a:prstGeom prst="rect">
            <a:avLst/>
          </a:prstGeom>
          <a:solidFill>
            <a:srgbClr val="E0E0E0"/>
          </a:solidFill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800" b="1" dirty="0" err="1" smtClean="0"/>
              <a:t>monochromator</a:t>
            </a:r>
            <a:endParaRPr lang="de-DE" sz="800" b="1" dirty="0"/>
          </a:p>
        </p:txBody>
      </p:sp>
      <p:sp>
        <p:nvSpPr>
          <p:cNvPr id="20" name="Textfeld 19"/>
          <p:cNvSpPr txBox="1"/>
          <p:nvPr/>
        </p:nvSpPr>
        <p:spPr>
          <a:xfrm>
            <a:off x="8024304" y="1224419"/>
            <a:ext cx="440415" cy="338554"/>
          </a:xfrm>
          <a:prstGeom prst="rect">
            <a:avLst/>
          </a:prstGeom>
          <a:solidFill>
            <a:srgbClr val="E0E0E0"/>
          </a:solidFill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800" b="1" dirty="0" smtClean="0"/>
              <a:t>HHG cell</a:t>
            </a:r>
            <a:endParaRPr lang="de-DE" sz="800" b="1" dirty="0"/>
          </a:p>
        </p:txBody>
      </p:sp>
      <p:sp>
        <p:nvSpPr>
          <p:cNvPr id="21" name="Textfeld 20"/>
          <p:cNvSpPr txBox="1"/>
          <p:nvPr/>
        </p:nvSpPr>
        <p:spPr>
          <a:xfrm>
            <a:off x="7632798" y="5807306"/>
            <a:ext cx="930234" cy="415498"/>
          </a:xfrm>
          <a:prstGeom prst="rect">
            <a:avLst/>
          </a:prstGeom>
          <a:solidFill>
            <a:srgbClr val="E0E0E0"/>
          </a:solidFill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050" b="1" dirty="0" smtClean="0"/>
              <a:t>HHG </a:t>
            </a:r>
            <a:r>
              <a:rPr lang="en-US" sz="1050" b="1" dirty="0" err="1" smtClean="0"/>
              <a:t>beampath</a:t>
            </a:r>
            <a:endParaRPr lang="de-DE" sz="1050" b="1" dirty="0"/>
          </a:p>
        </p:txBody>
      </p:sp>
    </p:spTree>
    <p:extLst>
      <p:ext uri="{BB962C8B-B14F-4D97-AF65-F5344CB8AC3E}">
        <p14:creationId xmlns:p14="http://schemas.microsoft.com/office/powerpoint/2010/main" val="45901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Y European XFEL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8" charset="-128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975</Words>
  <Application>Microsoft Office PowerPoint</Application>
  <PresentationFormat>On-screen Show (4:3)</PresentationFormat>
  <Paragraphs>259</Paragraphs>
  <Slides>14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DESY European XFEL</vt:lpstr>
      <vt:lpstr>WP-85 SQS Scientific Instrument     XFEL Project Progress Report (1-2012) </vt:lpstr>
      <vt:lpstr>Comparison of forecasted and achieved progress:  Jul. 11 -&gt; Dec. 11</vt:lpstr>
      <vt:lpstr>Comparison of forecasted and achieved progress:  Jul. 11 -&gt; Dec. 11</vt:lpstr>
      <vt:lpstr>Comparison of forecasted and achieved progress:  Jul. 11 -&gt; Dec. 11</vt:lpstr>
      <vt:lpstr>Comparison of forecasted and achieved progress:  Jul. 11 -&gt; Dec. 11</vt:lpstr>
      <vt:lpstr>Comparison of forecasted and achieved progress:  Jul. 11 -&gt; Dec. 11</vt:lpstr>
      <vt:lpstr>Comparison of forecasted and achieved progress:  Jul. 11 -&gt; Dec. 11</vt:lpstr>
      <vt:lpstr>PowerPoint Presentation</vt:lpstr>
      <vt:lpstr>PowerPoint Presentation</vt:lpstr>
      <vt:lpstr>PowerPoint Presentation</vt:lpstr>
      <vt:lpstr>PowerPoint Presentation</vt:lpstr>
      <vt:lpstr>WP schedule</vt:lpstr>
      <vt:lpstr>WP schedule</vt:lpstr>
      <vt:lpstr>WP schedule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WP-X   XFEL Project Progress Report (2-2009)</dc:title>
  <dc:creator>Wichmann, Riko</dc:creator>
  <cp:lastModifiedBy>Mazza, Tommaso</cp:lastModifiedBy>
  <cp:revision>68</cp:revision>
  <cp:lastPrinted>2012-04-18T13:56:57Z</cp:lastPrinted>
  <dcterms:created xsi:type="dcterms:W3CDTF">2011-11-21T09:12:16Z</dcterms:created>
  <dcterms:modified xsi:type="dcterms:W3CDTF">2012-04-19T13:54:29Z</dcterms:modified>
</cp:coreProperties>
</file>