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77" r:id="rId4"/>
    <p:sldId id="278" r:id="rId5"/>
    <p:sldId id="297" r:id="rId6"/>
    <p:sldId id="298" r:id="rId7"/>
    <p:sldId id="276" r:id="rId8"/>
    <p:sldId id="275" r:id="rId9"/>
    <p:sldId id="268" r:id="rId10"/>
    <p:sldId id="269" r:id="rId11"/>
    <p:sldId id="270" r:id="rId12"/>
    <p:sldId id="271" r:id="rId13"/>
    <p:sldId id="272" r:id="rId14"/>
    <p:sldId id="263" r:id="rId15"/>
    <p:sldId id="264" r:id="rId16"/>
    <p:sldId id="265" r:id="rId17"/>
    <p:sldId id="266" r:id="rId18"/>
    <p:sldId id="267" r:id="rId19"/>
    <p:sldId id="287" r:id="rId20"/>
    <p:sldId id="292" r:id="rId21"/>
    <p:sldId id="293" r:id="rId22"/>
    <p:sldId id="290" r:id="rId23"/>
    <p:sldId id="273" r:id="rId24"/>
    <p:sldId id="274" r:id="rId25"/>
    <p:sldId id="299" r:id="rId26"/>
    <p:sldId id="296" r:id="rId27"/>
    <p:sldId id="300" r:id="rId28"/>
    <p:sldId id="288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080" y="-102"/>
      </p:cViewPr>
      <p:guideLst>
        <p:guide orient="horz" pos="3956"/>
        <p:guide orient="horz" pos="881"/>
        <p:guide orient="horz" pos="2446"/>
        <p:guide orient="horz" pos="4029"/>
        <p:guide pos="5194"/>
        <p:guide pos="1750"/>
        <p:guide pos="4023"/>
        <p:guide pos="568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88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8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5D9249F9-4FE2-476B-9E52-26101C9CEE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4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719587-26C8-4EEE-9375-1AF5E195B202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Upper area: </a:t>
            </a:r>
            <a:r>
              <a:rPr lang="en-GB" sz="1100" b="1" smtClean="0">
                <a:ea typeface="ＭＳ Ｐゴシック" charset="-128"/>
              </a:rPr>
              <a:t>Title</a:t>
            </a:r>
            <a:r>
              <a:rPr lang="en-GB" sz="1100" smtClean="0">
                <a:ea typeface="ＭＳ Ｐゴシック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Lower area </a:t>
            </a:r>
            <a:r>
              <a:rPr lang="en-GB" sz="1100" b="1" smtClean="0">
                <a:ea typeface="ＭＳ Ｐゴシック" charset="-128"/>
              </a:rPr>
              <a:t>(subtitle):</a:t>
            </a:r>
            <a:r>
              <a:rPr lang="en-GB" sz="1100" smtClean="0">
                <a:ea typeface="ＭＳ Ｐゴシック" charset="-128"/>
              </a:rPr>
              <a:t> Conference/meeting/workshop, location, date,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your name and affiliation,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Change the </a:t>
            </a:r>
            <a:r>
              <a:rPr lang="en-GB" sz="1100" b="1" smtClean="0">
                <a:ea typeface="ＭＳ Ｐゴシック" charset="-128"/>
              </a:rPr>
              <a:t>partner logos</a:t>
            </a:r>
            <a:r>
              <a:rPr lang="en-GB" sz="1100" smtClean="0">
                <a:ea typeface="ＭＳ Ｐゴシック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03FD3EE-ABFC-4D9E-B485-BB88D8D12462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sz="1200" b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1D741D6-3E05-4BF0-9D78-A50EEAAF6277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sz="1200" b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ADF90AF-57F5-483A-AE54-F387621BFC7E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sz="1200" b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DB5B9B8-11D9-4823-96A0-786C4F586373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F162C90-3816-49B8-8443-0B4765536909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938BADC-0C11-4DE2-8677-FB2506972367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sz="1200" b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EF97F716-F797-45D1-8DF7-C64E4841EF2F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sz="1200" b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B193066-7C29-4416-A0C7-A47AC8647AE7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sz="1200" b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E17F0D6B-B433-4FA8-A065-3DCE755BC85C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sz="1200" b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F162C90-3816-49B8-8443-0B4765536909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F162C90-3816-49B8-8443-0B4765536909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F162C90-3816-49B8-8443-0B4765536909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F162C90-3816-49B8-8443-0B4765536909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62B90A6-2DDB-422E-8206-4771EEEEED67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sz="1200" b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71D6F558-B47D-4478-A15F-7BFA67A984DE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sz="1200" b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7F3776A-0012-4AE0-B3C2-A4E78D4B685D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sz="1200" b="0"/>
          </a:p>
        </p:txBody>
      </p:sp>
      <p:sp>
        <p:nvSpPr>
          <p:cNvPr id="7171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DA5413B-AEFA-4217-9DC3-162CA2F25243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sz="1200" b="0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916" y="8685923"/>
            <a:ext cx="2973084" cy="4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A85043A-F5C9-4C2B-BA5E-4FF9132E35A7}" type="slidenum">
              <a:rPr lang="de-DE" sz="1200" b="0"/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sz="1200" b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693"/>
            <a:ext cx="5027916" cy="4115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7013" indent="-22701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9918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1E5-BA91-4E92-AF22-F84A8F985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2A2B-0F61-4F71-899B-100714326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7373-7C45-4563-BAB1-D7F59A214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A8CA-A295-4F14-AF18-6D459BD33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4EE0-54D9-4078-8F7C-37BE9429E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327F-B07E-476E-9609-C0054CF6F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2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6AD2-4984-4578-9C9D-9060AB4CC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3CDD-1459-43FF-9B57-F4EC8B13F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4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B353-FED9-4C4F-A7F1-BFB7CCE69D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F0860D-1C4C-436F-A9DF-8C6E81561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ea typeface="ＭＳ Ｐゴシック" pitchFamily="18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dirty="0">
                <a:solidFill>
                  <a:schemeClr val="bg1"/>
                </a:solidFill>
                <a:ea typeface="ＭＳ Ｐゴシック" pitchFamily="18" charset="-128"/>
              </a:rPr>
              <a:t>PPR </a:t>
            </a:r>
            <a:r>
              <a:rPr lang="en-GB" sz="1000" dirty="0" smtClean="0">
                <a:solidFill>
                  <a:schemeClr val="bg1"/>
                </a:solidFill>
                <a:ea typeface="ＭＳ Ｐゴシック" pitchFamily="18" charset="-128"/>
              </a:rPr>
              <a:t>1-2012</a:t>
            </a:r>
            <a:endParaRPr lang="en-GB" sz="1000" dirty="0">
              <a:solidFill>
                <a:schemeClr val="bg1"/>
              </a:solidFill>
              <a:ea typeface="ＭＳ Ｐゴシック" pitchFamily="18" charset="-128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88075" y="6537325"/>
            <a:ext cx="800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sz="1000" dirty="0">
                <a:solidFill>
                  <a:srgbClr val="000000"/>
                </a:solidFill>
                <a:latin typeface="Helvetica" charset="0"/>
              </a:rPr>
              <a:t>WP-X, Speaker Name		 XFEL Project Progress Report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(1-2012)</a:t>
            </a:r>
            <a:endParaRPr lang="en-GB" sz="1800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063" y="5043488"/>
            <a:ext cx="7283450" cy="1233487"/>
          </a:xfrm>
          <a:ln w="9525"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dirty="0" smtClean="0"/>
              <a:t>Presented by</a:t>
            </a:r>
          </a:p>
          <a:p>
            <a:pPr eaLnBrk="1" hangingPunct="1">
              <a:buFont typeface="Wingdings" charset="2"/>
              <a:buNone/>
            </a:pPr>
            <a:r>
              <a:rPr lang="en-GB" dirty="0" smtClean="0"/>
              <a:t>Gianluca Geloni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70898" y="1765300"/>
            <a:ext cx="7918450" cy="2906713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/>
              <a:t>WP-72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Simulations of photon fields</a:t>
            </a:r>
            <a:br>
              <a:rPr lang="en-US" sz="36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3600" b="1" dirty="0" smtClean="0"/>
              <a:t>XFEL Project Progress Report</a:t>
            </a:r>
            <a:br>
              <a:rPr lang="en-US" sz="3600" b="1" dirty="0" smtClean="0"/>
            </a:br>
            <a:r>
              <a:rPr lang="en-US" sz="3600" b="1" dirty="0" smtClean="0"/>
              <a:t>(1-2012)</a:t>
            </a:r>
            <a:br>
              <a:rPr lang="en-US" sz="3600" b="1" dirty="0" smtClean="0"/>
            </a:b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03E99060-97F1-4960-9D29-AF8DA3B05252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8738" y="114300"/>
            <a:ext cx="6613525" cy="738188"/>
          </a:xfrm>
        </p:spPr>
        <p:txBody>
          <a:bodyPr/>
          <a:lstStyle/>
          <a:p>
            <a:pPr algn="ctr" eaLnBrk="1" hangingPunct="1"/>
            <a:r>
              <a:rPr lang="en-GB" smtClean="0"/>
              <a:t>Extension to harder X-rays (I)</a:t>
            </a:r>
          </a:p>
        </p:txBody>
      </p:sp>
      <p:pic>
        <p:nvPicPr>
          <p:cNvPr id="33796" name="Picture 6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6"/>
          <a:stretch>
            <a:fillRect/>
          </a:stretch>
        </p:blipFill>
        <p:spPr bwMode="auto">
          <a:xfrm>
            <a:off x="188913" y="1528763"/>
            <a:ext cx="8789987" cy="1995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376238" y="1957388"/>
            <a:ext cx="2841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5</a:t>
            </a:r>
            <a:endParaRPr lang="de-DE" sz="1400"/>
          </a:p>
        </p:txBody>
      </p:sp>
      <p:sp>
        <p:nvSpPr>
          <p:cNvPr id="33798" name="TextBox 12"/>
          <p:cNvSpPr txBox="1">
            <a:spLocks noChangeArrowheads="1"/>
          </p:cNvSpPr>
          <p:nvPr/>
        </p:nvSpPr>
        <p:spPr bwMode="auto">
          <a:xfrm>
            <a:off x="3122613" y="1943100"/>
            <a:ext cx="2825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6</a:t>
            </a:r>
            <a:endParaRPr lang="de-DE" sz="1400"/>
          </a:p>
        </p:txBody>
      </p:sp>
      <p:sp>
        <p:nvSpPr>
          <p:cNvPr id="33799" name="TextBox 13"/>
          <p:cNvSpPr txBox="1">
            <a:spLocks noChangeArrowheads="1"/>
          </p:cNvSpPr>
          <p:nvPr/>
        </p:nvSpPr>
        <p:spPr bwMode="auto">
          <a:xfrm>
            <a:off x="5867400" y="1963738"/>
            <a:ext cx="2841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6</a:t>
            </a:r>
            <a:endParaRPr lang="de-DE" sz="1400"/>
          </a:p>
        </p:txBody>
      </p:sp>
      <p:pic>
        <p:nvPicPr>
          <p:cNvPr id="33800" name="Picture 6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6" r="36913" b="9695"/>
          <a:stretch>
            <a:fillRect/>
          </a:stretch>
        </p:blipFill>
        <p:spPr bwMode="auto">
          <a:xfrm>
            <a:off x="177800" y="3894138"/>
            <a:ext cx="5545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Box 16"/>
          <p:cNvSpPr txBox="1">
            <a:spLocks noChangeArrowheads="1"/>
          </p:cNvSpPr>
          <p:nvPr/>
        </p:nvSpPr>
        <p:spPr bwMode="auto">
          <a:xfrm>
            <a:off x="350838" y="4292600"/>
            <a:ext cx="2841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5</a:t>
            </a:r>
            <a:endParaRPr lang="de-DE" sz="1400"/>
          </a:p>
        </p:txBody>
      </p:sp>
      <p:sp>
        <p:nvSpPr>
          <p:cNvPr id="33802" name="TextBox 17"/>
          <p:cNvSpPr txBox="1">
            <a:spLocks noChangeArrowheads="1"/>
          </p:cNvSpPr>
          <p:nvPr/>
        </p:nvSpPr>
        <p:spPr bwMode="auto">
          <a:xfrm>
            <a:off x="3132138" y="4279900"/>
            <a:ext cx="284162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6</a:t>
            </a:r>
            <a:endParaRPr lang="de-DE" sz="1400"/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9"/>
          <a:stretch>
            <a:fillRect/>
          </a:stretch>
        </p:blipFill>
        <p:spPr bwMode="auto">
          <a:xfrm>
            <a:off x="5722938" y="4549775"/>
            <a:ext cx="7175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9"/>
          <a:stretch>
            <a:fillRect/>
          </a:stretch>
        </p:blipFill>
        <p:spPr bwMode="auto">
          <a:xfrm>
            <a:off x="6518275" y="4545013"/>
            <a:ext cx="722313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9"/>
          <a:stretch>
            <a:fillRect/>
          </a:stretch>
        </p:blipFill>
        <p:spPr bwMode="auto">
          <a:xfrm>
            <a:off x="7329488" y="4549775"/>
            <a:ext cx="7175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2122488" y="4903788"/>
            <a:ext cx="63198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5722938" y="4268788"/>
            <a:ext cx="6540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5 cells</a:t>
            </a:r>
            <a:endParaRPr lang="en-GB" sz="1200" dirty="0" smtClean="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6518275" y="4289425"/>
            <a:ext cx="6540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4 cells</a:t>
            </a:r>
            <a:endParaRPr lang="en-GB" sz="1200" dirty="0" smtClean="0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329488" y="4273550"/>
            <a:ext cx="7397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15 cells</a:t>
            </a:r>
            <a:endParaRPr lang="en-GB" sz="1200" dirty="0" smtClean="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722938" y="5232400"/>
            <a:ext cx="8001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Uniform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0.15 nm.</a:t>
            </a:r>
            <a:endParaRPr lang="en-GB" sz="1200" dirty="0" smtClean="0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526213" y="5230813"/>
            <a:ext cx="8429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Uniform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0.075 nm</a:t>
            </a:r>
            <a:endParaRPr lang="en-GB" sz="1200" dirty="0" smtClean="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329488" y="5259388"/>
            <a:ext cx="8413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Tapered</a:t>
            </a:r>
            <a:endParaRPr lang="en-GB" sz="12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1200" dirty="0" smtClean="0"/>
              <a:t>0.075 nm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76238" y="5395913"/>
            <a:ext cx="8001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0.15 nm.</a:t>
            </a:r>
            <a:endParaRPr lang="en-GB" sz="1200" dirty="0" smtClean="0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143250" y="5368925"/>
            <a:ext cx="8001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0.15 nm.</a:t>
            </a:r>
            <a:endParaRPr lang="en-GB" sz="1200" dirty="0" smtClean="0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8116888" y="1543050"/>
            <a:ext cx="8001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0.15 nm.</a:t>
            </a:r>
            <a:endParaRPr lang="en-GB" sz="1200" dirty="0" smtClean="0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8020050" y="4421188"/>
            <a:ext cx="104775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0.075 nm.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100 GW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Self-seeded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pulse</a:t>
            </a:r>
            <a:endParaRPr lang="en-GB" sz="1200" dirty="0" smtClean="0"/>
          </a:p>
        </p:txBody>
      </p:sp>
      <p:sp>
        <p:nvSpPr>
          <p:cNvPr id="33817" name="Rectangle 2"/>
          <p:cNvSpPr>
            <a:spLocks noChangeArrowheads="1"/>
          </p:cNvSpPr>
          <p:nvPr/>
        </p:nvSpPr>
        <p:spPr bwMode="auto">
          <a:xfrm>
            <a:off x="177800" y="3894138"/>
            <a:ext cx="8840788" cy="2063750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de-DE" b="0"/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500438" y="5656263"/>
            <a:ext cx="2143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smtClean="0"/>
              <a:t>Extension to harder X-rays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669908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10BB78B2-A839-4265-A4FF-402215D934C3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0950" y="77788"/>
            <a:ext cx="6613525" cy="738187"/>
          </a:xfrm>
        </p:spPr>
        <p:txBody>
          <a:bodyPr/>
          <a:lstStyle/>
          <a:p>
            <a:pPr algn="ctr" eaLnBrk="1" hangingPunct="1"/>
            <a:r>
              <a:rPr lang="en-GB" smtClean="0"/>
              <a:t>Extension to harder X-rays (II)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3"/>
          <a:srcRect l="3575" t="9228" r="3254" b="3466"/>
          <a:stretch/>
        </p:blipFill>
        <p:spPr bwMode="auto">
          <a:xfrm>
            <a:off x="304800" y="3627438"/>
            <a:ext cx="8562975" cy="27590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 rotWithShape="1">
          <a:blip r:embed="rId4"/>
          <a:srcRect r="8819" b="4500"/>
          <a:stretch/>
        </p:blipFill>
        <p:spPr bwMode="auto">
          <a:xfrm>
            <a:off x="869950" y="1165225"/>
            <a:ext cx="3101975" cy="235267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4586288" y="1660525"/>
            <a:ext cx="3394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261748"/>
                </a:solidFill>
              </a:rPr>
              <a:t>Combination with tapering allows to reach 100 GW power </a:t>
            </a:r>
            <a:r>
              <a:rPr lang="en-US" sz="2000" dirty="0" smtClean="0">
                <a:solidFill>
                  <a:srgbClr val="261748"/>
                </a:solidFill>
              </a:rPr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124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FF1B91B4-6750-4B44-B672-24F897714C0A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sz="1000">
              <a:solidFill>
                <a:schemeClr val="bg1"/>
              </a:solidFill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8" y="2017713"/>
            <a:ext cx="8370887" cy="42687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1328738" y="114300"/>
            <a:ext cx="661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>
                <a:solidFill>
                  <a:schemeClr val="bg1"/>
                </a:solidFill>
              </a:rPr>
              <a:t>Extension to harder X-rays (III)</a:t>
            </a: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1490663" y="1122363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000">
                <a:solidFill>
                  <a:srgbClr val="261748"/>
                </a:solidFill>
              </a:rPr>
              <a:t>Monochromaticity at these wavelengths allows for novel X-ray distribution system – Option 1:</a:t>
            </a:r>
          </a:p>
        </p:txBody>
      </p:sp>
    </p:spTree>
    <p:extLst>
      <p:ext uri="{BB962C8B-B14F-4D97-AF65-F5344CB8AC3E}">
        <p14:creationId xmlns:p14="http://schemas.microsoft.com/office/powerpoint/2010/main" val="1948962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B998D83-3B8D-4803-A3F5-A6BD7D355AAB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sz="1000">
              <a:solidFill>
                <a:schemeClr val="bg1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889125"/>
            <a:ext cx="8370888" cy="42576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0" y="104775"/>
            <a:ext cx="6613525" cy="738188"/>
          </a:xfrm>
        </p:spPr>
        <p:txBody>
          <a:bodyPr/>
          <a:lstStyle/>
          <a:p>
            <a:pPr algn="ctr" eaLnBrk="1" hangingPunct="1"/>
            <a:r>
              <a:rPr lang="en-GB" smtClean="0"/>
              <a:t>Extension to harder X-rays (IV)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490663" y="1122363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000">
                <a:solidFill>
                  <a:srgbClr val="261748"/>
                </a:solidFill>
              </a:rPr>
              <a:t>Monochromaticity at these wavelengths allows for novel X-ray distribution system – Option 2:</a:t>
            </a:r>
          </a:p>
        </p:txBody>
      </p:sp>
    </p:spTree>
    <p:extLst>
      <p:ext uri="{BB962C8B-B14F-4D97-AF65-F5344CB8AC3E}">
        <p14:creationId xmlns:p14="http://schemas.microsoft.com/office/powerpoint/2010/main" val="23727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1677983F-10F2-4C74-BBE4-36FF7E50979B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5075" y="0"/>
            <a:ext cx="6613525" cy="738188"/>
          </a:xfrm>
        </p:spPr>
        <p:txBody>
          <a:bodyPr/>
          <a:lstStyle/>
          <a:p>
            <a:pPr algn="ctr" eaLnBrk="1" hangingPunct="1"/>
            <a:r>
              <a:rPr lang="en-GB" smtClean="0"/>
              <a:t>Soft X-ray self-seeding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738699" y="2864284"/>
            <a:ext cx="7506776" cy="20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3200" dirty="0"/>
              <a:t>Compact grating </a:t>
            </a:r>
            <a:r>
              <a:rPr lang="en-US" sz="3200" dirty="0" err="1"/>
              <a:t>monochromator</a:t>
            </a:r>
            <a:r>
              <a:rPr lang="en-US" sz="3200" dirty="0"/>
              <a:t>: Feasibility for the </a:t>
            </a:r>
            <a:r>
              <a:rPr lang="en-US" sz="3200" dirty="0" smtClean="0"/>
              <a:t>E.XFEL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200" dirty="0"/>
          </a:p>
          <a:p>
            <a:pPr>
              <a:buNone/>
            </a:pPr>
            <a:r>
              <a:rPr lang="en-US" sz="2000" b="0" dirty="0" smtClean="0"/>
              <a:t>With V. </a:t>
            </a:r>
            <a:r>
              <a:rPr lang="en-US" sz="2000" b="0" dirty="0" err="1" smtClean="0"/>
              <a:t>Kocharyan</a:t>
            </a:r>
            <a:r>
              <a:rPr lang="en-US" sz="2000" b="0" dirty="0" smtClean="0"/>
              <a:t> and E. Saldin: </a:t>
            </a:r>
            <a:r>
              <a:rPr lang="de-DE" sz="2000" b="0" dirty="0" smtClean="0"/>
              <a:t>DESY 12-034, </a:t>
            </a:r>
            <a:r>
              <a:rPr lang="de-DE" sz="2000" b="0" dirty="0" err="1" smtClean="0"/>
              <a:t>February</a:t>
            </a:r>
            <a:r>
              <a:rPr lang="de-DE" sz="2000" b="0" dirty="0" smtClean="0"/>
              <a:t> </a:t>
            </a:r>
            <a:r>
              <a:rPr lang="de-DE" sz="2000" b="0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51994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9748AE7F-DEB6-424F-A4EA-4A51D70B96EF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50179" name="Rectangle 2"/>
          <p:cNvSpPr txBox="1">
            <a:spLocks noChangeArrowheads="1"/>
          </p:cNvSpPr>
          <p:nvPr/>
        </p:nvSpPr>
        <p:spPr bwMode="auto">
          <a:xfrm>
            <a:off x="1276350" y="-1588"/>
            <a:ext cx="661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>
                <a:solidFill>
                  <a:schemeClr val="bg1"/>
                </a:solidFill>
              </a:rPr>
              <a:t>Soft X-ray Self-seeding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1214438"/>
            <a:ext cx="8213725" cy="32289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0181" name="TextBox 1"/>
          <p:cNvSpPr txBox="1">
            <a:spLocks noChangeArrowheads="1"/>
          </p:cNvSpPr>
          <p:nvPr/>
        </p:nvSpPr>
        <p:spPr bwMode="auto">
          <a:xfrm>
            <a:off x="965200" y="4481934"/>
            <a:ext cx="7269163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buNone/>
            </a:pPr>
            <a:r>
              <a:rPr lang="en-US" sz="2400" dirty="0"/>
              <a:t>Back to the original DESY idea by Feldhaus et al. (Optics. Comm. 140, 341 (1997) : 15 years ago)…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/>
              <a:t>…</a:t>
            </a:r>
            <a:r>
              <a:rPr lang="en-US" sz="2400" dirty="0"/>
              <a:t>but with a great, very compact </a:t>
            </a:r>
            <a:r>
              <a:rPr lang="en-US" sz="2400" dirty="0" err="1"/>
              <a:t>monochromator</a:t>
            </a:r>
            <a:r>
              <a:rPr lang="en-US" sz="2400" dirty="0"/>
              <a:t> design by SLAC, allowing for short chicane!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42131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69D9D79A-8FD9-4E57-965F-03CF60D142E1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51203" name="Rectangle 2"/>
          <p:cNvSpPr txBox="1">
            <a:spLocks noChangeArrowheads="1"/>
          </p:cNvSpPr>
          <p:nvPr/>
        </p:nvSpPr>
        <p:spPr bwMode="auto">
          <a:xfrm>
            <a:off x="1276350" y="203200"/>
            <a:ext cx="661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>
                <a:solidFill>
                  <a:schemeClr val="bg1"/>
                </a:solidFill>
              </a:rPr>
              <a:t>SLAC grating monochromator adapted to E.XFEL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3"/>
          <a:srcRect r="3719"/>
          <a:stretch/>
        </p:blipFill>
        <p:spPr bwMode="auto">
          <a:xfrm>
            <a:off x="117475" y="1323975"/>
            <a:ext cx="6283325" cy="22336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 rotWithShape="1">
          <a:blip r:embed="rId4"/>
          <a:srcRect r="5180" b="14514"/>
          <a:stretch/>
        </p:blipFill>
        <p:spPr bwMode="auto">
          <a:xfrm>
            <a:off x="136525" y="3665538"/>
            <a:ext cx="6264275" cy="244475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6400800" y="747713"/>
            <a:ext cx="2617788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1800"/>
              <a:t>Great design by SLAC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/>
              <a:t>See</a:t>
            </a:r>
            <a:r>
              <a:rPr lang="de-DE" sz="1800"/>
              <a:t> e.g.</a:t>
            </a:r>
            <a:r>
              <a:rPr lang="en-US" sz="1800"/>
              <a:t> Y. Feng, </a:t>
            </a:r>
            <a:r>
              <a:rPr lang="de-DE" sz="1800"/>
              <a:t>P. Heimann, J. Wu, J. Krzywinski, M. Rowen, and J. Hastings</a:t>
            </a:r>
            <a:r>
              <a:rPr lang="en-US" sz="1800"/>
              <a:t>. “</a:t>
            </a:r>
            <a:r>
              <a:rPr lang="de-DE" sz="1800" i="1"/>
              <a:t>Compact Grating Monochromator Design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 i="1"/>
              <a:t>for LCLS-I Soft X-ray Self-Seeding”, Oct. 1, Seeded FELs in the Soft X-Ray Regime Workshop, Berkeley:</a:t>
            </a:r>
          </a:p>
          <a:p>
            <a:pPr eaLnBrk="1" hangingPunct="1">
              <a:buFont typeface="Wingdings" pitchFamily="2" charset="2"/>
              <a:buNone/>
            </a:pPr>
            <a:endParaRPr lang="en-US" sz="1800" i="1"/>
          </a:p>
          <a:p>
            <a:pPr algn="ctr" eaLnBrk="1" hangingPunct="1">
              <a:buFont typeface="Wingdings" pitchFamily="2" charset="2"/>
              <a:buNone/>
            </a:pPr>
            <a:r>
              <a:rPr lang="de-DE" sz="1600">
                <a:solidFill>
                  <a:srgbClr val="00B0F0"/>
                </a:solidFill>
              </a:rPr>
              <a:t>https://sites.google.com/a/lbl.gov/realizing-the-potential-of-seeded-fels-in-the-soft-x-ray-regime-workshop/talks</a:t>
            </a:r>
          </a:p>
        </p:txBody>
      </p:sp>
    </p:spTree>
    <p:extLst>
      <p:ext uri="{BB962C8B-B14F-4D97-AF65-F5344CB8AC3E}">
        <p14:creationId xmlns:p14="http://schemas.microsoft.com/office/powerpoint/2010/main" val="1248813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216B35A-AF70-4695-989C-8EFCD309A584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52227" name="Rectangle 2"/>
          <p:cNvSpPr txBox="1">
            <a:spLocks noChangeArrowheads="1"/>
          </p:cNvSpPr>
          <p:nvPr/>
        </p:nvSpPr>
        <p:spPr bwMode="auto">
          <a:xfrm>
            <a:off x="1276350" y="-1588"/>
            <a:ext cx="661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>
                <a:solidFill>
                  <a:schemeClr val="bg1"/>
                </a:solidFill>
              </a:rPr>
              <a:t>Soft X-ray Self-seeding: monochromator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1106488"/>
            <a:ext cx="7794625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 rotWithShape="1">
          <a:blip r:embed="rId4"/>
          <a:srcRect l="-200" t="1487" r="200" b="4134"/>
          <a:stretch/>
        </p:blipFill>
        <p:spPr bwMode="auto">
          <a:xfrm>
            <a:off x="250825" y="3802063"/>
            <a:ext cx="8666163" cy="25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2230" name="Rectangle 2"/>
          <p:cNvSpPr>
            <a:spLocks noChangeArrowheads="1"/>
          </p:cNvSpPr>
          <p:nvPr/>
        </p:nvSpPr>
        <p:spPr bwMode="auto">
          <a:xfrm>
            <a:off x="203200" y="1090613"/>
            <a:ext cx="8769350" cy="2603500"/>
          </a:xfrm>
          <a:prstGeom prst="rect">
            <a:avLst/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de-DE" b="0">
              <a:solidFill>
                <a:srgbClr val="FD930A"/>
              </a:solidFill>
            </a:endParaRPr>
          </a:p>
        </p:txBody>
      </p:sp>
      <p:sp>
        <p:nvSpPr>
          <p:cNvPr id="52231" name="Rectangle 3"/>
          <p:cNvSpPr>
            <a:spLocks noChangeArrowheads="1"/>
          </p:cNvSpPr>
          <p:nvPr/>
        </p:nvSpPr>
        <p:spPr bwMode="auto">
          <a:xfrm>
            <a:off x="203200" y="3770313"/>
            <a:ext cx="8769350" cy="2676525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de-DE" b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30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 rotWithShape="1">
          <a:blip r:embed="rId3"/>
          <a:srcRect r="2852" b="4677"/>
          <a:stretch/>
        </p:blipFill>
        <p:spPr bwMode="auto">
          <a:xfrm>
            <a:off x="682625" y="3808413"/>
            <a:ext cx="7832725" cy="25415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 rotWithShape="1">
          <a:blip r:embed="rId4"/>
          <a:srcRect r="6332"/>
          <a:stretch/>
        </p:blipFill>
        <p:spPr bwMode="auto">
          <a:xfrm>
            <a:off x="3436938" y="3840163"/>
            <a:ext cx="1414462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B5923B0-D4B4-465F-A0FC-38C5A2A688A3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53253" name="Rectangle 2"/>
          <p:cNvSpPr txBox="1">
            <a:spLocks noChangeArrowheads="1"/>
          </p:cNvSpPr>
          <p:nvPr/>
        </p:nvSpPr>
        <p:spPr bwMode="auto">
          <a:xfrm>
            <a:off x="1276350" y="-1588"/>
            <a:ext cx="661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>
                <a:solidFill>
                  <a:schemeClr val="bg1"/>
                </a:solidFill>
              </a:rPr>
              <a:t>Soft X-ray Self-seeding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 rotWithShape="1">
          <a:blip r:embed="rId5"/>
          <a:srcRect t="6328" b="5549"/>
          <a:stretch/>
        </p:blipFill>
        <p:spPr bwMode="auto">
          <a:xfrm>
            <a:off x="682625" y="1100138"/>
            <a:ext cx="7832725" cy="2573337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302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1677983F-10F2-4C74-BBE4-36FF7E50979B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5075" y="0"/>
            <a:ext cx="6613525" cy="738188"/>
          </a:xfrm>
        </p:spPr>
        <p:txBody>
          <a:bodyPr/>
          <a:lstStyle/>
          <a:p>
            <a:pPr algn="ctr" eaLnBrk="1" hangingPunct="1"/>
            <a:r>
              <a:rPr lang="en-GB" smtClean="0"/>
              <a:t>Soft X-ray self-seeding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1119188" y="2900363"/>
            <a:ext cx="6962775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3200" dirty="0" smtClean="0"/>
              <a:t>Pulse-front tilt caused by the use of grating </a:t>
            </a:r>
            <a:r>
              <a:rPr lang="en-US" sz="3200" dirty="0" err="1" smtClean="0"/>
              <a:t>monochromator</a:t>
            </a:r>
            <a:r>
              <a:rPr lang="en-US" sz="3200" dirty="0" smtClean="0"/>
              <a:t> and self-seeding of soft X-ray FELs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200" dirty="0"/>
          </a:p>
          <a:p>
            <a:pPr>
              <a:buNone/>
            </a:pPr>
            <a:r>
              <a:rPr lang="de-DE" sz="2000" b="0" dirty="0" err="1"/>
              <a:t>With</a:t>
            </a:r>
            <a:r>
              <a:rPr lang="de-DE" sz="2000" b="0" dirty="0"/>
              <a:t> V. </a:t>
            </a:r>
            <a:r>
              <a:rPr lang="de-DE" sz="2000" b="0" dirty="0" err="1"/>
              <a:t>Kocharyan</a:t>
            </a:r>
            <a:r>
              <a:rPr lang="de-DE" sz="2000" b="0" dirty="0"/>
              <a:t>, E. Saldin: </a:t>
            </a:r>
            <a:r>
              <a:rPr lang="de-DE" sz="2000" b="0" dirty="0" smtClean="0"/>
              <a:t>DESY 12-05, March </a:t>
            </a:r>
            <a:r>
              <a:rPr lang="de-DE" sz="2000" b="0" dirty="0"/>
              <a:t>2012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0773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2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Jan. 12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Mar. 12</a:t>
            </a:r>
            <a:br>
              <a:rPr lang="en-US" sz="2000" dirty="0" smtClean="0"/>
            </a:br>
            <a:endParaRPr lang="en-GB" sz="2000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3" y="1290638"/>
            <a:ext cx="8778875" cy="4459287"/>
          </a:xfrm>
        </p:spPr>
        <p:txBody>
          <a:bodyPr/>
          <a:lstStyle/>
          <a:p>
            <a:pPr eaLnBrk="1" hangingPunct="1"/>
            <a:r>
              <a:rPr lang="en-US" dirty="0" smtClean="0"/>
              <a:t>WP-72, together with V. </a:t>
            </a:r>
            <a:r>
              <a:rPr lang="en-US" dirty="0" err="1" smtClean="0"/>
              <a:t>Kocharyan</a:t>
            </a:r>
            <a:r>
              <a:rPr lang="en-US" dirty="0" smtClean="0"/>
              <a:t> and E. Saldin Took </a:t>
            </a:r>
            <a:r>
              <a:rPr lang="en-US" dirty="0"/>
              <a:t>part as observers to commissioning HXRSS at LCLS, January </a:t>
            </a:r>
            <a:r>
              <a:rPr lang="en-US" dirty="0" smtClean="0"/>
              <a:t>2012 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GB" b="1" i="1" dirty="0" smtClean="0">
              <a:solidFill>
                <a:srgbClr val="FD93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1677983F-10F2-4C74-BBE4-36FF7E50979B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5075" y="0"/>
            <a:ext cx="6613525" cy="738188"/>
          </a:xfrm>
        </p:spPr>
        <p:txBody>
          <a:bodyPr/>
          <a:lstStyle/>
          <a:p>
            <a:pPr algn="ctr" eaLnBrk="1" hangingPunct="1"/>
            <a:r>
              <a:rPr lang="en-GB" smtClean="0"/>
              <a:t>Soft X-ray self-seeding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1" y="1418611"/>
            <a:ext cx="7266855" cy="20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0890" y="3652192"/>
            <a:ext cx="6156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lvl="0" indent="-298450">
              <a:buClr>
                <a:srgbClr val="FD930A"/>
              </a:buClr>
              <a:buSzPct val="80000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Important effect for self-seeding!</a:t>
            </a:r>
            <a:endParaRPr lang="en-US" sz="24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5" y="4113857"/>
            <a:ext cx="3809488" cy="214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75" y="4199014"/>
            <a:ext cx="5028905" cy="196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8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1677983F-10F2-4C74-BBE4-36FF7E50979B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5075" y="0"/>
            <a:ext cx="6613525" cy="738188"/>
          </a:xfrm>
        </p:spPr>
        <p:txBody>
          <a:bodyPr/>
          <a:lstStyle/>
          <a:p>
            <a:pPr algn="ctr" eaLnBrk="1" hangingPunct="1"/>
            <a:r>
              <a:rPr lang="en-GB" smtClean="0"/>
              <a:t>Soft X-ray self-seeding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30" y="1458836"/>
            <a:ext cx="3060291" cy="241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/>
          <a:stretch/>
        </p:blipFill>
        <p:spPr bwMode="auto">
          <a:xfrm>
            <a:off x="6105832" y="1448927"/>
            <a:ext cx="2912756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" y="1398588"/>
            <a:ext cx="30670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8" y="4203288"/>
            <a:ext cx="2699795" cy="189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94" y="4128087"/>
            <a:ext cx="2609780" cy="20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72" y="4129548"/>
            <a:ext cx="2775084" cy="20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0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1677983F-10F2-4C74-BBE4-36FF7E50979B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5075" y="0"/>
            <a:ext cx="6613525" cy="738188"/>
          </a:xfrm>
        </p:spPr>
        <p:txBody>
          <a:bodyPr/>
          <a:lstStyle/>
          <a:p>
            <a:pPr algn="ctr" eaLnBrk="1" hangingPunct="1"/>
            <a:r>
              <a:rPr lang="en-GB" dirty="0" smtClean="0"/>
              <a:t>Theoretical studies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1119188" y="2162943"/>
            <a:ext cx="6962775" cy="30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buNone/>
            </a:pPr>
            <a:r>
              <a:rPr lang="en-US" sz="3200" dirty="0"/>
              <a:t>On quantum e</a:t>
            </a:r>
            <a:r>
              <a:rPr lang="en-US" sz="3200" b="0" dirty="0"/>
              <a:t>ff</a:t>
            </a:r>
            <a:r>
              <a:rPr lang="en-US" sz="3200" dirty="0"/>
              <a:t>ects in spontaneous emission by </a:t>
            </a:r>
            <a:r>
              <a:rPr lang="en-US" sz="3200" dirty="0" smtClean="0"/>
              <a:t>a relativistic </a:t>
            </a:r>
            <a:r>
              <a:rPr lang="en-US" sz="3200" dirty="0"/>
              <a:t>electron beam in an </a:t>
            </a:r>
            <a:r>
              <a:rPr lang="en-US" sz="3200" dirty="0" err="1"/>
              <a:t>undulator</a:t>
            </a:r>
            <a:endParaRPr lang="de-DE" sz="3200" b="0" dirty="0" smtClean="0"/>
          </a:p>
          <a:p>
            <a:pPr>
              <a:buNone/>
            </a:pPr>
            <a:endParaRPr lang="de-DE" sz="3200" b="0" dirty="0"/>
          </a:p>
          <a:p>
            <a:pPr>
              <a:buNone/>
            </a:pPr>
            <a:r>
              <a:rPr lang="de-DE" sz="2000" b="0" dirty="0" err="1" smtClean="0"/>
              <a:t>With</a:t>
            </a:r>
            <a:r>
              <a:rPr lang="de-DE" sz="2000" b="0" dirty="0" smtClean="0"/>
              <a:t> V. </a:t>
            </a:r>
            <a:r>
              <a:rPr lang="de-DE" sz="2000" b="0" dirty="0" err="1" smtClean="0"/>
              <a:t>Kocharyan</a:t>
            </a:r>
            <a:r>
              <a:rPr lang="de-DE" sz="2000" b="0" dirty="0" smtClean="0"/>
              <a:t>, E. Saldin: DESY 12-022, </a:t>
            </a:r>
            <a:r>
              <a:rPr lang="de-DE" sz="2000" b="0" dirty="0" err="1" smtClean="0"/>
              <a:t>February</a:t>
            </a:r>
            <a:r>
              <a:rPr lang="de-DE" sz="2000" b="0" dirty="0" smtClean="0"/>
              <a:t> </a:t>
            </a:r>
            <a:r>
              <a:rPr lang="de-DE" sz="2000" b="0" dirty="0"/>
              <a:t>2012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1053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on quantum effects on SR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1" y="1069451"/>
            <a:ext cx="5586545" cy="539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32" y="1398588"/>
            <a:ext cx="17811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734" y="2625823"/>
            <a:ext cx="3721204" cy="4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22"/>
          <a:stretch/>
        </p:blipFill>
        <p:spPr bwMode="auto">
          <a:xfrm>
            <a:off x="5303734" y="3234520"/>
            <a:ext cx="3785970" cy="64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22"/>
          <a:stretch/>
        </p:blipFill>
        <p:spPr bwMode="auto">
          <a:xfrm>
            <a:off x="5238968" y="5909481"/>
            <a:ext cx="3785970" cy="37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50000" r="77511" b="25000"/>
          <a:stretch/>
        </p:blipFill>
        <p:spPr bwMode="auto">
          <a:xfrm>
            <a:off x="6227727" y="4130794"/>
            <a:ext cx="1883391" cy="131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3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24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Jan. 12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Mar. 12</a:t>
            </a:r>
            <a:br>
              <a:rPr lang="en-US" sz="2000" dirty="0" smtClean="0"/>
            </a:br>
            <a:endParaRPr lang="en-GB" sz="2000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3" y="1290638"/>
            <a:ext cx="8778875" cy="4459287"/>
          </a:xfrm>
        </p:spPr>
        <p:txBody>
          <a:bodyPr/>
          <a:lstStyle/>
          <a:p>
            <a:pPr eaLnBrk="1" hangingPunct="1"/>
            <a:r>
              <a:rPr lang="en-US" dirty="0" smtClean="0"/>
              <a:t>Cooperation </a:t>
            </a:r>
            <a:r>
              <a:rPr lang="en-US" dirty="0"/>
              <a:t>with O. </a:t>
            </a:r>
            <a:r>
              <a:rPr lang="en-US" dirty="0" err="1"/>
              <a:t>Chubar</a:t>
            </a:r>
            <a:r>
              <a:rPr lang="en-US" dirty="0"/>
              <a:t> (support, R&amp;D and extension of capabilities, PBBA problems)</a:t>
            </a:r>
          </a:p>
          <a:p>
            <a:pPr eaLnBrk="1" hangingPunct="1"/>
            <a:r>
              <a:rPr lang="en-US" dirty="0" smtClean="0"/>
              <a:t>First Implementation </a:t>
            </a:r>
            <a:r>
              <a:rPr lang="en-US" dirty="0"/>
              <a:t>of </a:t>
            </a:r>
            <a:r>
              <a:rPr lang="en-US" dirty="0" smtClean="0"/>
              <a:t>parallelization (it-</a:t>
            </a:r>
            <a:r>
              <a:rPr lang="en-US" dirty="0" err="1" smtClean="0"/>
              <a:t>hpc</a:t>
            </a:r>
            <a:r>
              <a:rPr lang="en-US" dirty="0" smtClean="0"/>
              <a:t> @</a:t>
            </a:r>
            <a:r>
              <a:rPr lang="en-US" dirty="0" err="1" smtClean="0"/>
              <a:t>desy</a:t>
            </a:r>
            <a:r>
              <a:rPr lang="en-US" dirty="0" smtClean="0"/>
              <a:t>, 512 cores)</a:t>
            </a:r>
            <a:endParaRPr lang="en-US" dirty="0" smtClean="0"/>
          </a:p>
          <a:p>
            <a:pPr eaLnBrk="1" hangingPunct="1"/>
            <a:r>
              <a:rPr lang="en-US" dirty="0"/>
              <a:t>Integration of different SR code parts began: common input/output framework, GUI, support of high-performance computing in the </a:t>
            </a:r>
            <a:r>
              <a:rPr lang="en-US" dirty="0" smtClean="0"/>
              <a:t>GUI</a:t>
            </a:r>
          </a:p>
          <a:p>
            <a:pPr eaLnBrk="1" hangingPunct="1"/>
            <a:r>
              <a:rPr lang="en-US" dirty="0"/>
              <a:t>Student hired within HZB cooperation (Malte </a:t>
            </a:r>
            <a:r>
              <a:rPr lang="en-US" dirty="0" err="1"/>
              <a:t>Titze</a:t>
            </a:r>
            <a:r>
              <a:rPr lang="en-US" dirty="0"/>
              <a:t>)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GB" b="1" i="1" dirty="0" smtClean="0">
              <a:solidFill>
                <a:srgbClr val="FD93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25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Jan. 12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Mar. 12</a:t>
            </a:r>
            <a:br>
              <a:rPr lang="en-US" sz="2000" dirty="0" smtClean="0"/>
            </a:br>
            <a:endParaRPr lang="en-GB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199322"/>
            <a:ext cx="7095059" cy="519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12128" y="3218727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I. Agapov</a:t>
            </a:r>
            <a:endParaRPr lang="de-DE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26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Jan. 12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Mar. 12</a:t>
            </a:r>
            <a:br>
              <a:rPr lang="en-US" sz="2000" dirty="0" smtClean="0"/>
            </a:br>
            <a:endParaRPr lang="en-GB" sz="2000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3" y="1290638"/>
            <a:ext cx="8778875" cy="44592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Cooperation </a:t>
            </a:r>
            <a:r>
              <a:rPr lang="en-US" dirty="0"/>
              <a:t>with WP-74 on PBBA </a:t>
            </a:r>
            <a:r>
              <a:rPr lang="en-US" dirty="0" smtClean="0"/>
              <a:t>continues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GB" b="1" i="1" dirty="0" smtClean="0">
              <a:solidFill>
                <a:srgbClr val="FD930A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780322"/>
            <a:ext cx="2833616" cy="1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04" y="1852729"/>
            <a:ext cx="2364745" cy="1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64" y="1809200"/>
            <a:ext cx="3769530" cy="201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0" y="3723818"/>
            <a:ext cx="4795261" cy="208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909" r="5538"/>
          <a:stretch/>
        </p:blipFill>
        <p:spPr bwMode="auto">
          <a:xfrm>
            <a:off x="5036694" y="3890707"/>
            <a:ext cx="4001899" cy="238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44778" y="5880040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I. Agapov</a:t>
            </a:r>
            <a:endParaRPr lang="de-DE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27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Jan. 12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Mar. 12</a:t>
            </a:r>
            <a:br>
              <a:rPr lang="en-US" sz="2000" dirty="0" smtClean="0"/>
            </a:br>
            <a:endParaRPr lang="en-GB" sz="20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9" y="1490559"/>
            <a:ext cx="5813945" cy="4067739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27639" y="5621967"/>
            <a:ext cx="4519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Sergey Tomin and Nikolay Smolyakov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3170771" y="1050326"/>
            <a:ext cx="274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Tuning of K-parameter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0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955D087-8860-49C0-AA20-852CFE196075}" type="slidenum">
              <a:rPr lang="en-GB" sz="1000">
                <a:solidFill>
                  <a:schemeClr val="bg1"/>
                </a:solidFill>
              </a:rPr>
              <a:pPr/>
              <a:t>28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dirty="0" smtClean="0"/>
              <a:t>Activities and milestones scheduled for</a:t>
            </a:r>
            <a:br>
              <a:rPr lang="en-US" sz="2000" dirty="0" smtClean="0"/>
            </a:br>
            <a:r>
              <a:rPr lang="en-US" sz="2000" dirty="0" smtClean="0"/>
              <a:t>the next half year</a:t>
            </a:r>
          </a:p>
        </p:txBody>
      </p:sp>
      <p:sp>
        <p:nvSpPr>
          <p:cNvPr id="614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7475" y="1347788"/>
            <a:ext cx="8809038" cy="4459287"/>
          </a:xfrm>
        </p:spPr>
        <p:txBody>
          <a:bodyPr/>
          <a:lstStyle/>
          <a:p>
            <a:pPr eaLnBrk="1" hangingPunct="1"/>
            <a:r>
              <a:rPr lang="en-US" sz="2000" dirty="0"/>
              <a:t>Continue investigation of </a:t>
            </a:r>
            <a:r>
              <a:rPr lang="en-US" sz="2000" dirty="0" smtClean="0"/>
              <a:t> </a:t>
            </a:r>
            <a:r>
              <a:rPr lang="en-US" sz="2000" dirty="0"/>
              <a:t>schemes </a:t>
            </a:r>
            <a:r>
              <a:rPr lang="en-US" sz="2000" dirty="0" smtClean="0"/>
              <a:t>beyond baseline for </a:t>
            </a:r>
            <a:r>
              <a:rPr lang="en-US" sz="2000" dirty="0"/>
              <a:t>the European XFEL </a:t>
            </a:r>
          </a:p>
          <a:p>
            <a:pPr eaLnBrk="1" hangingPunct="1"/>
            <a:r>
              <a:rPr lang="en-US" sz="2000" dirty="0"/>
              <a:t>Continue cooperation with O. </a:t>
            </a:r>
            <a:r>
              <a:rPr lang="en-US" sz="2000" dirty="0" err="1"/>
              <a:t>Chubar</a:t>
            </a:r>
            <a:r>
              <a:rPr lang="en-US" sz="2000" dirty="0"/>
              <a:t> (support, R&amp;D and extension of capabilities, PBBA problems)</a:t>
            </a:r>
          </a:p>
          <a:p>
            <a:pPr eaLnBrk="1" hangingPunct="1"/>
            <a:r>
              <a:rPr lang="en-US" sz="2000" dirty="0"/>
              <a:t>Continue cooperation with Dr. N. Smolyakov and S. Tomin (integration into E. XFEL package, PBBA, alternative routines for SR calculations) </a:t>
            </a:r>
          </a:p>
          <a:p>
            <a:pPr eaLnBrk="1" hangingPunct="1"/>
            <a:r>
              <a:rPr lang="en-US" sz="2000" dirty="0"/>
              <a:t>Continue implementation of parallelization: algorithm analysis and hardware/software evaluation for optimal </a:t>
            </a:r>
            <a:r>
              <a:rPr lang="en-US" sz="2000" dirty="0" smtClean="0"/>
              <a:t>performance</a:t>
            </a:r>
          </a:p>
          <a:p>
            <a:pPr eaLnBrk="1" hangingPunct="1"/>
            <a:r>
              <a:rPr lang="en-US" sz="2000" dirty="0"/>
              <a:t>Continue cooperation with WP-74 on PBBA </a:t>
            </a:r>
          </a:p>
          <a:p>
            <a:pPr eaLnBrk="1" hangingPunct="1"/>
            <a:r>
              <a:rPr lang="en-US" sz="2000" dirty="0"/>
              <a:t>Continue Support to A. Mancuso and M. Meyer </a:t>
            </a:r>
          </a:p>
          <a:p>
            <a:pPr eaLnBrk="1" hangingPunct="1"/>
            <a:r>
              <a:rPr lang="en-US" sz="2000" dirty="0"/>
              <a:t>Continue HZB cooperation</a:t>
            </a:r>
          </a:p>
          <a:p>
            <a:pPr eaLnBrk="1" hangingPunct="1"/>
            <a:r>
              <a:rPr lang="en-US" sz="2000" dirty="0"/>
              <a:t>Continue integration of different SR code parts: common input/output framework, GUI, support of high-performance computing in the GUI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300037" lvl="1" indent="0" eaLnBrk="1" hangingPunct="1">
              <a:buNone/>
            </a:pPr>
            <a:endParaRPr lang="en-US" i="1" dirty="0" smtClean="0">
              <a:solidFill>
                <a:srgbClr val="FD930A"/>
              </a:solidFill>
            </a:endParaRPr>
          </a:p>
          <a:p>
            <a:pPr eaLnBrk="1" hangingPunct="1"/>
            <a:endParaRPr lang="en-GB" i="1" dirty="0" smtClean="0">
              <a:solidFill>
                <a:srgbClr val="FD930A"/>
              </a:solidFill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5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67222CD0-EDC4-4146-A98E-BE0A08446B65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14288"/>
            <a:ext cx="6613525" cy="738187"/>
          </a:xfrm>
        </p:spPr>
        <p:txBody>
          <a:bodyPr/>
          <a:lstStyle/>
          <a:p>
            <a:pPr algn="ctr" eaLnBrk="1" hangingPunct="1"/>
            <a:r>
              <a:rPr lang="en-US" smtClean="0"/>
              <a:t>Working principle (I)</a:t>
            </a:r>
            <a:endParaRPr lang="en-GB" smtClean="0"/>
          </a:p>
        </p:txBody>
      </p:sp>
      <p:sp>
        <p:nvSpPr>
          <p:cNvPr id="12292" name="Rectangle 20"/>
          <p:cNvSpPr>
            <a:spLocks noChangeAspect="1" noChangeArrowheads="1"/>
          </p:cNvSpPr>
          <p:nvPr/>
        </p:nvSpPr>
        <p:spPr bwMode="auto">
          <a:xfrm>
            <a:off x="115888" y="3003550"/>
            <a:ext cx="87645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66700" indent="-266700" defTabSz="593725"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 sz="2400">
              <a:solidFill>
                <a:schemeClr val="tx2"/>
              </a:solidFill>
            </a:endParaRPr>
          </a:p>
          <a:p>
            <a:pPr marL="266700" indent="-266700" defTabSz="593725">
              <a:buClr>
                <a:schemeClr val="accent2"/>
              </a:buClr>
              <a:buSzPct val="90000"/>
            </a:pPr>
            <a:r>
              <a:rPr lang="en-GB" sz="2000" b="0"/>
              <a:t>First part: usual SASE </a:t>
            </a:r>
            <a:r>
              <a:rPr lang="en-GB" sz="2000" b="0">
                <a:sym typeface="Wingdings" pitchFamily="2" charset="2"/>
              </a:rPr>
              <a:t> linear regime pulse</a:t>
            </a:r>
          </a:p>
          <a:p>
            <a:pPr marL="266700" indent="-266700" defTabSz="593725">
              <a:buClr>
                <a:schemeClr val="accent2"/>
              </a:buClr>
              <a:buSzPct val="90000"/>
            </a:pPr>
            <a:r>
              <a:rPr lang="en-US" sz="2000" b="0">
                <a:sym typeface="Wingdings" pitchFamily="2" charset="2"/>
              </a:rPr>
              <a:t>Weak chicane (R</a:t>
            </a:r>
            <a:r>
              <a:rPr lang="en-US" sz="2000" b="0" baseline="-25000">
                <a:sym typeface="Wingdings" pitchFamily="2" charset="2"/>
              </a:rPr>
              <a:t>56</a:t>
            </a:r>
            <a:r>
              <a:rPr lang="en-US" sz="2000" b="0">
                <a:sym typeface="Wingdings" pitchFamily="2" charset="2"/>
              </a:rPr>
              <a:t> ~ several </a:t>
            </a:r>
            <a:r>
              <a:rPr lang="en-US" sz="2000" b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b="0">
                <a:sym typeface="Wingdings" pitchFamily="2" charset="2"/>
              </a:rPr>
              <a:t>m for short pulse mode of operation) for:</a:t>
            </a:r>
            <a:endParaRPr lang="en-GB" sz="2000" b="0"/>
          </a:p>
          <a:p>
            <a:pPr marL="527050" lvl="1" indent="-227013" defTabSz="59372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b="0"/>
              <a:t>Creating a small offset (a few mm) to insert the monochromator</a:t>
            </a:r>
          </a:p>
          <a:p>
            <a:pPr marL="527050" lvl="1" indent="-227013" defTabSz="59372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b="0"/>
              <a:t>Washing out the electron beam microbunching</a:t>
            </a:r>
          </a:p>
          <a:p>
            <a:pPr marL="527050" lvl="1" indent="-227013" defTabSz="59372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b="0"/>
              <a:t>Acting as a tunable delay line</a:t>
            </a:r>
          </a:p>
          <a:p>
            <a:pPr marL="266700" indent="-266700" defTabSz="593725">
              <a:buClr>
                <a:schemeClr val="accent2"/>
              </a:buClr>
              <a:buSzPct val="90000"/>
            </a:pPr>
            <a:r>
              <a:rPr lang="en-US" sz="2000" b="0"/>
              <a:t>The photon pulse from SASE goes through the monochromator</a:t>
            </a:r>
          </a:p>
          <a:p>
            <a:pPr marL="266700" indent="-266700" defTabSz="593725">
              <a:buClr>
                <a:schemeClr val="accent2"/>
              </a:buClr>
              <a:buSzPct val="90000"/>
            </a:pPr>
            <a:r>
              <a:rPr lang="en-GB" sz="2000" b="0"/>
              <a:t>Photon and electron pulses are recombined</a:t>
            </a:r>
            <a:endParaRPr lang="en-US" sz="2000" b="0"/>
          </a:p>
          <a:p>
            <a:pPr marL="266700" indent="-266700" defTabSz="593725">
              <a:buClr>
                <a:schemeClr val="accent1"/>
              </a:buClr>
              <a:buFont typeface="Wingdings" pitchFamily="2" charset="2"/>
              <a:buNone/>
            </a:pPr>
            <a:r>
              <a:rPr lang="en-US" sz="2000" b="0"/>
              <a:t> </a:t>
            </a:r>
            <a:endParaRPr lang="en-GB" sz="2000" b="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714875" y="1831975"/>
            <a:ext cx="17621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957388"/>
            <a:ext cx="13573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965325"/>
            <a:ext cx="13573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1573213" y="2357438"/>
            <a:ext cx="1571625" cy="0"/>
          </a:xfrm>
          <a:prstGeom prst="line">
            <a:avLst/>
          </a:prstGeom>
          <a:noFill/>
          <a:ln w="38100">
            <a:solidFill>
              <a:srgbClr val="100F2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3208338" y="2009775"/>
            <a:ext cx="527050" cy="376238"/>
          </a:xfrm>
          <a:prstGeom prst="line">
            <a:avLst/>
          </a:prstGeom>
          <a:noFill/>
          <a:ln w="38100">
            <a:solidFill>
              <a:srgbClr val="100F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4746625" y="2357438"/>
            <a:ext cx="1649413" cy="1587"/>
          </a:xfrm>
          <a:prstGeom prst="line">
            <a:avLst/>
          </a:prstGeom>
          <a:noFill/>
          <a:ln w="38100">
            <a:solidFill>
              <a:srgbClr val="100F2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V="1">
            <a:off x="3748088" y="1995488"/>
            <a:ext cx="436562" cy="3175"/>
          </a:xfrm>
          <a:prstGeom prst="line">
            <a:avLst/>
          </a:prstGeom>
          <a:noFill/>
          <a:ln w="38100">
            <a:solidFill>
              <a:srgbClr val="100F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4164013" y="2000250"/>
            <a:ext cx="527050" cy="376238"/>
          </a:xfrm>
          <a:prstGeom prst="line">
            <a:avLst/>
          </a:prstGeom>
          <a:noFill/>
          <a:ln w="38100">
            <a:solidFill>
              <a:srgbClr val="100F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668713" y="1890713"/>
            <a:ext cx="166687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4089400" y="1879600"/>
            <a:ext cx="16668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flipH="1">
            <a:off x="3878263" y="2244725"/>
            <a:ext cx="168275" cy="231775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1573213" y="2346325"/>
            <a:ext cx="56911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3146425" y="2257425"/>
            <a:ext cx="16668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4560888" y="2262188"/>
            <a:ext cx="166687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1625600" y="2803525"/>
            <a:ext cx="1346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smtClean="0"/>
              <a:t>SASE undulator</a:t>
            </a:r>
            <a:endParaRPr lang="en-GB" sz="1200" smtClean="0"/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94113" y="2493963"/>
            <a:ext cx="592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smtClean="0"/>
              <a:t>Mono</a:t>
            </a:r>
            <a:endParaRPr lang="en-GB" sz="1200" smtClean="0"/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3395663" y="1552575"/>
            <a:ext cx="1190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smtClean="0"/>
              <a:t>Weak chicane</a:t>
            </a:r>
            <a:endParaRPr lang="en-GB" sz="1200" smtClean="0"/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4865688" y="2774950"/>
            <a:ext cx="1433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200" smtClean="0"/>
              <a:t>Output undulator</a:t>
            </a:r>
            <a:endParaRPr lang="en-GB" sz="1200" smtClean="0"/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6819900" y="1770063"/>
            <a:ext cx="1038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200" smtClean="0"/>
              <a:t>Self-seeded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200" smtClean="0"/>
              <a:t>X-ray pulse</a:t>
            </a:r>
            <a:endParaRPr lang="en-GB" sz="1200" smtClean="0"/>
          </a:p>
        </p:txBody>
      </p:sp>
      <p:sp>
        <p:nvSpPr>
          <p:cNvPr id="53277" name="Arc 29"/>
          <p:cNvSpPr>
            <a:spLocks/>
          </p:cNvSpPr>
          <p:nvPr/>
        </p:nvSpPr>
        <p:spPr bwMode="auto">
          <a:xfrm>
            <a:off x="6370638" y="2359025"/>
            <a:ext cx="347662" cy="2825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6654800" y="2570163"/>
            <a:ext cx="860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200" smtClean="0"/>
              <a:t>electrons</a:t>
            </a:r>
            <a:endParaRPr lang="en-GB" sz="1200" smtClean="0"/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1127125" y="1265238"/>
            <a:ext cx="7237413" cy="18986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44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86542748-4828-4D6F-8CFB-D3466D0DA41C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6813" y="14288"/>
            <a:ext cx="6613525" cy="738187"/>
          </a:xfrm>
        </p:spPr>
        <p:txBody>
          <a:bodyPr/>
          <a:lstStyle/>
          <a:p>
            <a:pPr algn="ctr" eaLnBrk="1" hangingPunct="1"/>
            <a:r>
              <a:rPr lang="en-US" smtClean="0"/>
              <a:t>Working principle (II)</a:t>
            </a:r>
            <a:endParaRPr lang="en-GB" smtClean="0"/>
          </a:p>
        </p:txBody>
      </p:sp>
      <p:pic>
        <p:nvPicPr>
          <p:cNvPr id="79882" name="Picture 10"/>
          <p:cNvPicPr>
            <a:picLocks noChangeAspect="1" noChangeArrowheads="1"/>
          </p:cNvPicPr>
          <p:nvPr/>
        </p:nvPicPr>
        <p:blipFill rotWithShape="1">
          <a:blip r:embed="rId3"/>
          <a:srcRect l="3743" t="7106" b="3054"/>
          <a:stretch/>
        </p:blipFill>
        <p:spPr bwMode="auto">
          <a:xfrm>
            <a:off x="4305300" y="3967163"/>
            <a:ext cx="4749800" cy="24622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4845050" y="1646238"/>
            <a:ext cx="4200525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The </a:t>
            </a:r>
            <a:r>
              <a:rPr lang="en-US" sz="1600" dirty="0" err="1" smtClean="0"/>
              <a:t>monochromator</a:t>
            </a:r>
            <a:r>
              <a:rPr lang="en-US" sz="1600" dirty="0" smtClean="0"/>
              <a:t> hardware is constituted by a single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 crystal in Bragg geometry.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The forward diffracted beam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is considered. </a:t>
            </a:r>
            <a:endParaRPr lang="en-GB" sz="1600" dirty="0" smtClean="0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166688" y="4813300"/>
            <a:ext cx="4097337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600" smtClean="0"/>
              <a:t>Alignment can be performed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600" smtClean="0"/>
              <a:t>With the help of a suitable detector. This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600" smtClean="0"/>
              <a:t>Fixes the central frequency of the filter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600" smtClean="0"/>
              <a:t>transmittance</a:t>
            </a:r>
            <a:endParaRPr lang="en-GB" sz="1600" smtClean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 rotWithShape="1">
          <a:blip r:embed="rId4"/>
          <a:srcRect t="3352" r="3187" b="4061"/>
          <a:stretch/>
        </p:blipFill>
        <p:spPr bwMode="auto">
          <a:xfrm>
            <a:off x="466725" y="1104900"/>
            <a:ext cx="4451350" cy="31797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144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289050"/>
            <a:ext cx="4608513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B7D8D58A-9EDF-4511-80B1-6BCCA185C888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5075" y="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mtClean="0"/>
              <a:t>Working principle</a:t>
            </a:r>
            <a:endParaRPr lang="en-GB" smtClean="0"/>
          </a:p>
        </p:txBody>
      </p:sp>
      <p:sp>
        <p:nvSpPr>
          <p:cNvPr id="3077" name="Rectangle 20"/>
          <p:cNvSpPr>
            <a:spLocks noChangeAspect="1" noChangeArrowheads="1"/>
          </p:cNvSpPr>
          <p:nvPr/>
        </p:nvSpPr>
        <p:spPr bwMode="auto">
          <a:xfrm>
            <a:off x="1081088" y="1028700"/>
            <a:ext cx="69230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66700" indent="-266700" defTabSz="593725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/>
              <a:t>The single-crystal monochromator principle: frequency domain</a:t>
            </a:r>
          </a:p>
          <a:p>
            <a:pPr marL="266700" indent="-266700" defTabSz="593725"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 sz="180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3" y="2268538"/>
            <a:ext cx="3730625" cy="2514600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079" name="Straight Arrow Connector 8"/>
          <p:cNvCxnSpPr>
            <a:cxnSpLocks noChangeShapeType="1"/>
          </p:cNvCxnSpPr>
          <p:nvPr/>
        </p:nvCxnSpPr>
        <p:spPr bwMode="auto">
          <a:xfrm flipH="1">
            <a:off x="3136900" y="1957388"/>
            <a:ext cx="641350" cy="893762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7963" y="3802063"/>
            <a:ext cx="3730625" cy="2617787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6"/>
          <a:srcRect t="3352" r="3187" b="4061"/>
          <a:stretch/>
        </p:blipFill>
        <p:spPr bwMode="auto">
          <a:xfrm>
            <a:off x="2930525" y="2867025"/>
            <a:ext cx="3663950" cy="2616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082" name="Straight Arrow Connector 9"/>
          <p:cNvCxnSpPr>
            <a:cxnSpLocks noChangeShapeType="1"/>
          </p:cNvCxnSpPr>
          <p:nvPr/>
        </p:nvCxnSpPr>
        <p:spPr bwMode="auto">
          <a:xfrm>
            <a:off x="4719638" y="1957388"/>
            <a:ext cx="190500" cy="1335087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Straight Arrow Connector 2"/>
          <p:cNvCxnSpPr>
            <a:cxnSpLocks noChangeShapeType="1"/>
          </p:cNvCxnSpPr>
          <p:nvPr/>
        </p:nvCxnSpPr>
        <p:spPr bwMode="auto">
          <a:xfrm>
            <a:off x="5307013" y="1957388"/>
            <a:ext cx="1612900" cy="2027237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50523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289050"/>
            <a:ext cx="4608513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" y="2179638"/>
            <a:ext cx="3730625" cy="2674937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5998C04-4177-4EB3-A90D-8B636DE50690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5075" y="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mtClean="0"/>
              <a:t>Working principle </a:t>
            </a:r>
            <a:endParaRPr lang="en-GB" smtClean="0"/>
          </a:p>
        </p:txBody>
      </p:sp>
      <p:sp>
        <p:nvSpPr>
          <p:cNvPr id="4102" name="Rectangle 20"/>
          <p:cNvSpPr>
            <a:spLocks noChangeAspect="1" noChangeArrowheads="1"/>
          </p:cNvSpPr>
          <p:nvPr/>
        </p:nvSpPr>
        <p:spPr bwMode="auto">
          <a:xfrm>
            <a:off x="1081088" y="1028700"/>
            <a:ext cx="69230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66700" indent="-266700" defTabSz="593725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/>
              <a:t>The single-crystal monochromator principle: time domain</a:t>
            </a:r>
          </a:p>
          <a:p>
            <a:pPr marL="266700" indent="-266700" defTabSz="593725"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 sz="180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/>
          <a:srcRect b="4052"/>
          <a:stretch/>
        </p:blipFill>
        <p:spPr bwMode="auto">
          <a:xfrm>
            <a:off x="5159375" y="3790950"/>
            <a:ext cx="3879850" cy="262413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1950" y="2482850"/>
            <a:ext cx="3663950" cy="279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4105" name="Straight Arrow Connector 9"/>
          <p:cNvCxnSpPr>
            <a:cxnSpLocks noChangeShapeType="1"/>
          </p:cNvCxnSpPr>
          <p:nvPr/>
        </p:nvCxnSpPr>
        <p:spPr bwMode="auto">
          <a:xfrm>
            <a:off x="5159375" y="2046288"/>
            <a:ext cx="1612900" cy="2027237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Straight Arrow Connector 7"/>
          <p:cNvCxnSpPr>
            <a:cxnSpLocks noChangeShapeType="1"/>
          </p:cNvCxnSpPr>
          <p:nvPr/>
        </p:nvCxnSpPr>
        <p:spPr bwMode="auto">
          <a:xfrm>
            <a:off x="4572000" y="2046288"/>
            <a:ext cx="190500" cy="1335087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Straight Arrow Connector 2"/>
          <p:cNvCxnSpPr>
            <a:cxnSpLocks noChangeShapeType="1"/>
          </p:cNvCxnSpPr>
          <p:nvPr/>
        </p:nvCxnSpPr>
        <p:spPr bwMode="auto">
          <a:xfrm flipH="1">
            <a:off x="2698750" y="2046288"/>
            <a:ext cx="931863" cy="893762"/>
          </a:xfrm>
          <a:prstGeom prst="straightConnector1">
            <a:avLst/>
          </a:prstGeom>
          <a:noFill/>
          <a:ln w="28575" algn="ctr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4752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7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Jan. 12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Mar. 12</a:t>
            </a:r>
            <a:br>
              <a:rPr lang="en-US" sz="2000" dirty="0" smtClean="0"/>
            </a:br>
            <a:endParaRPr lang="en-GB" sz="2000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3" y="1290638"/>
            <a:ext cx="8778875" cy="4459287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GB" b="1" i="1" dirty="0" smtClean="0">
              <a:solidFill>
                <a:srgbClr val="FD930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723" y="2179284"/>
            <a:ext cx="8583561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D930A"/>
              </a:buClr>
              <a:buSzPct val="80000"/>
              <a:buNone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Single crystal Hard X-ray Self-seeding works</a:t>
            </a:r>
          </a:p>
          <a:p>
            <a:pPr lvl="0" algn="ctr">
              <a:buClr>
                <a:srgbClr val="FD930A"/>
              </a:buClr>
              <a:buSzPct val="80000"/>
              <a:buNone/>
            </a:pPr>
            <a:endParaRPr lang="en-US" sz="24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 algn="ctr">
              <a:buClr>
                <a:srgbClr val="FD930A"/>
              </a:buClr>
              <a:buSzPct val="80000"/>
              <a:buNone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Nearly BW limited ~5e-5 pulses for 10fs long radiation pulses obtained</a:t>
            </a:r>
          </a:p>
          <a:p>
            <a:pPr lvl="0" algn="ctr">
              <a:buClr>
                <a:srgbClr val="FD930A"/>
              </a:buClr>
              <a:buSzPct val="80000"/>
              <a:buNone/>
            </a:pPr>
            <a:endParaRPr lang="en-US" sz="24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 algn="ctr">
              <a:buClr>
                <a:srgbClr val="FD930A"/>
              </a:buClr>
              <a:buSzPct val="80000"/>
              <a:buNone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A self-seeding WG is being coordinated @ E.XFEL, with the aim of producing a preliminary proposal for SAC</a:t>
            </a:r>
            <a:endParaRPr lang="en-US" sz="24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636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8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Jan. 12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Mar. 12</a:t>
            </a:r>
            <a:br>
              <a:rPr lang="en-US" sz="2000" dirty="0" smtClean="0"/>
            </a:br>
            <a:endParaRPr lang="en-GB" sz="2000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3" y="1290638"/>
            <a:ext cx="8778875" cy="4459287"/>
          </a:xfrm>
        </p:spPr>
        <p:txBody>
          <a:bodyPr/>
          <a:lstStyle/>
          <a:p>
            <a:pPr eaLnBrk="1" hangingPunct="1"/>
            <a:r>
              <a:rPr lang="en-US" dirty="0" smtClean="0"/>
              <a:t>Investigation </a:t>
            </a:r>
            <a:r>
              <a:rPr lang="en-US" dirty="0"/>
              <a:t>of self-seeding schemes for the European </a:t>
            </a:r>
            <a:r>
              <a:rPr lang="en-US" dirty="0" smtClean="0"/>
              <a:t>XFEL  (with V. </a:t>
            </a:r>
            <a:r>
              <a:rPr lang="en-US" dirty="0" err="1" smtClean="0"/>
              <a:t>Kocharyan</a:t>
            </a:r>
            <a:r>
              <a:rPr lang="en-US" dirty="0" smtClean="0"/>
              <a:t>, E Saldin)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GB" b="1" i="1" dirty="0" smtClean="0">
              <a:solidFill>
                <a:srgbClr val="FD93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366429A8-D7BF-4F95-BBE4-9BD7F27C05DA}" type="slidenum">
              <a:rPr lang="en-GB" sz="10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2771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08013" y="2146300"/>
            <a:ext cx="7918450" cy="2906713"/>
          </a:xfrm>
          <a:noFill/>
        </p:spPr>
        <p:txBody>
          <a:bodyPr/>
          <a:lstStyle/>
          <a:p>
            <a:r>
              <a:rPr lang="en-US" sz="3200" b="1" dirty="0" smtClean="0"/>
              <a:t>Extension of self-seeding to               hard X-rays </a:t>
            </a:r>
            <a:r>
              <a:rPr lang="en-US" sz="3200" dirty="0" smtClean="0"/>
              <a:t>&gt; </a:t>
            </a:r>
            <a:r>
              <a:rPr lang="en-US" sz="3200" b="1" dirty="0" smtClean="0"/>
              <a:t>12 </a:t>
            </a:r>
            <a:r>
              <a:rPr lang="en-US" sz="3200" b="1" dirty="0" err="1" smtClean="0"/>
              <a:t>keV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as a way to increase user access at</a:t>
            </a:r>
            <a:br>
              <a:rPr lang="en-US" sz="3200" b="1" dirty="0" smtClean="0"/>
            </a:br>
            <a:r>
              <a:rPr lang="de-DE" sz="3200" b="1" dirty="0" smtClean="0"/>
              <a:t>XFELs</a:t>
            </a:r>
            <a:br>
              <a:rPr lang="de-DE" sz="3200" b="1" dirty="0" smtClean="0"/>
            </a:b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smtClean="0"/>
              <a:t>V. </a:t>
            </a:r>
            <a:r>
              <a:rPr lang="de-DE" sz="2000" dirty="0" err="1" smtClean="0"/>
              <a:t>Kocharyan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E.Saldin</a:t>
            </a:r>
            <a:r>
              <a:rPr lang="de-DE" sz="2000" dirty="0" smtClean="0"/>
              <a:t>, </a:t>
            </a:r>
            <a:r>
              <a:rPr lang="de-DE" sz="2000" dirty="0"/>
              <a:t>DESY 11-224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27281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Microsoft Office PowerPoint</Application>
  <PresentationFormat>On-screen Show (4:3)</PresentationFormat>
  <Paragraphs>262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DESY European XFEL</vt:lpstr>
      <vt:lpstr>WP-72 Simulations of photon fields  XFEL Project Progress Report (1-2012) </vt:lpstr>
      <vt:lpstr>Comparison of forecasted and achieved progress:  Jan. 12  Mar. 12 </vt:lpstr>
      <vt:lpstr>Working principle (I)</vt:lpstr>
      <vt:lpstr>Working principle (II)</vt:lpstr>
      <vt:lpstr>Working principle</vt:lpstr>
      <vt:lpstr>Working principle </vt:lpstr>
      <vt:lpstr>Comparison of forecasted and achieved progress:  Jan. 12  Mar. 12 </vt:lpstr>
      <vt:lpstr>Comparison of forecasted and achieved progress:  Jan. 12  Mar. 12 </vt:lpstr>
      <vt:lpstr>Extension of self-seeding to               hard X-rays &gt; 12 keV as a way to increase user access at XFELs  With V. Kocharyan and E.Saldin, DESY 11-224</vt:lpstr>
      <vt:lpstr>Extension to harder X-rays (I)</vt:lpstr>
      <vt:lpstr>Extension to harder X-rays (II)</vt:lpstr>
      <vt:lpstr>PowerPoint Presentation</vt:lpstr>
      <vt:lpstr>Extension to harder X-rays (IV)</vt:lpstr>
      <vt:lpstr>Soft X-ray self-seeding</vt:lpstr>
      <vt:lpstr>PowerPoint Presentation</vt:lpstr>
      <vt:lpstr>PowerPoint Presentation</vt:lpstr>
      <vt:lpstr>PowerPoint Presentation</vt:lpstr>
      <vt:lpstr>PowerPoint Presentation</vt:lpstr>
      <vt:lpstr>Soft X-ray self-seeding</vt:lpstr>
      <vt:lpstr>Soft X-ray self-seeding</vt:lpstr>
      <vt:lpstr>Soft X-ray self-seeding</vt:lpstr>
      <vt:lpstr>Theoretical studies</vt:lpstr>
      <vt:lpstr>Study on quantum effects on SR </vt:lpstr>
      <vt:lpstr>Comparison of forecasted and achieved progress:  Jan. 12  Mar. 12 </vt:lpstr>
      <vt:lpstr>Comparison of forecasted and achieved progress:  Jan. 12  Mar. 12 </vt:lpstr>
      <vt:lpstr>Comparison of forecasted and achieved progress:  Jan. 12  Mar. 12 </vt:lpstr>
      <vt:lpstr>Comparison of forecasted and achieved progress:  Jan. 12  Mar. 12 </vt:lpstr>
      <vt:lpstr>Activities and milestones scheduled for the next half year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</dc:title>
  <dc:creator>Wichmann, Riko</dc:creator>
  <cp:lastModifiedBy>geloni</cp:lastModifiedBy>
  <cp:revision>51</cp:revision>
  <dcterms:modified xsi:type="dcterms:W3CDTF">2012-04-19T05:32:08Z</dcterms:modified>
</cp:coreProperties>
</file>