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69" r:id="rId4"/>
    <p:sldId id="266" r:id="rId5"/>
    <p:sldId id="270" r:id="rId6"/>
    <p:sldId id="276" r:id="rId7"/>
    <p:sldId id="273" r:id="rId8"/>
    <p:sldId id="274" r:id="rId9"/>
    <p:sldId id="275" r:id="rId10"/>
    <p:sldId id="267" r:id="rId11"/>
    <p:sldId id="263" r:id="rId12"/>
    <p:sldId id="268" r:id="rId13"/>
  </p:sldIdLst>
  <p:sldSz cx="9144000" cy="6858000" type="screen4x3"/>
  <p:notesSz cx="6794500" cy="99314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930A"/>
    <a:srgbClr val="E0E0E0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342" y="624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088" y="888"/>
      </p:cViewPr>
      <p:guideLst>
        <p:guide orient="horz" pos="3128"/>
        <p:guide pos="213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283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17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17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5D9249F9-4FE2-476B-9E52-26101C9CEEA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443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D719587-26C8-4EEE-9375-1AF5E195B202}" type="slidenum">
              <a:rPr lang="de-DE" sz="1200"/>
              <a:pPr/>
              <a:t>1</a:t>
            </a:fld>
            <a:endParaRPr lang="de-DE" sz="1200"/>
          </a:p>
        </p:txBody>
      </p:sp>
      <p:sp>
        <p:nvSpPr>
          <p:cNvPr id="1126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34" y="4717415"/>
            <a:ext cx="4982633" cy="44691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smtClean="0">
                <a:ea typeface="ＭＳ Ｐゴシック" charset="-128"/>
              </a:rPr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smtClean="0">
              <a:ea typeface="ＭＳ Ｐゴシック" charset="-128"/>
            </a:endParaRP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Upper area: </a:t>
            </a:r>
            <a:r>
              <a:rPr lang="en-GB" sz="1100" b="1" smtClean="0">
                <a:ea typeface="ＭＳ Ｐゴシック" charset="-128"/>
              </a:rPr>
              <a:t>Title</a:t>
            </a:r>
            <a:r>
              <a:rPr lang="en-GB" sz="1100" smtClean="0">
                <a:ea typeface="ＭＳ Ｐゴシック" charset="-128"/>
              </a:rPr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Lower area </a:t>
            </a:r>
            <a:r>
              <a:rPr lang="en-GB" sz="1100" b="1" smtClean="0">
                <a:ea typeface="ＭＳ Ｐゴシック" charset="-128"/>
              </a:rPr>
              <a:t>(subtitle):</a:t>
            </a:r>
            <a:r>
              <a:rPr lang="en-GB" sz="1100" smtClean="0">
                <a:ea typeface="ＭＳ Ｐゴシック" charset="-128"/>
              </a:rPr>
              <a:t> Conference/meeting/workshop, location, date,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your name and affiliation,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Change the </a:t>
            </a:r>
            <a:r>
              <a:rPr lang="en-GB" sz="1100" b="1" smtClean="0">
                <a:ea typeface="ＭＳ Ｐゴシック" charset="-128"/>
              </a:rPr>
              <a:t>partner logos</a:t>
            </a:r>
            <a:r>
              <a:rPr lang="en-GB" sz="1100" smtClean="0">
                <a:ea typeface="ＭＳ Ｐゴシック" charset="-128"/>
              </a:rPr>
              <a:t> or add others in the last row.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46E3AB6-989D-4DD6-A471-67ACF010000B}" type="slidenum">
              <a:rPr lang="de-DE" sz="1200"/>
              <a:pPr/>
              <a:t>2</a:t>
            </a:fld>
            <a:endParaRPr lang="de-DE" sz="12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34" y="4717415"/>
            <a:ext cx="4982633" cy="44691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ea typeface="ＭＳ Ｐゴシック" charset="-128"/>
              </a:rPr>
              <a:t>   </a:t>
            </a:r>
            <a:r>
              <a:rPr lang="en-GB" sz="1100" b="1" smtClean="0">
                <a:ea typeface="ＭＳ Ｐゴシック" charset="-128"/>
              </a:rPr>
              <a:t>Before you start</a:t>
            </a:r>
            <a:r>
              <a:rPr lang="en-GB" sz="1100" smtClean="0">
                <a:ea typeface="ＭＳ Ｐゴシック" charset="-128"/>
              </a:rPr>
              <a:t> editing the slides of your talk change to the </a:t>
            </a:r>
            <a:r>
              <a:rPr lang="en-GB" sz="1100" b="1" smtClean="0">
                <a:ea typeface="ＭＳ Ｐゴシック" charset="-128"/>
              </a:rPr>
              <a:t>Master Slide view</a:t>
            </a:r>
            <a:r>
              <a:rPr lang="en-GB" sz="1100" smtClean="0">
                <a:ea typeface="ＭＳ Ｐゴシック" charset="-128"/>
              </a:rPr>
              <a:t>:  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 Menu button “View”,</a:t>
            </a:r>
            <a:r>
              <a:rPr lang="en-GB" sz="1100" smtClean="0">
                <a:ea typeface="ＭＳ Ｐゴシック" charset="-128"/>
                <a:sym typeface="Wingdings" charset="2"/>
              </a:rPr>
              <a:t> Master, Slide Master: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endParaRPr lang="en-GB" sz="1100" smtClean="0">
              <a:ea typeface="ＭＳ Ｐゴシック" charset="-128"/>
              <a:sym typeface="Wingdings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ea typeface="ＭＳ Ｐゴシック" charset="-128"/>
                <a:sym typeface="Wingdings" charset="2"/>
              </a:rPr>
              <a:t>  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Edit the following 2 items in the 1st slide:</a:t>
            </a:r>
            <a:r>
              <a:rPr lang="en-GB" sz="1100" smtClean="0">
                <a:ea typeface="ＭＳ Ｐゴシック" charset="-128"/>
                <a:sym typeface="Wingdings" charset="2"/>
              </a:rPr>
              <a:t/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1)  1st row in the violet header: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    Delete the existent text and write the title of your talk into this text field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2)  The 2 rows in the footer area: Delete the text and write the information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    regarding your talk (same as on the Title Slide) into this text field. 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endParaRPr lang="en-GB" sz="1100" smtClean="0">
              <a:ea typeface="ＭＳ Ｐゴシック" charset="-128"/>
              <a:sym typeface="Wingdings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ea typeface="ＭＳ Ｐゴシック" charset="-128"/>
                <a:sym typeface="Wingdings" charset="2"/>
              </a:rPr>
              <a:t>   If you want to use more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partner logos</a:t>
            </a:r>
            <a:r>
              <a:rPr lang="en-GB" sz="1100" smtClean="0">
                <a:ea typeface="ＭＳ Ｐゴシック" charset="-128"/>
                <a:sym typeface="Wingdings" charset="2"/>
              </a:rPr>
              <a:t> position them left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beside the DESY logo in the footer area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Close Master View</a:t>
            </a:r>
            <a:endParaRPr lang="en-GB" sz="1100" b="1" smtClean="0">
              <a:ea typeface="ＭＳ Ｐゴシック" charset="-128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smtClean="0">
              <a:ea typeface="ＭＳ Ｐゴシック" charset="-128"/>
              <a:sym typeface="Wingdings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9918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0C1E5-BA91-4E92-AF22-F84A8F985E1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3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D2A2B-0F61-4F71-899B-100714326048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7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17373-7C45-4563-BAB1-D7F59A214E8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8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EA8CA-A295-4F14-AF18-6D459BD33FD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5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4EE0-54D9-4078-8F7C-37BE9429E558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69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C327F-B07E-476E-9609-C0054CF6FE3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F6AD2-4984-4578-9C9D-9060AB4CC08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9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A722D-3E0C-4D84-98FC-0E720C5F1DE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96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A3CDD-1459-43FF-9B57-F4EC8B13F33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84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CB353-FED9-4C4F-A7F1-BFB7CCE69D4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9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6F0860D-1C4C-436F-A9DF-8C6E81561F9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>
              <a:ea typeface="ＭＳ Ｐゴシック" pitchFamily="18" charset="-128"/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 userDrawn="1"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en-GB" sz="1000" dirty="0">
                <a:solidFill>
                  <a:schemeClr val="bg1"/>
                </a:solidFill>
                <a:ea typeface="ＭＳ Ｐゴシック" pitchFamily="18" charset="-128"/>
              </a:rPr>
              <a:t>PPR </a:t>
            </a:r>
            <a:r>
              <a:rPr lang="en-GB" sz="1000" dirty="0" smtClean="0">
                <a:solidFill>
                  <a:schemeClr val="bg1"/>
                </a:solidFill>
                <a:ea typeface="ＭＳ Ｐゴシック" pitchFamily="18" charset="-128"/>
              </a:rPr>
              <a:t>1-2012</a:t>
            </a:r>
            <a:endParaRPr lang="en-GB" sz="1000" dirty="0">
              <a:solidFill>
                <a:schemeClr val="bg1"/>
              </a:solidFill>
              <a:ea typeface="ＭＳ Ｐゴシック" pitchFamily="18" charset="-128"/>
            </a:endParaRPr>
          </a:p>
        </p:txBody>
      </p:sp>
      <p:pic>
        <p:nvPicPr>
          <p:cNvPr id="1031" name="Picture 127" descr="logo-XFEL_rgb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3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59" name="Text Box 135"/>
          <p:cNvSpPr txBox="1">
            <a:spLocks noChangeArrowheads="1"/>
          </p:cNvSpPr>
          <p:nvPr userDrawn="1"/>
        </p:nvSpPr>
        <p:spPr bwMode="auto">
          <a:xfrm>
            <a:off x="88075" y="6537325"/>
            <a:ext cx="800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000" dirty="0" smtClean="0">
                <a:solidFill>
                  <a:srgbClr val="000000"/>
                </a:solidFill>
                <a:latin typeface="Helvetica" charset="0"/>
              </a:rPr>
              <a:t>WP-71,  J. </a:t>
            </a:r>
            <a:r>
              <a:rPr lang="en-GB" sz="1000" dirty="0" err="1" smtClean="0">
                <a:solidFill>
                  <a:srgbClr val="000000"/>
                </a:solidFill>
                <a:latin typeface="Helvetica" charset="0"/>
              </a:rPr>
              <a:t>Pflüger</a:t>
            </a:r>
            <a:r>
              <a:rPr lang="en-GB" sz="1000" dirty="0">
                <a:solidFill>
                  <a:srgbClr val="000000"/>
                </a:solidFill>
                <a:latin typeface="Helvetica" charset="0"/>
              </a:rPr>
              <a:t>		 XFEL Project Progress Report </a:t>
            </a:r>
            <a:r>
              <a:rPr lang="en-GB" sz="1000" dirty="0" smtClean="0">
                <a:solidFill>
                  <a:srgbClr val="000000"/>
                </a:solidFill>
                <a:latin typeface="Helvetica" charset="0"/>
              </a:rPr>
              <a:t>(1-2012)</a:t>
            </a:r>
            <a:endParaRPr lang="en-GB" sz="1800" dirty="0">
              <a:solidFill>
                <a:srgbClr val="000000"/>
              </a:solidFill>
              <a:latin typeface="Helvetic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 charset="-128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81063" y="5043488"/>
            <a:ext cx="7283450" cy="1233487"/>
          </a:xfrm>
          <a:ln w="9525"/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GB" dirty="0" smtClean="0"/>
              <a:t>J. </a:t>
            </a:r>
            <a:r>
              <a:rPr lang="en-GB" dirty="0" err="1" smtClean="0"/>
              <a:t>Pflüger</a:t>
            </a:r>
            <a:endParaRPr lang="en-GB" dirty="0" smtClean="0"/>
          </a:p>
        </p:txBody>
      </p:sp>
      <p:sp>
        <p:nvSpPr>
          <p:cNvPr id="307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570898" y="1765300"/>
            <a:ext cx="7918450" cy="2906713"/>
          </a:xfrm>
          <a:noFill/>
        </p:spPr>
        <p:txBody>
          <a:bodyPr/>
          <a:lstStyle/>
          <a:p>
            <a:pPr eaLnBrk="1" hangingPunct="1"/>
            <a:r>
              <a:rPr lang="en-US" sz="3600" b="1" smtClean="0"/>
              <a:t>WP-71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4900" b="1" dirty="0" smtClean="0"/>
              <a:t> </a:t>
            </a:r>
            <a:br>
              <a:rPr lang="en-US" sz="4900" b="1" dirty="0" smtClean="0"/>
            </a:br>
            <a:r>
              <a:rPr lang="en-US" sz="3600" b="1" dirty="0" smtClean="0"/>
              <a:t>XFEL Project Progress Report</a:t>
            </a:r>
            <a:br>
              <a:rPr lang="en-US" sz="3600" b="1" dirty="0" smtClean="0"/>
            </a:br>
            <a:r>
              <a:rPr lang="en-US" sz="3600" b="1" dirty="0" smtClean="0"/>
              <a:t>(1-2012)</a:t>
            </a:r>
            <a:br>
              <a:rPr lang="en-US" sz="3600" b="1" dirty="0" smtClean="0"/>
            </a:br>
            <a:endParaRPr lang="en-GB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Milestones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43" y="1059180"/>
            <a:ext cx="7839075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493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87AE2CD-2F88-4BAC-89DE-07FBCA9CDA80}" type="slidenum">
              <a:rPr lang="en-GB" sz="1000">
                <a:solidFill>
                  <a:schemeClr val="bg1"/>
                </a:solidFill>
              </a:rPr>
              <a:pPr/>
              <a:t>11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Open</a:t>
            </a:r>
            <a:r>
              <a:rPr lang="en-US" dirty="0" smtClean="0"/>
              <a:t> </a:t>
            </a:r>
            <a:r>
              <a:rPr lang="en-US" sz="2000" dirty="0" smtClean="0"/>
              <a:t>Issues</a:t>
            </a:r>
          </a:p>
        </p:txBody>
      </p:sp>
      <p:sp>
        <p:nvSpPr>
          <p:cNvPr id="7172" name="Rectangl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117475" y="1347788"/>
            <a:ext cx="8797925" cy="4459287"/>
          </a:xfrm>
        </p:spPr>
        <p:txBody>
          <a:bodyPr/>
          <a:lstStyle/>
          <a:p>
            <a:pPr eaLnBrk="1" hangingPunct="1"/>
            <a:r>
              <a:rPr lang="en-US" dirty="0" smtClean="0"/>
              <a:t>Phase Shifter situation is not solved and gets more severe.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>
          <a:xfrm>
            <a:off x="2939733" y="2666683"/>
            <a:ext cx="3369627" cy="1230947"/>
          </a:xfrm>
        </p:spPr>
        <p:txBody>
          <a:bodyPr/>
          <a:lstStyle/>
          <a:p>
            <a:r>
              <a:rPr lang="en-US" sz="6000" b="1" dirty="0" smtClean="0"/>
              <a:t>The End</a:t>
            </a:r>
            <a:endParaRPr lang="en-US" sz="6000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01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F024603-50EC-45A7-88E9-780BAF159FCE}" type="slidenum">
              <a:rPr lang="en-GB" sz="1000">
                <a:solidFill>
                  <a:schemeClr val="bg1"/>
                </a:solidFill>
              </a:rPr>
              <a:pPr/>
              <a:t>2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109231" y="595236"/>
            <a:ext cx="6613525" cy="410447"/>
          </a:xfrm>
        </p:spPr>
        <p:txBody>
          <a:bodyPr/>
          <a:lstStyle/>
          <a:p>
            <a:pPr eaLnBrk="1" hangingPunct="1"/>
            <a:r>
              <a:rPr lang="en-US" sz="2000" dirty="0" smtClean="0"/>
              <a:t>Comparison of forecasted and achieved progress: </a:t>
            </a:r>
            <a:br>
              <a:rPr lang="en-US" sz="2000" dirty="0" smtClean="0"/>
            </a:br>
            <a:r>
              <a:rPr lang="en-US" sz="2000" dirty="0" smtClean="0"/>
              <a:t>Jan. 12 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 Mar. 12</a:t>
            </a:r>
            <a:endParaRPr lang="en-GB" sz="2000" dirty="0" smtClean="0"/>
          </a:p>
        </p:txBody>
      </p:sp>
      <p:sp>
        <p:nvSpPr>
          <p:cNvPr id="4100" name="Rectangle 15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101283" y="1313498"/>
            <a:ext cx="8755123" cy="5155881"/>
          </a:xfrm>
        </p:spPr>
        <p:txBody>
          <a:bodyPr/>
          <a:lstStyle/>
          <a:p>
            <a:pPr eaLnBrk="1" hangingPunct="1"/>
            <a:r>
              <a:rPr lang="en-US" sz="2000" dirty="0"/>
              <a:t>Progress with magnetic measurement </a:t>
            </a:r>
            <a:r>
              <a:rPr lang="en-US" sz="2000" dirty="0" smtClean="0"/>
              <a:t>techniques – </a:t>
            </a:r>
            <a:r>
              <a:rPr lang="en-US" sz="2000" dirty="0" smtClean="0">
                <a:solidFill>
                  <a:srgbClr val="FF0000"/>
                </a:solidFill>
              </a:rPr>
              <a:t>needs more work</a:t>
            </a:r>
            <a:endParaRPr lang="en-US" sz="2000" dirty="0">
              <a:solidFill>
                <a:srgbClr val="FF0000"/>
              </a:solidFill>
            </a:endParaRPr>
          </a:p>
          <a:p>
            <a:pPr eaLnBrk="1" hangingPunct="1"/>
            <a:r>
              <a:rPr lang="en-US" sz="2000" dirty="0"/>
              <a:t>Two more benches XFEL#2 and XFEL#3 fully commissioned. </a:t>
            </a:r>
            <a:r>
              <a:rPr lang="en-US" sz="2000" dirty="0" smtClean="0"/>
              <a:t>All benches XFEL#1 - XFEL#3 are </a:t>
            </a:r>
            <a:r>
              <a:rPr lang="en-US" sz="2000" dirty="0"/>
              <a:t>fully </a:t>
            </a:r>
            <a:r>
              <a:rPr lang="en-US" sz="2000" dirty="0" smtClean="0"/>
              <a:t>operational. </a:t>
            </a:r>
            <a:r>
              <a:rPr lang="en-US" sz="2000" dirty="0" smtClean="0">
                <a:solidFill>
                  <a:srgbClr val="FF0000"/>
                </a:solidFill>
              </a:rPr>
              <a:t>–finished! </a:t>
            </a:r>
            <a:endParaRPr lang="en-US" sz="2000" dirty="0">
              <a:solidFill>
                <a:srgbClr val="FF0000"/>
              </a:solidFill>
            </a:endParaRPr>
          </a:p>
          <a:p>
            <a:pPr eaLnBrk="1" hangingPunct="1"/>
            <a:r>
              <a:rPr lang="en-US" sz="2000" dirty="0"/>
              <a:t>First U40 segment </a:t>
            </a:r>
            <a:r>
              <a:rPr lang="en-US" sz="2000" dirty="0" smtClean="0"/>
              <a:t>successfully </a:t>
            </a:r>
            <a:r>
              <a:rPr lang="en-US" sz="2000" dirty="0"/>
              <a:t>tuned to specs on </a:t>
            </a:r>
            <a:r>
              <a:rPr lang="en-US" sz="2000" dirty="0" smtClean="0"/>
              <a:t>XFEL#1 </a:t>
            </a:r>
            <a:r>
              <a:rPr lang="en-US" sz="2000" dirty="0" smtClean="0">
                <a:solidFill>
                  <a:srgbClr val="FF0000"/>
                </a:solidFill>
              </a:rPr>
              <a:t>– finished!</a:t>
            </a:r>
            <a:endParaRPr lang="en-US" sz="2000" dirty="0">
              <a:solidFill>
                <a:srgbClr val="FF0000"/>
              </a:solidFill>
            </a:endParaRPr>
          </a:p>
          <a:p>
            <a:pPr eaLnBrk="1" hangingPunct="1"/>
            <a:r>
              <a:rPr lang="en-US" sz="2000" dirty="0"/>
              <a:t>First U68 segment successfully tuned to specs on XFEL#2. U68 design complies with </a:t>
            </a:r>
            <a:r>
              <a:rPr lang="en-US" sz="2000" dirty="0" smtClean="0"/>
              <a:t>specifications – </a:t>
            </a:r>
            <a:r>
              <a:rPr lang="en-US" sz="2000" dirty="0" smtClean="0">
                <a:solidFill>
                  <a:srgbClr val="FF0000"/>
                </a:solidFill>
              </a:rPr>
              <a:t>finished!</a:t>
            </a:r>
            <a:endParaRPr lang="en-US" sz="2000" dirty="0">
              <a:solidFill>
                <a:srgbClr val="FF0000"/>
              </a:solidFill>
            </a:endParaRPr>
          </a:p>
          <a:p>
            <a:pPr eaLnBrk="1" hangingPunct="1"/>
            <a:r>
              <a:rPr lang="en-US" sz="2000" dirty="0" err="1"/>
              <a:t>RfQ</a:t>
            </a:r>
            <a:r>
              <a:rPr lang="en-US" sz="2000" dirty="0"/>
              <a:t> for 85 Undulator segments finished and approved by MB end of March </a:t>
            </a:r>
            <a:r>
              <a:rPr lang="en-US" sz="2000" dirty="0" smtClean="0"/>
              <a:t>2012 </a:t>
            </a:r>
            <a:r>
              <a:rPr lang="en-US" sz="2000" dirty="0" smtClean="0">
                <a:solidFill>
                  <a:srgbClr val="FF0000"/>
                </a:solidFill>
              </a:rPr>
              <a:t>-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slightly delayed</a:t>
            </a:r>
            <a:endParaRPr lang="en-US" sz="2000" dirty="0"/>
          </a:p>
          <a:p>
            <a:pPr eaLnBrk="1" hangingPunct="1"/>
            <a:r>
              <a:rPr lang="en-US" sz="2000" dirty="0"/>
              <a:t>Work on global control systems started: First proof of synchronous, collective move of two undulator </a:t>
            </a:r>
            <a:r>
              <a:rPr lang="en-US" sz="2000" dirty="0" smtClean="0"/>
              <a:t>segments </a:t>
            </a:r>
            <a:r>
              <a:rPr lang="en-US" sz="2000" dirty="0" smtClean="0">
                <a:solidFill>
                  <a:srgbClr val="FF0000"/>
                </a:solidFill>
              </a:rPr>
              <a:t>– in schedule</a:t>
            </a:r>
            <a:endParaRPr lang="en-US" sz="2000" dirty="0">
              <a:solidFill>
                <a:srgbClr val="FF0000"/>
              </a:solidFill>
            </a:endParaRPr>
          </a:p>
          <a:p>
            <a:pPr eaLnBrk="1" hangingPunct="1"/>
            <a:r>
              <a:rPr lang="en-US" sz="2000" dirty="0"/>
              <a:t>First undulator segment transported with the tunnel </a:t>
            </a:r>
            <a:r>
              <a:rPr lang="en-US" sz="2000" dirty="0" smtClean="0"/>
              <a:t>transport </a:t>
            </a:r>
            <a:r>
              <a:rPr lang="en-US" sz="2000" dirty="0"/>
              <a:t>vehicle and placed into the Mockup tunnel</a:t>
            </a:r>
            <a:r>
              <a:rPr lang="en-US" sz="2000" dirty="0" smtClean="0"/>
              <a:t>.</a:t>
            </a:r>
          </a:p>
          <a:p>
            <a:pPr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FFFFFF"/>
                </a:solidFill>
              </a:rPr>
              <a:t>Comparison of forecasted and achieved progress: 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Jan. 12 </a:t>
            </a:r>
            <a:r>
              <a:rPr lang="en-US" sz="2000" dirty="0">
                <a:solidFill>
                  <a:srgbClr val="FFFFFF"/>
                </a:solidFill>
                <a:sym typeface="Wingdings" pitchFamily="2" charset="2"/>
              </a:rPr>
              <a:t></a:t>
            </a:r>
            <a:r>
              <a:rPr lang="en-US" sz="2000" dirty="0">
                <a:solidFill>
                  <a:srgbClr val="FFFFFF"/>
                </a:solidFill>
              </a:rPr>
              <a:t> Mar. </a:t>
            </a:r>
            <a:r>
              <a:rPr lang="en-US" sz="2000" dirty="0" smtClean="0">
                <a:solidFill>
                  <a:srgbClr val="FFFFFF"/>
                </a:solidFill>
              </a:rPr>
              <a:t>12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7474" y="1347788"/>
            <a:ext cx="8752205" cy="4459287"/>
          </a:xfrm>
        </p:spPr>
        <p:txBody>
          <a:bodyPr/>
          <a:lstStyle/>
          <a:p>
            <a:pPr eaLnBrk="1" hangingPunct="1"/>
            <a:r>
              <a:rPr lang="en-US" dirty="0" smtClean="0"/>
              <a:t>MBOM for the undulator segments </a:t>
            </a:r>
            <a:r>
              <a:rPr lang="en-US" dirty="0" err="1" smtClean="0"/>
              <a:t>estabilshed</a:t>
            </a:r>
            <a:r>
              <a:rPr lang="en-US" dirty="0" smtClean="0"/>
              <a:t> </a:t>
            </a:r>
            <a:r>
              <a:rPr lang="en-US" dirty="0"/>
              <a:t>in EDMS</a:t>
            </a:r>
          </a:p>
          <a:p>
            <a:pPr eaLnBrk="1" hangingPunct="1"/>
            <a:r>
              <a:rPr lang="en-US" dirty="0" smtClean="0"/>
              <a:t>Establish </a:t>
            </a:r>
            <a:r>
              <a:rPr lang="en-US" dirty="0"/>
              <a:t>archive of released PDF drawings in </a:t>
            </a:r>
            <a:r>
              <a:rPr lang="en-US" dirty="0" smtClean="0"/>
              <a:t>EDMS.</a:t>
            </a:r>
            <a:endParaRPr lang="en-US" dirty="0" smtClean="0"/>
          </a:p>
          <a:p>
            <a:pPr eaLnBrk="1" hangingPunct="1"/>
            <a:r>
              <a:rPr lang="en-US" dirty="0" smtClean="0"/>
              <a:t>All </a:t>
            </a:r>
            <a:r>
              <a:rPr lang="en-US" dirty="0"/>
              <a:t>XQA Quadrupoles for the Undulator systems delivered from BINP </a:t>
            </a:r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Stockholm University. </a:t>
            </a:r>
            <a:r>
              <a:rPr lang="en-US" dirty="0" err="1"/>
              <a:t>Fiducialization</a:t>
            </a:r>
            <a:r>
              <a:rPr lang="en-US" dirty="0"/>
              <a:t> measurements </a:t>
            </a:r>
            <a:r>
              <a:rPr lang="en-US" dirty="0" smtClean="0"/>
              <a:t>started</a:t>
            </a:r>
          </a:p>
          <a:p>
            <a:pPr eaLnBrk="1" hangingPunct="1"/>
            <a:r>
              <a:rPr lang="en-US" dirty="0"/>
              <a:t>Review on Phase Shifter held in Nov 2011 but delays continue</a:t>
            </a:r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02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Activities I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7474" y="1347788"/>
            <a:ext cx="8740775" cy="4459287"/>
          </a:xfrm>
        </p:spPr>
        <p:txBody>
          <a:bodyPr/>
          <a:lstStyle/>
          <a:p>
            <a:r>
              <a:rPr lang="en-US" dirty="0"/>
              <a:t>Contracts for undulator segments to be awarded by end of April </a:t>
            </a:r>
            <a:r>
              <a:rPr lang="en-US" dirty="0" smtClean="0"/>
              <a:t>2012  </a:t>
            </a:r>
            <a:r>
              <a:rPr lang="en-US" dirty="0" smtClean="0">
                <a:solidFill>
                  <a:srgbClr val="FF0000"/>
                </a:solidFill>
              </a:rPr>
              <a:t>- done by 12.4.2012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Start </a:t>
            </a:r>
            <a:r>
              <a:rPr lang="en-US" dirty="0" smtClean="0"/>
              <a:t>of serial </a:t>
            </a:r>
            <a:r>
              <a:rPr lang="en-US" dirty="0"/>
              <a:t>production </a:t>
            </a:r>
            <a:r>
              <a:rPr lang="en-US" dirty="0" smtClean="0"/>
              <a:t>for 85 Undulator Segments </a:t>
            </a:r>
            <a:endParaRPr lang="en-US" dirty="0"/>
          </a:p>
          <a:p>
            <a:r>
              <a:rPr lang="en-US" dirty="0"/>
              <a:t>Establish project management structure for serial </a:t>
            </a:r>
            <a:r>
              <a:rPr lang="en-US" dirty="0" smtClean="0"/>
              <a:t>production at EXFEL</a:t>
            </a:r>
            <a:endParaRPr lang="en-US" dirty="0"/>
          </a:p>
          <a:p>
            <a:r>
              <a:rPr lang="en-US" dirty="0"/>
              <a:t>Prepare lab in Building 36 for serial production expected to start in late summer</a:t>
            </a:r>
          </a:p>
          <a:p>
            <a:r>
              <a:rPr lang="en-US" dirty="0" smtClean="0"/>
              <a:t>Hiring </a:t>
            </a:r>
            <a:r>
              <a:rPr lang="en-US" dirty="0"/>
              <a:t>1 mechatronics engineer for control system, 2 scientists for the magnetic </a:t>
            </a:r>
            <a:r>
              <a:rPr lang="en-US" dirty="0" smtClean="0"/>
              <a:t>lab - </a:t>
            </a:r>
            <a:r>
              <a:rPr lang="en-US" dirty="0" smtClean="0">
                <a:solidFill>
                  <a:srgbClr val="FF0000"/>
                </a:solidFill>
              </a:rPr>
              <a:t>by end of April</a:t>
            </a:r>
          </a:p>
          <a:p>
            <a:r>
              <a:rPr lang="en-US" dirty="0" smtClean="0"/>
              <a:t>2 technicians </a:t>
            </a:r>
            <a:r>
              <a:rPr lang="en-US" dirty="0"/>
              <a:t>to be </a:t>
            </a:r>
            <a:r>
              <a:rPr lang="en-US" dirty="0" smtClean="0"/>
              <a:t>hired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98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Planned Activities </a:t>
            </a:r>
            <a:r>
              <a:rPr lang="en-US" dirty="0" smtClean="0"/>
              <a:t>II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7474" y="1347788"/>
            <a:ext cx="8717915" cy="4459287"/>
          </a:xfrm>
        </p:spPr>
        <p:txBody>
          <a:bodyPr/>
          <a:lstStyle/>
          <a:p>
            <a:r>
              <a:rPr lang="en-US" dirty="0"/>
              <a:t>Build full scale undulator cell in mockup tunnel</a:t>
            </a:r>
          </a:p>
          <a:p>
            <a:r>
              <a:rPr lang="en-US" dirty="0" smtClean="0"/>
              <a:t>PRR for the intersection </a:t>
            </a:r>
            <a:r>
              <a:rPr lang="en-US" dirty="0" smtClean="0">
                <a:solidFill>
                  <a:srgbClr val="FF0000"/>
                </a:solidFill>
              </a:rPr>
              <a:t>in May/June</a:t>
            </a:r>
          </a:p>
          <a:p>
            <a:r>
              <a:rPr lang="en-US" dirty="0" smtClean="0"/>
              <a:t>Further </a:t>
            </a:r>
            <a:r>
              <a:rPr lang="en-US" dirty="0"/>
              <a:t>planning of Tunnel infrastructure </a:t>
            </a:r>
          </a:p>
          <a:p>
            <a:r>
              <a:rPr lang="en-US" dirty="0" smtClean="0"/>
              <a:t>All </a:t>
            </a:r>
            <a:r>
              <a:rPr lang="en-US" dirty="0"/>
              <a:t>quadrupoles </a:t>
            </a:r>
            <a:r>
              <a:rPr lang="en-US" dirty="0" err="1"/>
              <a:t>fiducialized</a:t>
            </a:r>
            <a:r>
              <a:rPr lang="en-US" dirty="0"/>
              <a:t> at Stockholm University by July 2012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94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Milestones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04" y="1081089"/>
            <a:ext cx="7643620" cy="5291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77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through Phase Shifters: Status 3 Nov 11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23265" y="1142048"/>
            <a:ext cx="5702300" cy="30289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Review @CIEMAT Nov 2011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9" name="Textfeld 8"/>
          <p:cNvSpPr txBox="1"/>
          <p:nvPr/>
        </p:nvSpPr>
        <p:spPr>
          <a:xfrm>
            <a:off x="8211330" y="3714750"/>
            <a:ext cx="788670" cy="11633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b="1" dirty="0" smtClean="0"/>
              <a:t>15.04.15</a:t>
            </a:r>
          </a:p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r>
              <a:rPr lang="en-US" sz="1200" b="1" dirty="0" smtClean="0"/>
              <a:t>15.04.15</a:t>
            </a:r>
          </a:p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r>
              <a:rPr lang="en-US" sz="1200" b="1" dirty="0" smtClean="0"/>
              <a:t>20.07.15</a:t>
            </a:r>
            <a:endParaRPr lang="en-US" sz="1200" b="1" dirty="0"/>
          </a:p>
        </p:txBody>
      </p:sp>
      <p:pic>
        <p:nvPicPr>
          <p:cNvPr id="1031" name="Picture 7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0000"/>
            <a:ext cx="9000000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8228582" y="5261282"/>
            <a:ext cx="772650" cy="14804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100" b="1" dirty="0" smtClean="0"/>
              <a:t>13.05.15</a:t>
            </a:r>
          </a:p>
          <a:p>
            <a:pPr>
              <a:buNone/>
            </a:pPr>
            <a:endParaRPr lang="en-US" sz="1100" b="1" dirty="0"/>
          </a:p>
          <a:p>
            <a:pPr>
              <a:buNone/>
            </a:pPr>
            <a:endParaRPr lang="en-US" sz="1100" b="1" dirty="0" smtClean="0"/>
          </a:p>
          <a:p>
            <a:pPr>
              <a:buNone/>
            </a:pPr>
            <a:r>
              <a:rPr lang="en-US" sz="1100" b="1" dirty="0" smtClean="0"/>
              <a:t>13.05.15</a:t>
            </a:r>
          </a:p>
          <a:p>
            <a:pPr>
              <a:buNone/>
            </a:pPr>
            <a:endParaRPr lang="en-US" sz="1100" b="1" dirty="0" smtClean="0"/>
          </a:p>
          <a:p>
            <a:pPr>
              <a:buNone/>
            </a:pPr>
            <a:endParaRPr lang="en-US" sz="1100" b="1" dirty="0" smtClean="0"/>
          </a:p>
          <a:p>
            <a:pPr>
              <a:buNone/>
            </a:pPr>
            <a:r>
              <a:rPr lang="en-US" sz="1100" b="1" dirty="0" smtClean="0"/>
              <a:t>13.06.15</a:t>
            </a:r>
            <a:endParaRPr lang="en-US" sz="1200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4019486" y="2046353"/>
            <a:ext cx="10287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b="1" dirty="0" smtClean="0"/>
              <a:t>23.01.12</a:t>
            </a:r>
          </a:p>
        </p:txBody>
      </p:sp>
      <p:cxnSp>
        <p:nvCxnSpPr>
          <p:cNvPr id="15" name="Gerade Verbindung mit Pfeil 14"/>
          <p:cNvCxnSpPr/>
          <p:nvPr/>
        </p:nvCxnSpPr>
        <p:spPr bwMode="auto">
          <a:xfrm flipH="1">
            <a:off x="3419732" y="2194806"/>
            <a:ext cx="651510" cy="118111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extfeld 4"/>
          <p:cNvSpPr txBox="1"/>
          <p:nvPr/>
        </p:nvSpPr>
        <p:spPr>
          <a:xfrm>
            <a:off x="4295775" y="2847975"/>
            <a:ext cx="19907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D930A"/>
                </a:solidFill>
              </a:rPr>
              <a:t>Assembly in MEA Workshop</a:t>
            </a:r>
            <a:endParaRPr lang="en-US" b="1" dirty="0">
              <a:solidFill>
                <a:srgbClr val="FD930A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605273" y="3890118"/>
            <a:ext cx="1395477" cy="2308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D930A"/>
                </a:solidFill>
              </a:rPr>
              <a:t>Tunnel Installation</a:t>
            </a:r>
            <a:endParaRPr lang="en-US" b="1" dirty="0">
              <a:solidFill>
                <a:srgbClr val="FD930A"/>
              </a:solidFill>
            </a:endParaRPr>
          </a:p>
        </p:txBody>
      </p:sp>
      <p:sp>
        <p:nvSpPr>
          <p:cNvPr id="6" name="Geschweifte Klammer links 5"/>
          <p:cNvSpPr/>
          <p:nvPr/>
        </p:nvSpPr>
        <p:spPr bwMode="auto">
          <a:xfrm>
            <a:off x="5810250" y="3276600"/>
            <a:ext cx="504825" cy="1457325"/>
          </a:xfrm>
          <a:prstGeom prst="leftBrace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8" charset="-128"/>
            </a:endParaRPr>
          </a:p>
        </p:txBody>
      </p:sp>
      <p:sp>
        <p:nvSpPr>
          <p:cNvPr id="7" name="Geschweifte Klammer links 6"/>
          <p:cNvSpPr/>
          <p:nvPr/>
        </p:nvSpPr>
        <p:spPr bwMode="auto">
          <a:xfrm>
            <a:off x="6000750" y="2847975"/>
            <a:ext cx="171450" cy="230832"/>
          </a:xfrm>
          <a:prstGeom prst="leftBrace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992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through Phase Shifters: Status 3 April 12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43204" y="1096328"/>
            <a:ext cx="7757795" cy="35718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Best positive assumption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pic>
        <p:nvPicPr>
          <p:cNvPr id="2051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0000"/>
            <a:ext cx="9000000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4422362" y="1973915"/>
            <a:ext cx="142378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b="1" dirty="0" smtClean="0"/>
              <a:t>16.04.12  </a:t>
            </a:r>
          </a:p>
        </p:txBody>
      </p:sp>
      <p:cxnSp>
        <p:nvCxnSpPr>
          <p:cNvPr id="8" name="Gerade Verbindung mit Pfeil 7"/>
          <p:cNvCxnSpPr/>
          <p:nvPr/>
        </p:nvCxnSpPr>
        <p:spPr bwMode="auto">
          <a:xfrm flipH="1">
            <a:off x="3770852" y="2162194"/>
            <a:ext cx="651510" cy="118111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8371350" y="5108882"/>
            <a:ext cx="772650" cy="1480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100" b="1" dirty="0" smtClean="0"/>
              <a:t>13.05.15</a:t>
            </a:r>
          </a:p>
          <a:p>
            <a:pPr>
              <a:buNone/>
            </a:pPr>
            <a:endParaRPr lang="en-US" sz="1100" b="1" dirty="0"/>
          </a:p>
          <a:p>
            <a:pPr>
              <a:buNone/>
            </a:pPr>
            <a:endParaRPr lang="en-US" sz="1100" b="1" dirty="0" smtClean="0"/>
          </a:p>
          <a:p>
            <a:pPr>
              <a:buNone/>
            </a:pPr>
            <a:r>
              <a:rPr lang="en-US" sz="1100" b="1" dirty="0" smtClean="0"/>
              <a:t>22.06.15</a:t>
            </a:r>
          </a:p>
          <a:p>
            <a:pPr>
              <a:buNone/>
            </a:pPr>
            <a:endParaRPr lang="en-US" sz="1100" b="1" dirty="0" smtClean="0"/>
          </a:p>
          <a:p>
            <a:pPr>
              <a:buNone/>
            </a:pPr>
            <a:endParaRPr lang="en-US" sz="1100" b="1" dirty="0" smtClean="0"/>
          </a:p>
          <a:p>
            <a:pPr>
              <a:buNone/>
            </a:pPr>
            <a:r>
              <a:rPr lang="en-US" sz="1100" b="1" dirty="0" smtClean="0"/>
              <a:t>31.08.15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2100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through Phase Shifters: Forecast June 11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2250" y="1042988"/>
            <a:ext cx="5702300" cy="47148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will happen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pic>
        <p:nvPicPr>
          <p:cNvPr id="3074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1610475"/>
            <a:ext cx="9000000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4748117" y="1973915"/>
            <a:ext cx="142378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b="1" dirty="0"/>
              <a:t>7</a:t>
            </a:r>
            <a:r>
              <a:rPr lang="en-US" sz="1200" b="1" dirty="0" smtClean="0"/>
              <a:t>.07.12  </a:t>
            </a:r>
          </a:p>
        </p:txBody>
      </p:sp>
      <p:cxnSp>
        <p:nvCxnSpPr>
          <p:cNvPr id="7" name="Gerade Verbindung mit Pfeil 6"/>
          <p:cNvCxnSpPr/>
          <p:nvPr/>
        </p:nvCxnSpPr>
        <p:spPr bwMode="auto">
          <a:xfrm flipH="1">
            <a:off x="4096607" y="2162194"/>
            <a:ext cx="651510" cy="118111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extfeld 4"/>
          <p:cNvSpPr txBox="1"/>
          <p:nvPr/>
        </p:nvSpPr>
        <p:spPr>
          <a:xfrm>
            <a:off x="8124825" y="6534852"/>
            <a:ext cx="6335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b="1" dirty="0" smtClean="0"/>
              <a:t>23.11.15</a:t>
            </a:r>
            <a:endParaRPr lang="en-US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8586881" y="5820063"/>
            <a:ext cx="569387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b="1" dirty="0" smtClean="0"/>
              <a:t>14.9.15</a:t>
            </a:r>
            <a:endParaRPr lang="en-US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8411563" y="5239038"/>
            <a:ext cx="505267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b="1" dirty="0"/>
              <a:t>6</a:t>
            </a:r>
            <a:r>
              <a:rPr lang="en-US" b="1" dirty="0" smtClean="0"/>
              <a:t>.7.15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938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428</Words>
  <Application>Microsoft Office PowerPoint</Application>
  <PresentationFormat>Bildschirmpräsentation (4:3)</PresentationFormat>
  <Paragraphs>86</Paragraphs>
  <Slides>12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DESY European XFEL</vt:lpstr>
      <vt:lpstr>WP-71   XFEL Project Progress Report (1-2012) </vt:lpstr>
      <vt:lpstr>Comparison of forecasted and achieved progress:  Jan. 12  Mar. 12</vt:lpstr>
      <vt:lpstr>Comparison of forecasted and achieved progress:  Jan. 12  Mar. 12</vt:lpstr>
      <vt:lpstr>Planned Activities I</vt:lpstr>
      <vt:lpstr>Planned Activities II</vt:lpstr>
      <vt:lpstr>Reporting Milestones</vt:lpstr>
      <vt:lpstr>Delay through Phase Shifters: Status 3 Nov 11</vt:lpstr>
      <vt:lpstr>Delay through Phase Shifters: Status 3 April 12</vt:lpstr>
      <vt:lpstr>Delay through Phase Shifters: Forecast June 11</vt:lpstr>
      <vt:lpstr>Reporting Milestones</vt:lpstr>
      <vt:lpstr>Open Issues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WP-X   XFEL Project Progress Report (2-2009)</dc:title>
  <dc:creator>Wichmann, Riko</dc:creator>
  <cp:lastModifiedBy>Pflueger</cp:lastModifiedBy>
  <cp:revision>48</cp:revision>
  <cp:lastPrinted>2012-04-19T11:30:06Z</cp:lastPrinted>
  <dcterms:modified xsi:type="dcterms:W3CDTF">2012-04-19T11:30:33Z</dcterms:modified>
</cp:coreProperties>
</file>