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9" r:id="rId3"/>
    <p:sldId id="267" r:id="rId4"/>
    <p:sldId id="268" r:id="rId5"/>
    <p:sldId id="269" r:id="rId6"/>
    <p:sldId id="266" r:id="rId7"/>
    <p:sldId id="261" r:id="rId8"/>
    <p:sldId id="262" r:id="rId9"/>
    <p:sldId id="265" r:id="rId10"/>
    <p:sldId id="263" r:id="rId1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charset="2"/>
      <a:buChar char="n"/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charset="2"/>
      <a:buChar char="n"/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charset="2"/>
      <a:buChar char="n"/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charset="2"/>
      <a:buChar char="n"/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charset="2"/>
      <a:buChar char="n"/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E0"/>
    <a:srgbClr val="FD930A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8061" autoAdjust="0"/>
  </p:normalViewPr>
  <p:slideViewPr>
    <p:cSldViewPr snapToGrid="0">
      <p:cViewPr>
        <p:scale>
          <a:sx n="100" d="100"/>
          <a:sy n="100" d="100"/>
        </p:scale>
        <p:origin x="-1104" y="-840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494" y="888"/>
      </p:cViewPr>
      <p:guideLst>
        <p:guide orient="horz" pos="2880"/>
        <p:guide pos="2154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283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pitchFamily="1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pitchFamily="1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pitchFamily="1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fld id="{5D9249F9-4FE2-476B-9E52-26101C9CEEA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24431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D719587-26C8-4EEE-9375-1AF5E195B202}" type="slidenum">
              <a:rPr lang="de-DE" sz="1200"/>
              <a:pPr/>
              <a:t>1</a:t>
            </a:fld>
            <a:endParaRPr lang="de-DE" sz="1200"/>
          </a:p>
        </p:txBody>
      </p:sp>
      <p:sp>
        <p:nvSpPr>
          <p:cNvPr id="1126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</a:pPr>
            <a:r>
              <a:rPr lang="en-GB" sz="1100" b="1" smtClean="0">
                <a:ea typeface="ＭＳ Ｐゴシック" charset="-128"/>
              </a:rPr>
              <a:t>How to edit the title slide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</a:pPr>
            <a:endParaRPr lang="en-GB" sz="1100" smtClean="0">
              <a:ea typeface="ＭＳ Ｐゴシック" charset="-128"/>
            </a:endParaRP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smtClean="0">
                <a:ea typeface="ＭＳ Ｐゴシック" charset="-128"/>
              </a:rPr>
              <a:t>  Upper area: </a:t>
            </a:r>
            <a:r>
              <a:rPr lang="en-GB" sz="1100" b="1" smtClean="0">
                <a:ea typeface="ＭＳ Ｐゴシック" charset="-128"/>
              </a:rPr>
              <a:t>Title</a:t>
            </a:r>
            <a:r>
              <a:rPr lang="en-GB" sz="1100" smtClean="0">
                <a:ea typeface="ＭＳ Ｐゴシック" charset="-128"/>
              </a:rPr>
              <a:t> of your talk, max. 2 rows of the defined size (55 pt)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smtClean="0">
                <a:ea typeface="ＭＳ Ｐゴシック" charset="-128"/>
              </a:rPr>
              <a:t>  Lower area </a:t>
            </a:r>
            <a:r>
              <a:rPr lang="en-GB" sz="1100" b="1" smtClean="0">
                <a:ea typeface="ＭＳ Ｐゴシック" charset="-128"/>
              </a:rPr>
              <a:t>(subtitle):</a:t>
            </a:r>
            <a:r>
              <a:rPr lang="en-GB" sz="1100" smtClean="0">
                <a:ea typeface="ＭＳ Ｐゴシック" charset="-128"/>
              </a:rPr>
              <a:t> Conference/meeting/workshop, location, date, </a:t>
            </a:r>
            <a:br>
              <a:rPr lang="en-GB" sz="1100" smtClean="0">
                <a:ea typeface="ＭＳ Ｐゴシック" charset="-128"/>
              </a:rPr>
            </a:br>
            <a:r>
              <a:rPr lang="en-GB" sz="1100" smtClean="0">
                <a:ea typeface="ＭＳ Ｐゴシック" charset="-128"/>
              </a:rPr>
              <a:t>  your name and affiliation, </a:t>
            </a:r>
            <a:br>
              <a:rPr lang="en-GB" sz="1100" smtClean="0">
                <a:ea typeface="ＭＳ Ｐゴシック" charset="-128"/>
              </a:rPr>
            </a:br>
            <a:r>
              <a:rPr lang="en-GB" sz="1100" smtClean="0">
                <a:ea typeface="ＭＳ Ｐゴシック" charset="-128"/>
              </a:rPr>
              <a:t>  max. 4 rows of the defined size (32 pt)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smtClean="0">
                <a:ea typeface="ＭＳ Ｐゴシック" charset="-128"/>
              </a:rPr>
              <a:t> Change the </a:t>
            </a:r>
            <a:r>
              <a:rPr lang="en-GB" sz="1100" b="1" smtClean="0">
                <a:ea typeface="ＭＳ Ｐゴシック" charset="-128"/>
              </a:rPr>
              <a:t>partner logos</a:t>
            </a:r>
            <a:r>
              <a:rPr lang="en-GB" sz="1100" smtClean="0">
                <a:ea typeface="ＭＳ Ｐゴシック" charset="-128"/>
              </a:rPr>
              <a:t> or add others in the last row.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46E3AB6-989D-4DD6-A471-67ACF010000B}" type="slidenum">
              <a:rPr lang="de-DE" sz="1200"/>
              <a:pPr/>
              <a:t>2</a:t>
            </a:fld>
            <a:endParaRPr lang="de-DE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charset="-128"/>
              </a:rPr>
              <a:t>   </a:t>
            </a:r>
            <a:r>
              <a:rPr lang="en-GB" sz="1100" b="1" smtClean="0">
                <a:ea typeface="ＭＳ Ｐゴシック" charset="-128"/>
              </a:rPr>
              <a:t>Before you start</a:t>
            </a:r>
            <a:r>
              <a:rPr lang="en-GB" sz="1100" smtClean="0">
                <a:ea typeface="ＭＳ Ｐゴシック" charset="-128"/>
              </a:rPr>
              <a:t> editing the slides of your talk change to the </a:t>
            </a:r>
            <a:r>
              <a:rPr lang="en-GB" sz="1100" b="1" smtClean="0">
                <a:ea typeface="ＭＳ Ｐゴシック" charset="-128"/>
              </a:rPr>
              <a:t>Master Slide view</a:t>
            </a:r>
            <a:r>
              <a:rPr lang="en-GB" sz="1100" smtClean="0">
                <a:ea typeface="ＭＳ Ｐゴシック" charset="-128"/>
              </a:rPr>
              <a:t>:   </a:t>
            </a:r>
            <a:br>
              <a:rPr lang="en-GB" sz="1100" smtClean="0">
                <a:ea typeface="ＭＳ Ｐゴシック" charset="-128"/>
              </a:rPr>
            </a:br>
            <a:r>
              <a:rPr lang="en-GB" sz="1100" smtClean="0">
                <a:ea typeface="ＭＳ Ｐゴシック" charset="-128"/>
              </a:rPr>
              <a:t>   Menu button “View”,</a:t>
            </a:r>
            <a:r>
              <a:rPr lang="en-GB" sz="1100" smtClean="0">
                <a:ea typeface="ＭＳ Ｐゴシック" charset="-128"/>
                <a:sym typeface="Wingdings" charset="2"/>
              </a:rPr>
              <a:t> Master, Slide Master: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endParaRPr lang="en-GB" sz="1100" smtClean="0">
              <a:ea typeface="ＭＳ Ｐゴシック" charset="-128"/>
              <a:sym typeface="Wingdings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charset="-128"/>
                <a:sym typeface="Wingdings" charset="2"/>
              </a:rPr>
              <a:t>   </a:t>
            </a:r>
            <a:r>
              <a:rPr lang="en-GB" sz="1100" b="1" smtClean="0">
                <a:ea typeface="ＭＳ Ｐゴシック" charset="-128"/>
                <a:sym typeface="Wingdings" charset="2"/>
              </a:rPr>
              <a:t>Edit the following 2 items in the 1st slide:</a:t>
            </a:r>
            <a:r>
              <a:rPr lang="en-GB" sz="1100" smtClean="0">
                <a:ea typeface="ＭＳ Ｐゴシック" charset="-128"/>
                <a:sym typeface="Wingdings" charset="2"/>
              </a:rPr>
              <a:t/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1)  1st row in the violet header: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    Delete the existent text and write the title of your talk into this text field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2)  The 2 rows in the footer area: Delete the text and write the information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    regarding your talk (same as on the Title Slide) into this text field. 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endParaRPr lang="en-GB" sz="1100" smtClean="0">
              <a:ea typeface="ＭＳ Ｐゴシック" charset="-128"/>
              <a:sym typeface="Wingdings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charset="-128"/>
                <a:sym typeface="Wingdings" charset="2"/>
              </a:rPr>
              <a:t>   If you want to use more </a:t>
            </a:r>
            <a:r>
              <a:rPr lang="en-GB" sz="1100" b="1" smtClean="0">
                <a:ea typeface="ＭＳ Ｐゴシック" charset="-128"/>
                <a:sym typeface="Wingdings" charset="2"/>
              </a:rPr>
              <a:t>partner logos</a:t>
            </a:r>
            <a:r>
              <a:rPr lang="en-GB" sz="1100" smtClean="0">
                <a:ea typeface="ＭＳ Ｐゴシック" charset="-128"/>
                <a:sym typeface="Wingdings" charset="2"/>
              </a:rPr>
              <a:t> position them left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beside the DESY logo in the footer area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</a:t>
            </a:r>
            <a:r>
              <a:rPr lang="en-GB" sz="1100" b="1" smtClean="0">
                <a:ea typeface="ＭＳ Ｐゴシック" charset="-128"/>
                <a:sym typeface="Wingdings" charset="2"/>
              </a:rPr>
              <a:t>Close Master View</a:t>
            </a:r>
            <a:endParaRPr lang="en-GB" sz="1100" b="1" smtClean="0">
              <a:ea typeface="ＭＳ Ｐゴシック" charset="-128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charset="-128"/>
              <a:sym typeface="Wingdings" charset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Wingdings" pitchFamily="2" charset="2"/>
              <a:buChar char="n"/>
              <a:defRPr/>
            </a:pPr>
            <a:endParaRPr lang="en-US">
              <a:ea typeface="ＭＳ Ｐゴシック" pitchFamily="18" charset="-128"/>
            </a:endParaRPr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Wingdings" pitchFamily="2" charset="2"/>
              <a:buChar char="n"/>
              <a:defRPr/>
            </a:pPr>
            <a:endParaRPr lang="en-US">
              <a:ea typeface="ＭＳ Ｐゴシック" pitchFamily="18" charset="-128"/>
            </a:endParaRPr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Wingdings" pitchFamily="2" charset="2"/>
              <a:buChar char="n"/>
              <a:defRPr/>
            </a:pPr>
            <a:endParaRPr lang="en-US">
              <a:ea typeface="ＭＳ Ｐゴシック" pitchFamily="18" charset="-128"/>
            </a:endParaRPr>
          </a:p>
        </p:txBody>
      </p:sp>
      <p:pic>
        <p:nvPicPr>
          <p:cNvPr id="8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ln w="28575"/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r>
              <a:rPr lang="en-GB"/>
              <a:t>Subtitle format (max. 4 lines)</a:t>
            </a:r>
          </a:p>
          <a:p>
            <a:r>
              <a:rPr lang="en-GB"/>
              <a:t>(conference, location, name of the speaker, date)</a:t>
            </a:r>
          </a:p>
          <a:p>
            <a:r>
              <a:rPr lang="en-GB"/>
              <a:t>You are in the slide master view: Don’t edit here!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r>
              <a:rPr lang="en-GB"/>
              <a:t>Title format (max. 2 lines), don’t edit here</a:t>
            </a:r>
          </a:p>
        </p:txBody>
      </p:sp>
    </p:spTree>
    <p:extLst>
      <p:ext uri="{BB962C8B-B14F-4D97-AF65-F5344CB8AC3E}">
        <p14:creationId xmlns:p14="http://schemas.microsoft.com/office/powerpoint/2010/main" val="99187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0C1E5-BA91-4E92-AF22-F84A8F985E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23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D2A2B-0F61-4F71-899B-1007143260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7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17373-7C45-4563-BAB1-D7F59A214E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58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EA8CA-A295-4F14-AF18-6D459BD33F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54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94EE0-54D9-4078-8F7C-37BE9429E5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691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C327F-B07E-476E-9609-C0054CF6FE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120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F6AD2-4984-4578-9C9D-9060AB4CC0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99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A722D-3E0C-4D84-98FC-0E720C5F1D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965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A3CDD-1459-43FF-9B57-F4EC8B13F3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845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CB353-FED9-4C4F-A7F1-BFB7CCE69D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495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6F0860D-1C4C-436F-A9DF-8C6E81561F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Wingdings" pitchFamily="2" charset="2"/>
              <a:buChar char="n"/>
              <a:defRPr/>
            </a:pPr>
            <a:endParaRPr lang="en-US">
              <a:ea typeface="ＭＳ Ｐゴシック" pitchFamily="18" charset="-128"/>
            </a:endParaRPr>
          </a:p>
        </p:txBody>
      </p:sp>
      <p:sp>
        <p:nvSpPr>
          <p:cNvPr id="1146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  <a:defRPr/>
            </a:pPr>
            <a:endParaRPr lang="en-GB" sz="2400">
              <a:ea typeface="ＭＳ Ｐゴシック" pitchFamily="18" charset="-128"/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 userDrawn="1"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en-GB" sz="1000" dirty="0">
                <a:solidFill>
                  <a:schemeClr val="bg1"/>
                </a:solidFill>
                <a:ea typeface="ＭＳ Ｐゴシック" pitchFamily="18" charset="-128"/>
              </a:rPr>
              <a:t>PPR </a:t>
            </a:r>
            <a:r>
              <a:rPr lang="en-GB" sz="1000" dirty="0" smtClean="0">
                <a:solidFill>
                  <a:schemeClr val="bg1"/>
                </a:solidFill>
                <a:ea typeface="ＭＳ Ｐゴシック" pitchFamily="18" charset="-128"/>
              </a:rPr>
              <a:t>1-2012</a:t>
            </a:r>
            <a:endParaRPr lang="en-GB" sz="1000" dirty="0">
              <a:solidFill>
                <a:schemeClr val="bg1"/>
              </a:solidFill>
              <a:ea typeface="ＭＳ Ｐゴシック" pitchFamily="18" charset="-128"/>
            </a:endParaRPr>
          </a:p>
        </p:txBody>
      </p:sp>
      <p:pic>
        <p:nvPicPr>
          <p:cNvPr id="1031" name="Picture 127" descr="logo-XFEL_rg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033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text format – don’t edit!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159" name="Text Box 135"/>
          <p:cNvSpPr txBox="1">
            <a:spLocks noChangeArrowheads="1"/>
          </p:cNvSpPr>
          <p:nvPr userDrawn="1"/>
        </p:nvSpPr>
        <p:spPr bwMode="auto">
          <a:xfrm>
            <a:off x="88075" y="6537325"/>
            <a:ext cx="800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GB" sz="1000" dirty="0" smtClean="0">
                <a:solidFill>
                  <a:srgbClr val="000000"/>
                </a:solidFill>
                <a:latin typeface="Helvetica" charset="0"/>
              </a:rPr>
              <a:t>WP-74, Jan Grünert</a:t>
            </a:r>
            <a:r>
              <a:rPr lang="en-GB" sz="1000" dirty="0">
                <a:solidFill>
                  <a:srgbClr val="000000"/>
                </a:solidFill>
                <a:latin typeface="Helvetica" charset="0"/>
              </a:rPr>
              <a:t>		 XFEL Project Progress Report </a:t>
            </a:r>
            <a:r>
              <a:rPr lang="en-GB" sz="1000" dirty="0" smtClean="0">
                <a:solidFill>
                  <a:srgbClr val="000000"/>
                </a:solidFill>
                <a:latin typeface="Helvetica" charset="0"/>
              </a:rPr>
              <a:t>(1-2012) –</a:t>
            </a:r>
            <a:r>
              <a:rPr lang="en-GB" sz="1000" baseline="0" dirty="0" smtClean="0">
                <a:solidFill>
                  <a:srgbClr val="000000"/>
                </a:solidFill>
                <a:latin typeface="Helvetica" charset="0"/>
              </a:rPr>
              <a:t>  19</a:t>
            </a:r>
            <a:r>
              <a:rPr lang="en-GB" sz="1000" baseline="30000" dirty="0" smtClean="0">
                <a:solidFill>
                  <a:srgbClr val="000000"/>
                </a:solidFill>
                <a:latin typeface="Helvetica" charset="0"/>
              </a:rPr>
              <a:t>th</a:t>
            </a:r>
            <a:r>
              <a:rPr lang="en-GB" sz="1000" baseline="0" dirty="0" smtClean="0">
                <a:solidFill>
                  <a:srgbClr val="000000"/>
                </a:solidFill>
                <a:latin typeface="Helvetica" charset="0"/>
              </a:rPr>
              <a:t> of April 2012</a:t>
            </a:r>
            <a:endParaRPr lang="en-GB" sz="1800" dirty="0">
              <a:solidFill>
                <a:srgbClr val="000000"/>
              </a:solidFill>
              <a:latin typeface="Helvetic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n"/>
        <a:defRPr sz="2400">
          <a:solidFill>
            <a:schemeClr val="tx2"/>
          </a:solidFill>
          <a:latin typeface="+mn-lt"/>
          <a:ea typeface="+mn-ea"/>
          <a:cs typeface="ＭＳ Ｐゴシック" charset="-128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71538" y="4071309"/>
            <a:ext cx="7283450" cy="1233487"/>
          </a:xfrm>
          <a:ln w="9525"/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GB" sz="2800" dirty="0" smtClean="0"/>
              <a:t>presented by</a:t>
            </a:r>
          </a:p>
          <a:p>
            <a:pPr eaLnBrk="1" hangingPunct="1">
              <a:buFont typeface="Wingdings" charset="2"/>
              <a:buNone/>
            </a:pPr>
            <a:r>
              <a:rPr lang="en-GB" sz="2800" dirty="0" smtClean="0"/>
              <a:t>Jan Grünert</a:t>
            </a:r>
          </a:p>
        </p:txBody>
      </p:sp>
      <p:sp>
        <p:nvSpPr>
          <p:cNvPr id="3075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570898" y="1403350"/>
            <a:ext cx="7918450" cy="2906713"/>
          </a:xfrm>
          <a:noFill/>
        </p:spPr>
        <p:txBody>
          <a:bodyPr/>
          <a:lstStyle/>
          <a:p>
            <a:pPr eaLnBrk="1" hangingPunct="1"/>
            <a:r>
              <a:rPr lang="en-US" sz="3600" b="1" dirty="0" smtClean="0"/>
              <a:t>WP-74</a:t>
            </a:r>
            <a:br>
              <a:rPr lang="en-US" sz="3600" b="1" dirty="0" smtClean="0"/>
            </a:br>
            <a:r>
              <a:rPr lang="en-US" sz="4900" b="1" dirty="0" smtClean="0"/>
              <a:t> </a:t>
            </a:r>
            <a:br>
              <a:rPr lang="en-US" sz="4900" b="1" dirty="0" smtClean="0"/>
            </a:br>
            <a:r>
              <a:rPr lang="en-US" sz="3600" b="1" dirty="0" smtClean="0"/>
              <a:t>XFEL Project Progress Report</a:t>
            </a:r>
            <a:br>
              <a:rPr lang="en-US" sz="3600" b="1" dirty="0" smtClean="0"/>
            </a:br>
            <a:r>
              <a:rPr lang="en-US" sz="3600" b="1" dirty="0" smtClean="0"/>
              <a:t>(1-2012)</a:t>
            </a:r>
            <a:br>
              <a:rPr lang="en-US" sz="3600" b="1" dirty="0" smtClean="0"/>
            </a:br>
            <a:endParaRPr lang="en-GB" sz="36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600074" y="5452434"/>
            <a:ext cx="8258175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800" dirty="0" smtClean="0"/>
              <a:t> </a:t>
            </a:r>
            <a:r>
              <a:rPr lang="de-DE" sz="1800" dirty="0" err="1" smtClean="0"/>
              <a:t>Achievements</a:t>
            </a:r>
            <a:r>
              <a:rPr lang="de-DE" sz="1800" dirty="0" smtClean="0"/>
              <a:t> </a:t>
            </a:r>
            <a:r>
              <a:rPr lang="de-DE" sz="1800" dirty="0" err="1"/>
              <a:t>since</a:t>
            </a:r>
            <a:r>
              <a:rPr lang="de-DE" sz="1800" dirty="0"/>
              <a:t> </a:t>
            </a:r>
            <a:r>
              <a:rPr lang="de-DE" sz="1800" dirty="0" smtClean="0"/>
              <a:t>last </a:t>
            </a:r>
            <a:r>
              <a:rPr lang="de-DE" sz="1800" dirty="0"/>
              <a:t>PPR (Nov 2011</a:t>
            </a:r>
            <a:r>
              <a:rPr lang="de-DE" sz="1800" dirty="0" smtClean="0"/>
              <a:t>)</a:t>
            </a:r>
            <a:endParaRPr lang="de-DE" sz="1800" dirty="0"/>
          </a:p>
          <a:p>
            <a:r>
              <a:rPr lang="de-DE" sz="1800" dirty="0" smtClean="0"/>
              <a:t> Next </a:t>
            </a:r>
            <a:r>
              <a:rPr lang="de-DE" sz="1800" dirty="0" err="1" smtClean="0"/>
              <a:t>plans</a:t>
            </a:r>
            <a:endParaRPr lang="de-DE" sz="1800" dirty="0"/>
          </a:p>
          <a:p>
            <a:r>
              <a:rPr lang="de-DE" sz="1800" dirty="0" smtClean="0"/>
              <a:t> </a:t>
            </a:r>
            <a:r>
              <a:rPr lang="de-DE" sz="1800" dirty="0" err="1" smtClean="0"/>
              <a:t>Concerns</a:t>
            </a:r>
            <a:endParaRPr 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87AE2CD-2F88-4BAC-89DE-07FBCA9CDA80}" type="slidenum">
              <a:rPr lang="en-GB" sz="1000">
                <a:solidFill>
                  <a:schemeClr val="bg1"/>
                </a:solidFill>
              </a:rPr>
              <a:pPr/>
              <a:t>10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Open</a:t>
            </a:r>
            <a:r>
              <a:rPr lang="en-US" dirty="0" smtClean="0"/>
              <a:t> </a:t>
            </a:r>
            <a:r>
              <a:rPr lang="en-US" sz="2000" dirty="0" smtClean="0"/>
              <a:t>Issues / Risks</a:t>
            </a:r>
          </a:p>
        </p:txBody>
      </p:sp>
      <p:sp>
        <p:nvSpPr>
          <p:cNvPr id="7172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193675" y="2085974"/>
            <a:ext cx="8435975" cy="3724275"/>
          </a:xfrm>
        </p:spPr>
        <p:txBody>
          <a:bodyPr/>
          <a:lstStyle/>
          <a:p>
            <a:pPr eaLnBrk="1" hangingPunct="1"/>
            <a:r>
              <a:rPr lang="en-US" sz="1600" dirty="0"/>
              <a:t>delays to XGMD/</a:t>
            </a:r>
            <a:r>
              <a:rPr lang="en-US" sz="1600" u="sng" dirty="0"/>
              <a:t>XBPM</a:t>
            </a:r>
            <a:r>
              <a:rPr lang="en-US" sz="1600" dirty="0"/>
              <a:t> development </a:t>
            </a:r>
            <a:endParaRPr lang="en-US" sz="1600" dirty="0" smtClean="0"/>
          </a:p>
          <a:p>
            <a:pPr lvl="1" eaLnBrk="1" hangingPunct="1"/>
            <a:r>
              <a:rPr lang="en-US" sz="1600" dirty="0"/>
              <a:t>defines </a:t>
            </a:r>
            <a:r>
              <a:rPr lang="en-US" sz="1600" dirty="0" smtClean="0"/>
              <a:t>WP74 </a:t>
            </a:r>
            <a:r>
              <a:rPr lang="en-US" sz="1600" dirty="0"/>
              <a:t>critical </a:t>
            </a:r>
            <a:r>
              <a:rPr lang="en-US" sz="1600" dirty="0" smtClean="0"/>
              <a:t>path, more design changes ?</a:t>
            </a:r>
          </a:p>
          <a:p>
            <a:pPr eaLnBrk="1" hangingPunct="1"/>
            <a:r>
              <a:rPr lang="en-US" sz="1600" dirty="0" smtClean="0"/>
              <a:t>So far no formalized collaboration on </a:t>
            </a:r>
            <a:r>
              <a:rPr lang="en-US" sz="1600" dirty="0" err="1" smtClean="0"/>
              <a:t>wavefront</a:t>
            </a:r>
            <a:r>
              <a:rPr lang="en-US" sz="1600" dirty="0" smtClean="0"/>
              <a:t> sensing + SSS</a:t>
            </a:r>
          </a:p>
          <a:p>
            <a:pPr lvl="1" eaLnBrk="1" hangingPunct="1"/>
            <a:r>
              <a:rPr lang="en-US" sz="1600" dirty="0"/>
              <a:t>d</a:t>
            </a:r>
            <a:r>
              <a:rPr lang="en-US" sz="1600" dirty="0" smtClean="0"/>
              <a:t>ecision to be pursued</a:t>
            </a:r>
            <a:endParaRPr lang="en-US" sz="1600" dirty="0"/>
          </a:p>
          <a:p>
            <a:pPr eaLnBrk="1" hangingPunct="1"/>
            <a:r>
              <a:rPr lang="en-US" sz="1600" dirty="0" smtClean="0"/>
              <a:t>Commissioning plan (photon beam systems)</a:t>
            </a:r>
          </a:p>
          <a:p>
            <a:pPr lvl="1" eaLnBrk="1" hangingPunct="1"/>
            <a:r>
              <a:rPr lang="en-US" sz="1600" dirty="0"/>
              <a:t>will be defined in “Workgroup on </a:t>
            </a:r>
            <a:r>
              <a:rPr lang="en-US" sz="1600" dirty="0" smtClean="0"/>
              <a:t>Commissioning”</a:t>
            </a:r>
            <a:br>
              <a:rPr lang="en-US" sz="1600" dirty="0" smtClean="0"/>
            </a:br>
            <a:r>
              <a:rPr lang="en-US" sz="1600" dirty="0" smtClean="0"/>
              <a:t>determines some requirements </a:t>
            </a:r>
            <a:r>
              <a:rPr lang="en-US" sz="1600" dirty="0"/>
              <a:t>to the commissioning diagnostics </a:t>
            </a:r>
            <a:r>
              <a:rPr lang="en-US" sz="1600" dirty="0" smtClean="0"/>
              <a:t>devices</a:t>
            </a:r>
            <a:endParaRPr lang="en-US" sz="1600" dirty="0"/>
          </a:p>
          <a:p>
            <a:pPr lvl="1" eaLnBrk="1" hangingPunct="1"/>
            <a:r>
              <a:rPr lang="en-US" sz="1600" dirty="0"/>
              <a:t>needs follow-up only within workgroup</a:t>
            </a:r>
          </a:p>
          <a:p>
            <a:pPr eaLnBrk="1" hangingPunct="1"/>
            <a:r>
              <a:rPr lang="en-US" sz="1600" dirty="0" smtClean="0"/>
              <a:t>Budget mismatch plan/actual: </a:t>
            </a:r>
          </a:p>
          <a:p>
            <a:pPr lvl="1" eaLnBrk="1" hangingPunct="1"/>
            <a:r>
              <a:rPr lang="en-US" sz="1600" dirty="0" smtClean="0"/>
              <a:t>the “big” DESY/HASYLAB invoices are still missing</a:t>
            </a:r>
          </a:p>
          <a:p>
            <a:pPr lvl="1" eaLnBrk="1" hangingPunct="1"/>
            <a:r>
              <a:rPr lang="en-US" sz="1600" dirty="0" smtClean="0"/>
              <a:t>large </a:t>
            </a:r>
            <a:r>
              <a:rPr lang="en-US" sz="1600" dirty="0"/>
              <a:t>JINR payment due end 2011 </a:t>
            </a:r>
            <a:r>
              <a:rPr lang="en-US" sz="1600" dirty="0" smtClean="0"/>
              <a:t>is 4 months delayed </a:t>
            </a:r>
            <a:br>
              <a:rPr lang="en-US" sz="1600" dirty="0" smtClean="0"/>
            </a:br>
            <a:r>
              <a:rPr lang="en-US" sz="1600" dirty="0" smtClean="0"/>
              <a:t>(pending milestone: CDR </a:t>
            </a:r>
            <a:r>
              <a:rPr lang="en-US" sz="1600" dirty="0"/>
              <a:t>approval)</a:t>
            </a:r>
            <a:endParaRPr lang="en-US" sz="1600" dirty="0" smtClean="0"/>
          </a:p>
        </p:txBody>
      </p:sp>
      <p:sp>
        <p:nvSpPr>
          <p:cNvPr id="2" name="Rechteck 1"/>
          <p:cNvSpPr/>
          <p:nvPr/>
        </p:nvSpPr>
        <p:spPr>
          <a:xfrm>
            <a:off x="341795" y="1408584"/>
            <a:ext cx="2467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+mn-lt"/>
                <a:ea typeface="+mn-ea"/>
                <a:cs typeface="ＭＳ Ｐゴシック" charset="-128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+mn-lt"/>
                <a:ea typeface="+mn-ea"/>
                <a:cs typeface="ＭＳ Ｐゴシック" charset="-128"/>
              </a:rPr>
              <a:t>No major risks</a:t>
            </a:r>
            <a:endParaRPr lang="de-DE" sz="2400" dirty="0"/>
          </a:p>
        </p:txBody>
      </p:sp>
      <p:sp>
        <p:nvSpPr>
          <p:cNvPr id="6" name="Rechteck 5"/>
          <p:cNvSpPr/>
          <p:nvPr/>
        </p:nvSpPr>
        <p:spPr>
          <a:xfrm>
            <a:off x="2018195" y="5861194"/>
            <a:ext cx="5059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  <a:latin typeface="+mn-lt"/>
                <a:ea typeface="+mn-ea"/>
                <a:cs typeface="ＭＳ Ｐゴシック" charset="-128"/>
              </a:rPr>
              <a:t>Thank you for your attention</a:t>
            </a:r>
            <a:endParaRPr lang="de-DE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F024603-50EC-45A7-88E9-780BAF159FCE}" type="slidenum">
              <a:rPr lang="en-GB" sz="1000">
                <a:solidFill>
                  <a:schemeClr val="bg1"/>
                </a:solidFill>
              </a:rPr>
              <a:pPr/>
              <a:t>2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476250"/>
            <a:ext cx="6613525" cy="738188"/>
          </a:xfrm>
        </p:spPr>
        <p:txBody>
          <a:bodyPr/>
          <a:lstStyle/>
          <a:p>
            <a:pPr algn="ctr" eaLnBrk="1" hangingPunct="1"/>
            <a:r>
              <a:rPr lang="de-DE" sz="2000" dirty="0"/>
              <a:t>Main </a:t>
            </a:r>
            <a:r>
              <a:rPr lang="de-DE" sz="2000" dirty="0" err="1"/>
              <a:t>achievements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Nov.11 </a:t>
            </a:r>
            <a:r>
              <a:rPr lang="en-US" sz="2000" dirty="0" smtClean="0"/>
              <a:t>-&gt; Mar. 12</a:t>
            </a:r>
            <a:br>
              <a:rPr lang="en-US" sz="2000" dirty="0" smtClean="0"/>
            </a:br>
            <a:endParaRPr lang="en-GB" sz="2000" dirty="0" smtClean="0"/>
          </a:p>
        </p:txBody>
      </p:sp>
      <p:sp>
        <p:nvSpPr>
          <p:cNvPr id="4100" name="Rectangle 15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93663" y="1300163"/>
            <a:ext cx="8778875" cy="5024437"/>
          </a:xfrm>
        </p:spPr>
        <p:txBody>
          <a:bodyPr/>
          <a:lstStyle/>
          <a:p>
            <a:pPr eaLnBrk="1" hangingPunct="1"/>
            <a:r>
              <a:rPr lang="de-DE" sz="1800" dirty="0" smtClean="0"/>
              <a:t>CDR Reviews </a:t>
            </a:r>
            <a:r>
              <a:rPr lang="de-DE" sz="1800" dirty="0"/>
              <a:t>on 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>1</a:t>
            </a:r>
            <a:r>
              <a:rPr lang="de-DE" sz="1800" dirty="0"/>
              <a:t>) Framework CDR </a:t>
            </a:r>
            <a:r>
              <a:rPr lang="de-DE" sz="1800" dirty="0" smtClean="0"/>
              <a:t>2</a:t>
            </a:r>
            <a:r>
              <a:rPr lang="de-DE" sz="1800" dirty="0"/>
              <a:t>) </a:t>
            </a:r>
            <a:r>
              <a:rPr lang="de-DE" sz="1800" dirty="0" err="1"/>
              <a:t>Photoelectron</a:t>
            </a:r>
            <a:r>
              <a:rPr lang="de-DE" sz="1800" dirty="0"/>
              <a:t> </a:t>
            </a:r>
            <a:r>
              <a:rPr lang="de-DE" sz="1800" dirty="0" err="1"/>
              <a:t>Spectrometer</a:t>
            </a:r>
            <a:r>
              <a:rPr lang="de-DE" sz="1800" dirty="0"/>
              <a:t> </a:t>
            </a:r>
            <a:r>
              <a:rPr lang="de-DE" sz="1800" dirty="0" smtClean="0"/>
              <a:t>3</a:t>
            </a:r>
            <a:r>
              <a:rPr lang="de-DE" sz="1800" dirty="0"/>
              <a:t>) Imaging </a:t>
            </a:r>
            <a:r>
              <a:rPr lang="de-DE" sz="1800" dirty="0" err="1" smtClean="0"/>
              <a:t>Stations</a:t>
            </a:r>
            <a:endParaRPr lang="de-DE" sz="1800" dirty="0"/>
          </a:p>
          <a:p>
            <a:pPr eaLnBrk="1" hangingPunct="1"/>
            <a:r>
              <a:rPr lang="de-DE" sz="1800" dirty="0" err="1" smtClean="0"/>
              <a:t>first</a:t>
            </a:r>
            <a:r>
              <a:rPr lang="de-DE" sz="1800" dirty="0" smtClean="0"/>
              <a:t> „XGMD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intensity</a:t>
            </a:r>
            <a:r>
              <a:rPr lang="de-DE" sz="1800" dirty="0"/>
              <a:t> </a:t>
            </a:r>
            <a:r>
              <a:rPr lang="de-DE" sz="1800" dirty="0" err="1" smtClean="0"/>
              <a:t>measurements</a:t>
            </a:r>
            <a:r>
              <a:rPr lang="de-DE" sz="1800" dirty="0" smtClean="0"/>
              <a:t>“ </a:t>
            </a:r>
            <a:r>
              <a:rPr lang="de-DE" sz="1800" dirty="0" err="1"/>
              <a:t>constructed</a:t>
            </a:r>
            <a:r>
              <a:rPr lang="de-DE" sz="1800" dirty="0" smtClean="0"/>
              <a:t>;</a:t>
            </a:r>
            <a:br>
              <a:rPr lang="de-DE" sz="1800" dirty="0" smtClean="0"/>
            </a:br>
            <a:r>
              <a:rPr lang="de-DE" sz="1800" dirty="0" err="1" smtClean="0"/>
              <a:t>tested</a:t>
            </a:r>
            <a:r>
              <a:rPr lang="de-DE" sz="1800" dirty="0" smtClean="0"/>
              <a:t>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used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characterize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Japanese</a:t>
            </a:r>
            <a:r>
              <a:rPr lang="de-DE" sz="1800" dirty="0"/>
              <a:t> XFEL </a:t>
            </a:r>
            <a:r>
              <a:rPr lang="de-DE" sz="1800" i="1" dirty="0" smtClean="0"/>
              <a:t>SACLA</a:t>
            </a:r>
            <a:endParaRPr lang="de-DE" sz="1800" dirty="0"/>
          </a:p>
          <a:p>
            <a:pPr eaLnBrk="1" hangingPunct="1"/>
            <a:r>
              <a:rPr lang="de-DE" sz="1800" dirty="0" err="1" smtClean="0"/>
              <a:t>ordering</a:t>
            </a:r>
            <a:r>
              <a:rPr lang="de-DE" sz="1800" dirty="0" smtClean="0"/>
              <a:t> </a:t>
            </a:r>
            <a:r>
              <a:rPr lang="de-DE" sz="1800" dirty="0" err="1"/>
              <a:t>of</a:t>
            </a:r>
            <a:r>
              <a:rPr lang="de-DE" sz="1800" dirty="0"/>
              <a:t> 6 XGMDs (</a:t>
            </a:r>
            <a:r>
              <a:rPr lang="de-DE" sz="1800" dirty="0" err="1"/>
              <a:t>vacuum</a:t>
            </a:r>
            <a:r>
              <a:rPr lang="de-DE" sz="1800" dirty="0"/>
              <a:t> </a:t>
            </a:r>
            <a:r>
              <a:rPr lang="de-DE" sz="1800" dirty="0" err="1"/>
              <a:t>chambers</a:t>
            </a:r>
            <a:r>
              <a:rPr lang="de-DE" sz="1800" dirty="0"/>
              <a:t> + HV) </a:t>
            </a:r>
            <a:r>
              <a:rPr lang="de-DE" sz="1800" dirty="0" err="1"/>
              <a:t>started</a:t>
            </a:r>
            <a:r>
              <a:rPr lang="de-DE" sz="1800" dirty="0"/>
              <a:t>; 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>HAMP </a:t>
            </a:r>
            <a:r>
              <a:rPr lang="de-DE" sz="1800" dirty="0" err="1"/>
              <a:t>chamber</a:t>
            </a:r>
            <a:r>
              <a:rPr lang="de-DE" sz="1800" dirty="0"/>
              <a:t> design </a:t>
            </a:r>
            <a:r>
              <a:rPr lang="de-DE" sz="1800" dirty="0" err="1"/>
              <a:t>started</a:t>
            </a:r>
            <a:endParaRPr lang="de-DE" sz="1800" dirty="0"/>
          </a:p>
          <a:p>
            <a:pPr eaLnBrk="1" hangingPunct="1"/>
            <a:r>
              <a:rPr lang="de-DE" sz="1800" dirty="0" smtClean="0"/>
              <a:t>prototype </a:t>
            </a:r>
            <a:r>
              <a:rPr lang="de-DE" sz="1800" dirty="0" err="1"/>
              <a:t>chambers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K-monochromator </a:t>
            </a:r>
            <a:r>
              <a:rPr lang="de-DE" sz="1800" dirty="0" err="1"/>
              <a:t>and</a:t>
            </a:r>
            <a:r>
              <a:rPr lang="de-DE" sz="1800" dirty="0"/>
              <a:t> MCP-</a:t>
            </a:r>
            <a:r>
              <a:rPr lang="de-DE" sz="1800" dirty="0" err="1"/>
              <a:t>based</a:t>
            </a:r>
            <a:r>
              <a:rPr lang="de-DE" sz="1800" dirty="0"/>
              <a:t> </a:t>
            </a:r>
            <a:r>
              <a:rPr lang="de-DE" sz="1800" dirty="0" err="1"/>
              <a:t>detector</a:t>
            </a:r>
            <a:r>
              <a:rPr lang="de-DE" sz="1800" dirty="0"/>
              <a:t> </a:t>
            </a:r>
            <a:r>
              <a:rPr lang="de-DE" sz="1800" dirty="0" err="1"/>
              <a:t>designed</a:t>
            </a:r>
            <a:r>
              <a:rPr lang="de-DE" sz="1800" dirty="0"/>
              <a:t>, </a:t>
            </a:r>
            <a:r>
              <a:rPr lang="de-DE" sz="1800" dirty="0" err="1"/>
              <a:t>constructed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delivered</a:t>
            </a:r>
            <a:endParaRPr lang="de-DE" sz="1800" dirty="0"/>
          </a:p>
          <a:p>
            <a:pPr eaLnBrk="1" hangingPunct="1"/>
            <a:r>
              <a:rPr lang="de-DE" sz="1800" dirty="0" err="1" smtClean="0"/>
              <a:t>participation</a:t>
            </a:r>
            <a:r>
              <a:rPr lang="de-DE" sz="1800" dirty="0" smtClean="0"/>
              <a:t> </a:t>
            </a:r>
            <a:r>
              <a:rPr lang="de-DE" sz="1800" dirty="0"/>
              <a:t>in </a:t>
            </a:r>
            <a:r>
              <a:rPr lang="de-DE" sz="1800" dirty="0" smtClean="0"/>
              <a:t>SXR@LCLS </a:t>
            </a:r>
            <a:r>
              <a:rPr lang="de-DE" sz="1800" dirty="0" err="1"/>
              <a:t>beamtime</a:t>
            </a:r>
            <a:r>
              <a:rPr lang="de-DE" sz="1800" dirty="0"/>
              <a:t> </a:t>
            </a:r>
            <a:r>
              <a:rPr lang="de-DE" sz="1800" dirty="0" smtClean="0"/>
              <a:t>on </a:t>
            </a:r>
            <a:r>
              <a:rPr lang="de-DE" sz="1800" dirty="0" err="1"/>
              <a:t>timing</a:t>
            </a:r>
            <a:r>
              <a:rPr lang="de-DE" sz="1800" dirty="0"/>
              <a:t> </a:t>
            </a:r>
            <a:r>
              <a:rPr lang="de-DE" sz="1800" dirty="0" err="1"/>
              <a:t>diagnostics</a:t>
            </a:r>
            <a:endParaRPr lang="de-DE" sz="1800" dirty="0"/>
          </a:p>
          <a:p>
            <a:pPr eaLnBrk="1" hangingPunct="1"/>
            <a:r>
              <a:rPr lang="de-DE" sz="1800" dirty="0" smtClean="0"/>
              <a:t>3-site </a:t>
            </a:r>
            <a:r>
              <a:rPr lang="de-DE" sz="1800" dirty="0" err="1"/>
              <a:t>meeting</a:t>
            </a:r>
            <a:r>
              <a:rPr lang="de-DE" sz="1800" dirty="0"/>
              <a:t> </a:t>
            </a:r>
            <a:r>
              <a:rPr lang="de-DE" sz="1800" dirty="0" err="1"/>
              <a:t>participation</a:t>
            </a:r>
            <a:r>
              <a:rPr lang="de-DE" sz="1800" dirty="0"/>
              <a:t> </a:t>
            </a:r>
            <a:r>
              <a:rPr lang="de-DE" sz="1800" dirty="0" err="1"/>
              <a:t>at</a:t>
            </a:r>
            <a:r>
              <a:rPr lang="de-DE" sz="1800" dirty="0"/>
              <a:t> SACLA; </a:t>
            </a:r>
            <a:r>
              <a:rPr lang="de-DE" sz="1800" dirty="0" err="1" smtClean="0"/>
              <a:t>talk</a:t>
            </a:r>
            <a:r>
              <a:rPr lang="de-DE" sz="1800" dirty="0" smtClean="0"/>
              <a:t>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poster</a:t>
            </a:r>
            <a:r>
              <a:rPr lang="de-DE" sz="1800" dirty="0"/>
              <a:t> </a:t>
            </a:r>
            <a:r>
              <a:rPr lang="de-DE" sz="1800" dirty="0" err="1"/>
              <a:t>contributions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DPG Spring Meetings 2012 </a:t>
            </a:r>
            <a:r>
              <a:rPr lang="de-DE" sz="1800" dirty="0" err="1"/>
              <a:t>at</a:t>
            </a:r>
            <a:r>
              <a:rPr lang="de-DE" sz="1800" dirty="0"/>
              <a:t> Stuttgart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smtClean="0"/>
              <a:t>Berlin</a:t>
            </a:r>
          </a:p>
          <a:p>
            <a:pPr eaLnBrk="1" hangingPunct="1"/>
            <a:r>
              <a:rPr lang="de-DE" sz="1800" dirty="0" err="1"/>
              <a:t>d</a:t>
            </a:r>
            <a:r>
              <a:rPr lang="de-DE" sz="1800" dirty="0" err="1" smtClean="0"/>
              <a:t>edicated</a:t>
            </a:r>
            <a:r>
              <a:rPr lang="de-DE" sz="1800" dirty="0" smtClean="0"/>
              <a:t> </a:t>
            </a:r>
            <a:r>
              <a:rPr lang="de-DE" sz="1800" dirty="0" err="1" smtClean="0"/>
              <a:t>workshop</a:t>
            </a:r>
            <a:r>
              <a:rPr lang="de-DE" sz="1800" dirty="0" smtClean="0"/>
              <a:t> on Photon </a:t>
            </a:r>
            <a:r>
              <a:rPr lang="de-DE" sz="1800" dirty="0" err="1" smtClean="0"/>
              <a:t>Diagnostics</a:t>
            </a:r>
            <a:r>
              <a:rPr lang="de-DE" sz="1800" dirty="0" smtClean="0"/>
              <a:t> </a:t>
            </a:r>
            <a:r>
              <a:rPr lang="de-DE" sz="1800" dirty="0" err="1" smtClean="0"/>
              <a:t>within</a:t>
            </a:r>
            <a:r>
              <a:rPr lang="de-DE" sz="1800" dirty="0" smtClean="0"/>
              <a:t> XFEL User Meeting 2012</a:t>
            </a:r>
            <a:endParaRPr lang="de-DE" sz="1800" dirty="0"/>
          </a:p>
          <a:p>
            <a:pPr eaLnBrk="1" hangingPunct="1"/>
            <a:r>
              <a:rPr lang="de-DE" sz="1800" dirty="0" err="1" smtClean="0"/>
              <a:t>successful</a:t>
            </a:r>
            <a:r>
              <a:rPr lang="de-DE" sz="1800" dirty="0" smtClean="0"/>
              <a:t> </a:t>
            </a:r>
            <a:r>
              <a:rPr lang="de-DE" sz="1800" dirty="0" err="1"/>
              <a:t>submission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several</a:t>
            </a:r>
            <a:r>
              <a:rPr lang="de-DE" sz="1800" dirty="0"/>
              <a:t> </a:t>
            </a:r>
            <a:r>
              <a:rPr lang="de-DE" sz="1800" dirty="0" err="1"/>
              <a:t>beamtime</a:t>
            </a:r>
            <a:r>
              <a:rPr lang="de-DE" sz="1800" dirty="0"/>
              <a:t> </a:t>
            </a:r>
            <a:r>
              <a:rPr lang="de-DE" sz="1800" dirty="0" err="1"/>
              <a:t>applications</a:t>
            </a:r>
            <a:r>
              <a:rPr lang="de-DE" sz="1800" dirty="0"/>
              <a:t> (DESY, ESRF, ...)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conference</a:t>
            </a:r>
            <a:r>
              <a:rPr lang="de-DE" sz="1800" dirty="0"/>
              <a:t> </a:t>
            </a:r>
            <a:r>
              <a:rPr lang="de-DE" sz="1800" dirty="0" err="1"/>
              <a:t>contributions</a:t>
            </a:r>
            <a:r>
              <a:rPr lang="de-DE" sz="1800" dirty="0"/>
              <a:t> (SRI, SPIE, DPG)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smtClean="0"/>
              <a:t>2012</a:t>
            </a:r>
          </a:p>
          <a:p>
            <a:pPr eaLnBrk="1" hangingPunct="1"/>
            <a:r>
              <a:rPr lang="de-DE" sz="1800" dirty="0" smtClean="0"/>
              <a:t>WP74 Labs </a:t>
            </a:r>
            <a:r>
              <a:rPr lang="de-DE" sz="1800" dirty="0" err="1" smtClean="0"/>
              <a:t>at</a:t>
            </a:r>
            <a:r>
              <a:rPr lang="de-DE" sz="1800" dirty="0" smtClean="0"/>
              <a:t> HERA-South: </a:t>
            </a:r>
            <a:br>
              <a:rPr lang="de-DE" sz="1800" dirty="0" smtClean="0"/>
            </a:br>
            <a:r>
              <a:rPr lang="de-DE" sz="1800" dirty="0" smtClean="0"/>
              <a:t>2 lab </a:t>
            </a:r>
            <a:r>
              <a:rPr lang="de-DE" sz="1800" dirty="0" err="1" smtClean="0"/>
              <a:t>rooms</a:t>
            </a:r>
            <a:r>
              <a:rPr lang="de-DE" sz="1800" dirty="0" smtClean="0"/>
              <a:t> </a:t>
            </a:r>
            <a:r>
              <a:rPr lang="de-DE" sz="1800" dirty="0" err="1" smtClean="0"/>
              <a:t>prepared</a:t>
            </a:r>
            <a:r>
              <a:rPr lang="de-DE" sz="1800" dirty="0" smtClean="0"/>
              <a:t>, large clean </a:t>
            </a:r>
            <a:r>
              <a:rPr lang="de-DE" sz="1800" dirty="0" err="1" smtClean="0"/>
              <a:t>room</a:t>
            </a:r>
            <a:r>
              <a:rPr lang="de-DE" sz="1800" dirty="0" smtClean="0"/>
              <a:t> </a:t>
            </a:r>
            <a:r>
              <a:rPr lang="de-DE" sz="1800" dirty="0" err="1" smtClean="0"/>
              <a:t>tent</a:t>
            </a:r>
            <a:r>
              <a:rPr lang="de-DE" sz="1800" dirty="0" smtClean="0"/>
              <a:t> </a:t>
            </a:r>
            <a:r>
              <a:rPr lang="de-DE" sz="1800" dirty="0" err="1" smtClean="0"/>
              <a:t>delivered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installed</a:t>
            </a:r>
            <a:endParaRPr lang="de-DE" sz="1800" dirty="0" smtClean="0"/>
          </a:p>
          <a:p>
            <a:pPr lvl="1" eaLnBrk="1" hangingPunct="1"/>
            <a:endParaRPr lang="de-DE" sz="1800" dirty="0"/>
          </a:p>
          <a:p>
            <a:pPr lvl="1" eaLnBrk="1" hangingPunct="1"/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955D087-8860-49C0-AA20-852CFE196075}" type="slidenum">
              <a:rPr lang="en-GB" sz="1000">
                <a:solidFill>
                  <a:schemeClr val="bg1"/>
                </a:solidFill>
              </a:rPr>
              <a:pPr/>
              <a:t>3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000" dirty="0"/>
              <a:t>Comparison of forecasted and achieved progress: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Jan. 12 -&gt; Jun. 12</a:t>
            </a:r>
          </a:p>
        </p:txBody>
      </p:sp>
      <p:sp>
        <p:nvSpPr>
          <p:cNvPr id="6148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117474" y="1347788"/>
            <a:ext cx="8953373" cy="4459287"/>
          </a:xfrm>
        </p:spPr>
        <p:txBody>
          <a:bodyPr/>
          <a:lstStyle/>
          <a:p>
            <a:pPr eaLnBrk="1" hangingPunct="1"/>
            <a:r>
              <a:rPr lang="en-US" sz="2000" dirty="0"/>
              <a:t>Experimental Campaigns at </a:t>
            </a:r>
            <a:r>
              <a:rPr lang="en-US" sz="2000" dirty="0" err="1"/>
              <a:t>PETRA3</a:t>
            </a:r>
            <a:r>
              <a:rPr lang="en-US" sz="2000" dirty="0"/>
              <a:t> and </a:t>
            </a:r>
            <a:r>
              <a:rPr lang="en-US" sz="2000" dirty="0" err="1"/>
              <a:t>HZB</a:t>
            </a:r>
            <a:r>
              <a:rPr lang="en-US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for </a:t>
            </a:r>
            <a:r>
              <a:rPr lang="en-US" sz="2000" dirty="0"/>
              <a:t>testing of prototypes of</a:t>
            </a:r>
            <a:r>
              <a:rPr lang="en-US" sz="2000" dirty="0" smtClean="0"/>
              <a:t>:</a:t>
            </a:r>
          </a:p>
          <a:p>
            <a:pPr lvl="1" eaLnBrk="1" hangingPunct="1"/>
            <a:r>
              <a:rPr lang="en-US" sz="2000" dirty="0" smtClean="0"/>
              <a:t>K-Mono</a:t>
            </a:r>
            <a:r>
              <a:rPr lang="en-US" sz="2000" dirty="0"/>
              <a:t>, Imagers, </a:t>
            </a:r>
            <a:r>
              <a:rPr lang="en-US" sz="2000" dirty="0" smtClean="0"/>
              <a:t>PES, Diamond PSD</a:t>
            </a:r>
          </a:p>
          <a:p>
            <a:pPr eaLnBrk="1" hangingPunct="1"/>
            <a:r>
              <a:rPr lang="en-US" sz="2000" dirty="0" smtClean="0"/>
              <a:t>Experimental </a:t>
            </a:r>
            <a:r>
              <a:rPr lang="en-US" sz="2000" dirty="0"/>
              <a:t>Campaigns at FERMI and FLASH </a:t>
            </a:r>
            <a:r>
              <a:rPr lang="en-US" sz="2000" dirty="0" smtClean="0"/>
              <a:t>for</a:t>
            </a:r>
          </a:p>
          <a:p>
            <a:pPr lvl="1" eaLnBrk="1" hangingPunct="1"/>
            <a:r>
              <a:rPr lang="en-US" sz="2000" dirty="0" smtClean="0"/>
              <a:t>damage </a:t>
            </a:r>
            <a:r>
              <a:rPr lang="en-US" sz="2000" dirty="0"/>
              <a:t>studies, testing of scintillators, timing </a:t>
            </a:r>
            <a:r>
              <a:rPr lang="en-US" sz="2000" dirty="0" smtClean="0"/>
              <a:t>properties</a:t>
            </a:r>
          </a:p>
          <a:p>
            <a:pPr eaLnBrk="1" hangingPunct="1"/>
            <a:r>
              <a:rPr lang="en-US" sz="2000" dirty="0" smtClean="0"/>
              <a:t>Possibly participation of temporal diagnostics tests at </a:t>
            </a:r>
            <a:r>
              <a:rPr lang="en-US" sz="2000" dirty="0" err="1" smtClean="0"/>
              <a:t>SACLA</a:t>
            </a:r>
            <a:endParaRPr lang="en-US" sz="2000" dirty="0"/>
          </a:p>
          <a:p>
            <a:pPr eaLnBrk="1" hangingPunct="1"/>
            <a:r>
              <a:rPr lang="en-US" sz="2000" dirty="0" smtClean="0"/>
              <a:t>MCP-Detector </a:t>
            </a:r>
            <a:r>
              <a:rPr lang="en-US" sz="2000" dirty="0"/>
              <a:t>(with </a:t>
            </a:r>
            <a:r>
              <a:rPr lang="en-US" sz="2000" dirty="0" err="1"/>
              <a:t>JINR</a:t>
            </a:r>
            <a:r>
              <a:rPr lang="en-US" sz="2000" dirty="0" smtClean="0"/>
              <a:t>)</a:t>
            </a:r>
          </a:p>
          <a:p>
            <a:pPr lvl="1" eaLnBrk="1" hangingPunct="1"/>
            <a:r>
              <a:rPr lang="en-US" sz="2000" dirty="0"/>
              <a:t>Conceptual </a:t>
            </a:r>
            <a:r>
              <a:rPr lang="en-US" sz="2000" dirty="0" smtClean="0"/>
              <a:t>Design</a:t>
            </a:r>
            <a:endParaRPr lang="en-US" sz="2000" dirty="0"/>
          </a:p>
          <a:p>
            <a:pPr lvl="1" eaLnBrk="1" hangingPunct="1"/>
            <a:r>
              <a:rPr lang="en-US" sz="2000" dirty="0" smtClean="0"/>
              <a:t>Production of one hard </a:t>
            </a:r>
            <a:r>
              <a:rPr lang="en-US" sz="2000" dirty="0"/>
              <a:t>x-ray </a:t>
            </a:r>
            <a:r>
              <a:rPr lang="en-US" sz="2000" dirty="0" smtClean="0"/>
              <a:t>prototype</a:t>
            </a:r>
          </a:p>
          <a:p>
            <a:pPr eaLnBrk="1" hangingPunct="1"/>
            <a:r>
              <a:rPr lang="en-US" sz="2000" dirty="0" smtClean="0"/>
              <a:t>2nd round of </a:t>
            </a:r>
            <a:r>
              <a:rPr lang="en-US" sz="2000" dirty="0" err="1" smtClean="0"/>
              <a:t>wavefront</a:t>
            </a:r>
            <a:r>
              <a:rPr lang="en-US" sz="2000" dirty="0" smtClean="0"/>
              <a:t> sensing with successive screens at LCLS (with SPB- and CXI-team)</a:t>
            </a:r>
          </a:p>
          <a:p>
            <a:pPr eaLnBrk="1" hangingPunct="1"/>
            <a:r>
              <a:rPr lang="en-US" sz="2000" dirty="0" smtClean="0"/>
              <a:t>Hiring </a:t>
            </a:r>
            <a:r>
              <a:rPr lang="en-US" sz="2000" dirty="0"/>
              <a:t>of </a:t>
            </a:r>
            <a:r>
              <a:rPr lang="en-US" sz="2000" dirty="0" smtClean="0"/>
              <a:t>engineer </a:t>
            </a:r>
            <a:r>
              <a:rPr lang="en-US" sz="2000" dirty="0"/>
              <a:t>for WP74</a:t>
            </a:r>
            <a:endParaRPr lang="en-GB" sz="2000" dirty="0"/>
          </a:p>
          <a:p>
            <a:pPr eaLnBrk="1" hangingPunct="1"/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6117230" y="1358502"/>
            <a:ext cx="2270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600" i="1" kern="0" dirty="0" smtClean="0">
                <a:solidFill>
                  <a:srgbClr val="FD930A"/>
                </a:solidFill>
                <a:latin typeface="Arial"/>
                <a:ea typeface="ＭＳ Ｐゴシック"/>
              </a:rPr>
              <a:t>Scheduled beamtimes </a:t>
            </a:r>
            <a:br>
              <a:rPr lang="en-US" sz="1600" i="1" kern="0" dirty="0" smtClean="0">
                <a:solidFill>
                  <a:srgbClr val="FD930A"/>
                </a:solidFill>
                <a:latin typeface="Arial"/>
                <a:ea typeface="ＭＳ Ｐゴシック"/>
              </a:rPr>
            </a:br>
            <a:r>
              <a:rPr lang="en-US" sz="1600" i="1" kern="0" dirty="0" smtClean="0">
                <a:solidFill>
                  <a:srgbClr val="FD930A"/>
                </a:solidFill>
                <a:latin typeface="Arial"/>
                <a:ea typeface="ＭＳ Ｐゴシック"/>
              </a:rPr>
              <a:t>in April, June, July</a:t>
            </a:r>
            <a:endParaRPr lang="de-DE" sz="1600" dirty="0"/>
          </a:p>
        </p:txBody>
      </p:sp>
      <p:sp>
        <p:nvSpPr>
          <p:cNvPr id="7" name="Rectangle 6"/>
          <p:cNvSpPr/>
          <p:nvPr/>
        </p:nvSpPr>
        <p:spPr>
          <a:xfrm>
            <a:off x="6513466" y="2199201"/>
            <a:ext cx="25891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600" i="1" kern="0" dirty="0" smtClean="0">
                <a:solidFill>
                  <a:srgbClr val="FD930A"/>
                </a:solidFill>
                <a:latin typeface="Arial"/>
                <a:ea typeface="ＭＳ Ｐゴシック"/>
              </a:rPr>
              <a:t>Participation in beamtime</a:t>
            </a:r>
            <a:r>
              <a:rPr lang="en-US" sz="1600" i="1" kern="0" dirty="0">
                <a:solidFill>
                  <a:srgbClr val="FD930A"/>
                </a:solidFill>
                <a:latin typeface="Arial"/>
                <a:ea typeface="ＭＳ Ｐゴシック"/>
              </a:rPr>
              <a:t>s</a:t>
            </a:r>
            <a:r>
              <a:rPr lang="en-US" sz="1600" i="1" kern="0" dirty="0" smtClean="0">
                <a:solidFill>
                  <a:srgbClr val="FD930A"/>
                </a:solidFill>
                <a:latin typeface="Arial"/>
                <a:ea typeface="ＭＳ Ｐゴシック"/>
              </a:rPr>
              <a:t/>
            </a:r>
            <a:br>
              <a:rPr lang="en-US" sz="1600" i="1" kern="0" dirty="0" smtClean="0">
                <a:solidFill>
                  <a:srgbClr val="FD930A"/>
                </a:solidFill>
                <a:latin typeface="Arial"/>
                <a:ea typeface="ＭＳ Ｐゴシック"/>
              </a:rPr>
            </a:br>
            <a:r>
              <a:rPr lang="en-US" sz="1600" i="1" kern="0" dirty="0" smtClean="0">
                <a:solidFill>
                  <a:srgbClr val="FD930A"/>
                </a:solidFill>
                <a:latin typeface="Arial"/>
                <a:ea typeface="ＭＳ Ｐゴシック"/>
              </a:rPr>
              <a:t>at SLS &amp; FERMI in May</a:t>
            </a:r>
            <a:endParaRPr lang="de-DE" sz="1600" dirty="0"/>
          </a:p>
        </p:txBody>
      </p:sp>
      <p:sp>
        <p:nvSpPr>
          <p:cNvPr id="8" name="Rectangle 7"/>
          <p:cNvSpPr/>
          <p:nvPr/>
        </p:nvSpPr>
        <p:spPr>
          <a:xfrm>
            <a:off x="7608316" y="3108422"/>
            <a:ext cx="14943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600" i="1" kern="0" dirty="0" smtClean="0">
                <a:solidFill>
                  <a:srgbClr val="FD930A"/>
                </a:solidFill>
                <a:latin typeface="Arial"/>
                <a:ea typeface="ＭＳ Ｐゴシック"/>
              </a:rPr>
              <a:t>Not scheduled</a:t>
            </a:r>
            <a:endParaRPr lang="de-DE" sz="1600" dirty="0"/>
          </a:p>
        </p:txBody>
      </p:sp>
      <p:sp>
        <p:nvSpPr>
          <p:cNvPr id="9" name="Rectangle 8"/>
          <p:cNvSpPr/>
          <p:nvPr/>
        </p:nvSpPr>
        <p:spPr>
          <a:xfrm>
            <a:off x="3417316" y="3851372"/>
            <a:ext cx="6735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600" i="1" kern="0" dirty="0" smtClean="0">
                <a:solidFill>
                  <a:srgbClr val="FD930A"/>
                </a:solidFill>
                <a:latin typeface="Arial"/>
                <a:ea typeface="ＭＳ Ｐゴシック"/>
              </a:rPr>
              <a:t>Done</a:t>
            </a:r>
            <a:endParaRPr lang="de-DE" sz="1600" dirty="0"/>
          </a:p>
        </p:txBody>
      </p:sp>
      <p:sp>
        <p:nvSpPr>
          <p:cNvPr id="10" name="Rectangle 9"/>
          <p:cNvSpPr/>
          <p:nvPr/>
        </p:nvSpPr>
        <p:spPr>
          <a:xfrm>
            <a:off x="5405470" y="4211766"/>
            <a:ext cx="3560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600" i="1" kern="0" dirty="0" smtClean="0">
                <a:solidFill>
                  <a:srgbClr val="FD930A"/>
                </a:solidFill>
                <a:latin typeface="Arial"/>
                <a:ea typeface="ＭＳ Ｐゴシック"/>
              </a:rPr>
              <a:t>90% done (photodiodes to be added)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14919" y="4868991"/>
            <a:ext cx="20201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600" i="1" kern="0" dirty="0" err="1" smtClean="0">
                <a:solidFill>
                  <a:srgbClr val="FD930A"/>
                </a:solidFill>
                <a:latin typeface="Arial"/>
                <a:ea typeface="ＭＳ Ｐゴシック"/>
              </a:rPr>
              <a:t>Beamtime</a:t>
            </a:r>
            <a:r>
              <a:rPr lang="en-US" sz="1600" i="1" kern="0" dirty="0" smtClean="0">
                <a:solidFill>
                  <a:srgbClr val="FD930A"/>
                </a:solidFill>
                <a:latin typeface="Arial"/>
                <a:ea typeface="ＭＳ Ｐゴシック"/>
              </a:rPr>
              <a:t> last week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24443" y="5207545"/>
            <a:ext cx="41280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600" i="1" kern="0" dirty="0" smtClean="0">
                <a:solidFill>
                  <a:srgbClr val="FD930A"/>
                </a:solidFill>
                <a:latin typeface="Arial"/>
                <a:ea typeface="ＭＳ Ｐゴシック"/>
              </a:rPr>
              <a:t>29 applications, interviews earlier this week</a:t>
            </a:r>
          </a:p>
        </p:txBody>
      </p:sp>
    </p:spTree>
    <p:extLst>
      <p:ext uri="{BB962C8B-B14F-4D97-AF65-F5344CB8AC3E}">
        <p14:creationId xmlns:p14="http://schemas.microsoft.com/office/powerpoint/2010/main" val="346184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Prototypes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3" y="2782888"/>
            <a:ext cx="4683125" cy="361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50927" y="2047443"/>
            <a:ext cx="1745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19063"/>
            <a:r>
              <a:rPr lang="en-US" sz="1800" dirty="0" smtClean="0">
                <a:solidFill>
                  <a:schemeClr val="tx2"/>
                </a:solidFill>
                <a:latin typeface="+mn-lt"/>
                <a:ea typeface="+mn-ea"/>
                <a:cs typeface="ＭＳ Ｐゴシック" charset="-128"/>
              </a:rPr>
              <a:t> SASE1&amp;2 </a:t>
            </a:r>
            <a:br>
              <a:rPr lang="en-US" sz="1800" dirty="0" smtClean="0">
                <a:solidFill>
                  <a:schemeClr val="tx2"/>
                </a:solidFill>
                <a:latin typeface="+mn-lt"/>
                <a:ea typeface="+mn-ea"/>
                <a:cs typeface="ＭＳ Ｐゴシック" charset="-128"/>
              </a:rPr>
            </a:br>
            <a:r>
              <a:rPr lang="en-US" sz="1800" dirty="0" smtClean="0">
                <a:solidFill>
                  <a:schemeClr val="tx2"/>
                </a:solidFill>
                <a:latin typeface="+mn-lt"/>
                <a:ea typeface="+mn-ea"/>
                <a:cs typeface="ＭＳ Ｐゴシック" charset="-128"/>
              </a:rPr>
              <a:t>MCP </a:t>
            </a:r>
            <a: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ＭＳ Ｐゴシック" charset="-128"/>
              </a:rPr>
              <a:t>Prototype</a:t>
            </a: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457" y="1208559"/>
            <a:ext cx="2357531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N:\intern\User data\wp74\Devices\31-2_K-Mono\3D drawings\2012-01-19\K-Mono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190625"/>
            <a:ext cx="4398963" cy="259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12252" y="3953237"/>
            <a:ext cx="2044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19063"/>
            <a:r>
              <a:rPr lang="en-US" sz="1800" dirty="0" smtClean="0">
                <a:solidFill>
                  <a:schemeClr val="tx2"/>
                </a:solidFill>
                <a:latin typeface="+mn-lt"/>
                <a:ea typeface="+mn-ea"/>
                <a:cs typeface="ＭＳ Ｐゴシック" charset="-128"/>
              </a:rPr>
              <a:t> SASE1&amp;2 </a:t>
            </a:r>
            <a:br>
              <a:rPr lang="en-US" sz="1800" dirty="0" smtClean="0">
                <a:solidFill>
                  <a:schemeClr val="tx2"/>
                </a:solidFill>
                <a:latin typeface="+mn-lt"/>
                <a:ea typeface="+mn-ea"/>
                <a:cs typeface="ＭＳ Ｐゴシック" charset="-128"/>
              </a:rPr>
            </a:br>
            <a:r>
              <a:rPr lang="en-US" sz="1800" dirty="0" smtClean="0">
                <a:solidFill>
                  <a:schemeClr val="tx2"/>
                </a:solidFill>
                <a:latin typeface="+mn-lt"/>
                <a:ea typeface="+mn-ea"/>
                <a:cs typeface="ＭＳ Ｐゴシック" charset="-128"/>
              </a:rPr>
              <a:t>K-mono </a:t>
            </a:r>
            <a: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ＭＳ Ｐゴシック" charset="-128"/>
              </a:rPr>
              <a:t>Prototype</a:t>
            </a:r>
          </a:p>
        </p:txBody>
      </p:sp>
    </p:spTree>
    <p:extLst>
      <p:ext uri="{BB962C8B-B14F-4D97-AF65-F5344CB8AC3E}">
        <p14:creationId xmlns:p14="http://schemas.microsoft.com/office/powerpoint/2010/main" val="149669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Motion – design 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pic>
        <p:nvPicPr>
          <p:cNvPr id="5" name="Picture 2" descr="N:\intern\User data\wp74\Devices\31-2_K-Mono\3D drawings\2012-01-19\K-Mono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092200"/>
            <a:ext cx="8886825" cy="523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19001" y="5843512"/>
            <a:ext cx="138371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de-DE" sz="1100" b="1" dirty="0" smtClean="0"/>
              <a:t>Wolfgang Freund,</a:t>
            </a:r>
            <a:br>
              <a:rPr lang="de-DE" sz="1100" b="1" dirty="0" smtClean="0"/>
            </a:br>
            <a:r>
              <a:rPr lang="de-DE" sz="1100" b="1" dirty="0" smtClean="0"/>
              <a:t>WP74</a:t>
            </a:r>
            <a:endParaRPr lang="de-DE" sz="1100" b="1" dirty="0"/>
          </a:p>
        </p:txBody>
      </p:sp>
    </p:spTree>
    <p:extLst>
      <p:ext uri="{BB962C8B-B14F-4D97-AF65-F5344CB8AC3E}">
        <p14:creationId xmlns:p14="http://schemas.microsoft.com/office/powerpoint/2010/main" val="3165332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5" name="Rectangle 3"/>
          <p:cNvSpPr txBox="1">
            <a:spLocks noChangeAspect="1" noChangeArrowheads="1"/>
          </p:cNvSpPr>
          <p:nvPr/>
        </p:nvSpPr>
        <p:spPr bwMode="auto">
          <a:xfrm>
            <a:off x="117474" y="1376363"/>
            <a:ext cx="9026525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ＭＳ Ｐゴシック" charset="-128"/>
              </a:defRPr>
            </a:lvl1pPr>
            <a:lvl2pPr marL="558800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sz="1800" dirty="0" smtClean="0"/>
              <a:t>XBPM : </a:t>
            </a:r>
            <a:r>
              <a:rPr lang="en-US" sz="1800" dirty="0"/>
              <a:t>revised design: use HAMP </a:t>
            </a:r>
            <a:r>
              <a:rPr lang="en-US" sz="1800" dirty="0" smtClean="0"/>
              <a:t>chamber w/ split electrodes</a:t>
            </a:r>
            <a:endParaRPr lang="en-US" sz="1600" i="1" kern="0" dirty="0">
              <a:solidFill>
                <a:srgbClr val="FD930A"/>
              </a:solidFill>
              <a:latin typeface="Arial"/>
              <a:ea typeface="ＭＳ Ｐゴシック"/>
              <a:cs typeface="+mn-cs"/>
            </a:endParaRPr>
          </a:p>
          <a:p>
            <a:pPr eaLnBrk="1" hangingPunct="1"/>
            <a:r>
              <a:rPr lang="en-US" sz="1800" dirty="0" smtClean="0"/>
              <a:t>PES</a:t>
            </a:r>
          </a:p>
          <a:p>
            <a:pPr lvl="1" eaLnBrk="1" hangingPunct="1"/>
            <a:r>
              <a:rPr lang="en-US" sz="1800" dirty="0" smtClean="0"/>
              <a:t>DORIS BW3 </a:t>
            </a:r>
            <a:r>
              <a:rPr lang="en-US" sz="1800" dirty="0" err="1" smtClean="0"/>
              <a:t>beamtime</a:t>
            </a:r>
            <a:r>
              <a:rPr lang="en-US" sz="1800" dirty="0" smtClean="0"/>
              <a:t> April 2012</a:t>
            </a:r>
            <a:endParaRPr lang="en-US" sz="1800" dirty="0"/>
          </a:p>
          <a:p>
            <a:pPr lvl="1" eaLnBrk="1" hangingPunct="1"/>
            <a:r>
              <a:rPr lang="en-US" sz="1800" dirty="0" smtClean="0"/>
              <a:t>CDR reviewed &amp; updated, soon ready for approval</a:t>
            </a:r>
          </a:p>
          <a:p>
            <a:pPr eaLnBrk="1" hangingPunct="1"/>
            <a:r>
              <a:rPr lang="en-US" sz="1800" dirty="0" smtClean="0"/>
              <a:t>K-</a:t>
            </a:r>
            <a:r>
              <a:rPr lang="en-US" sz="1800" dirty="0" err="1" smtClean="0"/>
              <a:t>monochromator</a:t>
            </a:r>
            <a:endParaRPr lang="en-US" sz="1800" dirty="0" smtClean="0"/>
          </a:p>
          <a:p>
            <a:pPr lvl="1" eaLnBrk="1" hangingPunct="1"/>
            <a:r>
              <a:rPr lang="en-US" sz="1800" dirty="0" smtClean="0"/>
              <a:t>SR </a:t>
            </a:r>
            <a:r>
              <a:rPr lang="en-US" sz="1800" dirty="0"/>
              <a:t>test </a:t>
            </a:r>
            <a:r>
              <a:rPr lang="en-US" sz="1800" dirty="0" smtClean="0"/>
              <a:t>of our first channel-cut crystal at HZB (03/2012)</a:t>
            </a:r>
            <a:endParaRPr lang="en-US" sz="1800" dirty="0"/>
          </a:p>
          <a:p>
            <a:pPr lvl="1" eaLnBrk="1" hangingPunct="1"/>
            <a:r>
              <a:rPr lang="en-US" sz="1800" dirty="0"/>
              <a:t>DORIS BW1 </a:t>
            </a:r>
            <a:r>
              <a:rPr lang="en-US" sz="1800" dirty="0" err="1"/>
              <a:t>beamtime</a:t>
            </a:r>
            <a:r>
              <a:rPr lang="en-US" sz="1800" dirty="0"/>
              <a:t> in 06/2012, P01 </a:t>
            </a:r>
            <a:r>
              <a:rPr lang="en-US" sz="1800" dirty="0" err="1"/>
              <a:t>beamtime</a:t>
            </a:r>
            <a:r>
              <a:rPr lang="en-US" sz="1800" dirty="0"/>
              <a:t> in 07/2012</a:t>
            </a:r>
          </a:p>
          <a:p>
            <a:pPr eaLnBrk="1" hangingPunct="1"/>
            <a:r>
              <a:rPr lang="en-US" sz="1800" dirty="0" smtClean="0"/>
              <a:t>Imagers: </a:t>
            </a:r>
          </a:p>
          <a:p>
            <a:pPr lvl="1" eaLnBrk="1" hangingPunct="1"/>
            <a:r>
              <a:rPr lang="en-US" sz="1800" dirty="0" smtClean="0"/>
              <a:t>Beamtimes see K-mono</a:t>
            </a:r>
            <a:endParaRPr lang="en-US" sz="1800" i="1" dirty="0">
              <a:solidFill>
                <a:srgbClr val="FD930A"/>
              </a:solidFill>
              <a:cs typeface="ＭＳ Ｐゴシック" charset="-128"/>
            </a:endParaRPr>
          </a:p>
          <a:p>
            <a:pPr lvl="1" eaLnBrk="1" hangingPunct="1"/>
            <a:r>
              <a:rPr lang="en-US" sz="1800" dirty="0"/>
              <a:t>CDR reviewed &amp; updated, soon ready for </a:t>
            </a:r>
            <a:r>
              <a:rPr lang="en-US" sz="1800" dirty="0" smtClean="0"/>
              <a:t>approval</a:t>
            </a:r>
          </a:p>
          <a:p>
            <a:pPr eaLnBrk="1" hangingPunct="1"/>
            <a:r>
              <a:rPr lang="en-US" sz="1800" dirty="0" smtClean="0"/>
              <a:t>Backscatter </a:t>
            </a:r>
            <a:r>
              <a:rPr lang="en-US" sz="1800" dirty="0"/>
              <a:t>monitor: prototype construction</a:t>
            </a:r>
          </a:p>
          <a:p>
            <a:pPr marL="300037" lvl="1" indent="0" eaLnBrk="1" hangingPunct="1">
              <a:buNone/>
            </a:pPr>
            <a:endParaRPr lang="en-US" sz="18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476250"/>
            <a:ext cx="6613525" cy="738188"/>
          </a:xfrm>
        </p:spPr>
        <p:txBody>
          <a:bodyPr/>
          <a:lstStyle/>
          <a:p>
            <a:pPr algn="ctr" eaLnBrk="1" hangingPunct="1"/>
            <a:r>
              <a:rPr lang="en-US" sz="2000" dirty="0" smtClean="0"/>
              <a:t>Comparison of forecasted and achieved progress: </a:t>
            </a:r>
            <a:br>
              <a:rPr lang="en-US" sz="2000" dirty="0" smtClean="0"/>
            </a:br>
            <a:r>
              <a:rPr lang="en-US" sz="2000" dirty="0" smtClean="0"/>
              <a:t>Jan. 11 -&gt; Jun. 12</a:t>
            </a:r>
            <a:br>
              <a:rPr lang="en-US" sz="2000" dirty="0" smtClean="0"/>
            </a:b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15224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C4C6F08-9B1E-41A3-93A4-1C0175097541}" type="slidenum">
              <a:rPr lang="en-GB" sz="1000">
                <a:solidFill>
                  <a:schemeClr val="bg1"/>
                </a:solidFill>
              </a:rPr>
              <a:pPr/>
              <a:t>7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315913"/>
            <a:ext cx="7283450" cy="962025"/>
          </a:xfrm>
        </p:spPr>
        <p:txBody>
          <a:bodyPr/>
          <a:lstStyle/>
          <a:p>
            <a:pPr algn="ctr" eaLnBrk="1" hangingPunct="1"/>
            <a:r>
              <a:rPr lang="en-US" sz="2000" dirty="0" smtClean="0"/>
              <a:t>Reasons for schedule deviations</a:t>
            </a:r>
            <a:br>
              <a:rPr lang="en-US" sz="2000" dirty="0" smtClean="0"/>
            </a:br>
            <a:r>
              <a:rPr lang="en-US" sz="2000" dirty="0" smtClean="0"/>
              <a:t>Nov. 11 -&gt; Mar. 12</a:t>
            </a:r>
            <a:br>
              <a:rPr lang="en-US" sz="2000" dirty="0" smtClean="0"/>
            </a:br>
            <a:endParaRPr lang="en-US" sz="2000" dirty="0" smtClean="0"/>
          </a:p>
        </p:txBody>
      </p:sp>
      <p:sp>
        <p:nvSpPr>
          <p:cNvPr id="5124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117475" y="1347788"/>
            <a:ext cx="8821738" cy="4459287"/>
          </a:xfrm>
        </p:spPr>
        <p:txBody>
          <a:bodyPr/>
          <a:lstStyle/>
          <a:p>
            <a:pPr eaLnBrk="1" hangingPunct="1"/>
            <a:r>
              <a:rPr lang="en-US" dirty="0" smtClean="0"/>
              <a:t>milestone </a:t>
            </a:r>
            <a:r>
              <a:rPr lang="de-DE" dirty="0" err="1" smtClean="0"/>
              <a:t>completion</a:t>
            </a:r>
            <a:r>
              <a:rPr lang="de-DE" dirty="0" smtClean="0"/>
              <a:t>:</a:t>
            </a:r>
            <a:endParaRPr lang="en-GB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8" name="Rectangle 3"/>
          <p:cNvSpPr txBox="1">
            <a:spLocks noChangeAspect="1" noChangeArrowheads="1"/>
          </p:cNvSpPr>
          <p:nvPr/>
        </p:nvSpPr>
        <p:spPr bwMode="auto">
          <a:xfrm>
            <a:off x="78423" y="4678680"/>
            <a:ext cx="8821738" cy="126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ＭＳ Ｐゴシック" charset="-128"/>
              </a:defRPr>
            </a:lvl1pPr>
            <a:lvl2pPr marL="558800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de-DE" sz="1800" dirty="0" smtClean="0"/>
              <a:t>CDR </a:t>
            </a:r>
            <a:r>
              <a:rPr lang="de-DE" sz="1800" dirty="0" err="1" smtClean="0"/>
              <a:t>creation</a:t>
            </a:r>
            <a:r>
              <a:rPr lang="de-DE" sz="1800" dirty="0" smtClean="0"/>
              <a:t>, </a:t>
            </a:r>
            <a:r>
              <a:rPr lang="de-DE" sz="1800" dirty="0" err="1" smtClean="0"/>
              <a:t>redaction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approval</a:t>
            </a:r>
            <a:r>
              <a:rPr lang="de-DE" sz="1800" dirty="0" smtClean="0"/>
              <a:t> </a:t>
            </a:r>
            <a:r>
              <a:rPr lang="de-DE" sz="1800" dirty="0" err="1" smtClean="0"/>
              <a:t>very</a:t>
            </a:r>
            <a:r>
              <a:rPr lang="de-DE" sz="1800" dirty="0" smtClean="0"/>
              <a:t> time </a:t>
            </a:r>
            <a:r>
              <a:rPr lang="de-DE" sz="1800" dirty="0" err="1" smtClean="0"/>
              <a:t>consuming</a:t>
            </a:r>
            <a:endParaRPr lang="de-DE" sz="1800" dirty="0" smtClean="0"/>
          </a:p>
          <a:p>
            <a:pPr eaLnBrk="1" hangingPunct="1"/>
            <a:r>
              <a:rPr lang="de-DE" sz="1800" dirty="0" err="1" smtClean="0"/>
              <a:t>Backscattering</a:t>
            </a:r>
            <a:r>
              <a:rPr lang="de-DE" sz="1800" dirty="0" smtClean="0"/>
              <a:t> PSD </a:t>
            </a:r>
            <a:r>
              <a:rPr lang="de-DE" sz="1800" dirty="0" err="1" smtClean="0"/>
              <a:t>originally</a:t>
            </a:r>
            <a:r>
              <a:rPr lang="de-DE" sz="1800" dirty="0" smtClean="0"/>
              <a:t> not </a:t>
            </a:r>
            <a:r>
              <a:rPr lang="de-DE" sz="1800" dirty="0" err="1" smtClean="0"/>
              <a:t>forseen</a:t>
            </a:r>
            <a:r>
              <a:rPr lang="de-DE" sz="1800" dirty="0" smtClean="0"/>
              <a:t> </a:t>
            </a:r>
            <a:r>
              <a:rPr lang="de-DE" sz="1800" dirty="0" err="1" smtClean="0"/>
              <a:t>at</a:t>
            </a:r>
            <a:r>
              <a:rPr lang="de-DE" sz="1800" dirty="0" smtClean="0"/>
              <a:t> all, </a:t>
            </a:r>
            <a:r>
              <a:rPr lang="de-DE" sz="1800" dirty="0" err="1" smtClean="0"/>
              <a:t>first</a:t>
            </a:r>
            <a:r>
              <a:rPr lang="de-DE" sz="1800" dirty="0" smtClean="0"/>
              <a:t> CDR </a:t>
            </a:r>
            <a:r>
              <a:rPr lang="de-DE" sz="1800" dirty="0" err="1" smtClean="0"/>
              <a:t>date</a:t>
            </a:r>
            <a:r>
              <a:rPr lang="de-DE" sz="1800" dirty="0" smtClean="0"/>
              <a:t> was </a:t>
            </a:r>
            <a:r>
              <a:rPr lang="de-DE" sz="1800" dirty="0" err="1" smtClean="0"/>
              <a:t>artificially</a:t>
            </a:r>
            <a:r>
              <a:rPr lang="de-DE" sz="1800" dirty="0"/>
              <a:t> </a:t>
            </a:r>
            <a:r>
              <a:rPr lang="de-DE" sz="1800" dirty="0" err="1" smtClean="0"/>
              <a:t>set</a:t>
            </a:r>
            <a:r>
              <a:rPr lang="de-DE" sz="1800" dirty="0" smtClean="0"/>
              <a:t>, but </a:t>
            </a:r>
            <a:r>
              <a:rPr lang="de-DE" sz="1800" dirty="0" err="1" smtClean="0"/>
              <a:t>now</a:t>
            </a:r>
            <a:r>
              <a:rPr lang="de-DE" sz="1800" dirty="0" smtClean="0"/>
              <a:t> </a:t>
            </a:r>
            <a:r>
              <a:rPr lang="de-DE" sz="1800" dirty="0" err="1" smtClean="0"/>
              <a:t>has</a:t>
            </a:r>
            <a:r>
              <a:rPr lang="de-DE" sz="1800" dirty="0" smtClean="0"/>
              <a:t> a </a:t>
            </a:r>
            <a:r>
              <a:rPr lang="de-DE" sz="1800" dirty="0" err="1" smtClean="0"/>
              <a:t>realistic</a:t>
            </a:r>
            <a:r>
              <a:rPr lang="de-DE" sz="1800" dirty="0" smtClean="0"/>
              <a:t> </a:t>
            </a:r>
            <a:r>
              <a:rPr lang="de-DE" sz="1800" dirty="0" err="1" smtClean="0"/>
              <a:t>date</a:t>
            </a:r>
            <a:r>
              <a:rPr lang="de-DE" sz="1800" dirty="0" smtClean="0"/>
              <a:t> in </a:t>
            </a:r>
            <a:r>
              <a:rPr lang="de-DE" sz="1800" dirty="0" err="1" smtClean="0"/>
              <a:t>view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available</a:t>
            </a:r>
            <a:r>
              <a:rPr lang="de-DE" sz="1800" dirty="0" smtClean="0"/>
              <a:t> </a:t>
            </a:r>
            <a:r>
              <a:rPr lang="de-DE" sz="1800" dirty="0" err="1" smtClean="0"/>
              <a:t>manpower</a:t>
            </a:r>
            <a:endParaRPr lang="de-DE" sz="1800" dirty="0" smtClean="0"/>
          </a:p>
          <a:p>
            <a:pPr eaLnBrk="1" hangingPunct="1"/>
            <a:r>
              <a:rPr lang="de-DE" sz="1800" dirty="0" smtClean="0"/>
              <a:t>Diamond prototype </a:t>
            </a:r>
            <a:r>
              <a:rPr lang="de-DE" sz="1800" dirty="0" err="1" smtClean="0"/>
              <a:t>production</a:t>
            </a:r>
            <a:r>
              <a:rPr lang="de-DE" sz="1800" dirty="0" smtClean="0"/>
              <a:t> </a:t>
            </a:r>
            <a:r>
              <a:rPr lang="de-DE" sz="1800" dirty="0" err="1" smtClean="0"/>
              <a:t>very</a:t>
            </a:r>
            <a:r>
              <a:rPr lang="de-DE" sz="1800" dirty="0" smtClean="0"/>
              <a:t> </a:t>
            </a:r>
            <a:r>
              <a:rPr lang="de-DE" sz="1800" dirty="0" err="1" smtClean="0"/>
              <a:t>slow</a:t>
            </a:r>
            <a:r>
              <a:rPr lang="de-DE" sz="1800" dirty="0" smtClean="0"/>
              <a:t> („</a:t>
            </a:r>
            <a:r>
              <a:rPr lang="de-DE" sz="1800" dirty="0" err="1" smtClean="0"/>
              <a:t>handcrafted</a:t>
            </a:r>
            <a:r>
              <a:rPr lang="de-DE" sz="1800" dirty="0" smtClean="0"/>
              <a:t>“, </a:t>
            </a:r>
            <a:r>
              <a:rPr lang="de-DE" sz="1800" dirty="0" err="1" smtClean="0"/>
              <a:t>manpower</a:t>
            </a:r>
            <a:r>
              <a:rPr lang="de-DE" sz="1800" dirty="0" smtClean="0"/>
              <a:t>)</a:t>
            </a:r>
            <a:endParaRPr lang="en-GB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800225"/>
            <a:ext cx="78105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955D087-8860-49C0-AA20-852CFE196075}" type="slidenum">
              <a:rPr lang="en-GB" sz="1000">
                <a:solidFill>
                  <a:schemeClr val="bg1"/>
                </a:solidFill>
              </a:rPr>
              <a:pPr/>
              <a:t>8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000" dirty="0" smtClean="0"/>
              <a:t>Forecasted progress for</a:t>
            </a:r>
            <a:br>
              <a:rPr lang="en-US" sz="2000" dirty="0" smtClean="0"/>
            </a:br>
            <a:r>
              <a:rPr lang="en-US" sz="2000" dirty="0" smtClean="0"/>
              <a:t>Apr. 12 -&gt; Sep. 12</a:t>
            </a:r>
          </a:p>
        </p:txBody>
      </p:sp>
      <p:sp>
        <p:nvSpPr>
          <p:cNvPr id="6148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117474" y="1347788"/>
            <a:ext cx="8953373" cy="4459287"/>
          </a:xfrm>
        </p:spPr>
        <p:txBody>
          <a:bodyPr/>
          <a:lstStyle/>
          <a:p>
            <a:pPr eaLnBrk="1" hangingPunct="1"/>
            <a:r>
              <a:rPr lang="en-US" sz="1800" dirty="0" smtClean="0"/>
              <a:t>beamtimes </a:t>
            </a:r>
            <a:r>
              <a:rPr lang="en-US" sz="1800" dirty="0"/>
              <a:t>at DORIS BW3 and BW1, at PETRA P01, at SLS, and at FERMI</a:t>
            </a:r>
          </a:p>
          <a:p>
            <a:pPr eaLnBrk="1" hangingPunct="1"/>
            <a:r>
              <a:rPr lang="en-US" sz="1800" dirty="0" smtClean="0"/>
              <a:t>Finish approval </a:t>
            </a:r>
            <a:r>
              <a:rPr lang="en-US" sz="1800" dirty="0"/>
              <a:t>procedure for CDRs on PES, Imaging Stations, MCP-based </a:t>
            </a:r>
            <a:r>
              <a:rPr lang="en-US" sz="1800" dirty="0" smtClean="0"/>
              <a:t>detector, Framework</a:t>
            </a:r>
            <a:endParaRPr lang="en-US" sz="1800" dirty="0"/>
          </a:p>
          <a:p>
            <a:pPr eaLnBrk="1" hangingPunct="1"/>
            <a:r>
              <a:rPr lang="en-US" sz="1800" dirty="0" smtClean="0"/>
              <a:t>XGMD</a:t>
            </a:r>
            <a:r>
              <a:rPr lang="en-US" sz="1800" dirty="0"/>
              <a:t>: Test new high voltage isolation concept, high voltage capacitor and pulse resolved signals from the electron Faraday cup at FLASH; Further test of the XGMD for characterization of the LCLS  XCS </a:t>
            </a:r>
            <a:r>
              <a:rPr lang="en-US" sz="1800" dirty="0" err="1"/>
              <a:t>beamline</a:t>
            </a:r>
            <a:r>
              <a:rPr lang="en-US" sz="1800" dirty="0"/>
              <a:t> (April); Construction of 5 XGMDs ("first chamber"); Start of calibrations at the PTB; Start construction of the HAMP chamber prototype; Start first campaign for the cross section measurement (August till October)</a:t>
            </a:r>
          </a:p>
          <a:p>
            <a:pPr eaLnBrk="1" hangingPunct="1"/>
            <a:r>
              <a:rPr lang="en-US" sz="1800" dirty="0" smtClean="0"/>
              <a:t>MCP-based detector: </a:t>
            </a:r>
            <a:r>
              <a:rPr lang="en-US" sz="1800" dirty="0"/>
              <a:t>prototype test for MCP efficiency and </a:t>
            </a:r>
            <a:r>
              <a:rPr lang="en-US" sz="1800" dirty="0" smtClean="0"/>
              <a:t>damage</a:t>
            </a:r>
            <a:endParaRPr lang="en-US" sz="1800" dirty="0"/>
          </a:p>
          <a:p>
            <a:pPr eaLnBrk="1" hangingPunct="1"/>
            <a:r>
              <a:rPr lang="en-US" sz="1800" dirty="0" smtClean="0"/>
              <a:t>SR </a:t>
            </a:r>
            <a:r>
              <a:rPr lang="en-US" sz="1800" dirty="0"/>
              <a:t>prototype test for BSM and diamond PSD</a:t>
            </a:r>
          </a:p>
          <a:p>
            <a:pPr eaLnBrk="1" hangingPunct="1"/>
            <a:r>
              <a:rPr lang="en-US" sz="1800" dirty="0" smtClean="0"/>
              <a:t>Organizational</a:t>
            </a:r>
            <a:r>
              <a:rPr lang="en-US" sz="1800" dirty="0"/>
              <a:t>: hiring of a new mechanical engineer for WP74</a:t>
            </a:r>
          </a:p>
          <a:p>
            <a:pPr eaLnBrk="1" hangingPunct="1"/>
            <a:r>
              <a:rPr lang="en-US" sz="1800" dirty="0" smtClean="0"/>
              <a:t>Active </a:t>
            </a:r>
            <a:r>
              <a:rPr lang="en-US" sz="1800" dirty="0"/>
              <a:t>participation in the conferences SRI, SPIE, MEDSI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/>
              <a:t>WP </a:t>
            </a:r>
            <a:r>
              <a:rPr lang="de-DE" sz="2000" dirty="0" err="1" smtClean="0"/>
              <a:t>schedule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critical</a:t>
            </a:r>
            <a:r>
              <a:rPr lang="de-DE" sz="2000" dirty="0" smtClean="0"/>
              <a:t> </a:t>
            </a:r>
            <a:r>
              <a:rPr lang="de-DE" sz="2000" dirty="0" err="1" smtClean="0"/>
              <a:t>path</a:t>
            </a:r>
            <a:endParaRPr lang="de-D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6116"/>
            <a:ext cx="8968599" cy="2481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4" b="10553"/>
          <a:stretch/>
        </p:blipFill>
        <p:spPr bwMode="auto">
          <a:xfrm>
            <a:off x="4057651" y="1058569"/>
            <a:ext cx="4858414" cy="279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34789" y="1301133"/>
            <a:ext cx="2422458" cy="9787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dirty="0" smtClean="0"/>
              <a:t> Critical </a:t>
            </a:r>
            <a:r>
              <a:rPr lang="de-DE" sz="1800" dirty="0" err="1" smtClean="0"/>
              <a:t>path</a:t>
            </a:r>
            <a:r>
              <a:rPr lang="de-DE" sz="1800" dirty="0" smtClean="0"/>
              <a:t>: XBPM</a:t>
            </a:r>
          </a:p>
          <a:p>
            <a:pPr lvl="1">
              <a:buNone/>
            </a:pPr>
            <a:r>
              <a:rPr lang="de-DE" sz="1800" dirty="0" smtClean="0"/>
              <a:t>RFI 28.5.2014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 smtClean="0"/>
              <a:t>(last </a:t>
            </a:r>
            <a:r>
              <a:rPr lang="de-DE" sz="1800" dirty="0" err="1" smtClean="0"/>
              <a:t>piece</a:t>
            </a:r>
            <a:r>
              <a:rPr lang="de-DE" sz="1800" dirty="0" smtClean="0"/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50048" y="3431575"/>
            <a:ext cx="2589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dirty="0" smtClean="0"/>
              <a:t> </a:t>
            </a:r>
            <a:r>
              <a:rPr lang="de-DE" sz="1800" dirty="0" err="1" smtClean="0"/>
              <a:t>Outgoing</a:t>
            </a:r>
            <a:r>
              <a:rPr lang="de-DE" sz="1800" dirty="0" smtClean="0"/>
              <a:t> </a:t>
            </a:r>
            <a:r>
              <a:rPr lang="de-DE" sz="1800" dirty="0" err="1" smtClean="0"/>
              <a:t>milestones</a:t>
            </a:r>
            <a:r>
              <a:rPr lang="de-DE" sz="1800" dirty="0" smtClean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0995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490</Words>
  <Application>Microsoft Office PowerPoint</Application>
  <PresentationFormat>On-screen Show (4:3)</PresentationFormat>
  <Paragraphs>100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DESY European XFEL</vt:lpstr>
      <vt:lpstr>WP-74   XFEL Project Progress Report (1-2012) </vt:lpstr>
      <vt:lpstr>Main achievements Nov.11 -&gt; Mar. 12 </vt:lpstr>
      <vt:lpstr>Comparison of forecasted and achieved progress:  Jan. 12 -&gt; Jun. 12</vt:lpstr>
      <vt:lpstr>Prototypes</vt:lpstr>
      <vt:lpstr>Motion – design </vt:lpstr>
      <vt:lpstr>Comparison of forecasted and achieved progress:  Jan. 11 -&gt; Jun. 12 </vt:lpstr>
      <vt:lpstr>Reasons for schedule deviations Nov. 11 -&gt; Mar. 12 </vt:lpstr>
      <vt:lpstr>Forecasted progress for Apr. 12 -&gt; Sep. 12</vt:lpstr>
      <vt:lpstr>WP schedule and critical path</vt:lpstr>
      <vt:lpstr>Open Issues / Risks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WP-X   XFEL Project Progress Report (2-2009)</dc:title>
  <dc:creator>Wichmann, Riko</dc:creator>
  <cp:lastModifiedBy>Gruenert, Jan</cp:lastModifiedBy>
  <cp:revision>43</cp:revision>
  <dcterms:modified xsi:type="dcterms:W3CDTF">2012-04-18T17:28:18Z</dcterms:modified>
</cp:coreProperties>
</file>