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60" r:id="rId4"/>
    <p:sldId id="262" r:id="rId5"/>
    <p:sldId id="263" r:id="rId6"/>
    <p:sldId id="264" r:id="rId7"/>
    <p:sldId id="267" r:id="rId8"/>
    <p:sldId id="266" r:id="rId9"/>
    <p:sldId id="258" r:id="rId10"/>
    <p:sldId id="25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17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3" name="Line 73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2" name="Rectangle 82"/>
          <p:cNvSpPr>
            <a:spLocks noChangeArrowheads="1"/>
          </p:cNvSpPr>
          <p:nvPr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40" tIns="45720" bIns="0"/>
          <a:lstStyle>
            <a:lvl1pPr marL="0" indent="0" algn="ctr">
              <a:buFont typeface="Wingdings" charset="0"/>
              <a:buNone/>
              <a:defRPr sz="3200">
                <a:solidFill>
                  <a:schemeClr val="hlink"/>
                </a:solidFill>
              </a:defRPr>
            </a:lvl1pPr>
          </a:lstStyle>
          <a:p>
            <a:pPr lvl="0"/>
            <a:r>
              <a:rPr lang="de-DE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10325" name="Line 85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pPr lvl="0"/>
            <a:r>
              <a:rPr lang="de-DE" noProof="0" smtClean="0"/>
              <a:t>Click to edit Master title style</a:t>
            </a:r>
            <a:endParaRPr lang="en-GB" noProof="0" smtClean="0"/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34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8" name="Picture 134" descr="Undulator_final_nurh#50DE97_rech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/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en-GB" sz="1000" dirty="0" smtClean="0">
                <a:solidFill>
                  <a:schemeClr val="bg1"/>
                </a:solidFill>
              </a:rPr>
              <a:t>Photon Beam Transport</a:t>
            </a:r>
            <a:endParaRPr lang="en-GB" sz="1000" dirty="0">
              <a:solidFill>
                <a:schemeClr val="bg1"/>
              </a:solidFill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Slide title: Don’t edit here!</a:t>
            </a:r>
          </a:p>
        </p:txBody>
      </p:sp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570230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text format – don’t edit!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537333" y="704191"/>
            <a:ext cx="4040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fld id="{ADF70E28-B5CE-3645-8EDB-493AB918ED61}" type="slidenum">
              <a:rPr lang="en-US" sz="1400" smtClean="0">
                <a:solidFill>
                  <a:schemeClr val="bg1"/>
                </a:solidFill>
              </a:r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115888" y="6477000"/>
            <a:ext cx="42899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Harald Sinn,</a:t>
            </a:r>
            <a:r>
              <a:rPr lang="en-US" sz="800" baseline="0" dirty="0" smtClean="0"/>
              <a:t> WP73</a:t>
            </a:r>
          </a:p>
          <a:p>
            <a:r>
              <a:rPr lang="en-US" sz="800" baseline="0" dirty="0" smtClean="0"/>
              <a:t>PPR 19.4.2012</a:t>
            </a:r>
            <a:endParaRPr lang="en-US" sz="8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None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0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Relationship Id="rId3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1.png"/><Relationship Id="rId12" Type="http://schemas.openxmlformats.org/officeDocument/2006/relationships/image" Target="../media/image22.png"/><Relationship Id="rId13" Type="http://schemas.openxmlformats.org/officeDocument/2006/relationships/image" Target="../media/image2.png"/><Relationship Id="rId14" Type="http://schemas.openxmlformats.org/officeDocument/2006/relationships/image" Target="../media/image23.png"/><Relationship Id="rId15" Type="http://schemas.openxmlformats.org/officeDocument/2006/relationships/image" Target="../media/image24.jpg"/><Relationship Id="rId16" Type="http://schemas.openxmlformats.org/officeDocument/2006/relationships/image" Target="../media/image25.png"/><Relationship Id="rId17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942975" y="3710270"/>
            <a:ext cx="7258050" cy="2569879"/>
          </a:xfrm>
        </p:spPr>
        <p:txBody>
          <a:bodyPr/>
          <a:lstStyle/>
          <a:p>
            <a:r>
              <a:rPr lang="en-US" dirty="0" smtClean="0"/>
              <a:t>WP73</a:t>
            </a:r>
          </a:p>
          <a:p>
            <a:r>
              <a:rPr lang="en-US" dirty="0" smtClean="0"/>
              <a:t>Harald Sinn</a:t>
            </a:r>
          </a:p>
          <a:p>
            <a:endParaRPr lang="en-US" dirty="0"/>
          </a:p>
          <a:p>
            <a:r>
              <a:rPr lang="en-US" dirty="0" smtClean="0"/>
              <a:t>PPR1-2012, April </a:t>
            </a:r>
            <a:r>
              <a:rPr lang="en-US" dirty="0" smtClean="0"/>
              <a:t>19, </a:t>
            </a:r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729794" y="1566863"/>
            <a:ext cx="7610434" cy="1844675"/>
          </a:xfrm>
        </p:spPr>
        <p:txBody>
          <a:bodyPr/>
          <a:lstStyle/>
          <a:p>
            <a:r>
              <a:rPr lang="en-US" dirty="0" smtClean="0"/>
              <a:t>Photon Beam Transport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706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Concerns: Where to put Spilt &amp; Delay line?</a:t>
            </a:r>
            <a:endParaRPr lang="en-US" dirty="0"/>
          </a:p>
        </p:txBody>
      </p:sp>
      <p:pic>
        <p:nvPicPr>
          <p:cNvPr id="4" name="Picture 3" descr="img006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4" t="12813" b="12921"/>
          <a:stretch/>
        </p:blipFill>
        <p:spPr>
          <a:xfrm>
            <a:off x="175996" y="1191522"/>
            <a:ext cx="6562888" cy="3491443"/>
          </a:xfrm>
          <a:prstGeom prst="rect">
            <a:avLst/>
          </a:prstGeom>
        </p:spPr>
      </p:pic>
      <p:pic>
        <p:nvPicPr>
          <p:cNvPr id="5" name="Picture 4" descr="autokorrelator_SASE2_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2682">
            <a:off x="6055836" y="2787352"/>
            <a:ext cx="2960782" cy="35176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997" y="5008119"/>
            <a:ext cx="55393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IKC from </a:t>
            </a:r>
            <a:r>
              <a:rPr lang="en-US" dirty="0" err="1" smtClean="0"/>
              <a:t>Uni</a:t>
            </a:r>
            <a:r>
              <a:rPr lang="en-US" dirty="0" smtClean="0"/>
              <a:t> </a:t>
            </a:r>
            <a:r>
              <a:rPr lang="en-US" dirty="0" err="1" smtClean="0"/>
              <a:t>Münster</a:t>
            </a:r>
            <a:r>
              <a:rPr lang="en-US" dirty="0" smtClean="0"/>
              <a:t>: Split &amp; Delay Line</a:t>
            </a:r>
          </a:p>
          <a:p>
            <a:r>
              <a:rPr lang="en-US" dirty="0" smtClean="0"/>
              <a:t>Not clear, which experiment will use it and in which tunnel &amp; beam transport it should go </a:t>
            </a:r>
          </a:p>
          <a:p>
            <a:r>
              <a:rPr lang="en-US" dirty="0" smtClean="0"/>
              <a:t>(requires collision checks, infrastructure, controls)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873241" y="6208448"/>
            <a:ext cx="1270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SASE 2, XTD6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04039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Achievements since last PPR (Nov. 2011)</a:t>
            </a:r>
            <a:endParaRPr lang="en-US" dirty="0"/>
          </a:p>
        </p:txBody>
      </p:sp>
      <p:pic>
        <p:nvPicPr>
          <p:cNvPr id="3" name="Picture 2" descr="deflec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142" y="1464542"/>
            <a:ext cx="5494858" cy="43958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8067" y="1546069"/>
            <a:ext cx="358009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Contract on mirror prototype </a:t>
            </a:r>
            <a:r>
              <a:rPr lang="en-US" dirty="0" smtClean="0"/>
              <a:t>was signed on February 28</a:t>
            </a:r>
            <a:r>
              <a:rPr lang="en-US" baseline="30000" dirty="0" smtClean="0"/>
              <a:t>th</a:t>
            </a:r>
            <a:r>
              <a:rPr lang="en-US" dirty="0" smtClean="0"/>
              <a:t> : </a:t>
            </a:r>
          </a:p>
          <a:p>
            <a:endParaRPr lang="en-US" dirty="0" smtClean="0"/>
          </a:p>
          <a:p>
            <a:r>
              <a:rPr lang="en-US" dirty="0" smtClean="0"/>
              <a:t>2 nm PV figure error, 80 cm long mirror, weakly bendable, adaptive design and water cooled. </a:t>
            </a:r>
          </a:p>
          <a:p>
            <a:r>
              <a:rPr lang="en-US" dirty="0" smtClean="0"/>
              <a:t>(FEA ongoing, CDR expected mid June)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92074" y="5583428"/>
            <a:ext cx="19881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From F. Yang, E.XFEL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72018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Mirror chamber development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1238" y="2012962"/>
            <a:ext cx="2471948" cy="3537443"/>
          </a:xfrm>
          <a:prstGeom prst="rect">
            <a:avLst/>
          </a:prstGeom>
        </p:spPr>
      </p:pic>
      <p:pic>
        <p:nvPicPr>
          <p:cNvPr id="5" name="Picture 4" descr="chamber-compressed-displacement-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6425"/>
            <a:ext cx="5393897" cy="30629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0016" y="1200087"/>
            <a:ext cx="8093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 in January, FEA reveals problem with sensitivity to air pressure variations, tender expected in June.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0005" y="5550405"/>
            <a:ext cx="89839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bar = 6 microns</a:t>
            </a:r>
          </a:p>
          <a:p>
            <a:r>
              <a:rPr lang="en-US" dirty="0" smtClean="0"/>
              <a:t>± 40 </a:t>
            </a:r>
            <a:r>
              <a:rPr lang="en-US" dirty="0" err="1" smtClean="0"/>
              <a:t>hPa</a:t>
            </a:r>
            <a:r>
              <a:rPr lang="en-US" dirty="0" smtClean="0"/>
              <a:t> = ± 240 nm = ± 480 nrad </a:t>
            </a:r>
          </a:p>
          <a:p>
            <a:r>
              <a:rPr lang="en-US" dirty="0" smtClean="0"/>
              <a:t>SASE2: 660 m × 480 nrad × 2 = ±0.6 mm hor. beam motion depending on weather 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630017" y="4410322"/>
            <a:ext cx="2610072" cy="1140083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6419718" y="5714787"/>
            <a:ext cx="24289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T. Noll, HZB, A. Trapp E.XFEL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2032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SASE3 monochromator (CDR update)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06716" y="1752293"/>
            <a:ext cx="8535780" cy="2389655"/>
            <a:chOff x="-40842" y="6378"/>
            <a:chExt cx="6099689" cy="1304693"/>
          </a:xfrm>
        </p:grpSpPr>
        <p:sp>
          <p:nvSpPr>
            <p:cNvPr id="32" name="Text Box 208"/>
            <p:cNvSpPr txBox="1"/>
            <p:nvPr/>
          </p:nvSpPr>
          <p:spPr>
            <a:xfrm>
              <a:off x="4681033" y="6378"/>
              <a:ext cx="1377814" cy="330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en-GB" sz="2000" dirty="0" smtClean="0">
                  <a:latin typeface="Arial"/>
                  <a:ea typeface="Times New Roman"/>
                  <a:cs typeface="Times New Roman"/>
                </a:rPr>
                <a:t>e</a:t>
              </a:r>
              <a:r>
                <a:rPr lang="en-GB" sz="2000" dirty="0" smtClean="0">
                  <a:effectLst/>
                  <a:latin typeface="Arial"/>
                  <a:ea typeface="Times New Roman"/>
                  <a:cs typeface="Times New Roman"/>
                </a:rPr>
                <a:t>xperiment hall</a:t>
              </a:r>
              <a:endParaRPr lang="en-US" sz="2000" dirty="0">
                <a:effectLst/>
                <a:latin typeface="Arial"/>
                <a:ea typeface="Times New Roman"/>
                <a:cs typeface="Times New Roman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84530" y="608330"/>
              <a:ext cx="314960" cy="9144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buNone/>
              </a:pPr>
              <a:endParaRPr lang="en-US" sz="200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438400" y="538480"/>
              <a:ext cx="314960" cy="9144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buNone/>
              </a:pPr>
              <a:endParaRPr lang="en-US" sz="2000"/>
            </a:p>
          </p:txBody>
        </p:sp>
        <p:sp>
          <p:nvSpPr>
            <p:cNvPr id="39" name="Rectangle 38"/>
            <p:cNvSpPr/>
            <p:nvPr/>
          </p:nvSpPr>
          <p:spPr>
            <a:xfrm flipH="1">
              <a:off x="5106035" y="329412"/>
              <a:ext cx="69215" cy="25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buNone/>
              </a:pPr>
              <a:endParaRPr lang="en-US" sz="200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106670" y="631394"/>
              <a:ext cx="71120" cy="25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buNone/>
              </a:pPr>
              <a:endParaRPr lang="en-US" sz="2000"/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-40842" y="650379"/>
              <a:ext cx="1422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517650" y="552450"/>
              <a:ext cx="3992880" cy="6096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1380490" y="546100"/>
              <a:ext cx="133350" cy="1143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/>
            <p:cNvSpPr/>
            <p:nvPr/>
          </p:nvSpPr>
          <p:spPr>
            <a:xfrm rot="20658975">
              <a:off x="1320800" y="503555"/>
              <a:ext cx="375920" cy="45085"/>
            </a:xfrm>
            <a:prstGeom prst="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buNone/>
              </a:pPr>
              <a:endParaRPr lang="en-US" sz="2000"/>
            </a:p>
          </p:txBody>
        </p:sp>
        <p:sp>
          <p:nvSpPr>
            <p:cNvPr id="45" name="Text Box 170"/>
            <p:cNvSpPr txBox="1"/>
            <p:nvPr/>
          </p:nvSpPr>
          <p:spPr>
            <a:xfrm>
              <a:off x="1153158" y="76982"/>
              <a:ext cx="1203960" cy="323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en-GB" sz="2000" dirty="0" smtClean="0">
                  <a:effectLst/>
                  <a:latin typeface="Arial"/>
                  <a:ea typeface="Times New Roman"/>
                  <a:cs typeface="Times New Roman"/>
                </a:rPr>
                <a:t>VLS G1</a:t>
              </a:r>
              <a:r>
                <a:rPr lang="en-GB" sz="2000" dirty="0">
                  <a:effectLst/>
                  <a:latin typeface="Arial"/>
                  <a:ea typeface="Times New Roman"/>
                  <a:cs typeface="Times New Roman"/>
                </a:rPr>
                <a:t>, G2, (M4)</a:t>
              </a:r>
              <a:endParaRPr lang="en-US" sz="2000" dirty="0">
                <a:effectLst/>
                <a:latin typeface="Arial"/>
                <a:ea typeface="Times New Roman"/>
                <a:cs typeface="Times New Roman"/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 flipH="1">
              <a:off x="3837940" y="463550"/>
              <a:ext cx="0" cy="438150"/>
            </a:xfrm>
            <a:prstGeom prst="line">
              <a:avLst/>
            </a:prstGeom>
            <a:ln w="19050" cmpd="sng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 Box 198"/>
            <p:cNvSpPr txBox="1"/>
            <p:nvPr/>
          </p:nvSpPr>
          <p:spPr>
            <a:xfrm>
              <a:off x="294640" y="279400"/>
              <a:ext cx="400050" cy="323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en-GB" sz="2000">
                  <a:effectLst/>
                  <a:latin typeface="Arial"/>
                  <a:ea typeface="Times New Roman"/>
                  <a:cs typeface="Times New Roman"/>
                </a:rPr>
                <a:t>M1</a:t>
              </a:r>
              <a:endParaRPr lang="en-US" sz="2000">
                <a:effectLst/>
                <a:latin typeface="Arial"/>
                <a:ea typeface="Times New Roman"/>
                <a:cs typeface="Times New Roman"/>
              </a:endParaRPr>
            </a:p>
          </p:txBody>
        </p:sp>
        <p:sp>
          <p:nvSpPr>
            <p:cNvPr id="48" name="Text Box 199"/>
            <p:cNvSpPr txBox="1"/>
            <p:nvPr/>
          </p:nvSpPr>
          <p:spPr>
            <a:xfrm>
              <a:off x="669290" y="286918"/>
              <a:ext cx="381000" cy="317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en-GB" sz="2000" dirty="0">
                  <a:effectLst/>
                  <a:latin typeface="Arial"/>
                  <a:ea typeface="Times New Roman"/>
                  <a:cs typeface="Times New Roman"/>
                </a:rPr>
                <a:t>M2</a:t>
              </a:r>
              <a:endParaRPr lang="en-US" sz="2000" dirty="0">
                <a:effectLst/>
                <a:latin typeface="Arial"/>
                <a:ea typeface="Times New Roman"/>
                <a:cs typeface="Times New Roman"/>
              </a:endParaRPr>
            </a:p>
          </p:txBody>
        </p:sp>
        <p:sp>
          <p:nvSpPr>
            <p:cNvPr id="49" name="Text Box 200"/>
            <p:cNvSpPr txBox="1"/>
            <p:nvPr/>
          </p:nvSpPr>
          <p:spPr>
            <a:xfrm>
              <a:off x="1297939" y="672275"/>
              <a:ext cx="843170" cy="370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en-GB" sz="2000" dirty="0" smtClean="0">
                  <a:effectLst/>
                  <a:latin typeface="Arial"/>
                  <a:ea typeface="Times New Roman"/>
                  <a:cs typeface="Times New Roman"/>
                </a:rPr>
                <a:t>M3a,b,c</a:t>
              </a:r>
              <a:endParaRPr lang="en-US" sz="2000" dirty="0">
                <a:effectLst/>
                <a:latin typeface="Arial"/>
                <a:ea typeface="Times New Roman"/>
                <a:cs typeface="Times New Roman"/>
              </a:endParaRPr>
            </a:p>
          </p:txBody>
        </p:sp>
        <p:sp>
          <p:nvSpPr>
            <p:cNvPr id="50" name="Text Box 202"/>
            <p:cNvSpPr txBox="1"/>
            <p:nvPr/>
          </p:nvSpPr>
          <p:spPr>
            <a:xfrm>
              <a:off x="2402840" y="231913"/>
              <a:ext cx="38735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en-GB" sz="2000" dirty="0">
                  <a:effectLst/>
                  <a:latin typeface="Arial"/>
                  <a:ea typeface="Times New Roman"/>
                  <a:cs typeface="Times New Roman"/>
                </a:rPr>
                <a:t>M5</a:t>
              </a:r>
              <a:endParaRPr lang="en-US" sz="2000" dirty="0">
                <a:effectLst/>
                <a:latin typeface="Arial"/>
                <a:ea typeface="Times New Roman"/>
                <a:cs typeface="Times New Roman"/>
              </a:endParaRPr>
            </a:p>
          </p:txBody>
        </p:sp>
        <p:sp>
          <p:nvSpPr>
            <p:cNvPr id="51" name="Text Box 203"/>
            <p:cNvSpPr txBox="1"/>
            <p:nvPr/>
          </p:nvSpPr>
          <p:spPr>
            <a:xfrm>
              <a:off x="2786006" y="227709"/>
              <a:ext cx="38735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en-GB" sz="2000" dirty="0">
                  <a:effectLst/>
                  <a:latin typeface="Arial"/>
                  <a:ea typeface="Times New Roman"/>
                  <a:cs typeface="Times New Roman"/>
                </a:rPr>
                <a:t>M6</a:t>
              </a:r>
              <a:endParaRPr lang="en-US" sz="2000" dirty="0">
                <a:effectLst/>
                <a:latin typeface="Arial"/>
                <a:ea typeface="Times New Roman"/>
                <a:cs typeface="Times New Roman"/>
              </a:endParaRPr>
            </a:p>
          </p:txBody>
        </p:sp>
        <p:sp>
          <p:nvSpPr>
            <p:cNvPr id="52" name="Text Box 204"/>
            <p:cNvSpPr txBox="1"/>
            <p:nvPr/>
          </p:nvSpPr>
          <p:spPr>
            <a:xfrm>
              <a:off x="3494141" y="7905"/>
              <a:ext cx="931125" cy="3929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en-GB" sz="2000" dirty="0" smtClean="0">
                  <a:effectLst/>
                  <a:latin typeface="Arial"/>
                  <a:ea typeface="Times New Roman"/>
                  <a:cs typeface="Times New Roman"/>
                </a:rPr>
                <a:t>horizontal </a:t>
              </a:r>
              <a:r>
                <a:rPr lang="en-GB" sz="2000" dirty="0">
                  <a:effectLst/>
                  <a:latin typeface="Arial"/>
                  <a:ea typeface="Times New Roman"/>
                  <a:cs typeface="Times New Roman"/>
                </a:rPr>
                <a:t>focus</a:t>
              </a:r>
              <a:endParaRPr lang="en-US" sz="2000" dirty="0">
                <a:effectLst/>
                <a:latin typeface="Arial"/>
                <a:ea typeface="Times New Roman"/>
                <a:cs typeface="Times New Roman"/>
              </a:endParaRPr>
            </a:p>
          </p:txBody>
        </p:sp>
        <p:sp>
          <p:nvSpPr>
            <p:cNvPr id="53" name="Text Box 206"/>
            <p:cNvSpPr txBox="1"/>
            <p:nvPr/>
          </p:nvSpPr>
          <p:spPr>
            <a:xfrm>
              <a:off x="4275479" y="822121"/>
              <a:ext cx="902311" cy="488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en-GB" sz="2000" dirty="0">
                  <a:effectLst/>
                  <a:latin typeface="Arial"/>
                  <a:ea typeface="Times New Roman"/>
                  <a:cs typeface="Times New Roman"/>
                </a:rPr>
                <a:t>vertical exit slits</a:t>
              </a:r>
              <a:endParaRPr lang="en-US" sz="2000" dirty="0">
                <a:effectLst/>
                <a:latin typeface="Arial"/>
                <a:ea typeface="Times New Roman"/>
                <a:cs typeface="Times New Roman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 rot="20658975">
              <a:off x="1188720" y="654685"/>
              <a:ext cx="375920" cy="4508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buNone/>
              </a:pPr>
              <a:endParaRPr lang="en-US" sz="200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04800" y="607695"/>
              <a:ext cx="314960" cy="9144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buNone/>
              </a:pPr>
              <a:endParaRPr lang="en-US" sz="200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824480" y="538480"/>
              <a:ext cx="314960" cy="9144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buNone/>
              </a:pPr>
              <a:endParaRPr lang="en-US" sz="2000"/>
            </a:p>
          </p:txBody>
        </p:sp>
      </p:grpSp>
      <p:sp>
        <p:nvSpPr>
          <p:cNvPr id="7" name="Text Box 251"/>
          <p:cNvSpPr txBox="1"/>
          <p:nvPr/>
        </p:nvSpPr>
        <p:spPr>
          <a:xfrm>
            <a:off x="698458" y="3643372"/>
            <a:ext cx="1199619" cy="60479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000">
                <a:effectLst/>
                <a:latin typeface="Arial"/>
                <a:ea typeface="Times New Roman"/>
                <a:cs typeface="Times New Roman"/>
              </a:rPr>
              <a:t>Top view</a:t>
            </a:r>
            <a:endParaRPr lang="en-US" sz="2000">
              <a:effectLst/>
              <a:latin typeface="Arial"/>
              <a:ea typeface="Times New Roman"/>
              <a:cs typeface="Times New Roman"/>
            </a:endParaRPr>
          </a:p>
        </p:txBody>
      </p:sp>
      <p:sp>
        <p:nvSpPr>
          <p:cNvPr id="8" name="Text Box 252"/>
          <p:cNvSpPr txBox="1"/>
          <p:nvPr/>
        </p:nvSpPr>
        <p:spPr>
          <a:xfrm>
            <a:off x="778433" y="1484739"/>
            <a:ext cx="1675911" cy="60479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000" dirty="0">
                <a:effectLst/>
                <a:latin typeface="Arial"/>
                <a:ea typeface="Times New Roman"/>
                <a:cs typeface="Times New Roman"/>
              </a:rPr>
              <a:t>Side view</a:t>
            </a:r>
            <a:endParaRPr lang="en-US" sz="2000" dirty="0">
              <a:effectLst/>
              <a:latin typeface="Arial"/>
              <a:ea typeface="Times New Roman"/>
              <a:cs typeface="Times New Roman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47395" y="3908643"/>
            <a:ext cx="7562041" cy="1628627"/>
            <a:chOff x="0" y="-6934"/>
            <a:chExt cx="5403850" cy="889190"/>
          </a:xfrm>
        </p:grpSpPr>
        <p:sp>
          <p:nvSpPr>
            <p:cNvPr id="10" name="Rectangle 9"/>
            <p:cNvSpPr/>
            <p:nvPr/>
          </p:nvSpPr>
          <p:spPr>
            <a:xfrm>
              <a:off x="1197610" y="362585"/>
              <a:ext cx="314960" cy="9144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buNone/>
              </a:pPr>
              <a:endParaRPr lang="en-US" sz="200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62170" y="339090"/>
              <a:ext cx="35560" cy="71755"/>
            </a:xfrm>
            <a:prstGeom prst="rect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buNone/>
              </a:pPr>
              <a:endParaRPr lang="en-US" sz="200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62170" y="459740"/>
              <a:ext cx="35560" cy="71755"/>
            </a:xfrm>
            <a:prstGeom prst="rect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buNone/>
              </a:pPr>
              <a:endParaRPr lang="en-US" sz="2000"/>
            </a:p>
          </p:txBody>
        </p:sp>
        <p:sp>
          <p:nvSpPr>
            <p:cNvPr id="13" name="Rectangle 12"/>
            <p:cNvSpPr/>
            <p:nvPr/>
          </p:nvSpPr>
          <p:spPr>
            <a:xfrm flipH="1">
              <a:off x="5078095" y="236118"/>
              <a:ext cx="71755" cy="17970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buNone/>
              </a:pPr>
              <a:endParaRPr lang="en-US" sz="2000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0" y="561340"/>
              <a:ext cx="520700" cy="6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97560" y="389890"/>
              <a:ext cx="4606290" cy="6096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endCxn id="18" idx="2"/>
            </p:cNvCxnSpPr>
            <p:nvPr/>
          </p:nvCxnSpPr>
          <p:spPr>
            <a:xfrm flipV="1">
              <a:off x="469900" y="388518"/>
              <a:ext cx="354328" cy="17917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3810000" y="205740"/>
              <a:ext cx="0" cy="438150"/>
            </a:xfrm>
            <a:prstGeom prst="line">
              <a:avLst/>
            </a:prstGeom>
            <a:ln w="19050" cmpd="sng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 rot="20658975">
              <a:off x="628292" y="344272"/>
              <a:ext cx="375920" cy="4508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buNone/>
              </a:pPr>
              <a:endParaRPr lang="en-US" sz="2000"/>
            </a:p>
          </p:txBody>
        </p:sp>
        <p:sp>
          <p:nvSpPr>
            <p:cNvPr id="19" name="Rectangle 18"/>
            <p:cNvSpPr/>
            <p:nvPr/>
          </p:nvSpPr>
          <p:spPr>
            <a:xfrm rot="20658975">
              <a:off x="284121" y="568325"/>
              <a:ext cx="375920" cy="4508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buNone/>
              </a:pPr>
              <a:endParaRPr lang="en-US" sz="2000"/>
            </a:p>
          </p:txBody>
        </p:sp>
        <p:sp>
          <p:nvSpPr>
            <p:cNvPr id="20" name="Rectangle 19"/>
            <p:cNvSpPr/>
            <p:nvPr/>
          </p:nvSpPr>
          <p:spPr>
            <a:xfrm flipH="1">
              <a:off x="5078095" y="469316"/>
              <a:ext cx="71755" cy="17970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buNone/>
              </a:pPr>
              <a:endParaRPr lang="en-US" sz="2000"/>
            </a:p>
          </p:txBody>
        </p:sp>
        <p:sp>
          <p:nvSpPr>
            <p:cNvPr id="21" name="Rectangle 20"/>
            <p:cNvSpPr/>
            <p:nvPr/>
          </p:nvSpPr>
          <p:spPr>
            <a:xfrm flipH="1">
              <a:off x="5078095" y="702551"/>
              <a:ext cx="71755" cy="17970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buNone/>
              </a:pPr>
              <a:endParaRPr lang="en-US" sz="2000"/>
            </a:p>
          </p:txBody>
        </p:sp>
        <p:sp>
          <p:nvSpPr>
            <p:cNvPr id="22" name="Rectangle 21"/>
            <p:cNvSpPr/>
            <p:nvPr/>
          </p:nvSpPr>
          <p:spPr>
            <a:xfrm flipH="1">
              <a:off x="5078095" y="-6934"/>
              <a:ext cx="71755" cy="17970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buNone/>
              </a:pPr>
              <a:endParaRPr lang="en-US" sz="2000"/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2565400" y="415290"/>
              <a:ext cx="2806700" cy="2921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2971800" y="173990"/>
              <a:ext cx="2406650" cy="2413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 rot="333954">
              <a:off x="2389954" y="326886"/>
              <a:ext cx="375920" cy="4508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buNone/>
              </a:pPr>
              <a:endParaRPr lang="en-US" sz="2000"/>
            </a:p>
          </p:txBody>
        </p:sp>
        <p:sp>
          <p:nvSpPr>
            <p:cNvPr id="26" name="Rectangle 25"/>
            <p:cNvSpPr/>
            <p:nvPr/>
          </p:nvSpPr>
          <p:spPr>
            <a:xfrm rot="21249970">
              <a:off x="2792730" y="508315"/>
              <a:ext cx="375920" cy="4508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buNone/>
              </a:pPr>
              <a:endParaRPr lang="en-US" sz="200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713882" y="548640"/>
              <a:ext cx="35560" cy="71755"/>
            </a:xfrm>
            <a:prstGeom prst="rect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buNone/>
              </a:pPr>
              <a:endParaRPr lang="en-US" sz="200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713881" y="669290"/>
              <a:ext cx="35560" cy="71755"/>
            </a:xfrm>
            <a:prstGeom prst="rect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buNone/>
              </a:pPr>
              <a:endParaRPr lang="en-US" sz="200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719320" y="129540"/>
              <a:ext cx="35560" cy="71755"/>
            </a:xfrm>
            <a:prstGeom prst="rect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buNone/>
              </a:pPr>
              <a:endParaRPr lang="en-US" sz="200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719320" y="250190"/>
              <a:ext cx="35560" cy="71755"/>
            </a:xfrm>
            <a:prstGeom prst="rect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buNone/>
              </a:pPr>
              <a:endParaRPr lang="en-US" sz="200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380490" y="360337"/>
              <a:ext cx="314960" cy="91440"/>
            </a:xfrm>
            <a:prstGeom prst="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buNone/>
              </a:pPr>
              <a:endParaRPr lang="en-US" sz="2000"/>
            </a:p>
          </p:txBody>
        </p:sp>
      </p:grpSp>
      <p:cxnSp>
        <p:nvCxnSpPr>
          <p:cNvPr id="56" name="Straight Arrow Connector 55"/>
          <p:cNvCxnSpPr/>
          <p:nvPr/>
        </p:nvCxnSpPr>
        <p:spPr>
          <a:xfrm>
            <a:off x="4137365" y="4225305"/>
            <a:ext cx="0" cy="25703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4759325" y="4972164"/>
            <a:ext cx="0" cy="25703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7068690" y="2671845"/>
            <a:ext cx="49762" cy="131425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buNone/>
            </a:pPr>
            <a:endParaRPr lang="en-US" sz="2000"/>
          </a:p>
        </p:txBody>
      </p:sp>
      <p:sp>
        <p:nvSpPr>
          <p:cNvPr id="60" name="Rectangle 59"/>
          <p:cNvSpPr/>
          <p:nvPr/>
        </p:nvSpPr>
        <p:spPr>
          <a:xfrm>
            <a:off x="7068746" y="2874476"/>
            <a:ext cx="49762" cy="131425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buNone/>
            </a:pPr>
            <a:endParaRPr lang="en-US" sz="2000"/>
          </a:p>
        </p:txBody>
      </p:sp>
      <p:sp>
        <p:nvSpPr>
          <p:cNvPr id="61" name="TextBox 60"/>
          <p:cNvSpPr txBox="1"/>
          <p:nvPr/>
        </p:nvSpPr>
        <p:spPr>
          <a:xfrm>
            <a:off x="8147501" y="5091911"/>
            <a:ext cx="828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/>
              <a:t>SCS</a:t>
            </a:r>
            <a:endParaRPr lang="en-US" dirty="0"/>
          </a:p>
        </p:txBody>
      </p:sp>
      <p:grpSp>
        <p:nvGrpSpPr>
          <p:cNvPr id="96" name="Group 95"/>
          <p:cNvGrpSpPr/>
          <p:nvPr/>
        </p:nvGrpSpPr>
        <p:grpSpPr>
          <a:xfrm>
            <a:off x="547395" y="5640529"/>
            <a:ext cx="7785501" cy="640189"/>
            <a:chOff x="736199" y="5803900"/>
            <a:chExt cx="7785501" cy="640189"/>
          </a:xfrm>
        </p:grpSpPr>
        <p:cxnSp>
          <p:nvCxnSpPr>
            <p:cNvPr id="63" name="Straight Connector 62"/>
            <p:cNvCxnSpPr/>
            <p:nvPr/>
          </p:nvCxnSpPr>
          <p:spPr>
            <a:xfrm>
              <a:off x="736199" y="5930900"/>
              <a:ext cx="778550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1393768" y="5803900"/>
              <a:ext cx="0" cy="25200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1889608" y="5803900"/>
              <a:ext cx="0" cy="25200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2503852" y="5803900"/>
              <a:ext cx="0" cy="25200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2875028" y="5803900"/>
              <a:ext cx="0" cy="25200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4326169" y="5803900"/>
              <a:ext cx="0" cy="25200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4894877" y="5803900"/>
              <a:ext cx="0" cy="25200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6067838" y="5803900"/>
              <a:ext cx="0" cy="25200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7354879" y="5803900"/>
              <a:ext cx="0" cy="25200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7891580" y="5803900"/>
              <a:ext cx="0" cy="25200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 Box 199"/>
            <p:cNvSpPr txBox="1"/>
            <p:nvPr/>
          </p:nvSpPr>
          <p:spPr>
            <a:xfrm>
              <a:off x="1041104" y="6014639"/>
              <a:ext cx="569487" cy="429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en-GB" dirty="0" smtClean="0">
                  <a:latin typeface="Arial"/>
                  <a:ea typeface="Times New Roman"/>
                  <a:cs typeface="Times New Roman"/>
                </a:rPr>
                <a:t>281</a:t>
              </a:r>
              <a:endParaRPr lang="en-US" dirty="0">
                <a:effectLst/>
                <a:latin typeface="Arial"/>
                <a:ea typeface="Times New Roman"/>
                <a:cs typeface="Times New Roman"/>
              </a:endParaRPr>
            </a:p>
          </p:txBody>
        </p:sp>
        <p:sp>
          <p:nvSpPr>
            <p:cNvPr id="86" name="Text Box 199"/>
            <p:cNvSpPr txBox="1"/>
            <p:nvPr/>
          </p:nvSpPr>
          <p:spPr>
            <a:xfrm>
              <a:off x="1529485" y="6014800"/>
              <a:ext cx="831825" cy="373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en-GB" dirty="0" smtClean="0">
                  <a:latin typeface="Arial"/>
                  <a:ea typeface="Times New Roman"/>
                  <a:cs typeface="Times New Roman"/>
                </a:rPr>
                <a:t>283.9</a:t>
              </a:r>
              <a:endParaRPr lang="en-US" dirty="0">
                <a:effectLst/>
                <a:latin typeface="Arial"/>
                <a:ea typeface="Times New Roman"/>
                <a:cs typeface="Times New Roman"/>
              </a:endParaRPr>
            </a:p>
          </p:txBody>
        </p:sp>
        <p:sp>
          <p:nvSpPr>
            <p:cNvPr id="87" name="Text Box 199"/>
            <p:cNvSpPr txBox="1"/>
            <p:nvPr/>
          </p:nvSpPr>
          <p:spPr>
            <a:xfrm>
              <a:off x="2193708" y="6014639"/>
              <a:ext cx="569487" cy="429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en-GB" dirty="0" smtClean="0">
                  <a:latin typeface="Arial"/>
                  <a:ea typeface="Times New Roman"/>
                  <a:cs typeface="Times New Roman"/>
                </a:rPr>
                <a:t>300</a:t>
              </a:r>
              <a:endParaRPr lang="en-US" dirty="0">
                <a:effectLst/>
                <a:latin typeface="Arial"/>
                <a:ea typeface="Times New Roman"/>
                <a:cs typeface="Times New Roman"/>
              </a:endParaRPr>
            </a:p>
          </p:txBody>
        </p:sp>
        <p:sp>
          <p:nvSpPr>
            <p:cNvPr id="88" name="Text Box 199"/>
            <p:cNvSpPr txBox="1"/>
            <p:nvPr/>
          </p:nvSpPr>
          <p:spPr>
            <a:xfrm>
              <a:off x="2682493" y="6014639"/>
              <a:ext cx="569487" cy="429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en-GB" dirty="0" smtClean="0">
                  <a:latin typeface="Arial"/>
                  <a:ea typeface="Times New Roman"/>
                  <a:cs typeface="Times New Roman"/>
                </a:rPr>
                <a:t>301</a:t>
              </a:r>
              <a:endParaRPr lang="en-US" dirty="0">
                <a:effectLst/>
                <a:latin typeface="Arial"/>
                <a:ea typeface="Times New Roman"/>
                <a:cs typeface="Times New Roman"/>
              </a:endParaRPr>
            </a:p>
          </p:txBody>
        </p:sp>
        <p:sp>
          <p:nvSpPr>
            <p:cNvPr id="89" name="Text Box 199"/>
            <p:cNvSpPr txBox="1"/>
            <p:nvPr/>
          </p:nvSpPr>
          <p:spPr>
            <a:xfrm>
              <a:off x="4041552" y="6014639"/>
              <a:ext cx="569487" cy="429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en-GB" dirty="0" smtClean="0">
                  <a:latin typeface="Arial"/>
                  <a:ea typeface="Times New Roman"/>
                  <a:cs typeface="Times New Roman"/>
                </a:rPr>
                <a:t>339</a:t>
              </a:r>
              <a:endParaRPr lang="en-US" dirty="0">
                <a:effectLst/>
                <a:latin typeface="Arial"/>
                <a:ea typeface="Times New Roman"/>
                <a:cs typeface="Times New Roman"/>
              </a:endParaRPr>
            </a:p>
          </p:txBody>
        </p:sp>
        <p:sp>
          <p:nvSpPr>
            <p:cNvPr id="90" name="Text Box 199"/>
            <p:cNvSpPr txBox="1"/>
            <p:nvPr/>
          </p:nvSpPr>
          <p:spPr>
            <a:xfrm>
              <a:off x="4628755" y="6014639"/>
              <a:ext cx="569487" cy="429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en-GB" dirty="0" smtClean="0">
                  <a:latin typeface="Arial"/>
                  <a:ea typeface="Times New Roman"/>
                  <a:cs typeface="Times New Roman"/>
                </a:rPr>
                <a:t>341</a:t>
              </a:r>
              <a:endParaRPr lang="en-US" dirty="0">
                <a:effectLst/>
                <a:latin typeface="Arial"/>
                <a:ea typeface="Times New Roman"/>
                <a:cs typeface="Times New Roman"/>
              </a:endParaRPr>
            </a:p>
          </p:txBody>
        </p:sp>
        <p:sp>
          <p:nvSpPr>
            <p:cNvPr id="91" name="Text Box 199"/>
            <p:cNvSpPr txBox="1"/>
            <p:nvPr/>
          </p:nvSpPr>
          <p:spPr>
            <a:xfrm>
              <a:off x="5808494" y="6014639"/>
              <a:ext cx="569487" cy="429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en-GB" dirty="0" smtClean="0">
                  <a:latin typeface="Arial"/>
                  <a:ea typeface="Times New Roman"/>
                  <a:cs typeface="Times New Roman"/>
                </a:rPr>
                <a:t>374</a:t>
              </a:r>
              <a:endParaRPr lang="en-US" dirty="0">
                <a:effectLst/>
                <a:latin typeface="Arial"/>
                <a:ea typeface="Times New Roman"/>
                <a:cs typeface="Times New Roman"/>
              </a:endParaRPr>
            </a:p>
          </p:txBody>
        </p:sp>
        <p:sp>
          <p:nvSpPr>
            <p:cNvPr id="92" name="Text Box 199"/>
            <p:cNvSpPr txBox="1"/>
            <p:nvPr/>
          </p:nvSpPr>
          <p:spPr>
            <a:xfrm>
              <a:off x="7067240" y="6014639"/>
              <a:ext cx="569487" cy="429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en-GB" dirty="0" smtClean="0">
                  <a:latin typeface="Arial"/>
                  <a:ea typeface="Times New Roman"/>
                  <a:cs typeface="Times New Roman"/>
                </a:rPr>
                <a:t>400</a:t>
              </a:r>
              <a:endParaRPr lang="en-US" dirty="0">
                <a:effectLst/>
                <a:latin typeface="Arial"/>
                <a:ea typeface="Times New Roman"/>
                <a:cs typeface="Times New Roman"/>
              </a:endParaRPr>
            </a:p>
          </p:txBody>
        </p:sp>
        <p:sp>
          <p:nvSpPr>
            <p:cNvPr id="93" name="Text Box 199"/>
            <p:cNvSpPr txBox="1"/>
            <p:nvPr/>
          </p:nvSpPr>
          <p:spPr>
            <a:xfrm>
              <a:off x="7637876" y="6014639"/>
              <a:ext cx="569487" cy="429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en-GB" dirty="0" smtClean="0">
                  <a:latin typeface="Arial"/>
                  <a:ea typeface="Times New Roman"/>
                  <a:cs typeface="Times New Roman"/>
                </a:rPr>
                <a:t>417</a:t>
              </a:r>
              <a:endParaRPr lang="en-US" dirty="0">
                <a:effectLst/>
                <a:latin typeface="Arial"/>
                <a:ea typeface="Times New Roman"/>
                <a:cs typeface="Times New Roman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143764" y="4581331"/>
            <a:ext cx="828000" cy="3681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dirty="0" smtClean="0"/>
              <a:t>SQS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125383" y="4063496"/>
            <a:ext cx="828000" cy="369332"/>
          </a:xfrm>
          <a:prstGeom prst="rect">
            <a:avLst/>
          </a:prstGeom>
          <a:noFill/>
          <a:ln>
            <a:solidFill>
              <a:srgbClr val="261748"/>
            </a:solidFill>
          </a:ln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dirty="0" smtClean="0"/>
              <a:t>open</a:t>
            </a:r>
          </a:p>
        </p:txBody>
      </p:sp>
    </p:spTree>
    <p:extLst>
      <p:ext uri="{BB962C8B-B14F-4D97-AF65-F5344CB8AC3E}">
        <p14:creationId xmlns:p14="http://schemas.microsoft.com/office/powerpoint/2010/main" val="707667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SASE3 mono and resolution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07" y="1331756"/>
            <a:ext cx="4874128" cy="4708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Bild 4" descr="ExitSlit800b.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49526" y="1537494"/>
            <a:ext cx="3109913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5"/>
          <p:cNvSpPr txBox="1">
            <a:spLocks noChangeArrowheads="1"/>
          </p:cNvSpPr>
          <p:nvPr/>
        </p:nvSpPr>
        <p:spPr bwMode="auto">
          <a:xfrm flipH="1">
            <a:off x="5650682" y="1536700"/>
            <a:ext cx="2878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1800" dirty="0"/>
              <a:t>800 eV +/- 160 </a:t>
            </a:r>
            <a:r>
              <a:rPr lang="de-DE" sz="1800" dirty="0" err="1"/>
              <a:t>meV</a:t>
            </a:r>
            <a:endParaRPr lang="de-DE" sz="1800" dirty="0"/>
          </a:p>
        </p:txBody>
      </p:sp>
      <p:sp>
        <p:nvSpPr>
          <p:cNvPr id="6" name="Textfeld 7"/>
          <p:cNvSpPr txBox="1">
            <a:spLocks noChangeArrowheads="1"/>
          </p:cNvSpPr>
          <p:nvPr/>
        </p:nvSpPr>
        <p:spPr bwMode="auto">
          <a:xfrm>
            <a:off x="5124136" y="5301275"/>
            <a:ext cx="29660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1800" dirty="0"/>
              <a:t>ΔE = 60 </a:t>
            </a:r>
            <a:r>
              <a:rPr lang="de-DE" sz="1800" dirty="0" err="1" smtClean="0"/>
              <a:t>meV</a:t>
            </a:r>
            <a:endParaRPr lang="de-DE" sz="1800" dirty="0" smtClean="0"/>
          </a:p>
          <a:p>
            <a:r>
              <a:rPr lang="de-DE" sz="1800" dirty="0" smtClean="0"/>
              <a:t>800 eV/60 </a:t>
            </a:r>
            <a:r>
              <a:rPr lang="de-DE" sz="1800" dirty="0" err="1" smtClean="0"/>
              <a:t>meV</a:t>
            </a:r>
            <a:r>
              <a:rPr lang="de-DE" sz="1800" dirty="0" smtClean="0"/>
              <a:t> = 13.000</a:t>
            </a:r>
            <a:endParaRPr lang="de-DE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1303786" y="6040440"/>
            <a:ext cx="6786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Next step: wavefront calculations + technical design concept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88901" y="4965313"/>
            <a:ext cx="28791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Ray tracing by R. </a:t>
            </a:r>
            <a:r>
              <a:rPr lang="en-US" sz="1200" dirty="0" err="1" smtClean="0"/>
              <a:t>Follath</a:t>
            </a:r>
            <a:r>
              <a:rPr lang="en-US" sz="1200" dirty="0" smtClean="0"/>
              <a:t>, HZB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27790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Equipment protection system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0156" y="1022350"/>
            <a:ext cx="3163837" cy="20775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09" y="2067863"/>
            <a:ext cx="5580152" cy="42200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5371" y="1360099"/>
            <a:ext cx="1148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Concept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2170059" y="1360099"/>
            <a:ext cx="20001" cy="707764"/>
          </a:xfrm>
          <a:prstGeom prst="straightConnector1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6884072" y="3540258"/>
            <a:ext cx="1105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Devices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7900216" y="2920213"/>
            <a:ext cx="0" cy="989377"/>
          </a:xfrm>
          <a:prstGeom prst="straightConnector1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6161390" y="4797954"/>
            <a:ext cx="29826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Under discussion with MPS group, WPs 74,17&amp;76, </a:t>
            </a:r>
          </a:p>
          <a:p>
            <a:r>
              <a:rPr lang="en-US" dirty="0" smtClean="0"/>
              <a:t>Presented in XFEL meeting on Feb. 8, 2012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705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SH_as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169" y="1757262"/>
            <a:ext cx="2763831" cy="37477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achievements since Nov. 2011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91538" y="1386718"/>
            <a:ext cx="6459063" cy="4330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Wingdings" charset="2"/>
              <a:buChar char="q"/>
            </a:pPr>
            <a:r>
              <a:rPr lang="en-US" b="1" dirty="0" smtClean="0"/>
              <a:t>3D CAD placeholder model updated </a:t>
            </a:r>
            <a:r>
              <a:rPr lang="en-US" b="1" dirty="0" smtClean="0"/>
              <a:t>including E</a:t>
            </a:r>
            <a:r>
              <a:rPr lang="en-US" b="1" dirty="0" smtClean="0"/>
              <a:t>-</a:t>
            </a:r>
            <a:r>
              <a:rPr lang="en-US" b="1" dirty="0" smtClean="0"/>
              <a:t>racks</a:t>
            </a:r>
          </a:p>
          <a:p>
            <a:pPr marL="285750" indent="-285750">
              <a:lnSpc>
                <a:spcPct val="130000"/>
              </a:lnSpc>
              <a:buFont typeface="Wingdings" charset="2"/>
              <a:buChar char="q"/>
            </a:pPr>
            <a:r>
              <a:rPr lang="en-US" dirty="0" smtClean="0"/>
              <a:t>Started </a:t>
            </a:r>
            <a:r>
              <a:rPr lang="en-US" dirty="0" smtClean="0"/>
              <a:t>E-crate allocation </a:t>
            </a:r>
            <a:r>
              <a:rPr lang="en-US" dirty="0" smtClean="0"/>
              <a:t>plan</a:t>
            </a:r>
          </a:p>
          <a:p>
            <a:pPr marL="285750" indent="-285750">
              <a:lnSpc>
                <a:spcPct val="130000"/>
              </a:lnSpc>
              <a:buFont typeface="Wingdings" charset="2"/>
              <a:buChar char="q"/>
            </a:pPr>
            <a:r>
              <a:rPr lang="en-US" dirty="0" smtClean="0"/>
              <a:t>Signed </a:t>
            </a:r>
            <a:r>
              <a:rPr lang="en-US" dirty="0"/>
              <a:t>contract on Hard X-ray </a:t>
            </a:r>
            <a:r>
              <a:rPr lang="en-US" dirty="0" smtClean="0"/>
              <a:t>Monochromator</a:t>
            </a:r>
            <a:endParaRPr lang="en-US" dirty="0" smtClean="0"/>
          </a:p>
          <a:p>
            <a:pPr marL="285750" indent="-285750">
              <a:lnSpc>
                <a:spcPct val="130000"/>
              </a:lnSpc>
              <a:buFont typeface="Wingdings" charset="2"/>
              <a:buChar char="q"/>
            </a:pPr>
            <a:r>
              <a:rPr lang="en-US" dirty="0" smtClean="0"/>
              <a:t>First vibration studies in tunnels</a:t>
            </a:r>
          </a:p>
          <a:p>
            <a:pPr marL="285750" indent="-285750">
              <a:lnSpc>
                <a:spcPct val="130000"/>
              </a:lnSpc>
              <a:buFont typeface="Wingdings" charset="2"/>
              <a:buChar char="q"/>
            </a:pPr>
            <a:r>
              <a:rPr lang="en-US" dirty="0" smtClean="0"/>
              <a:t>Interferometer test setup reached 100 nrad stability</a:t>
            </a:r>
          </a:p>
          <a:p>
            <a:pPr marL="285750" indent="-285750">
              <a:lnSpc>
                <a:spcPct val="130000"/>
              </a:lnSpc>
              <a:buFont typeface="Wingdings" charset="2"/>
              <a:buChar char="q"/>
            </a:pPr>
            <a:r>
              <a:rPr lang="en-US" dirty="0" smtClean="0"/>
              <a:t>Prototype pump station build up</a:t>
            </a:r>
          </a:p>
          <a:p>
            <a:pPr marL="285750" indent="-285750">
              <a:lnSpc>
                <a:spcPct val="130000"/>
              </a:lnSpc>
              <a:buFont typeface="Wingdings" charset="2"/>
              <a:buChar char="q"/>
            </a:pPr>
            <a:r>
              <a:rPr lang="en-US" dirty="0" smtClean="0"/>
              <a:t>Prototype SR-Aperture received</a:t>
            </a:r>
          </a:p>
          <a:p>
            <a:pPr marL="285750" indent="-285750">
              <a:lnSpc>
                <a:spcPct val="130000"/>
              </a:lnSpc>
              <a:buFont typeface="Wingdings" charset="2"/>
              <a:buChar char="q"/>
            </a:pPr>
            <a:r>
              <a:rPr lang="en-US" b="1" dirty="0" smtClean="0"/>
              <a:t>Shutter requirements determined (WP35), collaboration with DESY started on design</a:t>
            </a:r>
          </a:p>
          <a:p>
            <a:pPr marL="285750" indent="-285750">
              <a:lnSpc>
                <a:spcPct val="130000"/>
              </a:lnSpc>
              <a:buFont typeface="Wingdings" charset="2"/>
              <a:buChar char="q"/>
            </a:pPr>
            <a:r>
              <a:rPr lang="en-US" dirty="0" smtClean="0"/>
              <a:t>Damage studies on gratings </a:t>
            </a:r>
          </a:p>
          <a:p>
            <a:pPr marL="285750" indent="-285750">
              <a:lnSpc>
                <a:spcPct val="130000"/>
              </a:lnSpc>
              <a:buFont typeface="Wingdings" charset="2"/>
              <a:buChar char="q"/>
            </a:pPr>
            <a:r>
              <a:rPr lang="en-US" dirty="0" smtClean="0"/>
              <a:t>CDR for gas attenuator</a:t>
            </a:r>
          </a:p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375086" y="5505016"/>
            <a:ext cx="2380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DESY FSBT design, </a:t>
            </a:r>
          </a:p>
          <a:p>
            <a:pPr algn="ctr"/>
            <a:r>
              <a:rPr lang="en-US" sz="1400" dirty="0" smtClean="0"/>
              <a:t>F. Yang E.XFEL</a:t>
            </a:r>
            <a:endParaRPr lang="en-US" sz="1400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639682" y="4516525"/>
            <a:ext cx="735404" cy="0"/>
          </a:xfrm>
          <a:prstGeom prst="straightConnector1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88492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788" y="386889"/>
            <a:ext cx="3798320" cy="345902"/>
          </a:xfrm>
        </p:spPr>
        <p:txBody>
          <a:bodyPr/>
          <a:lstStyle/>
          <a:p>
            <a:r>
              <a:rPr lang="en-US" dirty="0" smtClean="0"/>
              <a:t>WP73 team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401" y="604020"/>
            <a:ext cx="1097070" cy="1097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" y="535011"/>
            <a:ext cx="1097072" cy="1097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121" y="565990"/>
            <a:ext cx="1097071" cy="1097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107" y="593749"/>
            <a:ext cx="1097071" cy="1097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145" y="600313"/>
            <a:ext cx="1097072" cy="1097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309" y="2824754"/>
            <a:ext cx="1239469" cy="1239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6880205" y="1701091"/>
            <a:ext cx="9015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53975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charset="0"/>
              <a:buNone/>
              <a:defRPr/>
            </a:pPr>
            <a:r>
              <a:rPr lang="en-US" sz="1400" dirty="0" err="1" smtClean="0">
                <a:latin typeface="Arial" charset="0"/>
              </a:rPr>
              <a:t>Shafagh</a:t>
            </a:r>
            <a:r>
              <a:rPr lang="en-US" sz="1400" dirty="0" smtClean="0">
                <a:latin typeface="Arial" charset="0"/>
              </a:rPr>
              <a:t> Dastjani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1702105" y="1698630"/>
            <a:ext cx="10970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53975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charset="0"/>
              <a:buNone/>
              <a:defRPr/>
            </a:pPr>
            <a:r>
              <a:rPr lang="en-US" sz="1400" dirty="0" smtClean="0">
                <a:latin typeface="Arial" charset="0"/>
              </a:rPr>
              <a:t>Jerome </a:t>
            </a:r>
            <a:r>
              <a:rPr lang="en-US" sz="1400" dirty="0" err="1" smtClean="0">
                <a:latin typeface="Arial" charset="0"/>
              </a:rPr>
              <a:t>Gaudin</a:t>
            </a:r>
            <a:endParaRPr lang="en-US" sz="1400" dirty="0" smtClean="0">
              <a:latin typeface="Arial" charset="0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1682076" y="4082360"/>
            <a:ext cx="12399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53975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charset="0"/>
              <a:buNone/>
              <a:defRPr/>
            </a:pPr>
            <a:r>
              <a:rPr lang="en-US" sz="1400" dirty="0" smtClean="0">
                <a:latin typeface="Arial" charset="0"/>
              </a:rPr>
              <a:t>Fan Yang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153416" y="1682180"/>
            <a:ext cx="115103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53975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charset="0"/>
              <a:buNone/>
              <a:defRPr/>
            </a:pPr>
            <a:r>
              <a:rPr lang="en-US" sz="1400" dirty="0" err="1" smtClean="0">
                <a:latin typeface="Arial" charset="0"/>
              </a:rPr>
              <a:t>Idoia</a:t>
            </a:r>
            <a:r>
              <a:rPr lang="en-US" sz="1400" dirty="0" smtClean="0">
                <a:latin typeface="Arial" charset="0"/>
              </a:rPr>
              <a:t> </a:t>
            </a:r>
            <a:r>
              <a:rPr lang="en-US" sz="1400" dirty="0" err="1" smtClean="0">
                <a:latin typeface="Arial" charset="0"/>
              </a:rPr>
              <a:t>Freijo</a:t>
            </a:r>
            <a:endParaRPr lang="en-US" sz="1400" dirty="0" smtClean="0">
              <a:latin typeface="Arial" charset="0"/>
            </a:endParaRP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3194763" y="1731706"/>
            <a:ext cx="116850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53975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charset="0"/>
              <a:buNone/>
              <a:defRPr/>
            </a:pPr>
            <a:r>
              <a:rPr lang="en-US" sz="1400" dirty="0" err="1" smtClean="0">
                <a:latin typeface="Arial" charset="0"/>
              </a:rPr>
              <a:t>Liubov</a:t>
            </a:r>
            <a:r>
              <a:rPr lang="en-US" sz="1400" dirty="0" smtClean="0">
                <a:latin typeface="Arial" charset="0"/>
              </a:rPr>
              <a:t> </a:t>
            </a:r>
            <a:r>
              <a:rPr lang="en-US" sz="1400" dirty="0" err="1" smtClean="0">
                <a:latin typeface="Arial" charset="0"/>
              </a:rPr>
              <a:t>Samoylova</a:t>
            </a:r>
            <a:endParaRPr lang="en-US" sz="1400" dirty="0" smtClean="0">
              <a:latin typeface="Arial" charset="0"/>
            </a:endParaRP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4648013" y="1821218"/>
            <a:ext cx="117431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53975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charset="0"/>
              <a:buNone/>
              <a:defRPr/>
            </a:pPr>
            <a:r>
              <a:rPr lang="en-US" sz="1400" dirty="0" smtClean="0">
                <a:latin typeface="Arial" charset="0"/>
              </a:rPr>
              <a:t>Harald Sinn</a:t>
            </a:r>
          </a:p>
        </p:txBody>
      </p:sp>
      <p:pic>
        <p:nvPicPr>
          <p:cNvPr id="18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47" y="5005086"/>
            <a:ext cx="1123328" cy="112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192225" y="6151557"/>
            <a:ext cx="11030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53975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charset="0"/>
              <a:buNone/>
              <a:defRPr/>
            </a:pPr>
            <a:r>
              <a:rPr lang="en-US" sz="1400" dirty="0" smtClean="0">
                <a:latin typeface="Arial" charset="0"/>
              </a:rPr>
              <a:t>Martin </a:t>
            </a:r>
            <a:r>
              <a:rPr lang="en-US" sz="1400" dirty="0" err="1" smtClean="0">
                <a:latin typeface="Arial" charset="0"/>
              </a:rPr>
              <a:t>Dommach</a:t>
            </a:r>
            <a:endParaRPr lang="en-US" sz="1400" dirty="0" smtClean="0">
              <a:latin typeface="Arial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56581" y="5054486"/>
            <a:ext cx="1097071" cy="109707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94020" y="2860494"/>
            <a:ext cx="1052962" cy="1082484"/>
          </a:xfrm>
          <a:prstGeom prst="rect">
            <a:avLst/>
          </a:prstGeom>
          <a:ln w="38100" cmpd="sng">
            <a:solidFill>
              <a:srgbClr val="FF0000"/>
            </a:solidFill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7688" y="2824754"/>
            <a:ext cx="1061191" cy="12576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12955" y="607092"/>
            <a:ext cx="922649" cy="1093999"/>
          </a:xfrm>
          <a:prstGeom prst="rect">
            <a:avLst/>
          </a:prstGeom>
        </p:spPr>
      </p:pic>
      <p:sp>
        <p:nvSpPr>
          <p:cNvPr id="26" name="Text Box 19"/>
          <p:cNvSpPr txBox="1">
            <a:spLocks noChangeArrowheads="1"/>
          </p:cNvSpPr>
          <p:nvPr/>
        </p:nvSpPr>
        <p:spPr bwMode="auto">
          <a:xfrm>
            <a:off x="7857127" y="1683930"/>
            <a:ext cx="11743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53975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charset="0"/>
              <a:buNone/>
              <a:defRPr/>
            </a:pPr>
            <a:r>
              <a:rPr lang="en-US" sz="1400" dirty="0" smtClean="0">
                <a:latin typeface="Arial" charset="0"/>
              </a:rPr>
              <a:t>Jens </a:t>
            </a:r>
            <a:r>
              <a:rPr lang="en-US" sz="1400" dirty="0" err="1" smtClean="0">
                <a:latin typeface="Arial" charset="0"/>
              </a:rPr>
              <a:t>Linnemann</a:t>
            </a:r>
            <a:endParaRPr lang="en-US" sz="1400" dirty="0" smtClean="0">
              <a:latin typeface="Arial" charset="0"/>
            </a:endParaRPr>
          </a:p>
        </p:txBody>
      </p:sp>
      <p:sp>
        <p:nvSpPr>
          <p:cNvPr id="30" name="Text Box 19"/>
          <p:cNvSpPr txBox="1">
            <a:spLocks noChangeArrowheads="1"/>
          </p:cNvSpPr>
          <p:nvPr/>
        </p:nvSpPr>
        <p:spPr bwMode="auto">
          <a:xfrm>
            <a:off x="130130" y="4082360"/>
            <a:ext cx="117431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53975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charset="0"/>
              <a:buNone/>
              <a:defRPr/>
            </a:pPr>
            <a:r>
              <a:rPr lang="en-US" sz="1400" dirty="0" smtClean="0">
                <a:latin typeface="Arial" charset="0"/>
              </a:rPr>
              <a:t>Antje Trapp</a:t>
            </a:r>
          </a:p>
        </p:txBody>
      </p:sp>
      <p:sp>
        <p:nvSpPr>
          <p:cNvPr id="31" name="Text Box 19"/>
          <p:cNvSpPr txBox="1">
            <a:spLocks noChangeArrowheads="1"/>
          </p:cNvSpPr>
          <p:nvPr/>
        </p:nvSpPr>
        <p:spPr bwMode="auto">
          <a:xfrm>
            <a:off x="2884996" y="4099107"/>
            <a:ext cx="16670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53975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charset="0"/>
              <a:buNone/>
              <a:defRPr/>
            </a:pPr>
            <a:r>
              <a:rPr lang="en-US" sz="1400" dirty="0" smtClean="0">
                <a:latin typeface="Arial" charset="0"/>
              </a:rPr>
              <a:t>Nicole </a:t>
            </a:r>
            <a:r>
              <a:rPr lang="en-US" sz="1400" dirty="0" err="1" smtClean="0">
                <a:latin typeface="Arial" charset="0"/>
              </a:rPr>
              <a:t>Kohlstrunk</a:t>
            </a:r>
            <a:endParaRPr lang="en-US" sz="1400" dirty="0" smtClean="0">
              <a:latin typeface="Arial" charset="0"/>
            </a:endParaRPr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1856581" y="6151741"/>
            <a:ext cx="11743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53975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charset="0"/>
              <a:buNone/>
              <a:defRPr/>
            </a:pPr>
            <a:r>
              <a:rPr lang="en-US" sz="1400" dirty="0" smtClean="0">
                <a:latin typeface="Arial" charset="0"/>
              </a:rPr>
              <a:t>Alexander </a:t>
            </a:r>
            <a:r>
              <a:rPr lang="en-US" sz="1400" dirty="0" err="1" smtClean="0">
                <a:latin typeface="Arial" charset="0"/>
              </a:rPr>
              <a:t>Bartmann</a:t>
            </a:r>
            <a:endParaRPr lang="en-US" sz="1400" dirty="0" smtClean="0">
              <a:latin typeface="Arial" charset="0"/>
            </a:endParaRPr>
          </a:p>
        </p:txBody>
      </p:sp>
      <p:sp>
        <p:nvSpPr>
          <p:cNvPr id="33" name="Text Box 19"/>
          <p:cNvSpPr txBox="1">
            <a:spLocks noChangeArrowheads="1"/>
          </p:cNvSpPr>
          <p:nvPr/>
        </p:nvSpPr>
        <p:spPr bwMode="auto">
          <a:xfrm>
            <a:off x="3371143" y="6154079"/>
            <a:ext cx="11743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53975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charset="0"/>
              <a:buNone/>
              <a:defRPr/>
            </a:pPr>
            <a:r>
              <a:rPr lang="en-US" sz="1400" dirty="0" smtClean="0">
                <a:latin typeface="Arial" charset="0"/>
              </a:rPr>
              <a:t>Raul Villanueva</a:t>
            </a:r>
          </a:p>
        </p:txBody>
      </p:sp>
      <p:sp>
        <p:nvSpPr>
          <p:cNvPr id="34" name="Text Box 19"/>
          <p:cNvSpPr txBox="1">
            <a:spLocks noChangeArrowheads="1"/>
          </p:cNvSpPr>
          <p:nvPr/>
        </p:nvSpPr>
        <p:spPr bwMode="auto">
          <a:xfrm>
            <a:off x="4579785" y="3995580"/>
            <a:ext cx="1808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53975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0"/>
              </a:spcBef>
              <a:buFont typeface="Wingdings" charset="0"/>
              <a:buNone/>
              <a:defRPr/>
            </a:pPr>
            <a:r>
              <a:rPr lang="en-US" sz="1400" dirty="0" smtClean="0">
                <a:latin typeface="Arial" charset="0"/>
              </a:rPr>
              <a:t>Daniele La </a:t>
            </a:r>
            <a:r>
              <a:rPr lang="en-US" sz="1400" dirty="0" err="1" smtClean="0">
                <a:latin typeface="Arial" charset="0"/>
              </a:rPr>
              <a:t>Civita</a:t>
            </a:r>
            <a:r>
              <a:rPr lang="en-US" sz="1400" dirty="0" smtClean="0">
                <a:latin typeface="Arial" charset="0"/>
              </a:rPr>
              <a:t> (ALS)</a:t>
            </a:r>
          </a:p>
        </p:txBody>
      </p:sp>
      <p:sp>
        <p:nvSpPr>
          <p:cNvPr id="35" name="Text Box 19"/>
          <p:cNvSpPr txBox="1">
            <a:spLocks noChangeArrowheads="1"/>
          </p:cNvSpPr>
          <p:nvPr/>
        </p:nvSpPr>
        <p:spPr bwMode="auto">
          <a:xfrm>
            <a:off x="6388052" y="4012741"/>
            <a:ext cx="150340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53975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charset="0"/>
              <a:buNone/>
              <a:defRPr/>
            </a:pPr>
            <a:r>
              <a:rPr lang="en-US" sz="1400" dirty="0" err="1" smtClean="0">
                <a:latin typeface="Arial" charset="0"/>
              </a:rPr>
              <a:t>Xiaohao</a:t>
            </a:r>
            <a:r>
              <a:rPr lang="en-US" sz="1400" dirty="0" smtClean="0">
                <a:latin typeface="Arial" charset="0"/>
              </a:rPr>
              <a:t> Dong (Soleil)</a:t>
            </a:r>
          </a:p>
        </p:txBody>
      </p:sp>
      <p:sp>
        <p:nvSpPr>
          <p:cNvPr id="20" name="Rounded Rectangle 19"/>
          <p:cNvSpPr/>
          <p:nvPr/>
        </p:nvSpPr>
        <p:spPr bwMode="auto">
          <a:xfrm>
            <a:off x="51492" y="397160"/>
            <a:ext cx="6233576" cy="1878726"/>
          </a:xfrm>
          <a:prstGeom prst="roundRect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charset="0"/>
              <a:buChar char="n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6486210" y="397160"/>
            <a:ext cx="2604522" cy="1888997"/>
          </a:xfrm>
          <a:prstGeom prst="roundRect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charset="0"/>
              <a:buChar char="n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" name="Rounded Rectangle 36"/>
          <p:cNvSpPr/>
          <p:nvPr/>
        </p:nvSpPr>
        <p:spPr bwMode="auto">
          <a:xfrm>
            <a:off x="51491" y="2738949"/>
            <a:ext cx="8204284" cy="1772961"/>
          </a:xfrm>
          <a:prstGeom prst="roundRect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" name="Rounded Rectangle 37"/>
          <p:cNvSpPr/>
          <p:nvPr/>
        </p:nvSpPr>
        <p:spPr bwMode="auto">
          <a:xfrm>
            <a:off x="60811" y="4890911"/>
            <a:ext cx="6233576" cy="1803550"/>
          </a:xfrm>
          <a:prstGeom prst="roundRect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charset="0"/>
              <a:buChar char="n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841943" y="-5370"/>
            <a:ext cx="2320354" cy="523220"/>
          </a:xfrm>
          <a:prstGeom prst="rect">
            <a:avLst/>
          </a:prstGeom>
          <a:solidFill>
            <a:srgbClr val="FFFFFF"/>
          </a:solidFill>
        </p:spPr>
        <p:txBody>
          <a:bodyPr wrap="square" lIns="91440" tIns="45720" rIns="91440" bIns="45720">
            <a:spAutoFit/>
          </a:bodyPr>
          <a:lstStyle/>
          <a:p>
            <a:pPr algn="ctr">
              <a:buNone/>
            </a:pPr>
            <a:r>
              <a:rPr lang="de-DE" sz="2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x</a:t>
            </a:r>
            <a:r>
              <a:rPr lang="de-DE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-</a:t>
            </a:r>
            <a:r>
              <a:rPr lang="de-DE" sz="28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ray</a:t>
            </a:r>
            <a:r>
              <a:rPr lang="de-DE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de-DE" sz="28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o</a:t>
            </a:r>
            <a:r>
              <a:rPr lang="de-DE" sz="28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ptics</a:t>
            </a:r>
            <a:endParaRPr lang="de-DE" sz="2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928912" y="2337274"/>
            <a:ext cx="1402349" cy="523220"/>
          </a:xfrm>
          <a:prstGeom prst="rect">
            <a:avLst/>
          </a:prstGeom>
          <a:solidFill>
            <a:srgbClr val="FFFFFF"/>
          </a:solidFill>
        </p:spPr>
        <p:txBody>
          <a:bodyPr wrap="square" lIns="91440" tIns="45720" rIns="91440" bIns="45720">
            <a:spAutoFit/>
          </a:bodyPr>
          <a:lstStyle/>
          <a:p>
            <a:pPr algn="ctr">
              <a:buNone/>
            </a:pPr>
            <a:r>
              <a:rPr lang="de-DE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design</a:t>
            </a:r>
            <a:endParaRPr lang="de-DE" sz="2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826176" y="4536522"/>
            <a:ext cx="1596459" cy="523220"/>
          </a:xfrm>
          <a:prstGeom prst="rect">
            <a:avLst/>
          </a:prstGeom>
          <a:solidFill>
            <a:srgbClr val="FFFFFF"/>
          </a:solidFill>
        </p:spPr>
        <p:txBody>
          <a:bodyPr wrap="square" lIns="91440" tIns="45720" rIns="91440" bIns="45720">
            <a:spAutoFit/>
          </a:bodyPr>
          <a:lstStyle/>
          <a:p>
            <a:pPr algn="ctr">
              <a:buNone/>
            </a:pPr>
            <a:r>
              <a:rPr lang="de-DE" sz="28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vacuum</a:t>
            </a:r>
            <a:endParaRPr lang="de-DE" sz="2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969851" y="15986"/>
            <a:ext cx="1715034" cy="523220"/>
          </a:xfrm>
          <a:prstGeom prst="rect">
            <a:avLst/>
          </a:prstGeom>
          <a:solidFill>
            <a:srgbClr val="FFFFFF"/>
          </a:solidFill>
        </p:spPr>
        <p:txBody>
          <a:bodyPr wrap="square" lIns="91440" tIns="45720" rIns="91440" bIns="45720">
            <a:spAutoFit/>
          </a:bodyPr>
          <a:lstStyle/>
          <a:p>
            <a:pPr algn="ctr">
              <a:buNone/>
            </a:pPr>
            <a:r>
              <a:rPr lang="de-DE" sz="28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students</a:t>
            </a:r>
            <a:endParaRPr lang="de-DE" sz="2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42" name="Picture 127" descr="logo-XFEL_rgb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241" y="4863887"/>
            <a:ext cx="1584427" cy="158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ectangle 44"/>
          <p:cNvSpPr/>
          <p:nvPr/>
        </p:nvSpPr>
        <p:spPr>
          <a:xfrm>
            <a:off x="7155952" y="5084306"/>
            <a:ext cx="140234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None/>
            </a:pPr>
            <a:r>
              <a:rPr lang="de-DE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WP-73</a:t>
            </a:r>
            <a:endParaRPr lang="de-DE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29734" y="2873195"/>
            <a:ext cx="1122275" cy="1203730"/>
          </a:xfrm>
          <a:prstGeom prst="rect">
            <a:avLst/>
          </a:prstGeom>
        </p:spPr>
      </p:pic>
      <p:pic>
        <p:nvPicPr>
          <p:cNvPr id="3" name="Picture 2" descr="Foto Raúl Largos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989" y="4930128"/>
            <a:ext cx="920610" cy="1238062"/>
          </a:xfrm>
          <a:prstGeom prst="rect">
            <a:avLst/>
          </a:prstGeom>
        </p:spPr>
      </p:pic>
      <p:sp>
        <p:nvSpPr>
          <p:cNvPr id="50" name="Text Box 19"/>
          <p:cNvSpPr txBox="1">
            <a:spLocks noChangeArrowheads="1"/>
          </p:cNvSpPr>
          <p:nvPr/>
        </p:nvSpPr>
        <p:spPr bwMode="auto">
          <a:xfrm>
            <a:off x="4672075" y="6187261"/>
            <a:ext cx="14339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53975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charset="0"/>
              <a:buNone/>
              <a:defRPr/>
            </a:pPr>
            <a:r>
              <a:rPr lang="en-US" sz="1400" dirty="0" err="1" smtClean="0">
                <a:latin typeface="Arial" charset="0"/>
              </a:rPr>
              <a:t>Timo</a:t>
            </a:r>
            <a:r>
              <a:rPr lang="en-US" sz="1400" dirty="0" smtClean="0">
                <a:latin typeface="Arial" charset="0"/>
              </a:rPr>
              <a:t> </a:t>
            </a:r>
            <a:r>
              <a:rPr lang="en-US" sz="1400" dirty="0" err="1" smtClean="0">
                <a:latin typeface="Arial" charset="0"/>
              </a:rPr>
              <a:t>Korsch</a:t>
            </a:r>
            <a:r>
              <a:rPr lang="en-US" sz="1400" dirty="0">
                <a:latin typeface="Arial" charset="0"/>
              </a:rPr>
              <a:t> </a:t>
            </a:r>
            <a:r>
              <a:rPr lang="en-US" sz="1400" dirty="0" smtClean="0">
                <a:latin typeface="Arial" charset="0"/>
              </a:rPr>
              <a:t>starts 1.5.2012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961829" y="2880208"/>
            <a:ext cx="1098338" cy="1098338"/>
          </a:xfrm>
          <a:prstGeom prst="rect">
            <a:avLst/>
          </a:prstGeom>
          <a:ln w="38100" cmpd="sng">
            <a:solidFill>
              <a:srgbClr val="FF0000"/>
            </a:solidFill>
          </a:ln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7"/>
          <a:srcRect l="11964" t="5395" r="6531" b="19492"/>
          <a:stretch/>
        </p:blipFill>
        <p:spPr>
          <a:xfrm>
            <a:off x="4896484" y="5005086"/>
            <a:ext cx="992344" cy="1182175"/>
          </a:xfrm>
          <a:prstGeom prst="rect">
            <a:avLst/>
          </a:prstGeom>
          <a:ln w="38100" cmpd="sng">
            <a:solidFill>
              <a:srgbClr val="FF0000"/>
            </a:solidFill>
          </a:ln>
        </p:spPr>
      </p:pic>
      <p:sp>
        <p:nvSpPr>
          <p:cNvPr id="51" name="TextBox 50"/>
          <p:cNvSpPr txBox="1"/>
          <p:nvPr/>
        </p:nvSpPr>
        <p:spPr>
          <a:xfrm>
            <a:off x="6268677" y="4685154"/>
            <a:ext cx="1588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New !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53" name="Straight Arrow Connector 52"/>
          <p:cNvCxnSpPr/>
          <p:nvPr/>
        </p:nvCxnSpPr>
        <p:spPr bwMode="auto">
          <a:xfrm flipH="1" flipV="1">
            <a:off x="6060167" y="4300314"/>
            <a:ext cx="327885" cy="414843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4" name="Straight Arrow Connector 53"/>
          <p:cNvCxnSpPr/>
          <p:nvPr/>
        </p:nvCxnSpPr>
        <p:spPr bwMode="auto">
          <a:xfrm flipH="1">
            <a:off x="6020167" y="5038327"/>
            <a:ext cx="398163" cy="342064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5" name="Straight Arrow Connector 54"/>
          <p:cNvCxnSpPr/>
          <p:nvPr/>
        </p:nvCxnSpPr>
        <p:spPr bwMode="auto">
          <a:xfrm flipV="1">
            <a:off x="6668885" y="4290314"/>
            <a:ext cx="0" cy="414842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68609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plans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93788" y="1597234"/>
            <a:ext cx="6936432" cy="3808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charset="2"/>
              <a:buChar char="q"/>
            </a:pPr>
            <a:r>
              <a:rPr lang="en-US" dirty="0" smtClean="0"/>
              <a:t>Get out mirror chamber design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q"/>
            </a:pPr>
            <a:r>
              <a:rPr lang="en-US" dirty="0" smtClean="0"/>
              <a:t>Make progress on mirror prototype 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q"/>
            </a:pPr>
            <a:r>
              <a:rPr lang="en-US" dirty="0" smtClean="0"/>
              <a:t>Progress on hard + soft X-ray mono 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q"/>
            </a:pPr>
            <a:r>
              <a:rPr lang="en-US" dirty="0" smtClean="0"/>
              <a:t>Design of 3.5 km beam transport, IKC Poland (?)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q"/>
            </a:pPr>
            <a:r>
              <a:rPr lang="en-US" dirty="0" smtClean="0"/>
              <a:t>Design of beam stops, apertures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q"/>
            </a:pPr>
            <a:r>
              <a:rPr lang="en-US" dirty="0" smtClean="0"/>
              <a:t>Vacuum test setup in Hera </a:t>
            </a:r>
            <a:r>
              <a:rPr lang="en-US" dirty="0" err="1" smtClean="0"/>
              <a:t>Süd</a:t>
            </a:r>
            <a:endParaRPr lang="en-US" dirty="0" smtClean="0"/>
          </a:p>
          <a:p>
            <a:pPr marL="285750" indent="-285750">
              <a:lnSpc>
                <a:spcPct val="150000"/>
              </a:lnSpc>
              <a:buFont typeface="Wingdings" charset="2"/>
              <a:buChar char="q"/>
            </a:pPr>
            <a:r>
              <a:rPr lang="en-US" dirty="0" smtClean="0"/>
              <a:t>Build-up and test of gas attenuator </a:t>
            </a:r>
            <a:endParaRPr lang="en-US" dirty="0" smtClean="0"/>
          </a:p>
          <a:p>
            <a:pPr marL="285750" indent="-285750">
              <a:lnSpc>
                <a:spcPct val="150000"/>
              </a:lnSpc>
              <a:buFont typeface="Wingdings" charset="2"/>
              <a:buChar char="q"/>
            </a:pPr>
            <a:r>
              <a:rPr lang="en-US" dirty="0" smtClean="0"/>
              <a:t>Damage experiment on metal–coated mirrors </a:t>
            </a:r>
            <a:endParaRPr lang="en-US" dirty="0" smtClean="0"/>
          </a:p>
          <a:p>
            <a:pPr marL="285750" indent="-285750">
              <a:lnSpc>
                <a:spcPct val="150000"/>
              </a:lnSpc>
              <a:buFont typeface="Wingdings" charset="2"/>
              <a:buChar char="q"/>
            </a:pPr>
            <a:r>
              <a:rPr lang="en-US" b="1" dirty="0" smtClean="0"/>
              <a:t>Technical Design Review in September 2012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94329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inn_xfel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charset="0"/>
          <a:buChar char="n"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charset="0"/>
          <a:buChar char="n"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sinn_xfel.thmx</Template>
  <TotalTime>138</TotalTime>
  <Words>496</Words>
  <Application>Microsoft Macintosh PowerPoint</Application>
  <PresentationFormat>On-screen Show (4:3)</PresentationFormat>
  <Paragraphs>102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sinn_xfel</vt:lpstr>
      <vt:lpstr>Photon Beam Transport</vt:lpstr>
      <vt:lpstr>Achievements since last PPR (Nov. 2011)</vt:lpstr>
      <vt:lpstr>Mirror chamber development</vt:lpstr>
      <vt:lpstr>SASE3 monochromator (CDR update)</vt:lpstr>
      <vt:lpstr>SASE3 mono and resolution </vt:lpstr>
      <vt:lpstr>Equipment protection system</vt:lpstr>
      <vt:lpstr>Other achievements since Nov. 2011</vt:lpstr>
      <vt:lpstr>WP73 team</vt:lpstr>
      <vt:lpstr>Next plans </vt:lpstr>
      <vt:lpstr>Concerns: Where to put Spilt &amp; Delay line?</vt:lpstr>
    </vt:vector>
  </TitlesOfParts>
  <Company>European XFEL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Photon Beam Transport</dc:title>
  <dc:creator>Harald Sinn</dc:creator>
  <cp:lastModifiedBy>Harald Sinn</cp:lastModifiedBy>
  <cp:revision>19</cp:revision>
  <dcterms:created xsi:type="dcterms:W3CDTF">2012-04-18T14:17:57Z</dcterms:created>
  <dcterms:modified xsi:type="dcterms:W3CDTF">2012-04-19T07:21:31Z</dcterms:modified>
</cp:coreProperties>
</file>