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639" r:id="rId3"/>
    <p:sldId id="637" r:id="rId4"/>
    <p:sldId id="638" r:id="rId5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ＭＳ Ｐゴシック" pitchFamily="68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ＭＳ Ｐゴシック" pitchFamily="68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ＭＳ Ｐゴシック" pitchFamily="68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ＭＳ Ｐゴシック" pitchFamily="68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ＭＳ Ｐゴシック" pitchFamily="68" charset="-128"/>
        <a:cs typeface="+mn-cs"/>
      </a:defRPr>
    </a:lvl5pPr>
    <a:lvl6pPr marL="2286000" algn="l" defTabSz="914400" rtl="0" eaLnBrk="1" latinLnBrk="0" hangingPunct="1">
      <a:defRPr sz="9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ＭＳ Ｐゴシック" pitchFamily="68" charset="-128"/>
        <a:cs typeface="+mn-cs"/>
      </a:defRPr>
    </a:lvl6pPr>
    <a:lvl7pPr marL="2743200" algn="l" defTabSz="914400" rtl="0" eaLnBrk="1" latinLnBrk="0" hangingPunct="1">
      <a:defRPr sz="9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ＭＳ Ｐゴシック" pitchFamily="68" charset="-128"/>
        <a:cs typeface="+mn-cs"/>
      </a:defRPr>
    </a:lvl7pPr>
    <a:lvl8pPr marL="3200400" algn="l" defTabSz="914400" rtl="0" eaLnBrk="1" latinLnBrk="0" hangingPunct="1">
      <a:defRPr sz="9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ＭＳ Ｐゴシック" pitchFamily="68" charset="-128"/>
        <a:cs typeface="+mn-cs"/>
      </a:defRPr>
    </a:lvl8pPr>
    <a:lvl9pPr marL="3657600" algn="l" defTabSz="914400" rtl="0" eaLnBrk="1" latinLnBrk="0" hangingPunct="1">
      <a:defRPr sz="9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ＭＳ Ｐゴシック" pitchFamily="68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4A96"/>
    <a:srgbClr val="FD930A"/>
    <a:srgbClr val="E0E0E0"/>
    <a:srgbClr val="626262"/>
    <a:srgbClr val="66CCFF"/>
    <a:srgbClr val="0AA676"/>
    <a:srgbClr val="159B8B"/>
    <a:srgbClr val="045C41"/>
    <a:srgbClr val="FFFF66"/>
    <a:srgbClr val="2617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18" autoAdjust="0"/>
    <p:restoredTop sz="95752" autoAdjust="0"/>
  </p:normalViewPr>
  <p:slideViewPr>
    <p:cSldViewPr snapToGrid="0">
      <p:cViewPr varScale="1">
        <p:scale>
          <a:sx n="76" d="100"/>
          <a:sy n="76" d="100"/>
        </p:scale>
        <p:origin x="-896" y="-112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648" y="960"/>
      </p:cViewPr>
      <p:guideLst>
        <p:guide orient="horz" pos="3224"/>
        <p:guide pos="223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95089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76575" cy="511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299" tIns="50149" rIns="100299" bIns="50149" numCol="1" anchor="t" anchorCtr="0" compatLnSpc="1">
            <a:prstTxWarp prst="textNoShape">
              <a:avLst/>
            </a:prstTxWarp>
          </a:bodyPr>
          <a:lstStyle>
            <a:lvl1pPr defTabSz="1003138" eaLnBrk="0" hangingPunct="0">
              <a:spcBef>
                <a:spcPct val="0"/>
              </a:spcBef>
              <a:buClrTx/>
              <a:buFontTx/>
              <a:buNone/>
              <a:defRPr sz="1300" b="0">
                <a:effectLst/>
              </a:defRPr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6" y="1"/>
            <a:ext cx="3076575" cy="511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299" tIns="50149" rIns="100299" bIns="50149" numCol="1" anchor="t" anchorCtr="0" compatLnSpc="1">
            <a:prstTxWarp prst="textNoShape">
              <a:avLst/>
            </a:prstTxWarp>
          </a:bodyPr>
          <a:lstStyle>
            <a:lvl1pPr algn="r" defTabSz="1003138" eaLnBrk="0" hangingPunct="0">
              <a:spcBef>
                <a:spcPct val="0"/>
              </a:spcBef>
              <a:buClrTx/>
              <a:buFontTx/>
              <a:buNone/>
              <a:defRPr sz="1300" b="0">
                <a:effectLst/>
              </a:defRPr>
            </a:lvl1pPr>
          </a:lstStyle>
          <a:p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3440"/>
            <a:ext cx="3076575" cy="511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299" tIns="50149" rIns="100299" bIns="50149" numCol="1" anchor="b" anchorCtr="0" compatLnSpc="1">
            <a:prstTxWarp prst="textNoShape">
              <a:avLst/>
            </a:prstTxWarp>
          </a:bodyPr>
          <a:lstStyle>
            <a:lvl1pPr defTabSz="1003138" eaLnBrk="0" hangingPunct="0">
              <a:spcBef>
                <a:spcPct val="0"/>
              </a:spcBef>
              <a:buClrTx/>
              <a:buFontTx/>
              <a:buNone/>
              <a:defRPr sz="1300" b="0">
                <a:effectLst/>
              </a:defRPr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6" y="9723440"/>
            <a:ext cx="3076575" cy="511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299" tIns="50149" rIns="100299" bIns="50149" numCol="1" anchor="b" anchorCtr="0" compatLnSpc="1">
            <a:prstTxWarp prst="textNoShape">
              <a:avLst/>
            </a:prstTxWarp>
          </a:bodyPr>
          <a:lstStyle>
            <a:lvl1pPr algn="r" defTabSz="1003138" eaLnBrk="0" hangingPunct="0">
              <a:spcBef>
                <a:spcPct val="0"/>
              </a:spcBef>
              <a:buClrTx/>
              <a:buFontTx/>
              <a:buNone/>
              <a:defRPr sz="1300" b="0">
                <a:effectLst/>
              </a:defRPr>
            </a:lvl1pPr>
          </a:lstStyle>
          <a:p>
            <a:fld id="{CF64540A-07E9-4FEA-A71F-FE4BD28FED69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65002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6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6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6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6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6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76E7ED-503B-4AAE-A3D5-A5554E6B645C}" type="slidenum">
              <a:rPr lang="de-DE"/>
              <a:pPr/>
              <a:t>1</a:t>
            </a:fld>
            <a:endParaRPr lang="de-DE"/>
          </a:p>
        </p:txBody>
      </p:sp>
      <p:sp>
        <p:nvSpPr>
          <p:cNvPr id="1064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151" y="4862513"/>
            <a:ext cx="5207000" cy="46037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100299" tIns="50149" rIns="100299" bIns="50149"/>
          <a:lstStyle/>
          <a:p>
            <a:pPr marL="228563" indent="-228563">
              <a:spcBef>
                <a:spcPct val="0"/>
              </a:spcBef>
              <a:spcAft>
                <a:spcPct val="20000"/>
              </a:spcAft>
            </a:pPr>
            <a:r>
              <a:rPr lang="en-GB" sz="1100" b="1"/>
              <a:t>How to edit the title slide</a:t>
            </a:r>
          </a:p>
          <a:p>
            <a:pPr marL="228563" indent="-228563">
              <a:spcBef>
                <a:spcPct val="0"/>
              </a:spcBef>
              <a:spcAft>
                <a:spcPct val="20000"/>
              </a:spcAft>
            </a:pPr>
            <a:endParaRPr lang="en-GB" sz="1100"/>
          </a:p>
          <a:p>
            <a:pPr marL="228563" indent="-228563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/>
              <a:t>  Upper area: </a:t>
            </a:r>
            <a:r>
              <a:rPr lang="en-GB" sz="1100" b="1"/>
              <a:t>Title</a:t>
            </a:r>
            <a:r>
              <a:rPr lang="en-GB" sz="1100"/>
              <a:t> of your talk, max. 2 rows of the defined size (55 pt)</a:t>
            </a:r>
          </a:p>
          <a:p>
            <a:pPr marL="228563" indent="-228563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/>
              <a:t>  Lower area </a:t>
            </a:r>
            <a:r>
              <a:rPr lang="en-GB" sz="1100" b="1"/>
              <a:t>(subtitle):</a:t>
            </a:r>
            <a:r>
              <a:rPr lang="en-GB" sz="1100"/>
              <a:t> Conference/meeting/workshop, location, date, </a:t>
            </a:r>
            <a:br>
              <a:rPr lang="en-GB" sz="1100"/>
            </a:br>
            <a:r>
              <a:rPr lang="en-GB" sz="1100"/>
              <a:t>  your name and affiliation, </a:t>
            </a:r>
            <a:br>
              <a:rPr lang="en-GB" sz="1100"/>
            </a:br>
            <a:r>
              <a:rPr lang="en-GB" sz="1100"/>
              <a:t>  max. 4 rows of the defined size (32 pt)</a:t>
            </a:r>
          </a:p>
          <a:p>
            <a:pPr marL="228563" indent="-228563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/>
              <a:t> Change the </a:t>
            </a:r>
            <a:r>
              <a:rPr lang="en-GB" sz="1100" b="1"/>
              <a:t>partner logos</a:t>
            </a:r>
            <a:r>
              <a:rPr lang="en-GB" sz="1100"/>
              <a:t> or add others in the last row.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3" name="Line 73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22" name="Rectangle 82"/>
          <p:cNvSpPr>
            <a:spLocks noChangeArrowheads="1"/>
          </p:cNvSpPr>
          <p:nvPr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noProof="0" smtClean="0"/>
              <a:t>Subtitle format (max. 4 lines)</a:t>
            </a:r>
          </a:p>
          <a:p>
            <a:pPr lvl="0"/>
            <a:r>
              <a:rPr lang="en-GB" noProof="0" smtClean="0"/>
              <a:t>(conference, location, name of the speaker, date)</a:t>
            </a:r>
          </a:p>
          <a:p>
            <a:pPr lvl="0"/>
            <a:r>
              <a:rPr lang="en-GB" noProof="0" smtClean="0"/>
              <a:t>You are in the slide master view: Don’t edit here!</a:t>
            </a:r>
          </a:p>
        </p:txBody>
      </p:sp>
      <p:sp>
        <p:nvSpPr>
          <p:cNvPr id="10325" name="Line 85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noProof="0" smtClean="0"/>
              <a:t>Title format (max. 2 lines), don’t edit here</a:t>
            </a:r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48073AB-31AE-4207-ADA4-AF4DE643593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C.Youngman for WP76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2000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13488" y="541338"/>
            <a:ext cx="2063750" cy="5265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541338"/>
            <a:ext cx="6043613" cy="5265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46BD36B-8FF0-4450-9166-C630C8A4765C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C.Youngman for WP76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4508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3788" y="541338"/>
            <a:ext cx="7283450" cy="481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442325" y="114300"/>
            <a:ext cx="576263" cy="911225"/>
          </a:xfrm>
        </p:spPr>
        <p:txBody>
          <a:bodyPr/>
          <a:lstStyle>
            <a:lvl1pPr>
              <a:defRPr/>
            </a:lvl1pPr>
          </a:lstStyle>
          <a:p>
            <a:fld id="{6031DD08-4E73-4AD5-8707-6188D2F5E9D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475" y="6505575"/>
            <a:ext cx="5702300" cy="2667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C.Youngman for WP76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7322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FCF7CF3-9ECE-42FE-834C-A66730F86D05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C.Youngman for WP76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6010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19D31CB-E297-4640-BCD0-3BA366A0189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C.Youngman for WP76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5208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240249D-FD80-4335-821C-670BDCABB2F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C.Youngman for WP76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5392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9304B40-82F0-4767-8092-D0BBA3EE356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C.Youngman for WP76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4338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A398A6E-1ABB-43B7-8FC1-E74B3AF8C8CE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C.Youngman for WP76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4432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B43B7B9-67CB-4738-A259-0E7385C2531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C.Youngman for WP76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9963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23752DE-00AF-4BB3-9609-6A2B2D7B1A5E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C.Youngman for WP76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9221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33F81F-8B06-4B37-AC3B-1368B9193B25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C.Youngman for WP76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0220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8" name="Picture 134" descr="Undulator_final_nurh#50DE97_rechts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>
                <a:solidFill>
                  <a:schemeClr val="bg1"/>
                </a:solidFill>
                <a:effectLst/>
                <a:ea typeface="Geneva" pitchFamily="1" charset="-128"/>
              </a:defRPr>
            </a:lvl1pPr>
          </a:lstStyle>
          <a:p>
            <a:fld id="{00C299C7-9646-49A1-8253-8A55390C52AC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5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b="0">
                <a:solidFill>
                  <a:srgbClr val="000000"/>
                </a:solidFill>
                <a:effectLst/>
              </a:defRPr>
            </a:lvl1pPr>
          </a:lstStyle>
          <a:p>
            <a:r>
              <a:rPr lang="en-US" dirty="0" smtClean="0"/>
              <a:t>WP84+76</a:t>
            </a:r>
            <a:endParaRPr lang="en-GB" dirty="0"/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 b="0">
              <a:effectLst/>
            </a:endParaRPr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1000" b="0" dirty="0" smtClean="0">
                <a:solidFill>
                  <a:schemeClr val="bg1"/>
                </a:solidFill>
                <a:effectLst/>
              </a:rPr>
              <a:t>PBS TC meeting –12.4.2012</a:t>
            </a:r>
            <a:endParaRPr lang="en-GB" sz="1000" b="0" dirty="0">
              <a:solidFill>
                <a:schemeClr val="bg1"/>
              </a:solidFill>
              <a:effectLst/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format – don’t edit!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68" charset="-128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68" charset="-128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68" charset="-128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6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6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6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6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68" charset="-128"/>
        </a:defRPr>
      </a:lvl9pPr>
    </p:titleStyle>
    <p:bodyStyle>
      <a:lvl1pPr marL="298450" indent="-2984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9173" y="3622383"/>
            <a:ext cx="7283450" cy="2314184"/>
          </a:xfrm>
        </p:spPr>
        <p:txBody>
          <a:bodyPr/>
          <a:lstStyle/>
          <a:p>
            <a:r>
              <a:rPr lang="en-US" dirty="0" smtClean="0"/>
              <a:t>This update: 12.4.2012</a:t>
            </a:r>
            <a:endParaRPr lang="pl-PL" dirty="0"/>
          </a:p>
          <a:p>
            <a:endParaRPr lang="pl-PL" dirty="0"/>
          </a:p>
          <a:p>
            <a:r>
              <a:rPr lang="en-US" sz="2000" dirty="0" smtClean="0"/>
              <a:t>Input: </a:t>
            </a:r>
            <a:r>
              <a:rPr lang="en-US" sz="2000" dirty="0" err="1" smtClean="0"/>
              <a:t>A.Mancuso</a:t>
            </a:r>
            <a:r>
              <a:rPr lang="en-US" sz="2000" dirty="0" smtClean="0"/>
              <a:t>, </a:t>
            </a:r>
            <a:r>
              <a:rPr lang="en-US" sz="2000" dirty="0" err="1" smtClean="0"/>
              <a:t>A.Aquila</a:t>
            </a:r>
            <a:r>
              <a:rPr lang="en-US" sz="2000" dirty="0" smtClean="0"/>
              <a:t>, </a:t>
            </a:r>
            <a:r>
              <a:rPr lang="en-US" sz="2000" dirty="0" err="1" smtClean="0"/>
              <a:t>N.Coppola</a:t>
            </a:r>
            <a:r>
              <a:rPr lang="en-US" sz="2000" dirty="0" smtClean="0"/>
              <a:t>, </a:t>
            </a:r>
            <a:r>
              <a:rPr lang="en-US" sz="2000" dirty="0" err="1" smtClean="0"/>
              <a:t>C.Youngman</a:t>
            </a:r>
            <a:r>
              <a:rPr lang="en-US" sz="2000" dirty="0" smtClean="0"/>
              <a:t>+…</a:t>
            </a:r>
            <a:endParaRPr lang="pl-PL" sz="2000" dirty="0"/>
          </a:p>
        </p:txBody>
      </p:sp>
      <p:sp>
        <p:nvSpPr>
          <p:cNvPr id="83986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883529" y="1319213"/>
            <a:ext cx="7251700" cy="1844675"/>
          </a:xfrm>
          <a:noFill/>
          <a:ln/>
        </p:spPr>
        <p:txBody>
          <a:bodyPr/>
          <a:lstStyle/>
          <a:p>
            <a:r>
              <a:rPr lang="en-US" sz="4000" dirty="0" smtClean="0"/>
              <a:t>Rack space, power, water and air-conditioning estimates for SPB expt. hutches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SPB </a:t>
            </a:r>
            <a:r>
              <a:rPr lang="en-US" dirty="0" err="1" smtClean="0"/>
              <a:t>Beamline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F7CF3-9ECE-42FE-834C-A66730F86D05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C.Youngman for WP76</a:t>
            </a:r>
            <a:endParaRPr lang="en-GB" dirty="0"/>
          </a:p>
        </p:txBody>
      </p:sp>
      <p:pic>
        <p:nvPicPr>
          <p:cNvPr id="6" name="Picture 5" descr="SPB_version_1_hutch.png"/>
          <p:cNvPicPr>
            <a:picLocks noChangeAspect="1"/>
          </p:cNvPicPr>
          <p:nvPr/>
        </p:nvPicPr>
        <p:blipFill>
          <a:blip r:embed="rId2"/>
          <a:srcRect r="-66"/>
          <a:stretch>
            <a:fillRect/>
          </a:stretch>
        </p:blipFill>
        <p:spPr>
          <a:xfrm>
            <a:off x="-6032" y="4096385"/>
            <a:ext cx="9150032" cy="1308100"/>
          </a:xfrm>
          <a:prstGeom prst="rect">
            <a:avLst/>
          </a:prstGeom>
        </p:spPr>
      </p:pic>
      <p:pic>
        <p:nvPicPr>
          <p:cNvPr id="7" name="Picture 6" descr="SPB_version_1_optics_hutch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8248" y="1543030"/>
            <a:ext cx="4161472" cy="13004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3" y="1347789"/>
            <a:ext cx="8829755" cy="1488008"/>
          </a:xfrm>
        </p:spPr>
        <p:txBody>
          <a:bodyPr/>
          <a:lstStyle/>
          <a:p>
            <a:r>
              <a:rPr lang="en-US" sz="2000" dirty="0" smtClean="0"/>
              <a:t>Method: </a:t>
            </a:r>
          </a:p>
          <a:p>
            <a:pPr lvl="1"/>
            <a:r>
              <a:rPr lang="en-US" sz="2000" dirty="0" smtClean="0"/>
              <a:t>WP84 estimate: motors, pumps, detectors numbers</a:t>
            </a:r>
          </a:p>
          <a:p>
            <a:pPr lvl="1"/>
            <a:r>
              <a:rPr lang="en-US" sz="2000" dirty="0" smtClean="0"/>
              <a:t>WP76 estimate: WP84 + rest of Beckhoff + DAQ + </a:t>
            </a:r>
            <a:r>
              <a:rPr lang="en-US" sz="2000" dirty="0" err="1" smtClean="0"/>
              <a:t>det.cooling</a:t>
            </a:r>
            <a:r>
              <a:rPr lang="en-US" sz="2000" dirty="0" smtClean="0"/>
              <a:t> </a:t>
            </a:r>
          </a:p>
          <a:p>
            <a:r>
              <a:rPr lang="en-US" sz="2000" dirty="0" smtClean="0">
                <a:solidFill>
                  <a:srgbClr val="C00000"/>
                </a:solidFill>
              </a:rPr>
              <a:t>Compared numbers and good agreement found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F7CF3-9ECE-42FE-834C-A66730F86D05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C.Youngman for WP76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15888" y="2965538"/>
            <a:ext cx="8117460" cy="1526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>
            <a:lvl1pPr marL="298450" indent="-2984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defRPr sz="2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58800" indent="-2587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817563" indent="-257175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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077913" indent="-2587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rgbClr val="100F2E"/>
                </a:solidFill>
                <a:latin typeface="+mn-lt"/>
                <a:ea typeface="+mn-ea"/>
              </a:defRPr>
            </a:lvl4pPr>
            <a:lvl5pPr marL="13128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5pPr>
            <a:lvl6pPr marL="17700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6pPr>
            <a:lvl7pPr marL="22272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7pPr>
            <a:lvl8pPr marL="26844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8pPr>
            <a:lvl9pPr marL="31416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9pPr>
          </a:lstStyle>
          <a:p>
            <a:r>
              <a:rPr lang="en-US" sz="2000" b="0" dirty="0" smtClean="0">
                <a:effectLst/>
              </a:rPr>
              <a:t>Electrical power breakdown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  <a:effectLst/>
              </a:rPr>
              <a:t>98kW = motors - 5kW, pumps - 19.5kW, rest of Beckhoff - 11kW, DAQ - 32kW, DAQ extension - 30kW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  <a:effectLst/>
              </a:rPr>
              <a:t>≤ </a:t>
            </a:r>
            <a:r>
              <a:rPr lang="en-US" sz="1600" b="0" dirty="0" smtClean="0">
                <a:solidFill>
                  <a:schemeClr val="tx1"/>
                </a:solidFill>
                <a:effectLst/>
              </a:rPr>
              <a:t>10kW missing (fume cupboard, lights, power bars, webcams, displays) </a:t>
            </a:r>
          </a:p>
          <a:p>
            <a:r>
              <a:rPr lang="en-US" sz="2000" b="0" dirty="0" smtClean="0">
                <a:solidFill>
                  <a:srgbClr val="0070C0"/>
                </a:solidFill>
                <a:effectLst/>
              </a:rPr>
              <a:t>Need 110kW of electrical power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17473" y="4621668"/>
            <a:ext cx="8829755" cy="783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>
            <a:lvl1pPr marL="298450" indent="-2984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defRPr sz="2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58800" indent="-2587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817563" indent="-257175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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077913" indent="-2587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rgbClr val="100F2E"/>
                </a:solidFill>
                <a:latin typeface="+mn-lt"/>
                <a:ea typeface="+mn-ea"/>
              </a:defRPr>
            </a:lvl4pPr>
            <a:lvl5pPr marL="13128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5pPr>
            <a:lvl6pPr marL="17700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6pPr>
            <a:lvl7pPr marL="22272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7pPr>
            <a:lvl8pPr marL="26844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8pPr>
            <a:lvl9pPr marL="31416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9pPr>
          </a:lstStyle>
          <a:p>
            <a:r>
              <a:rPr lang="en-US" sz="2000" b="0" dirty="0" smtClean="0">
                <a:effectLst/>
              </a:rPr>
              <a:t>Water cooling 80% of power in 98kW</a:t>
            </a:r>
          </a:p>
          <a:p>
            <a:r>
              <a:rPr lang="en-US" sz="2000" b="0" dirty="0" smtClean="0">
                <a:solidFill>
                  <a:srgbClr val="0070C0"/>
                </a:solidFill>
                <a:effectLst/>
              </a:rPr>
              <a:t>Need 80kW of water cooling power 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17473" y="5534628"/>
            <a:ext cx="8829755" cy="783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>
            <a:lvl1pPr marL="298450" indent="-2984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defRPr sz="2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58800" indent="-2587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817563" indent="-257175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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077913" indent="-2587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rgbClr val="100F2E"/>
                </a:solidFill>
                <a:latin typeface="+mn-lt"/>
                <a:ea typeface="+mn-ea"/>
              </a:defRPr>
            </a:lvl4pPr>
            <a:lvl5pPr marL="13128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5pPr>
            <a:lvl6pPr marL="17700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6pPr>
            <a:lvl7pPr marL="22272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7pPr>
            <a:lvl8pPr marL="26844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8pPr>
            <a:lvl9pPr marL="31416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9pPr>
          </a:lstStyle>
          <a:p>
            <a:r>
              <a:rPr lang="en-US" sz="2000" b="0" dirty="0" smtClean="0">
                <a:effectLst/>
              </a:rPr>
              <a:t>Expt. Hutch air-conditioning 13.5kW heat load x 2.5</a:t>
            </a:r>
          </a:p>
          <a:p>
            <a:r>
              <a:rPr lang="en-US" sz="2000" b="0" dirty="0" smtClean="0">
                <a:solidFill>
                  <a:srgbClr val="0070C0"/>
                </a:solidFill>
                <a:effectLst/>
              </a:rPr>
              <a:t>Need 30kW of air-conditioning</a:t>
            </a:r>
          </a:p>
        </p:txBody>
      </p:sp>
    </p:spTree>
    <p:extLst>
      <p:ext uri="{BB962C8B-B14F-4D97-AF65-F5344CB8AC3E}">
        <p14:creationId xmlns:p14="http://schemas.microsoft.com/office/powerpoint/2010/main" val="2805019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3" y="1347789"/>
            <a:ext cx="8829755" cy="608333"/>
          </a:xfrm>
        </p:spPr>
        <p:txBody>
          <a:bodyPr/>
          <a:lstStyle/>
          <a:p>
            <a:r>
              <a:rPr lang="en-US" sz="2000" dirty="0" smtClean="0">
                <a:solidFill>
                  <a:srgbClr val="0070C0"/>
                </a:solidFill>
              </a:rPr>
              <a:t>Rack space needed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F7CF3-9ECE-42FE-834C-A66730F86D05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C.Youngman for WP76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293156"/>
              </p:ext>
            </p:extLst>
          </p:nvPr>
        </p:nvGraphicFramePr>
        <p:xfrm>
          <a:off x="736920" y="2079904"/>
          <a:ext cx="8001965" cy="1600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393"/>
                <a:gridCol w="1600393"/>
                <a:gridCol w="1600393"/>
                <a:gridCol w="1600393"/>
                <a:gridCol w="1600393"/>
              </a:tblGrid>
              <a:tr h="400211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What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SPB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SFX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Tunnel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Optics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400211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Beckhoff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0,3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0,1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400211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Cooling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400211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E-racks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0,3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0,3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130977" y="4312838"/>
            <a:ext cx="8829755" cy="1231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>
            <a:lvl1pPr marL="298450" indent="-2984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defRPr sz="2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58800" indent="-2587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817563" indent="-257175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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077913" indent="-2587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rgbClr val="100F2E"/>
                </a:solidFill>
                <a:latin typeface="+mn-lt"/>
                <a:ea typeface="+mn-ea"/>
              </a:defRPr>
            </a:lvl4pPr>
            <a:lvl5pPr marL="13128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5pPr>
            <a:lvl6pPr marL="17700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6pPr>
            <a:lvl7pPr marL="22272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7pPr>
            <a:lvl8pPr marL="26844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8pPr>
            <a:lvl9pPr marL="31416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9pPr>
          </a:lstStyle>
          <a:p>
            <a:r>
              <a:rPr lang="en-US" sz="2000" dirty="0" smtClean="0">
                <a:effectLst/>
              </a:rPr>
              <a:t>How to proceed suggestion:</a:t>
            </a:r>
          </a:p>
          <a:p>
            <a:pPr lvl="1"/>
            <a:r>
              <a:rPr lang="en-US" sz="2000" smtClean="0">
                <a:effectLst/>
              </a:rPr>
              <a:t>TC check </a:t>
            </a:r>
            <a:r>
              <a:rPr lang="en-US" sz="2000" dirty="0" smtClean="0">
                <a:effectLst/>
              </a:rPr>
              <a:t>through input spreadsheets</a:t>
            </a:r>
          </a:p>
          <a:p>
            <a:pPr lvl="1"/>
            <a:r>
              <a:rPr lang="en-US" sz="2000" dirty="0" smtClean="0">
                <a:effectLst/>
              </a:rPr>
              <a:t>TC decide on safety factors</a:t>
            </a:r>
          </a:p>
        </p:txBody>
      </p:sp>
    </p:spTree>
    <p:extLst>
      <p:ext uri="{BB962C8B-B14F-4D97-AF65-F5344CB8AC3E}">
        <p14:creationId xmlns:p14="http://schemas.microsoft.com/office/powerpoint/2010/main" val="152655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ＭＳ Ｐゴシック" pitchFamily="6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ＭＳ Ｐゴシック" pitchFamily="68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250</Words>
  <Application>Microsoft Macintosh PowerPoint</Application>
  <PresentationFormat>On-screen Show (4:3)</PresentationFormat>
  <Paragraphs>55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DESY European XFEL</vt:lpstr>
      <vt:lpstr>Rack space, power, water and air-conditioning estimates for SPB expt. hutches</vt:lpstr>
      <vt:lpstr>SPB Beamline</vt:lpstr>
      <vt:lpstr>Results (1/2)</vt:lpstr>
      <vt:lpstr>Results (2/2)</vt:lpstr>
    </vt:vector>
  </TitlesOfParts>
  <Company>xxx xxx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xxx xxx</dc:creator>
  <cp:lastModifiedBy>Tobias Haas</cp:lastModifiedBy>
  <cp:revision>727</cp:revision>
  <cp:lastPrinted>2012-02-02T13:10:29Z</cp:lastPrinted>
  <dcterms:created xsi:type="dcterms:W3CDTF">2012-04-13T06:42:20Z</dcterms:created>
  <dcterms:modified xsi:type="dcterms:W3CDTF">2012-04-13T06:55:57Z</dcterms:modified>
</cp:coreProperties>
</file>