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8"/>
  </p:notesMasterIdLst>
  <p:sldIdLst>
    <p:sldId id="256" r:id="rId2"/>
    <p:sldId id="259" r:id="rId3"/>
    <p:sldId id="268" r:id="rId4"/>
    <p:sldId id="261" r:id="rId5"/>
    <p:sldId id="260" r:id="rId6"/>
    <p:sldId id="269" r:id="rId7"/>
    <p:sldId id="271" r:id="rId8"/>
    <p:sldId id="270" r:id="rId9"/>
    <p:sldId id="272" r:id="rId10"/>
    <p:sldId id="273" r:id="rId11"/>
    <p:sldId id="276" r:id="rId12"/>
    <p:sldId id="309" r:id="rId13"/>
    <p:sldId id="274" r:id="rId14"/>
    <p:sldId id="277" r:id="rId15"/>
    <p:sldId id="278" r:id="rId16"/>
    <p:sldId id="279" r:id="rId17"/>
    <p:sldId id="280" r:id="rId18"/>
    <p:sldId id="282" r:id="rId19"/>
    <p:sldId id="283" r:id="rId20"/>
    <p:sldId id="281" r:id="rId21"/>
    <p:sldId id="284" r:id="rId22"/>
    <p:sldId id="285" r:id="rId23"/>
    <p:sldId id="286" r:id="rId24"/>
    <p:sldId id="310" r:id="rId25"/>
    <p:sldId id="288" r:id="rId26"/>
    <p:sldId id="290" r:id="rId27"/>
    <p:sldId id="311" r:id="rId28"/>
    <p:sldId id="289" r:id="rId29"/>
    <p:sldId id="308" r:id="rId30"/>
    <p:sldId id="292" r:id="rId31"/>
    <p:sldId id="293" r:id="rId32"/>
    <p:sldId id="307" r:id="rId33"/>
    <p:sldId id="312" r:id="rId34"/>
    <p:sldId id="313" r:id="rId35"/>
    <p:sldId id="296" r:id="rId36"/>
    <p:sldId id="297" r:id="rId37"/>
    <p:sldId id="314" r:id="rId38"/>
    <p:sldId id="315" r:id="rId39"/>
    <p:sldId id="316" r:id="rId40"/>
    <p:sldId id="298" r:id="rId41"/>
    <p:sldId id="318" r:id="rId42"/>
    <p:sldId id="319" r:id="rId43"/>
    <p:sldId id="321" r:id="rId44"/>
    <p:sldId id="320" r:id="rId45"/>
    <p:sldId id="322" r:id="rId46"/>
    <p:sldId id="323" r:id="rId47"/>
    <p:sldId id="324" r:id="rId48"/>
    <p:sldId id="338" r:id="rId49"/>
    <p:sldId id="339" r:id="rId50"/>
    <p:sldId id="325" r:id="rId51"/>
    <p:sldId id="326" r:id="rId52"/>
    <p:sldId id="327" r:id="rId53"/>
    <p:sldId id="328" r:id="rId54"/>
    <p:sldId id="329" r:id="rId55"/>
    <p:sldId id="330" r:id="rId56"/>
    <p:sldId id="331" r:id="rId57"/>
    <p:sldId id="332" r:id="rId58"/>
    <p:sldId id="333" r:id="rId59"/>
    <p:sldId id="340" r:id="rId60"/>
    <p:sldId id="334" r:id="rId61"/>
    <p:sldId id="336" r:id="rId62"/>
    <p:sldId id="341" r:id="rId63"/>
    <p:sldId id="275" r:id="rId64"/>
    <p:sldId id="265" r:id="rId65"/>
    <p:sldId id="303" r:id="rId66"/>
    <p:sldId id="305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99"/>
    <a:srgbClr val="FF388C"/>
    <a:srgbClr val="000099"/>
    <a:srgbClr val="99FF99"/>
    <a:srgbClr val="FF0000"/>
    <a:srgbClr val="000066"/>
    <a:srgbClr val="002D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67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aburrill\Documents\650%20MHz%20Project%20X\650MHz_B_Test%20%231a%20(Autosaved)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45208515602216"/>
          <c:y val="0.15280043501903243"/>
          <c:w val="0.85059235928842269"/>
          <c:h val="0.66938553561718472"/>
        </c:manualLayout>
      </c:layout>
      <c:scatterChart>
        <c:scatterStyle val="lineMarker"/>
        <c:varyColors val="0"/>
        <c:ser>
          <c:idx val="0"/>
          <c:order val="0"/>
          <c:tx>
            <c:v>Test #1a, 2K, baked</c:v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rgbClr val="FF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x"/>
            <c:errBarType val="both"/>
            <c:errValType val="percentage"/>
            <c:noEndCap val="0"/>
            <c:val val="5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errBars>
            <c:errDir val="y"/>
            <c:errBarType val="both"/>
            <c:errValType val="percentage"/>
            <c:noEndCap val="0"/>
            <c:val val="5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'test#1a'!$F$95:$F$156</c:f>
              <c:numCache>
                <c:formatCode>0.00</c:formatCode>
                <c:ptCount val="62"/>
                <c:pt idx="0">
                  <c:v>5.8923926229407897</c:v>
                </c:pt>
                <c:pt idx="1">
                  <c:v>7.7364430809032978</c:v>
                </c:pt>
                <c:pt idx="2">
                  <c:v>9.0195888310522125</c:v>
                </c:pt>
                <c:pt idx="3">
                  <c:v>9.2580331702809531</c:v>
                </c:pt>
                <c:pt idx="4">
                  <c:v>9.6799381850705473</c:v>
                </c:pt>
                <c:pt idx="5">
                  <c:v>7.7129351472482748</c:v>
                </c:pt>
                <c:pt idx="6">
                  <c:v>6.6126566666633515</c:v>
                </c:pt>
                <c:pt idx="7">
                  <c:v>4.7757606501393592</c:v>
                </c:pt>
                <c:pt idx="8">
                  <c:v>4.2099083564659532</c:v>
                </c:pt>
                <c:pt idx="9">
                  <c:v>3.5754776094423635</c:v>
                </c:pt>
                <c:pt idx="10">
                  <c:v>3.0729069166439777</c:v>
                </c:pt>
                <c:pt idx="11">
                  <c:v>2.5681515774025043</c:v>
                </c:pt>
                <c:pt idx="12">
                  <c:v>2.2109822749272472</c:v>
                </c:pt>
                <c:pt idx="13">
                  <c:v>1.7341150179670188</c:v>
                </c:pt>
                <c:pt idx="14">
                  <c:v>1.3065067563822546</c:v>
                </c:pt>
                <c:pt idx="15">
                  <c:v>9.2971793625173689</c:v>
                </c:pt>
                <c:pt idx="16">
                  <c:v>8.2498779629676999</c:v>
                </c:pt>
                <c:pt idx="17">
                  <c:v>9.3749813830435311</c:v>
                </c:pt>
                <c:pt idx="18">
                  <c:v>9.3749813830435311</c:v>
                </c:pt>
                <c:pt idx="19">
                  <c:v>12.525774947208223</c:v>
                </c:pt>
                <c:pt idx="20">
                  <c:v>10.847639306369008</c:v>
                </c:pt>
                <c:pt idx="21">
                  <c:v>15.222047413478229</c:v>
                </c:pt>
                <c:pt idx="22">
                  <c:v>16.938551801577812</c:v>
                </c:pt>
                <c:pt idx="23">
                  <c:v>18.318871514373431</c:v>
                </c:pt>
                <c:pt idx="24">
                  <c:v>19.303515620652096</c:v>
                </c:pt>
                <c:pt idx="25">
                  <c:v>20.631297274842531</c:v>
                </c:pt>
                <c:pt idx="26">
                  <c:v>21.391833198255476</c:v>
                </c:pt>
                <c:pt idx="27">
                  <c:v>21.577779141207927</c:v>
                </c:pt>
                <c:pt idx="28">
                  <c:v>13.502512548262905</c:v>
                </c:pt>
              </c:numCache>
            </c:numRef>
          </c:xVal>
          <c:yVal>
            <c:numRef>
              <c:f>'test#1a'!$G$95:$G$156</c:f>
              <c:numCache>
                <c:formatCode>0.00E+00</c:formatCode>
                <c:ptCount val="62"/>
                <c:pt idx="0">
                  <c:v>49903364173.41333</c:v>
                </c:pt>
                <c:pt idx="1">
                  <c:v>49210399809.123764</c:v>
                </c:pt>
                <c:pt idx="2">
                  <c:v>20145075973.483025</c:v>
                </c:pt>
                <c:pt idx="3">
                  <c:v>19662026514.989399</c:v>
                </c:pt>
                <c:pt idx="4">
                  <c:v>42743557337.230194</c:v>
                </c:pt>
                <c:pt idx="5">
                  <c:v>47094354144.62973</c:v>
                </c:pt>
                <c:pt idx="6">
                  <c:v>48772167170.270454</c:v>
                </c:pt>
                <c:pt idx="7">
                  <c:v>50512323136.949982</c:v>
                </c:pt>
                <c:pt idx="8">
                  <c:v>50722334911.746155</c:v>
                </c:pt>
                <c:pt idx="9">
                  <c:v>51296129071.674355</c:v>
                </c:pt>
                <c:pt idx="10">
                  <c:v>51723435013.761391</c:v>
                </c:pt>
                <c:pt idx="11">
                  <c:v>51624627851.348083</c:v>
                </c:pt>
                <c:pt idx="12">
                  <c:v>51353333972.095894</c:v>
                </c:pt>
                <c:pt idx="13">
                  <c:v>50803216625.131065</c:v>
                </c:pt>
                <c:pt idx="14">
                  <c:v>48499464528.456337</c:v>
                </c:pt>
                <c:pt idx="15">
                  <c:v>42912521915.987625</c:v>
                </c:pt>
                <c:pt idx="16">
                  <c:v>45594009843.093506</c:v>
                </c:pt>
                <c:pt idx="17">
                  <c:v>29490130255.918827</c:v>
                </c:pt>
                <c:pt idx="18">
                  <c:v>20891814079.407009</c:v>
                </c:pt>
                <c:pt idx="19">
                  <c:v>37477259832.250336</c:v>
                </c:pt>
                <c:pt idx="20">
                  <c:v>40047327613.999962</c:v>
                </c:pt>
                <c:pt idx="21">
                  <c:v>33160346827.393517</c:v>
                </c:pt>
                <c:pt idx="22">
                  <c:v>31073553436.41959</c:v>
                </c:pt>
                <c:pt idx="23">
                  <c:v>28575839313.829136</c:v>
                </c:pt>
                <c:pt idx="24">
                  <c:v>26584198355.817406</c:v>
                </c:pt>
                <c:pt idx="25">
                  <c:v>24136568660.164745</c:v>
                </c:pt>
                <c:pt idx="26">
                  <c:v>21366209375.411652</c:v>
                </c:pt>
                <c:pt idx="27">
                  <c:v>20562260062.611397</c:v>
                </c:pt>
                <c:pt idx="28">
                  <c:v>37037106750.593834</c:v>
                </c:pt>
              </c:numCache>
            </c:numRef>
          </c:yVal>
          <c:smooth val="0"/>
        </c:ser>
        <c:ser>
          <c:idx val="1"/>
          <c:order val="1"/>
          <c:tx>
            <c:v>Test #1, 2K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F6AFD"/>
              </a:solidFill>
            </c:spPr>
          </c:marker>
          <c:errBars>
            <c:errDir val="x"/>
            <c:errBarType val="both"/>
            <c:errValType val="stdErr"/>
            <c:noEndCap val="0"/>
          </c:errBars>
          <c:errBars>
            <c:errDir val="y"/>
            <c:errBarType val="both"/>
            <c:errValType val="stdErr"/>
            <c:noEndCap val="0"/>
          </c:errBars>
          <c:xVal>
            <c:numRef>
              <c:f>'test#1a'!$AE$99:$AE$137</c:f>
              <c:numCache>
                <c:formatCode>General</c:formatCode>
                <c:ptCount val="39"/>
                <c:pt idx="0">
                  <c:v>3.805651013787323</c:v>
                </c:pt>
                <c:pt idx="1">
                  <c:v>4.4538609458647862</c:v>
                </c:pt>
                <c:pt idx="2">
                  <c:v>3.8504776597688317</c:v>
                </c:pt>
                <c:pt idx="3">
                  <c:v>3.0888380073981736</c:v>
                </c:pt>
                <c:pt idx="4">
                  <c:v>2.1683681431081023</c:v>
                </c:pt>
                <c:pt idx="5">
                  <c:v>1.5784871287326954</c:v>
                </c:pt>
                <c:pt idx="6">
                  <c:v>4.4922239363969743</c:v>
                </c:pt>
                <c:pt idx="7">
                  <c:v>5.1205830449640946</c:v>
                </c:pt>
                <c:pt idx="8">
                  <c:v>5.7578626092560965</c:v>
                </c:pt>
                <c:pt idx="9">
                  <c:v>6.6640749478985297</c:v>
                </c:pt>
                <c:pt idx="10">
                  <c:v>7.2083467898855824</c:v>
                </c:pt>
                <c:pt idx="11">
                  <c:v>7.5114475867540333</c:v>
                </c:pt>
                <c:pt idx="12">
                  <c:v>7.5932443460783752</c:v>
                </c:pt>
                <c:pt idx="13">
                  <c:v>7.6428003082937863</c:v>
                </c:pt>
                <c:pt idx="14">
                  <c:v>7.7143134480845763</c:v>
                </c:pt>
                <c:pt idx="15">
                  <c:v>7.7453928223681725</c:v>
                </c:pt>
                <c:pt idx="16">
                  <c:v>7.8815570228572476</c:v>
                </c:pt>
                <c:pt idx="19">
                  <c:v>18.151325760199029</c:v>
                </c:pt>
                <c:pt idx="20">
                  <c:v>18.414130085419163</c:v>
                </c:pt>
                <c:pt idx="21">
                  <c:v>17.999429150354981</c:v>
                </c:pt>
                <c:pt idx="22">
                  <c:v>17.099859102691951</c:v>
                </c:pt>
                <c:pt idx="23">
                  <c:v>16.465930584523125</c:v>
                </c:pt>
                <c:pt idx="24">
                  <c:v>15.653874240002622</c:v>
                </c:pt>
                <c:pt idx="25">
                  <c:v>14.035525603711518</c:v>
                </c:pt>
                <c:pt idx="26">
                  <c:v>14.468971196302242</c:v>
                </c:pt>
                <c:pt idx="27">
                  <c:v>13.307534029015848</c:v>
                </c:pt>
                <c:pt idx="28">
                  <c:v>11.569245531104279</c:v>
                </c:pt>
                <c:pt idx="29">
                  <c:v>12.26054539984333</c:v>
                </c:pt>
                <c:pt idx="30">
                  <c:v>9.2997870700826706</c:v>
                </c:pt>
                <c:pt idx="31">
                  <c:v>10.73846913663685</c:v>
                </c:pt>
                <c:pt idx="32">
                  <c:v>10.865556035270815</c:v>
                </c:pt>
                <c:pt idx="33">
                  <c:v>9.8028362986817452</c:v>
                </c:pt>
                <c:pt idx="34">
                  <c:v>8.0963526850634651</c:v>
                </c:pt>
                <c:pt idx="35">
                  <c:v>8.4895052637985948</c:v>
                </c:pt>
                <c:pt idx="36">
                  <c:v>9.3733043174448696</c:v>
                </c:pt>
                <c:pt idx="37">
                  <c:v>17.999429150354981</c:v>
                </c:pt>
                <c:pt idx="38">
                  <c:v>18.928795701324706</c:v>
                </c:pt>
              </c:numCache>
            </c:numRef>
          </c:xVal>
          <c:yVal>
            <c:numRef>
              <c:f>'test#1a'!$AF$99:$AF$137</c:f>
              <c:numCache>
                <c:formatCode>General</c:formatCode>
                <c:ptCount val="39"/>
                <c:pt idx="0">
                  <c:v>30012316593.621704</c:v>
                </c:pt>
                <c:pt idx="1">
                  <c:v>30810706588.07032</c:v>
                </c:pt>
                <c:pt idx="2">
                  <c:v>30749533742.665581</c:v>
                </c:pt>
                <c:pt idx="3">
                  <c:v>30857303419.608063</c:v>
                </c:pt>
                <c:pt idx="4">
                  <c:v>32410130083.408947</c:v>
                </c:pt>
                <c:pt idx="5">
                  <c:v>32881553036.959167</c:v>
                </c:pt>
                <c:pt idx="6">
                  <c:v>29973053366.466793</c:v>
                </c:pt>
                <c:pt idx="7">
                  <c:v>30340489773.864971</c:v>
                </c:pt>
                <c:pt idx="8">
                  <c:v>29751243413.205421</c:v>
                </c:pt>
                <c:pt idx="9">
                  <c:v>29053667176.316814</c:v>
                </c:pt>
                <c:pt idx="10">
                  <c:v>26821316214.411037</c:v>
                </c:pt>
                <c:pt idx="11">
                  <c:v>23796487700.605865</c:v>
                </c:pt>
                <c:pt idx="12">
                  <c:v>26443068513.858032</c:v>
                </c:pt>
                <c:pt idx="13">
                  <c:v>27849246717.546909</c:v>
                </c:pt>
                <c:pt idx="14">
                  <c:v>25280758515.710632</c:v>
                </c:pt>
                <c:pt idx="15">
                  <c:v>24000627787.179192</c:v>
                </c:pt>
                <c:pt idx="16">
                  <c:v>30067317627.235695</c:v>
                </c:pt>
                <c:pt idx="19">
                  <c:v>14192435902.712059</c:v>
                </c:pt>
                <c:pt idx="20">
                  <c:v>13001071455.063446</c:v>
                </c:pt>
                <c:pt idx="21">
                  <c:v>13341334780.452385</c:v>
                </c:pt>
                <c:pt idx="22">
                  <c:v>15623643351.24865</c:v>
                </c:pt>
                <c:pt idx="23">
                  <c:v>17014476054.509329</c:v>
                </c:pt>
                <c:pt idx="24">
                  <c:v>19181952074.3074</c:v>
                </c:pt>
                <c:pt idx="25">
                  <c:v>22336261916.480907</c:v>
                </c:pt>
                <c:pt idx="26">
                  <c:v>21259915284.0676</c:v>
                </c:pt>
                <c:pt idx="27">
                  <c:v>22996843356.509964</c:v>
                </c:pt>
                <c:pt idx="28">
                  <c:v>24608958940.11232</c:v>
                </c:pt>
                <c:pt idx="29">
                  <c:v>23973562819.965893</c:v>
                </c:pt>
                <c:pt idx="30">
                  <c:v>25142018988.171211</c:v>
                </c:pt>
                <c:pt idx="31">
                  <c:v>25730089671.670166</c:v>
                </c:pt>
                <c:pt idx="32">
                  <c:v>24997946136.8218</c:v>
                </c:pt>
                <c:pt idx="33">
                  <c:v>25515868580.329857</c:v>
                </c:pt>
                <c:pt idx="34">
                  <c:v>26493872537.189522</c:v>
                </c:pt>
                <c:pt idx="35">
                  <c:v>26101954050.827808</c:v>
                </c:pt>
                <c:pt idx="36">
                  <c:v>25794096345.317806</c:v>
                </c:pt>
                <c:pt idx="37">
                  <c:v>16142554019.462111</c:v>
                </c:pt>
                <c:pt idx="38">
                  <c:v>20330358395.22747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108288"/>
        <c:axId val="68110208"/>
      </c:scatterChart>
      <c:valAx>
        <c:axId val="68108288"/>
        <c:scaling>
          <c:orientation val="minMax"/>
          <c:max val="25"/>
        </c:scaling>
        <c:delete val="0"/>
        <c:axPos val="b"/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E</a:t>
                </a:r>
                <a:r>
                  <a:rPr lang="en-US" sz="2000" b="1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acc</a:t>
                </a:r>
                <a:r>
                  <a:rPr lang="en-US" sz="20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 [MV/m]</a:t>
                </a:r>
              </a:p>
            </c:rich>
          </c:tx>
          <c:layout>
            <c:manualLayout>
              <c:xMode val="edge"/>
              <c:yMode val="edge"/>
              <c:x val="0.49167594050743657"/>
              <c:y val="0.89396411232909745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out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110208"/>
        <c:crosses val="autoZero"/>
        <c:crossBetween val="midCat"/>
        <c:majorUnit val="5"/>
        <c:minorUnit val="1"/>
      </c:valAx>
      <c:valAx>
        <c:axId val="68110208"/>
        <c:scaling>
          <c:logBase val="10"/>
          <c:orientation val="minMax"/>
          <c:max val="100000000000"/>
          <c:min val="1000000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Q</a:t>
                </a:r>
                <a:r>
                  <a:rPr lang="en-US" sz="2000" b="1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0</a:t>
                </a:r>
              </a:p>
            </c:rich>
          </c:tx>
          <c:layout>
            <c:manualLayout>
              <c:xMode val="edge"/>
              <c:yMode val="edge"/>
              <c:x val="7.9911227763196424E-2"/>
              <c:y val="0.54159881975537372"/>
            </c:manualLayout>
          </c:layout>
          <c:overlay val="0"/>
          <c:spPr>
            <a:noFill/>
            <a:ln w="25400">
              <a:noFill/>
            </a:ln>
          </c:spPr>
        </c:title>
        <c:numFmt formatCode="0.00E+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108288"/>
        <c:crosses val="autoZero"/>
        <c:crossBetween val="midCat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10009332166812494"/>
          <c:y val="9.59125452455699E-2"/>
          <c:w val="0.79324001166520863"/>
          <c:h val="3.3432487605716002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0.6735</cdr:x>
      <cdr:y>0.70575</cdr:y>
    </cdr:from>
    <cdr:to>
      <cdr:x>0.77775</cdr:x>
      <cdr:y>0.76125</cdr:y>
    </cdr:to>
    <cdr:sp macro="" textlink="">
      <cdr:nvSpPr>
        <cdr:cNvPr id="69637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844359" y="4120751"/>
          <a:ext cx="916131" cy="32405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0.82815</cdr:x>
      <cdr:y>0.77101</cdr:y>
    </cdr:from>
    <cdr:to>
      <cdr:x>0.90501</cdr:x>
      <cdr:y>0.80707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098632" y="4501816"/>
          <a:ext cx="661736" cy="2105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0.38262</cdr:x>
      <cdr:y>0.4147</cdr:y>
    </cdr:from>
    <cdr:to>
      <cdr:x>0.47257</cdr:x>
      <cdr:y>0.46278</cdr:y>
    </cdr:to>
    <cdr:sp macro="" textlink="">
      <cdr:nvSpPr>
        <cdr:cNvPr id="4" name="Left Brace 3"/>
        <cdr:cNvSpPr/>
      </cdr:nvSpPr>
      <cdr:spPr bwMode="auto">
        <a:xfrm xmlns:a="http://schemas.openxmlformats.org/drawingml/2006/main" rot="16200000">
          <a:off x="3529264" y="2175711"/>
          <a:ext cx="280737" cy="772026"/>
        </a:xfrm>
        <a:prstGeom xmlns:a="http://schemas.openxmlformats.org/drawingml/2006/main" prst="leftBrace">
          <a:avLst/>
        </a:prstGeom>
        <a:ln xmlns:a="http://schemas.openxmlformats.org/drawingml/2006/main" w="28575">
          <a:solidFill>
            <a:srgbClr val="FF0000"/>
          </a:solidFill>
          <a:headEnd type="none" w="med" len="med"/>
          <a:tailEnd type="none" w="med" len="med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0.38203</cdr:x>
      <cdr:y>0.46536</cdr:y>
    </cdr:from>
    <cdr:to>
      <cdr:x>0.5</cdr:x>
      <cdr:y>0.53748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274952" y="2712723"/>
          <a:ext cx="1011298" cy="4204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rgbClr val="FF0000"/>
              </a:solidFill>
            </a:rPr>
            <a:t>barrier</a:t>
          </a:r>
        </a:p>
      </cdr:txBody>
    </cdr:sp>
  </cdr:relSizeAnchor>
  <cdr:relSizeAnchor xmlns:cdr="http://schemas.openxmlformats.org/drawingml/2006/chartDrawing">
    <cdr:from>
      <cdr:x>0.74187</cdr:x>
      <cdr:y>0.48081</cdr:y>
    </cdr:from>
    <cdr:to>
      <cdr:x>0.75537</cdr:x>
      <cdr:y>0.55293</cdr:y>
    </cdr:to>
    <cdr:sp macro="" textlink="">
      <cdr:nvSpPr>
        <cdr:cNvPr id="7" name="Up Arrow 6"/>
        <cdr:cNvSpPr/>
      </cdr:nvSpPr>
      <cdr:spPr bwMode="auto">
        <a:xfrm xmlns:a="http://schemas.openxmlformats.org/drawingml/2006/main">
          <a:off x="6366712" y="2807369"/>
          <a:ext cx="115904" cy="421105"/>
        </a:xfrm>
        <a:prstGeom xmlns:a="http://schemas.openxmlformats.org/drawingml/2006/main" prst="upArrow">
          <a:avLst/>
        </a:prstGeom>
        <a:solidFill xmlns:a="http://schemas.openxmlformats.org/drawingml/2006/main">
          <a:srgbClr val="0066FF"/>
        </a:solidFill>
        <a:ln xmlns:a="http://schemas.openxmlformats.org/drawingml/2006/main"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0.83883</cdr:x>
      <cdr:y>0.44132</cdr:y>
    </cdr:from>
    <cdr:to>
      <cdr:x>0.85285</cdr:x>
      <cdr:y>0.54778</cdr:y>
    </cdr:to>
    <cdr:sp macro="" textlink="">
      <cdr:nvSpPr>
        <cdr:cNvPr id="8" name="Up Arrow 7"/>
        <cdr:cNvSpPr/>
      </cdr:nvSpPr>
      <cdr:spPr bwMode="auto">
        <a:xfrm xmlns:a="http://schemas.openxmlformats.org/drawingml/2006/main">
          <a:off x="7198894" y="2576763"/>
          <a:ext cx="120317" cy="621631"/>
        </a:xfrm>
        <a:prstGeom xmlns:a="http://schemas.openxmlformats.org/drawingml/2006/main" prst="upArrow">
          <a:avLst/>
        </a:prstGeom>
        <a:solidFill xmlns:a="http://schemas.openxmlformats.org/drawingml/2006/main">
          <a:srgbClr val="FF0000"/>
        </a:solidFill>
        <a:ln xmlns:a="http://schemas.openxmlformats.org/drawingml/2006/main"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0.74303</cdr:x>
      <cdr:y>0.5701</cdr:y>
    </cdr:from>
    <cdr:to>
      <cdr:x>0.85519</cdr:x>
      <cdr:y>0.61132</cdr:y>
    </cdr:to>
    <cdr:sp macro="" textlink="">
      <cdr:nvSpPr>
        <cdr:cNvPr id="10" name="Left Brace 9"/>
        <cdr:cNvSpPr/>
      </cdr:nvSpPr>
      <cdr:spPr bwMode="auto">
        <a:xfrm xmlns:a="http://schemas.openxmlformats.org/drawingml/2006/main" rot="16200000">
          <a:off x="6737683" y="2967788"/>
          <a:ext cx="240633" cy="962526"/>
        </a:xfrm>
        <a:prstGeom xmlns:a="http://schemas.openxmlformats.org/drawingml/2006/main" prst="leftBrace">
          <a:avLst>
            <a:gd name="adj1" fmla="val 8333"/>
            <a:gd name="adj2" fmla="val 50000"/>
          </a:avLst>
        </a:prstGeom>
        <a:noFill xmlns:a="http://schemas.openxmlformats.org/drawingml/2006/main"/>
        <a:ln xmlns:a="http://schemas.openxmlformats.org/drawingml/2006/main"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0.66889</cdr:x>
      <cdr:y>0.62334</cdr:y>
    </cdr:from>
    <cdr:to>
      <cdr:x>0.9615</cdr:x>
      <cdr:y>0.68515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734050" y="3633636"/>
          <a:ext cx="2508409" cy="3603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>
              <a:solidFill>
                <a:srgbClr val="FF0000"/>
              </a:solidFill>
            </a:rPr>
            <a:t>no quench, Q-drop + FE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AF7D9-995B-4639-9C98-1ACF804D91BC}" type="datetimeFigureOut">
              <a:rPr lang="en-US" smtClean="0"/>
              <a:pPr/>
              <a:t>7/2/2012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970FC-1409-4546-86F6-A9A37DEDE3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8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ADS Development with Nuclear Energy Applications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970FC-1409-4546-86F6-A9A37DEDE31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43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I would suggest that you point out that Indian DAE labratories are already working on SSR1, 650 and ILC cavities.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72DDDB-86A8-43E5-81EC-4AFA6AC689B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N.Solyak, Projec-X Linac design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979F39-D245-4294-8995-A10EA6AC6F7C}" type="slidenum">
              <a:rPr lang="en-US"/>
              <a:pPr/>
              <a:t>44</a:t>
            </a:fld>
            <a:endParaRPr lang="en-US"/>
          </a:p>
        </p:txBody>
      </p:sp>
      <p:sp>
        <p:nvSpPr>
          <p:cNvPr id="186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28" charset="0"/>
              <a:ea typeface="ＭＳ Ｐゴシック" pitchFamily="28" charset="-128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F619BA-5878-4F49-B3AD-88C52E20ABA6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28" charset="0"/>
              <a:ea typeface="ＭＳ Ｐゴシック" pitchFamily="28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39BC73-09A7-4332-821D-ECE322C4EAC2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Intensity Frontier, July 4, 2012 - S. Holmes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Intensity Frontier, July 4, 2012 - S. Holmes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Intensity Frontier, July 4, 2012 - S. Holmes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6324600" cy="1143000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7338" indent="-287338">
              <a:buClr>
                <a:srgbClr val="002D86"/>
              </a:buClr>
              <a:buSzPct val="125000"/>
              <a:defRPr sz="2000">
                <a:solidFill>
                  <a:srgbClr val="003399"/>
                </a:solidFill>
              </a:defRPr>
            </a:lvl1pPr>
            <a:lvl2pPr marL="742950" indent="-285750">
              <a:defRPr sz="1800"/>
            </a:lvl2pPr>
            <a:lvl3pPr>
              <a:defRPr sz="1800">
                <a:solidFill>
                  <a:srgbClr val="006600"/>
                </a:solidFill>
              </a:defRPr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3352800" cy="365125"/>
          </a:xfrm>
        </p:spPr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mark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503548"/>
            <a:ext cx="685800" cy="6858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57200" y="1524000"/>
            <a:ext cx="8229600" cy="1588"/>
          </a:xfrm>
          <a:prstGeom prst="line">
            <a:avLst/>
          </a:prstGeom>
          <a:ln w="76200">
            <a:gradFill flip="none" rotWithShape="1"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57200" y="6172200"/>
            <a:ext cx="8229600" cy="1588"/>
          </a:xfrm>
          <a:prstGeom prst="lin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Intensity Frontier, July 4, 2012 - S. Holmes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Intensity Frontier, July 4, 2012 - S. Holmes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Intensity Frontier, July 4, 2012 - S. Holmes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Intensity Frontier, July 4, 2012 - S. Holmes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Intensity Frontier, July 4, 2012 - S. Holmes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Intensity Frontier, July 4, 2012 - S. Holmes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Intensity Frontier, July 4, 2012 - S. Holmes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Intensity Frontier, July 4, 2012 - S. Holmes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5821-21EB-4C1A-AC70-E98BDB034B0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Challenges of the Intensity Frontier</a:t>
            </a:r>
            <a:r>
              <a:rPr lang="en-US" sz="3200" b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</a:b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334000"/>
            <a:ext cx="6324600" cy="1447800"/>
          </a:xfrm>
        </p:spPr>
        <p:txBody>
          <a:bodyPr>
            <a:normAutofit/>
          </a:bodyPr>
          <a:lstStyle/>
          <a:p>
            <a:pPr algn="r">
              <a:lnSpc>
                <a:spcPct val="80000"/>
              </a:lnSpc>
            </a:pPr>
            <a:r>
              <a:rPr lang="en-US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Steve Holmes, Fermilab</a:t>
            </a:r>
          </a:p>
          <a:p>
            <a:pPr algn="r">
              <a:lnSpc>
                <a:spcPct val="80000"/>
              </a:lnSpc>
            </a:pPr>
            <a:r>
              <a:rPr lang="en-US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New Particle Physics Facilities Seminar Series</a:t>
            </a:r>
          </a:p>
          <a:p>
            <a:pPr algn="r">
              <a:lnSpc>
                <a:spcPct val="80000"/>
              </a:lnSpc>
            </a:pPr>
            <a:r>
              <a:rPr lang="en-US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University of Hamburg/DESY</a:t>
            </a:r>
          </a:p>
          <a:p>
            <a:pPr algn="r">
              <a:lnSpc>
                <a:spcPct val="80000"/>
              </a:lnSpc>
            </a:pPr>
            <a:r>
              <a:rPr lang="en-US" sz="20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July 4, 2012</a:t>
            </a:r>
            <a:endParaRPr lang="en-US" sz="2000" b="1" dirty="0">
              <a:solidFill>
                <a:schemeClr val="accent5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Intensity Frontier?</a:t>
            </a:r>
            <a:br>
              <a:rPr lang="en-US" dirty="0" smtClean="0"/>
            </a:br>
            <a:r>
              <a:rPr lang="en-US" sz="2800" dirty="0" smtClean="0"/>
              <a:t>Neutrinos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Neutrino oscillations provide the only known example of physics beyond the Standard Model: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Neutrinos have mass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Neutrinos violate (neutral)</a:t>
            </a:r>
          </a:p>
          <a:p>
            <a:pPr marL="741363" lvl="1" indent="0">
              <a:spcBef>
                <a:spcPts val="0"/>
              </a:spcBef>
              <a:buNone/>
            </a:pPr>
            <a:r>
              <a:rPr lang="en-US" dirty="0"/>
              <a:t>l</a:t>
            </a:r>
            <a:r>
              <a:rPr lang="en-US" dirty="0" smtClean="0"/>
              <a:t>epton flavor conservation</a:t>
            </a:r>
          </a:p>
          <a:p>
            <a:pPr marL="744538" lvl="1">
              <a:spcBef>
                <a:spcPts val="1200"/>
              </a:spcBef>
              <a:buFont typeface="Arial" pitchFamily="34" charset="0"/>
              <a:buChar char="−"/>
            </a:pPr>
            <a:r>
              <a:rPr lang="en-US" dirty="0" smtClean="0"/>
              <a:t>Are neutrinos their own anti-</a:t>
            </a:r>
          </a:p>
          <a:p>
            <a:pPr marL="741363" lvl="1" indent="0">
              <a:spcBef>
                <a:spcPts val="0"/>
              </a:spcBef>
              <a:buNone/>
            </a:pPr>
            <a:r>
              <a:rPr lang="en-US" dirty="0"/>
              <a:t>p</a:t>
            </a:r>
            <a:r>
              <a:rPr lang="en-US" dirty="0" smtClean="0"/>
              <a:t>articles?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C00000"/>
                </a:solidFill>
              </a:rPr>
              <a:t>Could neutrino CP violation</a:t>
            </a:r>
          </a:p>
          <a:p>
            <a:pPr marL="741363" lvl="1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C00000"/>
                </a:solidFill>
              </a:rPr>
              <a:t>be a contributor to the</a:t>
            </a:r>
          </a:p>
          <a:p>
            <a:pPr marL="741363" lvl="1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C00000"/>
                </a:solidFill>
              </a:rPr>
              <a:t>matter-antimatter asymmetry</a:t>
            </a:r>
          </a:p>
          <a:p>
            <a:pPr marL="741363" lvl="1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C00000"/>
                </a:solidFill>
              </a:rPr>
              <a:t>of the Universe?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2286000"/>
            <a:ext cx="4800600" cy="3387504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59120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Intensity Frontier?</a:t>
            </a:r>
            <a:br>
              <a:rPr lang="en-US" dirty="0" smtClean="0"/>
            </a:br>
            <a:r>
              <a:rPr lang="en-US" sz="2800" dirty="0" smtClean="0"/>
              <a:t>Requirements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 comprehensive Intensity Frontier program would encompass:</a:t>
            </a:r>
          </a:p>
          <a:p>
            <a:pPr lvl="1"/>
            <a:r>
              <a:rPr lang="en-US" dirty="0" smtClean="0"/>
              <a:t>Neutrino physics – long and short baselines</a:t>
            </a:r>
          </a:p>
          <a:p>
            <a:pPr lvl="2"/>
            <a:r>
              <a:rPr lang="en-US" dirty="0" smtClean="0"/>
              <a:t>Extremely low interaction cross-sections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Rare </a:t>
            </a:r>
            <a:r>
              <a:rPr lang="en-US" dirty="0" err="1" smtClean="0"/>
              <a:t>kaon</a:t>
            </a:r>
            <a:r>
              <a:rPr lang="en-US" dirty="0" smtClean="0"/>
              <a:t> and </a:t>
            </a:r>
            <a:r>
              <a:rPr lang="en-US" dirty="0" err="1" smtClean="0"/>
              <a:t>muon</a:t>
            </a:r>
            <a:r>
              <a:rPr lang="en-US" dirty="0" smtClean="0"/>
              <a:t> decays/conversions</a:t>
            </a:r>
          </a:p>
          <a:p>
            <a:pPr lvl="2">
              <a:spcBef>
                <a:spcPts val="200"/>
              </a:spcBef>
            </a:pPr>
            <a:r>
              <a:rPr lang="en-US" dirty="0" smtClean="0"/>
              <a:t>Branching ratios below &lt;&lt;1×10</a:t>
            </a:r>
            <a:r>
              <a:rPr lang="en-US" baseline="30000" dirty="0" smtClean="0"/>
              <a:t>-10</a:t>
            </a:r>
            <a:endParaRPr lang="en-US" dirty="0" smtClean="0"/>
          </a:p>
          <a:p>
            <a:pPr lvl="1">
              <a:spcBef>
                <a:spcPts val="200"/>
              </a:spcBef>
            </a:pPr>
            <a:r>
              <a:rPr lang="en-US" dirty="0" smtClean="0"/>
              <a:t>Electric and magnetic dipole moments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Neutron-antineutron oscillations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Beyond particle physics:</a:t>
            </a:r>
          </a:p>
          <a:p>
            <a:pPr lvl="2">
              <a:spcBef>
                <a:spcPts val="200"/>
              </a:spcBef>
            </a:pPr>
            <a:r>
              <a:rPr lang="en-US" dirty="0" smtClean="0"/>
              <a:t>nuclear energy applications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Most of these particles are produced as secondary or tertiary beams</a:t>
            </a:r>
          </a:p>
          <a:p>
            <a:pPr algn="ctr">
              <a:buClr>
                <a:srgbClr val="C00000"/>
              </a:buClr>
              <a:buFont typeface="Symbol" pitchFamily="18" charset="2"/>
              <a:buChar char="Þ"/>
            </a:pPr>
            <a:endParaRPr lang="en-US" b="1" i="1" dirty="0">
              <a:solidFill>
                <a:srgbClr val="C0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b="1" dirty="0" smtClean="0">
                <a:solidFill>
                  <a:srgbClr val="006600"/>
                </a:solidFill>
              </a:rPr>
              <a:t>The </a:t>
            </a:r>
            <a:r>
              <a:rPr lang="en-US" b="1" dirty="0">
                <a:solidFill>
                  <a:srgbClr val="006600"/>
                </a:solidFill>
              </a:rPr>
              <a:t>Intensity Frontier uses very high intensity beams to probe the fundamental questions confronting particle physics.</a:t>
            </a:r>
          </a:p>
          <a:p>
            <a:pPr marL="344488" indent="-342900" algn="ctr">
              <a:spcBef>
                <a:spcPts val="1200"/>
              </a:spcBef>
              <a:buClr>
                <a:srgbClr val="C00000"/>
              </a:buClr>
              <a:buFont typeface="Symbol" pitchFamily="18" charset="2"/>
              <a:buChar char="Þ"/>
            </a:pPr>
            <a:r>
              <a:rPr lang="en-US" b="1" i="1" dirty="0">
                <a:solidFill>
                  <a:srgbClr val="C00000"/>
                </a:solidFill>
              </a:rPr>
              <a:t>The relevant metric is beam power</a:t>
            </a:r>
          </a:p>
          <a:p>
            <a:pPr marL="0" indent="0" algn="ctr">
              <a:buClr>
                <a:srgbClr val="C00000"/>
              </a:buClr>
              <a:buNone/>
            </a:pPr>
            <a:endParaRPr lang="en-US" b="1" i="1" dirty="0" smtClean="0">
              <a:solidFill>
                <a:srgbClr val="0066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04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Intensity Frontier</a:t>
            </a:r>
            <a:br>
              <a:rPr lang="en-US" dirty="0" smtClean="0"/>
            </a:br>
            <a:r>
              <a:rPr lang="en-US" sz="2800" dirty="0" smtClean="0"/>
              <a:t>Neutrinos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1401763"/>
              </a:xfrm>
            </p:spPr>
            <p:txBody>
              <a:bodyPr/>
              <a:lstStyle/>
              <a:p>
                <a:r>
                  <a:rPr lang="en-US" dirty="0" smtClean="0"/>
                  <a:t>Neutrino beams are tertiary: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𝑝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𝑁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𝑋</m:t>
                      </m:r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                       ↳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1401763"/>
              </a:xfrm>
              <a:blipFill rotWithShape="1">
                <a:blip r:embed="rId2"/>
                <a:stretch>
                  <a:fillRect l="-1037" t="-5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1"/>
          <p:cNvPicPr>
            <a:picLocks noChangeArrowheads="1"/>
          </p:cNvPicPr>
          <p:nvPr/>
        </p:nvPicPr>
        <p:blipFill>
          <a:blip r:embed="rId3"/>
          <a:srcRect t="1326" r="366" b="1936"/>
          <a:stretch>
            <a:fillRect/>
          </a:stretch>
        </p:blipFill>
        <p:spPr bwMode="auto">
          <a:xfrm>
            <a:off x="520959" y="3048000"/>
            <a:ext cx="8153400" cy="2590800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677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Intensity Frontier?</a:t>
            </a:r>
            <a:br>
              <a:rPr lang="en-US" dirty="0"/>
            </a:br>
            <a:r>
              <a:rPr lang="en-US" sz="2800" dirty="0" smtClean="0"/>
              <a:t>Beam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Beam power (Energy × particles/time)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The number of secondary particles produced is roughly proportional to beam power (once above the production threshold).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667000"/>
            <a:ext cx="4025687" cy="3454400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167" y="2667000"/>
            <a:ext cx="3954736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33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Intensity Frontier?</a:t>
            </a:r>
            <a:br>
              <a:rPr lang="en-US" dirty="0"/>
            </a:br>
            <a:r>
              <a:rPr lang="en-US" sz="2800" dirty="0"/>
              <a:t>Beam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Flexible duty factors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Rare decay experiments are inherently high rate. In such an environment accidental coincidences from beam sources can lead to </a:t>
            </a:r>
            <a:r>
              <a:rPr lang="en-US" dirty="0" err="1" smtClean="0"/>
              <a:t>mis</a:t>
            </a:r>
            <a:r>
              <a:rPr lang="en-US" dirty="0" smtClean="0"/>
              <a:t>-identifications. The accidental rate is proportional to </a:t>
            </a:r>
            <a:r>
              <a:rPr lang="en-US" i="1" dirty="0" smtClean="0"/>
              <a:t>I</a:t>
            </a:r>
            <a:r>
              <a:rPr lang="en-US" i="1" baseline="30000" dirty="0" smtClean="0"/>
              <a:t>2</a:t>
            </a:r>
            <a:r>
              <a:rPr lang="en-US" i="1" dirty="0" smtClean="0"/>
              <a:t>×</a:t>
            </a:r>
            <a:r>
              <a:rPr lang="en-US" i="1" dirty="0" smtClean="0">
                <a:latin typeface="Symbol" pitchFamily="18" charset="2"/>
              </a:rPr>
              <a:t>d</a:t>
            </a:r>
            <a:r>
              <a:rPr lang="en-US" i="1" dirty="0" smtClean="0"/>
              <a:t>t</a:t>
            </a:r>
            <a:r>
              <a:rPr lang="en-US" dirty="0" smtClean="0"/>
              <a:t> where </a:t>
            </a:r>
            <a:r>
              <a:rPr lang="en-US" dirty="0" err="1" smtClean="0">
                <a:latin typeface="Symbol" pitchFamily="18" charset="2"/>
              </a:rPr>
              <a:t>d</a:t>
            </a:r>
            <a:r>
              <a:rPr lang="en-US" dirty="0" err="1" smtClean="0"/>
              <a:t>t</a:t>
            </a:r>
            <a:r>
              <a:rPr lang="en-US" dirty="0" smtClean="0"/>
              <a:t> is the resolving time.</a:t>
            </a:r>
          </a:p>
          <a:p>
            <a:pPr marL="457200" lvl="1" indent="0" algn="ctr">
              <a:spcBef>
                <a:spcPts val="200"/>
              </a:spcBef>
              <a:buNone/>
            </a:pPr>
            <a:r>
              <a:rPr lang="en-US" dirty="0" smtClean="0"/>
              <a:t>We want low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peak</a:t>
            </a:r>
            <a:r>
              <a:rPr lang="en-US" dirty="0" smtClean="0"/>
              <a:t>/</a:t>
            </a:r>
            <a:r>
              <a:rPr lang="en-US" dirty="0" err="1" smtClean="0"/>
              <a:t>I</a:t>
            </a:r>
            <a:r>
              <a:rPr lang="en-US" baseline="-25000" dirty="0" err="1" smtClean="0"/>
              <a:t>av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</a:t>
            </a:r>
            <a:r>
              <a:rPr lang="en-US" dirty="0" smtClean="0"/>
              <a:t> high duty factor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Neutrino experiments are inherently (very) low rate. In such an environment accidental coincidence from non-beam sources can lead to </a:t>
            </a:r>
            <a:r>
              <a:rPr lang="en-US" dirty="0" err="1" smtClean="0"/>
              <a:t>mis</a:t>
            </a:r>
            <a:r>
              <a:rPr lang="en-US" dirty="0" smtClean="0"/>
              <a:t>-identifications. The accidental rate is proportional to </a:t>
            </a:r>
            <a:r>
              <a:rPr lang="en-US" dirty="0" err="1" smtClean="0">
                <a:latin typeface="Symbol" pitchFamily="18" charset="2"/>
              </a:rPr>
              <a:t>D</a:t>
            </a:r>
            <a:r>
              <a:rPr lang="en-US" dirty="0" err="1" smtClean="0"/>
              <a:t>t</a:t>
            </a:r>
            <a:r>
              <a:rPr lang="en-US" dirty="0" smtClean="0"/>
              <a:t>, where </a:t>
            </a:r>
            <a:r>
              <a:rPr lang="en-US" dirty="0" err="1">
                <a:latin typeface="Symbol" pitchFamily="18" charset="2"/>
              </a:rPr>
              <a:t>D</a:t>
            </a:r>
            <a:r>
              <a:rPr lang="en-US" dirty="0" err="1"/>
              <a:t>t</a:t>
            </a:r>
            <a:r>
              <a:rPr lang="en-US" dirty="0" smtClean="0"/>
              <a:t> is the live time fraction of the beam.</a:t>
            </a:r>
          </a:p>
          <a:p>
            <a:pPr marL="457200" lvl="1" indent="0" algn="ctr">
              <a:spcBef>
                <a:spcPts val="200"/>
              </a:spcBef>
              <a:buNone/>
            </a:pPr>
            <a:r>
              <a:rPr lang="en-US" dirty="0" smtClean="0"/>
              <a:t>We want high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peak</a:t>
            </a:r>
            <a:r>
              <a:rPr lang="en-US" dirty="0" smtClean="0"/>
              <a:t>/</a:t>
            </a:r>
            <a:r>
              <a:rPr lang="en-US" dirty="0" err="1" smtClean="0"/>
              <a:t>I</a:t>
            </a:r>
            <a:r>
              <a:rPr lang="en-US" baseline="-25000" dirty="0" err="1" smtClean="0"/>
              <a:t>av</a:t>
            </a:r>
            <a:r>
              <a:rPr lang="en-US" dirty="0" smtClean="0"/>
              <a:t> </a:t>
            </a:r>
            <a:r>
              <a:rPr lang="en-US" dirty="0">
                <a:sym typeface="Symbol"/>
              </a:rPr>
              <a:t></a:t>
            </a:r>
            <a:r>
              <a:rPr lang="en-US" dirty="0"/>
              <a:t> </a:t>
            </a:r>
            <a:r>
              <a:rPr lang="en-US" dirty="0" smtClean="0"/>
              <a:t>low </a:t>
            </a:r>
            <a:r>
              <a:rPr lang="en-US" dirty="0"/>
              <a:t>duty </a:t>
            </a:r>
            <a:r>
              <a:rPr lang="en-US" dirty="0" smtClean="0"/>
              <a:t>factor</a:t>
            </a:r>
          </a:p>
          <a:p>
            <a:pPr marL="344488" indent="-342900">
              <a:spcBef>
                <a:spcPts val="1200"/>
              </a:spcBef>
            </a:pPr>
            <a:r>
              <a:rPr lang="en-US" dirty="0" smtClean="0"/>
              <a:t>In some case, like experiments base on </a:t>
            </a:r>
            <a:r>
              <a:rPr lang="en-US" dirty="0" err="1" smtClean="0"/>
              <a:t>muon</a:t>
            </a:r>
            <a:r>
              <a:rPr lang="en-US" dirty="0" smtClean="0"/>
              <a:t> capture, we need a time structure related to the </a:t>
            </a:r>
            <a:r>
              <a:rPr lang="en-US" dirty="0" err="1" smtClean="0"/>
              <a:t>muon</a:t>
            </a:r>
            <a:r>
              <a:rPr lang="en-US" dirty="0" smtClean="0"/>
              <a:t> lifetime (2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sec</a:t>
            </a:r>
            <a:r>
              <a:rPr lang="en-US" dirty="0" smtClean="0"/>
              <a:t>)</a:t>
            </a:r>
            <a:endParaRPr lang="en-US" dirty="0"/>
          </a:p>
          <a:p>
            <a:pPr algn="ctr">
              <a:spcBef>
                <a:spcPts val="1200"/>
              </a:spcBef>
              <a:buClr>
                <a:srgbClr val="C00000"/>
              </a:buClr>
              <a:buFont typeface="Symbol" pitchFamily="18" charset="2"/>
              <a:buChar char="Þ"/>
            </a:pPr>
            <a:r>
              <a:rPr lang="en-US" b="1" dirty="0" smtClean="0">
                <a:solidFill>
                  <a:srgbClr val="C00000"/>
                </a:solidFill>
              </a:rPr>
              <a:t>Ideally, we would be able to deliver multiple time structures to different experiments simultaneously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51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Intensity Frontier?</a:t>
            </a:r>
            <a:br>
              <a:rPr lang="en-US" dirty="0"/>
            </a:br>
            <a:r>
              <a:rPr lang="en-US" sz="2800" dirty="0"/>
              <a:t>Beam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The ideal Intensity Frontier facility for Particle Physics would have:</a:t>
            </a:r>
          </a:p>
          <a:p>
            <a:r>
              <a:rPr lang="en-US" dirty="0" smtClean="0"/>
              <a:t>Beam Power</a:t>
            </a:r>
          </a:p>
          <a:p>
            <a:pPr marL="457200" lvl="1" indent="0">
              <a:buNone/>
            </a:pPr>
            <a:r>
              <a:rPr lang="en-US" dirty="0" smtClean="0"/>
              <a:t>&gt; 1 MW</a:t>
            </a:r>
          </a:p>
          <a:p>
            <a:r>
              <a:rPr lang="en-US" dirty="0" smtClean="0"/>
              <a:t>Beam Energy</a:t>
            </a:r>
          </a:p>
          <a:p>
            <a:pPr marL="457200" lvl="1" indent="0">
              <a:buNone/>
            </a:pPr>
            <a:r>
              <a:rPr lang="en-US" dirty="0" smtClean="0"/>
              <a:t>&gt; 3 </a:t>
            </a:r>
            <a:r>
              <a:rPr lang="en-US" dirty="0" err="1" smtClean="0"/>
              <a:t>GeV</a:t>
            </a:r>
            <a:r>
              <a:rPr lang="en-US" dirty="0" smtClean="0"/>
              <a:t> (K production threshold)</a:t>
            </a:r>
          </a:p>
          <a:p>
            <a:r>
              <a:rPr lang="en-US" dirty="0" smtClean="0"/>
              <a:t>Duty Factor</a:t>
            </a:r>
          </a:p>
          <a:p>
            <a:pPr marL="457200" lvl="1" indent="0">
              <a:buNone/>
            </a:pPr>
            <a:r>
              <a:rPr lang="en-US" dirty="0" smtClean="0"/>
              <a:t>1×10</a:t>
            </a:r>
            <a:r>
              <a:rPr lang="en-US" baseline="30000" dirty="0" smtClean="0"/>
              <a:t>-5</a:t>
            </a:r>
            <a:r>
              <a:rPr lang="en-US" dirty="0" smtClean="0"/>
              <a:t> – 1</a:t>
            </a:r>
          </a:p>
          <a:p>
            <a:r>
              <a:rPr lang="en-US" dirty="0" smtClean="0"/>
              <a:t>Bunch Patterns</a:t>
            </a:r>
          </a:p>
          <a:p>
            <a:pPr marL="457200" lvl="1" indent="0">
              <a:buNone/>
            </a:pPr>
            <a:r>
              <a:rPr lang="en-US" dirty="0" smtClean="0"/>
              <a:t>Flexible</a:t>
            </a:r>
          </a:p>
          <a:p>
            <a:r>
              <a:rPr lang="en-US" dirty="0" smtClean="0"/>
              <a:t>Upgrade potential</a:t>
            </a:r>
          </a:p>
          <a:p>
            <a:pPr marL="457200" lvl="1" indent="0">
              <a:buNone/>
            </a:pPr>
            <a:r>
              <a:rPr lang="en-US" dirty="0" smtClean="0"/>
              <a:t>Factor of 2-3 in beam power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97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Accelerators at the Intensity Frontier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Options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menu: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*Flexible beam structures can be provided in a manner that I will describe later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 smtClean="0"/>
              <a:t>**Note: Beam Power = 	</a:t>
            </a:r>
            <a:r>
              <a:rPr lang="en-US" dirty="0" err="1" smtClean="0"/>
              <a:t>N</a:t>
            </a:r>
            <a:r>
              <a:rPr lang="en-US" baseline="-25000" dirty="0" err="1" smtClean="0"/>
              <a:t>p</a:t>
            </a:r>
            <a:r>
              <a:rPr lang="en-US" dirty="0" err="1" smtClean="0"/>
              <a:t>×E</a:t>
            </a:r>
            <a:r>
              <a:rPr lang="en-US" dirty="0" smtClean="0"/>
              <a:t>/cycle time (synchrotron)</a:t>
            </a:r>
          </a:p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dirty="0" err="1" smtClean="0"/>
              <a:t>I</a:t>
            </a:r>
            <a:r>
              <a:rPr lang="en-US" baseline="-25000" dirty="0" err="1" smtClean="0"/>
              <a:t>av</a:t>
            </a:r>
            <a:r>
              <a:rPr lang="en-US" dirty="0" err="1" smtClean="0"/>
              <a:t>×E</a:t>
            </a:r>
            <a:r>
              <a:rPr lang="en-US" dirty="0" smtClean="0"/>
              <a:t> (</a:t>
            </a:r>
            <a:r>
              <a:rPr lang="en-US" dirty="0" err="1" smtClean="0"/>
              <a:t>linac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016189"/>
              </p:ext>
            </p:extLst>
          </p:nvPr>
        </p:nvGraphicFramePr>
        <p:xfrm>
          <a:off x="533401" y="2209800"/>
          <a:ext cx="7924798" cy="2062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72751"/>
                <a:gridCol w="998423"/>
                <a:gridCol w="895112"/>
                <a:gridCol w="1332488"/>
                <a:gridCol w="1613012"/>
                <a:gridCol w="1613012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&gt;1 MW**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&gt;3 </a:t>
                      </a:r>
                      <a:r>
                        <a:rPr lang="en-US" sz="1600" dirty="0" err="1" smtClean="0"/>
                        <a:t>GeV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Duty Factor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Bunch Structure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Upgradable</a:t>
                      </a:r>
                      <a:endParaRPr lang="en-US" sz="1600" dirty="0"/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Cyclotron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Fixed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Not easily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Synchrotron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H/L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Fixed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Perhaps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Linac</a:t>
                      </a:r>
                      <a:r>
                        <a:rPr lang="en-US" sz="1600" dirty="0" smtClean="0"/>
                        <a:t> (pulsed)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Fixed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Linac</a:t>
                      </a:r>
                      <a:r>
                        <a:rPr lang="en-US" sz="1600" dirty="0" smtClean="0"/>
                        <a:t> (CW)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Flexible*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682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91400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Accelerators at the Intensity Frontier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smtClean="0"/>
              <a:t>Circular Accelerators (synchrotrons)</a:t>
            </a:r>
            <a:endParaRPr lang="en-US" sz="3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24000"/>
                <a:ext cx="8229600" cy="47244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Fundamental limit on beam intensity</a:t>
                </a:r>
              </a:p>
              <a:p>
                <a:pPr lvl="1"/>
                <a:r>
                  <a:rPr lang="en-US" dirty="0" smtClean="0"/>
                  <a:t>Each individual particle in a bunch experiences (macroscopic) electromagnetic forces generated by its neighbors</a:t>
                </a:r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pPr lvl="1">
                  <a:spcBef>
                    <a:spcPts val="1800"/>
                  </a:spcBef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90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900" b="0" i="1" smtClean="0"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e>
                    </m:d>
                    <m:r>
                      <a:rPr lang="en-US" sz="1900" i="1" smtClean="0"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US" sz="19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1900" i="1" smtClean="0"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  <m:sup>
                        <m:r>
                          <a:rPr lang="en-US" sz="19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d>
                      <m:dPr>
                        <m:begChr m:val="|"/>
                        <m:endChr m:val="|"/>
                        <m:ctrlPr>
                          <a:rPr lang="en-US" sz="19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/>
                  <a:t> 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sz="1900" b="0" i="1" smtClean="0">
                            <a:latin typeface="Cambria Math"/>
                          </a:rPr>
                          <m:t>𝑛𝑒𝑡</m:t>
                        </m:r>
                      </m:sub>
                    </m:sSub>
                    <m:r>
                      <a:rPr lang="en-US" sz="190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19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90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900" b="0" i="1" smtClean="0">
                                <a:latin typeface="Cambria Math"/>
                                <a:ea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900" b="0" i="1" smtClean="0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90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900" i="1" smtClean="0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9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900" dirty="0" smtClean="0"/>
              </a:p>
              <a:p>
                <a:pPr lvl="1">
                  <a:spcBef>
                    <a:spcPts val="600"/>
                  </a:spcBef>
                </a:pPr>
                <a:r>
                  <a:rPr lang="en-US" dirty="0" smtClean="0"/>
                  <a:t>Near the center of the bunch the force is proportional to displacement, i.e. it appears as extra focusing</a:t>
                </a:r>
              </a:p>
              <a:p>
                <a:pPr lvl="1" algn="ctr">
                  <a:spcBef>
                    <a:spcPts val="200"/>
                  </a:spcBef>
                  <a:buFont typeface="Symbol" pitchFamily="18" charset="2"/>
                  <a:buChar char="Þ"/>
                </a:pPr>
                <a14:m>
                  <m:oMath xmlns:m="http://schemas.openxmlformats.org/officeDocument/2006/math">
                    <m:r>
                      <a:rPr lang="el-GR" sz="2400" b="1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𝜟</m:t>
                    </m:r>
                    <m:sSub>
                      <m:sSubPr>
                        <m:ctrlPr>
                          <a:rPr lang="el-GR" sz="2400" b="1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l-GR" sz="2400" b="1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𝝂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𝒔𝒄</m:t>
                        </m:r>
                      </m:sub>
                    </m:sSub>
                    <m:r>
                      <a:rPr lang="el-GR" sz="2400" b="1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∝</m:t>
                    </m:r>
                    <m:f>
                      <m:fPr>
                        <m:ctrlPr>
                          <a:rPr lang="el-GR" sz="2400" b="1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l-GR" sz="24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𝑵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𝒑</m:t>
                            </m:r>
                          </m:sub>
                        </m:sSub>
                      </m:num>
                      <m:den>
                        <m:r>
                          <a:rPr lang="el-GR" sz="2400" b="1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𝜺𝜷</m:t>
                        </m:r>
                        <m:sSup>
                          <m:sSupPr>
                            <m:ctrlPr>
                              <a:rPr lang="el-GR" sz="24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l-GR" sz="24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𝜸</m:t>
                            </m:r>
                          </m:e>
                          <m:sup>
                            <m:r>
                              <a:rPr lang="en-US" sz="2400" b="1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  <m:r>
                          <a:rPr lang="en-US" sz="2400" b="1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𝑩</m:t>
                        </m:r>
                      </m:den>
                    </m:f>
                  </m:oMath>
                </a14:m>
                <a:r>
                  <a:rPr lang="en-US" dirty="0" smtClean="0"/>
                  <a:t>   (space-charge, or </a:t>
                </a:r>
                <a:r>
                  <a:rPr lang="en-US" dirty="0" err="1" smtClean="0"/>
                  <a:t>Laslett</a:t>
                </a:r>
                <a:r>
                  <a:rPr lang="en-US" dirty="0" smtClean="0"/>
                  <a:t>, tune shift)</a:t>
                </a:r>
              </a:p>
              <a:p>
                <a:pPr lvl="1">
                  <a:spcBef>
                    <a:spcPts val="600"/>
                  </a:spcBef>
                  <a:buFont typeface="Arial" pitchFamily="34" charset="0"/>
                  <a:buChar char="−"/>
                </a:pPr>
                <a:r>
                  <a:rPr lang="en-US" dirty="0" smtClean="0"/>
                  <a:t>(Note that this effect is incoherent: it does not affect the motion of the bunch as a whole.  Why not?)</a:t>
                </a:r>
              </a:p>
              <a:p>
                <a:pPr lvl="1"/>
                <a:endParaRPr lang="en-US" dirty="0" smtClean="0"/>
              </a:p>
              <a:p>
                <a:pPr lvl="1"/>
                <a:endParaRPr lang="en-US" dirty="0" smtClean="0"/>
              </a:p>
              <a:p>
                <a:pPr lvl="1"/>
                <a:endParaRPr lang="en-US" dirty="0" smtClean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24000"/>
                <a:ext cx="8229600" cy="4724400"/>
              </a:xfrm>
              <a:blipFill rotWithShape="1">
                <a:blip r:embed="rId2"/>
                <a:stretch>
                  <a:fillRect l="-1037" t="-2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3581400" y="2532967"/>
            <a:ext cx="1224105" cy="1277033"/>
            <a:chOff x="3581400" y="2761567"/>
            <a:chExt cx="1224105" cy="1277033"/>
          </a:xfrm>
        </p:grpSpPr>
        <p:sp>
          <p:nvSpPr>
            <p:cNvPr id="6" name="Oval 5"/>
            <p:cNvSpPr/>
            <p:nvPr/>
          </p:nvSpPr>
          <p:spPr>
            <a:xfrm>
              <a:off x="3581400" y="2895600"/>
              <a:ext cx="1143000" cy="11430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373881" y="3276600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4191000" y="2971800"/>
              <a:ext cx="609600" cy="4953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 rot="19262075">
              <a:off x="4239085" y="2761567"/>
              <a:ext cx="566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F</a:t>
              </a:r>
              <a:r>
                <a:rPr lang="en-US" b="1" baseline="-25000" dirty="0" smtClean="0">
                  <a:solidFill>
                    <a:srgbClr val="C00000"/>
                  </a:solidFill>
                </a:rPr>
                <a:t>E</a:t>
              </a:r>
              <a:endParaRPr lang="en-US" b="1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9465267">
              <a:off x="3932063" y="3019649"/>
              <a:ext cx="545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99"/>
                  </a:solidFill>
                </a:rPr>
                <a:t>F</a:t>
              </a:r>
              <a:r>
                <a:rPr lang="en-US" b="1" baseline="-25000" dirty="0" smtClean="0">
                  <a:solidFill>
                    <a:srgbClr val="000099"/>
                  </a:solidFill>
                </a:rPr>
                <a:t>B</a:t>
              </a:r>
              <a:endParaRPr lang="en-US" b="1" baseline="-25000" dirty="0">
                <a:solidFill>
                  <a:srgbClr val="000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173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91400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Accelerators at the Intensity Frontier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smtClean="0"/>
              <a:t>Circular Accelerators (synchrotrons)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Space-charge</a:t>
            </a:r>
          </a:p>
          <a:p>
            <a:pPr lvl="1"/>
            <a:r>
              <a:rPr lang="en-US" dirty="0" smtClean="0"/>
              <a:t>Experience show that we need to keep </a:t>
            </a:r>
            <a:r>
              <a:rPr lang="en-US" dirty="0" err="1" smtClean="0">
                <a:latin typeface="Symbol" pitchFamily="18" charset="2"/>
              </a:rPr>
              <a:t>Dn</a:t>
            </a:r>
            <a:r>
              <a:rPr lang="en-US" baseline="-25000" dirty="0" err="1" smtClean="0"/>
              <a:t>sc</a:t>
            </a:r>
            <a:r>
              <a:rPr lang="en-US" dirty="0" smtClean="0"/>
              <a:t>&lt;0.2 to minimize beam losses</a:t>
            </a:r>
          </a:p>
          <a:p>
            <a:pPr lvl="1"/>
            <a:r>
              <a:rPr lang="en-US" dirty="0" smtClean="0"/>
              <a:t>Note that the space-charge tune shift is:</a:t>
            </a:r>
          </a:p>
          <a:p>
            <a:pPr lvl="2"/>
            <a:r>
              <a:rPr lang="en-US" dirty="0" smtClean="0"/>
              <a:t>Strongest at the injection energy of the accelerator;</a:t>
            </a:r>
          </a:p>
          <a:p>
            <a:pPr lvl="2"/>
            <a:r>
              <a:rPr lang="en-US" dirty="0" smtClean="0"/>
              <a:t>Proportional to the total number of particles in the accelerator, i.e. the circumference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This leads to a strategy of initiating acceleration with a </a:t>
            </a:r>
            <a:r>
              <a:rPr lang="en-US" dirty="0" err="1" smtClean="0"/>
              <a:t>linac</a:t>
            </a:r>
            <a:r>
              <a:rPr lang="en-US" dirty="0" smtClean="0"/>
              <a:t>, followed by a cascade of accelerators</a:t>
            </a:r>
          </a:p>
          <a:p>
            <a:pPr lvl="2"/>
            <a:r>
              <a:rPr lang="en-US" dirty="0" smtClean="0"/>
              <a:t>Overall performance is generally dictated by the injection energy into the first accelerator.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Recent example: J-PARC</a:t>
            </a:r>
          </a:p>
          <a:p>
            <a:pPr lvl="1"/>
            <a:r>
              <a:rPr lang="en-US" dirty="0" smtClean="0"/>
              <a:t>Currently undergoing an upgrade of the </a:t>
            </a:r>
            <a:r>
              <a:rPr lang="en-US" dirty="0" err="1" smtClean="0"/>
              <a:t>linac</a:t>
            </a:r>
            <a:r>
              <a:rPr lang="en-US" dirty="0" smtClean="0"/>
              <a:t> energy from 181 to 400 MeV to support higher power operations.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01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0964" y="304800"/>
            <a:ext cx="7278815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Accelerators at the Intensity Frontier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smtClean="0"/>
              <a:t>J-PARC</a:t>
            </a:r>
            <a:endParaRPr lang="en-US" sz="3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88" name="グループ化 3"/>
          <p:cNvGrpSpPr>
            <a:grpSpLocks/>
          </p:cNvGrpSpPr>
          <p:nvPr/>
        </p:nvGrpSpPr>
        <p:grpSpPr bwMode="auto">
          <a:xfrm>
            <a:off x="533400" y="1295400"/>
            <a:ext cx="8077199" cy="5105400"/>
            <a:chOff x="230188" y="1389063"/>
            <a:chExt cx="8588377" cy="5445125"/>
          </a:xfrm>
        </p:grpSpPr>
        <p:pic>
          <p:nvPicPr>
            <p:cNvPr id="89" name="Picture 2" descr="Case3修正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188" y="1389063"/>
              <a:ext cx="8588375" cy="544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3" name="Group 63"/>
            <p:cNvGrpSpPr>
              <a:grpSpLocks/>
            </p:cNvGrpSpPr>
            <p:nvPr/>
          </p:nvGrpSpPr>
          <p:grpSpPr bwMode="auto">
            <a:xfrm>
              <a:off x="2325688" y="1785938"/>
              <a:ext cx="3402012" cy="1147763"/>
              <a:chOff x="1465" y="1125"/>
              <a:chExt cx="2143" cy="723"/>
            </a:xfrm>
          </p:grpSpPr>
          <p:sp>
            <p:nvSpPr>
              <p:cNvPr id="124" name="Line 11"/>
              <p:cNvSpPr>
                <a:spLocks noChangeShapeType="1"/>
              </p:cNvSpPr>
              <p:nvPr/>
            </p:nvSpPr>
            <p:spPr bwMode="auto">
              <a:xfrm>
                <a:off x="2506" y="1208"/>
                <a:ext cx="1102" cy="640"/>
              </a:xfrm>
              <a:prstGeom prst="line">
                <a:avLst/>
              </a:prstGeom>
              <a:noFill/>
              <a:ln w="28575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Text Box 12"/>
              <p:cNvSpPr txBox="1">
                <a:spLocks noChangeArrowheads="1"/>
              </p:cNvSpPr>
              <p:nvPr/>
            </p:nvSpPr>
            <p:spPr bwMode="auto">
              <a:xfrm>
                <a:off x="1465" y="1125"/>
                <a:ext cx="1793" cy="341"/>
              </a:xfrm>
              <a:prstGeom prst="rect">
                <a:avLst/>
              </a:prstGeom>
              <a:solidFill>
                <a:srgbClr val="FFF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r>
                  <a:rPr lang="en-US" altLang="ja-JP" sz="1200" b="1" dirty="0">
                    <a:solidFill>
                      <a:schemeClr val="tx1"/>
                    </a:solidFill>
                  </a:rPr>
                  <a:t>Materials and Life Science</a:t>
                </a:r>
              </a:p>
              <a:p>
                <a:pPr algn="ctr" eaLnBrk="1" hangingPunct="1"/>
                <a:r>
                  <a:rPr lang="en-US" altLang="ja-JP" sz="1200" b="1" dirty="0">
                    <a:solidFill>
                      <a:schemeClr val="tx1"/>
                    </a:solidFill>
                  </a:rPr>
                  <a:t>Experimental Facility</a:t>
                </a:r>
              </a:p>
            </p:txBody>
          </p:sp>
        </p:grpSp>
        <p:grpSp>
          <p:nvGrpSpPr>
            <p:cNvPr id="94" name="Group 64"/>
            <p:cNvGrpSpPr>
              <a:grpSpLocks/>
            </p:cNvGrpSpPr>
            <p:nvPr/>
          </p:nvGrpSpPr>
          <p:grpSpPr bwMode="auto">
            <a:xfrm>
              <a:off x="4094163" y="2986088"/>
              <a:ext cx="1916112" cy="492125"/>
              <a:chOff x="2579" y="1881"/>
              <a:chExt cx="1207" cy="310"/>
            </a:xfrm>
          </p:grpSpPr>
          <p:sp>
            <p:nvSpPr>
              <p:cNvPr id="122" name="Line 14"/>
              <p:cNvSpPr>
                <a:spLocks noChangeShapeType="1"/>
              </p:cNvSpPr>
              <p:nvPr/>
            </p:nvSpPr>
            <p:spPr bwMode="auto">
              <a:xfrm flipV="1">
                <a:off x="3471" y="1881"/>
                <a:ext cx="315" cy="113"/>
              </a:xfrm>
              <a:prstGeom prst="line">
                <a:avLst/>
              </a:prstGeom>
              <a:noFill/>
              <a:ln w="38100">
                <a:solidFill>
                  <a:srgbClr val="FFEF9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Freeform 15"/>
              <p:cNvSpPr>
                <a:spLocks/>
              </p:cNvSpPr>
              <p:nvPr/>
            </p:nvSpPr>
            <p:spPr bwMode="auto">
              <a:xfrm>
                <a:off x="2579" y="1964"/>
                <a:ext cx="977" cy="227"/>
              </a:xfrm>
              <a:custGeom>
                <a:avLst/>
                <a:gdLst>
                  <a:gd name="T0" fmla="*/ 0 w 984"/>
                  <a:gd name="T1" fmla="*/ 4297 h 215"/>
                  <a:gd name="T2" fmla="*/ 273 w 984"/>
                  <a:gd name="T3" fmla="*/ 4297 h 215"/>
                  <a:gd name="T4" fmla="*/ 649 w 984"/>
                  <a:gd name="T5" fmla="*/ 0 h 215"/>
                  <a:gd name="T6" fmla="*/ 0 60000 65536"/>
                  <a:gd name="T7" fmla="*/ 0 60000 65536"/>
                  <a:gd name="T8" fmla="*/ 0 60000 65536"/>
                  <a:gd name="T9" fmla="*/ 0 w 984"/>
                  <a:gd name="T10" fmla="*/ 0 h 215"/>
                  <a:gd name="T11" fmla="*/ 984 w 984"/>
                  <a:gd name="T12" fmla="*/ 215 h 2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84" h="215">
                    <a:moveTo>
                      <a:pt x="0" y="184"/>
                    </a:moveTo>
                    <a:cubicBezTo>
                      <a:pt x="122" y="199"/>
                      <a:pt x="244" y="215"/>
                      <a:pt x="408" y="184"/>
                    </a:cubicBezTo>
                    <a:cubicBezTo>
                      <a:pt x="572" y="153"/>
                      <a:pt x="888" y="31"/>
                      <a:pt x="984" y="0"/>
                    </a:cubicBezTo>
                  </a:path>
                </a:pathLst>
              </a:custGeom>
              <a:noFill/>
              <a:ln w="38100">
                <a:solidFill>
                  <a:srgbClr val="FFEF9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5" name="Line 17"/>
            <p:cNvSpPr>
              <a:spLocks noChangeShapeType="1"/>
            </p:cNvSpPr>
            <p:nvPr/>
          </p:nvSpPr>
          <p:spPr bwMode="auto">
            <a:xfrm flipH="1">
              <a:off x="7483475" y="1789113"/>
              <a:ext cx="273050" cy="588962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Text Box 18"/>
            <p:cNvSpPr txBox="1">
              <a:spLocks noChangeArrowheads="1"/>
            </p:cNvSpPr>
            <p:nvPr/>
          </p:nvSpPr>
          <p:spPr bwMode="auto">
            <a:xfrm>
              <a:off x="6507163" y="1649413"/>
              <a:ext cx="2271712" cy="232834"/>
            </a:xfrm>
            <a:prstGeom prst="rect">
              <a:avLst/>
            </a:prstGeom>
            <a:solidFill>
              <a:srgbClr val="FFFF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1pPr>
              <a:lvl2pPr marL="742950" indent="-285750"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2pPr>
              <a:lvl3pPr marL="1143000" indent="-228600"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3pPr>
              <a:lvl4pPr marL="1600200" indent="-228600"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4pPr>
              <a:lvl5pPr marL="2057400" indent="-228600"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ja-JP" sz="1200" b="1" dirty="0">
                  <a:solidFill>
                    <a:schemeClr val="tx1"/>
                  </a:solidFill>
                </a:rPr>
                <a:t>Hadron Beam Facility</a:t>
              </a:r>
            </a:p>
          </p:txBody>
        </p:sp>
        <p:sp>
          <p:nvSpPr>
            <p:cNvPr id="97" name="Line 19"/>
            <p:cNvSpPr>
              <a:spLocks noChangeShapeType="1"/>
            </p:cNvSpPr>
            <p:nvPr/>
          </p:nvSpPr>
          <p:spPr bwMode="auto">
            <a:xfrm flipH="1" flipV="1">
              <a:off x="7354888" y="2359025"/>
              <a:ext cx="698500" cy="660400"/>
            </a:xfrm>
            <a:prstGeom prst="line">
              <a:avLst/>
            </a:prstGeom>
            <a:noFill/>
            <a:ln w="38100">
              <a:solidFill>
                <a:srgbClr val="FFB91B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Line 34"/>
            <p:cNvSpPr>
              <a:spLocks noChangeShapeType="1"/>
            </p:cNvSpPr>
            <p:nvPr/>
          </p:nvSpPr>
          <p:spPr bwMode="auto">
            <a:xfrm flipV="1">
              <a:off x="5762625" y="2541588"/>
              <a:ext cx="1382713" cy="1130300"/>
            </a:xfrm>
            <a:prstGeom prst="line">
              <a:avLst/>
            </a:prstGeom>
            <a:noFill/>
            <a:ln w="38100">
              <a:solidFill>
                <a:srgbClr val="FFB91B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35"/>
            <p:cNvSpPr>
              <a:spLocks noChangeShapeType="1"/>
            </p:cNvSpPr>
            <p:nvPr/>
          </p:nvSpPr>
          <p:spPr bwMode="auto">
            <a:xfrm>
              <a:off x="6454775" y="3446463"/>
              <a:ext cx="0" cy="0"/>
            </a:xfrm>
            <a:prstGeom prst="line">
              <a:avLst/>
            </a:prstGeom>
            <a:noFill/>
            <a:ln w="38100">
              <a:solidFill>
                <a:srgbClr val="FFB9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Line 36"/>
            <p:cNvSpPr>
              <a:spLocks noChangeShapeType="1"/>
            </p:cNvSpPr>
            <p:nvPr/>
          </p:nvSpPr>
          <p:spPr bwMode="auto">
            <a:xfrm flipV="1">
              <a:off x="5762625" y="2541588"/>
              <a:ext cx="1382713" cy="11303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Text Box 37"/>
            <p:cNvSpPr txBox="1">
              <a:spLocks noChangeArrowheads="1"/>
            </p:cNvSpPr>
            <p:nvPr/>
          </p:nvSpPr>
          <p:spPr bwMode="auto">
            <a:xfrm>
              <a:off x="6099175" y="3144838"/>
              <a:ext cx="1539875" cy="46513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1pPr>
              <a:lvl2pPr marL="742950" indent="-285750"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2pPr>
              <a:lvl3pPr marL="1143000" indent="-228600"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3pPr>
              <a:lvl4pPr marL="1600200" indent="-228600"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4pPr>
              <a:lvl5pPr marL="2057400" indent="-228600"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70000"/>
                </a:lnSpc>
                <a:spcBef>
                  <a:spcPct val="50000"/>
                </a:spcBef>
              </a:pPr>
              <a:endParaRPr lang="en-US" altLang="ja-JP" sz="4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  <a:p>
              <a:pPr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ja-JP" altLang="en-US">
                  <a:solidFill>
                    <a:schemeClr val="bg1"/>
                  </a:solidFill>
                  <a:latin typeface="Times New Roman" pitchFamily="18" charset="0"/>
                </a:rPr>
                <a:t>５００ｍ</a:t>
              </a:r>
              <a:endParaRPr lang="ja-JP" altLang="en-US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sp>
          <p:nvSpPr>
            <p:cNvPr id="102" name="Text Box 40"/>
            <p:cNvSpPr txBox="1">
              <a:spLocks noChangeArrowheads="1"/>
            </p:cNvSpPr>
            <p:nvPr/>
          </p:nvSpPr>
          <p:spPr bwMode="auto">
            <a:xfrm>
              <a:off x="2181225" y="5589588"/>
              <a:ext cx="1095826" cy="47593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1pPr>
              <a:lvl2pPr marL="742950" indent="-285750"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2pPr>
              <a:lvl3pPr marL="1143000" indent="-228600"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3pPr>
              <a:lvl4pPr marL="1600200" indent="-228600"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4pPr>
              <a:lvl5pPr marL="2057400" indent="-228600"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ja-JP" sz="1200" b="1" dirty="0" err="1">
                  <a:solidFill>
                    <a:schemeClr val="tx1"/>
                  </a:solidFill>
                  <a:ea typeface="MS Gothic" pitchFamily="49" charset="-128"/>
                </a:rPr>
                <a:t>Linac</a:t>
              </a:r>
              <a:endParaRPr lang="en-US" altLang="ja-JP" sz="1200" b="1" dirty="0">
                <a:solidFill>
                  <a:schemeClr val="tx1"/>
                </a:solidFill>
                <a:ea typeface="MS Gothic" pitchFamily="49" charset="-128"/>
              </a:endParaRPr>
            </a:p>
            <a:p>
              <a:pPr algn="ctr" eaLnBrk="1" hangingPunct="1">
                <a:lnSpc>
                  <a:spcPct val="20000"/>
                </a:lnSpc>
                <a:spcBef>
                  <a:spcPct val="50000"/>
                </a:spcBef>
              </a:pPr>
              <a:r>
                <a:rPr lang="en-US" altLang="ja-JP" sz="1200" b="1" dirty="0">
                  <a:solidFill>
                    <a:schemeClr val="tx1"/>
                  </a:solidFill>
                  <a:ea typeface="MS Gothic" pitchFamily="49" charset="-128"/>
                </a:rPr>
                <a:t>(330m)</a:t>
              </a:r>
            </a:p>
          </p:txBody>
        </p:sp>
        <p:sp>
          <p:nvSpPr>
            <p:cNvPr id="103" name="Line 41"/>
            <p:cNvSpPr>
              <a:spLocks noChangeShapeType="1"/>
            </p:cNvSpPr>
            <p:nvPr/>
          </p:nvSpPr>
          <p:spPr bwMode="auto">
            <a:xfrm flipH="1" flipV="1">
              <a:off x="2654300" y="4913313"/>
              <a:ext cx="71438" cy="647700"/>
            </a:xfrm>
            <a:prstGeom prst="line">
              <a:avLst/>
            </a:prstGeom>
            <a:noFill/>
            <a:ln w="28575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Line 42"/>
            <p:cNvSpPr>
              <a:spLocks noChangeShapeType="1"/>
            </p:cNvSpPr>
            <p:nvPr/>
          </p:nvSpPr>
          <p:spPr bwMode="auto">
            <a:xfrm flipV="1">
              <a:off x="1079500" y="4295775"/>
              <a:ext cx="2960688" cy="1265238"/>
            </a:xfrm>
            <a:prstGeom prst="line">
              <a:avLst/>
            </a:prstGeom>
            <a:noFill/>
            <a:ln w="44450">
              <a:solidFill>
                <a:srgbClr val="FFB9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5" name="Group 60"/>
            <p:cNvGrpSpPr>
              <a:grpSpLocks/>
            </p:cNvGrpSpPr>
            <p:nvPr/>
          </p:nvGrpSpPr>
          <p:grpSpPr bwMode="auto">
            <a:xfrm>
              <a:off x="4833938" y="2563813"/>
              <a:ext cx="1943100" cy="1747837"/>
              <a:chOff x="3045" y="1615"/>
              <a:chExt cx="1224" cy="1101"/>
            </a:xfrm>
          </p:grpSpPr>
          <p:sp>
            <p:nvSpPr>
              <p:cNvPr id="120" name="Freeform 45"/>
              <p:cNvSpPr>
                <a:spLocks/>
              </p:cNvSpPr>
              <p:nvPr/>
            </p:nvSpPr>
            <p:spPr bwMode="auto">
              <a:xfrm>
                <a:off x="3045" y="1615"/>
                <a:ext cx="755" cy="811"/>
              </a:xfrm>
              <a:custGeom>
                <a:avLst/>
                <a:gdLst>
                  <a:gd name="T0" fmla="*/ 2147483647 w 483"/>
                  <a:gd name="T1" fmla="*/ 0 h 760"/>
                  <a:gd name="T2" fmla="*/ 2147483647 w 483"/>
                  <a:gd name="T3" fmla="*/ 5454 h 760"/>
                  <a:gd name="T4" fmla="*/ 2147483647 w 483"/>
                  <a:gd name="T5" fmla="*/ 15464 h 760"/>
                  <a:gd name="T6" fmla="*/ 2147483647 w 483"/>
                  <a:gd name="T7" fmla="*/ 28853 h 7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3"/>
                  <a:gd name="T13" fmla="*/ 0 h 760"/>
                  <a:gd name="T14" fmla="*/ 483 w 483"/>
                  <a:gd name="T15" fmla="*/ 760 h 7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3" h="760">
                    <a:moveTo>
                      <a:pt x="203" y="0"/>
                    </a:moveTo>
                    <a:cubicBezTo>
                      <a:pt x="120" y="38"/>
                      <a:pt x="38" y="76"/>
                      <a:pt x="19" y="144"/>
                    </a:cubicBezTo>
                    <a:cubicBezTo>
                      <a:pt x="0" y="212"/>
                      <a:pt x="14" y="305"/>
                      <a:pt x="91" y="408"/>
                    </a:cubicBezTo>
                    <a:cubicBezTo>
                      <a:pt x="168" y="511"/>
                      <a:pt x="418" y="701"/>
                      <a:pt x="483" y="760"/>
                    </a:cubicBezTo>
                  </a:path>
                </a:pathLst>
              </a:custGeom>
              <a:noFill/>
              <a:ln w="38100">
                <a:solidFill>
                  <a:srgbClr val="FFEF9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Line 46"/>
              <p:cNvSpPr>
                <a:spLocks noChangeShapeType="1"/>
              </p:cNvSpPr>
              <p:nvPr/>
            </p:nvSpPr>
            <p:spPr bwMode="auto">
              <a:xfrm>
                <a:off x="3706" y="2366"/>
                <a:ext cx="563" cy="350"/>
              </a:xfrm>
              <a:prstGeom prst="line">
                <a:avLst/>
              </a:prstGeom>
              <a:noFill/>
              <a:ln w="38100">
                <a:solidFill>
                  <a:srgbClr val="FFEF9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6" name="Group 59"/>
            <p:cNvGrpSpPr>
              <a:grpSpLocks/>
            </p:cNvGrpSpPr>
            <p:nvPr/>
          </p:nvGrpSpPr>
          <p:grpSpPr bwMode="auto">
            <a:xfrm>
              <a:off x="6459538" y="4179890"/>
              <a:ext cx="1603375" cy="768350"/>
              <a:chOff x="4069" y="2633"/>
              <a:chExt cx="1010" cy="484"/>
            </a:xfrm>
          </p:grpSpPr>
          <p:sp>
            <p:nvSpPr>
              <p:cNvPr id="118" name="Line 48"/>
              <p:cNvSpPr>
                <a:spLocks noChangeShapeType="1"/>
              </p:cNvSpPr>
              <p:nvPr/>
            </p:nvSpPr>
            <p:spPr bwMode="auto">
              <a:xfrm flipH="1" flipV="1">
                <a:off x="4125" y="2633"/>
                <a:ext cx="52" cy="249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Text Box 49"/>
              <p:cNvSpPr txBox="1">
                <a:spLocks noChangeArrowheads="1"/>
              </p:cNvSpPr>
              <p:nvPr/>
            </p:nvSpPr>
            <p:spPr bwMode="auto">
              <a:xfrm>
                <a:off x="4069" y="2856"/>
                <a:ext cx="1010" cy="261"/>
              </a:xfrm>
              <a:prstGeom prst="rect">
                <a:avLst/>
              </a:prstGeom>
              <a:solidFill>
                <a:srgbClr val="FFF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altLang="ja-JP" sz="1200" b="1" dirty="0">
                    <a:solidFill>
                      <a:schemeClr val="tx1"/>
                    </a:solidFill>
                  </a:rPr>
                  <a:t>Neutrino to </a:t>
                </a:r>
                <a:r>
                  <a:rPr lang="en-US" altLang="ja-JP" sz="1200" b="1" dirty="0" err="1" smtClean="0">
                    <a:solidFill>
                      <a:schemeClr val="tx1"/>
                    </a:solidFill>
                  </a:rPr>
                  <a:t>Kamiokande</a:t>
                </a:r>
                <a:r>
                  <a:rPr lang="en-US" altLang="ja-JP" sz="1200" b="1" dirty="0" smtClean="0">
                    <a:solidFill>
                      <a:schemeClr val="tx1"/>
                    </a:solidFill>
                  </a:rPr>
                  <a:t>(T2K)</a:t>
                </a:r>
                <a:endParaRPr lang="en-US" altLang="ja-JP" sz="12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7" name="Text Box 23"/>
            <p:cNvSpPr txBox="1">
              <a:spLocks noChangeArrowheads="1"/>
            </p:cNvSpPr>
            <p:nvPr/>
          </p:nvSpPr>
          <p:spPr bwMode="auto">
            <a:xfrm>
              <a:off x="3619501" y="5200650"/>
              <a:ext cx="2263774" cy="50478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1pPr>
              <a:lvl2pPr marL="742950" indent="-285750"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2pPr>
              <a:lvl3pPr marL="1143000" indent="-228600"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3pPr>
              <a:lvl4pPr marL="1600200" indent="-228600"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4pPr>
              <a:lvl5pPr marL="2057400" indent="-228600"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ja-JP" sz="1100" b="1" dirty="0">
                  <a:solidFill>
                    <a:schemeClr val="tx1"/>
                  </a:solidFill>
                </a:rPr>
                <a:t>3 </a:t>
              </a:r>
              <a:r>
                <a:rPr lang="en-US" altLang="ja-JP" sz="1100" b="1" dirty="0" err="1">
                  <a:solidFill>
                    <a:schemeClr val="tx1"/>
                  </a:solidFill>
                </a:rPr>
                <a:t>GeV</a:t>
              </a:r>
              <a:r>
                <a:rPr lang="en-US" altLang="ja-JP" sz="1100" b="1" dirty="0">
                  <a:solidFill>
                    <a:schemeClr val="tx1"/>
                  </a:solidFill>
                </a:rPr>
                <a:t> Synchrotron</a:t>
              </a:r>
            </a:p>
            <a:p>
              <a:pPr algn="ctr" eaLnBrk="1" hangingPunct="1"/>
              <a:r>
                <a:rPr lang="en-US" altLang="ja-JP" sz="1100" b="1" dirty="0">
                  <a:solidFill>
                    <a:schemeClr val="tx1"/>
                  </a:solidFill>
                </a:rPr>
                <a:t>(25 Hz,</a:t>
              </a:r>
              <a:r>
                <a:rPr lang="en-US" altLang="ja-JP" sz="1100" b="1" dirty="0">
                  <a:solidFill>
                    <a:schemeClr val="accent2"/>
                  </a:solidFill>
                </a:rPr>
                <a:t> 1MW</a:t>
              </a:r>
              <a:r>
                <a:rPr lang="en-US" altLang="ja-JP" sz="1100" b="1" dirty="0">
                  <a:solidFill>
                    <a:schemeClr val="tx1"/>
                  </a:solidFill>
                </a:rPr>
                <a:t>)</a:t>
              </a:r>
            </a:p>
          </p:txBody>
        </p:sp>
        <p:grpSp>
          <p:nvGrpSpPr>
            <p:cNvPr id="108" name="Group 54"/>
            <p:cNvGrpSpPr>
              <a:grpSpLocks/>
            </p:cNvGrpSpPr>
            <p:nvPr/>
          </p:nvGrpSpPr>
          <p:grpSpPr bwMode="auto">
            <a:xfrm>
              <a:off x="3509963" y="3427413"/>
              <a:ext cx="1233488" cy="1776412"/>
              <a:chOff x="2211" y="2159"/>
              <a:chExt cx="777" cy="1119"/>
            </a:xfrm>
          </p:grpSpPr>
          <p:sp>
            <p:nvSpPr>
              <p:cNvPr id="115" name="Line 53"/>
              <p:cNvSpPr>
                <a:spLocks noChangeShapeType="1"/>
              </p:cNvSpPr>
              <p:nvPr/>
            </p:nvSpPr>
            <p:spPr bwMode="auto">
              <a:xfrm flipH="1" flipV="1">
                <a:off x="2618" y="2388"/>
                <a:ext cx="370" cy="890"/>
              </a:xfrm>
              <a:prstGeom prst="line">
                <a:avLst/>
              </a:prstGeom>
              <a:noFill/>
              <a:ln w="28575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Freeform 54"/>
              <p:cNvSpPr>
                <a:spLocks/>
              </p:cNvSpPr>
              <p:nvPr/>
            </p:nvSpPr>
            <p:spPr bwMode="auto">
              <a:xfrm>
                <a:off x="2354" y="2404"/>
                <a:ext cx="240" cy="312"/>
              </a:xfrm>
              <a:custGeom>
                <a:avLst/>
                <a:gdLst>
                  <a:gd name="T0" fmla="*/ 6 w 261"/>
                  <a:gd name="T1" fmla="*/ 51 h 322"/>
                  <a:gd name="T2" fmla="*/ 6 w 261"/>
                  <a:gd name="T3" fmla="*/ 49 h 322"/>
                  <a:gd name="T4" fmla="*/ 6 w 261"/>
                  <a:gd name="T5" fmla="*/ 47 h 322"/>
                  <a:gd name="T6" fmla="*/ 6 w 261"/>
                  <a:gd name="T7" fmla="*/ 46 h 322"/>
                  <a:gd name="T8" fmla="*/ 6 w 261"/>
                  <a:gd name="T9" fmla="*/ 45 h 322"/>
                  <a:gd name="T10" fmla="*/ 6 w 261"/>
                  <a:gd name="T11" fmla="*/ 44 h 322"/>
                  <a:gd name="T12" fmla="*/ 6 w 261"/>
                  <a:gd name="T13" fmla="*/ 42 h 322"/>
                  <a:gd name="T14" fmla="*/ 6 w 261"/>
                  <a:gd name="T15" fmla="*/ 41 h 322"/>
                  <a:gd name="T16" fmla="*/ 6 w 261"/>
                  <a:gd name="T17" fmla="*/ 39 h 322"/>
                  <a:gd name="T18" fmla="*/ 6 w 261"/>
                  <a:gd name="T19" fmla="*/ 38 h 322"/>
                  <a:gd name="T20" fmla="*/ 6 w 261"/>
                  <a:gd name="T21" fmla="*/ 36 h 322"/>
                  <a:gd name="T22" fmla="*/ 6 w 261"/>
                  <a:gd name="T23" fmla="*/ 34 h 322"/>
                  <a:gd name="T24" fmla="*/ 6 w 261"/>
                  <a:gd name="T25" fmla="*/ 32 h 322"/>
                  <a:gd name="T26" fmla="*/ 6 w 261"/>
                  <a:gd name="T27" fmla="*/ 29 h 322"/>
                  <a:gd name="T28" fmla="*/ 6 w 261"/>
                  <a:gd name="T29" fmla="*/ 27 h 322"/>
                  <a:gd name="T30" fmla="*/ 6 w 261"/>
                  <a:gd name="T31" fmla="*/ 24 h 322"/>
                  <a:gd name="T32" fmla="*/ 6 w 261"/>
                  <a:gd name="T33" fmla="*/ 21 h 322"/>
                  <a:gd name="T34" fmla="*/ 6 w 261"/>
                  <a:gd name="T35" fmla="*/ 16 h 322"/>
                  <a:gd name="T36" fmla="*/ 6 w 261"/>
                  <a:gd name="T37" fmla="*/ 16 h 322"/>
                  <a:gd name="T38" fmla="*/ 6 w 261"/>
                  <a:gd name="T39" fmla="*/ 16 h 322"/>
                  <a:gd name="T40" fmla="*/ 6 w 261"/>
                  <a:gd name="T41" fmla="*/ 16 h 322"/>
                  <a:gd name="T42" fmla="*/ 6 w 261"/>
                  <a:gd name="T43" fmla="*/ 16 h 322"/>
                  <a:gd name="T44" fmla="*/ 6 w 261"/>
                  <a:gd name="T45" fmla="*/ 16 h 322"/>
                  <a:gd name="T46" fmla="*/ 6 w 261"/>
                  <a:gd name="T47" fmla="*/ 16 h 322"/>
                  <a:gd name="T48" fmla="*/ 6 w 261"/>
                  <a:gd name="T49" fmla="*/ 16 h 322"/>
                  <a:gd name="T50" fmla="*/ 6 w 261"/>
                  <a:gd name="T51" fmla="*/ 12 h 322"/>
                  <a:gd name="T52" fmla="*/ 4 w 261"/>
                  <a:gd name="T53" fmla="*/ 6 h 322"/>
                  <a:gd name="T54" fmla="*/ 0 w 261"/>
                  <a:gd name="T55" fmla="*/ 2 h 322"/>
                  <a:gd name="T56" fmla="*/ 0 w 261"/>
                  <a:gd name="T57" fmla="*/ 0 h 3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61"/>
                  <a:gd name="T88" fmla="*/ 0 h 322"/>
                  <a:gd name="T89" fmla="*/ 261 w 261"/>
                  <a:gd name="T90" fmla="*/ 322 h 3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61" h="322">
                    <a:moveTo>
                      <a:pt x="163" y="322"/>
                    </a:moveTo>
                    <a:lnTo>
                      <a:pt x="189" y="312"/>
                    </a:lnTo>
                    <a:lnTo>
                      <a:pt x="211" y="302"/>
                    </a:lnTo>
                    <a:lnTo>
                      <a:pt x="226" y="292"/>
                    </a:lnTo>
                    <a:lnTo>
                      <a:pt x="242" y="280"/>
                    </a:lnTo>
                    <a:lnTo>
                      <a:pt x="250" y="269"/>
                    </a:lnTo>
                    <a:lnTo>
                      <a:pt x="257" y="257"/>
                    </a:lnTo>
                    <a:lnTo>
                      <a:pt x="261" y="245"/>
                    </a:lnTo>
                    <a:lnTo>
                      <a:pt x="261" y="233"/>
                    </a:lnTo>
                    <a:lnTo>
                      <a:pt x="259" y="221"/>
                    </a:lnTo>
                    <a:lnTo>
                      <a:pt x="255" y="207"/>
                    </a:lnTo>
                    <a:lnTo>
                      <a:pt x="248" y="195"/>
                    </a:lnTo>
                    <a:lnTo>
                      <a:pt x="237" y="183"/>
                    </a:lnTo>
                    <a:lnTo>
                      <a:pt x="228" y="169"/>
                    </a:lnTo>
                    <a:lnTo>
                      <a:pt x="215" y="157"/>
                    </a:lnTo>
                    <a:lnTo>
                      <a:pt x="202" y="145"/>
                    </a:lnTo>
                    <a:lnTo>
                      <a:pt x="187" y="133"/>
                    </a:lnTo>
                    <a:lnTo>
                      <a:pt x="157" y="109"/>
                    </a:lnTo>
                    <a:lnTo>
                      <a:pt x="124" y="87"/>
                    </a:lnTo>
                    <a:lnTo>
                      <a:pt x="91" y="65"/>
                    </a:lnTo>
                    <a:lnTo>
                      <a:pt x="61" y="46"/>
                    </a:lnTo>
                    <a:lnTo>
                      <a:pt x="48" y="38"/>
                    </a:lnTo>
                    <a:lnTo>
                      <a:pt x="35" y="30"/>
                    </a:lnTo>
                    <a:lnTo>
                      <a:pt x="24" y="22"/>
                    </a:lnTo>
                    <a:lnTo>
                      <a:pt x="15" y="16"/>
                    </a:lnTo>
                    <a:lnTo>
                      <a:pt x="9" y="12"/>
                    </a:lnTo>
                    <a:lnTo>
                      <a:pt x="4" y="6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FFB91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55"/>
              <p:cNvSpPr>
                <a:spLocks/>
              </p:cNvSpPr>
              <p:nvPr/>
            </p:nvSpPr>
            <p:spPr bwMode="auto">
              <a:xfrm>
                <a:off x="2211" y="2159"/>
                <a:ext cx="460" cy="280"/>
              </a:xfrm>
              <a:custGeom>
                <a:avLst/>
                <a:gdLst>
                  <a:gd name="T0" fmla="*/ 62 w 460"/>
                  <a:gd name="T1" fmla="*/ 183 h 280"/>
                  <a:gd name="T2" fmla="*/ 140 w 460"/>
                  <a:gd name="T3" fmla="*/ 246 h 280"/>
                  <a:gd name="T4" fmla="*/ 167 w 460"/>
                  <a:gd name="T5" fmla="*/ 261 h 280"/>
                  <a:gd name="T6" fmla="*/ 200 w 460"/>
                  <a:gd name="T7" fmla="*/ 273 h 280"/>
                  <a:gd name="T8" fmla="*/ 238 w 460"/>
                  <a:gd name="T9" fmla="*/ 279 h 280"/>
                  <a:gd name="T10" fmla="*/ 277 w 460"/>
                  <a:gd name="T11" fmla="*/ 280 h 280"/>
                  <a:gd name="T12" fmla="*/ 305 w 460"/>
                  <a:gd name="T13" fmla="*/ 270 h 280"/>
                  <a:gd name="T14" fmla="*/ 376 w 460"/>
                  <a:gd name="T15" fmla="*/ 219 h 280"/>
                  <a:gd name="T16" fmla="*/ 422 w 460"/>
                  <a:gd name="T17" fmla="*/ 169 h 280"/>
                  <a:gd name="T18" fmla="*/ 446 w 460"/>
                  <a:gd name="T19" fmla="*/ 138 h 280"/>
                  <a:gd name="T20" fmla="*/ 460 w 460"/>
                  <a:gd name="T21" fmla="*/ 94 h 280"/>
                  <a:gd name="T22" fmla="*/ 455 w 460"/>
                  <a:gd name="T23" fmla="*/ 51 h 280"/>
                  <a:gd name="T24" fmla="*/ 428 w 460"/>
                  <a:gd name="T25" fmla="*/ 18 h 280"/>
                  <a:gd name="T26" fmla="*/ 391 w 460"/>
                  <a:gd name="T27" fmla="*/ 1 h 280"/>
                  <a:gd name="T28" fmla="*/ 350 w 460"/>
                  <a:gd name="T29" fmla="*/ 0 h 280"/>
                  <a:gd name="T30" fmla="*/ 262 w 460"/>
                  <a:gd name="T31" fmla="*/ 3 h 280"/>
                  <a:gd name="T32" fmla="*/ 198 w 460"/>
                  <a:gd name="T33" fmla="*/ 5 h 280"/>
                  <a:gd name="T34" fmla="*/ 92 w 460"/>
                  <a:gd name="T35" fmla="*/ 18 h 280"/>
                  <a:gd name="T36" fmla="*/ 50 w 460"/>
                  <a:gd name="T37" fmla="*/ 31 h 280"/>
                  <a:gd name="T38" fmla="*/ 26 w 460"/>
                  <a:gd name="T39" fmla="*/ 49 h 280"/>
                  <a:gd name="T40" fmla="*/ 8 w 460"/>
                  <a:gd name="T41" fmla="*/ 73 h 280"/>
                  <a:gd name="T42" fmla="*/ 0 w 460"/>
                  <a:gd name="T43" fmla="*/ 97 h 280"/>
                  <a:gd name="T44" fmla="*/ 12 w 460"/>
                  <a:gd name="T45" fmla="*/ 125 h 280"/>
                  <a:gd name="T46" fmla="*/ 32 w 460"/>
                  <a:gd name="T47" fmla="*/ 151 h 280"/>
                  <a:gd name="T48" fmla="*/ 68 w 460"/>
                  <a:gd name="T49" fmla="*/ 187 h 28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60"/>
                  <a:gd name="T76" fmla="*/ 0 h 280"/>
                  <a:gd name="T77" fmla="*/ 460 w 460"/>
                  <a:gd name="T78" fmla="*/ 280 h 28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60" h="280">
                    <a:moveTo>
                      <a:pt x="62" y="183"/>
                    </a:moveTo>
                    <a:lnTo>
                      <a:pt x="140" y="246"/>
                    </a:lnTo>
                    <a:lnTo>
                      <a:pt x="167" y="261"/>
                    </a:lnTo>
                    <a:lnTo>
                      <a:pt x="200" y="273"/>
                    </a:lnTo>
                    <a:lnTo>
                      <a:pt x="238" y="279"/>
                    </a:lnTo>
                    <a:lnTo>
                      <a:pt x="277" y="280"/>
                    </a:lnTo>
                    <a:lnTo>
                      <a:pt x="305" y="270"/>
                    </a:lnTo>
                    <a:lnTo>
                      <a:pt x="376" y="219"/>
                    </a:lnTo>
                    <a:lnTo>
                      <a:pt x="422" y="169"/>
                    </a:lnTo>
                    <a:lnTo>
                      <a:pt x="446" y="138"/>
                    </a:lnTo>
                    <a:lnTo>
                      <a:pt x="460" y="94"/>
                    </a:lnTo>
                    <a:lnTo>
                      <a:pt x="455" y="51"/>
                    </a:lnTo>
                    <a:lnTo>
                      <a:pt x="428" y="18"/>
                    </a:lnTo>
                    <a:lnTo>
                      <a:pt x="391" y="1"/>
                    </a:lnTo>
                    <a:lnTo>
                      <a:pt x="350" y="0"/>
                    </a:lnTo>
                    <a:lnTo>
                      <a:pt x="262" y="3"/>
                    </a:lnTo>
                    <a:lnTo>
                      <a:pt x="198" y="5"/>
                    </a:lnTo>
                    <a:lnTo>
                      <a:pt x="92" y="18"/>
                    </a:lnTo>
                    <a:lnTo>
                      <a:pt x="50" y="31"/>
                    </a:lnTo>
                    <a:lnTo>
                      <a:pt x="26" y="49"/>
                    </a:lnTo>
                    <a:lnTo>
                      <a:pt x="8" y="73"/>
                    </a:lnTo>
                    <a:lnTo>
                      <a:pt x="0" y="97"/>
                    </a:lnTo>
                    <a:lnTo>
                      <a:pt x="12" y="125"/>
                    </a:lnTo>
                    <a:lnTo>
                      <a:pt x="32" y="151"/>
                    </a:lnTo>
                    <a:lnTo>
                      <a:pt x="68" y="187"/>
                    </a:lnTo>
                  </a:path>
                </a:pathLst>
              </a:custGeom>
              <a:noFill/>
              <a:ln w="38100">
                <a:solidFill>
                  <a:srgbClr val="FFB91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9" name="Group 57"/>
            <p:cNvGrpSpPr>
              <a:grpSpLocks/>
            </p:cNvGrpSpPr>
            <p:nvPr/>
          </p:nvGrpSpPr>
          <p:grpSpPr bwMode="auto">
            <a:xfrm>
              <a:off x="4672014" y="2406650"/>
              <a:ext cx="3802063" cy="3470276"/>
              <a:chOff x="2943" y="1516"/>
              <a:chExt cx="2395" cy="2186"/>
            </a:xfrm>
          </p:grpSpPr>
          <p:sp>
            <p:nvSpPr>
              <p:cNvPr id="112" name="Text Box 67"/>
              <p:cNvSpPr txBox="1">
                <a:spLocks noChangeArrowheads="1"/>
              </p:cNvSpPr>
              <p:nvPr/>
            </p:nvSpPr>
            <p:spPr bwMode="auto">
              <a:xfrm>
                <a:off x="3912" y="3361"/>
                <a:ext cx="1426" cy="341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rgbClr val="0000FF"/>
                    </a:solidFill>
                    <a:latin typeface="Helvetica" pitchFamily="-107" charset="0"/>
                    <a:ea typeface="MS PGothic" pitchFamily="34" charset="-128"/>
                  </a:defRPr>
                </a:lvl9pPr>
              </a:lstStyle>
              <a:p>
                <a:pPr algn="ctr" eaLnBrk="1" hangingPunct="1"/>
                <a:r>
                  <a:rPr lang="en-US" altLang="ja-JP" sz="1200" b="1" dirty="0">
                    <a:solidFill>
                      <a:schemeClr val="tx1"/>
                    </a:solidFill>
                  </a:rPr>
                  <a:t>50 </a:t>
                </a:r>
                <a:r>
                  <a:rPr lang="en-US" altLang="ja-JP" sz="1200" b="1" dirty="0" err="1">
                    <a:solidFill>
                      <a:schemeClr val="tx1"/>
                    </a:solidFill>
                  </a:rPr>
                  <a:t>GeV</a:t>
                </a:r>
                <a:r>
                  <a:rPr lang="en-US" altLang="ja-JP" sz="1200" b="1" dirty="0">
                    <a:solidFill>
                      <a:schemeClr val="tx1"/>
                    </a:solidFill>
                  </a:rPr>
                  <a:t> Synchrotron</a:t>
                </a:r>
              </a:p>
              <a:p>
                <a:pPr algn="ctr" eaLnBrk="1" hangingPunct="1"/>
                <a:r>
                  <a:rPr lang="en-US" altLang="ja-JP" sz="1200" b="1" dirty="0">
                    <a:solidFill>
                      <a:schemeClr val="tx1"/>
                    </a:solidFill>
                  </a:rPr>
                  <a:t>(</a:t>
                </a:r>
                <a:r>
                  <a:rPr lang="en-US" altLang="ja-JP" sz="1200" b="1" dirty="0">
                    <a:solidFill>
                      <a:srgbClr val="FC0128"/>
                    </a:solidFill>
                  </a:rPr>
                  <a:t>0.75 MW</a:t>
                </a:r>
                <a:r>
                  <a:rPr lang="en-US" altLang="ja-JP" sz="1200" b="1" dirty="0">
                    <a:solidFill>
                      <a:schemeClr val="tx1"/>
                    </a:solidFill>
                  </a:rPr>
                  <a:t>)</a:t>
                </a:r>
                <a:endParaRPr lang="en-US" altLang="ja-JP" sz="1200" b="1" dirty="0">
                  <a:solidFill>
                    <a:schemeClr val="tx1"/>
                  </a:solidFill>
                  <a:ea typeface="MS Gothic" pitchFamily="49" charset="-128"/>
                </a:endParaRPr>
              </a:p>
            </p:txBody>
          </p:sp>
          <p:sp>
            <p:nvSpPr>
              <p:cNvPr id="113" name="Line 68"/>
              <p:cNvSpPr>
                <a:spLocks noChangeShapeType="1"/>
              </p:cNvSpPr>
              <p:nvPr/>
            </p:nvSpPr>
            <p:spPr bwMode="auto">
              <a:xfrm flipH="1" flipV="1">
                <a:off x="3614" y="2424"/>
                <a:ext cx="484" cy="948"/>
              </a:xfrm>
              <a:prstGeom prst="line">
                <a:avLst/>
              </a:prstGeom>
              <a:noFill/>
              <a:ln w="28575">
                <a:solidFill>
                  <a:srgbClr val="FF33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Freeform 69"/>
              <p:cNvSpPr>
                <a:spLocks/>
              </p:cNvSpPr>
              <p:nvPr/>
            </p:nvSpPr>
            <p:spPr bwMode="auto">
              <a:xfrm>
                <a:off x="2943" y="1516"/>
                <a:ext cx="2311" cy="971"/>
              </a:xfrm>
              <a:custGeom>
                <a:avLst/>
                <a:gdLst>
                  <a:gd name="T0" fmla="*/ 532 w 2311"/>
                  <a:gd name="T1" fmla="*/ 800 h 971"/>
                  <a:gd name="T2" fmla="*/ 757 w 2311"/>
                  <a:gd name="T3" fmla="*/ 848 h 971"/>
                  <a:gd name="T4" fmla="*/ 987 w 2311"/>
                  <a:gd name="T5" fmla="*/ 896 h 971"/>
                  <a:gd name="T6" fmla="*/ 1219 w 2311"/>
                  <a:gd name="T7" fmla="*/ 937 h 971"/>
                  <a:gd name="T8" fmla="*/ 1450 w 2311"/>
                  <a:gd name="T9" fmla="*/ 963 h 971"/>
                  <a:gd name="T10" fmla="*/ 1619 w 2311"/>
                  <a:gd name="T11" fmla="*/ 971 h 971"/>
                  <a:gd name="T12" fmla="*/ 1730 w 2311"/>
                  <a:gd name="T13" fmla="*/ 969 h 971"/>
                  <a:gd name="T14" fmla="*/ 1839 w 2311"/>
                  <a:gd name="T15" fmla="*/ 961 h 971"/>
                  <a:gd name="T16" fmla="*/ 1944 w 2311"/>
                  <a:gd name="T17" fmla="*/ 947 h 971"/>
                  <a:gd name="T18" fmla="*/ 2049 w 2311"/>
                  <a:gd name="T19" fmla="*/ 925 h 971"/>
                  <a:gd name="T20" fmla="*/ 2148 w 2311"/>
                  <a:gd name="T21" fmla="*/ 892 h 971"/>
                  <a:gd name="T22" fmla="*/ 2212 w 2311"/>
                  <a:gd name="T23" fmla="*/ 864 h 971"/>
                  <a:gd name="T24" fmla="*/ 2245 w 2311"/>
                  <a:gd name="T25" fmla="*/ 840 h 971"/>
                  <a:gd name="T26" fmla="*/ 2273 w 2311"/>
                  <a:gd name="T27" fmla="*/ 808 h 971"/>
                  <a:gd name="T28" fmla="*/ 2293 w 2311"/>
                  <a:gd name="T29" fmla="*/ 765 h 971"/>
                  <a:gd name="T30" fmla="*/ 2307 w 2311"/>
                  <a:gd name="T31" fmla="*/ 719 h 971"/>
                  <a:gd name="T32" fmla="*/ 2311 w 2311"/>
                  <a:gd name="T33" fmla="*/ 669 h 971"/>
                  <a:gd name="T34" fmla="*/ 2303 w 2311"/>
                  <a:gd name="T35" fmla="*/ 616 h 971"/>
                  <a:gd name="T36" fmla="*/ 2282 w 2311"/>
                  <a:gd name="T37" fmla="*/ 562 h 971"/>
                  <a:gd name="T38" fmla="*/ 2251 w 2311"/>
                  <a:gd name="T39" fmla="*/ 512 h 971"/>
                  <a:gd name="T40" fmla="*/ 2219 w 2311"/>
                  <a:gd name="T41" fmla="*/ 469 h 971"/>
                  <a:gd name="T42" fmla="*/ 2186 w 2311"/>
                  <a:gd name="T43" fmla="*/ 437 h 971"/>
                  <a:gd name="T44" fmla="*/ 2152 w 2311"/>
                  <a:gd name="T45" fmla="*/ 409 h 971"/>
                  <a:gd name="T46" fmla="*/ 2071 w 2311"/>
                  <a:gd name="T47" fmla="*/ 346 h 971"/>
                  <a:gd name="T48" fmla="*/ 1854 w 2311"/>
                  <a:gd name="T49" fmla="*/ 199 h 971"/>
                  <a:gd name="T50" fmla="*/ 1725 w 2311"/>
                  <a:gd name="T51" fmla="*/ 121 h 971"/>
                  <a:gd name="T52" fmla="*/ 1588 w 2311"/>
                  <a:gd name="T53" fmla="*/ 60 h 971"/>
                  <a:gd name="T54" fmla="*/ 1511 w 2311"/>
                  <a:gd name="T55" fmla="*/ 38 h 971"/>
                  <a:gd name="T56" fmla="*/ 1430 w 2311"/>
                  <a:gd name="T57" fmla="*/ 24 h 971"/>
                  <a:gd name="T58" fmla="*/ 1268 w 2311"/>
                  <a:gd name="T59" fmla="*/ 6 h 971"/>
                  <a:gd name="T60" fmla="*/ 1098 w 2311"/>
                  <a:gd name="T61" fmla="*/ 0 h 971"/>
                  <a:gd name="T62" fmla="*/ 929 w 2311"/>
                  <a:gd name="T63" fmla="*/ 6 h 971"/>
                  <a:gd name="T64" fmla="*/ 760 w 2311"/>
                  <a:gd name="T65" fmla="*/ 24 h 971"/>
                  <a:gd name="T66" fmla="*/ 595 w 2311"/>
                  <a:gd name="T67" fmla="*/ 52 h 971"/>
                  <a:gd name="T68" fmla="*/ 437 w 2311"/>
                  <a:gd name="T69" fmla="*/ 95 h 971"/>
                  <a:gd name="T70" fmla="*/ 290 w 2311"/>
                  <a:gd name="T71" fmla="*/ 147 h 971"/>
                  <a:gd name="T72" fmla="*/ 157 w 2311"/>
                  <a:gd name="T73" fmla="*/ 209 h 971"/>
                  <a:gd name="T74" fmla="*/ 97 w 2311"/>
                  <a:gd name="T75" fmla="*/ 250 h 971"/>
                  <a:gd name="T76" fmla="*/ 52 w 2311"/>
                  <a:gd name="T77" fmla="*/ 290 h 971"/>
                  <a:gd name="T78" fmla="*/ 22 w 2311"/>
                  <a:gd name="T79" fmla="*/ 332 h 971"/>
                  <a:gd name="T80" fmla="*/ 4 w 2311"/>
                  <a:gd name="T81" fmla="*/ 377 h 971"/>
                  <a:gd name="T82" fmla="*/ 0 w 2311"/>
                  <a:gd name="T83" fmla="*/ 421 h 971"/>
                  <a:gd name="T84" fmla="*/ 6 w 2311"/>
                  <a:gd name="T85" fmla="*/ 465 h 971"/>
                  <a:gd name="T86" fmla="*/ 22 w 2311"/>
                  <a:gd name="T87" fmla="*/ 508 h 971"/>
                  <a:gd name="T88" fmla="*/ 48 w 2311"/>
                  <a:gd name="T89" fmla="*/ 550 h 971"/>
                  <a:gd name="T90" fmla="*/ 84 w 2311"/>
                  <a:gd name="T91" fmla="*/ 592 h 971"/>
                  <a:gd name="T92" fmla="*/ 126 w 2311"/>
                  <a:gd name="T93" fmla="*/ 630 h 971"/>
                  <a:gd name="T94" fmla="*/ 175 w 2311"/>
                  <a:gd name="T95" fmla="*/ 667 h 971"/>
                  <a:gd name="T96" fmla="*/ 230 w 2311"/>
                  <a:gd name="T97" fmla="*/ 701 h 971"/>
                  <a:gd name="T98" fmla="*/ 423 w 2311"/>
                  <a:gd name="T99" fmla="*/ 774 h 97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311"/>
                  <a:gd name="T151" fmla="*/ 0 h 971"/>
                  <a:gd name="T152" fmla="*/ 2311 w 2311"/>
                  <a:gd name="T153" fmla="*/ 971 h 97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311" h="971">
                    <a:moveTo>
                      <a:pt x="369" y="760"/>
                    </a:moveTo>
                    <a:lnTo>
                      <a:pt x="532" y="800"/>
                    </a:lnTo>
                    <a:lnTo>
                      <a:pt x="643" y="824"/>
                    </a:lnTo>
                    <a:lnTo>
                      <a:pt x="757" y="848"/>
                    </a:lnTo>
                    <a:lnTo>
                      <a:pt x="873" y="872"/>
                    </a:lnTo>
                    <a:lnTo>
                      <a:pt x="987" y="896"/>
                    </a:lnTo>
                    <a:lnTo>
                      <a:pt x="1104" y="916"/>
                    </a:lnTo>
                    <a:lnTo>
                      <a:pt x="1219" y="937"/>
                    </a:lnTo>
                    <a:lnTo>
                      <a:pt x="1336" y="951"/>
                    </a:lnTo>
                    <a:lnTo>
                      <a:pt x="1450" y="963"/>
                    </a:lnTo>
                    <a:lnTo>
                      <a:pt x="1563" y="969"/>
                    </a:lnTo>
                    <a:lnTo>
                      <a:pt x="1619" y="971"/>
                    </a:lnTo>
                    <a:lnTo>
                      <a:pt x="1677" y="971"/>
                    </a:lnTo>
                    <a:lnTo>
                      <a:pt x="1730" y="969"/>
                    </a:lnTo>
                    <a:lnTo>
                      <a:pt x="1785" y="967"/>
                    </a:lnTo>
                    <a:lnTo>
                      <a:pt x="1839" y="961"/>
                    </a:lnTo>
                    <a:lnTo>
                      <a:pt x="1892" y="955"/>
                    </a:lnTo>
                    <a:lnTo>
                      <a:pt x="1944" y="947"/>
                    </a:lnTo>
                    <a:lnTo>
                      <a:pt x="1997" y="937"/>
                    </a:lnTo>
                    <a:lnTo>
                      <a:pt x="2049" y="925"/>
                    </a:lnTo>
                    <a:lnTo>
                      <a:pt x="2098" y="910"/>
                    </a:lnTo>
                    <a:lnTo>
                      <a:pt x="2148" y="892"/>
                    </a:lnTo>
                    <a:lnTo>
                      <a:pt x="2197" y="874"/>
                    </a:lnTo>
                    <a:lnTo>
                      <a:pt x="2212" y="864"/>
                    </a:lnTo>
                    <a:lnTo>
                      <a:pt x="2229" y="854"/>
                    </a:lnTo>
                    <a:lnTo>
                      <a:pt x="2245" y="840"/>
                    </a:lnTo>
                    <a:lnTo>
                      <a:pt x="2258" y="824"/>
                    </a:lnTo>
                    <a:lnTo>
                      <a:pt x="2273" y="808"/>
                    </a:lnTo>
                    <a:lnTo>
                      <a:pt x="2282" y="788"/>
                    </a:lnTo>
                    <a:lnTo>
                      <a:pt x="2293" y="765"/>
                    </a:lnTo>
                    <a:lnTo>
                      <a:pt x="2301" y="743"/>
                    </a:lnTo>
                    <a:lnTo>
                      <a:pt x="2307" y="719"/>
                    </a:lnTo>
                    <a:lnTo>
                      <a:pt x="2311" y="695"/>
                    </a:lnTo>
                    <a:lnTo>
                      <a:pt x="2311" y="669"/>
                    </a:lnTo>
                    <a:lnTo>
                      <a:pt x="2309" y="643"/>
                    </a:lnTo>
                    <a:lnTo>
                      <a:pt x="2303" y="616"/>
                    </a:lnTo>
                    <a:lnTo>
                      <a:pt x="2295" y="590"/>
                    </a:lnTo>
                    <a:lnTo>
                      <a:pt x="2282" y="562"/>
                    </a:lnTo>
                    <a:lnTo>
                      <a:pt x="2269" y="536"/>
                    </a:lnTo>
                    <a:lnTo>
                      <a:pt x="2251" y="512"/>
                    </a:lnTo>
                    <a:lnTo>
                      <a:pt x="2234" y="489"/>
                    </a:lnTo>
                    <a:lnTo>
                      <a:pt x="2219" y="469"/>
                    </a:lnTo>
                    <a:lnTo>
                      <a:pt x="2202" y="453"/>
                    </a:lnTo>
                    <a:lnTo>
                      <a:pt x="2186" y="437"/>
                    </a:lnTo>
                    <a:lnTo>
                      <a:pt x="2168" y="423"/>
                    </a:lnTo>
                    <a:lnTo>
                      <a:pt x="2152" y="409"/>
                    </a:lnTo>
                    <a:lnTo>
                      <a:pt x="2011" y="310"/>
                    </a:lnTo>
                    <a:lnTo>
                      <a:pt x="2071" y="346"/>
                    </a:lnTo>
                    <a:lnTo>
                      <a:pt x="1918" y="248"/>
                    </a:lnTo>
                    <a:lnTo>
                      <a:pt x="1854" y="199"/>
                    </a:lnTo>
                    <a:lnTo>
                      <a:pt x="1789" y="157"/>
                    </a:lnTo>
                    <a:lnTo>
                      <a:pt x="1725" y="121"/>
                    </a:lnTo>
                    <a:lnTo>
                      <a:pt x="1658" y="87"/>
                    </a:lnTo>
                    <a:lnTo>
                      <a:pt x="1588" y="60"/>
                    </a:lnTo>
                    <a:lnTo>
                      <a:pt x="1551" y="48"/>
                    </a:lnTo>
                    <a:lnTo>
                      <a:pt x="1511" y="38"/>
                    </a:lnTo>
                    <a:lnTo>
                      <a:pt x="1473" y="30"/>
                    </a:lnTo>
                    <a:lnTo>
                      <a:pt x="1430" y="24"/>
                    </a:lnTo>
                    <a:lnTo>
                      <a:pt x="1350" y="14"/>
                    </a:lnTo>
                    <a:lnTo>
                      <a:pt x="1268" y="6"/>
                    </a:lnTo>
                    <a:lnTo>
                      <a:pt x="1183" y="2"/>
                    </a:lnTo>
                    <a:lnTo>
                      <a:pt x="1098" y="0"/>
                    </a:lnTo>
                    <a:lnTo>
                      <a:pt x="1014" y="2"/>
                    </a:lnTo>
                    <a:lnTo>
                      <a:pt x="929" y="6"/>
                    </a:lnTo>
                    <a:lnTo>
                      <a:pt x="842" y="14"/>
                    </a:lnTo>
                    <a:lnTo>
                      <a:pt x="760" y="24"/>
                    </a:lnTo>
                    <a:lnTo>
                      <a:pt x="675" y="36"/>
                    </a:lnTo>
                    <a:lnTo>
                      <a:pt x="595" y="52"/>
                    </a:lnTo>
                    <a:lnTo>
                      <a:pt x="513" y="73"/>
                    </a:lnTo>
                    <a:lnTo>
                      <a:pt x="437" y="95"/>
                    </a:lnTo>
                    <a:lnTo>
                      <a:pt x="363" y="119"/>
                    </a:lnTo>
                    <a:lnTo>
                      <a:pt x="290" y="147"/>
                    </a:lnTo>
                    <a:lnTo>
                      <a:pt x="222" y="177"/>
                    </a:lnTo>
                    <a:lnTo>
                      <a:pt x="157" y="209"/>
                    </a:lnTo>
                    <a:lnTo>
                      <a:pt x="125" y="230"/>
                    </a:lnTo>
                    <a:lnTo>
                      <a:pt x="97" y="250"/>
                    </a:lnTo>
                    <a:lnTo>
                      <a:pt x="72" y="270"/>
                    </a:lnTo>
                    <a:lnTo>
                      <a:pt x="52" y="290"/>
                    </a:lnTo>
                    <a:lnTo>
                      <a:pt x="34" y="312"/>
                    </a:lnTo>
                    <a:lnTo>
                      <a:pt x="22" y="332"/>
                    </a:lnTo>
                    <a:lnTo>
                      <a:pt x="12" y="355"/>
                    </a:lnTo>
                    <a:lnTo>
                      <a:pt x="4" y="377"/>
                    </a:lnTo>
                    <a:lnTo>
                      <a:pt x="0" y="399"/>
                    </a:lnTo>
                    <a:lnTo>
                      <a:pt x="0" y="421"/>
                    </a:lnTo>
                    <a:lnTo>
                      <a:pt x="2" y="443"/>
                    </a:lnTo>
                    <a:lnTo>
                      <a:pt x="6" y="465"/>
                    </a:lnTo>
                    <a:lnTo>
                      <a:pt x="12" y="485"/>
                    </a:lnTo>
                    <a:lnTo>
                      <a:pt x="22" y="508"/>
                    </a:lnTo>
                    <a:lnTo>
                      <a:pt x="34" y="530"/>
                    </a:lnTo>
                    <a:lnTo>
                      <a:pt x="48" y="550"/>
                    </a:lnTo>
                    <a:lnTo>
                      <a:pt x="66" y="572"/>
                    </a:lnTo>
                    <a:lnTo>
                      <a:pt x="84" y="592"/>
                    </a:lnTo>
                    <a:lnTo>
                      <a:pt x="104" y="612"/>
                    </a:lnTo>
                    <a:lnTo>
                      <a:pt x="126" y="630"/>
                    </a:lnTo>
                    <a:lnTo>
                      <a:pt x="150" y="649"/>
                    </a:lnTo>
                    <a:lnTo>
                      <a:pt x="175" y="667"/>
                    </a:lnTo>
                    <a:lnTo>
                      <a:pt x="201" y="685"/>
                    </a:lnTo>
                    <a:lnTo>
                      <a:pt x="230" y="701"/>
                    </a:lnTo>
                    <a:lnTo>
                      <a:pt x="290" y="731"/>
                    </a:lnTo>
                    <a:lnTo>
                      <a:pt x="423" y="774"/>
                    </a:lnTo>
                    <a:lnTo>
                      <a:pt x="473" y="786"/>
                    </a:lnTo>
                  </a:path>
                </a:pathLst>
              </a:custGeom>
              <a:noFill/>
              <a:ln w="38100">
                <a:solidFill>
                  <a:srgbClr val="FFB91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0" name="Freeform 70"/>
            <p:cNvSpPr>
              <a:spLocks/>
            </p:cNvSpPr>
            <p:nvPr/>
          </p:nvSpPr>
          <p:spPr bwMode="auto">
            <a:xfrm>
              <a:off x="4148138" y="3438525"/>
              <a:ext cx="1023938" cy="146050"/>
            </a:xfrm>
            <a:custGeom>
              <a:avLst/>
              <a:gdLst>
                <a:gd name="T0" fmla="*/ 0 w 611"/>
                <a:gd name="T1" fmla="*/ 0 h 89"/>
                <a:gd name="T2" fmla="*/ 2147483647 w 611"/>
                <a:gd name="T3" fmla="*/ 2147483647 h 89"/>
                <a:gd name="T4" fmla="*/ 2147483647 w 611"/>
                <a:gd name="T5" fmla="*/ 2147483647 h 89"/>
                <a:gd name="T6" fmla="*/ 2147483647 w 611"/>
                <a:gd name="T7" fmla="*/ 2147483647 h 89"/>
                <a:gd name="T8" fmla="*/ 2147483647 w 611"/>
                <a:gd name="T9" fmla="*/ 2147483647 h 89"/>
                <a:gd name="T10" fmla="*/ 2147483647 w 611"/>
                <a:gd name="T11" fmla="*/ 2147483647 h 89"/>
                <a:gd name="T12" fmla="*/ 2147483647 w 611"/>
                <a:gd name="T13" fmla="*/ 2147483647 h 89"/>
                <a:gd name="T14" fmla="*/ 2147483647 w 611"/>
                <a:gd name="T15" fmla="*/ 2147483647 h 89"/>
                <a:gd name="T16" fmla="*/ 2147483647 w 611"/>
                <a:gd name="T17" fmla="*/ 2147483647 h 89"/>
                <a:gd name="T18" fmla="*/ 2147483647 w 611"/>
                <a:gd name="T19" fmla="*/ 2147483647 h 89"/>
                <a:gd name="T20" fmla="*/ 2147483647 w 611"/>
                <a:gd name="T21" fmla="*/ 2147483647 h 89"/>
                <a:gd name="T22" fmla="*/ 2147483647 w 611"/>
                <a:gd name="T23" fmla="*/ 2147483647 h 89"/>
                <a:gd name="T24" fmla="*/ 2147483647 w 611"/>
                <a:gd name="T25" fmla="*/ 2147483647 h 89"/>
                <a:gd name="T26" fmla="*/ 2147483647 w 611"/>
                <a:gd name="T27" fmla="*/ 2147483647 h 89"/>
                <a:gd name="T28" fmla="*/ 2147483647 w 611"/>
                <a:gd name="T29" fmla="*/ 2147483647 h 89"/>
                <a:gd name="T30" fmla="*/ 2147483647 w 611"/>
                <a:gd name="T31" fmla="*/ 2147483647 h 89"/>
                <a:gd name="T32" fmla="*/ 2147483647 w 611"/>
                <a:gd name="T33" fmla="*/ 2147483647 h 89"/>
                <a:gd name="T34" fmla="*/ 2147483647 w 611"/>
                <a:gd name="T35" fmla="*/ 2147483647 h 89"/>
                <a:gd name="T36" fmla="*/ 2147483647 w 611"/>
                <a:gd name="T37" fmla="*/ 2147483647 h 89"/>
                <a:gd name="T38" fmla="*/ 2147483647 w 611"/>
                <a:gd name="T39" fmla="*/ 2147483647 h 89"/>
                <a:gd name="T40" fmla="*/ 2147483647 w 611"/>
                <a:gd name="T41" fmla="*/ 2147483647 h 89"/>
                <a:gd name="T42" fmla="*/ 0 w 611"/>
                <a:gd name="T43" fmla="*/ 0 h 8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11"/>
                <a:gd name="T67" fmla="*/ 0 h 89"/>
                <a:gd name="T68" fmla="*/ 611 w 611"/>
                <a:gd name="T69" fmla="*/ 89 h 8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11" h="89">
                  <a:moveTo>
                    <a:pt x="0" y="0"/>
                  </a:moveTo>
                  <a:lnTo>
                    <a:pt x="28" y="4"/>
                  </a:lnTo>
                  <a:lnTo>
                    <a:pt x="55" y="8"/>
                  </a:lnTo>
                  <a:lnTo>
                    <a:pt x="79" y="12"/>
                  </a:lnTo>
                  <a:lnTo>
                    <a:pt x="100" y="15"/>
                  </a:lnTo>
                  <a:lnTo>
                    <a:pt x="144" y="21"/>
                  </a:lnTo>
                  <a:lnTo>
                    <a:pt x="181" y="27"/>
                  </a:lnTo>
                  <a:lnTo>
                    <a:pt x="216" y="33"/>
                  </a:lnTo>
                  <a:lnTo>
                    <a:pt x="247" y="37"/>
                  </a:lnTo>
                  <a:lnTo>
                    <a:pt x="277" y="41"/>
                  </a:lnTo>
                  <a:lnTo>
                    <a:pt x="306" y="45"/>
                  </a:lnTo>
                  <a:lnTo>
                    <a:pt x="334" y="49"/>
                  </a:lnTo>
                  <a:lnTo>
                    <a:pt x="364" y="53"/>
                  </a:lnTo>
                  <a:lnTo>
                    <a:pt x="395" y="57"/>
                  </a:lnTo>
                  <a:lnTo>
                    <a:pt x="430" y="63"/>
                  </a:lnTo>
                  <a:lnTo>
                    <a:pt x="467" y="69"/>
                  </a:lnTo>
                  <a:lnTo>
                    <a:pt x="511" y="75"/>
                  </a:lnTo>
                  <a:lnTo>
                    <a:pt x="533" y="77"/>
                  </a:lnTo>
                  <a:lnTo>
                    <a:pt x="557" y="81"/>
                  </a:lnTo>
                  <a:lnTo>
                    <a:pt x="583" y="85"/>
                  </a:lnTo>
                  <a:lnTo>
                    <a:pt x="611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FFB91B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Text Box 56"/>
            <p:cNvSpPr txBox="1">
              <a:spLocks noChangeArrowheads="1"/>
            </p:cNvSpPr>
            <p:nvPr/>
          </p:nvSpPr>
          <p:spPr bwMode="auto">
            <a:xfrm>
              <a:off x="3154363" y="6221237"/>
              <a:ext cx="5664202" cy="612951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1pPr>
              <a:lvl2pPr marL="742950" indent="-285750"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2pPr>
              <a:lvl3pPr marL="1143000" indent="-228600"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3pPr>
              <a:lvl4pPr marL="1600200" indent="-228600"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4pPr>
              <a:lvl5pPr marL="2057400" indent="-228600" eaLnBrk="0" hangingPunct="0"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rgbClr val="0000FF"/>
                  </a:solidFill>
                  <a:latin typeface="Helvetica" pitchFamily="-107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ja-JP" sz="1400" b="1" dirty="0">
                  <a:solidFill>
                    <a:schemeClr val="tx1"/>
                  </a:solidFill>
                  <a:ea typeface="MS Gothic" pitchFamily="49" charset="-128"/>
                </a:rPr>
                <a:t>J-PARC = Japan Proton Accelerator Research Complex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00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/>
              <a:t>Why the Intensity Frontier?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What is the Intensity Frontier?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Accelerators at the Intensity Frontier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Project X: A Next Generation Intensity Frontier Facility (at Fermilab)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Longer Term Prospects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91400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Accelerators at the Intensity Frontier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smtClean="0"/>
              <a:t>Circular Accelerators (synchrotrons)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Duty fraction (Cycle time)</a:t>
            </a:r>
          </a:p>
          <a:p>
            <a:pPr lvl="1"/>
            <a:r>
              <a:rPr lang="en-US" dirty="0" smtClean="0"/>
              <a:t>Synchrotron operate on repeatable cycles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The fraction of the time devoted to delivery of beam can be quite low. This limits the average beam power.</a:t>
            </a:r>
          </a:p>
          <a:p>
            <a:pPr lvl="2"/>
            <a:r>
              <a:rPr lang="en-US" dirty="0" smtClean="0"/>
              <a:t>This can be ameliorated by using a second ring to accumulate beam at the injection energy while the synchrotron is completing its acceleration/flattop/ramp-down cycle</a:t>
            </a:r>
          </a:p>
          <a:p>
            <a:pPr lvl="2"/>
            <a:r>
              <a:rPr lang="en-US" dirty="0" smtClean="0"/>
              <a:t>Example: Conversion of the 8 </a:t>
            </a:r>
            <a:r>
              <a:rPr lang="en-US" dirty="0" err="1" smtClean="0"/>
              <a:t>GeV</a:t>
            </a:r>
            <a:r>
              <a:rPr lang="en-US" dirty="0" smtClean="0"/>
              <a:t> Recycler Ring (Fermilab) from an antiproton storage ring to a proton accumulator for the Main Injector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1752602" y="2155000"/>
            <a:ext cx="3657598" cy="1627199"/>
            <a:chOff x="1752602" y="2155000"/>
            <a:chExt cx="3657598" cy="1627199"/>
          </a:xfrm>
        </p:grpSpPr>
        <p:grpSp>
          <p:nvGrpSpPr>
            <p:cNvPr id="14" name="Group 13"/>
            <p:cNvGrpSpPr/>
            <p:nvPr/>
          </p:nvGrpSpPr>
          <p:grpSpPr>
            <a:xfrm>
              <a:off x="2133600" y="2286000"/>
              <a:ext cx="3124200" cy="1219200"/>
              <a:chOff x="2133600" y="2057400"/>
              <a:chExt cx="3124200" cy="1219200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2133600" y="3276600"/>
                <a:ext cx="31242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V="1">
                <a:off x="2133600" y="2057400"/>
                <a:ext cx="0" cy="12192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2209800" y="2590800"/>
              <a:ext cx="2362200" cy="762000"/>
              <a:chOff x="2209800" y="2590800"/>
              <a:chExt cx="2362200" cy="76200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2209800" y="3352800"/>
                <a:ext cx="457200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2667000" y="2590800"/>
                <a:ext cx="685800" cy="76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3352800" y="2590800"/>
                <a:ext cx="457200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3810000" y="2590800"/>
                <a:ext cx="304800" cy="76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4114800" y="3352800"/>
                <a:ext cx="457200" cy="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/>
            <p:cNvSpPr txBox="1"/>
            <p:nvPr/>
          </p:nvSpPr>
          <p:spPr>
            <a:xfrm>
              <a:off x="4572000" y="3505200"/>
              <a:ext cx="838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time</a:t>
              </a:r>
              <a:endParaRPr lang="en-US" sz="1200" i="1" dirty="0"/>
            </a:p>
          </p:txBody>
        </p:sp>
        <p:sp>
          <p:nvSpPr>
            <p:cNvPr id="32" name="TextBox 31"/>
            <p:cNvSpPr txBox="1"/>
            <p:nvPr/>
          </p:nvSpPr>
          <p:spPr>
            <a:xfrm rot="16200000">
              <a:off x="1510102" y="2680901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smtClean="0"/>
                <a:t>Energy</a:t>
              </a:r>
              <a:endParaRPr lang="en-US" sz="1200" i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33600" y="3046512"/>
              <a:ext cx="609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Inject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 rot="18738103">
              <a:off x="2507377" y="2584939"/>
              <a:ext cx="11368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Accelerate</a:t>
              </a:r>
              <a:endParaRPr lang="en-US" sz="12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76600" y="2305201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Flattop</a:t>
              </a:r>
              <a:endParaRPr lang="en-US" sz="1200" dirty="0"/>
            </a:p>
          </p:txBody>
        </p:sp>
        <p:sp>
          <p:nvSpPr>
            <p:cNvPr id="36" name="TextBox 35"/>
            <p:cNvSpPr txBox="1"/>
            <p:nvPr/>
          </p:nvSpPr>
          <p:spPr>
            <a:xfrm rot="4060599">
              <a:off x="3560066" y="2902580"/>
              <a:ext cx="1219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Ramp down</a:t>
              </a:r>
              <a:endParaRPr lang="en-US" sz="1200" dirty="0"/>
            </a:p>
          </p:txBody>
        </p:sp>
      </p:grpSp>
      <p:sp>
        <p:nvSpPr>
          <p:cNvPr id="40" name="Rectangle 39"/>
          <p:cNvSpPr/>
          <p:nvPr/>
        </p:nvSpPr>
        <p:spPr>
          <a:xfrm>
            <a:off x="3352800" y="2514600"/>
            <a:ext cx="457200" cy="1219200"/>
          </a:xfrm>
          <a:prstGeom prst="rect">
            <a:avLst/>
          </a:prstGeom>
          <a:solidFill>
            <a:schemeClr val="accent5">
              <a:lumMod val="75000"/>
              <a:alpha val="2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 rot="16200000">
            <a:off x="3178199" y="3031122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Physics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82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91400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Accelerators at the Intensity Frontier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smtClean="0"/>
              <a:t>Circular Accelerators (synchrotrons)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Duty factor (during flattop)</a:t>
            </a:r>
          </a:p>
          <a:p>
            <a:pPr lvl="1"/>
            <a:r>
              <a:rPr lang="en-US" dirty="0" smtClean="0"/>
              <a:t>For neutrino experiments a low duty factor is good. </a:t>
            </a:r>
          </a:p>
          <a:p>
            <a:pPr lvl="2"/>
            <a:r>
              <a:rPr lang="en-US" dirty="0" smtClean="0"/>
              <a:t>Generally will extract the beam in a single turn (fast spill)</a:t>
            </a:r>
          </a:p>
          <a:p>
            <a:pPr lvl="2"/>
            <a:r>
              <a:rPr lang="en-US" dirty="0" smtClean="0"/>
              <a:t>Fermilab Main Injector: Duty Factor = 9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sec</a:t>
            </a:r>
            <a:r>
              <a:rPr lang="en-US" dirty="0" smtClean="0"/>
              <a:t>/1.33 sec = 7×10</a:t>
            </a:r>
            <a:r>
              <a:rPr lang="en-US" baseline="30000" dirty="0" smtClean="0"/>
              <a:t>-6</a:t>
            </a:r>
          </a:p>
          <a:p>
            <a:pPr lvl="1"/>
            <a:r>
              <a:rPr lang="en-US" dirty="0" smtClean="0"/>
              <a:t>For rare decays/conversions a large duty factor is desirable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an be increased </a:t>
            </a:r>
            <a:r>
              <a:rPr lang="en-US" dirty="0"/>
              <a:t>by using a second ring to </a:t>
            </a:r>
            <a:r>
              <a:rPr lang="en-US" dirty="0" smtClean="0"/>
              <a:t>accept a single turn beam transfer from the synchrotron, and then resonantly extracting while the </a:t>
            </a:r>
            <a:r>
              <a:rPr lang="en-US" dirty="0"/>
              <a:t>synchrotron is completing its acceleration/flattop/ramp-down </a:t>
            </a:r>
            <a:r>
              <a:rPr lang="en-US" dirty="0" smtClean="0"/>
              <a:t>cycle (slow spill)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38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91400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Accelerators at the Intensity Frontier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smtClean="0"/>
              <a:t>Circular Accelerators (synchrotrons)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Bunch </a:t>
            </a:r>
            <a:r>
              <a:rPr lang="en-US" dirty="0"/>
              <a:t>structure/resonant </a:t>
            </a:r>
            <a:r>
              <a:rPr lang="en-US" dirty="0" smtClean="0"/>
              <a:t>extraction</a:t>
            </a:r>
          </a:p>
          <a:p>
            <a:pPr lvl="1"/>
            <a:r>
              <a:rPr lang="en-US" dirty="0" smtClean="0"/>
              <a:t>High duty factor extraction from a ring is based on </a:t>
            </a:r>
            <a:r>
              <a:rPr lang="en-US" dirty="0" smtClean="0">
                <a:solidFill>
                  <a:srgbClr val="C00000"/>
                </a:solidFill>
              </a:rPr>
              <a:t>resonant extraction</a:t>
            </a:r>
          </a:p>
          <a:p>
            <a:pPr lvl="1"/>
            <a:r>
              <a:rPr lang="en-US" dirty="0" smtClean="0"/>
              <a:t>The extracted bunch structure </a:t>
            </a:r>
            <a:r>
              <a:rPr lang="en-US" u="sng" dirty="0" smtClean="0"/>
              <a:t>is</a:t>
            </a:r>
          </a:p>
          <a:p>
            <a:pPr marL="854075" lvl="1" indent="0">
              <a:spcBef>
                <a:spcPts val="0"/>
              </a:spcBef>
              <a:buNone/>
            </a:pPr>
            <a:r>
              <a:rPr lang="en-US" u="sng" dirty="0" smtClean="0"/>
              <a:t>the same as the bunch </a:t>
            </a:r>
            <a:endParaRPr lang="en-US" u="sng" dirty="0"/>
          </a:p>
          <a:p>
            <a:pPr marL="854075" lvl="1" indent="0">
              <a:spcBef>
                <a:spcPts val="0"/>
              </a:spcBef>
              <a:buNone/>
            </a:pPr>
            <a:r>
              <a:rPr lang="en-US" u="sng" dirty="0"/>
              <a:t>s</a:t>
            </a:r>
            <a:r>
              <a:rPr lang="en-US" u="sng" dirty="0" smtClean="0"/>
              <a:t>tructure in the ring</a:t>
            </a:r>
          </a:p>
          <a:p>
            <a:pPr lvl="1"/>
            <a:r>
              <a:rPr lang="en-US" dirty="0" smtClean="0"/>
              <a:t>The beam can be shared by </a:t>
            </a:r>
          </a:p>
          <a:p>
            <a:pPr marL="854075" lvl="1" indent="0">
              <a:spcBef>
                <a:spcPts val="0"/>
              </a:spcBef>
              <a:buNone/>
            </a:pPr>
            <a:r>
              <a:rPr lang="en-US" dirty="0"/>
              <a:t>m</a:t>
            </a:r>
            <a:r>
              <a:rPr lang="en-US" dirty="0" smtClean="0"/>
              <a:t>ultiple experiments, but </a:t>
            </a:r>
            <a:r>
              <a:rPr lang="en-US" u="sng" dirty="0" smtClean="0"/>
              <a:t>each</a:t>
            </a:r>
          </a:p>
          <a:p>
            <a:pPr marL="854075" lvl="1" indent="0">
              <a:spcBef>
                <a:spcPts val="0"/>
              </a:spcBef>
              <a:buNone/>
            </a:pPr>
            <a:r>
              <a:rPr lang="en-US" u="sng" dirty="0"/>
              <a:t>e</a:t>
            </a:r>
            <a:r>
              <a:rPr lang="en-US" u="sng" dirty="0" smtClean="0"/>
              <a:t>xperiment receives the same</a:t>
            </a:r>
          </a:p>
          <a:p>
            <a:pPr marL="854075" lvl="1" indent="0">
              <a:spcBef>
                <a:spcPts val="0"/>
              </a:spcBef>
              <a:buNone/>
            </a:pPr>
            <a:r>
              <a:rPr lang="en-US" u="sng" dirty="0"/>
              <a:t>b</a:t>
            </a:r>
            <a:r>
              <a:rPr lang="en-US" u="sng" dirty="0" smtClean="0"/>
              <a:t>unch structure</a:t>
            </a:r>
          </a:p>
          <a:p>
            <a:pPr lvl="1"/>
            <a:r>
              <a:rPr lang="en-US" dirty="0" smtClean="0"/>
              <a:t>At high power the fundamental </a:t>
            </a:r>
          </a:p>
          <a:p>
            <a:pPr marL="854075" lvl="1" indent="0">
              <a:spcBef>
                <a:spcPts val="0"/>
              </a:spcBef>
              <a:buNone/>
            </a:pPr>
            <a:r>
              <a:rPr lang="en-US" dirty="0"/>
              <a:t>l</a:t>
            </a:r>
            <a:r>
              <a:rPr lang="en-US" dirty="0" smtClean="0"/>
              <a:t>imitation is beam power loss</a:t>
            </a:r>
          </a:p>
          <a:p>
            <a:pPr marL="854075" lvl="1" indent="0">
              <a:spcBef>
                <a:spcPts val="0"/>
              </a:spcBef>
              <a:buNone/>
            </a:pPr>
            <a:r>
              <a:rPr lang="en-US" dirty="0"/>
              <a:t>o</a:t>
            </a:r>
            <a:r>
              <a:rPr lang="en-US" dirty="0" smtClean="0"/>
              <a:t>n the septum (~1-2%)</a:t>
            </a:r>
          </a:p>
          <a:p>
            <a:pPr marL="1025525" lvl="1" indent="-171450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6600"/>
                </a:solidFill>
              </a:rPr>
              <a:t>Can generally manage a</a:t>
            </a:r>
          </a:p>
          <a:p>
            <a:pPr marL="1025525" lvl="1" indent="-171450">
              <a:spcBef>
                <a:spcPts val="0"/>
              </a:spcBef>
              <a:buNone/>
            </a:pPr>
            <a:r>
              <a:rPr lang="en-US" dirty="0" smtClean="0">
                <a:solidFill>
                  <a:srgbClr val="006600"/>
                </a:solidFill>
              </a:rPr>
              <a:t>	few kW of beam loss in the </a:t>
            </a:r>
          </a:p>
          <a:p>
            <a:pPr marL="1025525" lvl="1" indent="-171450">
              <a:spcBef>
                <a:spcPts val="0"/>
              </a:spcBef>
              <a:buNone/>
            </a:pPr>
            <a:r>
              <a:rPr lang="en-US" dirty="0" smtClean="0">
                <a:solidFill>
                  <a:srgbClr val="006600"/>
                </a:solidFill>
              </a:rPr>
              <a:t>	extraction region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31477"/>
            <a:ext cx="4343400" cy="408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8153400" y="2685514"/>
            <a:ext cx="45719" cy="3276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24800" y="2328446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Septum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6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91400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Accelerators at the Intensity Frontier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smtClean="0"/>
              <a:t>Circular Accelerators (synchrotrons)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Beam loss through various mechanisms represents and additional limitation at high power</a:t>
            </a:r>
          </a:p>
          <a:p>
            <a:pPr lvl="1"/>
            <a:r>
              <a:rPr lang="en-US" dirty="0" smtClean="0"/>
              <a:t>Rule of thumb: Can tolerate ~1 W/m</a:t>
            </a:r>
          </a:p>
          <a:p>
            <a:pPr lvl="1"/>
            <a:r>
              <a:rPr lang="en-US" dirty="0" smtClean="0"/>
              <a:t>Generally controlled via collimation systems that transport particles on the verge of being lost into dumps.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Upgradability: The primary routes to higher beam power are via higher beam intensities and/or shorter cycle times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Higher beam intensity generally requires raising the injection energy of the first circular accelerator in the complex and </a:t>
            </a:r>
            <a:r>
              <a:rPr lang="en-US" dirty="0" err="1" smtClean="0"/>
              <a:t>rf</a:t>
            </a:r>
            <a:r>
              <a:rPr lang="en-US" dirty="0" smtClean="0"/>
              <a:t> upgrades (Watts)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Shorter cycle times require upgrades to the </a:t>
            </a:r>
            <a:r>
              <a:rPr lang="en-US" dirty="0" err="1" smtClean="0"/>
              <a:t>rf</a:t>
            </a:r>
            <a:r>
              <a:rPr lang="en-US" dirty="0" smtClean="0"/>
              <a:t> (Volts) and magnet power supply systems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14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914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Accelerators at the Intensity Frontier</a:t>
            </a:r>
            <a:br>
              <a:rPr lang="en-US" sz="3600" dirty="0" smtClean="0"/>
            </a:br>
            <a:r>
              <a:rPr lang="en-US" sz="3100" dirty="0" err="1" smtClean="0"/>
              <a:t>Linacs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Linacs</a:t>
            </a:r>
            <a:r>
              <a:rPr lang="en-US" dirty="0" smtClean="0"/>
              <a:t> are not as efficient as synchrotrons in their utilization of </a:t>
            </a:r>
            <a:r>
              <a:rPr lang="en-US" dirty="0" err="1" smtClean="0"/>
              <a:t>rf</a:t>
            </a:r>
            <a:endParaRPr lang="en-US" dirty="0" smtClean="0"/>
          </a:p>
          <a:p>
            <a:pPr lvl="1">
              <a:spcBef>
                <a:spcPts val="0"/>
              </a:spcBef>
            </a:pPr>
            <a:r>
              <a:rPr lang="en-US" dirty="0" smtClean="0"/>
              <a:t>Cost considerations have limited </a:t>
            </a:r>
            <a:r>
              <a:rPr lang="en-US" dirty="0" err="1" smtClean="0"/>
              <a:t>linacs</a:t>
            </a:r>
            <a:r>
              <a:rPr lang="en-US" dirty="0" smtClean="0"/>
              <a:t> to the 1-10 </a:t>
            </a:r>
            <a:r>
              <a:rPr lang="en-US" dirty="0" err="1" smtClean="0"/>
              <a:t>GeV</a:t>
            </a:r>
            <a:r>
              <a:rPr lang="en-US" dirty="0" smtClean="0"/>
              <a:t> range</a:t>
            </a:r>
          </a:p>
          <a:p>
            <a:pPr>
              <a:spcBef>
                <a:spcPts val="1200"/>
              </a:spcBef>
            </a:pPr>
            <a:r>
              <a:rPr lang="en-US" dirty="0" err="1" smtClean="0"/>
              <a:t>Linacs</a:t>
            </a:r>
            <a:r>
              <a:rPr lang="en-US" dirty="0" smtClean="0"/>
              <a:t> avoid the space charge and cycle time issues of synchrotrons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Space-charge exists, but in a more benign form since the </a:t>
            </a:r>
            <a:r>
              <a:rPr lang="en-US" dirty="0" err="1" smtClean="0"/>
              <a:t>linac</a:t>
            </a:r>
            <a:r>
              <a:rPr lang="en-US" dirty="0" smtClean="0"/>
              <a:t> is single pass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Beam-breakup (akin to head-tail instability in a circular machine) can be an issue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Cycle time is not an issue: beam is accelerated and delivered simultaneously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Primary </a:t>
            </a:r>
            <a:r>
              <a:rPr lang="en-US" dirty="0"/>
              <a:t>beam loss mechanisms are halo formation at low energy, resulting in beam loss later in the </a:t>
            </a:r>
            <a:r>
              <a:rPr lang="en-US" dirty="0" err="1"/>
              <a:t>linac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/>
              <a:t>Same rule of thumb as circular machines: can tolerate ~1 W/m</a:t>
            </a:r>
          </a:p>
          <a:p>
            <a:pPr>
              <a:spcBef>
                <a:spcPts val="1200"/>
              </a:spcBef>
            </a:pPr>
            <a:r>
              <a:rPr lang="en-US" dirty="0" err="1" smtClean="0"/>
              <a:t>Linacs</a:t>
            </a:r>
            <a:r>
              <a:rPr lang="en-US" dirty="0" smtClean="0"/>
              <a:t> historically have delivered low duty factors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Heat generated in a normal conducting </a:t>
            </a:r>
            <a:r>
              <a:rPr lang="en-US" dirty="0" err="1" smtClean="0"/>
              <a:t>linac</a:t>
            </a:r>
            <a:r>
              <a:rPr lang="en-US" dirty="0" smtClean="0"/>
              <a:t> at duty factors &gt;1 % are unmanageable (and unaffordable)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Upgradability</a:t>
            </a:r>
            <a:r>
              <a:rPr lang="en-US" dirty="0"/>
              <a:t>: The primary routes to higher beam power are via higher beam current and/or higher beam energy</a:t>
            </a:r>
          </a:p>
          <a:p>
            <a:pPr lvl="1">
              <a:spcBef>
                <a:spcPts val="0"/>
              </a:spcBef>
            </a:pPr>
            <a:r>
              <a:rPr lang="en-US" dirty="0"/>
              <a:t>Higher beam current requires more </a:t>
            </a:r>
            <a:r>
              <a:rPr lang="en-US" dirty="0" err="1"/>
              <a:t>rf</a:t>
            </a:r>
            <a:r>
              <a:rPr lang="en-US" dirty="0"/>
              <a:t> power (Watts, not Volts)</a:t>
            </a:r>
          </a:p>
          <a:p>
            <a:pPr lvl="1">
              <a:spcBef>
                <a:spcPts val="200"/>
              </a:spcBef>
            </a:pPr>
            <a:r>
              <a:rPr lang="en-US" dirty="0"/>
              <a:t>Higher energy requires extending the </a:t>
            </a:r>
            <a:r>
              <a:rPr lang="en-US" dirty="0" err="1"/>
              <a:t>linac</a:t>
            </a:r>
            <a:endParaRPr lang="en-US" dirty="0"/>
          </a:p>
          <a:p>
            <a:pPr lvl="1">
              <a:spcBef>
                <a:spcPts val="0"/>
              </a:spcBef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12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914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Accelerators at the Intensity Frontier</a:t>
            </a:r>
            <a:br>
              <a:rPr lang="en-US" sz="3600" dirty="0" smtClean="0"/>
            </a:br>
            <a:r>
              <a:rPr lang="en-US" sz="3100" dirty="0" err="1" smtClean="0"/>
              <a:t>Linacs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The advent of superconducting </a:t>
            </a:r>
            <a:r>
              <a:rPr lang="en-US" dirty="0" err="1" smtClean="0"/>
              <a:t>rf</a:t>
            </a:r>
            <a:r>
              <a:rPr lang="en-US" dirty="0" smtClean="0"/>
              <a:t> technology has allowed an increase in duty factor, and is thus becoming the new standard for high power, multi-</a:t>
            </a:r>
            <a:r>
              <a:rPr lang="en-US" dirty="0" err="1" smtClean="0"/>
              <a:t>GeV</a:t>
            </a:r>
            <a:r>
              <a:rPr lang="en-US" dirty="0" smtClean="0"/>
              <a:t>, proton accelerators.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Recent example: Spallation Neutron Source (SNS, Oak Ridge, TN)</a:t>
            </a:r>
          </a:p>
          <a:p>
            <a:pPr lvl="1">
              <a:spcBef>
                <a:spcPts val="0"/>
              </a:spcBef>
            </a:pPr>
            <a:r>
              <a:rPr lang="en-US" dirty="0"/>
              <a:t>Based on superconducting </a:t>
            </a:r>
            <a:r>
              <a:rPr lang="en-US" dirty="0" err="1"/>
              <a:t>linac</a:t>
            </a:r>
            <a:r>
              <a:rPr lang="en-US" dirty="0"/>
              <a:t> (1 </a:t>
            </a:r>
            <a:r>
              <a:rPr lang="en-US" dirty="0" err="1"/>
              <a:t>msec</a:t>
            </a:r>
            <a:r>
              <a:rPr lang="en-US" dirty="0"/>
              <a:t> x 60 Hz x 40 mA)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1 MW beam power at 1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>
              <a:spcBef>
                <a:spcPts val="200"/>
              </a:spcBef>
            </a:pPr>
            <a:r>
              <a:rPr lang="en-US" dirty="0" smtClean="0"/>
              <a:t>6% </a:t>
            </a:r>
            <a:r>
              <a:rPr lang="en-US" dirty="0" err="1" smtClean="0"/>
              <a:t>linac</a:t>
            </a:r>
            <a:r>
              <a:rPr lang="en-US" dirty="0" smtClean="0"/>
              <a:t> duty factor in </a:t>
            </a:r>
            <a:r>
              <a:rPr lang="en-US" dirty="0" err="1" smtClean="0"/>
              <a:t>linac</a:t>
            </a:r>
            <a:endParaRPr lang="en-US" dirty="0" smtClean="0"/>
          </a:p>
          <a:p>
            <a:pPr lvl="2">
              <a:spcBef>
                <a:spcPts val="200"/>
              </a:spcBef>
            </a:pPr>
            <a:r>
              <a:rPr lang="en-US" dirty="0" smtClean="0"/>
              <a:t>4×10</a:t>
            </a:r>
            <a:r>
              <a:rPr lang="en-US" baseline="30000" dirty="0" smtClean="0"/>
              <a:t>-5</a:t>
            </a:r>
            <a:r>
              <a:rPr lang="en-US" dirty="0" smtClean="0"/>
              <a:t> duty factor at target, generated through utilization of an accumulator ring</a:t>
            </a:r>
          </a:p>
          <a:p>
            <a:pPr lvl="1">
              <a:spcBef>
                <a:spcPts val="0"/>
              </a:spcBef>
            </a:pPr>
            <a:endParaRPr lang="en-US" dirty="0" smtClean="0"/>
          </a:p>
          <a:p>
            <a:pPr lvl="1">
              <a:spcBef>
                <a:spcPts val="0"/>
              </a:spcBef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16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914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Accelerators at the Intensity Frontier</a:t>
            </a:r>
            <a:br>
              <a:rPr lang="en-US" sz="3600" dirty="0" smtClean="0"/>
            </a:br>
            <a:r>
              <a:rPr lang="en-US" sz="3100" dirty="0" smtClean="0"/>
              <a:t>Spallation Neutron Source (SNS)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 lvl="1">
              <a:spcBef>
                <a:spcPts val="0"/>
              </a:spcBef>
            </a:pPr>
            <a:endParaRPr lang="en-US" dirty="0" smtClean="0"/>
          </a:p>
          <a:p>
            <a:pPr lvl="1">
              <a:spcBef>
                <a:spcPts val="0"/>
              </a:spcBef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447800"/>
            <a:ext cx="859170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89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6858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Accelerators at the Intensity Frontier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Fermilab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939" y="1600201"/>
            <a:ext cx="8229600" cy="4525963"/>
          </a:xfrm>
        </p:spPr>
        <p:txBody>
          <a:bodyPr/>
          <a:lstStyle/>
          <a:p>
            <a:r>
              <a:rPr lang="en-US" dirty="0"/>
              <a:t>Neutrinos at the Main Injector (</a:t>
            </a:r>
            <a:r>
              <a:rPr lang="en-US" dirty="0" err="1"/>
              <a:t>NuMI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&gt;300 kW @ 120 </a:t>
            </a:r>
            <a:r>
              <a:rPr lang="en-US" dirty="0" err="1"/>
              <a:t>GeV</a:t>
            </a:r>
            <a:endParaRPr lang="en-US" dirty="0"/>
          </a:p>
          <a:p>
            <a:pPr lvl="1"/>
            <a:r>
              <a:rPr lang="en-US" dirty="0"/>
              <a:t>MINOS detector located at 735 km</a:t>
            </a:r>
          </a:p>
          <a:p>
            <a:pPr lvl="1"/>
            <a:r>
              <a:rPr lang="en-US" dirty="0"/>
              <a:t>Upgrading to 700 kW @ 120 </a:t>
            </a:r>
            <a:r>
              <a:rPr lang="en-US" dirty="0" err="1"/>
              <a:t>GeV</a:t>
            </a:r>
            <a:endParaRPr lang="en-US" dirty="0"/>
          </a:p>
          <a:p>
            <a:pPr lvl="1"/>
            <a:r>
              <a:rPr lang="en-US" dirty="0" err="1"/>
              <a:t>NOvA</a:t>
            </a:r>
            <a:r>
              <a:rPr lang="en-US" dirty="0"/>
              <a:t> detector under construction at 810 km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8435" name="Picture 3" descr="U:\mydocs\holmes\Public\Pictures\12-0017-04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59944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:\mydocs\holmes\Public\Pictures\minos_beaml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00200"/>
            <a:ext cx="2819400" cy="339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19800" y="4495800"/>
            <a:ext cx="2895600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15888" lvl="1"/>
            <a:r>
              <a:rPr lang="en-US" dirty="0" smtClean="0">
                <a:solidFill>
                  <a:srgbClr val="003399"/>
                </a:solidFill>
              </a:rPr>
              <a:t>&gt;</a:t>
            </a:r>
            <a:r>
              <a:rPr lang="en-US" dirty="0">
                <a:solidFill>
                  <a:srgbClr val="003399"/>
                </a:solidFill>
              </a:rPr>
              <a:t>300 kW @ 120 </a:t>
            </a:r>
            <a:r>
              <a:rPr lang="en-US" dirty="0" err="1">
                <a:solidFill>
                  <a:srgbClr val="003399"/>
                </a:solidFill>
              </a:rPr>
              <a:t>GeV</a:t>
            </a:r>
            <a:endParaRPr lang="en-US" dirty="0">
              <a:solidFill>
                <a:srgbClr val="003399"/>
              </a:solidFill>
            </a:endParaRPr>
          </a:p>
          <a:p>
            <a:pPr marL="406400" lvl="2" indent="-174625">
              <a:buFont typeface="Arial" pitchFamily="34" charset="0"/>
              <a:buChar char="−"/>
            </a:pPr>
            <a:r>
              <a:rPr lang="en-US" dirty="0"/>
              <a:t>MINOS detector </a:t>
            </a:r>
            <a:r>
              <a:rPr lang="en-US" dirty="0" smtClean="0"/>
              <a:t>at </a:t>
            </a:r>
            <a:r>
              <a:rPr lang="en-US" dirty="0"/>
              <a:t>735 km</a:t>
            </a:r>
          </a:p>
          <a:p>
            <a:pPr marL="406400" lvl="2" indent="-174625">
              <a:buFont typeface="Arial" pitchFamily="34" charset="0"/>
              <a:buChar char="−"/>
            </a:pPr>
            <a:r>
              <a:rPr lang="en-US" dirty="0"/>
              <a:t>Upgrading to 700 kW @ 120 </a:t>
            </a:r>
            <a:r>
              <a:rPr lang="en-US" dirty="0" err="1"/>
              <a:t>GeV</a:t>
            </a:r>
            <a:endParaRPr lang="en-US" dirty="0"/>
          </a:p>
          <a:p>
            <a:pPr marL="406400" lvl="2" indent="-174625">
              <a:buFont typeface="Arial" pitchFamily="34" charset="0"/>
              <a:buChar char="−"/>
            </a:pPr>
            <a:r>
              <a:rPr lang="en-US" dirty="0" err="1"/>
              <a:t>NOvA</a:t>
            </a:r>
            <a:r>
              <a:rPr lang="en-US" dirty="0"/>
              <a:t> detector under construction at 810 km</a:t>
            </a:r>
          </a:p>
        </p:txBody>
      </p:sp>
    </p:spTree>
    <p:extLst>
      <p:ext uri="{BB962C8B-B14F-4D97-AF65-F5344CB8AC3E}">
        <p14:creationId xmlns:p14="http://schemas.microsoft.com/office/powerpoint/2010/main" val="362070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15200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Accelerators at the Intensity Frontier</a:t>
            </a:r>
            <a:r>
              <a:rPr lang="en-US" dirty="0"/>
              <a:t/>
            </a:r>
            <a:br>
              <a:rPr lang="en-US" dirty="0"/>
            </a:b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ideal Intensity Frontier facility for particle physics would have the following features:</a:t>
            </a:r>
          </a:p>
          <a:p>
            <a:pPr lvl="1"/>
            <a:r>
              <a:rPr lang="en-US" dirty="0" smtClean="0"/>
              <a:t>&gt;1 MW beam power @ E&gt;30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2"/>
            <a:r>
              <a:rPr lang="en-US" dirty="0" smtClean="0"/>
              <a:t>Duty factor &lt;1×10</a:t>
            </a:r>
            <a:r>
              <a:rPr lang="en-US" baseline="30000" dirty="0" smtClean="0"/>
              <a:t>-4</a:t>
            </a:r>
          </a:p>
          <a:p>
            <a:pPr lvl="1"/>
            <a:r>
              <a:rPr lang="en-US" dirty="0" smtClean="0"/>
              <a:t>&gt;1 MW beam power @ E&gt;3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2"/>
            <a:r>
              <a:rPr lang="en-US" dirty="0" smtClean="0"/>
              <a:t>High duty factor</a:t>
            </a:r>
          </a:p>
          <a:p>
            <a:pPr lvl="2"/>
            <a:r>
              <a:rPr lang="en-US" dirty="0" smtClean="0"/>
              <a:t>Multiple bunch structures to multiple experiments</a:t>
            </a:r>
          </a:p>
          <a:p>
            <a:pPr lvl="1"/>
            <a:r>
              <a:rPr lang="en-US" dirty="0" smtClean="0"/>
              <a:t>Availability of these two capabilities simultaneously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We have developed a design concept meets these goals in an innovative and flexible manner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257800"/>
            <a:ext cx="237138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61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11125"/>
            <a:ext cx="7696200" cy="955675"/>
          </a:xfrm>
        </p:spPr>
        <p:txBody>
          <a:bodyPr>
            <a:normAutofit fontScale="90000"/>
          </a:bodyPr>
          <a:lstStyle/>
          <a:p>
            <a:r>
              <a:rPr lang="en-US" dirty="0"/>
              <a:t>Accelerators at the Intensity Frontier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800" dirty="0"/>
              <a:t>The Landscape</a:t>
            </a:r>
            <a:endParaRPr lang="en-US" sz="2800" dirty="0" smtClean="0"/>
          </a:p>
        </p:txBody>
      </p:sp>
      <p:pic>
        <p:nvPicPr>
          <p:cNvPr id="10301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71575"/>
            <a:ext cx="9067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149" name="Text Box 5"/>
          <p:cNvSpPr txBox="1">
            <a:spLocks noChangeArrowheads="1"/>
          </p:cNvSpPr>
          <p:nvPr/>
        </p:nvSpPr>
        <p:spPr bwMode="auto">
          <a:xfrm>
            <a:off x="7086600" y="5881688"/>
            <a:ext cx="1905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 dirty="0"/>
              <a:t>M Seidel, PSI</a:t>
            </a:r>
          </a:p>
        </p:txBody>
      </p:sp>
      <p:sp>
        <p:nvSpPr>
          <p:cNvPr id="1030150" name="AutoShape 6"/>
          <p:cNvSpPr>
            <a:spLocks noChangeArrowheads="1"/>
          </p:cNvSpPr>
          <p:nvPr/>
        </p:nvSpPr>
        <p:spPr bwMode="auto">
          <a:xfrm>
            <a:off x="4419600" y="2569438"/>
            <a:ext cx="381000" cy="457200"/>
          </a:xfrm>
          <a:prstGeom prst="star5">
            <a:avLst/>
          </a:prstGeom>
          <a:solidFill>
            <a:srgbClr val="0066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0151" name="AutoShape 7"/>
          <p:cNvSpPr>
            <a:spLocks noChangeArrowheads="1"/>
          </p:cNvSpPr>
          <p:nvPr/>
        </p:nvSpPr>
        <p:spPr bwMode="auto">
          <a:xfrm>
            <a:off x="8039100" y="4953000"/>
            <a:ext cx="381000" cy="457200"/>
          </a:xfrm>
          <a:prstGeom prst="star5">
            <a:avLst/>
          </a:prstGeom>
          <a:solidFill>
            <a:srgbClr val="0066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0152" name="Text Box 8"/>
          <p:cNvSpPr txBox="1">
            <a:spLocks noChangeArrowheads="1"/>
          </p:cNvSpPr>
          <p:nvPr/>
        </p:nvSpPr>
        <p:spPr bwMode="auto">
          <a:xfrm>
            <a:off x="5181600" y="1524000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dirty="0">
                <a:solidFill>
                  <a:srgbClr val="006600"/>
                </a:solidFill>
              </a:rPr>
              <a:t>Project-X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5181600" y="4591050"/>
            <a:ext cx="381000" cy="457200"/>
          </a:xfrm>
          <a:prstGeom prst="star5">
            <a:avLst/>
          </a:prstGeom>
          <a:solidFill>
            <a:srgbClr val="0066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3334327" y="2578101"/>
            <a:ext cx="381000" cy="457200"/>
          </a:xfrm>
          <a:prstGeom prst="star5">
            <a:avLst/>
          </a:prstGeom>
          <a:solidFill>
            <a:srgbClr val="0066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3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30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3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3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150" grpId="0" animBg="1"/>
      <p:bldP spid="1030151" grpId="0" animBg="1"/>
      <p:bldP spid="1030152" grpId="0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Questions for Particle Physics</a:t>
            </a:r>
            <a:r>
              <a:rPr lang="en-US" dirty="0"/>
              <a:t/>
            </a:r>
            <a:br>
              <a:rPr lang="en-US" dirty="0"/>
            </a:br>
            <a:r>
              <a:rPr lang="en-US" sz="2200" dirty="0">
                <a:solidFill>
                  <a:srgbClr val="C00000"/>
                </a:solidFill>
              </a:rPr>
              <a:t>(http://www.interactions.org/quantumuniverse/)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3429000" cy="4038600"/>
          </a:xfrm>
        </p:spPr>
        <p:txBody>
          <a:bodyPr/>
          <a:lstStyle/>
          <a:p>
            <a:r>
              <a:rPr lang="pt-BR" dirty="0" smtClean="0"/>
              <a:t>What </a:t>
            </a:r>
            <a:r>
              <a:rPr lang="pt-BR" dirty="0"/>
              <a:t>is the nature of the universe and what is it made of?</a:t>
            </a:r>
          </a:p>
          <a:p>
            <a:pPr>
              <a:spcBef>
                <a:spcPts val="600"/>
              </a:spcBef>
            </a:pPr>
            <a:r>
              <a:rPr lang="pt-BR" dirty="0"/>
              <a:t>What are matter, energy, space, and time?</a:t>
            </a:r>
          </a:p>
          <a:p>
            <a:pPr>
              <a:spcBef>
                <a:spcPts val="600"/>
              </a:spcBef>
            </a:pPr>
            <a:r>
              <a:rPr lang="pt-BR" dirty="0"/>
              <a:t>How did we get here and where are we going?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42" name="Picture 2" descr="U:\mydocs\holmes\Public\Pictures\universe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33600"/>
            <a:ext cx="4735712" cy="400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16764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6600"/>
                </a:solidFill>
              </a:rPr>
              <a:t>Particle Physics attempts to answer a number of very big questions: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95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11125"/>
            <a:ext cx="7696200" cy="95567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Accelerators at the Intensity Frontier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3100" dirty="0"/>
              <a:t>The Landscape</a:t>
            </a:r>
            <a:endParaRPr lang="en-US" sz="3100" dirty="0" smtClean="0"/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143000"/>
            <a:ext cx="9067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172" name="AutoShape 4"/>
          <p:cNvSpPr>
            <a:spLocks noChangeArrowheads="1"/>
          </p:cNvSpPr>
          <p:nvPr/>
        </p:nvSpPr>
        <p:spPr bwMode="auto">
          <a:xfrm>
            <a:off x="5486400" y="3581400"/>
            <a:ext cx="381000" cy="457200"/>
          </a:xfrm>
          <a:prstGeom prst="star5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2590800" y="1447800"/>
            <a:ext cx="4648200" cy="388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Rectangle 6"/>
          <p:cNvSpPr>
            <a:spLocks noChangeArrowheads="1"/>
          </p:cNvSpPr>
          <p:nvPr/>
        </p:nvSpPr>
        <p:spPr bwMode="auto">
          <a:xfrm>
            <a:off x="7010400" y="2590800"/>
            <a:ext cx="13716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7086600" y="4876800"/>
            <a:ext cx="1524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Line 8"/>
          <p:cNvSpPr>
            <a:spLocks noChangeShapeType="1"/>
          </p:cNvSpPr>
          <p:nvPr/>
        </p:nvSpPr>
        <p:spPr bwMode="auto">
          <a:xfrm>
            <a:off x="1371600" y="1447800"/>
            <a:ext cx="6705600" cy="39624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6" name="Line 9"/>
          <p:cNvSpPr>
            <a:spLocks noChangeShapeType="1"/>
          </p:cNvSpPr>
          <p:nvPr/>
        </p:nvSpPr>
        <p:spPr bwMode="auto">
          <a:xfrm>
            <a:off x="3505200" y="1371600"/>
            <a:ext cx="5105400" cy="3048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Line 10"/>
          <p:cNvSpPr>
            <a:spLocks noChangeShapeType="1"/>
          </p:cNvSpPr>
          <p:nvPr/>
        </p:nvSpPr>
        <p:spPr bwMode="auto">
          <a:xfrm>
            <a:off x="1295400" y="2743200"/>
            <a:ext cx="4419600" cy="2667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8" name="Text Box 11"/>
          <p:cNvSpPr txBox="1">
            <a:spLocks noChangeArrowheads="1"/>
          </p:cNvSpPr>
          <p:nvPr/>
        </p:nvSpPr>
        <p:spPr bwMode="auto">
          <a:xfrm rot="10800000">
            <a:off x="294144" y="1447800"/>
            <a:ext cx="43088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FF0000"/>
                </a:solidFill>
              </a:rPr>
              <a:t>x Duty Factor</a:t>
            </a:r>
          </a:p>
        </p:txBody>
      </p:sp>
      <p:sp>
        <p:nvSpPr>
          <p:cNvPr id="19469" name="Text Box 12"/>
          <p:cNvSpPr txBox="1">
            <a:spLocks noChangeArrowheads="1"/>
          </p:cNvSpPr>
          <p:nvPr/>
        </p:nvSpPr>
        <p:spPr bwMode="auto">
          <a:xfrm>
            <a:off x="2362200" y="13716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*</a:t>
            </a:r>
          </a:p>
        </p:txBody>
      </p:sp>
      <p:sp>
        <p:nvSpPr>
          <p:cNvPr id="19470" name="Text Box 13"/>
          <p:cNvSpPr txBox="1">
            <a:spLocks noChangeArrowheads="1"/>
          </p:cNvSpPr>
          <p:nvPr/>
        </p:nvSpPr>
        <p:spPr bwMode="auto">
          <a:xfrm>
            <a:off x="2438400" y="271145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*</a:t>
            </a:r>
          </a:p>
        </p:txBody>
      </p:sp>
      <p:sp>
        <p:nvSpPr>
          <p:cNvPr id="19471" name="Text Box 14"/>
          <p:cNvSpPr txBox="1">
            <a:spLocks noChangeArrowheads="1"/>
          </p:cNvSpPr>
          <p:nvPr/>
        </p:nvSpPr>
        <p:spPr bwMode="auto">
          <a:xfrm>
            <a:off x="8382000" y="35052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*</a:t>
            </a:r>
          </a:p>
        </p:txBody>
      </p:sp>
      <p:sp>
        <p:nvSpPr>
          <p:cNvPr id="19472" name="Oval 15"/>
          <p:cNvSpPr>
            <a:spLocks noChangeArrowheads="1"/>
          </p:cNvSpPr>
          <p:nvPr/>
        </p:nvSpPr>
        <p:spPr bwMode="auto">
          <a:xfrm>
            <a:off x="2895600" y="1981200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3" name="Oval 16"/>
          <p:cNvSpPr>
            <a:spLocks noChangeArrowheads="1"/>
          </p:cNvSpPr>
          <p:nvPr/>
        </p:nvSpPr>
        <p:spPr bwMode="auto">
          <a:xfrm>
            <a:off x="2895600" y="2209800"/>
            <a:ext cx="152400" cy="152400"/>
          </a:xfrm>
          <a:prstGeom prst="ellipse">
            <a:avLst/>
          </a:prstGeom>
          <a:solidFill>
            <a:schemeClr val="accent5"/>
          </a:solidFill>
          <a:ln w="127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4" name="Text Box 17"/>
          <p:cNvSpPr txBox="1">
            <a:spLocks noChangeArrowheads="1"/>
          </p:cNvSpPr>
          <p:nvPr/>
        </p:nvSpPr>
        <p:spPr bwMode="auto">
          <a:xfrm>
            <a:off x="2971800" y="1981200"/>
            <a:ext cx="609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 </a:t>
            </a:r>
            <a:r>
              <a:rPr lang="en-US" sz="1400"/>
              <a:t>PSI</a:t>
            </a:r>
            <a:r>
              <a:rPr lang="en-US" sz="1600"/>
              <a:t> </a:t>
            </a:r>
          </a:p>
        </p:txBody>
      </p:sp>
      <p:sp>
        <p:nvSpPr>
          <p:cNvPr id="19475" name="Oval 18"/>
          <p:cNvSpPr>
            <a:spLocks noChangeArrowheads="1"/>
          </p:cNvSpPr>
          <p:nvPr/>
        </p:nvSpPr>
        <p:spPr bwMode="auto">
          <a:xfrm>
            <a:off x="2743200" y="3200400"/>
            <a:ext cx="152400" cy="152400"/>
          </a:xfrm>
          <a:prstGeom prst="ellipse">
            <a:avLst/>
          </a:prstGeom>
          <a:solidFill>
            <a:schemeClr val="accent5"/>
          </a:solidFill>
          <a:ln w="127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6" name="Text Box 19"/>
          <p:cNvSpPr txBox="1">
            <a:spLocks noChangeArrowheads="1"/>
          </p:cNvSpPr>
          <p:nvPr/>
        </p:nvSpPr>
        <p:spPr bwMode="auto">
          <a:xfrm>
            <a:off x="2590800" y="289560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TRIUMF</a:t>
            </a:r>
          </a:p>
        </p:txBody>
      </p:sp>
      <p:sp>
        <p:nvSpPr>
          <p:cNvPr id="19477" name="Line 20"/>
          <p:cNvSpPr>
            <a:spLocks noChangeShapeType="1"/>
          </p:cNvSpPr>
          <p:nvPr/>
        </p:nvSpPr>
        <p:spPr bwMode="auto">
          <a:xfrm flipV="1">
            <a:off x="4876800" y="2743200"/>
            <a:ext cx="2514600" cy="266700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78" name="Text Box 21"/>
          <p:cNvSpPr txBox="1">
            <a:spLocks noChangeArrowheads="1"/>
          </p:cNvSpPr>
          <p:nvPr/>
        </p:nvSpPr>
        <p:spPr bwMode="auto">
          <a:xfrm>
            <a:off x="7315200" y="2909888"/>
            <a:ext cx="99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power</a:t>
            </a:r>
          </a:p>
        </p:txBody>
      </p:sp>
      <p:sp>
        <p:nvSpPr>
          <p:cNvPr id="19479" name="Arc 22"/>
          <p:cNvSpPr>
            <a:spLocks/>
          </p:cNvSpPr>
          <p:nvPr/>
        </p:nvSpPr>
        <p:spPr bwMode="auto">
          <a:xfrm rot="10800000" flipV="1">
            <a:off x="3962400" y="2590800"/>
            <a:ext cx="1600200" cy="3657600"/>
          </a:xfrm>
          <a:custGeom>
            <a:avLst/>
            <a:gdLst>
              <a:gd name="T0" fmla="*/ 0 w 28774"/>
              <a:gd name="T1" fmla="*/ 2147483647 h 21600"/>
              <a:gd name="T2" fmla="*/ 2147483647 w 28774"/>
              <a:gd name="T3" fmla="*/ 2147483647 h 21600"/>
              <a:gd name="T4" fmla="*/ 2147483647 w 28774"/>
              <a:gd name="T5" fmla="*/ 2147483647 h 21600"/>
              <a:gd name="T6" fmla="*/ 0 60000 65536"/>
              <a:gd name="T7" fmla="*/ 0 60000 65536"/>
              <a:gd name="T8" fmla="*/ 0 60000 65536"/>
              <a:gd name="T9" fmla="*/ 0 w 28774"/>
              <a:gd name="T10" fmla="*/ 0 h 21600"/>
              <a:gd name="T11" fmla="*/ 28774 w 2877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774" h="21600" fill="none" extrusionOk="0">
                <a:moveTo>
                  <a:pt x="0" y="1228"/>
                </a:moveTo>
                <a:cubicBezTo>
                  <a:pt x="2306" y="415"/>
                  <a:pt x="4734" y="-1"/>
                  <a:pt x="7180" y="0"/>
                </a:cubicBezTo>
                <a:cubicBezTo>
                  <a:pt x="18916" y="0"/>
                  <a:pt x="28504" y="9370"/>
                  <a:pt x="28774" y="21103"/>
                </a:cubicBezTo>
              </a:path>
              <a:path w="28774" h="21600" stroke="0" extrusionOk="0">
                <a:moveTo>
                  <a:pt x="0" y="1228"/>
                </a:moveTo>
                <a:cubicBezTo>
                  <a:pt x="2306" y="415"/>
                  <a:pt x="4734" y="-1"/>
                  <a:pt x="7180" y="0"/>
                </a:cubicBezTo>
                <a:cubicBezTo>
                  <a:pt x="18916" y="0"/>
                  <a:pt x="28504" y="9370"/>
                  <a:pt x="28774" y="21103"/>
                </a:cubicBezTo>
                <a:lnTo>
                  <a:pt x="7180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0" name="Text Box 23"/>
          <p:cNvSpPr txBox="1">
            <a:spLocks noChangeArrowheads="1"/>
          </p:cNvSpPr>
          <p:nvPr/>
        </p:nvSpPr>
        <p:spPr bwMode="auto">
          <a:xfrm>
            <a:off x="1752600" y="4743450"/>
            <a:ext cx="1905000" cy="590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</a:rPr>
              <a:t>Stopped/Slow kaon yield/Watt</a:t>
            </a:r>
          </a:p>
        </p:txBody>
      </p:sp>
      <p:sp>
        <p:nvSpPr>
          <p:cNvPr id="19481" name="Line 24"/>
          <p:cNvSpPr>
            <a:spLocks noChangeShapeType="1"/>
          </p:cNvSpPr>
          <p:nvPr/>
        </p:nvSpPr>
        <p:spPr bwMode="auto">
          <a:xfrm>
            <a:off x="3276600" y="49530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1193" name="AutoShape 25"/>
          <p:cNvSpPr>
            <a:spLocks noChangeArrowheads="1"/>
          </p:cNvSpPr>
          <p:nvPr/>
        </p:nvSpPr>
        <p:spPr bwMode="auto">
          <a:xfrm>
            <a:off x="4419600" y="2743200"/>
            <a:ext cx="381000" cy="457200"/>
          </a:xfrm>
          <a:prstGeom prst="star5">
            <a:avLst/>
          </a:prstGeom>
          <a:solidFill>
            <a:srgbClr val="0066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483" name="Text Box 26"/>
          <p:cNvSpPr txBox="1">
            <a:spLocks noChangeArrowheads="1"/>
          </p:cNvSpPr>
          <p:nvPr/>
        </p:nvSpPr>
        <p:spPr bwMode="auto">
          <a:xfrm>
            <a:off x="533400" y="6153150"/>
            <a:ext cx="3200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* Beam power </a:t>
            </a:r>
            <a:r>
              <a:rPr lang="en-US" sz="1600" dirty="0">
                <a:solidFill>
                  <a:srgbClr val="FF0000"/>
                </a:solidFill>
              </a:rPr>
              <a:t>x </a:t>
            </a:r>
            <a:r>
              <a:rPr lang="en-US" sz="1600" b="1" dirty="0">
                <a:solidFill>
                  <a:srgbClr val="FF0000"/>
                </a:solidFill>
              </a:rPr>
              <a:t>Duty Factor</a:t>
            </a:r>
          </a:p>
        </p:txBody>
      </p:sp>
      <p:sp>
        <p:nvSpPr>
          <p:cNvPr id="19484" name="Text Box 27"/>
          <p:cNvSpPr txBox="1">
            <a:spLocks noChangeArrowheads="1"/>
          </p:cNvSpPr>
          <p:nvPr/>
        </p:nvSpPr>
        <p:spPr bwMode="auto">
          <a:xfrm>
            <a:off x="5181600" y="1524000"/>
            <a:ext cx="182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dirty="0">
                <a:solidFill>
                  <a:srgbClr val="006600"/>
                </a:solidFill>
              </a:rPr>
              <a:t>Project-X CW-</a:t>
            </a:r>
            <a:r>
              <a:rPr lang="en-US" sz="2000" b="1" i="1" dirty="0" err="1">
                <a:solidFill>
                  <a:srgbClr val="006600"/>
                </a:solidFill>
              </a:rPr>
              <a:t>Linac</a:t>
            </a:r>
            <a:endParaRPr lang="en-US" sz="2000" b="1" i="1" dirty="0">
              <a:solidFill>
                <a:srgbClr val="006600"/>
              </a:solidFill>
            </a:endParaRPr>
          </a:p>
        </p:txBody>
      </p:sp>
      <p:sp>
        <p:nvSpPr>
          <p:cNvPr id="19485" name="Line 28"/>
          <p:cNvSpPr>
            <a:spLocks noChangeShapeType="1"/>
          </p:cNvSpPr>
          <p:nvPr/>
        </p:nvSpPr>
        <p:spPr bwMode="auto">
          <a:xfrm flipH="1">
            <a:off x="4724400" y="1981200"/>
            <a:ext cx="457200" cy="7620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0464" y="457200"/>
            <a:ext cx="5791201" cy="762000"/>
          </a:xfrm>
        </p:spPr>
        <p:txBody>
          <a:bodyPr>
            <a:normAutofit fontScale="90000"/>
          </a:bodyPr>
          <a:lstStyle/>
          <a:p>
            <a:pPr>
              <a:lnSpc>
                <a:spcPct val="95000"/>
              </a:lnSpc>
            </a:pPr>
            <a:r>
              <a:rPr lang="en-US" sz="3600" dirty="0" smtClean="0"/>
              <a:t>Project X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Mission Elements</a:t>
            </a:r>
            <a:endParaRPr lang="en-US" sz="3100" dirty="0"/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523999"/>
            <a:ext cx="8102600" cy="4599709"/>
          </a:xfrm>
        </p:spPr>
        <p:txBody>
          <a:bodyPr>
            <a:normAutofit/>
          </a:bodyPr>
          <a:lstStyle/>
          <a:p>
            <a:pPr marL="280988" indent="-280988"/>
            <a:r>
              <a:rPr lang="en-US" altLang="ja-JP" dirty="0" smtClean="0">
                <a:ea typeface="ＭＳ Ｐゴシック" charset="-128"/>
              </a:rPr>
              <a:t>A neutrino beam for long baseline neutrino oscillation experiments</a:t>
            </a:r>
          </a:p>
          <a:p>
            <a:pPr marL="579438" lvl="1"/>
            <a:r>
              <a:rPr lang="en-US" altLang="ja-JP" dirty="0" smtClean="0">
                <a:ea typeface="ＭＳ Ｐゴシック" charset="-128"/>
              </a:rPr>
              <a:t>2 MW proton source at 60-120 </a:t>
            </a:r>
            <a:r>
              <a:rPr lang="en-US" altLang="ja-JP" dirty="0" err="1" smtClean="0">
                <a:ea typeface="ＭＳ Ｐゴシック" charset="-128"/>
              </a:rPr>
              <a:t>GeV</a:t>
            </a:r>
            <a:endParaRPr lang="en-US" altLang="ja-JP" dirty="0" smtClean="0">
              <a:ea typeface="ＭＳ Ｐゴシック" charset="-128"/>
            </a:endParaRPr>
          </a:p>
          <a:p>
            <a:pPr marL="280988" indent="-280988"/>
            <a:r>
              <a:rPr lang="en-US" altLang="ja-JP" dirty="0" smtClean="0">
                <a:ea typeface="ＭＳ Ｐゴシック" charset="-128"/>
              </a:rPr>
              <a:t>Low energy, MW-class proton beams</a:t>
            </a:r>
          </a:p>
          <a:p>
            <a:pPr marL="280988" indent="-280988">
              <a:spcBef>
                <a:spcPct val="0"/>
              </a:spcBef>
              <a:buFontTx/>
              <a:buNone/>
            </a:pPr>
            <a:r>
              <a:rPr lang="en-US" altLang="ja-JP" dirty="0" smtClean="0">
                <a:ea typeface="ＭＳ Ｐゴシック" charset="-128"/>
              </a:rPr>
              <a:t>	for </a:t>
            </a:r>
            <a:r>
              <a:rPr lang="en-US" altLang="ja-JP" dirty="0" err="1" smtClean="0">
                <a:ea typeface="ＭＳ Ｐゴシック" charset="-128"/>
              </a:rPr>
              <a:t>kaon</a:t>
            </a:r>
            <a:r>
              <a:rPr lang="en-US" altLang="ja-JP" dirty="0" smtClean="0">
                <a:ea typeface="ＭＳ Ｐゴシック" charset="-128"/>
              </a:rPr>
              <a:t>, </a:t>
            </a:r>
            <a:r>
              <a:rPr lang="en-US" altLang="ja-JP" dirty="0" err="1" smtClean="0">
                <a:ea typeface="ＭＳ Ｐゴシック" charset="-128"/>
              </a:rPr>
              <a:t>muon</a:t>
            </a:r>
            <a:r>
              <a:rPr lang="en-US" altLang="ja-JP" dirty="0" smtClean="0">
                <a:ea typeface="ＭＳ Ｐゴシック" charset="-128"/>
              </a:rPr>
              <a:t>, neutrino, and nuclei</a:t>
            </a:r>
          </a:p>
          <a:p>
            <a:pPr marL="280988" indent="-280988">
              <a:spcBef>
                <a:spcPct val="0"/>
              </a:spcBef>
              <a:buFontTx/>
              <a:buNone/>
            </a:pPr>
            <a:r>
              <a:rPr lang="en-US" altLang="ja-JP" dirty="0" smtClean="0">
                <a:ea typeface="ＭＳ Ｐゴシック" charset="-128"/>
              </a:rPr>
              <a:t>	based precision experiments</a:t>
            </a:r>
          </a:p>
          <a:p>
            <a:pPr marL="579438" lvl="1"/>
            <a:r>
              <a:rPr lang="en-US" altLang="ja-JP" u="sng" dirty="0" smtClean="0">
                <a:ea typeface="ＭＳ Ｐゴシック" charset="-128"/>
              </a:rPr>
              <a:t>Operations simultaneous</a:t>
            </a:r>
            <a:r>
              <a:rPr lang="en-US" altLang="ja-JP" dirty="0" smtClean="0">
                <a:ea typeface="ＭＳ Ｐゴシック" charset="-128"/>
              </a:rPr>
              <a:t> with the</a:t>
            </a:r>
          </a:p>
          <a:p>
            <a:pPr marL="579438" lvl="1">
              <a:spcBef>
                <a:spcPct val="0"/>
              </a:spcBef>
              <a:buFontTx/>
              <a:buNone/>
            </a:pPr>
            <a:r>
              <a:rPr lang="en-US" altLang="ja-JP" dirty="0" smtClean="0">
                <a:ea typeface="ＭＳ Ｐゴシック" charset="-128"/>
              </a:rPr>
              <a:t>	long baseline neutrino program</a:t>
            </a:r>
          </a:p>
          <a:p>
            <a:pPr marL="280988" indent="-280988"/>
            <a:r>
              <a:rPr lang="en-US" altLang="ja-JP" dirty="0" smtClean="0">
                <a:ea typeface="ＭＳ Ｐゴシック" charset="-128"/>
              </a:rPr>
              <a:t>A path toward a </a:t>
            </a:r>
            <a:r>
              <a:rPr lang="en-US" altLang="ja-JP" dirty="0" err="1" smtClean="0">
                <a:ea typeface="ＭＳ Ｐゴシック" charset="-128"/>
              </a:rPr>
              <a:t>muon</a:t>
            </a:r>
            <a:r>
              <a:rPr lang="en-US" altLang="ja-JP" dirty="0" smtClean="0">
                <a:ea typeface="ＭＳ Ｐゴシック" charset="-128"/>
              </a:rPr>
              <a:t> source for</a:t>
            </a:r>
          </a:p>
          <a:p>
            <a:pPr marL="280988" indent="-280988">
              <a:spcBef>
                <a:spcPct val="0"/>
              </a:spcBef>
              <a:buFontTx/>
              <a:buNone/>
            </a:pPr>
            <a:r>
              <a:rPr lang="en-US" altLang="ja-JP" dirty="0" smtClean="0">
                <a:ea typeface="ＭＳ Ｐゴシック" charset="-128"/>
              </a:rPr>
              <a:t>	possible future Neutrino Factory </a:t>
            </a:r>
          </a:p>
          <a:p>
            <a:pPr marL="280988" indent="-280988">
              <a:spcBef>
                <a:spcPct val="0"/>
              </a:spcBef>
              <a:buFontTx/>
              <a:buNone/>
            </a:pPr>
            <a:r>
              <a:rPr lang="en-US" altLang="ja-JP" dirty="0" smtClean="0">
                <a:ea typeface="ＭＳ Ｐゴシック" charset="-128"/>
              </a:rPr>
              <a:t>	and/or a </a:t>
            </a:r>
            <a:r>
              <a:rPr lang="en-US" altLang="ja-JP" dirty="0" err="1" smtClean="0">
                <a:ea typeface="ＭＳ Ｐゴシック" charset="-128"/>
              </a:rPr>
              <a:t>Muon</a:t>
            </a:r>
            <a:r>
              <a:rPr lang="en-US" altLang="ja-JP" dirty="0" smtClean="0">
                <a:ea typeface="ＭＳ Ｐゴシック" charset="-128"/>
              </a:rPr>
              <a:t> Collider</a:t>
            </a:r>
          </a:p>
          <a:p>
            <a:pPr marL="579438" lvl="1"/>
            <a:r>
              <a:rPr lang="en-US" altLang="ja-JP" dirty="0" smtClean="0">
                <a:ea typeface="ＭＳ Ｐゴシック" charset="-128"/>
              </a:rPr>
              <a:t>~4 MW at ~5-15 </a:t>
            </a:r>
            <a:r>
              <a:rPr lang="en-US" altLang="ja-JP" dirty="0" err="1" smtClean="0">
                <a:ea typeface="ＭＳ Ｐゴシック" charset="-128"/>
              </a:rPr>
              <a:t>GeV</a:t>
            </a:r>
            <a:r>
              <a:rPr lang="en-US" altLang="ja-JP" dirty="0" smtClean="0">
                <a:ea typeface="ＭＳ Ｐゴシック" charset="-128"/>
              </a:rPr>
              <a:t>; low duty factor </a:t>
            </a:r>
          </a:p>
          <a:p>
            <a:pPr marL="280988" indent="-280988">
              <a:spcBef>
                <a:spcPts val="600"/>
              </a:spcBef>
            </a:pPr>
            <a:r>
              <a:rPr lang="en-US" dirty="0" smtClean="0">
                <a:ea typeface="ＭＳ Ｐゴシック" charset="-128"/>
              </a:rPr>
              <a:t>Possible missions beyond Particle Physics</a:t>
            </a:r>
          </a:p>
          <a:p>
            <a:pPr marL="579438" lvl="1"/>
            <a:r>
              <a:rPr lang="en-US" dirty="0" smtClean="0"/>
              <a:t>Nuclear </a:t>
            </a:r>
            <a:r>
              <a:rPr lang="en-US" dirty="0" smtClean="0">
                <a:ea typeface="ＭＳ Ｐゴシック" charset="-128"/>
              </a:rPr>
              <a:t>energy applications</a:t>
            </a:r>
            <a:endParaRPr lang="en-US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57400"/>
            <a:ext cx="3962400" cy="296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5562600"/>
            <a:ext cx="67056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3" eaLnBrk="1" hangingPunct="1">
              <a:buFont typeface="Wingdings" pitchFamily="2" charset="2"/>
              <a:buNone/>
            </a:pPr>
            <a:r>
              <a:rPr lang="en-US" smtClean="0"/>
              <a:t>			as;lkjfda;lskdjf;salkjfd</a:t>
            </a:r>
          </a:p>
        </p:txBody>
      </p:sp>
      <p:pic>
        <p:nvPicPr>
          <p:cNvPr id="15363" name="Picture 6" descr="Project_X-Slide_v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3058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457200" y="6273225"/>
            <a:ext cx="7391400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 eaLnBrk="1" hangingPunct="1"/>
            <a:r>
              <a:rPr lang="en-US" sz="800" dirty="0">
                <a:solidFill>
                  <a:srgbClr val="FFFF00"/>
                </a:solidFill>
              </a:rPr>
              <a:t>Argonne National Laboratory • Brookhaven National Laboratory • Fermi National Accelerator Laboratory • Lawrence Berkeley National Laboratory </a:t>
            </a:r>
          </a:p>
          <a:p>
            <a:pPr algn="l" eaLnBrk="1" hangingPunct="1"/>
            <a:r>
              <a:rPr lang="en-US" sz="800" dirty="0">
                <a:solidFill>
                  <a:srgbClr val="FFFF00"/>
                </a:solidFill>
              </a:rPr>
              <a:t>Pacific Northwest National Laboratory • Oak Ridge National Laboratory / SNS • SLAC National Accelerator Laboratory</a:t>
            </a:r>
          </a:p>
          <a:p>
            <a:pPr algn="l" eaLnBrk="1" hangingPunct="1"/>
            <a:r>
              <a:rPr lang="en-US" sz="800" dirty="0">
                <a:solidFill>
                  <a:srgbClr val="FFFF00"/>
                </a:solidFill>
              </a:rPr>
              <a:t>Thomas Jefferson National Accelerator Facility • Cornell University • Michigan State University • ILC/Americas Regional Team</a:t>
            </a:r>
          </a:p>
          <a:p>
            <a:pPr algn="l" eaLnBrk="1" hangingPunct="1"/>
            <a:r>
              <a:rPr lang="en-US" sz="800" dirty="0" err="1">
                <a:solidFill>
                  <a:srgbClr val="FFFF00"/>
                </a:solidFill>
              </a:rPr>
              <a:t>Bhaba</a:t>
            </a:r>
            <a:r>
              <a:rPr lang="en-US" sz="800" dirty="0">
                <a:solidFill>
                  <a:srgbClr val="FFFF00"/>
                </a:solidFill>
              </a:rPr>
              <a:t> Atomic Research Center • Raja </a:t>
            </a:r>
            <a:r>
              <a:rPr lang="en-US" sz="800" dirty="0" err="1">
                <a:solidFill>
                  <a:srgbClr val="FFFF00"/>
                </a:solidFill>
              </a:rPr>
              <a:t>Ramanna</a:t>
            </a:r>
            <a:r>
              <a:rPr lang="en-US" sz="800" dirty="0">
                <a:solidFill>
                  <a:srgbClr val="FFFF00"/>
                </a:solidFill>
              </a:rPr>
              <a:t> Center of Advanced Technology • Variable Energy Cyclotron Center • Inter University Accelerator Center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1143000"/>
            <a:ext cx="25146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C00000"/>
                </a:solidFill>
              </a:rPr>
              <a:t>3 MW @ 3 </a:t>
            </a:r>
            <a:r>
              <a:rPr lang="en-US" b="1" dirty="0" err="1" smtClean="0">
                <a:solidFill>
                  <a:srgbClr val="C00000"/>
                </a:solidFill>
              </a:rPr>
              <a:t>GeV</a:t>
            </a:r>
            <a:endParaRPr lang="en-US" b="1" dirty="0" smtClean="0">
              <a:solidFill>
                <a:srgbClr val="C00000"/>
              </a:solidFill>
            </a:endParaRPr>
          </a:p>
          <a:p>
            <a:pPr algn="l"/>
            <a:r>
              <a:rPr lang="en-US" b="1" dirty="0" smtClean="0">
                <a:solidFill>
                  <a:srgbClr val="C00000"/>
                </a:solidFill>
              </a:rPr>
              <a:t>200 kW @ 8 </a:t>
            </a:r>
            <a:r>
              <a:rPr lang="en-US" b="1" dirty="0" err="1" smtClean="0">
                <a:solidFill>
                  <a:srgbClr val="C00000"/>
                </a:solidFill>
              </a:rPr>
              <a:t>GeV</a:t>
            </a:r>
            <a:endParaRPr lang="en-US" b="1" dirty="0" smtClean="0">
              <a:solidFill>
                <a:srgbClr val="C00000"/>
              </a:solidFill>
            </a:endParaRPr>
          </a:p>
          <a:p>
            <a:pPr algn="l"/>
            <a:r>
              <a:rPr lang="en-US" b="1" dirty="0" smtClean="0">
                <a:solidFill>
                  <a:srgbClr val="C00000"/>
                </a:solidFill>
              </a:rPr>
              <a:t>2 MW @ 120 </a:t>
            </a:r>
            <a:r>
              <a:rPr lang="en-US" b="1" dirty="0" err="1" smtClean="0">
                <a:solidFill>
                  <a:srgbClr val="C00000"/>
                </a:solidFill>
              </a:rPr>
              <a:t>GeV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55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Project X Reference Design</a:t>
            </a:r>
            <a:br>
              <a:rPr lang="en-US" dirty="0" smtClean="0"/>
            </a:br>
            <a:r>
              <a:rPr lang="en-US" dirty="0" smtClean="0"/>
              <a:t>Scope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8"/>
            <a:ext cx="8368145" cy="45650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3 </a:t>
            </a:r>
            <a:r>
              <a:rPr lang="en-US" dirty="0" err="1" smtClean="0"/>
              <a:t>GeV</a:t>
            </a:r>
            <a:r>
              <a:rPr lang="en-US" dirty="0" smtClean="0"/>
              <a:t> CW superconducting H- </a:t>
            </a:r>
            <a:r>
              <a:rPr lang="en-US" dirty="0" err="1" smtClean="0"/>
              <a:t>linac</a:t>
            </a:r>
            <a:r>
              <a:rPr lang="en-US" dirty="0" smtClean="0"/>
              <a:t> with 1 </a:t>
            </a:r>
            <a:r>
              <a:rPr lang="en-US" dirty="0" err="1" smtClean="0"/>
              <a:t>mA</a:t>
            </a:r>
            <a:r>
              <a:rPr lang="en-US" dirty="0" smtClean="0"/>
              <a:t> average beam current.</a:t>
            </a:r>
          </a:p>
          <a:p>
            <a:pPr lvl="1"/>
            <a:r>
              <a:rPr lang="en-US" dirty="0" smtClean="0"/>
              <a:t>Flexible provision for variable beam structures to multiple users</a:t>
            </a:r>
          </a:p>
          <a:p>
            <a:pPr lvl="2"/>
            <a:r>
              <a:rPr lang="en-US" dirty="0" smtClean="0"/>
              <a:t>CW at time scales &gt;1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sec</a:t>
            </a:r>
            <a:r>
              <a:rPr lang="en-US" dirty="0" smtClean="0"/>
              <a:t>, 20% DF at &lt;1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sec</a:t>
            </a:r>
            <a:endParaRPr lang="en-US" dirty="0" smtClean="0"/>
          </a:p>
          <a:p>
            <a:pPr lvl="1"/>
            <a:r>
              <a:rPr lang="en-US" dirty="0" smtClean="0"/>
              <a:t>Supports rare processes programs at 3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Provision for 1 </a:t>
            </a:r>
            <a:r>
              <a:rPr lang="en-US" dirty="0" err="1" smtClean="0"/>
              <a:t>GeV</a:t>
            </a:r>
            <a:r>
              <a:rPr lang="en-US" dirty="0" smtClean="0"/>
              <a:t> extraction for nuclear energy program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3-8 </a:t>
            </a:r>
            <a:r>
              <a:rPr lang="en-US" dirty="0" err="1" smtClean="0"/>
              <a:t>GeV</a:t>
            </a:r>
            <a:r>
              <a:rPr lang="en-US" dirty="0" smtClean="0"/>
              <a:t> pulsed </a:t>
            </a:r>
            <a:r>
              <a:rPr lang="en-US" dirty="0" err="1" smtClean="0"/>
              <a:t>linac</a:t>
            </a:r>
            <a:r>
              <a:rPr lang="en-US" dirty="0" smtClean="0"/>
              <a:t> capable of delivering 300 kW at 8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Supports the neutrino program</a:t>
            </a:r>
          </a:p>
          <a:p>
            <a:pPr lvl="1"/>
            <a:r>
              <a:rPr lang="en-US" dirty="0" smtClean="0"/>
              <a:t>Establishes a path toward a </a:t>
            </a:r>
            <a:r>
              <a:rPr lang="en-US" dirty="0" err="1" smtClean="0"/>
              <a:t>muon</a:t>
            </a:r>
            <a:r>
              <a:rPr lang="en-US" dirty="0" smtClean="0"/>
              <a:t> based facility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Upgrades to the Recycler and Main Injector to provide ≥  2 MW to the neutrino production target at 60-120 </a:t>
            </a:r>
            <a:r>
              <a:rPr lang="en-US" dirty="0" err="1" smtClean="0"/>
              <a:t>GeV</a:t>
            </a:r>
            <a:r>
              <a:rPr lang="en-US" dirty="0" smtClean="0"/>
              <a:t>.</a:t>
            </a:r>
          </a:p>
          <a:p>
            <a:pPr marL="342900" indent="-342900">
              <a:spcBef>
                <a:spcPts val="1800"/>
              </a:spcBef>
              <a:buClr>
                <a:srgbClr val="006600"/>
              </a:buClr>
              <a:buFont typeface="Symbol" pitchFamily="18" charset="2"/>
              <a:buChar char="Þ"/>
            </a:pPr>
            <a:r>
              <a:rPr lang="en-US" b="1" i="1" dirty="0" smtClean="0">
                <a:solidFill>
                  <a:srgbClr val="006600"/>
                </a:solidFill>
              </a:rPr>
              <a:t>Utilization of a CW </a:t>
            </a:r>
            <a:r>
              <a:rPr lang="en-US" b="1" i="1" dirty="0" err="1" smtClean="0">
                <a:solidFill>
                  <a:srgbClr val="006600"/>
                </a:solidFill>
              </a:rPr>
              <a:t>linac</a:t>
            </a:r>
            <a:r>
              <a:rPr lang="en-US" b="1" i="1" dirty="0" smtClean="0">
                <a:solidFill>
                  <a:srgbClr val="006600"/>
                </a:solidFill>
              </a:rPr>
              <a:t> creates a facility that is unique in the world, with performance that cannot be matched in a synchrotron-based facility.</a:t>
            </a:r>
          </a:p>
          <a:p>
            <a:endParaRPr lang="en-US" dirty="0" smtClean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47BFC-4B86-4FDA-9ECE-EB911DD062D8}" type="slidenum">
              <a:rPr lang="en-US" smtClean="0"/>
              <a:pPr>
                <a:defRPr/>
              </a:pPr>
              <a:t>33</a:t>
            </a:fld>
            <a:endParaRPr lang="en-US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03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X Operating </a:t>
            </a:r>
            <a:r>
              <a:rPr lang="en-US" dirty="0" smtClean="0"/>
              <a:t>Scenarios</a:t>
            </a:r>
            <a:br>
              <a:rPr lang="en-US" dirty="0" smtClean="0"/>
            </a:br>
            <a:r>
              <a:rPr lang="en-US" sz="2800" dirty="0" smtClean="0"/>
              <a:t>CW </a:t>
            </a:r>
            <a:r>
              <a:rPr lang="en-US" sz="2800" dirty="0" err="1" smtClean="0"/>
              <a:t>Linac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fld id="{20EFDB5D-897A-444E-85BD-2F6D49F85896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2" cstate="print"/>
          <a:srcRect r="19545"/>
          <a:stretch>
            <a:fillRect/>
          </a:stretch>
        </p:blipFill>
        <p:spPr bwMode="auto">
          <a:xfrm>
            <a:off x="6019800" y="3505200"/>
            <a:ext cx="294322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85800" y="1496300"/>
            <a:ext cx="75438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800" u="sng" dirty="0">
                <a:latin typeface="Arial" pitchFamily="34" charset="0"/>
              </a:rPr>
              <a:t>1 </a:t>
            </a:r>
            <a:r>
              <a:rPr lang="en-US" sz="1800" u="sng" dirty="0" err="1">
                <a:latin typeface="Symbol" pitchFamily="18" charset="2"/>
              </a:rPr>
              <a:t>m</a:t>
            </a:r>
            <a:r>
              <a:rPr lang="en-US" sz="1800" u="sng" dirty="0" err="1">
                <a:latin typeface="Arial" pitchFamily="34" charset="0"/>
              </a:rPr>
              <a:t>sec</a:t>
            </a:r>
            <a:r>
              <a:rPr lang="en-US" sz="1800" u="sng" dirty="0">
                <a:latin typeface="Arial" pitchFamily="34" charset="0"/>
              </a:rPr>
              <a:t> period at 3 </a:t>
            </a:r>
            <a:r>
              <a:rPr lang="en-US" sz="1800" u="sng" dirty="0" err="1">
                <a:latin typeface="Arial" pitchFamily="34" charset="0"/>
              </a:rPr>
              <a:t>GeV</a:t>
            </a:r>
            <a:endParaRPr lang="en-US" sz="1800" u="sng" dirty="0">
              <a:latin typeface="Arial" pitchFamily="34" charset="0"/>
            </a:endParaRPr>
          </a:p>
          <a:p>
            <a:pPr algn="l">
              <a:defRPr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</a:rPr>
              <a:t>	</a:t>
            </a:r>
            <a:r>
              <a:rPr lang="en-US" sz="1800" dirty="0" err="1" smtClean="0">
                <a:solidFill>
                  <a:srgbClr val="CC0000"/>
                </a:solidFill>
                <a:latin typeface="Arial" pitchFamily="34" charset="0"/>
              </a:rPr>
              <a:t>Muon</a:t>
            </a:r>
            <a:r>
              <a:rPr lang="en-US" sz="1800" dirty="0" smtClean="0">
                <a:solidFill>
                  <a:srgbClr val="CC0000"/>
                </a:solidFill>
                <a:latin typeface="Arial" pitchFamily="34" charset="0"/>
              </a:rPr>
              <a:t> pulses (17e7) 80 MHz, 100 </a:t>
            </a:r>
            <a:r>
              <a:rPr lang="en-US" sz="1800" dirty="0" err="1" smtClean="0">
                <a:solidFill>
                  <a:srgbClr val="CC0000"/>
                </a:solidFill>
                <a:latin typeface="Arial" pitchFamily="34" charset="0"/>
              </a:rPr>
              <a:t>nsec</a:t>
            </a:r>
            <a:r>
              <a:rPr lang="en-US" sz="1800" dirty="0" smtClean="0">
                <a:solidFill>
                  <a:srgbClr val="CC0000"/>
                </a:solidFill>
                <a:latin typeface="Arial" pitchFamily="34" charset="0"/>
              </a:rPr>
              <a:t>		700 kW</a:t>
            </a:r>
          </a:p>
          <a:p>
            <a:pPr algn="l">
              <a:spcBef>
                <a:spcPts val="0"/>
              </a:spcBef>
              <a:defRPr/>
            </a:pPr>
            <a:r>
              <a:rPr lang="en-US" sz="1800" dirty="0" smtClean="0">
                <a:solidFill>
                  <a:srgbClr val="003399"/>
                </a:solidFill>
                <a:latin typeface="Arial" pitchFamily="34" charset="0"/>
              </a:rPr>
              <a:t>	</a:t>
            </a:r>
            <a:r>
              <a:rPr lang="en-US" sz="1800" dirty="0" err="1" smtClean="0">
                <a:solidFill>
                  <a:srgbClr val="000099"/>
                </a:solidFill>
                <a:latin typeface="Arial" pitchFamily="34" charset="0"/>
              </a:rPr>
              <a:t>Kaon</a:t>
            </a:r>
            <a:r>
              <a:rPr lang="en-US" sz="1800" dirty="0" smtClean="0">
                <a:solidFill>
                  <a:srgbClr val="000099"/>
                </a:solidFill>
                <a:latin typeface="Arial" pitchFamily="34" charset="0"/>
              </a:rPr>
              <a:t> pulses (17e7) 20 MHz			1540 kW</a:t>
            </a:r>
          </a:p>
          <a:p>
            <a:pPr algn="l">
              <a:spcBef>
                <a:spcPts val="0"/>
              </a:spcBef>
              <a:defRPr/>
            </a:pPr>
            <a:r>
              <a:rPr lang="en-US" sz="1800" dirty="0" smtClean="0">
                <a:solidFill>
                  <a:srgbClr val="FC110F"/>
                </a:solidFill>
                <a:latin typeface="Arial" pitchFamily="34" charset="0"/>
              </a:rPr>
              <a:t>	</a:t>
            </a:r>
            <a:r>
              <a:rPr lang="en-US" sz="1800" dirty="0" smtClean="0">
                <a:solidFill>
                  <a:srgbClr val="00B050"/>
                </a:solidFill>
                <a:latin typeface="Arial" pitchFamily="34" charset="0"/>
              </a:rPr>
              <a:t>Nuclear pulses (17e7) 10 MHz			770 kW</a:t>
            </a:r>
            <a:endParaRPr lang="en-US" sz="1800" dirty="0">
              <a:solidFill>
                <a:srgbClr val="00B050"/>
              </a:solidFill>
              <a:latin typeface="Arial" pitchFamily="34" charset="0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6172200" y="3581400"/>
            <a:ext cx="2551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Separation scheme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657225" y="2673935"/>
            <a:ext cx="74864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Ion source and RFQ operate at </a:t>
            </a:r>
            <a:r>
              <a:rPr lang="en-US" dirty="0" smtClean="0"/>
              <a:t>4.4 </a:t>
            </a:r>
            <a:r>
              <a:rPr lang="en-US" dirty="0"/>
              <a:t>mA</a:t>
            </a:r>
          </a:p>
          <a:p>
            <a:r>
              <a:rPr lang="en-US" dirty="0" smtClean="0"/>
              <a:t>77% </a:t>
            </a:r>
            <a:r>
              <a:rPr lang="en-US" dirty="0"/>
              <a:t>of bunches are </a:t>
            </a:r>
            <a:r>
              <a:rPr lang="en-US" dirty="0" smtClean="0"/>
              <a:t>chopped @ 2.1 MeV </a:t>
            </a:r>
            <a:r>
              <a:rPr lang="en-US" dirty="0" smtClean="0">
                <a:sym typeface="Symbol"/>
              </a:rPr>
              <a:t></a:t>
            </a:r>
            <a:r>
              <a:rPr lang="en-US" dirty="0" smtClean="0"/>
              <a:t> maintain 1 mA over 1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sec</a:t>
            </a:r>
            <a:endParaRPr lang="en-US" dirty="0"/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6248400" y="5638800"/>
            <a:ext cx="2551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Transverse </a:t>
            </a:r>
            <a:r>
              <a:rPr lang="en-US" sz="2000" dirty="0" err="1"/>
              <a:t>rf</a:t>
            </a:r>
            <a:r>
              <a:rPr lang="en-US" sz="2000" dirty="0"/>
              <a:t> splitter</a:t>
            </a: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6096000" y="4724400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7467600" y="4724400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8763000" y="4724400"/>
            <a:ext cx="152400" cy="152400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auto">
          <a:xfrm>
            <a:off x="6781800" y="3962400"/>
            <a:ext cx="152400" cy="152400"/>
          </a:xfrm>
          <a:prstGeom prst="ellipse">
            <a:avLst/>
          </a:prstGeom>
          <a:solidFill>
            <a:srgbClr val="92D05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Oval 21"/>
          <p:cNvSpPr/>
          <p:nvPr/>
        </p:nvSpPr>
        <p:spPr bwMode="auto">
          <a:xfrm>
            <a:off x="8153400" y="5486400"/>
            <a:ext cx="152400" cy="152400"/>
          </a:xfrm>
          <a:prstGeom prst="ellipse">
            <a:avLst/>
          </a:prstGeom>
          <a:solidFill>
            <a:srgbClr val="0000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2899" y="3505200"/>
            <a:ext cx="5669475" cy="2637992"/>
            <a:chOff x="215596" y="2286000"/>
            <a:chExt cx="8623604" cy="3128101"/>
          </a:xfrm>
        </p:grpSpPr>
        <p:sp>
          <p:nvSpPr>
            <p:cNvPr id="25" name="Curved Right Arrow 24"/>
            <p:cNvSpPr/>
            <p:nvPr/>
          </p:nvSpPr>
          <p:spPr>
            <a:xfrm>
              <a:off x="215596" y="2514600"/>
              <a:ext cx="409927" cy="1524000"/>
            </a:xfrm>
            <a:prstGeom prst="curved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Left Brace 25"/>
            <p:cNvSpPr/>
            <p:nvPr/>
          </p:nvSpPr>
          <p:spPr>
            <a:xfrm>
              <a:off x="708655" y="3238500"/>
              <a:ext cx="246529" cy="1409700"/>
            </a:xfrm>
            <a:prstGeom prst="leftBrace">
              <a:avLst>
                <a:gd name="adj1" fmla="val 52187"/>
                <a:gd name="adj2" fmla="val 50000"/>
              </a:avLst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59924" y="4844533"/>
              <a:ext cx="1527557" cy="569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1600" dirty="0" smtClean="0"/>
                <a:t>1 </a:t>
              </a:r>
              <a:r>
                <a:rPr lang="en-US" sz="1600" dirty="0" err="1" smtClean="0">
                  <a:latin typeface="Symbol" pitchFamily="18" charset="2"/>
                </a:rPr>
                <a:t>m</a:t>
              </a:r>
              <a:r>
                <a:rPr lang="en-US" sz="1600" dirty="0" err="1" smtClean="0"/>
                <a:t>sec</a:t>
              </a:r>
              <a:endParaRPr lang="en-US" sz="1600" dirty="0"/>
            </a:p>
          </p:txBody>
        </p:sp>
        <p:cxnSp>
          <p:nvCxnSpPr>
            <p:cNvPr id="28" name="Straight Arrow Connector 27"/>
            <p:cNvCxnSpPr>
              <a:stCxn id="27" idx="3"/>
            </p:cNvCxnSpPr>
            <p:nvPr/>
          </p:nvCxnSpPr>
          <p:spPr>
            <a:xfrm>
              <a:off x="4887480" y="5129317"/>
              <a:ext cx="221264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7" idx="1"/>
            </p:cNvCxnSpPr>
            <p:nvPr/>
          </p:nvCxnSpPr>
          <p:spPr>
            <a:xfrm flipH="1">
              <a:off x="831918" y="5129317"/>
              <a:ext cx="252800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209" y="2286000"/>
              <a:ext cx="7899991" cy="2505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371040" y="4231532"/>
            <a:ext cx="5582289" cy="1536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581400"/>
            <a:ext cx="322400" cy="1506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X Performance </a:t>
            </a:r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1033219" name="Text Box 3"/>
          <p:cNvSpPr txBox="1">
            <a:spLocks noChangeArrowheads="1"/>
          </p:cNvSpPr>
          <p:nvPr/>
        </p:nvSpPr>
        <p:spPr bwMode="auto">
          <a:xfrm>
            <a:off x="914400" y="1524000"/>
            <a:ext cx="8153400" cy="50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tabLst>
                <a:tab pos="457200" algn="l"/>
                <a:tab pos="4800600" algn="r"/>
                <a:tab pos="5029200" algn="l"/>
              </a:tabLst>
            </a:pPr>
            <a:r>
              <a:rPr lang="en-US" sz="1400" u="sng" dirty="0">
                <a:latin typeface="Arial" pitchFamily="34" charset="0"/>
              </a:rPr>
              <a:t>Linac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Particle Type	H</a:t>
            </a:r>
            <a:r>
              <a:rPr lang="en-US" sz="1400" baseline="30000" dirty="0">
                <a:latin typeface="Arial" pitchFamily="34" charset="0"/>
              </a:rPr>
              <a:t>-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Beam Kinetic Energy	</a:t>
            </a:r>
            <a:r>
              <a:rPr lang="en-US" sz="1400" dirty="0" smtClean="0">
                <a:latin typeface="Arial" pitchFamily="34" charset="0"/>
              </a:rPr>
              <a:t>3.0</a:t>
            </a:r>
            <a:r>
              <a:rPr lang="en-US" sz="1400" dirty="0">
                <a:latin typeface="Arial" pitchFamily="34" charset="0"/>
              </a:rPr>
              <a:t>	GeV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Average Beam Current	1	</a:t>
            </a:r>
            <a:r>
              <a:rPr lang="en-US" sz="1400" dirty="0" err="1" smtClean="0">
                <a:latin typeface="Arial" pitchFamily="34" charset="0"/>
              </a:rPr>
              <a:t>mA</a:t>
            </a:r>
            <a:endParaRPr lang="en-US" sz="1400" baseline="30000" dirty="0">
              <a:latin typeface="Arial" pitchFamily="34" charset="0"/>
            </a:endParaRP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Linac pulse rate	</a:t>
            </a:r>
            <a:r>
              <a:rPr lang="en-US" sz="1400" dirty="0" smtClean="0">
                <a:latin typeface="Arial" pitchFamily="34" charset="0"/>
              </a:rPr>
              <a:t>CW</a:t>
            </a:r>
            <a:r>
              <a:rPr lang="en-US" sz="1400" dirty="0">
                <a:latin typeface="Arial" pitchFamily="34" charset="0"/>
              </a:rPr>
              <a:t>	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Beam Power	</a:t>
            </a:r>
            <a:r>
              <a:rPr lang="en-US" sz="1400" dirty="0" smtClean="0">
                <a:latin typeface="Arial" pitchFamily="34" charset="0"/>
              </a:rPr>
              <a:t>3000</a:t>
            </a: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kW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 smtClean="0">
                <a:latin typeface="Arial" pitchFamily="34" charset="0"/>
              </a:rPr>
              <a:t>	Beam Power to 3 </a:t>
            </a:r>
            <a:r>
              <a:rPr lang="en-US" sz="1400" dirty="0" err="1" smtClean="0">
                <a:latin typeface="Arial" pitchFamily="34" charset="0"/>
              </a:rPr>
              <a:t>GeV</a:t>
            </a:r>
            <a:r>
              <a:rPr lang="en-US" sz="1400" dirty="0" smtClean="0">
                <a:latin typeface="Arial" pitchFamily="34" charset="0"/>
              </a:rPr>
              <a:t> program	2870	kW</a:t>
            </a:r>
            <a:endParaRPr lang="en-US" sz="1400" dirty="0">
              <a:latin typeface="Arial" pitchFamily="34" charset="0"/>
            </a:endParaRPr>
          </a:p>
          <a:p>
            <a:pPr algn="l">
              <a:spcBef>
                <a:spcPct val="40000"/>
              </a:spcBef>
              <a:tabLst>
                <a:tab pos="457200" algn="l"/>
                <a:tab pos="5711825" algn="r"/>
                <a:tab pos="5949950" algn="l"/>
              </a:tabLst>
            </a:pPr>
            <a:r>
              <a:rPr lang="en-US" sz="1400" u="sng" dirty="0" smtClean="0">
                <a:latin typeface="Arial" pitchFamily="34" charset="0"/>
              </a:rPr>
              <a:t>Pulsed </a:t>
            </a:r>
            <a:r>
              <a:rPr lang="en-US" sz="1400" u="sng" dirty="0" err="1" smtClean="0">
                <a:latin typeface="Arial" pitchFamily="34" charset="0"/>
              </a:rPr>
              <a:t>Linac</a:t>
            </a:r>
            <a:endParaRPr lang="en-US" sz="1400" u="sng" dirty="0">
              <a:latin typeface="Arial" pitchFamily="34" charset="0"/>
            </a:endParaRP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Particle Type	</a:t>
            </a:r>
            <a:r>
              <a:rPr lang="en-US" sz="1400" dirty="0" smtClean="0">
                <a:latin typeface="Arial" pitchFamily="34" charset="0"/>
              </a:rPr>
              <a:t>H</a:t>
            </a:r>
            <a:r>
              <a:rPr lang="en-US" sz="1400" baseline="30000" dirty="0" smtClean="0">
                <a:latin typeface="Arial" pitchFamily="34" charset="0"/>
              </a:rPr>
              <a:t>-</a:t>
            </a:r>
            <a:endParaRPr lang="en-US" sz="1400" baseline="30000" dirty="0">
              <a:latin typeface="Arial" pitchFamily="34" charset="0"/>
            </a:endParaRP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Beam Kinetic Energy	8.0	GeV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Pulse rate</a:t>
            </a: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10</a:t>
            </a: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Hz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 smtClean="0">
                <a:latin typeface="Arial" pitchFamily="34" charset="0"/>
              </a:rPr>
              <a:t>	Pulse Width	4.3	</a:t>
            </a:r>
            <a:r>
              <a:rPr lang="en-US" sz="1400" dirty="0" err="1" smtClean="0">
                <a:latin typeface="Arial" pitchFamily="34" charset="0"/>
              </a:rPr>
              <a:t>msec</a:t>
            </a:r>
            <a:endParaRPr lang="en-US" sz="1400" dirty="0" smtClean="0">
              <a:latin typeface="Arial" pitchFamily="34" charset="0"/>
            </a:endParaRP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 smtClean="0">
                <a:latin typeface="Arial" pitchFamily="34" charset="0"/>
              </a:rPr>
              <a:t>	Cycles to MI	6</a:t>
            </a:r>
            <a:endParaRPr lang="en-US" sz="1400" dirty="0">
              <a:latin typeface="Arial" pitchFamily="34" charset="0"/>
            </a:endParaRP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Particles per cycle to MI	</a:t>
            </a:r>
            <a:r>
              <a:rPr lang="en-US" sz="1400" dirty="0" smtClean="0">
                <a:latin typeface="Arial" pitchFamily="34" charset="0"/>
              </a:rPr>
              <a:t>2.6</a:t>
            </a:r>
            <a:r>
              <a:rPr lang="en-US" sz="1400" dirty="0">
                <a:latin typeface="Arial" pitchFamily="34" charset="0"/>
                <a:sym typeface="Symbol" pitchFamily="18" charset="2"/>
              </a:rPr>
              <a:t></a:t>
            </a:r>
            <a:r>
              <a:rPr lang="en-US" sz="1400" dirty="0" smtClean="0">
                <a:latin typeface="Arial" pitchFamily="34" charset="0"/>
              </a:rPr>
              <a:t>10</a:t>
            </a:r>
            <a:r>
              <a:rPr lang="en-US" sz="1400" baseline="30000" dirty="0" smtClean="0">
                <a:latin typeface="Arial" pitchFamily="34" charset="0"/>
              </a:rPr>
              <a:t>13</a:t>
            </a:r>
            <a:endParaRPr lang="en-US" sz="1400" baseline="30000" dirty="0">
              <a:latin typeface="Arial" pitchFamily="34" charset="0"/>
            </a:endParaRP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Beam Power	340	kW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Beam </a:t>
            </a:r>
            <a:r>
              <a:rPr lang="en-US" sz="1400" dirty="0">
                <a:latin typeface="Arial" pitchFamily="34" charset="0"/>
              </a:rPr>
              <a:t>Power to 8 </a:t>
            </a:r>
            <a:r>
              <a:rPr lang="en-US" sz="1400" dirty="0" err="1" smtClean="0">
                <a:latin typeface="Arial" pitchFamily="34" charset="0"/>
              </a:rPr>
              <a:t>GeV</a:t>
            </a:r>
            <a:r>
              <a:rPr lang="en-US" sz="1400" dirty="0" smtClean="0">
                <a:latin typeface="Arial" pitchFamily="34" charset="0"/>
              </a:rPr>
              <a:t> program</a:t>
            </a:r>
            <a:r>
              <a:rPr lang="en-US" sz="1400" dirty="0">
                <a:latin typeface="Arial" pitchFamily="34" charset="0"/>
              </a:rPr>
              <a:t>	</a:t>
            </a:r>
            <a:r>
              <a:rPr lang="en-US" sz="1400" dirty="0" smtClean="0">
                <a:latin typeface="Arial" pitchFamily="34" charset="0"/>
              </a:rPr>
              <a:t>170</a:t>
            </a:r>
            <a:r>
              <a:rPr lang="en-US" sz="1400" dirty="0">
                <a:latin typeface="Arial" pitchFamily="34" charset="0"/>
              </a:rPr>
              <a:t>	kW	</a:t>
            </a:r>
          </a:p>
          <a:p>
            <a:pPr algn="l">
              <a:spcBef>
                <a:spcPct val="40000"/>
              </a:spcBef>
              <a:tabLst>
                <a:tab pos="457200" algn="l"/>
                <a:tab pos="5711825" algn="r"/>
                <a:tab pos="5949950" algn="l"/>
              </a:tabLst>
            </a:pPr>
            <a:r>
              <a:rPr lang="en-US" sz="1400" u="sng" dirty="0">
                <a:latin typeface="Arial" pitchFamily="34" charset="0"/>
              </a:rPr>
              <a:t>Main </a:t>
            </a:r>
            <a:r>
              <a:rPr lang="en-US" sz="1400" u="sng" dirty="0" smtClean="0">
                <a:latin typeface="Arial" pitchFamily="34" charset="0"/>
              </a:rPr>
              <a:t>Injector/Recycler</a:t>
            </a:r>
            <a:endParaRPr lang="en-US" sz="1400" u="sng" dirty="0">
              <a:latin typeface="Arial" pitchFamily="34" charset="0"/>
            </a:endParaRP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Beam Kinetic Energy (maximum)	120	GeV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Cycle time	1.4	sec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Particles per cycle	</a:t>
            </a:r>
            <a:r>
              <a:rPr lang="en-US" sz="1400" dirty="0" smtClean="0">
                <a:latin typeface="Arial" pitchFamily="34" charset="0"/>
              </a:rPr>
              <a:t>1.6</a:t>
            </a:r>
            <a:r>
              <a:rPr lang="en-US" sz="1400" dirty="0" smtClean="0">
                <a:latin typeface="Arial" pitchFamily="34" charset="0"/>
                <a:sym typeface="Symbol" pitchFamily="18" charset="2"/>
              </a:rPr>
              <a:t></a:t>
            </a:r>
            <a:r>
              <a:rPr lang="en-US" sz="1400" dirty="0">
                <a:latin typeface="Arial" pitchFamily="34" charset="0"/>
              </a:rPr>
              <a:t>10</a:t>
            </a:r>
            <a:r>
              <a:rPr lang="en-US" sz="1400" baseline="30000" dirty="0">
                <a:latin typeface="Arial" pitchFamily="34" charset="0"/>
              </a:rPr>
              <a:t>14</a:t>
            </a:r>
          </a:p>
          <a:p>
            <a:pPr algn="l">
              <a:tabLst>
                <a:tab pos="457200" algn="l"/>
                <a:tab pos="5711825" algn="r"/>
                <a:tab pos="5949950" algn="l"/>
              </a:tabLst>
            </a:pPr>
            <a:r>
              <a:rPr lang="en-US" sz="1400" dirty="0">
                <a:latin typeface="Arial" pitchFamily="34" charset="0"/>
              </a:rPr>
              <a:t>	Beam Power at 120 GeV	</a:t>
            </a:r>
            <a:r>
              <a:rPr lang="en-US" sz="1400" dirty="0" smtClean="0">
                <a:latin typeface="Arial" pitchFamily="34" charset="0"/>
              </a:rPr>
              <a:t>2200</a:t>
            </a:r>
            <a:r>
              <a:rPr lang="en-US" sz="1400" dirty="0">
                <a:latin typeface="Arial" pitchFamily="34" charset="0"/>
              </a:rPr>
              <a:t>	kW</a:t>
            </a:r>
          </a:p>
          <a:p>
            <a:pPr>
              <a:tabLst>
                <a:tab pos="457200" algn="l"/>
                <a:tab pos="4800600" algn="r"/>
                <a:tab pos="5029200" algn="l"/>
              </a:tabLst>
            </a:pPr>
            <a:r>
              <a:rPr lang="en-US" sz="1600" dirty="0">
                <a:latin typeface="Arial" pitchFamily="34" charset="0"/>
              </a:rPr>
              <a:t>	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979695" y="2731169"/>
            <a:ext cx="1431758" cy="469231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75420" y="5955633"/>
            <a:ext cx="1431758" cy="368967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59579" y="4235110"/>
            <a:ext cx="168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simultaneous</a:t>
            </a:r>
            <a:endParaRPr lang="en-US" dirty="0">
              <a:solidFill>
                <a:srgbClr val="006600"/>
              </a:solidFill>
            </a:endParaRPr>
          </a:p>
        </p:txBody>
      </p:sp>
      <p:cxnSp>
        <p:nvCxnSpPr>
          <p:cNvPr id="15" name="Shape 14"/>
          <p:cNvCxnSpPr>
            <a:stCxn id="10" idx="0"/>
            <a:endCxn id="6" idx="6"/>
          </p:cNvCxnSpPr>
          <p:nvPr/>
        </p:nvCxnSpPr>
        <p:spPr>
          <a:xfrm rot="16200000" flipV="1">
            <a:off x="7221960" y="3155279"/>
            <a:ext cx="1269325" cy="890337"/>
          </a:xfrm>
          <a:prstGeom prst="curvedConnector2">
            <a:avLst/>
          </a:prstGeom>
          <a:ln w="190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hape 18"/>
          <p:cNvCxnSpPr>
            <a:stCxn id="10" idx="2"/>
            <a:endCxn id="9" idx="6"/>
          </p:cNvCxnSpPr>
          <p:nvPr/>
        </p:nvCxnSpPr>
        <p:spPr>
          <a:xfrm rot="5400000">
            <a:off x="7036647" y="4874973"/>
            <a:ext cx="1535675" cy="994612"/>
          </a:xfrm>
          <a:prstGeom prst="curvedConnector2">
            <a:avLst/>
          </a:prstGeom>
          <a:ln w="190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990532" y="4866951"/>
            <a:ext cx="1431758" cy="417096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hape 12"/>
          <p:cNvCxnSpPr>
            <a:stCxn id="10" idx="2"/>
            <a:endCxn id="11" idx="6"/>
          </p:cNvCxnSpPr>
          <p:nvPr/>
        </p:nvCxnSpPr>
        <p:spPr>
          <a:xfrm rot="5400000">
            <a:off x="7626512" y="4400220"/>
            <a:ext cx="471057" cy="879500"/>
          </a:xfrm>
          <a:prstGeom prst="curvedConnector2">
            <a:avLst/>
          </a:prstGeom>
          <a:ln w="190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Project X Siting</a:t>
            </a:r>
            <a:endParaRPr lang="en-US" dirty="0" smtClean="0"/>
          </a:p>
        </p:txBody>
      </p:sp>
      <p:pic>
        <p:nvPicPr>
          <p:cNvPr id="12" name="Content Placeholder 6" descr="site_layout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5345" y="1675838"/>
            <a:ext cx="6802582" cy="4419693"/>
          </a:xfrm>
        </p:spPr>
      </p:pic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68D62-1D7D-4993-BAAF-D11680ED79D6}" type="slidenum">
              <a:rPr lang="en-US" smtClean="0"/>
              <a:pPr>
                <a:defRPr/>
              </a:pPr>
              <a:t>36</a:t>
            </a:fld>
            <a:endParaRPr lang="en-US" dirty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 rot="20688586">
            <a:off x="4688114" y="2844800"/>
            <a:ext cx="2017486" cy="3483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135086" y="2830285"/>
            <a:ext cx="1016000" cy="650117"/>
          </a:xfrm>
          <a:prstGeom prst="ellipse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 rot="20015491">
            <a:off x="3209134" y="3371148"/>
            <a:ext cx="1843314" cy="397326"/>
          </a:xfrm>
          <a:prstGeom prst="ellipse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20750144">
            <a:off x="5196115" y="3265597"/>
            <a:ext cx="137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CW </a:t>
            </a:r>
            <a:r>
              <a:rPr lang="en-US" b="1" dirty="0" err="1" smtClean="0">
                <a:solidFill>
                  <a:srgbClr val="C00000"/>
                </a:solidFill>
              </a:rPr>
              <a:t>Linac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0178310">
            <a:off x="3443279" y="371686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8 </a:t>
            </a:r>
            <a:r>
              <a:rPr lang="en-US" b="1" dirty="0" err="1" smtClean="0">
                <a:solidFill>
                  <a:srgbClr val="000099"/>
                </a:solidFill>
              </a:rPr>
              <a:t>GeV</a:t>
            </a:r>
            <a:r>
              <a:rPr lang="en-US" b="1" dirty="0" smtClean="0">
                <a:solidFill>
                  <a:srgbClr val="000099"/>
                </a:solidFill>
              </a:rPr>
              <a:t> </a:t>
            </a:r>
            <a:r>
              <a:rPr lang="en-US" b="1" dirty="0" err="1" smtClean="0">
                <a:solidFill>
                  <a:srgbClr val="000099"/>
                </a:solidFill>
              </a:rPr>
              <a:t>Linac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30286" y="2293257"/>
            <a:ext cx="2341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</a:rPr>
              <a:t>3 </a:t>
            </a:r>
            <a:r>
              <a:rPr lang="en-US" b="1" dirty="0" err="1" smtClean="0">
                <a:solidFill>
                  <a:srgbClr val="006600"/>
                </a:solidFill>
              </a:rPr>
              <a:t>GeV</a:t>
            </a:r>
            <a:r>
              <a:rPr lang="en-US" b="1" dirty="0" smtClean="0">
                <a:solidFill>
                  <a:srgbClr val="006600"/>
                </a:solidFill>
              </a:rPr>
              <a:t> Experimental Area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20879558">
            <a:off x="1270654" y="3957513"/>
            <a:ext cx="2198694" cy="456387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20905127">
            <a:off x="1601608" y="4385417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Transfer Line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7" grpId="0"/>
      <p:bldP spid="8" grpId="0" animBg="1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X R&amp;D </a:t>
            </a:r>
            <a:r>
              <a:rPr lang="en-US" dirty="0" smtClean="0"/>
              <a:t>Program</a:t>
            </a:r>
            <a:br>
              <a:rPr lang="en-US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Primary </a:t>
            </a:r>
            <a:r>
              <a:rPr lang="en-US" dirty="0"/>
              <a:t>elements of the R&amp;D </a:t>
            </a:r>
            <a:r>
              <a:rPr lang="en-US" dirty="0" smtClean="0"/>
              <a:t>program:</a:t>
            </a:r>
            <a:endParaRPr lang="en-US" dirty="0"/>
          </a:p>
          <a:p>
            <a:pPr lvl="1"/>
            <a:r>
              <a:rPr lang="en-US" dirty="0"/>
              <a:t>P</a:t>
            </a:r>
            <a:r>
              <a:rPr lang="en-US" dirty="0" smtClean="0"/>
              <a:t>rimary technical risk element is the front end</a:t>
            </a:r>
          </a:p>
          <a:p>
            <a:pPr lvl="2"/>
            <a:r>
              <a:rPr lang="en-US" dirty="0"/>
              <a:t>CW ion source/RFQ</a:t>
            </a:r>
          </a:p>
          <a:p>
            <a:pPr lvl="2"/>
            <a:r>
              <a:rPr lang="en-US" dirty="0"/>
              <a:t>Wideband chopping with high (1×10</a:t>
            </a:r>
            <a:r>
              <a:rPr lang="en-US" baseline="30000" dirty="0"/>
              <a:t>-4</a:t>
            </a:r>
            <a:r>
              <a:rPr lang="en-US" dirty="0"/>
              <a:t>) extinction rate</a:t>
            </a:r>
          </a:p>
          <a:p>
            <a:pPr lvl="2"/>
            <a:r>
              <a:rPr lang="en-US" dirty="0"/>
              <a:t>(Low-</a:t>
            </a:r>
            <a:r>
              <a:rPr lang="en-US" dirty="0">
                <a:latin typeface="Symbol" pitchFamily="18" charset="2"/>
              </a:rPr>
              <a:t>b</a:t>
            </a:r>
            <a:r>
              <a:rPr lang="en-US" dirty="0"/>
              <a:t>) acceleration through superconducting resonators with minimal halo formation</a:t>
            </a:r>
          </a:p>
          <a:p>
            <a:pPr lvl="2"/>
            <a:r>
              <a:rPr lang="en-US" dirty="0"/>
              <a:t>MEBT beam absorber (&gt;8 kW)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Development </a:t>
            </a:r>
            <a:r>
              <a:rPr lang="en-US" dirty="0"/>
              <a:t>of an H- injection system  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Superconducting </a:t>
            </a:r>
            <a:r>
              <a:rPr lang="en-US" dirty="0" err="1"/>
              <a:t>rf</a:t>
            </a:r>
            <a:r>
              <a:rPr lang="en-US" dirty="0"/>
              <a:t> development </a:t>
            </a:r>
          </a:p>
          <a:p>
            <a:pPr lvl="2"/>
            <a:r>
              <a:rPr lang="en-US" dirty="0" smtClean="0"/>
              <a:t>Cavities, </a:t>
            </a:r>
            <a:r>
              <a:rPr lang="en-US" dirty="0" err="1" smtClean="0"/>
              <a:t>cryomodules</a:t>
            </a:r>
            <a:r>
              <a:rPr lang="en-US" dirty="0" smtClean="0"/>
              <a:t>, </a:t>
            </a:r>
            <a:r>
              <a:rPr lang="en-US" dirty="0" err="1" smtClean="0"/>
              <a:t>rf</a:t>
            </a:r>
            <a:r>
              <a:rPr lang="en-US" dirty="0" smtClean="0"/>
              <a:t> sources – CW to long-pulse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 smtClean="0"/>
              <a:t>High Power </a:t>
            </a:r>
            <a:r>
              <a:rPr lang="en-US" dirty="0" err="1" smtClean="0"/>
              <a:t>targetry</a:t>
            </a:r>
            <a:endParaRPr lang="en-US" dirty="0" smtClean="0"/>
          </a:p>
          <a:p>
            <a:pPr lvl="1">
              <a:spcBef>
                <a:spcPts val="600"/>
              </a:spcBef>
            </a:pPr>
            <a:r>
              <a:rPr lang="en-US" dirty="0" smtClean="0"/>
              <a:t>Upgrade </a:t>
            </a:r>
            <a:r>
              <a:rPr lang="en-US" dirty="0"/>
              <a:t>paths: </a:t>
            </a:r>
            <a:r>
              <a:rPr lang="en-US" dirty="0" smtClean="0"/>
              <a:t>Multi-MW low energy neutrinos and </a:t>
            </a:r>
            <a:r>
              <a:rPr lang="en-US" dirty="0" err="1" smtClean="0"/>
              <a:t>Muon</a:t>
            </a:r>
            <a:r>
              <a:rPr lang="en-US" dirty="0" smtClean="0"/>
              <a:t> Collider</a:t>
            </a:r>
          </a:p>
          <a:p>
            <a:pPr lvl="1">
              <a:spcBef>
                <a:spcPts val="600"/>
              </a:spcBef>
            </a:pPr>
            <a:r>
              <a:rPr lang="en-US" i="1" dirty="0" smtClean="0">
                <a:solidFill>
                  <a:srgbClr val="C00000"/>
                </a:solidFill>
              </a:rPr>
              <a:t>All of these elements are required at Stage 1, with the exception of 1.3 GHz pulsed RF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First and third elements </a:t>
            </a:r>
            <a:r>
              <a:rPr lang="en-US" dirty="0"/>
              <a:t>addressed in an integrated system </a:t>
            </a:r>
            <a:r>
              <a:rPr lang="en-US" dirty="0" smtClean="0"/>
              <a:t>test: PXIE</a:t>
            </a:r>
          </a:p>
          <a:p>
            <a:pPr>
              <a:spcBef>
                <a:spcPts val="1200"/>
              </a:spcBef>
            </a:pPr>
            <a:r>
              <a:rPr lang="en-US" dirty="0"/>
              <a:t>Goal is to complete R&amp;D phase by </a:t>
            </a:r>
            <a:r>
              <a:rPr lang="en-US" dirty="0" smtClean="0"/>
              <a:t>the end of 2016</a:t>
            </a:r>
          </a:p>
          <a:p>
            <a:pPr lvl="1">
              <a:spcBef>
                <a:spcPts val="600"/>
              </a:spcBef>
            </a:pPr>
            <a:endParaRPr lang="en-US" dirty="0"/>
          </a:p>
          <a:p>
            <a:pPr lvl="1"/>
            <a:endParaRPr lang="en-US" dirty="0"/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2BA5821-21EB-4C1A-AC70-E98BDB034B0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2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X Injector Experiment</a:t>
            </a:r>
            <a:br>
              <a:rPr lang="en-US" dirty="0" smtClean="0"/>
            </a:br>
            <a:r>
              <a:rPr lang="en-US" dirty="0" smtClean="0"/>
              <a:t>(PXIE)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PXIE is the centerpiece of the Project X R&amp;D program</a:t>
            </a:r>
          </a:p>
          <a:p>
            <a:pPr lvl="1"/>
            <a:r>
              <a:rPr lang="en-US" dirty="0" smtClean="0"/>
              <a:t>Integrated systems test for Project X front end components</a:t>
            </a:r>
          </a:p>
          <a:p>
            <a:pPr lvl="2"/>
            <a:r>
              <a:rPr lang="en-US" dirty="0" smtClean="0"/>
              <a:t>Validate the concept for the Project X front end, thereby minimizing the primary technical risk element within the Reference Design.</a:t>
            </a:r>
          </a:p>
          <a:p>
            <a:pPr lvl="2"/>
            <a:r>
              <a:rPr lang="en-US" dirty="0" smtClean="0"/>
              <a:t>Operate at full Project X design parameters</a:t>
            </a:r>
          </a:p>
          <a:p>
            <a:pPr lvl="0"/>
            <a:r>
              <a:rPr lang="en-US" dirty="0"/>
              <a:t>S</a:t>
            </a:r>
            <a:r>
              <a:rPr lang="en-US" dirty="0" smtClean="0"/>
              <a:t>ystems test goals</a:t>
            </a:r>
          </a:p>
          <a:p>
            <a:pPr lvl="1"/>
            <a:r>
              <a:rPr lang="en-US" dirty="0" smtClean="0"/>
              <a:t>1 mA average current with 80% chopping of beam delivered from RFQ</a:t>
            </a:r>
          </a:p>
          <a:p>
            <a:pPr lvl="1"/>
            <a:r>
              <a:rPr lang="en-US" dirty="0" smtClean="0"/>
              <a:t>Efficient acceleration with minimal </a:t>
            </a:r>
            <a:r>
              <a:rPr lang="en-US" dirty="0" err="1" smtClean="0"/>
              <a:t>emittance</a:t>
            </a:r>
            <a:r>
              <a:rPr lang="en-US" dirty="0" smtClean="0"/>
              <a:t> dilution through ~30 MeV</a:t>
            </a:r>
          </a:p>
          <a:p>
            <a:pPr lvl="1"/>
            <a:r>
              <a:rPr lang="en-US" dirty="0" smtClean="0"/>
              <a:t>Achieve in 2016</a:t>
            </a:r>
          </a:p>
          <a:p>
            <a:pPr lvl="0"/>
            <a:r>
              <a:rPr lang="en-US" dirty="0" smtClean="0"/>
              <a:t>PXIE should utilize components constructed to PX specifications wherever </a:t>
            </a:r>
            <a:r>
              <a:rPr lang="en-US" dirty="0" err="1" smtClean="0"/>
              <a:t>possbile</a:t>
            </a:r>
            <a:endParaRPr lang="en-US" dirty="0" smtClean="0"/>
          </a:p>
          <a:p>
            <a:pPr lvl="1"/>
            <a:r>
              <a:rPr lang="en-US" dirty="0"/>
              <a:t>O</a:t>
            </a:r>
            <a:r>
              <a:rPr lang="en-US" dirty="0" smtClean="0"/>
              <a:t>pportunity to re-utilize selected pieces of PXIE in PX/Stage 1</a:t>
            </a:r>
          </a:p>
          <a:p>
            <a:pPr lvl="0"/>
            <a:r>
              <a:rPr lang="en-US" dirty="0" smtClean="0"/>
              <a:t>Collaboration between Fermilab, ANL, LBNL, SLAC, India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2BA5821-21EB-4C1A-AC70-E98BDB034B0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99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PXIE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709" y="3176411"/>
            <a:ext cx="8229600" cy="30113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PXIE will address the address/measure the following:</a:t>
            </a:r>
          </a:p>
          <a:p>
            <a:pPr lvl="1"/>
            <a:r>
              <a:rPr lang="en-US" dirty="0" smtClean="0"/>
              <a:t>Ion source lifetime</a:t>
            </a:r>
          </a:p>
          <a:p>
            <a:pPr lvl="1"/>
            <a:r>
              <a:rPr lang="en-US" dirty="0" smtClean="0"/>
              <a:t>LEBT pre-chopping </a:t>
            </a:r>
          </a:p>
          <a:p>
            <a:pPr lvl="1"/>
            <a:r>
              <a:rPr lang="en-US" dirty="0" smtClean="0"/>
              <a:t>Vacuum management in the LEBT/RFQ region</a:t>
            </a:r>
          </a:p>
          <a:p>
            <a:pPr lvl="1"/>
            <a:r>
              <a:rPr lang="en-US" dirty="0" smtClean="0"/>
              <a:t>Validation of chopper performance</a:t>
            </a:r>
          </a:p>
          <a:p>
            <a:pPr lvl="1"/>
            <a:r>
              <a:rPr lang="en-US" dirty="0" smtClean="0"/>
              <a:t>Kicker extinction</a:t>
            </a:r>
          </a:p>
          <a:p>
            <a:pPr lvl="1"/>
            <a:r>
              <a:rPr lang="en-US" dirty="0" smtClean="0"/>
              <a:t>Effectiveness of MEBT beam absorber</a:t>
            </a:r>
          </a:p>
          <a:p>
            <a:pPr lvl="1"/>
            <a:r>
              <a:rPr lang="en-US" dirty="0" smtClean="0"/>
              <a:t>MEBT vacuum management</a:t>
            </a:r>
          </a:p>
          <a:p>
            <a:pPr lvl="1"/>
            <a:r>
              <a:rPr lang="en-US" dirty="0" smtClean="0"/>
              <a:t>Operation of HWR in close proximity to 10 kW absorber</a:t>
            </a:r>
          </a:p>
          <a:p>
            <a:pPr lvl="1"/>
            <a:r>
              <a:rPr lang="en-US" dirty="0" smtClean="0"/>
              <a:t>Operation of SSR with beam</a:t>
            </a:r>
          </a:p>
          <a:p>
            <a:pPr lvl="1"/>
            <a:r>
              <a:rPr lang="en-US" dirty="0" err="1" smtClean="0"/>
              <a:t>Emittance</a:t>
            </a:r>
            <a:r>
              <a:rPr lang="en-US" dirty="0" smtClean="0"/>
              <a:t> preservation and beam halo formation through the front end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2400" y="1524000"/>
            <a:ext cx="8839200" cy="1474802"/>
            <a:chOff x="145473" y="1680949"/>
            <a:chExt cx="8998527" cy="147480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73" y="1846744"/>
              <a:ext cx="8998527" cy="928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241946" y="1760561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RFQ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91134" y="1749187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MEBT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33832" y="1721893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HWR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98860" y="168094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SSR1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343781" y="2786419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Dump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6047" y="1885665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LEBT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0620" y="2581700"/>
              <a:ext cx="75195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LBNL, FNAL                  FNAL, SLAC                   ANL                  FNAL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353298" y="2819400"/>
            <a:ext cx="169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32 m, 30 MeV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3"/>
          </p:cNvCxnSpPr>
          <p:nvPr/>
        </p:nvCxnSpPr>
        <p:spPr>
          <a:xfrm>
            <a:off x="5052436" y="3004066"/>
            <a:ext cx="3786764" cy="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1"/>
          </p:cNvCxnSpPr>
          <p:nvPr/>
        </p:nvCxnSpPr>
        <p:spPr>
          <a:xfrm flipH="1">
            <a:off x="304800" y="3004066"/>
            <a:ext cx="3048498" cy="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88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6934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do we know?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The Standard Model explains a lot… 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600"/>
              </a:spcBef>
              <a:buNone/>
            </a:pPr>
            <a:r>
              <a:rPr lang="en-US" dirty="0" smtClean="0"/>
              <a:t>    … but many questions remain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3297732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09800"/>
            <a:ext cx="4800600" cy="385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80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Project X </a:t>
            </a:r>
            <a:r>
              <a:rPr lang="en-US" dirty="0" err="1" smtClean="0"/>
              <a:t>Linac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SRF Technology Map</a:t>
            </a:r>
            <a:endParaRPr lang="en-US" sz="2800" dirty="0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Intensity Frontier, July 4, 2012 - S. Holmes</a:t>
            </a:r>
            <a:endParaRPr lang="en-US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890850"/>
              </p:ext>
            </p:extLst>
          </p:nvPr>
        </p:nvGraphicFramePr>
        <p:xfrm>
          <a:off x="557213" y="3471864"/>
          <a:ext cx="8281736" cy="283847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46208"/>
                <a:gridCol w="801823"/>
                <a:gridCol w="1502006"/>
                <a:gridCol w="1558472"/>
                <a:gridCol w="2473227"/>
              </a:tblGrid>
              <a:tr h="37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Section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Freq</a:t>
                      </a:r>
                      <a:endParaRPr lang="en-US" sz="1600" dirty="0"/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Energy (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MeV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Cav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/CM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Type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HWR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=0.1)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162.5</a:t>
                      </a: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2.1-10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9/6/1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HWR,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474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SSR1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=0.22)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325</a:t>
                      </a: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10-42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16/18/ 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</a:tr>
              <a:tr h="4074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SSR2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=0.47)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325</a:t>
                      </a:r>
                      <a:endParaRPr lang="en-US" sz="1600" b="0" dirty="0"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42-160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36/20/4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SSR,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/>
                </a:tc>
              </a:tr>
              <a:tr h="4074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LB 650  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=0.61)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650</a:t>
                      </a:r>
                      <a:endParaRPr lang="en-US" sz="1600" b="0" dirty="0"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160-460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 /14/7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5-cell elliptical, doublet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</a:tr>
              <a:tr h="4074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HB 650  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=0.9)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650</a:t>
                      </a:r>
                      <a:endParaRPr lang="en-US" sz="1600" b="0" dirty="0"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460-3000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152/19/19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5-cell elliptical, doublet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</a:tr>
              <a:tr h="4074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ILC  1.3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=1.0)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1300</a:t>
                      </a:r>
                      <a:endParaRPr lang="en-US" sz="1600" b="0" dirty="0"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3000-8000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224 /28 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9-cell elliptical, quad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40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67918" y="1485905"/>
            <a:ext cx="9188140" cy="1884592"/>
            <a:chOff x="167918" y="1485905"/>
            <a:chExt cx="9188140" cy="1884592"/>
          </a:xfrm>
        </p:grpSpPr>
        <p:sp>
          <p:nvSpPr>
            <p:cNvPr id="17" name="Rectangle 16"/>
            <p:cNvSpPr/>
            <p:nvPr/>
          </p:nvSpPr>
          <p:spPr bwMode="auto">
            <a:xfrm>
              <a:off x="454960" y="1485905"/>
              <a:ext cx="1340263" cy="5937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dirty="0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dirty="0">
                  <a:solidFill>
                    <a:schemeClr val="tx1"/>
                  </a:solidFill>
                </a:rPr>
                <a:t>=0.11</a:t>
              </a: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795223" y="1485905"/>
              <a:ext cx="1338646" cy="593725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dirty="0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dirty="0">
                  <a:solidFill>
                    <a:schemeClr val="tx1"/>
                  </a:solidFill>
                </a:rPr>
                <a:t>=0.22</a:t>
              </a: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3133869" y="1485905"/>
              <a:ext cx="1340263" cy="593725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dirty="0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dirty="0">
                  <a:solidFill>
                    <a:schemeClr val="tx1"/>
                  </a:solidFill>
                </a:rPr>
                <a:t>=0.4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474132" y="1485905"/>
              <a:ext cx="1338644" cy="593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dirty="0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dirty="0">
                  <a:solidFill>
                    <a:schemeClr val="tx1"/>
                  </a:solidFill>
                </a:rPr>
                <a:t>=0.61</a:t>
              </a: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812777" y="1485905"/>
              <a:ext cx="1340263" cy="5937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dirty="0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dirty="0">
                  <a:solidFill>
                    <a:schemeClr val="tx1"/>
                  </a:solidFill>
                </a:rPr>
                <a:t>=0.9</a:t>
              </a:r>
            </a:p>
          </p:txBody>
        </p:sp>
        <p:sp>
          <p:nvSpPr>
            <p:cNvPr id="25" name="Left-Right Arrow 24"/>
            <p:cNvSpPr/>
            <p:nvPr/>
          </p:nvSpPr>
          <p:spPr bwMode="auto">
            <a:xfrm>
              <a:off x="1795222" y="2436818"/>
              <a:ext cx="2678909" cy="355600"/>
            </a:xfrm>
            <a:prstGeom prst="leftRightArrow">
              <a:avLst/>
            </a:prstGeom>
            <a:solidFill>
              <a:srgbClr val="0070C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24627" name="TextBox 42"/>
            <p:cNvSpPr txBox="1">
              <a:spLocks noChangeArrowheads="1"/>
            </p:cNvSpPr>
            <p:nvPr/>
          </p:nvSpPr>
          <p:spPr bwMode="auto">
            <a:xfrm>
              <a:off x="1856779" y="2674139"/>
              <a:ext cx="2537926" cy="646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dirty="0"/>
                <a:t>325 </a:t>
              </a:r>
              <a:r>
                <a:rPr lang="en-US" dirty="0" smtClean="0"/>
                <a:t>MHz</a:t>
              </a:r>
              <a:endParaRPr lang="en-US" dirty="0"/>
            </a:p>
            <a:p>
              <a:pPr algn="ctr" eaLnBrk="0" hangingPunct="0"/>
              <a:r>
                <a:rPr lang="en-US" dirty="0" smtClean="0"/>
                <a:t>10-160 </a:t>
              </a:r>
              <a:r>
                <a:rPr lang="en-US" dirty="0"/>
                <a:t>MeV</a:t>
              </a:r>
            </a:p>
          </p:txBody>
        </p:sp>
        <p:sp>
          <p:nvSpPr>
            <p:cNvPr id="28" name="Left-Right Arrow 27"/>
            <p:cNvSpPr/>
            <p:nvPr/>
          </p:nvSpPr>
          <p:spPr bwMode="auto">
            <a:xfrm>
              <a:off x="4474132" y="2436818"/>
              <a:ext cx="2678908" cy="355600"/>
            </a:xfrm>
            <a:prstGeom prst="leftRightArrow">
              <a:avLst/>
            </a:prstGeom>
            <a:solidFill>
              <a:srgbClr val="0070C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7153040" y="1485905"/>
              <a:ext cx="1738297" cy="593725"/>
            </a:xfrm>
            <a:prstGeom prst="rect">
              <a:avLst/>
            </a:prstGeom>
            <a:solidFill>
              <a:srgbClr val="FF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en-US" dirty="0">
                  <a:solidFill>
                    <a:schemeClr val="tx1"/>
                  </a:solidFill>
                  <a:latin typeface="Symbol" pitchFamily="18" charset="2"/>
                </a:rPr>
                <a:t>b</a:t>
              </a:r>
              <a:r>
                <a:rPr lang="en-US" dirty="0">
                  <a:solidFill>
                    <a:schemeClr val="tx1"/>
                  </a:solidFill>
                </a:rPr>
                <a:t>=1.0</a:t>
              </a:r>
            </a:p>
          </p:txBody>
        </p:sp>
        <p:sp>
          <p:nvSpPr>
            <p:cNvPr id="30" name="Left-Right Arrow 29"/>
            <p:cNvSpPr/>
            <p:nvPr/>
          </p:nvSpPr>
          <p:spPr bwMode="auto">
            <a:xfrm>
              <a:off x="7153040" y="2436818"/>
              <a:ext cx="1702202" cy="355600"/>
            </a:xfrm>
            <a:prstGeom prst="leftRightArrow">
              <a:avLst/>
            </a:prstGeom>
            <a:solidFill>
              <a:srgbClr val="0070C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24631" name="TextBox 47"/>
            <p:cNvSpPr txBox="1">
              <a:spLocks noChangeArrowheads="1"/>
            </p:cNvSpPr>
            <p:nvPr/>
          </p:nvSpPr>
          <p:spPr bwMode="auto">
            <a:xfrm>
              <a:off x="7027694" y="2674139"/>
              <a:ext cx="2328364" cy="646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dirty="0"/>
                <a:t>1.3 </a:t>
              </a:r>
              <a:r>
                <a:rPr lang="en-US" dirty="0" smtClean="0"/>
                <a:t>GHz</a:t>
              </a:r>
            </a:p>
            <a:p>
              <a:pPr algn="ctr" eaLnBrk="0" hangingPunct="0"/>
              <a:r>
                <a:rPr lang="en-US" dirty="0" smtClean="0"/>
                <a:t>3-8 </a:t>
              </a:r>
              <a:r>
                <a:rPr lang="en-US" dirty="0" err="1"/>
                <a:t>GeV</a:t>
              </a:r>
              <a:endParaRPr lang="en-US" dirty="0"/>
            </a:p>
          </p:txBody>
        </p:sp>
        <p:sp>
          <p:nvSpPr>
            <p:cNvPr id="24620" name="TextBox 47"/>
            <p:cNvSpPr txBox="1">
              <a:spLocks noChangeArrowheads="1"/>
            </p:cNvSpPr>
            <p:nvPr/>
          </p:nvSpPr>
          <p:spPr bwMode="auto">
            <a:xfrm>
              <a:off x="4663261" y="2724166"/>
              <a:ext cx="242287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dirty="0"/>
                <a:t>650 </a:t>
              </a:r>
              <a:r>
                <a:rPr lang="en-US" dirty="0" smtClean="0"/>
                <a:t>MHz</a:t>
              </a:r>
            </a:p>
            <a:p>
              <a:pPr algn="ctr" eaLnBrk="0" hangingPunct="0"/>
              <a:r>
                <a:rPr lang="en-US" dirty="0" smtClean="0"/>
                <a:t>0.16-3 </a:t>
              </a:r>
              <a:r>
                <a:rPr lang="en-US" dirty="0" err="1"/>
                <a:t>GeV</a:t>
              </a:r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505326" y="2273968"/>
              <a:ext cx="6641432" cy="12032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7170821" y="2261937"/>
              <a:ext cx="1720516" cy="12033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277601" y="2128171"/>
              <a:ext cx="93839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C00000"/>
                  </a:solidFill>
                </a:rPr>
                <a:t>CW</a:t>
              </a:r>
              <a:endParaRPr lang="en-US" b="1" i="1" dirty="0">
                <a:solidFill>
                  <a:srgbClr val="C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31769" y="2093484"/>
              <a:ext cx="104675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smtClean="0">
                  <a:solidFill>
                    <a:srgbClr val="C00000"/>
                  </a:solidFill>
                </a:rPr>
                <a:t>Pulsed</a:t>
              </a:r>
              <a:endParaRPr lang="en-US" b="1" i="1" dirty="0">
                <a:solidFill>
                  <a:srgbClr val="C00000"/>
                </a:solidFill>
              </a:endParaRPr>
            </a:p>
          </p:txBody>
        </p:sp>
        <p:sp>
          <p:nvSpPr>
            <p:cNvPr id="24" name="Left-Right Arrow 23"/>
            <p:cNvSpPr/>
            <p:nvPr/>
          </p:nvSpPr>
          <p:spPr bwMode="auto">
            <a:xfrm>
              <a:off x="454960" y="2436817"/>
              <a:ext cx="1353678" cy="355600"/>
            </a:xfrm>
            <a:prstGeom prst="leftRightArrow">
              <a:avLst/>
            </a:prstGeom>
            <a:solidFill>
              <a:srgbClr val="0070C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27" name="TextBox 42"/>
            <p:cNvSpPr txBox="1">
              <a:spLocks noChangeArrowheads="1"/>
            </p:cNvSpPr>
            <p:nvPr/>
          </p:nvSpPr>
          <p:spPr bwMode="auto">
            <a:xfrm>
              <a:off x="167918" y="2677243"/>
              <a:ext cx="1999782" cy="646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dirty="0" smtClean="0"/>
                <a:t>162.5 MHz</a:t>
              </a:r>
              <a:endParaRPr lang="en-US" dirty="0"/>
            </a:p>
            <a:p>
              <a:pPr algn="ctr" eaLnBrk="0" hangingPunct="0"/>
              <a:r>
                <a:rPr lang="en-US" dirty="0" smtClean="0"/>
                <a:t>2.1-10 </a:t>
              </a:r>
              <a:r>
                <a:rPr lang="en-US" dirty="0"/>
                <a:t>MeV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5704114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</a:rPr>
              <a:t>Choice of Cavity Parameters </a:t>
            </a:r>
            <a:endParaRPr lang="en-US" sz="3200" dirty="0">
              <a:latin typeface="+mn-lt"/>
            </a:endParaRPr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B599AC8B-3C60-44BC-AE77-1BC09C225FC2}" type="slidenum">
              <a:rPr lang="en-US" smtClean="0"/>
              <a:pPr algn="r">
                <a:defRPr/>
              </a:pPr>
              <a:t>41</a:t>
            </a:fld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799" y="2207796"/>
            <a:ext cx="41208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204956" y="1674309"/>
            <a:ext cx="36545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Example: SNS, 805 MHz, </a:t>
            </a:r>
            <a:r>
              <a:rPr lang="el-GR" dirty="0" smtClean="0">
                <a:solidFill>
                  <a:srgbClr val="C00000"/>
                </a:solidFill>
                <a:latin typeface="Times New Roman"/>
                <a:cs typeface="Times New Roman"/>
              </a:rPr>
              <a:t>β</a:t>
            </a:r>
            <a:r>
              <a:rPr lang="en-US" dirty="0" smtClean="0">
                <a:solidFill>
                  <a:srgbClr val="C00000"/>
                </a:solidFill>
                <a:latin typeface="Times New Roman"/>
                <a:cs typeface="Times New Roman"/>
              </a:rPr>
              <a:t>=0.81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7701645" y="2870502"/>
            <a:ext cx="0" cy="17014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881391" y="5530707"/>
            <a:ext cx="4629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ym typeface="Symbol"/>
              </a:rPr>
              <a:t>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acc</a:t>
            </a:r>
            <a:r>
              <a:rPr lang="en-US" baseline="-25000" dirty="0" smtClean="0"/>
              <a:t> </a:t>
            </a:r>
            <a:r>
              <a:rPr lang="en-US" dirty="0" smtClean="0"/>
              <a:t>= 15.6 MV/m; </a:t>
            </a:r>
            <a:r>
              <a:rPr lang="en-US" dirty="0" err="1" smtClean="0"/>
              <a:t>Q</a:t>
            </a:r>
            <a:r>
              <a:rPr lang="en-US" baseline="-25000" dirty="0" err="1" smtClean="0"/>
              <a:t>o</a:t>
            </a:r>
            <a:r>
              <a:rPr lang="en-US" dirty="0" smtClean="0"/>
              <a:t> ~1.7∙10</a:t>
            </a:r>
            <a:r>
              <a:rPr lang="en-US" baseline="30000" dirty="0" smtClean="0"/>
              <a:t>10</a:t>
            </a:r>
            <a:r>
              <a:rPr lang="en-US" dirty="0" smtClean="0"/>
              <a:t> @ 2 K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48697" y="2542628"/>
            <a:ext cx="68579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Rockwell" pitchFamily="18" charset="0"/>
              </a:rPr>
              <a:t>70 </a:t>
            </a:r>
            <a:r>
              <a:rPr lang="en-US" sz="1400" dirty="0" err="1" smtClean="0">
                <a:solidFill>
                  <a:srgbClr val="C00000"/>
                </a:solidFill>
                <a:latin typeface="Rockwell" pitchFamily="18" charset="0"/>
              </a:rPr>
              <a:t>mT</a:t>
            </a:r>
            <a:endParaRPr lang="en-US" sz="1400" dirty="0">
              <a:solidFill>
                <a:srgbClr val="C00000"/>
              </a:solidFill>
              <a:latin typeface="Rockwell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1311" y="4541856"/>
            <a:ext cx="3657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000099"/>
                </a:solidFill>
              </a:rPr>
              <a:t>CW </a:t>
            </a:r>
            <a:r>
              <a:rPr lang="en-US" sz="2000" u="sng" dirty="0" err="1" smtClean="0">
                <a:solidFill>
                  <a:srgbClr val="000099"/>
                </a:solidFill>
              </a:rPr>
              <a:t>Linac</a:t>
            </a:r>
            <a:r>
              <a:rPr lang="en-US" sz="2000" u="sng" dirty="0" smtClean="0">
                <a:solidFill>
                  <a:srgbClr val="000099"/>
                </a:solidFill>
              </a:rPr>
              <a:t> assumptions</a:t>
            </a:r>
            <a:r>
              <a:rPr lang="en-US" sz="2000" dirty="0" smtClean="0">
                <a:solidFill>
                  <a:srgbClr val="000099"/>
                </a:solidFill>
              </a:rPr>
              <a:t>:</a:t>
            </a:r>
          </a:p>
          <a:p>
            <a:pPr>
              <a:tabLst>
                <a:tab pos="1768475" algn="l"/>
              </a:tabLst>
            </a:pPr>
            <a:r>
              <a:rPr lang="en-US" dirty="0" smtClean="0"/>
              <a:t>162.5 MHz	</a:t>
            </a:r>
            <a:r>
              <a:rPr lang="en-US" dirty="0" err="1" smtClean="0"/>
              <a:t>B</a:t>
            </a:r>
            <a:r>
              <a:rPr lang="en-US" baseline="-25000" dirty="0" err="1" smtClean="0"/>
              <a:t>pk</a:t>
            </a:r>
            <a:r>
              <a:rPr lang="en-US" dirty="0" smtClean="0"/>
              <a:t> </a:t>
            </a:r>
            <a:r>
              <a:rPr lang="en-US" dirty="0"/>
              <a:t>&lt; 60mT</a:t>
            </a:r>
          </a:p>
          <a:p>
            <a:pPr>
              <a:tabLst>
                <a:tab pos="1768475" algn="l"/>
              </a:tabLst>
            </a:pPr>
            <a:r>
              <a:rPr lang="en-US" dirty="0" smtClean="0"/>
              <a:t>325 MHz     	</a:t>
            </a:r>
            <a:r>
              <a:rPr lang="en-US" dirty="0" err="1" smtClean="0"/>
              <a:t>B</a:t>
            </a:r>
            <a:r>
              <a:rPr lang="en-US" baseline="-25000" dirty="0" err="1" smtClean="0"/>
              <a:t>pk</a:t>
            </a:r>
            <a:r>
              <a:rPr lang="en-US" dirty="0" smtClean="0"/>
              <a:t> &lt; 70mT</a:t>
            </a:r>
          </a:p>
          <a:p>
            <a:pPr>
              <a:tabLst>
                <a:tab pos="1768475" algn="l"/>
              </a:tabLst>
            </a:pPr>
            <a:r>
              <a:rPr lang="en-US" dirty="0" smtClean="0"/>
              <a:t>650 MHz    	</a:t>
            </a:r>
            <a:r>
              <a:rPr lang="en-US" dirty="0" err="1" smtClean="0"/>
              <a:t>B</a:t>
            </a:r>
            <a:r>
              <a:rPr lang="en-US" baseline="-25000" dirty="0" err="1" smtClean="0"/>
              <a:t>pk</a:t>
            </a:r>
            <a:r>
              <a:rPr lang="en-US" baseline="-25000" dirty="0" smtClean="0"/>
              <a:t> </a:t>
            </a:r>
            <a:r>
              <a:rPr lang="en-US" dirty="0" smtClean="0"/>
              <a:t>&lt; 70mT</a:t>
            </a:r>
          </a:p>
          <a:p>
            <a:pPr>
              <a:tabLst>
                <a:tab pos="1768475" algn="l"/>
              </a:tabLst>
            </a:pPr>
            <a:r>
              <a:rPr lang="en-US" dirty="0" smtClean="0"/>
              <a:t>1300 MHz   	</a:t>
            </a:r>
            <a:r>
              <a:rPr lang="en-US" dirty="0" err="1" smtClean="0"/>
              <a:t>B</a:t>
            </a:r>
            <a:r>
              <a:rPr lang="en-US" baseline="-25000" dirty="0" err="1" smtClean="0"/>
              <a:t>pk</a:t>
            </a:r>
            <a:r>
              <a:rPr lang="en-US" baseline="-25000" dirty="0" smtClean="0"/>
              <a:t> </a:t>
            </a:r>
            <a:r>
              <a:rPr lang="en-US" dirty="0" smtClean="0"/>
              <a:t>&lt; 80mT</a:t>
            </a:r>
            <a:endParaRPr lang="en-US" dirty="0"/>
          </a:p>
        </p:txBody>
      </p:sp>
      <p:pic>
        <p:nvPicPr>
          <p:cNvPr id="24" name="Picture 2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933" y="1792468"/>
            <a:ext cx="4262120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739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897" y="2057399"/>
            <a:ext cx="4724400" cy="406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62897" y="1589184"/>
            <a:ext cx="2966884" cy="37996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rgbClr val="000099"/>
                </a:solidFill>
              </a:rPr>
              <a:t>Energy Gain</a:t>
            </a:r>
            <a:endParaRPr lang="en-US" sz="2000" dirty="0">
              <a:solidFill>
                <a:srgbClr val="000099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562897" y="6317021"/>
            <a:ext cx="3350342" cy="365125"/>
          </a:xfrm>
        </p:spPr>
        <p:txBody>
          <a:bodyPr/>
          <a:lstStyle/>
          <a:p>
            <a:pPr algn="l">
              <a:defRPr/>
            </a:pPr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219767" y="6307189"/>
            <a:ext cx="503484" cy="365125"/>
          </a:xfrm>
        </p:spPr>
        <p:txBody>
          <a:bodyPr/>
          <a:lstStyle/>
          <a:p>
            <a:pPr algn="r">
              <a:defRPr/>
            </a:pPr>
            <a:fld id="{B599AC8B-3C60-44BC-AE77-1BC09C225FC2}" type="slidenum">
              <a:rPr lang="en-US" smtClean="0"/>
              <a:pPr algn="r">
                <a:defRPr/>
              </a:pPr>
              <a:t>42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X SRF Acceleration Parameters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49" y="2057398"/>
            <a:ext cx="4504702" cy="406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5078873" y="1600291"/>
            <a:ext cx="2966884" cy="37996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rgbClr val="000099"/>
                </a:solidFill>
              </a:rPr>
              <a:t>Beam Power</a:t>
            </a:r>
            <a:endParaRPr lang="en-US" sz="2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X </a:t>
            </a:r>
            <a:r>
              <a:rPr lang="en-US" dirty="0" smtClean="0"/>
              <a:t>SRF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934200" cy="448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6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X SRF </a:t>
            </a:r>
            <a:r>
              <a:rPr lang="en-US" dirty="0" smtClean="0"/>
              <a:t>Development</a:t>
            </a:r>
            <a:br>
              <a:rPr lang="en-US" dirty="0" smtClean="0"/>
            </a:br>
            <a:r>
              <a:rPr lang="en-US" sz="2800" dirty="0" smtClean="0"/>
              <a:t>Cavity/ CM  Status  </a:t>
            </a:r>
            <a:endParaRPr lang="en-US" sz="28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 smtClean="0"/>
              <a:t>1300 MHz</a:t>
            </a:r>
          </a:p>
          <a:p>
            <a:pPr lvl="1"/>
            <a:r>
              <a:rPr lang="en-US" dirty="0" smtClean="0"/>
              <a:t>90 nine-cell cavities ordered</a:t>
            </a:r>
          </a:p>
          <a:p>
            <a:pPr lvl="1"/>
            <a:r>
              <a:rPr lang="en-US" dirty="0" smtClean="0"/>
              <a:t>60 received (32 from U.S. industry:16 from AES, 16 from </a:t>
            </a:r>
            <a:r>
              <a:rPr lang="en-US" dirty="0" err="1" smtClean="0"/>
              <a:t>Niowave</a:t>
            </a:r>
            <a:r>
              <a:rPr lang="en-US" dirty="0" smtClean="0"/>
              <a:t>-Roark)</a:t>
            </a:r>
          </a:p>
          <a:p>
            <a:pPr lvl="1"/>
            <a:r>
              <a:rPr lang="en-US" dirty="0" smtClean="0"/>
              <a:t>~ 40 processed and tested, ~20 dressed</a:t>
            </a:r>
          </a:p>
          <a:p>
            <a:pPr lvl="1"/>
            <a:r>
              <a:rPr lang="en-US" dirty="0" smtClean="0"/>
              <a:t>2 CM built: one from a DESY kit  and a second U.S. procured</a:t>
            </a:r>
          </a:p>
          <a:p>
            <a:pPr lvl="2"/>
            <a:r>
              <a:rPr lang="en-US" dirty="0" smtClean="0"/>
              <a:t>CM1 testing at NML is complete; CM2 was delivered to NML April 26 for testing</a:t>
            </a:r>
          </a:p>
          <a:p>
            <a:pPr lvl="2"/>
            <a:r>
              <a:rPr lang="en-US" dirty="0" smtClean="0"/>
              <a:t>CM2 should meet ILC spec of &gt;31.5 MV/m</a:t>
            </a:r>
          </a:p>
          <a:p>
            <a:r>
              <a:rPr lang="en-US" dirty="0" smtClean="0"/>
              <a:t>650 MHz</a:t>
            </a:r>
          </a:p>
          <a:p>
            <a:pPr lvl="1"/>
            <a:r>
              <a:rPr lang="en-US" dirty="0" smtClean="0"/>
              <a:t>JLab built two single-cell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 =0.61 cavities</a:t>
            </a:r>
          </a:p>
          <a:p>
            <a:pPr lvl="1"/>
            <a:r>
              <a:rPr lang="en-US" dirty="0" smtClean="0"/>
              <a:t>Six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 = 0.9 single-cell cavities ordered from U.S. industry recently arrived</a:t>
            </a:r>
          </a:p>
          <a:p>
            <a:pPr lvl="1"/>
            <a:r>
              <a:rPr lang="en-US" dirty="0" smtClean="0"/>
              <a:t>Order for six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 = 0.61 (2 JLab, 2 FNAL design) single-cell cavities in industry</a:t>
            </a:r>
          </a:p>
          <a:p>
            <a:pPr lvl="0"/>
            <a:r>
              <a:rPr lang="en-US" dirty="0" smtClean="0"/>
              <a:t>325 MHz </a:t>
            </a:r>
          </a:p>
          <a:p>
            <a:pPr lvl="1"/>
            <a:r>
              <a:rPr lang="en-US" dirty="0" smtClean="0"/>
              <a:t>2 SSR1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 =0.22 cavities (Roark, </a:t>
            </a:r>
            <a:r>
              <a:rPr lang="en-US" dirty="0" err="1" smtClean="0"/>
              <a:t>Zanon</a:t>
            </a:r>
            <a:r>
              <a:rPr lang="en-US" dirty="0" smtClean="0"/>
              <a:t>) both VTS tested</a:t>
            </a:r>
          </a:p>
          <a:p>
            <a:pPr lvl="2"/>
            <a:r>
              <a:rPr lang="en-US" dirty="0" smtClean="0"/>
              <a:t>1 of these dressed and tested at STF</a:t>
            </a:r>
          </a:p>
          <a:p>
            <a:pPr lvl="1"/>
            <a:r>
              <a:rPr lang="en-US" dirty="0" smtClean="0"/>
              <a:t>2 SSR1 being fabricated in India (IUAC, spring 2012)</a:t>
            </a:r>
          </a:p>
          <a:p>
            <a:pPr lvl="1"/>
            <a:r>
              <a:rPr lang="en-US" dirty="0" smtClean="0"/>
              <a:t>10 SSR1 ordered from Industry (</a:t>
            </a:r>
            <a:r>
              <a:rPr lang="en-US" dirty="0" err="1" smtClean="0"/>
              <a:t>Niowave</a:t>
            </a:r>
            <a:r>
              <a:rPr lang="en-US" dirty="0" smtClean="0"/>
              <a:t>-Roark)</a:t>
            </a:r>
          </a:p>
          <a:p>
            <a:pPr lvl="2"/>
            <a:r>
              <a:rPr lang="en-US" dirty="0" smtClean="0"/>
              <a:t>6 delivered; 1 VTS tested, second soon to follow</a:t>
            </a:r>
          </a:p>
          <a:p>
            <a:r>
              <a:rPr lang="en-US" dirty="0" smtClean="0"/>
              <a:t>Design work advanced on 325 MHz CM, but proceeding with lower priority on  650 MHz CM (not required in PXIE)</a:t>
            </a:r>
          </a:p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2BA5821-21EB-4C1A-AC70-E98BDB034B02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5486400"/>
            <a:ext cx="8305800" cy="1371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06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162.5 and 325 MHz Cavities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2147415" y="1600200"/>
            <a:ext cx="6524637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HWR (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/>
              <a:t>G</a:t>
            </a:r>
            <a:r>
              <a:rPr lang="en-US" dirty="0" smtClean="0"/>
              <a:t> = 0.11 )  Half Wave Resonator</a:t>
            </a:r>
          </a:p>
          <a:p>
            <a:pPr lvl="1"/>
            <a:r>
              <a:rPr lang="en-US" dirty="0" smtClean="0"/>
              <a:t>EM and mechanical design underway at ANL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imilar to cavities &amp; CM already manufactured by ANL</a:t>
            </a:r>
          </a:p>
          <a:p>
            <a:r>
              <a:rPr lang="en-US" dirty="0" smtClean="0"/>
              <a:t>SSR1 (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/>
              <a:t>G</a:t>
            </a:r>
            <a:r>
              <a:rPr lang="en-US" dirty="0" smtClean="0"/>
              <a:t> = 0.22 ) Single Spoke Resonator</a:t>
            </a:r>
          </a:p>
          <a:p>
            <a:pPr lvl="1"/>
            <a:r>
              <a:rPr lang="en-US" dirty="0" smtClean="0"/>
              <a:t>Initiated under HINS program → more advanced</a:t>
            </a:r>
          </a:p>
          <a:p>
            <a:pPr lvl="1"/>
            <a:r>
              <a:rPr lang="en-US" dirty="0" smtClean="0"/>
              <a:t>8 prototype cavities to date</a:t>
            </a:r>
          </a:p>
          <a:p>
            <a:pPr lvl="2"/>
            <a:r>
              <a:rPr lang="en-US" dirty="0" smtClean="0"/>
              <a:t>3 tested as bare cavities at 2K</a:t>
            </a:r>
          </a:p>
          <a:p>
            <a:pPr lvl="3"/>
            <a:r>
              <a:rPr lang="en-US" dirty="0" smtClean="0"/>
              <a:t>Second unit met PX spec</a:t>
            </a:r>
          </a:p>
          <a:p>
            <a:pPr lvl="2"/>
            <a:r>
              <a:rPr lang="en-US" dirty="0" smtClean="0"/>
              <a:t>One dressed and tested at 4.8K</a:t>
            </a:r>
          </a:p>
          <a:p>
            <a:r>
              <a:rPr lang="en-US" dirty="0" smtClean="0"/>
              <a:t>SSR2(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/>
              <a:t>G</a:t>
            </a:r>
            <a:r>
              <a:rPr lang="en-US" dirty="0" smtClean="0"/>
              <a:t> = 0.47 ) Single Spoke Resonator</a:t>
            </a:r>
          </a:p>
          <a:p>
            <a:pPr lvl="1"/>
            <a:r>
              <a:rPr lang="en-US" dirty="0" smtClean="0"/>
              <a:t>EM design complete</a:t>
            </a:r>
          </a:p>
          <a:p>
            <a:pPr lvl="1"/>
            <a:r>
              <a:rPr lang="en-US" dirty="0" smtClean="0"/>
              <a:t>Mechanical design in progress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873073" y="6414961"/>
            <a:ext cx="1567420" cy="365125"/>
          </a:xfrm>
        </p:spPr>
        <p:txBody>
          <a:bodyPr/>
          <a:lstStyle/>
          <a:p>
            <a:pPr algn="r"/>
            <a:r>
              <a:rPr lang="en-US" dirty="0" smtClean="0"/>
              <a:t> </a:t>
            </a:r>
            <a:fld id="{8F7BF8B3-1C70-42BF-BEFA-FB3FD1E832BA}" type="slidenum">
              <a:rPr lang="en-US" smtClean="0"/>
              <a:pPr algn="r"/>
              <a:t>45</a:t>
            </a:fld>
            <a:endParaRPr lang="en-US" dirty="0" smtClean="0"/>
          </a:p>
        </p:txBody>
      </p:sp>
      <p:sp>
        <p:nvSpPr>
          <p:cNvPr id="23556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30623" y="6324600"/>
            <a:ext cx="3567165" cy="361950"/>
          </a:xfrm>
          <a:prstGeom prst="rect">
            <a:avLst/>
          </a:prstGeom>
          <a:noFill/>
        </p:spPr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 smtClean="0"/>
          </a:p>
        </p:txBody>
      </p:sp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6382" y="4799011"/>
            <a:ext cx="1220384" cy="129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 l="6667" t="2259" r="57500" b="44289"/>
          <a:stretch>
            <a:fillRect/>
          </a:stretch>
        </p:blipFill>
        <p:spPr bwMode="auto">
          <a:xfrm>
            <a:off x="0" y="4662778"/>
            <a:ext cx="1752599" cy="142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7256206" y="4799011"/>
            <a:ext cx="325693" cy="5770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752601" y="3094892"/>
            <a:ext cx="648955" cy="25711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752599" y="2984898"/>
            <a:ext cx="648957" cy="6727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7" y="1266822"/>
            <a:ext cx="768726" cy="174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36" y="1337682"/>
            <a:ext cx="702563" cy="16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Arrow Connector 20"/>
          <p:cNvCxnSpPr/>
          <p:nvPr/>
        </p:nvCxnSpPr>
        <p:spPr>
          <a:xfrm flipH="1">
            <a:off x="1752600" y="1831731"/>
            <a:ext cx="571500" cy="190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16" y="3136174"/>
            <a:ext cx="1503238" cy="141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2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650 MHz Cavities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61502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For purposes of cryogenic system design, the dynamic heat load limited to 250 W at 2K per </a:t>
            </a:r>
            <a:r>
              <a:rPr lang="en-GB" dirty="0" err="1" smtClean="0"/>
              <a:t>cryomodule</a:t>
            </a:r>
            <a:endParaRPr lang="en-GB" dirty="0" smtClean="0"/>
          </a:p>
          <a:p>
            <a:pPr lvl="2"/>
            <a:r>
              <a:rPr lang="en-GB" dirty="0" smtClean="0"/>
              <a:t>&lt;35W per cavity (</a:t>
            </a:r>
            <a:r>
              <a:rPr lang="en-GB" dirty="0" err="1" smtClean="0">
                <a:latin typeface="Symbol" pitchFamily="18" charset="2"/>
              </a:rPr>
              <a:t>b</a:t>
            </a:r>
            <a:r>
              <a:rPr lang="en-GB" baseline="-25000" dirty="0" err="1" smtClean="0"/>
              <a:t>G</a:t>
            </a:r>
            <a:r>
              <a:rPr lang="en-GB" dirty="0" smtClean="0"/>
              <a:t> = 0.61) and &lt;25W per cavity (</a:t>
            </a:r>
            <a:r>
              <a:rPr lang="en-GB" dirty="0" err="1">
                <a:latin typeface="Symbol" pitchFamily="18" charset="2"/>
              </a:rPr>
              <a:t>b</a:t>
            </a:r>
            <a:r>
              <a:rPr lang="en-GB" baseline="-25000" dirty="0" err="1"/>
              <a:t>G</a:t>
            </a:r>
            <a:r>
              <a:rPr lang="en-GB" baseline="-25000" dirty="0"/>
              <a:t> </a:t>
            </a:r>
            <a:r>
              <a:rPr lang="en-GB" dirty="0" smtClean="0"/>
              <a:t>= 0.9) </a:t>
            </a:r>
          </a:p>
          <a:p>
            <a:pPr lvl="2"/>
            <a:r>
              <a:rPr lang="en-GB" dirty="0" smtClean="0"/>
              <a:t>Q0 = 1.7E10</a:t>
            </a:r>
            <a:endParaRPr lang="en-US" dirty="0" smtClean="0"/>
          </a:p>
          <a:p>
            <a:r>
              <a:rPr lang="en-US" dirty="0" smtClean="0"/>
              <a:t>Multiple single cells received from </a:t>
            </a:r>
            <a:r>
              <a:rPr lang="en-US" dirty="0" err="1" smtClean="0"/>
              <a:t>JLab</a:t>
            </a:r>
            <a:r>
              <a:rPr lang="en-US" dirty="0" smtClean="0"/>
              <a:t> and industry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457200" lvl="1" indent="0">
              <a:buNone/>
            </a:pPr>
            <a:r>
              <a:rPr lang="en-US" dirty="0" smtClean="0">
                <a:latin typeface="Symbol" pitchFamily="18" charset="2"/>
              </a:rPr>
              <a:t>	b</a:t>
            </a:r>
            <a:r>
              <a:rPr lang="en-US" dirty="0" smtClean="0"/>
              <a:t>=0.9, AES				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=0.6/</a:t>
            </a:r>
            <a:r>
              <a:rPr lang="en-US" dirty="0" err="1" smtClean="0"/>
              <a:t>JLab</a:t>
            </a:r>
            <a:endParaRPr lang="en-US" dirty="0"/>
          </a:p>
          <a:p>
            <a:r>
              <a:rPr lang="en-US" dirty="0" smtClean="0"/>
              <a:t>Five-cell design complete for </a:t>
            </a:r>
            <a:r>
              <a:rPr lang="en-GB" dirty="0" err="1">
                <a:latin typeface="Symbol" pitchFamily="18" charset="2"/>
              </a:rPr>
              <a:t>b</a:t>
            </a:r>
            <a:r>
              <a:rPr lang="en-GB" baseline="-25000" dirty="0" err="1"/>
              <a:t>G</a:t>
            </a:r>
            <a:r>
              <a:rPr lang="en-GB" baseline="-25000" dirty="0"/>
              <a:t> </a:t>
            </a:r>
            <a:r>
              <a:rPr lang="en-US" dirty="0" smtClean="0"/>
              <a:t>= 0.9 cavities</a:t>
            </a:r>
          </a:p>
          <a:p>
            <a:pPr lvl="1"/>
            <a:r>
              <a:rPr lang="en-US" dirty="0" smtClean="0"/>
              <a:t>Four 5-cell </a:t>
            </a:r>
            <a:r>
              <a:rPr lang="en-GB" dirty="0" err="1">
                <a:latin typeface="Symbol" pitchFamily="18" charset="2"/>
              </a:rPr>
              <a:t>b</a:t>
            </a:r>
            <a:r>
              <a:rPr lang="en-GB" baseline="-25000" dirty="0" err="1"/>
              <a:t>G</a:t>
            </a:r>
            <a:r>
              <a:rPr lang="en-GB" baseline="-25000" dirty="0"/>
              <a:t> </a:t>
            </a:r>
            <a:r>
              <a:rPr lang="en-US" dirty="0" smtClean="0"/>
              <a:t>= 0.9 cavities on order from AES; two expected in FY12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2052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1278" y="6370637"/>
            <a:ext cx="1741470" cy="365125"/>
          </a:xfrm>
        </p:spPr>
        <p:txBody>
          <a:bodyPr/>
          <a:lstStyle/>
          <a:p>
            <a:pPr algn="r"/>
            <a:fld id="{97C7B072-DE33-437F-97F5-7236A2B5B93B}" type="slidenum">
              <a:rPr lang="en-US" smtClean="0"/>
              <a:pPr algn="r"/>
              <a:t>46</a:t>
            </a:fld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491614" y="6246317"/>
            <a:ext cx="3714750" cy="4572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mtClean="0"/>
              <a:t>Intensity Frontier, July 4, 2012 - S. Holmes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1" y="5668297"/>
            <a:ext cx="221067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3118258"/>
            <a:ext cx="3429001" cy="1400175"/>
          </a:xfrm>
          <a:prstGeom prst="rect">
            <a:avLst/>
          </a:prstGeom>
        </p:spPr>
      </p:pic>
      <p:pic>
        <p:nvPicPr>
          <p:cNvPr id="7170" name="Picture 2" descr="U:\mydocs\holmes\Pending\Upcoming Talks\Accelerator Seminar\AES_650MHz_1-cells 2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89862"/>
            <a:ext cx="3011743" cy="129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82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58864"/>
              </p:ext>
            </p:extLst>
          </p:nvPr>
        </p:nvGraphicFramePr>
        <p:xfrm>
          <a:off x="334912" y="1192776"/>
          <a:ext cx="8572500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6019800" y="2089336"/>
            <a:ext cx="914400" cy="3886200"/>
          </a:xfrm>
          <a:prstGeom prst="rect">
            <a:avLst/>
          </a:prstGeom>
          <a:solidFill>
            <a:srgbClr val="FFC000">
              <a:alpha val="5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eaLnBrk="0" hangingPunct="0">
              <a:spcBef>
                <a:spcPct val="0"/>
              </a:spcBef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054942" y="274638"/>
            <a:ext cx="5801032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650 MHz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2700" dirty="0" smtClean="0"/>
              <a:t>Single Cell Performance (</a:t>
            </a:r>
            <a:r>
              <a:rPr lang="en-US" sz="2700" dirty="0" err="1" smtClean="0"/>
              <a:t>JLab</a:t>
            </a:r>
            <a:r>
              <a:rPr lang="en-US" sz="2700" dirty="0" smtClean="0"/>
              <a:t>, </a:t>
            </a:r>
            <a:r>
              <a:rPr lang="en-US" sz="2700" dirty="0" smtClean="0">
                <a:latin typeface="Symbol" pitchFamily="18" charset="2"/>
              </a:rPr>
              <a:t>b</a:t>
            </a:r>
            <a:r>
              <a:rPr lang="en-US" sz="2700" dirty="0" smtClean="0"/>
              <a:t>=0.6</a:t>
            </a:r>
            <a:r>
              <a:rPr lang="en-US" sz="3100" dirty="0" smtClean="0"/>
              <a:t>)</a:t>
            </a:r>
            <a:endParaRPr lang="en-US" sz="3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Intensity Frontier, July 4, 2012 - S. Holmes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4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NML: RF Unit Test Facility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4500" y="10668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5542384" y="6324600"/>
            <a:ext cx="3352800" cy="365125"/>
          </a:xfrm>
        </p:spPr>
        <p:txBody>
          <a:bodyPr/>
          <a:lstStyle/>
          <a:p>
            <a:pPr algn="r"/>
            <a:fld id="{4CD6BB06-BDF1-49A1-9EDD-10419955E148}" type="slidenum">
              <a:rPr lang="en-US" smtClean="0"/>
              <a:pPr algn="r"/>
              <a:t>48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81000" y="6309947"/>
            <a:ext cx="6477000" cy="361950"/>
          </a:xfrm>
          <a:prstGeom prst="rect">
            <a:avLst/>
          </a:prstGeom>
          <a:noFill/>
        </p:spPr>
        <p:txBody>
          <a:bodyPr/>
          <a:lstStyle/>
          <a:p>
            <a:pPr algn="l"/>
            <a:r>
              <a:rPr lang="en-US" dirty="0" smtClean="0"/>
              <a:t>Intensity Frontier, July 4, 2012 - S. Holmes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89816"/>
            <a:ext cx="7467600" cy="481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91000"/>
            <a:ext cx="3733800" cy="2093280"/>
          </a:xfrm>
          <a:prstGeom prst="rect">
            <a:avLst/>
          </a:prstGeom>
          <a:noFill/>
          <a:ln w="7620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328084" y="5920669"/>
            <a:ext cx="3587316" cy="286232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fontAlgn="base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</a:pPr>
            <a:r>
              <a:rPr lang="en-US" sz="1400" i="1" kern="1200" dirty="0">
                <a:solidFill>
                  <a:srgbClr val="FF0000"/>
                </a:solidFill>
                <a:latin typeface="Arial Unicode MS" pitchFamily="34" charset="-128"/>
                <a:ea typeface="+mn-ea"/>
                <a:cs typeface="+mn-cs"/>
              </a:rPr>
              <a:t>1st Cryomodule </a:t>
            </a:r>
            <a:r>
              <a:rPr lang="en-US" sz="1400" i="1" dirty="0" smtClean="0">
                <a:solidFill>
                  <a:srgbClr val="FF0000"/>
                </a:solidFill>
                <a:latin typeface="Arial Unicode MS" pitchFamily="34" charset="-128"/>
                <a:ea typeface="+mn-ea"/>
              </a:rPr>
              <a:t>Tests now complete</a:t>
            </a:r>
            <a:endParaRPr lang="en-US" sz="2800" i="1" kern="1200" dirty="0">
              <a:solidFill>
                <a:srgbClr val="FF0000"/>
              </a:solidFill>
              <a:latin typeface="Arial Unicode MS" pitchFamily="34" charset="-128"/>
              <a:ea typeface="+mn-ea"/>
              <a:cs typeface="+mn-cs"/>
            </a:endParaRPr>
          </a:p>
        </p:txBody>
      </p:sp>
      <p:cxnSp>
        <p:nvCxnSpPr>
          <p:cNvPr id="10" name="Straight Arrow Connector 24"/>
          <p:cNvCxnSpPr>
            <a:cxnSpLocks noChangeShapeType="1"/>
          </p:cNvCxnSpPr>
          <p:nvPr/>
        </p:nvCxnSpPr>
        <p:spPr bwMode="auto">
          <a:xfrm rot="16200000" flipV="1">
            <a:off x="4762500" y="3924300"/>
            <a:ext cx="1371600" cy="5334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18662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insburg\Documents\Cavity Performance\20110930_Americas-LastCavityPerformanc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1" y="304800"/>
            <a:ext cx="8001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371600" y="1843087"/>
            <a:ext cx="55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ILC</a:t>
            </a:r>
          </a:p>
        </p:txBody>
      </p:sp>
      <p:cxnSp>
        <p:nvCxnSpPr>
          <p:cNvPr id="12" name="Straight Arrow Connector 21"/>
          <p:cNvCxnSpPr>
            <a:cxnSpLocks noChangeShapeType="1"/>
          </p:cNvCxnSpPr>
          <p:nvPr/>
        </p:nvCxnSpPr>
        <p:spPr bwMode="auto">
          <a:xfrm rot="5400000" flipH="1" flipV="1">
            <a:off x="1068388" y="2055812"/>
            <a:ext cx="304800" cy="317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8610600" y="2678112"/>
            <a:ext cx="492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PX</a:t>
            </a:r>
          </a:p>
        </p:txBody>
      </p:sp>
      <p:cxnSp>
        <p:nvCxnSpPr>
          <p:cNvPr id="14" name="Straight Arrow Connector 22"/>
          <p:cNvCxnSpPr>
            <a:cxnSpLocks noChangeShapeType="1"/>
          </p:cNvCxnSpPr>
          <p:nvPr/>
        </p:nvCxnSpPr>
        <p:spPr bwMode="auto">
          <a:xfrm rot="5400000" flipH="1" flipV="1">
            <a:off x="8306594" y="2894806"/>
            <a:ext cx="304800" cy="158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6" name="TextBox 15"/>
          <p:cNvSpPr txBox="1"/>
          <p:nvPr/>
        </p:nvSpPr>
        <p:spPr>
          <a:xfrm>
            <a:off x="3505200" y="5895053"/>
            <a:ext cx="16764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Pits in EB weld HAZ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 flipV="1">
            <a:off x="3276600" y="4724400"/>
            <a:ext cx="533400" cy="1219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rot="5400000" flipH="1" flipV="1">
            <a:off x="3619500" y="4076700"/>
            <a:ext cx="2057400" cy="1676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3886200" y="3657600"/>
            <a:ext cx="2368296" cy="22951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1331640" y="4113076"/>
            <a:ext cx="2435688" cy="18396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Left Brace 28"/>
          <p:cNvSpPr/>
          <p:nvPr/>
        </p:nvSpPr>
        <p:spPr bwMode="auto">
          <a:xfrm rot="16019896">
            <a:off x="7663616" y="5826273"/>
            <a:ext cx="381000" cy="295600"/>
          </a:xfrm>
          <a:prstGeom prst="lef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91400" y="6172052"/>
            <a:ext cx="990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New vendor</a:t>
            </a:r>
            <a:endParaRPr lang="en-US" sz="1200" kern="1200" dirty="0">
              <a:solidFill>
                <a:srgbClr val="FF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2895600" y="2209800"/>
            <a:ext cx="176784" cy="1252728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1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6311786" y="2192702"/>
            <a:ext cx="152400" cy="1170432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1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0" name="Rectangle 13"/>
          <p:cNvSpPr>
            <a:spLocks noChangeArrowheads="1"/>
          </p:cNvSpPr>
          <p:nvPr/>
        </p:nvSpPr>
        <p:spPr bwMode="auto">
          <a:xfrm>
            <a:off x="6120384" y="2551176"/>
            <a:ext cx="170688" cy="950976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1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3" name="Rectangle 13"/>
          <p:cNvSpPr>
            <a:spLocks noChangeArrowheads="1"/>
          </p:cNvSpPr>
          <p:nvPr/>
        </p:nvSpPr>
        <p:spPr bwMode="auto">
          <a:xfrm>
            <a:off x="2895600" y="3462528"/>
            <a:ext cx="176784" cy="1752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bg1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66800" y="3046412"/>
            <a:ext cx="7467600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19200" y="2208212"/>
            <a:ext cx="6934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H="1" flipV="1">
            <a:off x="2971800" y="4724400"/>
            <a:ext cx="795528" cy="1219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E19FACD-4466-414C-8F79-FA87C0B94749}" type="slidenum">
              <a:rPr lang="en-US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kern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5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68580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How do we get to the answers?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pt-BR" dirty="0" smtClean="0">
                <a:solidFill>
                  <a:srgbClr val="006600"/>
                </a:solidFill>
              </a:rPr>
              <a:t>A natural organizing principle is to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dirty="0" smtClean="0">
                <a:solidFill>
                  <a:srgbClr val="006600"/>
                </a:solidFill>
              </a:rPr>
              <a:t>attack these questions from three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dirty="0" smtClean="0">
                <a:solidFill>
                  <a:srgbClr val="006600"/>
                </a:solidFill>
              </a:rPr>
              <a:t>directions:</a:t>
            </a:r>
          </a:p>
          <a:p>
            <a:pPr lvl="1"/>
            <a:r>
              <a:rPr lang="pt-BR" dirty="0" smtClean="0"/>
              <a:t>Energy Frontier</a:t>
            </a:r>
          </a:p>
          <a:p>
            <a:pPr lvl="1"/>
            <a:r>
              <a:rPr lang="pt-BR" dirty="0" smtClean="0"/>
              <a:t>Intensity Frontier</a:t>
            </a:r>
          </a:p>
          <a:p>
            <a:pPr lvl="1"/>
            <a:r>
              <a:rPr lang="pt-BR" dirty="0" smtClean="0"/>
              <a:t>Cosmic Frontier</a:t>
            </a:r>
          </a:p>
          <a:p>
            <a:pPr marL="0" indent="0">
              <a:spcBef>
                <a:spcPts val="1200"/>
              </a:spcBef>
              <a:buNone/>
            </a:pPr>
            <a:endParaRPr lang="pt-BR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pt-BR" dirty="0" smtClean="0"/>
              <a:t>The Energy and Intensity Frontiers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dirty="0"/>
              <a:t>o</a:t>
            </a:r>
            <a:r>
              <a:rPr lang="pt-BR" dirty="0" smtClean="0"/>
              <a:t>ffer complementary approaches,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dirty="0" smtClean="0"/>
              <a:t>and share a strong reliance 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dirty="0" smtClean="0"/>
              <a:t>accelerators.</a:t>
            </a:r>
          </a:p>
          <a:p>
            <a:pPr marL="0" indent="0">
              <a:spcBef>
                <a:spcPts val="0"/>
              </a:spcBef>
              <a:buNone/>
            </a:pPr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3886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73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Centrifugal Barrel Polishing </a:t>
            </a:r>
            <a:r>
              <a:rPr lang="en-US" sz="2800" dirty="0" smtClean="0"/>
              <a:t>IB4 Tumbling Machine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310" y="5428828"/>
            <a:ext cx="8124828" cy="1782097"/>
          </a:xfrm>
        </p:spPr>
        <p:txBody>
          <a:bodyPr>
            <a:normAutofit/>
          </a:bodyPr>
          <a:lstStyle/>
          <a:p>
            <a:r>
              <a:rPr lang="en-US" dirty="0" smtClean="0"/>
              <a:t>Multi-step process for elliptical cavities using multiple sets of media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Potential for up to 4 cavity-cycles per week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7" name="Picture 2" descr="C:\Documents and Settings\kerby.FERMI\Desktop\India Talk\9CellTumblingPics\9CellTumbling 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309" y="1618635"/>
            <a:ext cx="5079849" cy="3810193"/>
          </a:xfrm>
          <a:prstGeom prst="rect">
            <a:avLst/>
          </a:prstGeom>
          <a:noFill/>
        </p:spPr>
      </p:pic>
      <p:pic>
        <p:nvPicPr>
          <p:cNvPr id="8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763367" y="1216840"/>
            <a:ext cx="1142999" cy="182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989436" y="2293397"/>
            <a:ext cx="862762" cy="165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948959" y="3163516"/>
            <a:ext cx="904550" cy="169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7221803" y="4176241"/>
            <a:ext cx="739859" cy="131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477000" y="5206160"/>
            <a:ext cx="2145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C. Cooper </a:t>
            </a:r>
            <a:r>
              <a:rPr lang="en-US" sz="1400" dirty="0"/>
              <a:t>R</a:t>
            </a:r>
            <a:r>
              <a:rPr lang="en-US" sz="1400" dirty="0" smtClean="0"/>
              <a:t>ecipe Media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2818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Centrifugal Barrel Polishing</a:t>
            </a:r>
            <a:br>
              <a:rPr lang="en-US" sz="3200" dirty="0" smtClean="0"/>
            </a:br>
            <a:r>
              <a:rPr lang="en-US" sz="2800" dirty="0" smtClean="0"/>
              <a:t>9-Cell Results</a:t>
            </a: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E19FACD-4466-414C-8F79-FA87C0B94749}" type="slidenum">
              <a:rPr lang="en-US"/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95272"/>
            <a:ext cx="640080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94960" y="5158995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Demonstrated </a:t>
            </a:r>
            <a:r>
              <a:rPr lang="en-US" sz="2000" dirty="0">
                <a:solidFill>
                  <a:srgbClr val="000099"/>
                </a:solidFill>
              </a:rPr>
              <a:t>cavity gradients &gt; 35 MV/M </a:t>
            </a:r>
            <a:endParaRPr lang="en-US" sz="2000" dirty="0" smtClean="0">
              <a:solidFill>
                <a:srgbClr val="000099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99"/>
                </a:solidFill>
              </a:rPr>
              <a:t>Drastic </a:t>
            </a:r>
            <a:r>
              <a:rPr lang="en-US" sz="2000" dirty="0">
                <a:solidFill>
                  <a:srgbClr val="000099"/>
                </a:solidFill>
              </a:rPr>
              <a:t>reductions in acid use. 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000099"/>
                </a:solidFill>
              </a:rPr>
              <a:t>D</a:t>
            </a:r>
            <a:r>
              <a:rPr lang="en-US" sz="2000" dirty="0" smtClean="0">
                <a:solidFill>
                  <a:srgbClr val="000099"/>
                </a:solidFill>
              </a:rPr>
              <a:t>emonstrated </a:t>
            </a:r>
            <a:r>
              <a:rPr lang="en-US" sz="2000" dirty="0">
                <a:solidFill>
                  <a:srgbClr val="000099"/>
                </a:solidFill>
              </a:rPr>
              <a:t>as a cavity repair method.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5400000" flipH="1" flipV="1">
            <a:off x="3695700" y="37719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33600" y="3011269"/>
            <a:ext cx="1371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Previously limited here</a:t>
            </a:r>
            <a:endParaRPr lang="en-US" sz="18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352800" y="3657600"/>
            <a:ext cx="762000" cy="228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Documents and Settings\ccooper\Desktop\Tumbling Paper\paper rev 3\figure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398" y="1883567"/>
            <a:ext cx="2170473" cy="1550338"/>
          </a:xfrm>
          <a:prstGeom prst="rect">
            <a:avLst/>
          </a:prstGeom>
          <a:noFill/>
        </p:spPr>
      </p:pic>
      <p:pic>
        <p:nvPicPr>
          <p:cNvPr id="12" name="Picture 3" descr="C:\Documents and Settings\ccooper\Desktop\Tumbling Paper\paper rev 3\figure1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8391" y="4171328"/>
            <a:ext cx="2133600" cy="15240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7033259" y="3377739"/>
            <a:ext cx="1645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ACC015 Before CBP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6204155" y="5706996"/>
            <a:ext cx="2878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After CBP and 40 </a:t>
            </a:r>
            <a:r>
              <a:rPr lang="en-US" sz="1800" dirty="0" smtClean="0">
                <a:latin typeface="Symbol" pitchFamily="18" charset="2"/>
              </a:rPr>
              <a:t>m</a:t>
            </a:r>
            <a:r>
              <a:rPr lang="en-US" sz="1800" dirty="0" smtClean="0"/>
              <a:t>m EP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2623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Plan</a:t>
            </a:r>
            <a:br>
              <a:rPr lang="en-US" dirty="0" smtClean="0"/>
            </a:br>
            <a:r>
              <a:rPr lang="en-US" sz="2800" dirty="0" smtClean="0"/>
              <a:t>Cavities &amp; </a:t>
            </a:r>
            <a:r>
              <a:rPr lang="en-US" sz="2800" dirty="0" err="1" smtClean="0"/>
              <a:t>Cryomodules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568756"/>
            <a:ext cx="8801100" cy="424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781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Plan</a:t>
            </a:r>
            <a:br>
              <a:rPr lang="en-US" dirty="0" smtClean="0"/>
            </a:br>
            <a:r>
              <a:rPr lang="en-US" sz="2800" dirty="0" smtClean="0"/>
              <a:t>Infrastructure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746815"/>
            <a:ext cx="8601075" cy="360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2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X R&amp;D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H- Injection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1712"/>
            <a:ext cx="8229600" cy="4525963"/>
          </a:xfrm>
        </p:spPr>
        <p:txBody>
          <a:bodyPr/>
          <a:lstStyle/>
          <a:p>
            <a:r>
              <a:rPr lang="en-US" dirty="0" smtClean="0"/>
              <a:t>Need to accumulate 26 mA-ms protons in the MI/Recycler (RD)</a:t>
            </a:r>
          </a:p>
          <a:p>
            <a:pPr lvl="1"/>
            <a:r>
              <a:rPr lang="en-US" dirty="0" smtClean="0"/>
              <a:t>For  a stationary foil, a single 26-ms pulse would destroy the foil.</a:t>
            </a:r>
          </a:p>
          <a:p>
            <a:pPr lvl="1"/>
            <a:r>
              <a:rPr lang="en-US" dirty="0" smtClean="0"/>
              <a:t>6 pulses at 10 Hz provide sufficient </a:t>
            </a:r>
            <a:r>
              <a:rPr lang="en-US" dirty="0" err="1" smtClean="0"/>
              <a:t>radiative</a:t>
            </a:r>
            <a:r>
              <a:rPr lang="en-US" dirty="0" smtClean="0"/>
              <a:t> cooling between pulses</a:t>
            </a:r>
          </a:p>
          <a:p>
            <a:pPr lvl="2"/>
            <a:r>
              <a:rPr lang="en-US" dirty="0" smtClean="0"/>
              <a:t>~400 turns</a:t>
            </a:r>
          </a:p>
          <a:p>
            <a:pPr lvl="1"/>
            <a:r>
              <a:rPr lang="en-US" dirty="0" smtClean="0"/>
              <a:t>Also looking at moving/rotating foils and laser assisted stripping</a:t>
            </a:r>
          </a:p>
          <a:p>
            <a:r>
              <a:rPr lang="en-US" dirty="0" smtClean="0"/>
              <a:t>1 mA-</a:t>
            </a:r>
            <a:r>
              <a:rPr lang="en-US" dirty="0" err="1" smtClean="0"/>
              <a:t>msec</a:t>
            </a:r>
            <a:r>
              <a:rPr lang="en-US" dirty="0" smtClean="0"/>
              <a:t> protons required to load the Booster in Stage 1</a:t>
            </a:r>
          </a:p>
          <a:p>
            <a:pPr lvl="1"/>
            <a:r>
              <a:rPr lang="en-US" dirty="0" smtClean="0"/>
              <a:t>600 turns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610" y="3802477"/>
            <a:ext cx="7295308" cy="2603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441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X R&amp;D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RF Sources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91800"/>
            <a:ext cx="3121742" cy="37755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162.5 and 325 MHz sources will be solid state</a:t>
            </a:r>
          </a:p>
          <a:p>
            <a:pPr lvl="1"/>
            <a:r>
              <a:rPr lang="en-US" dirty="0" smtClean="0"/>
              <a:t>~5-20 kW/unit</a:t>
            </a:r>
          </a:p>
          <a:p>
            <a:pPr>
              <a:spcBef>
                <a:spcPts val="1200"/>
              </a:spcBef>
            </a:pPr>
            <a:r>
              <a:rPr lang="en-US" dirty="0"/>
              <a:t>E</a:t>
            </a:r>
            <a:r>
              <a:rPr lang="en-US" dirty="0" smtClean="0"/>
              <a:t>valuating multiple technologies for 650 MHz</a:t>
            </a:r>
          </a:p>
          <a:p>
            <a:pPr lvl="1"/>
            <a:r>
              <a:rPr lang="en-US" dirty="0" smtClean="0"/>
              <a:t>IOT</a:t>
            </a:r>
          </a:p>
          <a:p>
            <a:pPr lvl="1"/>
            <a:r>
              <a:rPr lang="en-US" dirty="0" smtClean="0"/>
              <a:t>Solid State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1300 MHz (Stage 3) based on klystrons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106" y="1885850"/>
            <a:ext cx="5547360" cy="372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657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X Status and Strategy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011" y="1593267"/>
            <a:ext cx="8518357" cy="4645607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</a:pPr>
            <a:r>
              <a:rPr lang="en-US" dirty="0" smtClean="0"/>
              <a:t>Project X strategy is strongly tied to the overall USDOE Intensity Frontier Strategy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LBNE: Stage 1 proposal to DOE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Project X and LBNE stages interleaved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Project X is being well supported financially for the R&amp;D phase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Significant effort is going into defining the physics research opportunities at all stages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Recent workshops on opportunities with spallation sources and on short baseline neutrinos</a:t>
            </a:r>
          </a:p>
          <a:p>
            <a:pPr lvl="1"/>
            <a:r>
              <a:rPr lang="en-US" dirty="0" smtClean="0"/>
              <a:t>Project X Physics Study: June 14-22</a:t>
            </a:r>
          </a:p>
          <a:p>
            <a:pPr lvl="1"/>
            <a:r>
              <a:rPr lang="en-US" dirty="0" smtClean="0"/>
              <a:t>Snowmass 2013 in planning stages (DPF)</a:t>
            </a:r>
          </a:p>
          <a:p>
            <a:pPr>
              <a:spcBef>
                <a:spcPts val="900"/>
              </a:spcBef>
            </a:pPr>
            <a:r>
              <a:rPr lang="en-US" dirty="0" smtClean="0"/>
              <a:t>A significant contribution from India is a strong possibility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DOE-DAE Joint Collaboration Meeting mid-June (sponsored by US State Department)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8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1047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Two MOUs covering the RD&amp;D Phase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altLang="ja-JP" u="sng" dirty="0">
                <a:ea typeface="ＭＳ Ｐゴシック" charset="-128"/>
              </a:rPr>
              <a:t>National</a:t>
            </a:r>
            <a:r>
              <a:rPr lang="en-US" altLang="ja-JP" dirty="0">
                <a:ea typeface="ＭＳ Ｐゴシック" charset="-128"/>
              </a:rPr>
              <a:t>			</a:t>
            </a:r>
            <a:r>
              <a:rPr lang="en-US" altLang="ja-JP" dirty="0" smtClean="0">
                <a:ea typeface="ＭＳ Ｐゴシック" charset="-128"/>
              </a:rPr>
              <a:t>  </a:t>
            </a:r>
            <a:r>
              <a:rPr lang="en-US" altLang="ja-JP" u="sng" dirty="0" smtClean="0">
                <a:ea typeface="ＭＳ Ｐゴシック" charset="-128"/>
              </a:rPr>
              <a:t>IIFC</a:t>
            </a:r>
            <a:endParaRPr lang="en-US" altLang="ja-JP" u="sng" dirty="0">
              <a:ea typeface="ＭＳ Ｐゴシック" charset="-128"/>
            </a:endParaRPr>
          </a:p>
          <a:p>
            <a:pPr marL="746125" lvl="1" indent="-174625">
              <a:buFont typeface="Wingdings" pitchFamily="2" charset="2"/>
              <a:buNone/>
              <a:tabLst>
                <a:tab pos="2174875" algn="l"/>
                <a:tab pos="3946525" algn="l"/>
              </a:tabLst>
            </a:pPr>
            <a:r>
              <a:rPr lang="en-US" altLang="ja-JP" dirty="0">
                <a:ea typeface="ＭＳ Ｐゴシック" charset="-128"/>
              </a:rPr>
              <a:t>	ANL	</a:t>
            </a:r>
            <a:r>
              <a:rPr lang="en-US" altLang="ja-JP" dirty="0" smtClean="0">
                <a:ea typeface="ＭＳ Ｐゴシック" charset="-128"/>
              </a:rPr>
              <a:t>ORNL/SNS	BARC/Mumbai</a:t>
            </a:r>
            <a:endParaRPr lang="en-US" altLang="ja-JP" dirty="0">
              <a:ea typeface="ＭＳ Ｐゴシック" charset="-128"/>
            </a:endParaRPr>
          </a:p>
          <a:p>
            <a:pPr marL="746125" lvl="1" indent="-174625">
              <a:spcBef>
                <a:spcPts val="400"/>
              </a:spcBef>
              <a:buFont typeface="Wingdings" pitchFamily="2" charset="2"/>
              <a:buNone/>
              <a:tabLst>
                <a:tab pos="2174875" algn="l"/>
                <a:tab pos="3946525" algn="l"/>
              </a:tabLst>
            </a:pPr>
            <a:r>
              <a:rPr lang="en-US" altLang="ja-JP" dirty="0">
                <a:ea typeface="ＭＳ Ｐゴシック" charset="-128"/>
              </a:rPr>
              <a:t>	BNL	</a:t>
            </a:r>
            <a:r>
              <a:rPr lang="en-US" altLang="ja-JP" dirty="0" smtClean="0">
                <a:ea typeface="ＭＳ Ｐゴシック" charset="-128"/>
              </a:rPr>
              <a:t>PNNL</a:t>
            </a:r>
            <a:r>
              <a:rPr lang="en-US" altLang="ja-JP" dirty="0">
                <a:ea typeface="ＭＳ Ｐゴシック" charset="-128"/>
              </a:rPr>
              <a:t>	IUAC/Delhi</a:t>
            </a:r>
          </a:p>
          <a:p>
            <a:pPr marL="746125" lvl="1" indent="-174625">
              <a:spcBef>
                <a:spcPts val="400"/>
              </a:spcBef>
              <a:buFont typeface="Wingdings" pitchFamily="2" charset="2"/>
              <a:buNone/>
              <a:tabLst>
                <a:tab pos="2174875" algn="l"/>
                <a:tab pos="3946525" algn="l"/>
              </a:tabLst>
            </a:pPr>
            <a:r>
              <a:rPr lang="en-US" altLang="ja-JP" dirty="0">
                <a:ea typeface="ＭＳ Ｐゴシック" charset="-128"/>
              </a:rPr>
              <a:t>	Cornell	TJNAF	RRCAT/Indore</a:t>
            </a:r>
          </a:p>
          <a:p>
            <a:pPr marL="746125" lvl="1" indent="-174625">
              <a:spcBef>
                <a:spcPts val="400"/>
              </a:spcBef>
              <a:buFont typeface="Wingdings" pitchFamily="2" charset="2"/>
              <a:buNone/>
              <a:tabLst>
                <a:tab pos="2174875" algn="l"/>
                <a:tab pos="3946525" algn="l"/>
              </a:tabLst>
            </a:pPr>
            <a:r>
              <a:rPr lang="en-US" altLang="ja-JP" dirty="0">
                <a:ea typeface="ＭＳ Ｐゴシック" charset="-128"/>
              </a:rPr>
              <a:t>	Fermilab	SLAC	VECC/Kolkata</a:t>
            </a:r>
          </a:p>
          <a:p>
            <a:pPr marL="746125" lvl="1" indent="-174625">
              <a:spcBef>
                <a:spcPts val="400"/>
              </a:spcBef>
              <a:buFont typeface="Wingdings" pitchFamily="2" charset="2"/>
              <a:buNone/>
              <a:tabLst>
                <a:tab pos="2174875" algn="l"/>
                <a:tab pos="3946525" algn="l"/>
              </a:tabLst>
            </a:pPr>
            <a:r>
              <a:rPr lang="en-US" altLang="ja-JP" dirty="0">
                <a:ea typeface="ＭＳ Ｐゴシック" charset="-128"/>
              </a:rPr>
              <a:t>	LBNL	</a:t>
            </a:r>
            <a:r>
              <a:rPr lang="en-US" altLang="ja-JP" dirty="0" smtClean="0">
                <a:ea typeface="ＭＳ Ｐゴシック" charset="-128"/>
              </a:rPr>
              <a:t>ILC/ART</a:t>
            </a:r>
          </a:p>
          <a:p>
            <a:pPr marL="746125" lvl="1" indent="-174625">
              <a:spcBef>
                <a:spcPts val="400"/>
              </a:spcBef>
              <a:buFont typeface="Wingdings" pitchFamily="2" charset="2"/>
              <a:buNone/>
              <a:tabLst>
                <a:tab pos="2174875" algn="l"/>
                <a:tab pos="3946525" algn="l"/>
              </a:tabLst>
            </a:pPr>
            <a:r>
              <a:rPr lang="en-US" altLang="ja-JP" dirty="0">
                <a:ea typeface="ＭＳ Ｐゴシック" charset="-128"/>
              </a:rPr>
              <a:t>	</a:t>
            </a:r>
            <a:r>
              <a:rPr lang="en-US" altLang="ja-JP" dirty="0" smtClean="0">
                <a:ea typeface="ＭＳ Ｐゴシック" charset="-128"/>
              </a:rPr>
              <a:t>MSU</a:t>
            </a:r>
            <a:endParaRPr lang="en-US" altLang="ja-JP" dirty="0">
              <a:ea typeface="ＭＳ Ｐゴシック" charset="-128"/>
            </a:endParaRPr>
          </a:p>
          <a:p>
            <a:pPr>
              <a:spcBef>
                <a:spcPts val="1800"/>
              </a:spcBef>
            </a:pPr>
            <a:r>
              <a:rPr lang="en-US" dirty="0" smtClean="0"/>
              <a:t>Informal </a:t>
            </a:r>
            <a:r>
              <a:rPr lang="en-US" dirty="0"/>
              <a:t>collaboration/contacts with CERN/SPL, </a:t>
            </a:r>
            <a:r>
              <a:rPr lang="en-US" dirty="0" smtClean="0"/>
              <a:t>ESS</a:t>
            </a:r>
          </a:p>
          <a:p>
            <a:pPr marL="288925" indent="0">
              <a:spcBef>
                <a:spcPts val="0"/>
              </a:spcBef>
              <a:buNone/>
            </a:pPr>
            <a:r>
              <a:rPr lang="en-US" dirty="0" smtClean="0"/>
              <a:t>China/ADS, UK, Korea/</a:t>
            </a:r>
            <a:r>
              <a:rPr lang="en-US" dirty="0" err="1" smtClean="0"/>
              <a:t>KoRIA</a:t>
            </a:r>
            <a:endParaRPr lang="en-US" dirty="0"/>
          </a:p>
          <a:p>
            <a:r>
              <a:rPr lang="en-US" dirty="0" smtClean="0"/>
              <a:t>Weekly </a:t>
            </a:r>
            <a:r>
              <a:rPr lang="en-US" dirty="0"/>
              <a:t>Friday </a:t>
            </a:r>
            <a:r>
              <a:rPr lang="en-US" dirty="0" smtClean="0"/>
              <a:t>meeting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https://indico.fnal.gov/categoryDisplay.py?categId=168</a:t>
            </a:r>
          </a:p>
          <a:p>
            <a:pPr lvl="1"/>
            <a:r>
              <a:rPr lang="en-US" dirty="0"/>
              <a:t>Collaborator participation via </a:t>
            </a:r>
            <a:r>
              <a:rPr lang="en-US" dirty="0" err="1"/>
              <a:t>webex</a:t>
            </a:r>
            <a:endParaRPr lang="en-US" dirty="0"/>
          </a:p>
          <a:p>
            <a:pPr lvl="1"/>
            <a:r>
              <a:rPr lang="en-US" dirty="0"/>
              <a:t>Meeting notes posted</a:t>
            </a:r>
          </a:p>
          <a:p>
            <a:r>
              <a:rPr lang="en-US" dirty="0"/>
              <a:t>Semi-annual Collaboration meetings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47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Staged Physics Program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0743" y="6169479"/>
            <a:ext cx="7630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6"/>
                </a:solidFill>
              </a:rPr>
              <a:t>*  Operating point in range depends on MI energy for neutrinos.</a:t>
            </a:r>
          </a:p>
          <a:p>
            <a:r>
              <a:rPr lang="en-US" sz="1000" b="1" dirty="0" smtClean="0">
                <a:solidFill>
                  <a:schemeClr val="accent6"/>
                </a:solidFill>
              </a:rPr>
              <a:t>** Operating point in range is depends on MI injector slow-spill duty factor (</a:t>
            </a:r>
            <a:r>
              <a:rPr lang="en-US" sz="1000" b="1" dirty="0" err="1" smtClean="0">
                <a:solidFill>
                  <a:schemeClr val="accent6"/>
                </a:solidFill>
              </a:rPr>
              <a:t>df</a:t>
            </a:r>
            <a:r>
              <a:rPr lang="en-US" sz="1000" b="1" dirty="0" smtClean="0">
                <a:solidFill>
                  <a:schemeClr val="accent6"/>
                </a:solidFill>
              </a:rPr>
              <a:t>) for kaon program. </a:t>
            </a:r>
            <a:endParaRPr lang="en-US" sz="1000" b="1" dirty="0">
              <a:solidFill>
                <a:schemeClr val="accent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02BA5821-21EB-4C1A-AC70-E98BDB034B02}" type="slidenum">
              <a:rPr lang="en-US" smtClean="0"/>
              <a:pPr/>
              <a:t>58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929105"/>
              </p:ext>
            </p:extLst>
          </p:nvPr>
        </p:nvGraphicFramePr>
        <p:xfrm>
          <a:off x="408563" y="1328738"/>
          <a:ext cx="8336604" cy="4840744"/>
        </p:xfrm>
        <a:graphic>
          <a:graphicData uri="http://schemas.openxmlformats.org/drawingml/2006/table">
            <a:tbl>
              <a:tblPr firstRow="1" firstCol="1" bandRow="1"/>
              <a:tblGrid>
                <a:gridCol w="1691561"/>
                <a:gridCol w="1382485"/>
                <a:gridCol w="1599180"/>
                <a:gridCol w="1140297"/>
                <a:gridCol w="1047447"/>
                <a:gridCol w="1475634"/>
              </a:tblGrid>
              <a:tr h="8833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3399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Program:</a:t>
                      </a: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baseline="0" dirty="0" err="1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r>
                        <a:rPr lang="en-US" sz="1200" b="1" baseline="0" dirty="0" err="1" smtClean="0">
                          <a:solidFill>
                            <a:srgbClr val="003399"/>
                          </a:solidFill>
                          <a:effectLst/>
                          <a:latin typeface="Symbol" pitchFamily="18" charset="2"/>
                          <a:ea typeface="+mn-ea"/>
                          <a:cs typeface="+mn-cs"/>
                        </a:rPr>
                        <a:t>n</a:t>
                      </a:r>
                      <a:r>
                        <a:rPr lang="en-US" sz="1200" b="1" baseline="0" dirty="0" err="1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12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Proton Improvement Plan</a:t>
                      </a: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Stage-1: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0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GeV CW </a:t>
                      </a:r>
                      <a:r>
                        <a:rPr lang="en-US" sz="1000" baseline="0" dirty="0" err="1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Linac</a:t>
                      </a:r>
                      <a:r>
                        <a:rPr lang="en-US" sz="10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driving Booster &amp; Muon, n/edm programs</a:t>
                      </a: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Stage-2:</a:t>
                      </a:r>
                      <a:r>
                        <a:rPr lang="en-US" sz="12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en-US" sz="1200" dirty="0" smtClean="0">
                        <a:solidFill>
                          <a:srgbClr val="0033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Upgrade to 3 GeV CW</a:t>
                      </a:r>
                      <a:r>
                        <a:rPr lang="en-US" sz="10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aseline="0" dirty="0" err="1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Linac</a:t>
                      </a:r>
                      <a:endParaRPr lang="en-US" sz="1000" baseline="0" dirty="0" smtClean="0">
                        <a:solidFill>
                          <a:srgbClr val="0033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Stage-3:</a:t>
                      </a:r>
                      <a:r>
                        <a:rPr lang="en-US" sz="12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en-US" sz="1200" b="1" dirty="0" smtClean="0">
                        <a:solidFill>
                          <a:srgbClr val="0033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</a:t>
                      </a:r>
                      <a:r>
                        <a:rPr lang="en-US" sz="10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RDR</a:t>
                      </a:r>
                      <a:endParaRPr lang="en-US" sz="1000" b="1" dirty="0" smtClean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b="1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Stage-4:</a:t>
                      </a:r>
                      <a:r>
                        <a:rPr lang="en-US" sz="12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Beyond RDR: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</a:t>
                      </a:r>
                      <a:r>
                        <a:rPr lang="en-US" sz="1000" baseline="0" dirty="0" err="1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GeV</a:t>
                      </a:r>
                      <a:r>
                        <a:rPr lang="en-US" sz="10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power upgrade to 4MW</a:t>
                      </a:r>
                      <a:endParaRPr lang="en-US" sz="1000" dirty="0" smtClean="0">
                        <a:solidFill>
                          <a:srgbClr val="0033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381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</a:tr>
              <a:tr h="388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MI neutrinos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381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470-700 kW**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381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515-1200 kW**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 smtClean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381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1200 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2450</a:t>
                      </a:r>
                      <a:r>
                        <a:rPr lang="en-US" sz="1100" b="1" baseline="0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kW</a:t>
                      </a:r>
                      <a:endParaRPr lang="en-US" sz="1100" b="1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381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2450-4000 kW</a:t>
                      </a:r>
                      <a:endParaRPr lang="en-US" sz="1100" b="1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381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</a:tr>
              <a:tr h="388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8 </a:t>
                      </a:r>
                      <a:r>
                        <a:rPr lang="en-US" sz="1100" dirty="0" err="1">
                          <a:solidFill>
                            <a:srgbClr val="003399"/>
                          </a:solidFill>
                          <a:effectLst/>
                        </a:rPr>
                        <a:t>GeV</a:t>
                      </a: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Neutrinos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15 kW  + 0-50</a:t>
                      </a: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 </a:t>
                      </a: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kW**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0-42 </a:t>
                      </a: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kW*</a:t>
                      </a: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 + 0-90 kW**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0-84 kW* 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0-172 kW* 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3000</a:t>
                      </a: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   </a:t>
                      </a: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 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</a:tr>
              <a:tr h="388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8 </a:t>
                      </a:r>
                      <a:r>
                        <a:rPr lang="en-US" sz="1100" dirty="0" err="1" smtClean="0">
                          <a:solidFill>
                            <a:srgbClr val="003399"/>
                          </a:solidFill>
                          <a:effectLst/>
                        </a:rPr>
                        <a:t>GeV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 Muon program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solidFill>
                            <a:srgbClr val="003399"/>
                          </a:solidFill>
                          <a:effectLst/>
                        </a:rPr>
                        <a:t>e.g</a:t>
                      </a: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, (g-2</a:t>
                      </a: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),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  Mu2e-1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20 kW </a:t>
                      </a: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0-20 kW* </a:t>
                      </a:r>
                      <a:endParaRPr lang="en-US" sz="1100" b="1" dirty="0" smtClean="0">
                        <a:solidFill>
                          <a:srgbClr val="003399"/>
                        </a:solidFill>
                        <a:effectLst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0-20 kW* 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smtClean="0">
                          <a:solidFill>
                            <a:srgbClr val="003399"/>
                          </a:solidFill>
                          <a:effectLst/>
                        </a:rPr>
                        <a:t>0-172 kW* 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/>
                        </a:rPr>
                        <a:t>1000  </a:t>
                      </a: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/>
                        </a:rPr>
                        <a:t> kW 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+mn-lt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</a:tr>
              <a:tr h="388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1-3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 GeV Muon program, e.g. Mu2e-2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 -----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80 </a:t>
                      </a: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1000 </a:t>
                      </a: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1000 </a:t>
                      </a: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1000</a:t>
                      </a: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  </a:t>
                      </a: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</a:tr>
              <a:tr h="388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Kaon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Program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0-30 kW**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(&lt;30%</a:t>
                      </a:r>
                      <a:r>
                        <a:rPr lang="en-US" sz="9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baseline="0" dirty="0" err="1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9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from MI)</a:t>
                      </a:r>
                      <a:endParaRPr lang="en-US" sz="900" b="1" dirty="0" smtClean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0-75 </a:t>
                      </a: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 kW**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(&lt;45% </a:t>
                      </a:r>
                      <a:r>
                        <a:rPr lang="en-US" sz="900" b="1" dirty="0" err="1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df</a:t>
                      </a:r>
                      <a:r>
                        <a:rPr lang="en-US" sz="9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from MI)</a:t>
                      </a:r>
                      <a:endParaRPr lang="en-US" sz="900" b="1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1100 </a:t>
                      </a: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1870 </a:t>
                      </a: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1870</a:t>
                      </a: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</a:rPr>
                        <a:t>  </a:t>
                      </a: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 kW 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</a:tr>
              <a:tr h="388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Nuclear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 </a:t>
                      </a:r>
                      <a:r>
                        <a:rPr lang="en-US" sz="1100" baseline="0" dirty="0" err="1" smtClean="0">
                          <a:solidFill>
                            <a:srgbClr val="003399"/>
                          </a:solidFill>
                          <a:effectLst/>
                        </a:rPr>
                        <a:t>e</a:t>
                      </a:r>
                      <a:r>
                        <a:rPr lang="en-US" sz="1100" dirty="0" err="1" smtClean="0">
                          <a:solidFill>
                            <a:srgbClr val="003399"/>
                          </a:solidFill>
                          <a:effectLst/>
                        </a:rPr>
                        <a:t>dm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 ISOL program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none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0-900 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0-900 </a:t>
                      </a: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0-1000 </a:t>
                      </a: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cs typeface="Times New Roman"/>
                        </a:rPr>
                        <a:t>0-1000 kW</a:t>
                      </a:r>
                      <a:endParaRPr lang="en-US" sz="1100" b="1" dirty="0" smtClean="0">
                        <a:solidFill>
                          <a:srgbClr val="003399"/>
                        </a:solidFill>
                        <a:effectLst/>
                        <a:latin typeface="+mn-lt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</a:tr>
              <a:tr h="388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Ultra-cold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neutron program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none 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0-900 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0-900 kW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0-1000 kW</a:t>
                      </a: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0-1000 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</a:tr>
              <a:tr h="388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Nuclear </a:t>
                      </a: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technology 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applications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none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0-900 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0-900 </a:t>
                      </a: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</a:rPr>
                        <a:t>0-1000 </a:t>
                      </a: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</a:rPr>
                        <a:t>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3399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sz="1100" b="1" baseline="0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</a:rPr>
                        <a:t>0-1000 </a:t>
                      </a:r>
                      <a:r>
                        <a:rPr lang="en-US" sz="11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</a:rPr>
                        <a:t>kW</a:t>
                      </a:r>
                      <a:endParaRPr lang="en-US" sz="1100" b="1" dirty="0">
                        <a:solidFill>
                          <a:srgbClr val="003399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</a:tr>
              <a:tr h="4240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  <a:endParaRPr lang="en-US" sz="1100" dirty="0" smtClean="0">
                        <a:solidFill>
                          <a:srgbClr val="003399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# Programs: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 smtClean="0">
                        <a:solidFill>
                          <a:srgbClr val="003399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</a:rPr>
                        <a:t>     4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8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8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8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8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40000"/>
                      </a:srgbClr>
                    </a:solidFill>
                  </a:tcPr>
                </a:tc>
              </a:tr>
              <a:tr h="4240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  <a:endParaRPr lang="en-US" sz="1100" dirty="0" smtClean="0">
                        <a:solidFill>
                          <a:srgbClr val="003399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Total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 max </a:t>
                      </a:r>
                      <a:r>
                        <a:rPr lang="en-US" sz="1100" dirty="0" smtClean="0">
                          <a:solidFill>
                            <a:srgbClr val="003399"/>
                          </a:solidFill>
                          <a:effectLst/>
                        </a:rPr>
                        <a:t>power</a:t>
                      </a:r>
                      <a:r>
                        <a:rPr lang="en-US" sz="1100" baseline="0" dirty="0" smtClean="0">
                          <a:solidFill>
                            <a:srgbClr val="003399"/>
                          </a:solidFill>
                          <a:effectLst/>
                        </a:rPr>
                        <a:t>:</a:t>
                      </a:r>
                      <a:endParaRPr lang="en-US" sz="1100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  <a:endParaRPr lang="en-US" sz="1200" b="1" dirty="0" smtClean="0">
                        <a:solidFill>
                          <a:srgbClr val="003399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</a:rPr>
                        <a:t>735 kW 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  <a:endParaRPr lang="en-US" sz="1200" b="1" dirty="0" smtClean="0">
                        <a:solidFill>
                          <a:srgbClr val="003399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</a:rPr>
                        <a:t>2222 kW 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</a:rPr>
                        <a:t> 4284 kW</a:t>
                      </a:r>
                      <a:endParaRPr lang="en-US" sz="1200" b="1" dirty="0">
                        <a:solidFill>
                          <a:srgbClr val="003399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mpd="sng">
                      <a:solidFill>
                        <a:srgbClr val="EAEAEA"/>
                      </a:solidFill>
                    </a:lnL>
                    <a:lnR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3399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3399"/>
                          </a:solidFill>
                          <a:effectLst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accent6"/>
                          </a:solidFill>
                          <a:effectLst/>
                        </a:rPr>
                        <a:t>6492</a:t>
                      </a:r>
                      <a:r>
                        <a:rPr lang="en-US" sz="1200" b="1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  </a:t>
                      </a:r>
                      <a:r>
                        <a:rPr lang="en-US" sz="1200" b="1" dirty="0" smtClean="0">
                          <a:solidFill>
                            <a:schemeClr val="accent6"/>
                          </a:solidFill>
                          <a:effectLst/>
                        </a:rPr>
                        <a:t>kW</a:t>
                      </a:r>
                      <a:endParaRPr lang="en-US" sz="1200" b="1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6"/>
                          </a:solidFill>
                          <a:effectLst/>
                        </a:rPr>
                        <a:t> </a:t>
                      </a:r>
                      <a:endParaRPr lang="en-US" sz="1200" b="1" dirty="0" smtClean="0">
                        <a:solidFill>
                          <a:schemeClr val="accent6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baseline="0" dirty="0" smtClean="0">
                          <a:solidFill>
                            <a:schemeClr val="accent6"/>
                          </a:solidFill>
                          <a:effectLst/>
                        </a:rPr>
                        <a:t>11870</a:t>
                      </a:r>
                      <a:r>
                        <a:rPr lang="en-US" sz="1200" b="1" dirty="0" smtClean="0">
                          <a:solidFill>
                            <a:schemeClr val="accent6"/>
                          </a:solidFill>
                          <a:effectLst/>
                        </a:rPr>
                        <a:t>kW</a:t>
                      </a:r>
                      <a:endParaRPr lang="en-US" sz="1200" b="1" dirty="0">
                        <a:solidFill>
                          <a:schemeClr val="accent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283" marR="52283" marT="0" marB="0">
                    <a:lnL w="12700" cap="flat" cmpd="sng" algn="ctr">
                      <a:solidFill>
                        <a:srgbClr val="EAEA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EAEAEA"/>
                      </a:solidFill>
                    </a:lnR>
                    <a:lnT w="12700" cmpd="sng">
                      <a:solidFill>
                        <a:srgbClr val="EAEAEA"/>
                      </a:solidFill>
                    </a:lnT>
                    <a:lnB w="12700" cmpd="sng">
                      <a:solidFill>
                        <a:srgbClr val="EAEAE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AB40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316186" y="1034140"/>
            <a:ext cx="2258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Project X Campaign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574971" y="1203417"/>
            <a:ext cx="72934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467101" y="1203417"/>
            <a:ext cx="849085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57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Longer Term</a:t>
            </a:r>
            <a:br>
              <a:rPr lang="en-US" dirty="0" smtClean="0"/>
            </a:br>
            <a:r>
              <a:rPr lang="en-US" sz="2400" dirty="0" err="1" smtClean="0"/>
              <a:t>Muon</a:t>
            </a:r>
            <a:r>
              <a:rPr lang="en-US" sz="2400" dirty="0" smtClean="0"/>
              <a:t>-based Facilities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52800" cy="4525963"/>
          </a:xfrm>
        </p:spPr>
        <p:txBody>
          <a:bodyPr/>
          <a:lstStyle/>
          <a:p>
            <a:r>
              <a:rPr lang="en-US" dirty="0" smtClean="0"/>
              <a:t>A high intensity proton facility (like Project X) could serve as a gateway to a novel </a:t>
            </a:r>
            <a:r>
              <a:rPr lang="en-US" dirty="0" err="1" smtClean="0"/>
              <a:t>muon</a:t>
            </a:r>
            <a:r>
              <a:rPr lang="en-US" dirty="0" smtClean="0"/>
              <a:t>-based facility:</a:t>
            </a:r>
          </a:p>
          <a:p>
            <a:pPr marL="512763" lvl="1"/>
            <a:r>
              <a:rPr lang="en-US" dirty="0" smtClean="0"/>
              <a:t>Neutrino Factory (Intensity Frontier)</a:t>
            </a:r>
          </a:p>
          <a:p>
            <a:pPr marL="512763" lvl="1"/>
            <a:r>
              <a:rPr lang="en-US" dirty="0" err="1" smtClean="0"/>
              <a:t>Muon</a:t>
            </a:r>
            <a:r>
              <a:rPr lang="en-US" dirty="0" smtClean="0"/>
              <a:t> Collider (Energy Frontier)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1026" name="Picture 2" descr="U:\mydocs\holmes\Project X\Pictures\Muon Facilities\ns590347.f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828800"/>
            <a:ext cx="5181600" cy="425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9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Frontiers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dirty="0" smtClean="0"/>
                  <a:t>The </a:t>
                </a:r>
                <a:r>
                  <a:rPr lang="en-US" u="sng" dirty="0" smtClean="0"/>
                  <a:t>Energy Frontier </a:t>
                </a:r>
                <a:r>
                  <a:rPr lang="en-US" dirty="0" smtClean="0"/>
                  <a:t>exploits Einstein’s energy-mass relation to search for the appearance of new, massive </a:t>
                </a:r>
                <a:r>
                  <a:rPr lang="en-US" u="sng" dirty="0" smtClean="0"/>
                  <a:t>real particles</a:t>
                </a:r>
                <a:r>
                  <a:rPr lang="en-US" dirty="0" smtClean="0"/>
                  <a:t>:</a:t>
                </a:r>
              </a:p>
              <a:p>
                <a:pPr marL="0" indent="0">
                  <a:buNone/>
                </a:pPr>
                <a:endParaRPr lang="en-US" b="0" i="1" dirty="0" smtClean="0">
                  <a:solidFill>
                    <a:schemeClr val="tx1"/>
                  </a:solidFill>
                  <a:latin typeface="Cambria Math"/>
                  <a:ea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𝑚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pPr>
                  <a:spcBef>
                    <a:spcPts val="1200"/>
                  </a:spcBef>
                </a:pPr>
                <a:endParaRPr lang="en-US" dirty="0" smtClean="0"/>
              </a:p>
              <a:p>
                <a:pPr>
                  <a:spcBef>
                    <a:spcPts val="3000"/>
                  </a:spcBef>
                </a:pPr>
                <a:r>
                  <a:rPr lang="en-US" dirty="0" smtClean="0"/>
                  <a:t>The </a:t>
                </a:r>
                <a:r>
                  <a:rPr lang="en-US" u="sng" dirty="0" smtClean="0"/>
                  <a:t>Intensity Frontier </a:t>
                </a:r>
                <a:r>
                  <a:rPr lang="en-US" dirty="0" smtClean="0"/>
                  <a:t>exploits the Heisenberg uncertainty principle to search for the existence of new, massive </a:t>
                </a:r>
                <a:r>
                  <a:rPr lang="en-US" u="sng" dirty="0" smtClean="0"/>
                  <a:t>virtual particles </a:t>
                </a:r>
                <a:r>
                  <a:rPr lang="en-US" dirty="0" smtClean="0"/>
                  <a:t>that can exist for very short periods of time:</a:t>
                </a:r>
              </a:p>
              <a:p>
                <a:pPr marL="0" indent="0">
                  <a:buNone/>
                </a:pPr>
                <a:endParaRPr lang="en-US" i="1" dirty="0" smtClean="0">
                  <a:solidFill>
                    <a:schemeClr val="tx1"/>
                  </a:solidFill>
                  <a:latin typeface="Cambria Math"/>
                  <a:ea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r>
                        <m:rPr>
                          <m:nor/>
                        </m:rPr>
                        <a:rPr lang="en-US" i="1" dirty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Arial Unicode MS" pitchFamily="34" charset="-128"/>
                        </a:rPr>
                        <m:t>ħ</m:t>
                      </m:r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037" t="-1752" r="-1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362200"/>
            <a:ext cx="92170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48200"/>
            <a:ext cx="990600" cy="134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62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Longer Term </a:t>
            </a:r>
            <a:br>
              <a:rPr lang="en-US" dirty="0" smtClean="0"/>
            </a:br>
            <a:r>
              <a:rPr lang="en-US" sz="2800" dirty="0" smtClean="0"/>
              <a:t>Fermilab</a:t>
            </a:r>
            <a:endParaRPr lang="en-US" sz="2800" dirty="0"/>
          </a:p>
        </p:txBody>
      </p:sp>
      <p:sp>
        <p:nvSpPr>
          <p:cNvPr id="1076227" name="Rectangle 3"/>
          <p:cNvSpPr>
            <a:spLocks noGrp="1" noChangeArrowheads="1"/>
          </p:cNvSpPr>
          <p:nvPr>
            <p:ph idx="1"/>
          </p:nvPr>
        </p:nvSpPr>
        <p:spPr>
          <a:xfrm>
            <a:off x="374069" y="1600201"/>
            <a:ext cx="8348825" cy="468028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Project X shares many features with the proton driver required for a Neutrino Factory or </a:t>
            </a:r>
            <a:r>
              <a:rPr lang="en-US" dirty="0" err="1" smtClean="0"/>
              <a:t>Muon</a:t>
            </a:r>
            <a:r>
              <a:rPr lang="en-US" dirty="0" smtClean="0"/>
              <a:t> Collider</a:t>
            </a:r>
          </a:p>
          <a:p>
            <a:pPr marL="631825" lvl="1" indent="-284163"/>
            <a:r>
              <a:rPr lang="en-US" dirty="0" smtClean="0"/>
              <a:t>NF and MC require ~4 MW @</a:t>
            </a:r>
          </a:p>
          <a:p>
            <a:pPr marL="631825" lvl="1" indent="-284163">
              <a:buNone/>
            </a:pPr>
            <a:r>
              <a:rPr lang="en-US" dirty="0" smtClean="0"/>
              <a:t>	10</a:t>
            </a:r>
            <a:r>
              <a:rPr lang="en-US" dirty="0" smtClean="0">
                <a:sym typeface="Symbol" pitchFamily="18" charset="2"/>
              </a:rPr>
              <a:t></a:t>
            </a:r>
            <a:r>
              <a:rPr lang="en-US" dirty="0" smtClean="0"/>
              <a:t> 5 GeV</a:t>
            </a:r>
          </a:p>
          <a:p>
            <a:pPr marL="633413" lvl="1"/>
            <a:r>
              <a:rPr lang="en-US" dirty="0" smtClean="0"/>
              <a:t>Primary issues are related to</a:t>
            </a:r>
          </a:p>
          <a:p>
            <a:pPr marL="633413" lvl="1">
              <a:buNone/>
            </a:pPr>
            <a:r>
              <a:rPr lang="en-US" dirty="0" smtClean="0"/>
              <a:t>	beam “format”</a:t>
            </a:r>
          </a:p>
          <a:p>
            <a:pPr marL="911225" lvl="2"/>
            <a:r>
              <a:rPr lang="en-US" dirty="0" smtClean="0"/>
              <a:t>NF wants proton beam on</a:t>
            </a:r>
          </a:p>
          <a:p>
            <a:pPr marL="911225" lvl="2">
              <a:buNone/>
            </a:pPr>
            <a:r>
              <a:rPr lang="en-US" dirty="0" smtClean="0"/>
              <a:t>	target consolidated in a few</a:t>
            </a:r>
          </a:p>
          <a:p>
            <a:pPr marL="911225" lvl="2">
              <a:buNone/>
            </a:pPr>
            <a:r>
              <a:rPr lang="en-US" dirty="0" smtClean="0"/>
              <a:t>	bunches;  </a:t>
            </a:r>
            <a:r>
              <a:rPr lang="en-US" dirty="0" err="1" smtClean="0"/>
              <a:t>Muon</a:t>
            </a:r>
            <a:r>
              <a:rPr lang="en-US" dirty="0" smtClean="0"/>
              <a:t> Collider requires</a:t>
            </a:r>
          </a:p>
          <a:p>
            <a:pPr marL="911225" lvl="2">
              <a:buNone/>
            </a:pPr>
            <a:r>
              <a:rPr lang="en-US" dirty="0" smtClean="0"/>
              <a:t>	single bunch</a:t>
            </a:r>
          </a:p>
          <a:p>
            <a:pPr marL="633413" lvl="1"/>
            <a:r>
              <a:rPr lang="en-US" dirty="0" smtClean="0"/>
              <a:t>Project X </a:t>
            </a:r>
            <a:r>
              <a:rPr lang="en-US" dirty="0" err="1" smtClean="0"/>
              <a:t>linac</a:t>
            </a:r>
            <a:r>
              <a:rPr lang="en-US" dirty="0" smtClean="0"/>
              <a:t> is not capable of</a:t>
            </a:r>
          </a:p>
          <a:p>
            <a:pPr marL="633413" lvl="1">
              <a:buNone/>
            </a:pPr>
            <a:r>
              <a:rPr lang="en-US" dirty="0" smtClean="0"/>
              <a:t>	delivering this format</a:t>
            </a:r>
          </a:p>
          <a:p>
            <a:pPr>
              <a:spcBef>
                <a:spcPts val="2400"/>
              </a:spcBef>
              <a:buClr>
                <a:srgbClr val="C00000"/>
              </a:buClr>
              <a:buSzPct val="100000"/>
              <a:buFont typeface="Symbol" pitchFamily="18" charset="2"/>
              <a:buChar char="Þ"/>
            </a:pPr>
            <a:r>
              <a:rPr lang="en-US" dirty="0" smtClean="0">
                <a:solidFill>
                  <a:srgbClr val="C00000"/>
                </a:solidFill>
              </a:rPr>
              <a:t>It is inevitable that a new ring(s) will be required to produce the correct beam format for targeting.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2013205"/>
            <a:ext cx="3276599" cy="347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30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2116" y="1563715"/>
            <a:ext cx="8298426" cy="466010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Intensity Frontier presents many opportunities for addressing the most fundamental questions confronting particle physics, in experiments not accessible via the Energy Frontier</a:t>
            </a:r>
          </a:p>
          <a:p>
            <a:pPr lvl="1"/>
            <a:r>
              <a:rPr lang="en-US" dirty="0" smtClean="0"/>
              <a:t>There are many research opportunities outside of particle physics (nuclear physics and energy applications)</a:t>
            </a:r>
          </a:p>
          <a:p>
            <a:r>
              <a:rPr lang="en-US" dirty="0"/>
              <a:t>M</a:t>
            </a:r>
            <a:r>
              <a:rPr lang="en-US" dirty="0" smtClean="0"/>
              <a:t>ost important performance metric for Intensity Frontier facilities is beam power</a:t>
            </a:r>
          </a:p>
          <a:p>
            <a:pPr lvl="1"/>
            <a:r>
              <a:rPr lang="en-US" dirty="0" smtClean="0"/>
              <a:t>The next generation of facilities will target beam powers well in excess of 1 MW</a:t>
            </a:r>
          </a:p>
          <a:p>
            <a:r>
              <a:rPr lang="en-US" dirty="0" err="1" smtClean="0"/>
              <a:t>Linacs</a:t>
            </a:r>
            <a:r>
              <a:rPr lang="en-US" dirty="0" smtClean="0"/>
              <a:t> have inherent advantages over synchrotrons for the next generation of Intensity Frontier facilities</a:t>
            </a:r>
          </a:p>
          <a:p>
            <a:pPr lvl="1"/>
            <a:r>
              <a:rPr lang="en-US" dirty="0" smtClean="0"/>
              <a:t>Superconducting </a:t>
            </a:r>
            <a:r>
              <a:rPr lang="en-US" dirty="0" err="1" smtClean="0"/>
              <a:t>rf</a:t>
            </a:r>
            <a:r>
              <a:rPr lang="en-US" dirty="0" smtClean="0"/>
              <a:t> is the enabling technology of these next generation facilities</a:t>
            </a:r>
          </a:p>
          <a:p>
            <a:r>
              <a:rPr lang="en-US" dirty="0" smtClean="0"/>
              <a:t>Project X is </a:t>
            </a:r>
            <a:r>
              <a:rPr lang="en-US" dirty="0" err="1" smtClean="0"/>
              <a:t>Fermilab’s</a:t>
            </a:r>
            <a:r>
              <a:rPr lang="en-US" dirty="0" smtClean="0"/>
              <a:t> plan for a facility that would provide world leadership on the Intensity Frontier over many decades</a:t>
            </a:r>
          </a:p>
          <a:p>
            <a:pPr lvl="1"/>
            <a:r>
              <a:rPr lang="en-US" dirty="0" smtClean="0"/>
              <a:t>Utilization of a </a:t>
            </a:r>
            <a:r>
              <a:rPr lang="en-US" dirty="0" err="1" smtClean="0"/>
              <a:t>srf</a:t>
            </a:r>
            <a:r>
              <a:rPr lang="en-US" dirty="0" smtClean="0"/>
              <a:t>-based CW </a:t>
            </a:r>
            <a:r>
              <a:rPr lang="en-US" dirty="0" err="1" smtClean="0"/>
              <a:t>linac</a:t>
            </a:r>
            <a:r>
              <a:rPr lang="en-US" dirty="0" smtClean="0"/>
              <a:t>, coupled with an innovative scheme for delivering independent beam formats to multiple users, is unique among facilities either operating or under development</a:t>
            </a:r>
          </a:p>
          <a:p>
            <a:pPr lvl="1"/>
            <a:r>
              <a:rPr lang="en-US" dirty="0"/>
              <a:t>&gt;10 MW of facility wide beam power is </a:t>
            </a:r>
            <a:r>
              <a:rPr lang="en-US" dirty="0" smtClean="0"/>
              <a:t>ultimately achievable</a:t>
            </a:r>
          </a:p>
          <a:p>
            <a:pPr lvl="1"/>
            <a:r>
              <a:rPr lang="en-US" dirty="0" smtClean="0"/>
              <a:t>Step towards a return to the Energy Frontier</a:t>
            </a:r>
            <a:endParaRPr lang="en-US" dirty="0"/>
          </a:p>
          <a:p>
            <a:r>
              <a:rPr lang="en-US" dirty="0" smtClean="0"/>
              <a:t>The Project R&amp;D </a:t>
            </a:r>
            <a:r>
              <a:rPr lang="en-US" dirty="0"/>
              <a:t>program underway with very significant investment in </a:t>
            </a:r>
            <a:r>
              <a:rPr lang="en-US" dirty="0" err="1"/>
              <a:t>srf</a:t>
            </a:r>
            <a:endParaRPr lang="en-US" dirty="0"/>
          </a:p>
          <a:p>
            <a:pPr lvl="1"/>
            <a:r>
              <a:rPr lang="en-US" dirty="0"/>
              <a:t>Emphasis on the CW </a:t>
            </a:r>
            <a:r>
              <a:rPr lang="en-US" dirty="0" err="1" smtClean="0"/>
              <a:t>linac</a:t>
            </a:r>
            <a:r>
              <a:rPr lang="en-US" dirty="0" smtClean="0"/>
              <a:t> </a:t>
            </a:r>
            <a:r>
              <a:rPr lang="en-US" dirty="0"/>
              <a:t>components, including front end development program (PXIE)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59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61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63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3269" y="2938780"/>
            <a:ext cx="7772400" cy="2438400"/>
            <a:chOff x="685800" y="992188"/>
            <a:chExt cx="7772400" cy="2438400"/>
          </a:xfrm>
        </p:grpSpPr>
        <p:sp>
          <p:nvSpPr>
            <p:cNvPr id="8" name="AutoShape 2"/>
            <p:cNvSpPr>
              <a:spLocks noChangeArrowheads="1"/>
            </p:cNvSpPr>
            <p:nvPr/>
          </p:nvSpPr>
          <p:spPr bwMode="auto">
            <a:xfrm>
              <a:off x="685800" y="992188"/>
              <a:ext cx="7772400" cy="2438400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838200" y="2203450"/>
              <a:ext cx="1752600" cy="23495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1230313" y="1752600"/>
              <a:ext cx="1030287" cy="1155700"/>
            </a:xfrm>
            <a:prstGeom prst="ellipse">
              <a:avLst/>
            </a:prstGeom>
            <a:solidFill>
              <a:srgbClr val="CCFFCC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230313" y="2414588"/>
              <a:ext cx="1030287" cy="26987"/>
            </a:xfrm>
            <a:custGeom>
              <a:avLst/>
              <a:gdLst>
                <a:gd name="T0" fmla="*/ 0 w 2400"/>
                <a:gd name="T1" fmla="*/ 8 h 64"/>
                <a:gd name="T2" fmla="*/ 576 w 2400"/>
                <a:gd name="T3" fmla="*/ 56 h 64"/>
                <a:gd name="T4" fmla="*/ 1008 w 2400"/>
                <a:gd name="T5" fmla="*/ 56 h 64"/>
                <a:gd name="T6" fmla="*/ 1584 w 2400"/>
                <a:gd name="T7" fmla="*/ 56 h 64"/>
                <a:gd name="T8" fmla="*/ 2208 w 2400"/>
                <a:gd name="T9" fmla="*/ 8 h 64"/>
                <a:gd name="T10" fmla="*/ 2400 w 2400"/>
                <a:gd name="T11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0" h="64">
                  <a:moveTo>
                    <a:pt x="0" y="8"/>
                  </a:moveTo>
                  <a:cubicBezTo>
                    <a:pt x="204" y="28"/>
                    <a:pt x="408" y="48"/>
                    <a:pt x="576" y="56"/>
                  </a:cubicBezTo>
                  <a:cubicBezTo>
                    <a:pt x="744" y="64"/>
                    <a:pt x="840" y="56"/>
                    <a:pt x="1008" y="56"/>
                  </a:cubicBezTo>
                  <a:cubicBezTo>
                    <a:pt x="1176" y="56"/>
                    <a:pt x="1384" y="64"/>
                    <a:pt x="1584" y="56"/>
                  </a:cubicBezTo>
                  <a:cubicBezTo>
                    <a:pt x="1784" y="48"/>
                    <a:pt x="2072" y="16"/>
                    <a:pt x="2208" y="8"/>
                  </a:cubicBezTo>
                  <a:cubicBezTo>
                    <a:pt x="2344" y="0"/>
                    <a:pt x="2372" y="4"/>
                    <a:pt x="2400" y="8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1600200" y="1819275"/>
              <a:ext cx="401638" cy="58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800" b="1">
                  <a:ea typeface="MS PGothic" pitchFamily="34" charset="-128"/>
                </a:rPr>
                <a:t>+</a:t>
              </a: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1619250" y="2370138"/>
              <a:ext cx="401638" cy="58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800" b="1">
                  <a:ea typeface="MS PGothic" pitchFamily="34" charset="-128"/>
                </a:rPr>
                <a:t>-</a:t>
              </a: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1676400" y="2435225"/>
              <a:ext cx="228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" name="Oval 11"/>
            <p:cNvSpPr>
              <a:spLocks noChangeArrowheads="1"/>
            </p:cNvSpPr>
            <p:nvPr/>
          </p:nvSpPr>
          <p:spPr bwMode="auto">
            <a:xfrm>
              <a:off x="3657600" y="2203450"/>
              <a:ext cx="1752600" cy="23495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2"/>
            <p:cNvSpPr>
              <a:spLocks noChangeArrowheads="1"/>
            </p:cNvSpPr>
            <p:nvPr/>
          </p:nvSpPr>
          <p:spPr bwMode="auto">
            <a:xfrm>
              <a:off x="4049713" y="1752600"/>
              <a:ext cx="1030287" cy="1155700"/>
            </a:xfrm>
            <a:prstGeom prst="ellipse">
              <a:avLst/>
            </a:prstGeom>
            <a:solidFill>
              <a:srgbClr val="CCFFCC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4049713" y="2414588"/>
              <a:ext cx="1030287" cy="26987"/>
            </a:xfrm>
            <a:custGeom>
              <a:avLst/>
              <a:gdLst>
                <a:gd name="T0" fmla="*/ 0 w 2400"/>
                <a:gd name="T1" fmla="*/ 8 h 64"/>
                <a:gd name="T2" fmla="*/ 576 w 2400"/>
                <a:gd name="T3" fmla="*/ 56 h 64"/>
                <a:gd name="T4" fmla="*/ 1008 w 2400"/>
                <a:gd name="T5" fmla="*/ 56 h 64"/>
                <a:gd name="T6" fmla="*/ 1584 w 2400"/>
                <a:gd name="T7" fmla="*/ 56 h 64"/>
                <a:gd name="T8" fmla="*/ 2208 w 2400"/>
                <a:gd name="T9" fmla="*/ 8 h 64"/>
                <a:gd name="T10" fmla="*/ 2400 w 2400"/>
                <a:gd name="T11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0" h="64">
                  <a:moveTo>
                    <a:pt x="0" y="8"/>
                  </a:moveTo>
                  <a:cubicBezTo>
                    <a:pt x="204" y="28"/>
                    <a:pt x="408" y="48"/>
                    <a:pt x="576" y="56"/>
                  </a:cubicBezTo>
                  <a:cubicBezTo>
                    <a:pt x="744" y="64"/>
                    <a:pt x="840" y="56"/>
                    <a:pt x="1008" y="56"/>
                  </a:cubicBezTo>
                  <a:cubicBezTo>
                    <a:pt x="1176" y="56"/>
                    <a:pt x="1384" y="64"/>
                    <a:pt x="1584" y="56"/>
                  </a:cubicBezTo>
                  <a:cubicBezTo>
                    <a:pt x="1784" y="48"/>
                    <a:pt x="2072" y="16"/>
                    <a:pt x="2208" y="8"/>
                  </a:cubicBezTo>
                  <a:cubicBezTo>
                    <a:pt x="2344" y="0"/>
                    <a:pt x="2372" y="4"/>
                    <a:pt x="2400" y="8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4419600" y="1819275"/>
              <a:ext cx="401638" cy="58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800" b="1">
                  <a:ea typeface="MS PGothic" pitchFamily="34" charset="-128"/>
                </a:rPr>
                <a:t>+</a:t>
              </a: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4438650" y="2370138"/>
              <a:ext cx="401638" cy="58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800" b="1">
                  <a:ea typeface="MS PGothic" pitchFamily="34" charset="-128"/>
                </a:rPr>
                <a:t>-</a:t>
              </a:r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4495800" y="2435225"/>
              <a:ext cx="228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6477000" y="2203450"/>
              <a:ext cx="1752600" cy="23495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6869113" y="1752600"/>
              <a:ext cx="1030287" cy="1155700"/>
            </a:xfrm>
            <a:prstGeom prst="ellipse">
              <a:avLst/>
            </a:prstGeom>
            <a:solidFill>
              <a:srgbClr val="CCFFCC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6869113" y="2414588"/>
              <a:ext cx="1030287" cy="26987"/>
            </a:xfrm>
            <a:custGeom>
              <a:avLst/>
              <a:gdLst>
                <a:gd name="T0" fmla="*/ 0 w 2400"/>
                <a:gd name="T1" fmla="*/ 8 h 64"/>
                <a:gd name="T2" fmla="*/ 576 w 2400"/>
                <a:gd name="T3" fmla="*/ 56 h 64"/>
                <a:gd name="T4" fmla="*/ 1008 w 2400"/>
                <a:gd name="T5" fmla="*/ 56 h 64"/>
                <a:gd name="T6" fmla="*/ 1584 w 2400"/>
                <a:gd name="T7" fmla="*/ 56 h 64"/>
                <a:gd name="T8" fmla="*/ 2208 w 2400"/>
                <a:gd name="T9" fmla="*/ 8 h 64"/>
                <a:gd name="T10" fmla="*/ 2400 w 2400"/>
                <a:gd name="T11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0" h="64">
                  <a:moveTo>
                    <a:pt x="0" y="8"/>
                  </a:moveTo>
                  <a:cubicBezTo>
                    <a:pt x="204" y="28"/>
                    <a:pt x="408" y="48"/>
                    <a:pt x="576" y="56"/>
                  </a:cubicBezTo>
                  <a:cubicBezTo>
                    <a:pt x="744" y="64"/>
                    <a:pt x="840" y="56"/>
                    <a:pt x="1008" y="56"/>
                  </a:cubicBezTo>
                  <a:cubicBezTo>
                    <a:pt x="1176" y="56"/>
                    <a:pt x="1384" y="64"/>
                    <a:pt x="1584" y="56"/>
                  </a:cubicBezTo>
                  <a:cubicBezTo>
                    <a:pt x="1784" y="48"/>
                    <a:pt x="2072" y="16"/>
                    <a:pt x="2208" y="8"/>
                  </a:cubicBezTo>
                  <a:cubicBezTo>
                    <a:pt x="2344" y="0"/>
                    <a:pt x="2372" y="4"/>
                    <a:pt x="2400" y="8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>
              <a:off x="7258050" y="1819275"/>
              <a:ext cx="401638" cy="58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800" b="1">
                  <a:ea typeface="MS PGothic" pitchFamily="34" charset="-128"/>
                </a:rPr>
                <a:t>-</a:t>
              </a:r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7239000" y="2370138"/>
              <a:ext cx="401638" cy="58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800" b="1">
                  <a:ea typeface="MS PGothic" pitchFamily="34" charset="-128"/>
                </a:rPr>
                <a:t>+</a:t>
              </a:r>
            </a:p>
          </p:txBody>
        </p:sp>
        <p:sp>
          <p:nvSpPr>
            <p:cNvPr id="26" name="Line 22"/>
            <p:cNvSpPr>
              <a:spLocks noChangeShapeType="1"/>
            </p:cNvSpPr>
            <p:nvPr/>
          </p:nvSpPr>
          <p:spPr bwMode="auto">
            <a:xfrm>
              <a:off x="7315200" y="2435225"/>
              <a:ext cx="228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" name="AutoShape 23"/>
            <p:cNvSpPr>
              <a:spLocks noChangeArrowheads="1"/>
            </p:cNvSpPr>
            <p:nvPr/>
          </p:nvSpPr>
          <p:spPr bwMode="auto">
            <a:xfrm>
              <a:off x="5486400" y="2247900"/>
              <a:ext cx="914400" cy="109538"/>
            </a:xfrm>
            <a:prstGeom prst="leftRightArrow">
              <a:avLst>
                <a:gd name="adj1" fmla="val 50000"/>
                <a:gd name="adj2" fmla="val 166956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24"/>
            <p:cNvSpPr>
              <a:spLocks noChangeArrowheads="1"/>
            </p:cNvSpPr>
            <p:nvPr/>
          </p:nvSpPr>
          <p:spPr bwMode="auto">
            <a:xfrm>
              <a:off x="2667000" y="2247900"/>
              <a:ext cx="914400" cy="109538"/>
            </a:xfrm>
            <a:prstGeom prst="leftRightArrow">
              <a:avLst>
                <a:gd name="adj1" fmla="val 50000"/>
                <a:gd name="adj2" fmla="val 166956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Text Box 25"/>
            <p:cNvSpPr txBox="1">
              <a:spLocks noChangeArrowheads="1"/>
            </p:cNvSpPr>
            <p:nvPr/>
          </p:nvSpPr>
          <p:spPr bwMode="auto">
            <a:xfrm>
              <a:off x="2971800" y="1862138"/>
              <a:ext cx="392113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ea typeface="MS PGothic" pitchFamily="34" charset="-128"/>
                </a:rPr>
                <a:t>T</a:t>
              </a:r>
            </a:p>
          </p:txBody>
        </p:sp>
        <p:sp>
          <p:nvSpPr>
            <p:cNvPr id="30" name="Text Box 26"/>
            <p:cNvSpPr txBox="1">
              <a:spLocks noChangeArrowheads="1"/>
            </p:cNvSpPr>
            <p:nvPr/>
          </p:nvSpPr>
          <p:spPr bwMode="auto">
            <a:xfrm>
              <a:off x="5775325" y="1862138"/>
              <a:ext cx="342900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ea typeface="MS PGothic" pitchFamily="34" charset="-128"/>
                </a:rPr>
                <a:t>P</a:t>
              </a:r>
            </a:p>
          </p:txBody>
        </p:sp>
        <p:sp>
          <p:nvSpPr>
            <p:cNvPr id="31" name="Line 27"/>
            <p:cNvSpPr>
              <a:spLocks noChangeShapeType="1"/>
            </p:cNvSpPr>
            <p:nvPr/>
          </p:nvSpPr>
          <p:spPr bwMode="auto">
            <a:xfrm flipV="1">
              <a:off x="1676400" y="3017838"/>
              <a:ext cx="0" cy="330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 flipV="1">
              <a:off x="1905000" y="3017838"/>
              <a:ext cx="0" cy="330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3" name="Text Box 29"/>
            <p:cNvSpPr txBox="1">
              <a:spLocks noChangeArrowheads="1"/>
            </p:cNvSpPr>
            <p:nvPr/>
          </p:nvSpPr>
          <p:spPr bwMode="auto">
            <a:xfrm>
              <a:off x="990600" y="2984500"/>
              <a:ext cx="693738" cy="411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ea typeface="MS PGothic" pitchFamily="34" charset="-128"/>
                </a:rPr>
                <a:t>EDM</a:t>
              </a:r>
            </a:p>
          </p:txBody>
        </p:sp>
        <p:sp>
          <p:nvSpPr>
            <p:cNvPr id="34" name="Text Box 30"/>
            <p:cNvSpPr txBox="1">
              <a:spLocks noChangeArrowheads="1"/>
            </p:cNvSpPr>
            <p:nvPr/>
          </p:nvSpPr>
          <p:spPr bwMode="auto">
            <a:xfrm>
              <a:off x="1905000" y="2984500"/>
              <a:ext cx="649288" cy="411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ea typeface="MS PGothic" pitchFamily="34" charset="-128"/>
                </a:rPr>
                <a:t>Spin</a:t>
              </a:r>
            </a:p>
          </p:txBody>
        </p:sp>
        <p:sp>
          <p:nvSpPr>
            <p:cNvPr id="35" name="Line 31"/>
            <p:cNvSpPr>
              <a:spLocks noChangeShapeType="1"/>
            </p:cNvSpPr>
            <p:nvPr/>
          </p:nvSpPr>
          <p:spPr bwMode="auto">
            <a:xfrm flipV="1">
              <a:off x="4495800" y="3017838"/>
              <a:ext cx="0" cy="330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" name="Line 32"/>
            <p:cNvSpPr>
              <a:spLocks noChangeShapeType="1"/>
            </p:cNvSpPr>
            <p:nvPr/>
          </p:nvSpPr>
          <p:spPr bwMode="auto">
            <a:xfrm flipV="1">
              <a:off x="4724400" y="3017838"/>
              <a:ext cx="0" cy="330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" name="Text Box 33"/>
            <p:cNvSpPr txBox="1">
              <a:spLocks noChangeArrowheads="1"/>
            </p:cNvSpPr>
            <p:nvPr/>
          </p:nvSpPr>
          <p:spPr bwMode="auto">
            <a:xfrm>
              <a:off x="3810000" y="2984500"/>
              <a:ext cx="693738" cy="411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ea typeface="MS PGothic" pitchFamily="34" charset="-128"/>
                </a:rPr>
                <a:t>EDM</a:t>
              </a:r>
            </a:p>
          </p:txBody>
        </p:sp>
        <p:sp>
          <p:nvSpPr>
            <p:cNvPr id="38" name="Text Box 34"/>
            <p:cNvSpPr txBox="1">
              <a:spLocks noChangeArrowheads="1"/>
            </p:cNvSpPr>
            <p:nvPr/>
          </p:nvSpPr>
          <p:spPr bwMode="auto">
            <a:xfrm>
              <a:off x="4724400" y="2984500"/>
              <a:ext cx="649288" cy="411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ea typeface="MS PGothic" pitchFamily="34" charset="-128"/>
                </a:rPr>
                <a:t>Spin</a:t>
              </a:r>
            </a:p>
          </p:txBody>
        </p:sp>
        <p:sp>
          <p:nvSpPr>
            <p:cNvPr id="39" name="Line 35"/>
            <p:cNvSpPr>
              <a:spLocks noChangeShapeType="1"/>
            </p:cNvSpPr>
            <p:nvPr/>
          </p:nvSpPr>
          <p:spPr bwMode="auto">
            <a:xfrm flipV="1">
              <a:off x="7321550" y="3017838"/>
              <a:ext cx="0" cy="330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0" name="Line 36"/>
            <p:cNvSpPr>
              <a:spLocks noChangeShapeType="1"/>
            </p:cNvSpPr>
            <p:nvPr/>
          </p:nvSpPr>
          <p:spPr bwMode="auto">
            <a:xfrm flipV="1">
              <a:off x="7550150" y="3017838"/>
              <a:ext cx="0" cy="330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" name="Text Box 37"/>
            <p:cNvSpPr txBox="1">
              <a:spLocks noChangeArrowheads="1"/>
            </p:cNvSpPr>
            <p:nvPr/>
          </p:nvSpPr>
          <p:spPr bwMode="auto">
            <a:xfrm>
              <a:off x="6635750" y="2984500"/>
              <a:ext cx="693738" cy="411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ea typeface="MS PGothic" pitchFamily="34" charset="-128"/>
                </a:rPr>
                <a:t>EDM</a:t>
              </a:r>
            </a:p>
          </p:txBody>
        </p:sp>
        <p:sp>
          <p:nvSpPr>
            <p:cNvPr id="42" name="Text Box 38"/>
            <p:cNvSpPr txBox="1">
              <a:spLocks noChangeArrowheads="1"/>
            </p:cNvSpPr>
            <p:nvPr/>
          </p:nvSpPr>
          <p:spPr bwMode="auto">
            <a:xfrm>
              <a:off x="7550150" y="2987675"/>
              <a:ext cx="649288" cy="411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ea typeface="MS PGothic" pitchFamily="34" charset="-128"/>
                </a:rPr>
                <a:t>Spin</a:t>
              </a:r>
            </a:p>
          </p:txBody>
        </p:sp>
        <p:sp>
          <p:nvSpPr>
            <p:cNvPr id="43" name="Text Box 39"/>
            <p:cNvSpPr txBox="1">
              <a:spLocks noChangeArrowheads="1"/>
            </p:cNvSpPr>
            <p:nvPr/>
          </p:nvSpPr>
          <p:spPr bwMode="auto">
            <a:xfrm>
              <a:off x="900113" y="1177925"/>
              <a:ext cx="7415212" cy="411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ea typeface="MS PGothic" pitchFamily="34" charset="-128"/>
                </a:rPr>
                <a:t>A permanent EDM violates both time-reversal symmetry and parity </a:t>
              </a:r>
            </a:p>
          </p:txBody>
        </p:sp>
        <p:sp>
          <p:nvSpPr>
            <p:cNvPr id="44" name="Text Box 54"/>
            <p:cNvSpPr txBox="1">
              <a:spLocks noChangeArrowheads="1"/>
            </p:cNvSpPr>
            <p:nvPr/>
          </p:nvSpPr>
          <p:spPr bwMode="auto">
            <a:xfrm>
              <a:off x="3602038" y="1096963"/>
              <a:ext cx="1841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endParaRPr lang="en-US" sz="2400">
                <a:latin typeface="Times" pitchFamily="18" charset="0"/>
                <a:ea typeface="MS PGothic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54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391400" cy="1143000"/>
          </a:xfrm>
        </p:spPr>
        <p:txBody>
          <a:bodyPr>
            <a:normAutofit/>
          </a:bodyPr>
          <a:lstStyle/>
          <a:p>
            <a:r>
              <a:rPr lang="en-US" dirty="0"/>
              <a:t>Accelerators at the Intensity Frontier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Fermilab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52800" cy="4525963"/>
          </a:xfrm>
        </p:spPr>
        <p:txBody>
          <a:bodyPr/>
          <a:lstStyle/>
          <a:p>
            <a:r>
              <a:rPr lang="en-US" dirty="0" smtClean="0"/>
              <a:t>Neutrinos at the Main Injector (</a:t>
            </a:r>
            <a:r>
              <a:rPr lang="en-US" dirty="0" err="1" smtClean="0"/>
              <a:t>NuMI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&gt;300 kW @ 120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MINOS detector located at 735 km</a:t>
            </a:r>
          </a:p>
          <a:p>
            <a:pPr lvl="1"/>
            <a:r>
              <a:rPr lang="en-US" dirty="0" smtClean="0"/>
              <a:t>Upgrading to 700 kW @ 120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err="1" smtClean="0"/>
              <a:t>NOvA</a:t>
            </a:r>
            <a:r>
              <a:rPr lang="en-US" dirty="0" smtClean="0"/>
              <a:t> detector under construction at 810 km</a:t>
            </a:r>
          </a:p>
          <a:p>
            <a:r>
              <a:rPr lang="en-US" dirty="0" smtClean="0"/>
              <a:t>Simultaneous delivery of ~20 kW at 8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00" y="1676806"/>
            <a:ext cx="45800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85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4343400" cy="437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2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19458" name="Picture 2" descr="U:\mydocs\holmes\Public\Pictures\12-0017-06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300"/>
            <a:ext cx="74676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78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Intensity Frontier?</a:t>
            </a:r>
            <a:br>
              <a:rPr lang="en-US" dirty="0"/>
            </a:br>
            <a:r>
              <a:rPr lang="en-US" sz="2800" dirty="0"/>
              <a:t>Loops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89437"/>
            <a:ext cx="8229600" cy="2087563"/>
          </a:xfrm>
        </p:spPr>
        <p:txBody>
          <a:bodyPr>
            <a:normAutofit/>
          </a:bodyPr>
          <a:lstStyle/>
          <a:p>
            <a:r>
              <a:rPr lang="en-US" dirty="0"/>
              <a:t>Example: The lowest order </a:t>
            </a:r>
            <a:r>
              <a:rPr lang="en-US" dirty="0" smtClean="0"/>
              <a:t>loop </a:t>
            </a:r>
            <a:r>
              <a:rPr lang="en-US" dirty="0"/>
              <a:t>diagram for the electromagnetic interaction of a charged </a:t>
            </a:r>
            <a:r>
              <a:rPr lang="en-US" dirty="0" smtClean="0"/>
              <a:t>particle(s) </a:t>
            </a:r>
          </a:p>
          <a:p>
            <a:pPr lvl="1"/>
            <a:r>
              <a:rPr lang="en-US" dirty="0" err="1" smtClean="0"/>
              <a:t>X</a:t>
            </a:r>
            <a:r>
              <a:rPr lang="en-US" baseline="-25000" dirty="0" err="1" smtClean="0"/>
              <a:t>charged</a:t>
            </a:r>
            <a:r>
              <a:rPr lang="en-US" dirty="0" smtClean="0"/>
              <a:t> and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neutral</a:t>
            </a:r>
            <a:r>
              <a:rPr lang="en-US" dirty="0" smtClean="0"/>
              <a:t> can be any known/unknown particles, of any mass</a:t>
            </a:r>
            <a:endParaRPr lang="en-US" dirty="0"/>
          </a:p>
          <a:p>
            <a:r>
              <a:rPr lang="en-US" dirty="0" smtClean="0"/>
              <a:t>This </a:t>
            </a:r>
            <a:r>
              <a:rPr lang="en-US" dirty="0"/>
              <a:t>diagram could represent </a:t>
            </a:r>
            <a:r>
              <a:rPr lang="en-US" dirty="0" smtClean="0"/>
              <a:t>a contribution to any </a:t>
            </a:r>
            <a:r>
              <a:rPr lang="en-US" dirty="0"/>
              <a:t>of the following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g-2, electric dipole moment, lepton flavor violation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1859441" cy="201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33918"/>
            <a:ext cx="3886200" cy="280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38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Intensity Frontier?</a:t>
            </a:r>
            <a:br>
              <a:rPr lang="en-US" dirty="0" smtClean="0"/>
            </a:br>
            <a:r>
              <a:rPr lang="en-US" sz="2800" dirty="0" smtClean="0"/>
              <a:t>Effective Energy Reach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5821-21EB-4C1A-AC70-E98BDB034B0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00200"/>
            <a:ext cx="2895600" cy="452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3400" y="1752600"/>
                <a:ext cx="4114800" cy="39624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>
                    <a:solidFill>
                      <a:srgbClr val="C00000"/>
                    </a:solidFill>
                  </a:rPr>
                  <a:t>Example: energy reach in charged lepton flavor violation</a:t>
                </a:r>
              </a:p>
              <a:p>
                <a:r>
                  <a:rPr lang="en-US" dirty="0" smtClean="0"/>
                  <a:t>Excluded region is based on a search for the decay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𝜇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𝛾</m:t>
                    </m:r>
                  </m:oMath>
                </a14:m>
                <a:r>
                  <a:rPr lang="en-US" dirty="0" smtClean="0"/>
                  <a:t> at PSI</a:t>
                </a:r>
              </a:p>
              <a:p>
                <a:r>
                  <a:rPr lang="en-US" dirty="0" smtClean="0"/>
                  <a:t>Effective mass reach of this, and other planned experiments, is 1000’s × </a:t>
                </a:r>
                <a:r>
                  <a:rPr lang="en-US" dirty="0" err="1" smtClean="0"/>
                  <a:t>TeV</a:t>
                </a:r>
                <a:r>
                  <a:rPr lang="en-US" dirty="0" smtClean="0"/>
                  <a:t> for specific intermediary particles with specific models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1752600"/>
                <a:ext cx="4114800" cy="3962400"/>
              </a:xfrm>
              <a:blipFill rotWithShape="1">
                <a:blip r:embed="rId3"/>
                <a:stretch>
                  <a:fillRect l="-2222" t="-615" r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250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651764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is the Intensity Frontier?</a:t>
            </a:r>
            <a:br>
              <a:rPr lang="en-US" dirty="0" smtClean="0"/>
            </a:br>
            <a:r>
              <a:rPr lang="en-US" sz="2800" dirty="0" smtClean="0"/>
              <a:t>Another Example: Rare </a:t>
            </a:r>
            <a:r>
              <a:rPr lang="en-US" sz="2800" dirty="0" err="1" smtClean="0"/>
              <a:t>Kaon</a:t>
            </a:r>
            <a:r>
              <a:rPr lang="en-US" sz="2800" dirty="0" smtClean="0"/>
              <a:t> Decays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Intensity Frontier, July 4, 2012 - S. Holmes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02BA5821-21EB-4C1A-AC70-E98BDB034B0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579270"/>
            <a:ext cx="7396797" cy="4440530"/>
          </a:xfrm>
          <a:prstGeom prst="rect">
            <a:avLst/>
          </a:prstGeom>
          <a:noFill/>
          <a:ln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133600" y="3657600"/>
            <a:ext cx="5105400" cy="30777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/>
              <a:t>Standard Model rate of 3 parts per 100 billion! 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09600" y="6016823"/>
            <a:ext cx="8001000" cy="30777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/>
              <a:t>BSM particles within loops can increase the rate by x10 with respect to SM. </a:t>
            </a:r>
          </a:p>
        </p:txBody>
      </p:sp>
    </p:spTree>
    <p:extLst>
      <p:ext uri="{BB962C8B-B14F-4D97-AF65-F5344CB8AC3E}">
        <p14:creationId xmlns:p14="http://schemas.microsoft.com/office/powerpoint/2010/main" val="7249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7621</TotalTime>
  <Words>4697</Words>
  <Application>Microsoft Office PowerPoint</Application>
  <PresentationFormat>On-screen Show (4:3)</PresentationFormat>
  <Paragraphs>888</Paragraphs>
  <Slides>66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Challenges of the Intensity Frontier </vt:lpstr>
      <vt:lpstr>Outline</vt:lpstr>
      <vt:lpstr>Questions for Particle Physics (http://www.interactions.org/quantumuniverse/)</vt:lpstr>
      <vt:lpstr>What do we know?</vt:lpstr>
      <vt:lpstr>How do we get to the answers?</vt:lpstr>
      <vt:lpstr>Frontiers</vt:lpstr>
      <vt:lpstr>What is the Intensity Frontier? Loops</vt:lpstr>
      <vt:lpstr>What is the Intensity Frontier? Effective Energy Reach</vt:lpstr>
      <vt:lpstr>What is the Intensity Frontier? Another Example: Rare Kaon Decays</vt:lpstr>
      <vt:lpstr>What is the Intensity Frontier? Neutrinos</vt:lpstr>
      <vt:lpstr>What is the Intensity Frontier? Requirements</vt:lpstr>
      <vt:lpstr>What is the Intensity Frontier Neutrinos</vt:lpstr>
      <vt:lpstr>What is the Intensity Frontier? Beam Requirements</vt:lpstr>
      <vt:lpstr>What is the Intensity Frontier? Beam Requirements</vt:lpstr>
      <vt:lpstr>What is the Intensity Frontier? Beam Requirements</vt:lpstr>
      <vt:lpstr>Accelerators at the Intensity Frontier Options</vt:lpstr>
      <vt:lpstr>Accelerators at the Intensity Frontier Circular Accelerators (synchrotrons)</vt:lpstr>
      <vt:lpstr>Accelerators at the Intensity Frontier Circular Accelerators (synchrotrons)</vt:lpstr>
      <vt:lpstr>Accelerators at the Intensity Frontier J-PARC</vt:lpstr>
      <vt:lpstr>Accelerators at the Intensity Frontier Circular Accelerators (synchrotrons)</vt:lpstr>
      <vt:lpstr>Accelerators at the Intensity Frontier Circular Accelerators (synchrotrons)</vt:lpstr>
      <vt:lpstr>Accelerators at the Intensity Frontier Circular Accelerators (synchrotrons)</vt:lpstr>
      <vt:lpstr>Accelerators at the Intensity Frontier Circular Accelerators (synchrotrons)</vt:lpstr>
      <vt:lpstr>Accelerators at the Intensity Frontier Linacs</vt:lpstr>
      <vt:lpstr>Accelerators at the Intensity Frontier Linacs</vt:lpstr>
      <vt:lpstr>Accelerators at the Intensity Frontier Spallation Neutron Source (SNS)</vt:lpstr>
      <vt:lpstr>Accelerators at the Intensity Frontier Fermilab</vt:lpstr>
      <vt:lpstr>Accelerators at the Intensity Frontier </vt:lpstr>
      <vt:lpstr>Accelerators at the Intensity Frontier The Landscape</vt:lpstr>
      <vt:lpstr>Accelerators at the Intensity Frontier The Landscape</vt:lpstr>
      <vt:lpstr>Project X Mission Elements</vt:lpstr>
      <vt:lpstr>PowerPoint Presentation</vt:lpstr>
      <vt:lpstr>Project X Reference Design Scope</vt:lpstr>
      <vt:lpstr>Project X Operating Scenarios CW Linac</vt:lpstr>
      <vt:lpstr>Project X Performance Goals</vt:lpstr>
      <vt:lpstr>Project X Siting</vt:lpstr>
      <vt:lpstr>Project X R&amp;D Program </vt:lpstr>
      <vt:lpstr>Project X Injector Experiment (PXIE)</vt:lpstr>
      <vt:lpstr>PXIE Program</vt:lpstr>
      <vt:lpstr>Project X Linac SRF Technology Map</vt:lpstr>
      <vt:lpstr>Choice of Cavity Parameters </vt:lpstr>
      <vt:lpstr>Project X SRF Acceleration Parameters</vt:lpstr>
      <vt:lpstr>Project X SRF Development</vt:lpstr>
      <vt:lpstr>Project X SRF Development Cavity/ CM  Status  </vt:lpstr>
      <vt:lpstr>162.5 and 325 MHz Cavities</vt:lpstr>
      <vt:lpstr>  650 MHz Cavities</vt:lpstr>
      <vt:lpstr>650 MHz  Single Cell Performance (JLab, b=0.6)</vt:lpstr>
      <vt:lpstr>NML: RF Unit Test Facility</vt:lpstr>
      <vt:lpstr>PowerPoint Presentation</vt:lpstr>
      <vt:lpstr>Centrifugal Barrel Polishing IB4 Tumbling Machine</vt:lpstr>
      <vt:lpstr>Centrifugal Barrel Polishing 9-Cell Results</vt:lpstr>
      <vt:lpstr>SRF Plan Cavities &amp; Cryomodules</vt:lpstr>
      <vt:lpstr>SRF Plan Infrastructure</vt:lpstr>
      <vt:lpstr>Project X R&amp;D H- Injection</vt:lpstr>
      <vt:lpstr>Project X R&amp;D RF Sources</vt:lpstr>
      <vt:lpstr>Project X Status and Strategy</vt:lpstr>
      <vt:lpstr>Collaboration Activities</vt:lpstr>
      <vt:lpstr>Staged Physics Program</vt:lpstr>
      <vt:lpstr>The Longer Term Muon-based Facilities</vt:lpstr>
      <vt:lpstr>The Longer Term  Fermilab</vt:lpstr>
      <vt:lpstr>Summary</vt:lpstr>
      <vt:lpstr>Backups </vt:lpstr>
      <vt:lpstr>PowerPoint Presentation</vt:lpstr>
      <vt:lpstr>Accelerators at the Intensity Frontier Fermilab</vt:lpstr>
      <vt:lpstr>PowerPoint Presentation</vt:lpstr>
      <vt:lpstr>PowerPoint Presentation</vt:lpstr>
    </vt:vector>
  </TitlesOfParts>
  <Company>Fermi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X RD&amp;D Plan Subsystem Here</dc:title>
  <dc:creator>Holmes</dc:creator>
  <cp:lastModifiedBy>Steve Holmes</cp:lastModifiedBy>
  <cp:revision>306</cp:revision>
  <dcterms:created xsi:type="dcterms:W3CDTF">2009-05-07T16:53:10Z</dcterms:created>
  <dcterms:modified xsi:type="dcterms:W3CDTF">2012-07-02T14:25:35Z</dcterms:modified>
</cp:coreProperties>
</file>