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1" r:id="rId2"/>
    <p:sldId id="305" r:id="rId3"/>
    <p:sldId id="257" r:id="rId4"/>
    <p:sldId id="284" r:id="rId5"/>
    <p:sldId id="285" r:id="rId6"/>
    <p:sldId id="286" r:id="rId7"/>
    <p:sldId id="287" r:id="rId8"/>
    <p:sldId id="300" r:id="rId9"/>
    <p:sldId id="310" r:id="rId10"/>
    <p:sldId id="258" r:id="rId11"/>
    <p:sldId id="278" r:id="rId12"/>
    <p:sldId id="295" r:id="rId13"/>
    <p:sldId id="297" r:id="rId14"/>
    <p:sldId id="260" r:id="rId15"/>
    <p:sldId id="296" r:id="rId16"/>
    <p:sldId id="298" r:id="rId17"/>
    <p:sldId id="299" r:id="rId18"/>
    <p:sldId id="309" r:id="rId19"/>
    <p:sldId id="306" r:id="rId20"/>
    <p:sldId id="307" r:id="rId21"/>
    <p:sldId id="308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1" autoAdjust="0"/>
    <p:restoredTop sz="94660"/>
  </p:normalViewPr>
  <p:slideViewPr>
    <p:cSldViewPr snapToGrid="0">
      <p:cViewPr>
        <p:scale>
          <a:sx n="60" d="100"/>
          <a:sy n="60" d="100"/>
        </p:scale>
        <p:origin x="-75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20D83-A459-403E-A0FA-A7067E4C5048}" type="datetimeFigureOut">
              <a:rPr lang="de-DE" smtClean="0"/>
              <a:pPr/>
              <a:t>23.08.2012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249C4-AE46-47A7-851B-34A2DD86CA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23.08.2012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23.08.2012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23.08.2012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23.08.2012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9394" name="Picture 2" descr="http://libweb5.princeton.edu/visual_materials/maps/websites/pacific/pacific-ocean/map--terra-australis-bertius-1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930" cy="6858000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bgerundetes Rechteck 14"/>
          <p:cNvSpPr/>
          <p:nvPr/>
        </p:nvSpPr>
        <p:spPr>
          <a:xfrm>
            <a:off x="611560" y="1772816"/>
            <a:ext cx="8192277" cy="108259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fittino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933056"/>
            <a:ext cx="1364175" cy="720976"/>
          </a:xfrm>
          <a:prstGeom prst="rect">
            <a:avLst/>
          </a:prstGeom>
        </p:spPr>
      </p:pic>
      <p:pic>
        <p:nvPicPr>
          <p:cNvPr id="17" name="Grafik 16" descr="ikt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9616" y="123825"/>
            <a:ext cx="1095746" cy="669939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11560" y="5661248"/>
            <a:ext cx="7659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Philip </a:t>
            </a:r>
            <a:r>
              <a:rPr lang="en-US" sz="1600" b="1" i="1" dirty="0" err="1" smtClean="0"/>
              <a:t>Bechtle</a:t>
            </a:r>
            <a:r>
              <a:rPr lang="en-US" sz="1600" b="1" i="1" dirty="0" smtClean="0"/>
              <a:t> (Bonn), </a:t>
            </a:r>
            <a:r>
              <a:rPr lang="en-US" sz="1600" b="1" i="1" dirty="0" err="1" smtClean="0"/>
              <a:t>Torsten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Bringmann</a:t>
            </a:r>
            <a:r>
              <a:rPr lang="en-US" sz="1600" b="1" i="1" dirty="0" smtClean="0"/>
              <a:t> (Hamburg), Klaus </a:t>
            </a:r>
            <a:r>
              <a:rPr lang="en-US" sz="1600" b="1" i="1" dirty="0" err="1" smtClean="0"/>
              <a:t>Desch</a:t>
            </a:r>
            <a:r>
              <a:rPr lang="en-US" sz="1600" b="1" i="1" dirty="0" smtClean="0"/>
              <a:t> (Bonn), </a:t>
            </a:r>
            <a:r>
              <a:rPr lang="en-US" sz="1600" b="1" i="1" dirty="0" err="1" smtClean="0"/>
              <a:t>Herbi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Dreiner</a:t>
            </a:r>
            <a:r>
              <a:rPr lang="en-US" sz="1600" b="1" i="1" dirty="0" smtClean="0"/>
              <a:t> (Bonn), Matthias </a:t>
            </a:r>
            <a:r>
              <a:rPr lang="en-US" sz="1600" b="1" i="1" dirty="0" err="1" smtClean="0"/>
              <a:t>Hamer</a:t>
            </a:r>
            <a:r>
              <a:rPr lang="en-US" sz="1600" b="1" i="1" dirty="0" smtClean="0"/>
              <a:t> (</a:t>
            </a:r>
            <a:r>
              <a:rPr lang="en-US" sz="1600" b="1" i="1" dirty="0" err="1" smtClean="0"/>
              <a:t>Göttingen</a:t>
            </a:r>
            <a:r>
              <a:rPr lang="en-US" sz="1600" b="1" i="1" dirty="0" smtClean="0"/>
              <a:t>), </a:t>
            </a:r>
            <a:r>
              <a:rPr lang="en-US" sz="1600" b="1" i="1" dirty="0" err="1" smtClean="0"/>
              <a:t>Carsten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Hensel</a:t>
            </a:r>
            <a:r>
              <a:rPr lang="en-US" sz="1600" b="1" i="1" dirty="0" smtClean="0"/>
              <a:t>(</a:t>
            </a:r>
            <a:r>
              <a:rPr lang="en-US" sz="1600" b="1" i="1" dirty="0" err="1" smtClean="0"/>
              <a:t>Göttingen</a:t>
            </a:r>
            <a:r>
              <a:rPr lang="en-US" sz="1600" b="1" i="1" dirty="0" smtClean="0"/>
              <a:t>), Michael </a:t>
            </a:r>
            <a:r>
              <a:rPr lang="en-US" sz="1600" b="1" i="1" dirty="0" err="1" smtClean="0"/>
              <a:t>Krämer</a:t>
            </a:r>
            <a:r>
              <a:rPr lang="en-US" sz="1600" b="1" i="1" dirty="0" smtClean="0"/>
              <a:t> (Aachen), Nelly Nguyen (Hamburg), Werner </a:t>
            </a:r>
            <a:r>
              <a:rPr lang="en-US" sz="1600" b="1" i="1" dirty="0" err="1" smtClean="0"/>
              <a:t>Porod</a:t>
            </a:r>
            <a:r>
              <a:rPr lang="en-US" sz="1600" b="1" i="1" dirty="0" smtClean="0"/>
              <a:t> (</a:t>
            </a:r>
            <a:r>
              <a:rPr lang="en-US" sz="1600" b="1" i="1" dirty="0" err="1" smtClean="0"/>
              <a:t>Würzburg</a:t>
            </a:r>
            <a:r>
              <a:rPr lang="en-US" sz="1600" b="1" i="1" dirty="0" smtClean="0"/>
              <a:t>), Xavier Prudent (Dresden), </a:t>
            </a:r>
            <a:r>
              <a:rPr lang="en-US" sz="1600" b="1" i="1" dirty="0" err="1" smtClean="0"/>
              <a:t>Björn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Sarrazin</a:t>
            </a:r>
            <a:r>
              <a:rPr lang="en-US" sz="1600" b="1" i="1" dirty="0" smtClean="0"/>
              <a:t> (DESY), Mathias </a:t>
            </a:r>
            <a:r>
              <a:rPr lang="en-US" sz="1600" b="1" i="1" dirty="0" err="1" smtClean="0"/>
              <a:t>Uhlenbrock</a:t>
            </a:r>
            <a:r>
              <a:rPr lang="en-US" sz="1600" b="1" i="1" dirty="0" smtClean="0"/>
              <a:t> (Bonn), Peter </a:t>
            </a:r>
            <a:r>
              <a:rPr lang="en-US" sz="1600" b="1" i="1" dirty="0" err="1" smtClean="0"/>
              <a:t>Wienemann</a:t>
            </a:r>
            <a:r>
              <a:rPr lang="en-US" sz="1600" b="1" i="1" dirty="0" smtClean="0"/>
              <a:t> (Bonn), </a:t>
            </a:r>
            <a:endParaRPr lang="en-US" sz="1600" b="1" i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619672" y="400506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Xavier Prudent (IKTP, Dresden University)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Prejudice meets Reality</a:t>
            </a:r>
            <a:r>
              <a:rPr lang="en-US" b="1" dirty="0" smtClean="0"/>
              <a:t>, 23</a:t>
            </a:r>
            <a:r>
              <a:rPr lang="en-US" b="1" baseline="30000" dirty="0" smtClean="0"/>
              <a:t>rd</a:t>
            </a:r>
            <a:r>
              <a:rPr lang="en-US" b="1" dirty="0" smtClean="0"/>
              <a:t> August 2012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/>
          <a:srcRect r="3782"/>
          <a:stretch>
            <a:fillRect/>
          </a:stretch>
        </p:blipFill>
        <p:spPr bwMode="auto">
          <a:xfrm>
            <a:off x="1792074" y="0"/>
            <a:ext cx="1062638" cy="11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4342" y="0"/>
            <a:ext cx="1476560" cy="102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hteck 22"/>
          <p:cNvSpPr/>
          <p:nvPr/>
        </p:nvSpPr>
        <p:spPr>
          <a:xfrm>
            <a:off x="1393672" y="2058638"/>
            <a:ext cx="6624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9933"/>
                </a:solidFill>
              </a:rPr>
              <a:t>News from </a:t>
            </a:r>
            <a:r>
              <a:rPr lang="en-US" sz="3200" b="1" dirty="0" err="1" smtClean="0">
                <a:solidFill>
                  <a:srgbClr val="FF9933"/>
                </a:solidFill>
              </a:rPr>
              <a:t>Fittino</a:t>
            </a:r>
            <a:r>
              <a:rPr lang="en-US" sz="3200" b="1" dirty="0" smtClean="0">
                <a:solidFill>
                  <a:srgbClr val="FF9933"/>
                </a:solidFill>
              </a:rPr>
              <a:t> Fits</a:t>
            </a:r>
            <a:endParaRPr lang="en-US" sz="3200" b="1" dirty="0">
              <a:solidFill>
                <a:srgbClr val="FF9933"/>
              </a:solidFill>
            </a:endParaRPr>
          </a:p>
        </p:txBody>
      </p:sp>
      <p:pic>
        <p:nvPicPr>
          <p:cNvPr id="25" name="Grafik 24" descr="ltudresde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86061" y="173255"/>
            <a:ext cx="1900198" cy="55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770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842906" y="4735453"/>
            <a:ext cx="2856185" cy="15098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liennummernplatzhalt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1799B-ECB5-46F8-992F-15A70FEE10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915237" y="1036250"/>
            <a:ext cx="8228763" cy="4444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7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  <a:t>C++ program for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  <a:t>SUSY model testing and SUSY parameter analysis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7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  <a:t>Currently supported SUSY models: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</a:b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  <a:t>CMSSM, GMSB, AMSB, MSSM24, NMSSM </a:t>
            </a:r>
            <a:endParaRPr lang="en-GB" sz="1800" b="1" dirty="0" smtClean="0">
              <a:solidFill>
                <a:srgbClr val="0000FF"/>
              </a:solidFill>
              <a:latin typeface="+mj-lt"/>
            </a:endParaRP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7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  <a:t>Measurements from low/high energy experiments,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</a:b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  <a:t>LEP/SLC,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  <a:t>Tevatron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  <a:t>, cosmology, LHC and LC, (g-2)</a:t>
            </a:r>
            <a:r>
              <a:rPr kumimoji="0" lang="en-GB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</a:rPr>
              <a:t>m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  <a:t>, B, K...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7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  <a:t>Parameter analysis using full correlation information: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</a:b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  <a:t>Auto-adaptive Markov Chain Monte Carlo (MCMC)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Lucida Sans Unicode" pitchFamily="2"/>
              <a:cs typeface="Tahoma" pitchFamily="2"/>
            </a:endParaRP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7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  <a:t>Proof of principle with SPS1a’:  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Lucida Sans Unicode" pitchFamily="2"/>
                <a:cs typeface="Tahoma" pitchFamily="2"/>
              </a:rPr>
              <a:t>http://arxiv.org/abs/0907.2589v1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Lucida Sans Unicode" pitchFamily="2"/>
              <a:cs typeface="Tahoma" pitchFamily="2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741251" y="262646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408901" y="221813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9933"/>
                </a:solidFill>
                <a:latin typeface="Arial Black" pitchFamily="34" charset="0"/>
              </a:rPr>
              <a:t>F I T </a:t>
            </a:r>
            <a:r>
              <a:rPr lang="en-US" sz="2400" b="1" dirty="0" err="1" smtClean="0">
                <a:solidFill>
                  <a:srgbClr val="FF9933"/>
                </a:solidFill>
                <a:latin typeface="Arial Black" pitchFamily="34" charset="0"/>
              </a:rPr>
              <a:t>T</a:t>
            </a:r>
            <a:r>
              <a:rPr lang="en-US" sz="2400" b="1" dirty="0" smtClean="0">
                <a:solidFill>
                  <a:srgbClr val="FF9933"/>
                </a:solidFill>
                <a:latin typeface="Arial Black" pitchFamily="34" charset="0"/>
              </a:rPr>
              <a:t> I N O</a:t>
            </a:r>
          </a:p>
        </p:txBody>
      </p:sp>
      <p:sp>
        <p:nvSpPr>
          <p:cNvPr id="10" name="Ellipse 9"/>
          <p:cNvSpPr/>
          <p:nvPr/>
        </p:nvSpPr>
        <p:spPr>
          <a:xfrm>
            <a:off x="820996" y="1170180"/>
            <a:ext cx="135237" cy="130627"/>
          </a:xfrm>
          <a:prstGeom prst="ellipse">
            <a:avLst/>
          </a:prstGeom>
          <a:solidFill>
            <a:srgbClr val="FF9933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822671" y="1731663"/>
            <a:ext cx="135237" cy="130627"/>
          </a:xfrm>
          <a:prstGeom prst="ellipse">
            <a:avLst/>
          </a:prstGeom>
          <a:solidFill>
            <a:srgbClr val="FF9933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806057" y="2534205"/>
            <a:ext cx="135237" cy="130627"/>
          </a:xfrm>
          <a:prstGeom prst="ellipse">
            <a:avLst/>
          </a:prstGeom>
          <a:solidFill>
            <a:srgbClr val="FF9933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809601" y="3348934"/>
            <a:ext cx="135237" cy="130627"/>
          </a:xfrm>
          <a:prstGeom prst="ellipse">
            <a:avLst/>
          </a:prstGeom>
          <a:solidFill>
            <a:srgbClr val="FF9933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817622" y="4146227"/>
            <a:ext cx="135237" cy="130627"/>
          </a:xfrm>
          <a:prstGeom prst="ellipse">
            <a:avLst/>
          </a:prstGeom>
          <a:solidFill>
            <a:srgbClr val="FF9933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802" y="530731"/>
            <a:ext cx="4405868" cy="338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927988" y="1620149"/>
            <a:ext cx="266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SuperISO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FeynHiggs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721566" y="3055434"/>
            <a:ext cx="342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micrOMEGAS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DarkSUSY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55020" y="3947532"/>
            <a:ext cx="103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</a:rPr>
              <a:t>Astrofit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21566" y="4404731"/>
            <a:ext cx="386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Higgsbound</a:t>
            </a:r>
            <a:r>
              <a:rPr lang="en-US" b="1" dirty="0" smtClean="0">
                <a:solidFill>
                  <a:srgbClr val="0000FF"/>
                </a:solidFill>
              </a:rPr>
              <a:t> ± 3.0 </a:t>
            </a:r>
            <a:r>
              <a:rPr lang="en-US" b="1" dirty="0" err="1" smtClean="0">
                <a:solidFill>
                  <a:srgbClr val="0000FF"/>
                </a:solidFill>
              </a:rPr>
              <a:t>GeV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or direct cut for LHC result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39655" y="5223479"/>
            <a:ext cx="327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SPheno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SoftSUSY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15390" y="5196467"/>
            <a:ext cx="467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LEP bound in </a:t>
            </a:r>
            <a:r>
              <a:rPr lang="en-US" b="1" dirty="0" err="1" smtClean="0"/>
              <a:t>e+e</a:t>
            </a:r>
            <a:r>
              <a:rPr lang="en-US" b="1" dirty="0" smtClean="0"/>
              <a:t>-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b="1" baseline="-25000" dirty="0" smtClean="0">
                <a:sym typeface="Wingdings" pitchFamily="2" charset="2"/>
              </a:rPr>
              <a:t>1</a:t>
            </a:r>
            <a:r>
              <a:rPr lang="en-US" b="1" baseline="30000" dirty="0" smtClean="0">
                <a:sym typeface="Wingdings" pitchFamily="2" charset="2"/>
              </a:rPr>
              <a:t>+</a:t>
            </a:r>
            <a:r>
              <a:rPr lang="en-US" b="1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b="1" baseline="-25000" dirty="0" smtClean="0">
                <a:sym typeface="Wingdings" pitchFamily="2" charset="2"/>
              </a:rPr>
              <a:t>1</a:t>
            </a:r>
            <a:r>
              <a:rPr lang="en-US" b="1" baseline="30000" dirty="0" smtClean="0">
                <a:sym typeface="Wingdings" pitchFamily="2" charset="2"/>
              </a:rPr>
              <a:t>-</a:t>
            </a:r>
            <a:endParaRPr lang="en-US" b="1" baseline="30000" dirty="0"/>
          </a:p>
        </p:txBody>
      </p:sp>
      <p:sp>
        <p:nvSpPr>
          <p:cNvPr id="13" name="Textfeld 12"/>
          <p:cNvSpPr txBox="1"/>
          <p:nvPr/>
        </p:nvSpPr>
        <p:spPr>
          <a:xfrm>
            <a:off x="1942542" y="5812750"/>
            <a:ext cx="4627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SM parameters fixed (PDG value)</a:t>
            </a:r>
          </a:p>
          <a:p>
            <a:pPr algn="ctr"/>
            <a:r>
              <a:rPr lang="en-US" b="1" dirty="0" smtClean="0"/>
              <a:t>Require lightest </a:t>
            </a:r>
            <a:r>
              <a:rPr lang="en-US" b="1" dirty="0" err="1" smtClean="0"/>
              <a:t>neutralino</a:t>
            </a:r>
            <a:r>
              <a:rPr lang="en-US" b="1" dirty="0" smtClean="0"/>
              <a:t> to be LSP</a:t>
            </a:r>
          </a:p>
          <a:p>
            <a:pPr algn="ctr"/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904238" y="3992137"/>
            <a:ext cx="479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(In)direct dark matter detection bounds</a:t>
            </a:r>
            <a:endParaRPr lang="en-US" b="1"/>
          </a:p>
        </p:txBody>
      </p:sp>
      <p:sp>
        <p:nvSpPr>
          <p:cNvPr id="16" name="Textfeld 15"/>
          <p:cNvSpPr txBox="1"/>
          <p:nvPr/>
        </p:nvSpPr>
        <p:spPr>
          <a:xfrm>
            <a:off x="948845" y="4549698"/>
            <a:ext cx="147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mass(h</a:t>
            </a:r>
            <a:r>
              <a:rPr lang="en-US" b="1" baseline="30000" smtClean="0"/>
              <a:t>0</a:t>
            </a:r>
            <a:r>
              <a:rPr lang="en-US" b="1" smtClean="0"/>
              <a:t>)</a:t>
            </a:r>
            <a:endParaRPr lang="en-US" b="1"/>
          </a:p>
        </p:txBody>
      </p:sp>
      <p:sp>
        <p:nvSpPr>
          <p:cNvPr id="18" name="Geschweifte Klammer rechts 17"/>
          <p:cNvSpPr/>
          <p:nvPr/>
        </p:nvSpPr>
        <p:spPr>
          <a:xfrm>
            <a:off x="5531996" y="657922"/>
            <a:ext cx="301083" cy="2308302"/>
          </a:xfrm>
          <a:prstGeom prst="rightBrace">
            <a:avLst>
              <a:gd name="adj1" fmla="val 123148"/>
              <a:gd name="adj2" fmla="val 50000"/>
            </a:avLst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feil nach rechts 19"/>
          <p:cNvSpPr/>
          <p:nvPr/>
        </p:nvSpPr>
        <p:spPr>
          <a:xfrm flipH="1">
            <a:off x="4929830" y="3111190"/>
            <a:ext cx="691376" cy="278781"/>
          </a:xfrm>
          <a:prstGeom prst="rightArrow">
            <a:avLst/>
          </a:prstGeom>
          <a:solidFill>
            <a:srgbClr val="FF99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feil nach rechts 22"/>
          <p:cNvSpPr/>
          <p:nvPr/>
        </p:nvSpPr>
        <p:spPr>
          <a:xfrm flipH="1">
            <a:off x="4900093" y="4040458"/>
            <a:ext cx="691376" cy="278781"/>
          </a:xfrm>
          <a:prstGeom prst="rightArrow">
            <a:avLst/>
          </a:prstGeom>
          <a:solidFill>
            <a:srgbClr val="FF99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bgerundetes Rechteck 24"/>
          <p:cNvSpPr/>
          <p:nvPr/>
        </p:nvSpPr>
        <p:spPr>
          <a:xfrm>
            <a:off x="1882116" y="175815"/>
            <a:ext cx="5286412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195640" y="134118"/>
            <a:ext cx="4712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9933"/>
                </a:solidFill>
              </a:rPr>
              <a:t>Including “low energy” observables</a:t>
            </a:r>
          </a:p>
        </p:txBody>
      </p:sp>
      <p:sp>
        <p:nvSpPr>
          <p:cNvPr id="28" name="Pfeil nach rechts 27"/>
          <p:cNvSpPr/>
          <p:nvPr/>
        </p:nvSpPr>
        <p:spPr>
          <a:xfrm flipH="1">
            <a:off x="4894642" y="5250985"/>
            <a:ext cx="691376" cy="278781"/>
          </a:xfrm>
          <a:prstGeom prst="rightArrow">
            <a:avLst/>
          </a:prstGeom>
          <a:solidFill>
            <a:srgbClr val="FF99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feil nach rechts 28"/>
          <p:cNvSpPr/>
          <p:nvPr/>
        </p:nvSpPr>
        <p:spPr>
          <a:xfrm flipH="1">
            <a:off x="4904802" y="4570265"/>
            <a:ext cx="691376" cy="278781"/>
          </a:xfrm>
          <a:prstGeom prst="rightArrow">
            <a:avLst/>
          </a:prstGeom>
          <a:solidFill>
            <a:srgbClr val="FF99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640" y="2128245"/>
            <a:ext cx="4212931" cy="11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435" y="3787386"/>
            <a:ext cx="6576246" cy="108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37240" y="1159479"/>
            <a:ext cx="837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</a:rPr>
              <a:t>Each point, calculate </a:t>
            </a:r>
            <a:r>
              <a:rPr lang="en-US" b="1" smtClean="0">
                <a:solidFill>
                  <a:srgbClr val="0000FF"/>
                </a:solidFill>
                <a:latin typeface="Symbol" pitchFamily="18" charset="2"/>
              </a:rPr>
              <a:t>c</a:t>
            </a:r>
            <a:r>
              <a:rPr lang="en-US" b="1" smtClean="0">
                <a:solidFill>
                  <a:srgbClr val="0000FF"/>
                </a:solidFill>
              </a:rPr>
              <a:t>2: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89280" y="5513308"/>
            <a:ext cx="704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Require lightest </a:t>
            </a:r>
            <a:r>
              <a:rPr lang="en-US" b="1" dirty="0" err="1" smtClean="0">
                <a:solidFill>
                  <a:srgbClr val="0000FF"/>
                </a:solidFill>
              </a:rPr>
              <a:t>neutralino</a:t>
            </a:r>
            <a:r>
              <a:rPr lang="en-US" b="1" dirty="0" smtClean="0">
                <a:solidFill>
                  <a:srgbClr val="0000FF"/>
                </a:solidFill>
              </a:rPr>
              <a:t> to be LSP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9863" y="144966"/>
            <a:ext cx="5333258" cy="3693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Scan of the SUSY parameter space with Markov chain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83920" y="1798320"/>
            <a:ext cx="322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smtClean="0">
                <a:solidFill>
                  <a:srgbClr val="0000FF"/>
                </a:solidFill>
              </a:rPr>
              <a:t>For measurements:</a:t>
            </a:r>
            <a:endParaRPr lang="en-US" b="1" u="sng">
              <a:solidFill>
                <a:srgbClr val="0000F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4720" y="3596640"/>
            <a:ext cx="322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smtClean="0">
                <a:solidFill>
                  <a:srgbClr val="0000FF"/>
                </a:solidFill>
              </a:rPr>
              <a:t>For bounds:</a:t>
            </a:r>
            <a:endParaRPr lang="en-US" b="1" u="sng">
              <a:solidFill>
                <a:srgbClr val="0000FF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714055" y="1677699"/>
            <a:ext cx="7363145" cy="3321022"/>
          </a:xfrm>
          <a:prstGeom prst="roundRect">
            <a:avLst>
              <a:gd name="adj" fmla="val 9436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mit Pfeil 1"/>
          <p:cNvCxnSpPr/>
          <p:nvPr/>
        </p:nvCxnSpPr>
        <p:spPr>
          <a:xfrm rot="5400000" flipH="1" flipV="1">
            <a:off x="-379781" y="3973365"/>
            <a:ext cx="3614759" cy="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/>
          <p:cNvCxnSpPr/>
          <p:nvPr/>
        </p:nvCxnSpPr>
        <p:spPr>
          <a:xfrm>
            <a:off x="1427588" y="5780754"/>
            <a:ext cx="62151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837032" y="2085023"/>
            <a:ext cx="17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1547664" y="2348880"/>
            <a:ext cx="6251944" cy="2883195"/>
          </a:xfrm>
          <a:custGeom>
            <a:avLst/>
            <a:gdLst>
              <a:gd name="connsiteX0" fmla="*/ 0 w 6251944"/>
              <a:gd name="connsiteY0" fmla="*/ 1607288 h 2883195"/>
              <a:gd name="connsiteX1" fmla="*/ 361507 w 6251944"/>
              <a:gd name="connsiteY1" fmla="*/ 724786 h 2883195"/>
              <a:gd name="connsiteX2" fmla="*/ 723014 w 6251944"/>
              <a:gd name="connsiteY2" fmla="*/ 182525 h 2883195"/>
              <a:gd name="connsiteX3" fmla="*/ 1180214 w 6251944"/>
              <a:gd name="connsiteY3" fmla="*/ 44302 h 2883195"/>
              <a:gd name="connsiteX4" fmla="*/ 1562986 w 6251944"/>
              <a:gd name="connsiteY4" fmla="*/ 427074 h 2883195"/>
              <a:gd name="connsiteX5" fmla="*/ 2211572 w 6251944"/>
              <a:gd name="connsiteY5" fmla="*/ 2606749 h 2883195"/>
              <a:gd name="connsiteX6" fmla="*/ 2583712 w 6251944"/>
              <a:gd name="connsiteY6" fmla="*/ 2085753 h 2883195"/>
              <a:gd name="connsiteX7" fmla="*/ 2881423 w 6251944"/>
              <a:gd name="connsiteY7" fmla="*/ 1107558 h 2883195"/>
              <a:gd name="connsiteX8" fmla="*/ 3413051 w 6251944"/>
              <a:gd name="connsiteY8" fmla="*/ 1213883 h 2883195"/>
              <a:gd name="connsiteX9" fmla="*/ 3817089 w 6251944"/>
              <a:gd name="connsiteY9" fmla="*/ 852376 h 2883195"/>
              <a:gd name="connsiteX10" fmla="*/ 4189228 w 6251944"/>
              <a:gd name="connsiteY10" fmla="*/ 363279 h 2883195"/>
              <a:gd name="connsiteX11" fmla="*/ 6251944 w 6251944"/>
              <a:gd name="connsiteY11" fmla="*/ 575930 h 28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1944" h="2883195">
                <a:moveTo>
                  <a:pt x="0" y="1607288"/>
                </a:moveTo>
                <a:cubicBezTo>
                  <a:pt x="120502" y="1284767"/>
                  <a:pt x="241005" y="962246"/>
                  <a:pt x="361507" y="724786"/>
                </a:cubicBezTo>
                <a:cubicBezTo>
                  <a:pt x="482009" y="487326"/>
                  <a:pt x="586563" y="295939"/>
                  <a:pt x="723014" y="182525"/>
                </a:cubicBezTo>
                <a:cubicBezTo>
                  <a:pt x="859465" y="69111"/>
                  <a:pt x="1040219" y="3544"/>
                  <a:pt x="1180214" y="44302"/>
                </a:cubicBezTo>
                <a:cubicBezTo>
                  <a:pt x="1320209" y="85060"/>
                  <a:pt x="1391093" y="0"/>
                  <a:pt x="1562986" y="427074"/>
                </a:cubicBezTo>
                <a:cubicBezTo>
                  <a:pt x="1734879" y="854148"/>
                  <a:pt x="2041451" y="2330303"/>
                  <a:pt x="2211572" y="2606749"/>
                </a:cubicBezTo>
                <a:cubicBezTo>
                  <a:pt x="2381693" y="2883195"/>
                  <a:pt x="2472070" y="2335618"/>
                  <a:pt x="2583712" y="2085753"/>
                </a:cubicBezTo>
                <a:cubicBezTo>
                  <a:pt x="2695354" y="1835888"/>
                  <a:pt x="2743200" y="1252870"/>
                  <a:pt x="2881423" y="1107558"/>
                </a:cubicBezTo>
                <a:cubicBezTo>
                  <a:pt x="3019646" y="962246"/>
                  <a:pt x="3257107" y="1256413"/>
                  <a:pt x="3413051" y="1213883"/>
                </a:cubicBezTo>
                <a:cubicBezTo>
                  <a:pt x="3568995" y="1171353"/>
                  <a:pt x="3687726" y="994143"/>
                  <a:pt x="3817089" y="852376"/>
                </a:cubicBezTo>
                <a:cubicBezTo>
                  <a:pt x="3946452" y="710609"/>
                  <a:pt x="3783419" y="409353"/>
                  <a:pt x="4189228" y="363279"/>
                </a:cubicBezTo>
                <a:cubicBezTo>
                  <a:pt x="4595037" y="317205"/>
                  <a:pt x="5423490" y="446567"/>
                  <a:pt x="6251944" y="57593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  <p:sp>
        <p:nvSpPr>
          <p:cNvPr id="39" name="Textfeld 38"/>
          <p:cNvSpPr txBox="1"/>
          <p:nvPr/>
        </p:nvSpPr>
        <p:spPr>
          <a:xfrm>
            <a:off x="579863" y="144966"/>
            <a:ext cx="5333258" cy="3693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Estimation of the contour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3583172" y="4178595"/>
            <a:ext cx="0" cy="16905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4128977" y="4171507"/>
            <a:ext cx="0" cy="16905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rot="5400000">
            <a:off x="3841898" y="5713227"/>
            <a:ext cx="0" cy="49973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pieren 55"/>
          <p:cNvGrpSpPr/>
          <p:nvPr/>
        </p:nvGrpSpPr>
        <p:grpSpPr>
          <a:xfrm>
            <a:off x="127591" y="637953"/>
            <a:ext cx="8250865" cy="4423145"/>
            <a:chOff x="127591" y="637953"/>
            <a:chExt cx="8250865" cy="4423145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297712" y="4495726"/>
              <a:ext cx="3997841" cy="565372"/>
              <a:chOff x="297712" y="4495726"/>
              <a:chExt cx="3997841" cy="565372"/>
            </a:xfrm>
          </p:grpSpPr>
          <p:cxnSp>
            <p:nvCxnSpPr>
              <p:cNvPr id="32" name="Gerade Verbindung 31"/>
              <p:cNvCxnSpPr/>
              <p:nvPr/>
            </p:nvCxnSpPr>
            <p:spPr>
              <a:xfrm>
                <a:off x="827584" y="5045075"/>
                <a:ext cx="3446704" cy="1602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/>
            </p:nvCxnSpPr>
            <p:spPr>
              <a:xfrm>
                <a:off x="799230" y="4495726"/>
                <a:ext cx="3496323" cy="184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mit Pfeil 36"/>
              <p:cNvCxnSpPr/>
              <p:nvPr/>
            </p:nvCxnSpPr>
            <p:spPr>
              <a:xfrm>
                <a:off x="1041991" y="4518837"/>
                <a:ext cx="0" cy="49973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feld 37"/>
              <p:cNvSpPr txBox="1"/>
              <p:nvPr/>
            </p:nvSpPr>
            <p:spPr>
              <a:xfrm>
                <a:off x="297712" y="4550735"/>
                <a:ext cx="606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Symbol" pitchFamily="18" charset="2"/>
                  </a:rPr>
                  <a:t>D</a:t>
                </a:r>
                <a:r>
                  <a:rPr lang="el-GR" dirty="0" smtClean="0"/>
                  <a:t>χ</a:t>
                </a:r>
                <a:r>
                  <a:rPr lang="en-US" dirty="0" smtClean="0"/>
                  <a:t>2</a:t>
                </a:r>
                <a:endParaRPr lang="de-DE" dirty="0"/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127591" y="637953"/>
              <a:ext cx="8250865" cy="1245299"/>
              <a:chOff x="127591" y="637953"/>
              <a:chExt cx="8250865" cy="1245299"/>
            </a:xfrm>
          </p:grpSpPr>
          <p:sp>
            <p:nvSpPr>
              <p:cNvPr id="45" name="Textfeld 44"/>
              <p:cNvSpPr txBox="1"/>
              <p:nvPr/>
            </p:nvSpPr>
            <p:spPr>
              <a:xfrm>
                <a:off x="127591" y="637953"/>
                <a:ext cx="7113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/>
                  <a:t>Gaussian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hypothesis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parameter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likelihood</a:t>
                </a:r>
                <a:r>
                  <a:rPr lang="de-DE" dirty="0" smtClean="0"/>
                  <a:t>:</a:t>
                </a: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5139070" y="1236921"/>
                <a:ext cx="32393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latin typeface="Symbol" pitchFamily="18" charset="2"/>
                  </a:rPr>
                  <a:t>D</a:t>
                </a:r>
                <a:r>
                  <a:rPr lang="el-GR" b="1" dirty="0" smtClean="0"/>
                  <a:t>χ</a:t>
                </a:r>
                <a:r>
                  <a:rPr lang="en-US" b="1" dirty="0" smtClean="0"/>
                  <a:t>2  &lt;  1       (1D)</a:t>
                </a:r>
              </a:p>
              <a:p>
                <a:r>
                  <a:rPr lang="de-DE" b="1" dirty="0" smtClean="0">
                    <a:latin typeface="Symbol" pitchFamily="18" charset="2"/>
                  </a:rPr>
                  <a:t>D</a:t>
                </a:r>
                <a:r>
                  <a:rPr lang="el-GR" b="1" dirty="0" smtClean="0"/>
                  <a:t>χ</a:t>
                </a:r>
                <a:r>
                  <a:rPr lang="en-US" b="1" dirty="0" smtClean="0"/>
                  <a:t>2  &lt;  2.33  (2D)</a:t>
                </a:r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1827517" y="1362371"/>
                <a:ext cx="29371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	1</a:t>
                </a:r>
                <a:r>
                  <a:rPr lang="de-DE" dirty="0" smtClean="0">
                    <a:latin typeface="Symbol" pitchFamily="18" charset="2"/>
                  </a:rPr>
                  <a:t>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contour</a:t>
                </a:r>
                <a:r>
                  <a:rPr lang="de-DE" dirty="0" smtClean="0"/>
                  <a:t> </a:t>
                </a:r>
                <a:r>
                  <a:rPr lang="de-DE" dirty="0" smtClean="0">
                    <a:sym typeface="Wingdings" pitchFamily="2" charset="2"/>
                  </a:rPr>
                  <a:t> 68% </a:t>
                </a:r>
                <a:endParaRPr lang="de-DE" dirty="0"/>
              </a:p>
            </p:txBody>
          </p:sp>
          <p:sp>
            <p:nvSpPr>
              <p:cNvPr id="49" name="Pfeil nach rechts 48"/>
              <p:cNvSpPr/>
              <p:nvPr/>
            </p:nvSpPr>
            <p:spPr>
              <a:xfrm>
                <a:off x="4742121" y="1424763"/>
                <a:ext cx="308344" cy="287079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53" name="Gruppieren 52"/>
          <p:cNvGrpSpPr/>
          <p:nvPr/>
        </p:nvGrpSpPr>
        <p:grpSpPr>
          <a:xfrm>
            <a:off x="3891516" y="5050465"/>
            <a:ext cx="3264195" cy="369332"/>
            <a:chOff x="3891516" y="5050465"/>
            <a:chExt cx="3264195" cy="369332"/>
          </a:xfrm>
        </p:grpSpPr>
        <p:sp>
          <p:nvSpPr>
            <p:cNvPr id="50" name="Textfeld 49"/>
            <p:cNvSpPr txBox="1"/>
            <p:nvPr/>
          </p:nvSpPr>
          <p:spPr>
            <a:xfrm>
              <a:off x="4572000" y="5050465"/>
              <a:ext cx="2583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Minimum </a:t>
              </a:r>
              <a:r>
                <a:rPr lang="el-GR" b="1" dirty="0" smtClean="0"/>
                <a:t>χ</a:t>
              </a:r>
              <a:r>
                <a:rPr lang="en-US" b="1" dirty="0" smtClean="0"/>
                <a:t>2</a:t>
              </a:r>
              <a:endParaRPr lang="de-DE" b="1" dirty="0"/>
            </a:p>
          </p:txBody>
        </p:sp>
        <p:cxnSp>
          <p:nvCxnSpPr>
            <p:cNvPr id="52" name="Gerade Verbindung mit Pfeil 51"/>
            <p:cNvCxnSpPr>
              <a:stCxn id="50" idx="1"/>
            </p:cNvCxnSpPr>
            <p:nvPr/>
          </p:nvCxnSpPr>
          <p:spPr>
            <a:xfrm flipH="1" flipV="1">
              <a:off x="3891516" y="5071731"/>
              <a:ext cx="680484" cy="16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841" r="51770"/>
          <a:stretch>
            <a:fillRect/>
          </a:stretch>
        </p:blipFill>
        <p:spPr bwMode="auto">
          <a:xfrm>
            <a:off x="1265274" y="0"/>
            <a:ext cx="6932428" cy="486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1576"/>
            <a:ext cx="8620132" cy="9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5784112" y="1807535"/>
            <a:ext cx="2583710" cy="584775"/>
            <a:chOff x="5784112" y="1807535"/>
            <a:chExt cx="2583710" cy="584775"/>
          </a:xfrm>
        </p:grpSpPr>
        <p:sp>
          <p:nvSpPr>
            <p:cNvPr id="18" name="Textfeld 17"/>
            <p:cNvSpPr txBox="1"/>
            <p:nvPr/>
          </p:nvSpPr>
          <p:spPr>
            <a:xfrm>
              <a:off x="6432697" y="1807535"/>
              <a:ext cx="193512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/>
                <a:t>Fluctuations</a:t>
              </a:r>
              <a:r>
                <a:rPr lang="de-DE" sz="1600" b="1" dirty="0" smtClean="0"/>
                <a:t> due </a:t>
              </a:r>
              <a:r>
                <a:rPr lang="de-DE" sz="1600" b="1" dirty="0" err="1" smtClean="0"/>
                <a:t>to</a:t>
              </a:r>
              <a:r>
                <a:rPr lang="de-DE" sz="1600" b="1" dirty="0" smtClean="0"/>
                <a:t> a lack </a:t>
              </a:r>
              <a:r>
                <a:rPr lang="de-DE" sz="1600" b="1" dirty="0" err="1" smtClean="0"/>
                <a:t>of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points</a:t>
              </a:r>
              <a:endParaRPr lang="de-DE" sz="1600" b="1" dirty="0"/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 flipH="1" flipV="1">
              <a:off x="5784112" y="2020186"/>
              <a:ext cx="616689" cy="956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/>
          <p:cNvGrpSpPr/>
          <p:nvPr/>
        </p:nvGrpSpPr>
        <p:grpSpPr>
          <a:xfrm>
            <a:off x="148856" y="5624623"/>
            <a:ext cx="7623544" cy="698941"/>
            <a:chOff x="148856" y="5624623"/>
            <a:chExt cx="7623544" cy="698941"/>
          </a:xfrm>
        </p:grpSpPr>
        <p:sp>
          <p:nvSpPr>
            <p:cNvPr id="22" name="Textfeld 21"/>
            <p:cNvSpPr txBox="1"/>
            <p:nvPr/>
          </p:nvSpPr>
          <p:spPr>
            <a:xfrm>
              <a:off x="148856" y="5954232"/>
              <a:ext cx="7623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P-</a:t>
              </a:r>
              <a:r>
                <a:rPr lang="de-DE" dirty="0" err="1" smtClean="0"/>
                <a:t>value</a:t>
              </a:r>
              <a:r>
                <a:rPr lang="de-DE" dirty="0" smtClean="0"/>
                <a:t> in </a:t>
              </a:r>
              <a:r>
                <a:rPr lang="de-DE" dirty="0" err="1" smtClean="0"/>
                <a:t>principle</a:t>
              </a:r>
              <a:r>
                <a:rPr lang="de-DE" dirty="0" smtClean="0"/>
                <a:t> </a:t>
              </a:r>
              <a:r>
                <a:rPr lang="de-DE" dirty="0" err="1" smtClean="0"/>
                <a:t>calculable</a:t>
              </a:r>
              <a:r>
                <a:rPr lang="de-DE" dirty="0" smtClean="0"/>
                <a:t> </a:t>
              </a:r>
              <a:r>
                <a:rPr lang="de-DE" dirty="0" err="1" smtClean="0"/>
                <a:t>with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Gaussian</a:t>
              </a:r>
              <a:r>
                <a:rPr lang="de-DE" dirty="0" smtClean="0"/>
                <a:t> </a:t>
              </a:r>
              <a:r>
                <a:rPr lang="de-DE" dirty="0" err="1" smtClean="0"/>
                <a:t>hypothesis</a:t>
              </a:r>
              <a:r>
                <a:rPr lang="de-DE" dirty="0" smtClean="0"/>
                <a:t>…</a:t>
              </a:r>
              <a:endParaRPr lang="de-DE" dirty="0"/>
            </a:p>
          </p:txBody>
        </p:sp>
        <p:cxnSp>
          <p:nvCxnSpPr>
            <p:cNvPr id="24" name="Gerade Verbindung mit Pfeil 23"/>
            <p:cNvCxnSpPr/>
            <p:nvPr/>
          </p:nvCxnSpPr>
          <p:spPr>
            <a:xfrm flipV="1">
              <a:off x="6156251" y="5624623"/>
              <a:ext cx="1435396" cy="5209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b750club.net/v2/images/work_in_progr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332" y="4058151"/>
            <a:ext cx="1921913" cy="1683429"/>
          </a:xfrm>
          <a:prstGeom prst="rect">
            <a:avLst/>
          </a:prstGeom>
          <a:noFill/>
        </p:spPr>
      </p:pic>
      <p:sp>
        <p:nvSpPr>
          <p:cNvPr id="4" name="Abgerundetes Rechteck 3"/>
          <p:cNvSpPr/>
          <p:nvPr/>
        </p:nvSpPr>
        <p:spPr>
          <a:xfrm>
            <a:off x="1616148" y="1380320"/>
            <a:ext cx="5699051" cy="223475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630844" y="1636805"/>
            <a:ext cx="565141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9933"/>
                </a:solidFill>
              </a:rPr>
              <a:t>Future and Current</a:t>
            </a:r>
          </a:p>
          <a:p>
            <a:pPr algn="ctr"/>
            <a:r>
              <a:rPr lang="en-US" sz="5400" b="1" dirty="0" err="1" smtClean="0">
                <a:solidFill>
                  <a:srgbClr val="FF9933"/>
                </a:solidFill>
              </a:rPr>
              <a:t>Fittino</a:t>
            </a:r>
            <a:r>
              <a:rPr lang="en-US" sz="5400" b="1" dirty="0" smtClean="0">
                <a:solidFill>
                  <a:srgbClr val="FF9933"/>
                </a:solidFill>
              </a:rPr>
              <a:t> Upgrades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1213945" y="258956"/>
            <a:ext cx="6285659" cy="38743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1577809" y="222864"/>
            <a:ext cx="5612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9933"/>
                </a:solidFill>
              </a:rPr>
              <a:t>Latest Physics </a:t>
            </a:r>
            <a:r>
              <a:rPr lang="en-US" sz="2400" b="1" dirty="0" smtClean="0">
                <a:solidFill>
                  <a:srgbClr val="FF9933"/>
                </a:solidFill>
              </a:rPr>
              <a:t>Results &amp; Statistica</a:t>
            </a:r>
            <a:r>
              <a:rPr lang="en-US" sz="2400" b="1" dirty="0" smtClean="0">
                <a:solidFill>
                  <a:srgbClr val="FF9933"/>
                </a:solidFill>
              </a:rPr>
              <a:t>l </a:t>
            </a:r>
            <a:r>
              <a:rPr lang="en-US" sz="2400" b="1" dirty="0" smtClean="0">
                <a:solidFill>
                  <a:srgbClr val="FF9933"/>
                </a:solidFill>
              </a:rPr>
              <a:t>Method</a:t>
            </a:r>
            <a:endParaRPr lang="en-US" sz="2400" b="1" dirty="0" smtClean="0">
              <a:solidFill>
                <a:srgbClr val="FF9933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8343" y="916228"/>
            <a:ext cx="88356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LHC SUSY </a:t>
            </a:r>
            <a:r>
              <a:rPr lang="de-DE" b="1" u="sng" dirty="0" err="1" smtClean="0"/>
              <a:t>search</a:t>
            </a:r>
            <a:r>
              <a:rPr lang="de-DE" b="1" u="sng" dirty="0" smtClean="0"/>
              <a:t>: </a:t>
            </a:r>
          </a:p>
          <a:p>
            <a:r>
              <a:rPr lang="de-DE" dirty="0" smtClean="0"/>
              <a:t>	</a:t>
            </a:r>
            <a:r>
              <a:rPr lang="de-DE" dirty="0" err="1" smtClean="0"/>
              <a:t>extension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non-minimal </a:t>
            </a:r>
            <a:r>
              <a:rPr lang="de-DE" dirty="0" err="1" smtClean="0"/>
              <a:t>models</a:t>
            </a:r>
            <a:endParaRPr lang="de-DE" dirty="0" smtClean="0"/>
          </a:p>
          <a:p>
            <a:r>
              <a:rPr lang="de-DE" dirty="0" smtClean="0"/>
              <a:t>	SUSY2012 </a:t>
            </a:r>
            <a:r>
              <a:rPr lang="de-DE" dirty="0" err="1" smtClean="0"/>
              <a:t>results</a:t>
            </a:r>
            <a:endParaRPr lang="de-DE" dirty="0" smtClean="0"/>
          </a:p>
          <a:p>
            <a:r>
              <a:rPr lang="de-DE" dirty="0" smtClean="0"/>
              <a:t>	</a:t>
            </a:r>
          </a:p>
          <a:p>
            <a:endParaRPr lang="de-DE" dirty="0" smtClean="0"/>
          </a:p>
          <a:p>
            <a:r>
              <a:rPr lang="de-DE" b="1" u="sng" dirty="0" smtClean="0"/>
              <a:t>Addition </a:t>
            </a:r>
            <a:r>
              <a:rPr lang="de-DE" b="1" u="sng" dirty="0" err="1" smtClean="0"/>
              <a:t>of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cross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sections</a:t>
            </a:r>
            <a:r>
              <a:rPr lang="de-DE" b="1" u="sng" dirty="0" smtClean="0"/>
              <a:t> @LHC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b="1" u="sng" dirty="0" smtClean="0"/>
              <a:t> </a:t>
            </a:r>
            <a:r>
              <a:rPr lang="de-DE" b="1" u="sng" dirty="0" err="1" smtClean="0"/>
              <a:t>Higgs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signal</a:t>
            </a:r>
            <a:r>
              <a:rPr lang="de-DE" b="1" u="sng" dirty="0" smtClean="0"/>
              <a:t>:</a:t>
            </a:r>
          </a:p>
          <a:p>
            <a:r>
              <a:rPr lang="de-DE" dirty="0" smtClean="0"/>
              <a:t>	</a:t>
            </a:r>
            <a:r>
              <a:rPr lang="de-DE" dirty="0" err="1" smtClean="0"/>
              <a:t>HiggsSignal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 err="1" smtClean="0"/>
              <a:t>constraint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m</a:t>
            </a:r>
            <a:r>
              <a:rPr lang="de-DE" dirty="0" smtClean="0"/>
              <a:t>, m(h</a:t>
            </a:r>
            <a:r>
              <a:rPr lang="de-DE" baseline="30000" dirty="0" smtClean="0"/>
              <a:t>0</a:t>
            </a:r>
            <a:r>
              <a:rPr lang="de-DE" dirty="0" smtClean="0"/>
              <a:t>) </a:t>
            </a:r>
            <a:r>
              <a:rPr lang="de-DE" dirty="0" err="1" smtClean="0"/>
              <a:t>from</a:t>
            </a:r>
            <a:r>
              <a:rPr lang="de-DE" dirty="0" smtClean="0"/>
              <a:t> 17 </a:t>
            </a:r>
            <a:r>
              <a:rPr lang="de-DE" dirty="0" err="1" smtClean="0"/>
              <a:t>analysis</a:t>
            </a:r>
            <a:endParaRPr lang="de-DE" dirty="0" smtClean="0"/>
          </a:p>
          <a:p>
            <a:r>
              <a:rPr lang="de-DE" dirty="0" smtClean="0"/>
              <a:t>	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included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b="1" u="sng" dirty="0" smtClean="0"/>
              <a:t> Dark matter </a:t>
            </a:r>
            <a:r>
              <a:rPr lang="de-DE" b="1" u="sng" dirty="0" err="1" smtClean="0"/>
              <a:t>Direct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detection</a:t>
            </a:r>
            <a:r>
              <a:rPr lang="de-DE" b="1" u="sng" dirty="0" smtClean="0"/>
              <a:t>:</a:t>
            </a:r>
          </a:p>
          <a:p>
            <a:r>
              <a:rPr lang="de-DE" dirty="0" smtClean="0"/>
              <a:t>	Last XENON </a:t>
            </a:r>
            <a:r>
              <a:rPr lang="de-DE" dirty="0" err="1" smtClean="0"/>
              <a:t>result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b="1" u="sng" dirty="0" smtClean="0"/>
              <a:t>General:</a:t>
            </a:r>
          </a:p>
          <a:p>
            <a:r>
              <a:rPr lang="de-DE" dirty="0" smtClean="0"/>
              <a:t>	</a:t>
            </a:r>
            <a:r>
              <a:rPr lang="de-DE" dirty="0" err="1" smtClean="0"/>
              <a:t>Careful</a:t>
            </a:r>
            <a:r>
              <a:rPr lang="de-DE" dirty="0" smtClean="0"/>
              <a:t> </a:t>
            </a:r>
            <a:r>
              <a:rPr lang="de-DE" dirty="0" err="1" smtClean="0"/>
              <a:t>consideration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(</a:t>
            </a:r>
            <a:r>
              <a:rPr lang="de-DE" dirty="0" err="1" smtClean="0"/>
              <a:t>theoretical</a:t>
            </a:r>
            <a:r>
              <a:rPr lang="de-DE" dirty="0" smtClean="0"/>
              <a:t>) </a:t>
            </a:r>
            <a:r>
              <a:rPr lang="de-DE" dirty="0" err="1" smtClean="0"/>
              <a:t>uncertainties</a:t>
            </a:r>
            <a:endParaRPr lang="de-DE" dirty="0" smtClean="0"/>
          </a:p>
          <a:p>
            <a:r>
              <a:rPr lang="de-DE" dirty="0" smtClean="0"/>
              <a:t>	</a:t>
            </a:r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derivation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p-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contours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Gaussian</a:t>
            </a:r>
            <a:r>
              <a:rPr lang="de-DE" dirty="0" smtClean="0"/>
              <a:t> </a:t>
            </a:r>
            <a:r>
              <a:rPr lang="de-DE" dirty="0" err="1" smtClean="0"/>
              <a:t>approximation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5857" y="1256222"/>
            <a:ext cx="8460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 smtClean="0"/>
              <a:t>Faster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and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more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efficient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scan</a:t>
            </a:r>
            <a:r>
              <a:rPr lang="de-DE" b="1" u="sng" dirty="0" smtClean="0"/>
              <a:t>:</a:t>
            </a:r>
          </a:p>
          <a:p>
            <a:endParaRPr lang="de-DE" dirty="0" smtClean="0"/>
          </a:p>
          <a:p>
            <a:r>
              <a:rPr lang="de-DE" dirty="0" smtClean="0"/>
              <a:t>	Intelligent </a:t>
            </a:r>
            <a:r>
              <a:rPr lang="de-DE" dirty="0" err="1" smtClean="0"/>
              <a:t>Markov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auto</a:t>
            </a:r>
            <a:r>
              <a:rPr lang="de-DE" dirty="0" smtClean="0"/>
              <a:t>-adaptive </a:t>
            </a:r>
            <a:r>
              <a:rPr lang="de-DE" dirty="0" err="1" smtClean="0"/>
              <a:t>width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an </a:t>
            </a:r>
            <a:r>
              <a:rPr lang="de-DE" dirty="0" err="1" smtClean="0"/>
              <a:t>estimation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	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variance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chi2 </a:t>
            </a:r>
            <a:r>
              <a:rPr lang="de-DE" dirty="0" err="1" smtClean="0"/>
              <a:t>profile</a:t>
            </a:r>
            <a:endParaRPr lang="de-DE" dirty="0" smtClean="0"/>
          </a:p>
          <a:p>
            <a:r>
              <a:rPr lang="de-DE" dirty="0" smtClean="0"/>
              <a:t>	</a:t>
            </a:r>
          </a:p>
          <a:p>
            <a:endParaRPr lang="de-DE" dirty="0" smtClean="0"/>
          </a:p>
          <a:p>
            <a:r>
              <a:rPr lang="de-DE" b="1" u="sng" dirty="0" smtClean="0"/>
              <a:t>Flexible post-</a:t>
            </a:r>
            <a:r>
              <a:rPr lang="de-DE" b="1" u="sng" dirty="0" err="1" smtClean="0"/>
              <a:t>processing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of</a:t>
            </a:r>
            <a:r>
              <a:rPr lang="de-DE" b="1" u="sng" dirty="0" smtClean="0"/>
              <a:t> fit:</a:t>
            </a:r>
          </a:p>
          <a:p>
            <a:endParaRPr lang="de-DE" dirty="0" smtClean="0"/>
          </a:p>
          <a:p>
            <a:r>
              <a:rPr lang="de-DE" dirty="0" smtClean="0"/>
              <a:t>	Fast </a:t>
            </a:r>
            <a:r>
              <a:rPr lang="de-DE" dirty="0" err="1" smtClean="0"/>
              <a:t>incorporation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experimental </a:t>
            </a:r>
            <a:r>
              <a:rPr lang="de-DE" dirty="0" err="1" smtClean="0"/>
              <a:t>results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b="1" u="sng" dirty="0" smtClean="0"/>
              <a:t>Plots &amp; </a:t>
            </a:r>
            <a:r>
              <a:rPr lang="de-DE" b="1" u="sng" dirty="0" err="1" smtClean="0"/>
              <a:t>Figures</a:t>
            </a:r>
            <a:endParaRPr lang="de-DE" b="1" u="sng" dirty="0" smtClean="0"/>
          </a:p>
          <a:p>
            <a:endParaRPr lang="de-DE" dirty="0" smtClean="0"/>
          </a:p>
        </p:txBody>
      </p:sp>
      <p:sp>
        <p:nvSpPr>
          <p:cNvPr id="3" name="Abgerundetes Rechteck 2"/>
          <p:cNvSpPr/>
          <p:nvPr/>
        </p:nvSpPr>
        <p:spPr>
          <a:xfrm>
            <a:off x="1882116" y="243190"/>
            <a:ext cx="5286412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3269466" y="191333"/>
            <a:ext cx="2544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9933"/>
                </a:solidFill>
              </a:rPr>
              <a:t>Code Performance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1424915" y="1784911"/>
            <a:ext cx="6294321" cy="78816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1547330" y="1786217"/>
            <a:ext cx="6052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9933"/>
                </a:solidFill>
              </a:rPr>
              <a:t>What About the Others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1658935" y="365760"/>
            <a:ext cx="6397945" cy="802640"/>
          </a:xfrm>
          <a:prstGeom prst="roundRect">
            <a:avLst>
              <a:gd name="adj" fmla="val 9436"/>
            </a:avLst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004" y="1237005"/>
            <a:ext cx="6719264" cy="474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489200" y="416560"/>
            <a:ext cx="45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00FF"/>
                </a:solidFill>
              </a:rPr>
              <a:t>Different </a:t>
            </a:r>
            <a:r>
              <a:rPr lang="de-DE" b="1" dirty="0" err="1" smtClean="0">
                <a:solidFill>
                  <a:srgbClr val="0000FF"/>
                </a:solidFill>
              </a:rPr>
              <a:t>methods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smtClean="0">
                <a:solidFill>
                  <a:srgbClr val="0000FF"/>
                </a:solidFill>
                <a:sym typeface="Wingdings" pitchFamily="2" charset="2"/>
              </a:rPr>
              <a:t> different </a:t>
            </a:r>
            <a:r>
              <a:rPr lang="de-DE" b="1" dirty="0" err="1" smtClean="0">
                <a:solidFill>
                  <a:srgbClr val="0000FF"/>
                </a:solidFill>
                <a:sym typeface="Wingdings" pitchFamily="2" charset="2"/>
              </a:rPr>
              <a:t>results</a:t>
            </a:r>
            <a:r>
              <a:rPr lang="de-DE" b="1" dirty="0" smtClean="0">
                <a:solidFill>
                  <a:srgbClr val="0000FF"/>
                </a:solidFill>
                <a:sym typeface="Wingdings" pitchFamily="2" charset="2"/>
              </a:rPr>
              <a:t> !</a:t>
            </a:r>
            <a:r>
              <a:rPr lang="de-DE" b="1" dirty="0" smtClean="0">
                <a:solidFill>
                  <a:srgbClr val="0000FF"/>
                </a:solidFill>
              </a:rPr>
              <a:t> (+different observable, </a:t>
            </a:r>
            <a:r>
              <a:rPr lang="de-DE" b="1" dirty="0" err="1" smtClean="0">
                <a:solidFill>
                  <a:srgbClr val="0000FF"/>
                </a:solidFill>
              </a:rPr>
              <a:t>calculators</a:t>
            </a:r>
            <a:r>
              <a:rPr lang="de-DE" b="1" dirty="0" smtClean="0">
                <a:solidFill>
                  <a:srgbClr val="0000FF"/>
                </a:solidFill>
              </a:rPr>
              <a:t>,…)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904614" y="2736113"/>
            <a:ext cx="1325526" cy="1881961"/>
            <a:chOff x="5904614" y="2736113"/>
            <a:chExt cx="1325526" cy="1881961"/>
          </a:xfrm>
        </p:grpSpPr>
        <p:sp>
          <p:nvSpPr>
            <p:cNvPr id="8" name="Abgerundetes Rechteck 7"/>
            <p:cNvSpPr/>
            <p:nvPr/>
          </p:nvSpPr>
          <p:spPr>
            <a:xfrm>
              <a:off x="5922335" y="3285460"/>
              <a:ext cx="1307805" cy="23391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5904614" y="2736113"/>
              <a:ext cx="1307805" cy="24100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5908158" y="4377071"/>
              <a:ext cx="1307805" cy="24100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9394" name="Picture 2" descr="http://libweb5.princeton.edu/visual_materials/maps/websites/pacific/pacific-ocean/map--terra-australis-bertius-1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9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42567" y="5574030"/>
            <a:ext cx="2133600" cy="365125"/>
          </a:xfrm>
        </p:spPr>
        <p:txBody>
          <a:bodyPr/>
          <a:lstStyle/>
          <a:p>
            <a:fld id="{6C6AE60A-B69C-4790-82F7-3882EDF2318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2915" t="2258" r="2336" b="53696"/>
          <a:stretch>
            <a:fillRect/>
          </a:stretch>
        </p:blipFill>
        <p:spPr bwMode="auto">
          <a:xfrm>
            <a:off x="273847" y="0"/>
            <a:ext cx="8585200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pieren 16"/>
          <p:cNvGrpSpPr/>
          <p:nvPr/>
        </p:nvGrpSpPr>
        <p:grpSpPr>
          <a:xfrm>
            <a:off x="1320327" y="1554480"/>
            <a:ext cx="1615440" cy="369332"/>
            <a:chOff x="1320327" y="1554480"/>
            <a:chExt cx="1615440" cy="369332"/>
          </a:xfrm>
        </p:grpSpPr>
        <p:sp>
          <p:nvSpPr>
            <p:cNvPr id="8" name="Textfeld 7"/>
            <p:cNvSpPr txBox="1"/>
            <p:nvPr/>
          </p:nvSpPr>
          <p:spPr>
            <a:xfrm>
              <a:off x="1990887" y="1554480"/>
              <a:ext cx="94488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2</a:t>
              </a:r>
              <a:r>
                <a:rPr lang="en-US" b="1" smtClean="0">
                  <a:latin typeface="Symbol" pitchFamily="18" charset="2"/>
                </a:rPr>
                <a:t>s</a:t>
              </a:r>
              <a:r>
                <a:rPr lang="en-US" b="1" smtClean="0"/>
                <a:t> freq.</a:t>
              </a:r>
              <a:endParaRPr lang="en-US" b="1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H="1">
              <a:off x="1320327" y="1727200"/>
              <a:ext cx="640080" cy="101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/>
        </p:nvGrpSpPr>
        <p:grpSpPr>
          <a:xfrm>
            <a:off x="905787" y="5926760"/>
            <a:ext cx="7303058" cy="701040"/>
            <a:chOff x="905787" y="5926760"/>
            <a:chExt cx="7303058" cy="701040"/>
          </a:xfrm>
        </p:grpSpPr>
        <p:sp>
          <p:nvSpPr>
            <p:cNvPr id="10" name="Abgerundetes Rechteck 9"/>
            <p:cNvSpPr/>
            <p:nvPr/>
          </p:nvSpPr>
          <p:spPr>
            <a:xfrm>
              <a:off x="1231780" y="5926760"/>
              <a:ext cx="6763705" cy="701040"/>
            </a:xfrm>
            <a:prstGeom prst="roundRect">
              <a:avLst>
                <a:gd name="adj" fmla="val 9436"/>
              </a:avLst>
            </a:prstGeom>
            <a:solidFill>
              <a:srgbClr val="FFFF00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905787" y="5971309"/>
              <a:ext cx="7303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Don‘t underestimate the differences between statistical methods ! </a:t>
              </a:r>
            </a:p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Attention to Bayesian priors !!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915" t="55023" r="2336" b="1310"/>
          <a:stretch>
            <a:fillRect/>
          </a:stretch>
        </p:blipFill>
        <p:spPr bwMode="auto">
          <a:xfrm>
            <a:off x="277391" y="2764466"/>
            <a:ext cx="8585200" cy="275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uppieren 25"/>
          <p:cNvGrpSpPr/>
          <p:nvPr/>
        </p:nvGrpSpPr>
        <p:grpSpPr>
          <a:xfrm>
            <a:off x="2488964" y="365760"/>
            <a:ext cx="5323603" cy="4074633"/>
            <a:chOff x="2488964" y="365760"/>
            <a:chExt cx="5323603" cy="4074633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6674647" y="365760"/>
              <a:ext cx="1137920" cy="711200"/>
              <a:chOff x="6674647" y="365760"/>
              <a:chExt cx="1137920" cy="711200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6674647" y="365760"/>
                <a:ext cx="1137920" cy="36933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2</a:t>
                </a:r>
                <a:r>
                  <a:rPr lang="en-US" b="1" smtClean="0">
                    <a:latin typeface="Symbol" pitchFamily="18" charset="2"/>
                  </a:rPr>
                  <a:t>s</a:t>
                </a:r>
                <a:r>
                  <a:rPr lang="en-US" b="1" smtClean="0"/>
                  <a:t> Bayes.</a:t>
                </a:r>
                <a:endParaRPr lang="en-US" b="1"/>
              </a:p>
            </p:txBody>
          </p:sp>
          <p:cxnSp>
            <p:nvCxnSpPr>
              <p:cNvPr id="12" name="Gerade Verbindung mit Pfeil 11"/>
              <p:cNvCxnSpPr/>
              <p:nvPr/>
            </p:nvCxnSpPr>
            <p:spPr>
              <a:xfrm flipH="1">
                <a:off x="7131847" y="731520"/>
                <a:ext cx="132080" cy="3454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pieren 19"/>
            <p:cNvGrpSpPr/>
            <p:nvPr/>
          </p:nvGrpSpPr>
          <p:grpSpPr>
            <a:xfrm>
              <a:off x="2488964" y="3729193"/>
              <a:ext cx="1137920" cy="711200"/>
              <a:chOff x="6674647" y="365760"/>
              <a:chExt cx="1137920" cy="711200"/>
            </a:xfrm>
          </p:grpSpPr>
          <p:sp>
            <p:nvSpPr>
              <p:cNvPr id="21" name="Textfeld 20"/>
              <p:cNvSpPr txBox="1"/>
              <p:nvPr/>
            </p:nvSpPr>
            <p:spPr>
              <a:xfrm>
                <a:off x="6674647" y="365760"/>
                <a:ext cx="1137920" cy="36933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2</a:t>
                </a:r>
                <a:r>
                  <a:rPr lang="en-US" b="1" smtClean="0">
                    <a:latin typeface="Symbol" pitchFamily="18" charset="2"/>
                  </a:rPr>
                  <a:t>s</a:t>
                </a:r>
                <a:r>
                  <a:rPr lang="en-US" b="1" smtClean="0"/>
                  <a:t> Bayes.</a:t>
                </a:r>
                <a:endParaRPr lang="en-US" b="1"/>
              </a:p>
            </p:txBody>
          </p:sp>
          <p:cxnSp>
            <p:nvCxnSpPr>
              <p:cNvPr id="22" name="Gerade Verbindung mit Pfeil 21"/>
              <p:cNvCxnSpPr/>
              <p:nvPr/>
            </p:nvCxnSpPr>
            <p:spPr>
              <a:xfrm flipH="1">
                <a:off x="7131847" y="731520"/>
                <a:ext cx="132080" cy="3454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ieren 22"/>
            <p:cNvGrpSpPr/>
            <p:nvPr/>
          </p:nvGrpSpPr>
          <p:grpSpPr>
            <a:xfrm>
              <a:off x="6444275" y="3463379"/>
              <a:ext cx="1137920" cy="711200"/>
              <a:chOff x="6674647" y="365760"/>
              <a:chExt cx="1137920" cy="711200"/>
            </a:xfrm>
          </p:grpSpPr>
          <p:sp>
            <p:nvSpPr>
              <p:cNvPr id="24" name="Textfeld 23"/>
              <p:cNvSpPr txBox="1"/>
              <p:nvPr/>
            </p:nvSpPr>
            <p:spPr>
              <a:xfrm>
                <a:off x="6674647" y="365760"/>
                <a:ext cx="1137920" cy="36933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2</a:t>
                </a:r>
                <a:r>
                  <a:rPr lang="en-US" b="1" smtClean="0">
                    <a:latin typeface="Symbol" pitchFamily="18" charset="2"/>
                  </a:rPr>
                  <a:t>s</a:t>
                </a:r>
                <a:r>
                  <a:rPr lang="en-US" b="1" smtClean="0"/>
                  <a:t> Bayes.</a:t>
                </a:r>
                <a:endParaRPr lang="en-US" b="1"/>
              </a:p>
            </p:txBody>
          </p:sp>
          <p:cxnSp>
            <p:nvCxnSpPr>
              <p:cNvPr id="25" name="Gerade Verbindung mit Pfeil 24"/>
              <p:cNvCxnSpPr/>
              <p:nvPr/>
            </p:nvCxnSpPr>
            <p:spPr>
              <a:xfrm flipH="1">
                <a:off x="7131847" y="731520"/>
                <a:ext cx="132080" cy="3454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feld 26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1658935" y="193481"/>
            <a:ext cx="6397945" cy="389615"/>
          </a:xfrm>
          <a:prstGeom prst="roundRect">
            <a:avLst>
              <a:gd name="adj" fmla="val 9436"/>
            </a:avLst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1086678" y="225288"/>
            <a:ext cx="726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Let‘s (at least) agree on the experimental constraints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62270" y="887477"/>
            <a:ext cx="8881730" cy="5685601"/>
            <a:chOff x="262270" y="887477"/>
            <a:chExt cx="8881730" cy="5685601"/>
          </a:xfrm>
        </p:grpSpPr>
        <p:sp>
          <p:nvSpPr>
            <p:cNvPr id="8" name="Abgerundetes Rechteck 7"/>
            <p:cNvSpPr/>
            <p:nvPr/>
          </p:nvSpPr>
          <p:spPr>
            <a:xfrm>
              <a:off x="1188483" y="5355203"/>
              <a:ext cx="5040039" cy="1217875"/>
            </a:xfrm>
            <a:prstGeom prst="roundRect">
              <a:avLst>
                <a:gd name="adj" fmla="val 9436"/>
              </a:avLst>
            </a:prstGeom>
            <a:solidFill>
              <a:srgbClr val="FFFF00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1616767" y="887477"/>
              <a:ext cx="6517280" cy="369332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https://wiki.terascale.de/index.php/SUSY/BSM_Parameter_Fitting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931" t="19331" r="1416" b="27379"/>
            <a:stretch>
              <a:fillRect/>
            </a:stretch>
          </p:blipFill>
          <p:spPr bwMode="auto">
            <a:xfrm>
              <a:off x="262270" y="1484546"/>
              <a:ext cx="8203096" cy="382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feld 5"/>
            <p:cNvSpPr txBox="1"/>
            <p:nvPr/>
          </p:nvSpPr>
          <p:spPr>
            <a:xfrm>
              <a:off x="1378226" y="5367133"/>
              <a:ext cx="77657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 - Most </a:t>
              </a:r>
              <a:r>
                <a:rPr lang="en-US" b="1" u="sng" dirty="0" smtClean="0">
                  <a:solidFill>
                    <a:srgbClr val="0000FF"/>
                  </a:solidFill>
                </a:rPr>
                <a:t>up-to-date/used</a:t>
              </a:r>
              <a:r>
                <a:rPr lang="en-US" b="1" dirty="0" smtClean="0">
                  <a:solidFill>
                    <a:srgbClr val="0000FF"/>
                  </a:solidFill>
                </a:rPr>
                <a:t> experimental constraints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 - Precise </a:t>
              </a:r>
              <a:r>
                <a:rPr lang="en-US" b="1" u="sng" dirty="0" smtClean="0">
                  <a:solidFill>
                    <a:srgbClr val="0000FF"/>
                  </a:solidFill>
                </a:rPr>
                <a:t>location</a:t>
              </a:r>
              <a:r>
                <a:rPr lang="en-US" b="1" dirty="0" smtClean="0">
                  <a:solidFill>
                    <a:srgbClr val="0000FF"/>
                  </a:solidFill>
                </a:rPr>
                <a:t> in the </a:t>
              </a:r>
              <a:r>
                <a:rPr lang="en-US" b="1" u="sng" dirty="0" smtClean="0">
                  <a:solidFill>
                    <a:srgbClr val="0000FF"/>
                  </a:solidFill>
                </a:rPr>
                <a:t>original paper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 - </a:t>
              </a:r>
              <a:r>
                <a:rPr lang="en-US" b="1" u="sng" dirty="0" smtClean="0">
                  <a:solidFill>
                    <a:srgbClr val="0000FF"/>
                  </a:solidFill>
                </a:rPr>
                <a:t>Hypothesis</a:t>
              </a:r>
              <a:r>
                <a:rPr lang="en-US" b="1" dirty="0" smtClean="0">
                  <a:solidFill>
                    <a:srgbClr val="0000FF"/>
                  </a:solidFill>
                </a:rPr>
                <a:t>, context (measurement, fit, …)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To add one -&gt; drop me a mail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1422400" y="143297"/>
            <a:ext cx="5949328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1510040" y="81280"/>
            <a:ext cx="5893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9933"/>
                </a:solidFill>
              </a:rPr>
              <a:t>Searching for SUSY at the </a:t>
            </a:r>
            <a:r>
              <a:rPr lang="en-US" sz="2400" b="1" dirty="0" err="1" smtClean="0">
                <a:solidFill>
                  <a:srgbClr val="FF9933"/>
                </a:solidFill>
              </a:rPr>
              <a:t>TeV</a:t>
            </a:r>
            <a:r>
              <a:rPr lang="en-US" sz="2400" b="1" dirty="0" smtClean="0">
                <a:solidFill>
                  <a:srgbClr val="FF9933"/>
                </a:solidFill>
              </a:rPr>
              <a:t> scale … and 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30425" y="708279"/>
            <a:ext cx="831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2011: long LHC run, center-of-mass energy 7 </a:t>
            </a:r>
            <a:r>
              <a:rPr lang="en-US" dirty="0" err="1" smtClean="0"/>
              <a:t>TeV</a:t>
            </a:r>
            <a:r>
              <a:rPr lang="en-US" dirty="0" smtClean="0"/>
              <a:t>, luminosity ~5/</a:t>
            </a:r>
            <a:r>
              <a:rPr lang="en-US" dirty="0" err="1" smtClean="0"/>
              <a:t>fb</a:t>
            </a:r>
            <a:r>
              <a:rPr lang="en-US" dirty="0" smtClean="0"/>
              <a:t>. </a:t>
            </a:r>
          </a:p>
          <a:p>
            <a:r>
              <a:rPr lang="en-US" dirty="0" smtClean="0"/>
              <a:t>	Direct step into </a:t>
            </a:r>
            <a:r>
              <a:rPr lang="en-US" dirty="0" err="1" smtClean="0"/>
              <a:t>Terascale</a:t>
            </a:r>
            <a:endParaRPr lang="en-US" dirty="0" smtClean="0"/>
          </a:p>
          <a:p>
            <a:r>
              <a:rPr lang="en-US" dirty="0" smtClean="0"/>
              <a:t>	No significant excess seen</a:t>
            </a:r>
          </a:p>
          <a:p>
            <a:endParaRPr lang="en-US" dirty="0" smtClean="0"/>
          </a:p>
        </p:txBody>
      </p:sp>
      <p:sp>
        <p:nvSpPr>
          <p:cNvPr id="9" name="Ellipse 8"/>
          <p:cNvSpPr/>
          <p:nvPr/>
        </p:nvSpPr>
        <p:spPr>
          <a:xfrm>
            <a:off x="1619966" y="1109097"/>
            <a:ext cx="135237" cy="130627"/>
          </a:xfrm>
          <a:prstGeom prst="ellipse">
            <a:avLst/>
          </a:prstGeom>
          <a:solidFill>
            <a:srgbClr val="FF9933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621641" y="1402173"/>
            <a:ext cx="135237" cy="130627"/>
          </a:xfrm>
          <a:prstGeom prst="ellipse">
            <a:avLst/>
          </a:prstGeom>
          <a:solidFill>
            <a:srgbClr val="FF9933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624410" y="712387"/>
            <a:ext cx="8053926" cy="120304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4" name="Textfeld 23"/>
          <p:cNvSpPr txBox="1"/>
          <p:nvPr/>
        </p:nvSpPr>
        <p:spPr>
          <a:xfrm>
            <a:off x="904775" y="1587256"/>
            <a:ext cx="5924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rgbClr val="0000FF"/>
                </a:solidFill>
              </a:rPr>
              <a:t>https://atlas.web.cern.ch/Atlas/GROUPS/PHYSICS/PAPERS/SUSY-2011-19/</a:t>
            </a:r>
            <a:endParaRPr lang="en-US" sz="1100" b="1" i="1" dirty="0">
              <a:solidFill>
                <a:srgbClr val="0000FF"/>
              </a:solidFill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1383202" y="1915427"/>
            <a:ext cx="6018626" cy="4466122"/>
            <a:chOff x="1383202" y="1915427"/>
            <a:chExt cx="6018626" cy="4466122"/>
          </a:xfrm>
        </p:grpSpPr>
        <p:sp>
          <p:nvSpPr>
            <p:cNvPr id="27" name="Abgerundetes Rechteck 26"/>
            <p:cNvSpPr/>
            <p:nvPr/>
          </p:nvSpPr>
          <p:spPr>
            <a:xfrm>
              <a:off x="3851564" y="5956205"/>
              <a:ext cx="2365168" cy="259882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Abgerundetes Rechteck 25"/>
            <p:cNvSpPr/>
            <p:nvPr/>
          </p:nvSpPr>
          <p:spPr>
            <a:xfrm>
              <a:off x="3206338" y="5144724"/>
              <a:ext cx="1616377" cy="259882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5007908" y="4307515"/>
              <a:ext cx="1012882" cy="259882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2244148" y="3492367"/>
              <a:ext cx="800500" cy="259882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Abgerundetes Rechteck 19"/>
            <p:cNvSpPr/>
            <p:nvPr/>
          </p:nvSpPr>
          <p:spPr>
            <a:xfrm>
              <a:off x="5532754" y="2656473"/>
              <a:ext cx="1324800" cy="259882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2187078" y="2602470"/>
              <a:ext cx="5214750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b="1" dirty="0" smtClean="0">
                  <a:solidFill>
                    <a:srgbClr val="0000FF"/>
                  </a:solidFill>
                </a:rPr>
                <a:t>CMSSM/NUHM1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parameter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space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smtClean="0">
                  <a:solidFill>
                    <a:srgbClr val="0000FF"/>
                  </a:solidFill>
                </a:rPr>
                <a:t>still allowed ?</a:t>
              </a:r>
            </a:p>
            <a:p>
              <a:endParaRPr lang="en-US" b="1" dirty="0" smtClean="0">
                <a:solidFill>
                  <a:srgbClr val="0000FF"/>
                </a:solidFill>
              </a:endParaRPr>
            </a:p>
            <a:p>
              <a:endParaRPr lang="en-US" b="1" dirty="0" smtClean="0">
                <a:solidFill>
                  <a:srgbClr val="0000FF"/>
                </a:solidFill>
              </a:endParaRP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Tension between LHC and pre-LHC ?</a:t>
              </a:r>
            </a:p>
            <a:p>
              <a:endParaRPr lang="en-US" b="1" dirty="0" smtClean="0">
                <a:solidFill>
                  <a:srgbClr val="0000FF"/>
                </a:solidFill>
              </a:endParaRPr>
            </a:p>
            <a:p>
              <a:endParaRPr lang="en-US" b="1" dirty="0" smtClean="0">
                <a:solidFill>
                  <a:srgbClr val="0000FF"/>
                </a:solidFill>
              </a:endParaRP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Impact of light SUSY Higgs of 126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GeV</a:t>
              </a:r>
              <a:r>
                <a:rPr lang="en-US" b="1" dirty="0" smtClean="0">
                  <a:solidFill>
                    <a:srgbClr val="0000FF"/>
                  </a:solidFill>
                </a:rPr>
                <a:t> ?</a:t>
              </a:r>
            </a:p>
            <a:p>
              <a:endParaRPr lang="en-US" b="1" dirty="0" smtClean="0">
                <a:solidFill>
                  <a:srgbClr val="0000FF"/>
                </a:solidFill>
              </a:endParaRPr>
            </a:p>
            <a:p>
              <a:endParaRPr lang="en-US" b="1" dirty="0" smtClean="0">
                <a:solidFill>
                  <a:srgbClr val="0000FF"/>
                </a:solidFill>
              </a:endParaRP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Impact of direct &amp; indirect search for dark matter ?</a:t>
              </a:r>
            </a:p>
            <a:p>
              <a:endParaRPr lang="en-US" b="1" dirty="0" smtClean="0">
                <a:solidFill>
                  <a:srgbClr val="0000FF"/>
                </a:solidFill>
              </a:endParaRPr>
            </a:p>
            <a:p>
              <a:endParaRPr lang="en-US" b="1" dirty="0" smtClean="0">
                <a:solidFill>
                  <a:srgbClr val="0000FF"/>
                </a:solidFill>
              </a:endParaRP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Interpretation in (non-)minimal models?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816450" y="4334733"/>
              <a:ext cx="230275" cy="216276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811533" y="3523572"/>
              <a:ext cx="230275" cy="216276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811534" y="2692747"/>
              <a:ext cx="230275" cy="216276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830118" y="5984274"/>
              <a:ext cx="230275" cy="216276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30119" y="5153449"/>
              <a:ext cx="230275" cy="216276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1383202" y="2452955"/>
              <a:ext cx="5951249" cy="3928594"/>
            </a:xfrm>
            <a:prstGeom prst="roundRect">
              <a:avLst>
                <a:gd name="adj" fmla="val 10297"/>
              </a:avLst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feil nach unten 21"/>
            <p:cNvSpPr/>
            <p:nvPr/>
          </p:nvSpPr>
          <p:spPr>
            <a:xfrm>
              <a:off x="3628724" y="1915427"/>
              <a:ext cx="866274" cy="635268"/>
            </a:xfrm>
            <a:prstGeom prst="downArrow">
              <a:avLst/>
            </a:prstGeom>
            <a:solidFill>
              <a:srgbClr val="FF9933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1422400" y="143297"/>
            <a:ext cx="5949328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1510040" y="81280"/>
            <a:ext cx="5893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9933"/>
                </a:solidFill>
              </a:rPr>
              <a:t>The Inversion Problem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1691680" y="548680"/>
            <a:ext cx="4610358" cy="2736304"/>
            <a:chOff x="1691680" y="548680"/>
            <a:chExt cx="4610358" cy="2736304"/>
          </a:xfrm>
        </p:grpSpPr>
        <p:pic>
          <p:nvPicPr>
            <p:cNvPr id="37890" name="Picture 2" descr="http://www.presentationmagazine.com/powerpoint-templates/00336/468slide1.jpg"/>
            <p:cNvPicPr>
              <a:picLocks noChangeAspect="1" noChangeArrowheads="1"/>
            </p:cNvPicPr>
            <p:nvPr/>
          </p:nvPicPr>
          <p:blipFill>
            <a:blip r:embed="rId2" cstate="print"/>
            <a:srcRect l="43615" t="6461" b="50462"/>
            <a:stretch>
              <a:fillRect/>
            </a:stretch>
          </p:blipFill>
          <p:spPr bwMode="auto">
            <a:xfrm>
              <a:off x="1691680" y="1844824"/>
              <a:ext cx="2513484" cy="1440160"/>
            </a:xfrm>
            <a:prstGeom prst="rect">
              <a:avLst/>
            </a:prstGeom>
            <a:noFill/>
          </p:spPr>
        </p:pic>
        <p:pic>
          <p:nvPicPr>
            <p:cNvPr id="37894" name="Picture 6" descr="http://www.idfpr.com/DPR/images/fingerprin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908720"/>
              <a:ext cx="649918" cy="783922"/>
            </a:xfrm>
            <a:prstGeom prst="rect">
              <a:avLst/>
            </a:prstGeom>
            <a:noFill/>
          </p:spPr>
        </p:pic>
        <p:pic>
          <p:nvPicPr>
            <p:cNvPr id="7" name="Picture 2" descr="http://www.presentationmagazine.com/powerpoint-templates/00336/468slide1.jpg"/>
            <p:cNvPicPr>
              <a:picLocks noChangeAspect="1" noChangeArrowheads="1"/>
            </p:cNvPicPr>
            <p:nvPr/>
          </p:nvPicPr>
          <p:blipFill>
            <a:blip r:embed="rId2" cstate="print"/>
            <a:srcRect l="43615" t="6461" r="45266" b="50462"/>
            <a:stretch>
              <a:fillRect/>
            </a:stretch>
          </p:blipFill>
          <p:spPr bwMode="auto">
            <a:xfrm>
              <a:off x="3347864" y="548680"/>
              <a:ext cx="495672" cy="1440160"/>
            </a:xfrm>
            <a:prstGeom prst="rect">
              <a:avLst/>
            </a:prstGeom>
            <a:noFill/>
          </p:spPr>
        </p:pic>
        <p:pic>
          <p:nvPicPr>
            <p:cNvPr id="8" name="Picture 6" descr="http://www.idfpr.com/DPR/images/fingerprin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04" y="2060848"/>
              <a:ext cx="649918" cy="783922"/>
            </a:xfrm>
            <a:prstGeom prst="rect">
              <a:avLst/>
            </a:prstGeom>
            <a:noFill/>
          </p:spPr>
        </p:pic>
        <p:sp>
          <p:nvSpPr>
            <p:cNvPr id="9" name="Pfeil nach rechts 8"/>
            <p:cNvSpPr/>
            <p:nvPr/>
          </p:nvSpPr>
          <p:spPr>
            <a:xfrm>
              <a:off x="4283968" y="980728"/>
              <a:ext cx="1008112" cy="50405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Pfeil nach rechts 9"/>
            <p:cNvSpPr/>
            <p:nvPr/>
          </p:nvSpPr>
          <p:spPr>
            <a:xfrm flipH="1">
              <a:off x="4211960" y="2204864"/>
              <a:ext cx="936104" cy="8640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572000" y="2348880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>
                  <a:solidFill>
                    <a:schemeClr val="bg1"/>
                  </a:solidFill>
                </a:rPr>
                <a:t>?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755576" y="4149080"/>
            <a:ext cx="7272808" cy="2025516"/>
            <a:chOff x="755576" y="4149080"/>
            <a:chExt cx="7272808" cy="2025516"/>
          </a:xfrm>
        </p:grpSpPr>
        <p:sp>
          <p:nvSpPr>
            <p:cNvPr id="11" name="Textfeld 10"/>
            <p:cNvSpPr txBox="1"/>
            <p:nvPr/>
          </p:nvSpPr>
          <p:spPr>
            <a:xfrm>
              <a:off x="755576" y="4221088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Model</a:t>
              </a:r>
              <a:r>
                <a:rPr lang="de-DE" dirty="0" err="1" smtClean="0">
                  <a:sym typeface="Wingdings" pitchFamily="2" charset="2"/>
                </a:rPr>
                <a:t></a:t>
              </a:r>
              <a:r>
                <a:rPr lang="de-DE" dirty="0" err="1" smtClean="0"/>
                <a:t>code</a:t>
              </a:r>
              <a:r>
                <a:rPr lang="de-DE" dirty="0" err="1" smtClean="0">
                  <a:sym typeface="Wingdings" pitchFamily="2" charset="2"/>
                </a:rPr>
                <a:t>parameters</a:t>
              </a:r>
              <a:endParaRPr lang="de-DE" dirty="0"/>
            </a:p>
          </p:txBody>
        </p:sp>
        <p:sp>
          <p:nvSpPr>
            <p:cNvPr id="12" name="Pfeil nach rechts 11"/>
            <p:cNvSpPr/>
            <p:nvPr/>
          </p:nvSpPr>
          <p:spPr>
            <a:xfrm>
              <a:off x="4355976" y="4149080"/>
              <a:ext cx="1008112" cy="50405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724128" y="4221088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Observables</a:t>
              </a:r>
              <a:endParaRPr lang="de-DE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796136" y="5085184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Observables (±)</a:t>
              </a:r>
              <a:endParaRPr lang="de-DE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55576" y="5085184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Model</a:t>
              </a:r>
              <a:r>
                <a:rPr lang="de-DE" dirty="0" err="1" smtClean="0">
                  <a:sym typeface="Wingdings" pitchFamily="2" charset="2"/>
                </a:rPr>
                <a:t></a:t>
              </a:r>
              <a:r>
                <a:rPr lang="de-DE" dirty="0" err="1" smtClean="0"/>
                <a:t>code</a:t>
              </a:r>
              <a:r>
                <a:rPr lang="de-DE" dirty="0" err="1" smtClean="0">
                  <a:sym typeface="Wingdings" pitchFamily="2" charset="2"/>
                </a:rPr>
                <a:t>parameters</a:t>
              </a:r>
              <a:endParaRPr lang="de-DE" dirty="0"/>
            </a:p>
          </p:txBody>
        </p:sp>
        <p:sp>
          <p:nvSpPr>
            <p:cNvPr id="18" name="Pfeil nach rechts 17"/>
            <p:cNvSpPr/>
            <p:nvPr/>
          </p:nvSpPr>
          <p:spPr>
            <a:xfrm flipH="1">
              <a:off x="4283968" y="4869160"/>
              <a:ext cx="936104" cy="8640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644008" y="501317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>
                  <a:solidFill>
                    <a:schemeClr val="bg1"/>
                  </a:solidFill>
                </a:rPr>
                <a:t>?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115616" y="5805264"/>
              <a:ext cx="6624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Non </a:t>
              </a:r>
              <a:r>
                <a:rPr lang="de-DE" dirty="0" err="1" smtClean="0"/>
                <a:t>analytic</a:t>
              </a:r>
              <a:r>
                <a:rPr lang="de-DE" dirty="0" smtClean="0"/>
                <a:t> / linear </a:t>
              </a:r>
              <a:r>
                <a:rPr lang="de-DE" dirty="0" err="1" smtClean="0"/>
                <a:t>relations</a:t>
              </a:r>
              <a:r>
                <a:rPr lang="de-DE" dirty="0" smtClean="0"/>
                <a:t> </a:t>
              </a:r>
              <a:r>
                <a:rPr lang="de-DE" dirty="0" err="1" smtClean="0"/>
                <a:t>between</a:t>
              </a:r>
              <a:r>
                <a:rPr lang="de-DE" dirty="0" smtClean="0"/>
                <a:t> observables </a:t>
              </a:r>
              <a:r>
                <a:rPr lang="de-DE" dirty="0" err="1" smtClean="0"/>
                <a:t>and</a:t>
              </a:r>
              <a:r>
                <a:rPr lang="de-DE" dirty="0" smtClean="0"/>
                <a:t> </a:t>
              </a:r>
              <a:r>
                <a:rPr lang="de-DE" dirty="0" err="1" smtClean="0"/>
                <a:t>parameters</a:t>
              </a:r>
              <a:endParaRPr lang="de-DE" dirty="0"/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115616" y="1052736"/>
            <a:ext cx="639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Sampling in n hyper-</a:t>
            </a:r>
            <a:r>
              <a:rPr lang="de-DE" dirty="0" err="1" smtClean="0"/>
              <a:t>cubes</a:t>
            </a:r>
            <a:r>
              <a:rPr lang="de-DE" dirty="0" smtClean="0"/>
              <a:t> (e.g. n=1000)</a:t>
            </a:r>
          </a:p>
          <a:p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predicted</a:t>
            </a:r>
            <a:r>
              <a:rPr lang="de-DE" dirty="0" smtClean="0"/>
              <a:t> observables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endParaRPr lang="de-DE" dirty="0"/>
          </a:p>
        </p:txBody>
      </p:sp>
      <p:grpSp>
        <p:nvGrpSpPr>
          <p:cNvPr id="64" name="Gruppieren 63"/>
          <p:cNvGrpSpPr/>
          <p:nvPr/>
        </p:nvGrpSpPr>
        <p:grpSpPr>
          <a:xfrm>
            <a:off x="2144442" y="2204864"/>
            <a:ext cx="6018179" cy="369332"/>
            <a:chOff x="2144442" y="2204864"/>
            <a:chExt cx="6018179" cy="369332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2144442" y="2442176"/>
              <a:ext cx="1848255" cy="97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 flipH="1" flipV="1">
              <a:off x="2094138" y="2399527"/>
              <a:ext cx="114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 flipH="1" flipV="1">
              <a:off x="2250771" y="2395294"/>
              <a:ext cx="114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rot="5400000" flipH="1" flipV="1">
              <a:off x="2411638" y="2391061"/>
              <a:ext cx="114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5400000" flipH="1" flipV="1">
              <a:off x="2568271" y="2386828"/>
              <a:ext cx="114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 flipH="1" flipV="1">
              <a:off x="2746072" y="2395293"/>
              <a:ext cx="114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5400000" flipH="1" flipV="1">
              <a:off x="2902705" y="2391060"/>
              <a:ext cx="114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 flipH="1" flipV="1">
              <a:off x="3063572" y="2386827"/>
              <a:ext cx="114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 flipH="1" flipV="1">
              <a:off x="3220205" y="2382594"/>
              <a:ext cx="114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 flipV="1">
              <a:off x="3381072" y="2386827"/>
              <a:ext cx="114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5400000" flipH="1" flipV="1">
              <a:off x="3541939" y="2382594"/>
              <a:ext cx="114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 flipH="1" flipV="1">
              <a:off x="3698572" y="2378361"/>
              <a:ext cx="114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4427984" y="2204864"/>
              <a:ext cx="3734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1 </a:t>
              </a:r>
              <a:r>
                <a:rPr lang="de-DE" dirty="0" err="1" smtClean="0"/>
                <a:t>parameter</a:t>
              </a:r>
              <a:r>
                <a:rPr lang="de-DE" dirty="0" smtClean="0"/>
                <a:t> </a:t>
              </a:r>
              <a:r>
                <a:rPr lang="de-DE" dirty="0" smtClean="0">
                  <a:sym typeface="Wingdings" pitchFamily="2" charset="2"/>
                </a:rPr>
                <a:t> n = 1000 </a:t>
              </a:r>
              <a:r>
                <a:rPr lang="de-DE" dirty="0" err="1" smtClean="0">
                  <a:sym typeface="Wingdings" pitchFamily="2" charset="2"/>
                </a:rPr>
                <a:t>points</a:t>
              </a:r>
              <a:endParaRPr lang="de-DE" dirty="0"/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2174905" y="2846554"/>
            <a:ext cx="5977884" cy="1576395"/>
            <a:chOff x="2174905" y="2846554"/>
            <a:chExt cx="5977884" cy="1576395"/>
          </a:xfrm>
        </p:grpSpPr>
        <p:cxnSp>
          <p:nvCxnSpPr>
            <p:cNvPr id="25" name="Gerade Verbindung mit Pfeil 24"/>
            <p:cNvCxnSpPr/>
            <p:nvPr/>
          </p:nvCxnSpPr>
          <p:spPr>
            <a:xfrm flipV="1">
              <a:off x="2176527" y="2899376"/>
              <a:ext cx="1848255" cy="97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 rot="16200000" flipH="1">
              <a:off x="1428947" y="3660949"/>
              <a:ext cx="1507958" cy="160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16200000" flipH="1">
              <a:off x="1627469" y="3598785"/>
              <a:ext cx="1379621" cy="12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rot="16200000" flipH="1">
              <a:off x="1775859" y="3602795"/>
              <a:ext cx="1379621" cy="12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rot="16200000" flipH="1">
              <a:off x="1928261" y="3598786"/>
              <a:ext cx="1379621" cy="12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rot="16200000" flipH="1">
              <a:off x="2076651" y="3602796"/>
              <a:ext cx="1379621" cy="12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rot="16200000" flipH="1">
              <a:off x="2237071" y="3602796"/>
              <a:ext cx="1379621" cy="12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rot="16200000" flipH="1">
              <a:off x="2385461" y="3606806"/>
              <a:ext cx="1379621" cy="12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rot="16200000" flipH="1">
              <a:off x="2537863" y="3602797"/>
              <a:ext cx="1379621" cy="12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rot="16200000" flipH="1">
              <a:off x="2686253" y="3606807"/>
              <a:ext cx="1379621" cy="12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rot="16200000" flipH="1">
              <a:off x="2838651" y="3598786"/>
              <a:ext cx="1379621" cy="12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 rot="16200000" flipH="1">
              <a:off x="2987041" y="3602796"/>
              <a:ext cx="1379621" cy="12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 rot="16200000" flipH="1">
              <a:off x="3139443" y="3598787"/>
              <a:ext cx="1379621" cy="12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 rot="10800000" flipV="1">
              <a:off x="2200981" y="3047339"/>
              <a:ext cx="1618240" cy="100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rot="10800000" flipV="1">
              <a:off x="2196970" y="3191718"/>
              <a:ext cx="1618240" cy="100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 rot="10800000" flipV="1">
              <a:off x="2204992" y="3336097"/>
              <a:ext cx="1618240" cy="100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rot="10800000" flipV="1">
              <a:off x="2200981" y="3480476"/>
              <a:ext cx="1618240" cy="100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 rot="10800000" flipV="1">
              <a:off x="2204991" y="3632875"/>
              <a:ext cx="1618240" cy="100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rot="10800000" flipV="1">
              <a:off x="2200980" y="3777254"/>
              <a:ext cx="1618240" cy="100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rot="10800000" flipV="1">
              <a:off x="2209002" y="3921633"/>
              <a:ext cx="1618240" cy="100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rot="10800000" flipV="1">
              <a:off x="2204991" y="4066012"/>
              <a:ext cx="1618240" cy="100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4564015" y="2846554"/>
              <a:ext cx="3588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 </a:t>
              </a:r>
              <a:r>
                <a:rPr lang="de-DE" dirty="0" err="1" smtClean="0"/>
                <a:t>parameters</a:t>
              </a:r>
              <a:r>
                <a:rPr lang="de-DE" dirty="0" smtClean="0"/>
                <a:t> </a:t>
              </a:r>
              <a:r>
                <a:rPr lang="de-DE" dirty="0" smtClean="0">
                  <a:sym typeface="Wingdings" pitchFamily="2" charset="2"/>
                </a:rPr>
                <a:t> n x n = 10</a:t>
              </a:r>
              <a:r>
                <a:rPr lang="de-DE" baseline="30000" dirty="0" smtClean="0">
                  <a:sym typeface="Wingdings" pitchFamily="2" charset="2"/>
                </a:rPr>
                <a:t>6</a:t>
              </a:r>
              <a:r>
                <a:rPr lang="de-DE" dirty="0" smtClean="0">
                  <a:sym typeface="Wingdings" pitchFamily="2" charset="2"/>
                </a:rPr>
                <a:t> </a:t>
              </a:r>
              <a:r>
                <a:rPr lang="de-DE" dirty="0" err="1" smtClean="0">
                  <a:sym typeface="Wingdings" pitchFamily="2" charset="2"/>
                </a:rPr>
                <a:t>points</a:t>
              </a:r>
              <a:endParaRPr lang="de-DE" dirty="0"/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3995936" y="3539728"/>
            <a:ext cx="4866968" cy="978684"/>
            <a:chOff x="3995936" y="3539728"/>
            <a:chExt cx="4866968" cy="978684"/>
          </a:xfrm>
        </p:grpSpPr>
        <p:sp>
          <p:nvSpPr>
            <p:cNvPr id="60" name="Textfeld 59"/>
            <p:cNvSpPr txBox="1"/>
            <p:nvPr/>
          </p:nvSpPr>
          <p:spPr>
            <a:xfrm>
              <a:off x="4529603" y="3539728"/>
              <a:ext cx="3588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4 </a:t>
              </a:r>
              <a:r>
                <a:rPr lang="de-DE" dirty="0" err="1" smtClean="0"/>
                <a:t>parameters</a:t>
              </a:r>
              <a:r>
                <a:rPr lang="de-DE" dirty="0" smtClean="0"/>
                <a:t> </a:t>
              </a:r>
              <a:r>
                <a:rPr lang="de-DE" dirty="0" smtClean="0">
                  <a:sym typeface="Wingdings" pitchFamily="2" charset="2"/>
                </a:rPr>
                <a:t> n</a:t>
              </a:r>
              <a:r>
                <a:rPr lang="de-DE" baseline="30000" dirty="0" smtClean="0">
                  <a:sym typeface="Wingdings" pitchFamily="2" charset="2"/>
                </a:rPr>
                <a:t>4</a:t>
              </a:r>
              <a:r>
                <a:rPr lang="de-DE" dirty="0" smtClean="0">
                  <a:sym typeface="Wingdings" pitchFamily="2" charset="2"/>
                </a:rPr>
                <a:t>= 10</a:t>
              </a:r>
              <a:r>
                <a:rPr lang="de-DE" baseline="30000" dirty="0" smtClean="0">
                  <a:sym typeface="Wingdings" pitchFamily="2" charset="2"/>
                </a:rPr>
                <a:t>12</a:t>
              </a:r>
              <a:r>
                <a:rPr lang="de-DE" dirty="0" smtClean="0">
                  <a:sym typeface="Wingdings" pitchFamily="2" charset="2"/>
                </a:rPr>
                <a:t> </a:t>
              </a:r>
              <a:r>
                <a:rPr lang="de-DE" dirty="0" err="1" smtClean="0">
                  <a:sym typeface="Wingdings" pitchFamily="2" charset="2"/>
                </a:rPr>
                <a:t>points</a:t>
              </a:r>
              <a:endParaRPr lang="de-DE" dirty="0"/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995936" y="4149080"/>
              <a:ext cx="4866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Non-</a:t>
              </a:r>
              <a:r>
                <a:rPr lang="de-DE" dirty="0" err="1" smtClean="0"/>
                <a:t>mininal</a:t>
              </a:r>
              <a:r>
                <a:rPr lang="de-DE" dirty="0" smtClean="0"/>
                <a:t> </a:t>
              </a:r>
              <a:r>
                <a:rPr lang="de-DE" dirty="0" err="1" smtClean="0"/>
                <a:t>models</a:t>
              </a:r>
              <a:r>
                <a:rPr lang="de-DE" dirty="0" smtClean="0"/>
                <a:t>  &gt; 6 </a:t>
              </a:r>
              <a:r>
                <a:rPr lang="de-DE" dirty="0" err="1" smtClean="0"/>
                <a:t>parameters</a:t>
              </a:r>
              <a:endParaRPr lang="de-DE" dirty="0"/>
            </a:p>
          </p:txBody>
        </p:sp>
      </p:grpSp>
      <p:sp>
        <p:nvSpPr>
          <p:cNvPr id="45" name="Pfeil nach rechts 44"/>
          <p:cNvSpPr/>
          <p:nvPr/>
        </p:nvSpPr>
        <p:spPr>
          <a:xfrm>
            <a:off x="1403648" y="332656"/>
            <a:ext cx="864096" cy="43204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2339752" y="3326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Grid-sampling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parameter</a:t>
            </a:r>
            <a:r>
              <a:rPr lang="de-DE" b="1" dirty="0" smtClean="0"/>
              <a:t> </a:t>
            </a:r>
            <a:r>
              <a:rPr lang="de-DE" b="1" dirty="0" err="1" smtClean="0"/>
              <a:t>space</a:t>
            </a:r>
            <a:r>
              <a:rPr lang="de-DE" b="1" dirty="0" smtClean="0"/>
              <a:t> ?</a:t>
            </a:r>
            <a:endParaRPr lang="de-DE" b="1" dirty="0"/>
          </a:p>
        </p:txBody>
      </p:sp>
      <p:sp>
        <p:nvSpPr>
          <p:cNvPr id="47" name="Abgerundetes Rechteck 46"/>
          <p:cNvSpPr/>
          <p:nvPr/>
        </p:nvSpPr>
        <p:spPr>
          <a:xfrm>
            <a:off x="755576" y="188640"/>
            <a:ext cx="6264696" cy="1728192"/>
          </a:xfrm>
          <a:prstGeom prst="roundRect">
            <a:avLst>
              <a:gd name="adj" fmla="val 10297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uppieren 50"/>
          <p:cNvGrpSpPr/>
          <p:nvPr/>
        </p:nvGrpSpPr>
        <p:grpSpPr>
          <a:xfrm>
            <a:off x="755576" y="4725144"/>
            <a:ext cx="7839206" cy="1728192"/>
            <a:chOff x="755576" y="4725144"/>
            <a:chExt cx="7839206" cy="1728192"/>
          </a:xfrm>
        </p:grpSpPr>
        <p:sp>
          <p:nvSpPr>
            <p:cNvPr id="63" name="Textfeld 62"/>
            <p:cNvSpPr txBox="1"/>
            <p:nvPr/>
          </p:nvSpPr>
          <p:spPr>
            <a:xfrm>
              <a:off x="1043608" y="4941168"/>
              <a:ext cx="7551174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u="sng" dirty="0" smtClean="0"/>
                <a:t>Smarter </a:t>
              </a:r>
              <a:r>
                <a:rPr lang="de-DE" u="sng" dirty="0" err="1" smtClean="0"/>
                <a:t>methods</a:t>
              </a:r>
              <a:r>
                <a:rPr lang="de-DE" u="sng" dirty="0" smtClean="0"/>
                <a:t>:</a:t>
              </a:r>
            </a:p>
            <a:p>
              <a:r>
                <a:rPr lang="de-DE" dirty="0" smtClean="0"/>
                <a:t>	 </a:t>
              </a:r>
              <a:r>
                <a:rPr lang="de-DE" sz="2000" b="1" dirty="0" smtClean="0">
                  <a:solidFill>
                    <a:srgbClr val="FF0000"/>
                  </a:solidFill>
                </a:rPr>
                <a:t>- </a:t>
              </a:r>
              <a:r>
                <a:rPr lang="de-DE" sz="2000" b="1" dirty="0" err="1" smtClean="0">
                  <a:solidFill>
                    <a:srgbClr val="FF0000"/>
                  </a:solidFill>
                </a:rPr>
                <a:t>Markov</a:t>
              </a:r>
              <a:r>
                <a:rPr lang="de-DE" sz="2000" b="1" dirty="0" smtClean="0">
                  <a:solidFill>
                    <a:srgbClr val="FF0000"/>
                  </a:solidFill>
                </a:rPr>
                <a:t> </a:t>
              </a:r>
              <a:r>
                <a:rPr lang="de-DE" sz="2000" b="1" dirty="0" err="1" smtClean="0">
                  <a:solidFill>
                    <a:srgbClr val="FF0000"/>
                  </a:solidFill>
                </a:rPr>
                <a:t>chain</a:t>
              </a:r>
              <a:endParaRPr lang="de-DE" sz="2000" b="1" dirty="0" smtClean="0">
                <a:solidFill>
                  <a:srgbClr val="FF0000"/>
                </a:solidFill>
              </a:endParaRPr>
            </a:p>
            <a:p>
              <a:r>
                <a:rPr lang="de-DE" sz="2000" b="1" dirty="0" smtClean="0">
                  <a:solidFill>
                    <a:srgbClr val="FF0000"/>
                  </a:solidFill>
                </a:rPr>
                <a:t>	 - </a:t>
              </a:r>
              <a:r>
                <a:rPr lang="de-DE" sz="2000" b="1" dirty="0" err="1" smtClean="0">
                  <a:solidFill>
                    <a:srgbClr val="FF0000"/>
                  </a:solidFill>
                </a:rPr>
                <a:t>Simulated</a:t>
              </a:r>
              <a:r>
                <a:rPr lang="de-DE" sz="2000" b="1" dirty="0" smtClean="0">
                  <a:solidFill>
                    <a:srgbClr val="FF0000"/>
                  </a:solidFill>
                </a:rPr>
                <a:t> </a:t>
              </a:r>
              <a:r>
                <a:rPr lang="de-DE" sz="2000" b="1" dirty="0" err="1" smtClean="0">
                  <a:solidFill>
                    <a:srgbClr val="FF0000"/>
                  </a:solidFill>
                </a:rPr>
                <a:t>annealing</a:t>
              </a:r>
              <a:endParaRPr lang="de-DE" sz="2000" b="1" dirty="0" smtClean="0">
                <a:solidFill>
                  <a:srgbClr val="FF0000"/>
                </a:solidFill>
              </a:endParaRPr>
            </a:p>
            <a:p>
              <a:r>
                <a:rPr lang="de-DE" dirty="0" err="1" smtClean="0"/>
                <a:t>For</a:t>
              </a:r>
              <a:r>
                <a:rPr lang="de-DE" dirty="0" smtClean="0"/>
                <a:t> 4 </a:t>
              </a:r>
              <a:r>
                <a:rPr lang="de-DE" dirty="0" err="1" smtClean="0"/>
                <a:t>parameters</a:t>
              </a:r>
              <a:r>
                <a:rPr lang="de-DE" dirty="0" smtClean="0"/>
                <a:t>, </a:t>
              </a:r>
              <a:r>
                <a:rPr lang="de-DE" dirty="0" err="1" smtClean="0"/>
                <a:t>minimum</a:t>
              </a:r>
              <a:r>
                <a:rPr lang="de-DE" dirty="0" smtClean="0"/>
                <a:t> </a:t>
              </a:r>
              <a:r>
                <a:rPr lang="de-DE" dirty="0" err="1" smtClean="0"/>
                <a:t>can</a:t>
              </a:r>
              <a:r>
                <a:rPr lang="de-DE" dirty="0" smtClean="0"/>
                <a:t> </a:t>
              </a:r>
              <a:r>
                <a:rPr lang="de-DE" dirty="0" err="1" smtClean="0"/>
                <a:t>be</a:t>
              </a:r>
              <a:r>
                <a:rPr lang="de-DE" dirty="0" smtClean="0"/>
                <a:t> </a:t>
              </a:r>
              <a:r>
                <a:rPr lang="de-DE" dirty="0" err="1" smtClean="0"/>
                <a:t>found</a:t>
              </a:r>
              <a:r>
                <a:rPr lang="de-DE" dirty="0" smtClean="0"/>
                <a:t> </a:t>
              </a:r>
              <a:r>
                <a:rPr lang="de-DE" dirty="0" err="1" smtClean="0"/>
                <a:t>with</a:t>
              </a:r>
              <a:r>
                <a:rPr lang="de-DE" dirty="0" smtClean="0"/>
                <a:t> ~</a:t>
              </a:r>
              <a:r>
                <a:rPr lang="de-DE" dirty="0" err="1" smtClean="0"/>
                <a:t>millions</a:t>
              </a:r>
              <a:r>
                <a:rPr lang="de-DE" dirty="0" smtClean="0"/>
                <a:t> </a:t>
              </a:r>
              <a:r>
                <a:rPr lang="de-DE" dirty="0" err="1" smtClean="0"/>
                <a:t>points</a:t>
              </a:r>
              <a:endParaRPr lang="de-DE" dirty="0"/>
            </a:p>
          </p:txBody>
        </p:sp>
        <p:sp>
          <p:nvSpPr>
            <p:cNvPr id="48" name="Abgerundetes Rechteck 47"/>
            <p:cNvSpPr/>
            <p:nvPr/>
          </p:nvSpPr>
          <p:spPr>
            <a:xfrm>
              <a:off x="755576" y="4725144"/>
              <a:ext cx="6984776" cy="1728192"/>
            </a:xfrm>
            <a:prstGeom prst="roundRect">
              <a:avLst>
                <a:gd name="adj" fmla="val 10297"/>
              </a:avLst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/>
          <p:nvPr/>
        </p:nvSpPr>
        <p:spPr>
          <a:xfrm>
            <a:off x="1679944" y="3708991"/>
            <a:ext cx="6251944" cy="2883195"/>
          </a:xfrm>
          <a:custGeom>
            <a:avLst/>
            <a:gdLst>
              <a:gd name="connsiteX0" fmla="*/ 0 w 6251944"/>
              <a:gd name="connsiteY0" fmla="*/ 1607288 h 2883195"/>
              <a:gd name="connsiteX1" fmla="*/ 361507 w 6251944"/>
              <a:gd name="connsiteY1" fmla="*/ 724786 h 2883195"/>
              <a:gd name="connsiteX2" fmla="*/ 723014 w 6251944"/>
              <a:gd name="connsiteY2" fmla="*/ 182525 h 2883195"/>
              <a:gd name="connsiteX3" fmla="*/ 1180214 w 6251944"/>
              <a:gd name="connsiteY3" fmla="*/ 44302 h 2883195"/>
              <a:gd name="connsiteX4" fmla="*/ 1562986 w 6251944"/>
              <a:gd name="connsiteY4" fmla="*/ 427074 h 2883195"/>
              <a:gd name="connsiteX5" fmla="*/ 2211572 w 6251944"/>
              <a:gd name="connsiteY5" fmla="*/ 2606749 h 2883195"/>
              <a:gd name="connsiteX6" fmla="*/ 2583712 w 6251944"/>
              <a:gd name="connsiteY6" fmla="*/ 2085753 h 2883195"/>
              <a:gd name="connsiteX7" fmla="*/ 2881423 w 6251944"/>
              <a:gd name="connsiteY7" fmla="*/ 1107558 h 2883195"/>
              <a:gd name="connsiteX8" fmla="*/ 3413051 w 6251944"/>
              <a:gd name="connsiteY8" fmla="*/ 1213883 h 2883195"/>
              <a:gd name="connsiteX9" fmla="*/ 3817089 w 6251944"/>
              <a:gd name="connsiteY9" fmla="*/ 852376 h 2883195"/>
              <a:gd name="connsiteX10" fmla="*/ 4189228 w 6251944"/>
              <a:gd name="connsiteY10" fmla="*/ 363279 h 2883195"/>
              <a:gd name="connsiteX11" fmla="*/ 6251944 w 6251944"/>
              <a:gd name="connsiteY11" fmla="*/ 575930 h 28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1944" h="2883195">
                <a:moveTo>
                  <a:pt x="0" y="1607288"/>
                </a:moveTo>
                <a:cubicBezTo>
                  <a:pt x="120502" y="1284767"/>
                  <a:pt x="241005" y="962246"/>
                  <a:pt x="361507" y="724786"/>
                </a:cubicBezTo>
                <a:cubicBezTo>
                  <a:pt x="482009" y="487326"/>
                  <a:pt x="586563" y="295939"/>
                  <a:pt x="723014" y="182525"/>
                </a:cubicBezTo>
                <a:cubicBezTo>
                  <a:pt x="859465" y="69111"/>
                  <a:pt x="1040219" y="3544"/>
                  <a:pt x="1180214" y="44302"/>
                </a:cubicBezTo>
                <a:cubicBezTo>
                  <a:pt x="1320209" y="85060"/>
                  <a:pt x="1391093" y="0"/>
                  <a:pt x="1562986" y="427074"/>
                </a:cubicBezTo>
                <a:cubicBezTo>
                  <a:pt x="1734879" y="854148"/>
                  <a:pt x="2041451" y="2330303"/>
                  <a:pt x="2211572" y="2606749"/>
                </a:cubicBezTo>
                <a:cubicBezTo>
                  <a:pt x="2381693" y="2883195"/>
                  <a:pt x="2472070" y="2335618"/>
                  <a:pt x="2583712" y="2085753"/>
                </a:cubicBezTo>
                <a:cubicBezTo>
                  <a:pt x="2695354" y="1835888"/>
                  <a:pt x="2743200" y="1252870"/>
                  <a:pt x="2881423" y="1107558"/>
                </a:cubicBezTo>
                <a:cubicBezTo>
                  <a:pt x="3019646" y="962246"/>
                  <a:pt x="3257107" y="1256413"/>
                  <a:pt x="3413051" y="1213883"/>
                </a:cubicBezTo>
                <a:cubicBezTo>
                  <a:pt x="3568995" y="1171353"/>
                  <a:pt x="3687726" y="994143"/>
                  <a:pt x="3817089" y="852376"/>
                </a:cubicBezTo>
                <a:cubicBezTo>
                  <a:pt x="3946452" y="710609"/>
                  <a:pt x="3783419" y="409353"/>
                  <a:pt x="4189228" y="363279"/>
                </a:cubicBezTo>
                <a:cubicBezTo>
                  <a:pt x="4595037" y="317205"/>
                  <a:pt x="5423490" y="446567"/>
                  <a:pt x="6251944" y="57593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rot="5400000" flipH="1" flipV="1">
            <a:off x="-427866" y="4500570"/>
            <a:ext cx="399973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1571604" y="6495691"/>
            <a:ext cx="4216721" cy="51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59278" y="6329652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Parameter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14348" y="2071678"/>
            <a:ext cx="170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Symbol" pitchFamily="18" charset="2"/>
              </a:rPr>
              <a:t>c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2</a:t>
            </a:r>
            <a:endParaRPr lang="de-DE" sz="2000" b="1" dirty="0">
              <a:solidFill>
                <a:srgbClr val="0070C0"/>
              </a:solidFill>
            </a:endParaRPr>
          </a:p>
        </p:txBody>
      </p:sp>
      <p:grpSp>
        <p:nvGrpSpPr>
          <p:cNvPr id="70" name="Gruppieren 69"/>
          <p:cNvGrpSpPr/>
          <p:nvPr/>
        </p:nvGrpSpPr>
        <p:grpSpPr>
          <a:xfrm>
            <a:off x="1605516" y="1036090"/>
            <a:ext cx="7548009" cy="5447998"/>
            <a:chOff x="1605516" y="1036090"/>
            <a:chExt cx="7548009" cy="5447998"/>
          </a:xfrm>
        </p:grpSpPr>
        <p:sp>
          <p:nvSpPr>
            <p:cNvPr id="80" name="Abgerundetes Rechteck 79"/>
            <p:cNvSpPr/>
            <p:nvPr/>
          </p:nvSpPr>
          <p:spPr>
            <a:xfrm>
              <a:off x="2890817" y="1119176"/>
              <a:ext cx="214314" cy="21431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867013" y="1036090"/>
              <a:ext cx="6286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2</a:t>
              </a:r>
              <a:r>
                <a:rPr lang="en-US" dirty="0" smtClean="0">
                  <a:solidFill>
                    <a:srgbClr val="FF6600"/>
                  </a:solidFill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</a:rPr>
                <a:t> Build a proposal distribution (Gaussian)</a:t>
              </a:r>
            </a:p>
          </p:txBody>
        </p:sp>
        <p:grpSp>
          <p:nvGrpSpPr>
            <p:cNvPr id="2" name="Gruppieren 39"/>
            <p:cNvGrpSpPr/>
            <p:nvPr/>
          </p:nvGrpSpPr>
          <p:grpSpPr>
            <a:xfrm>
              <a:off x="1605516" y="5729177"/>
              <a:ext cx="1127050" cy="754911"/>
              <a:chOff x="3338623" y="2401186"/>
              <a:chExt cx="1127050" cy="754911"/>
            </a:xfrm>
          </p:grpSpPr>
          <p:sp>
            <p:nvSpPr>
              <p:cNvPr id="38" name="Freihandform 37"/>
              <p:cNvSpPr/>
              <p:nvPr/>
            </p:nvSpPr>
            <p:spPr>
              <a:xfrm>
                <a:off x="3338623" y="2408274"/>
                <a:ext cx="499730" cy="747823"/>
              </a:xfrm>
              <a:custGeom>
                <a:avLst/>
                <a:gdLst>
                  <a:gd name="connsiteX0" fmla="*/ 0 w 499730"/>
                  <a:gd name="connsiteY0" fmla="*/ 728331 h 747823"/>
                  <a:gd name="connsiteX1" fmla="*/ 180754 w 499730"/>
                  <a:gd name="connsiteY1" fmla="*/ 664535 h 747823"/>
                  <a:gd name="connsiteX2" fmla="*/ 329610 w 499730"/>
                  <a:gd name="connsiteY2" fmla="*/ 228600 h 747823"/>
                  <a:gd name="connsiteX3" fmla="*/ 414670 w 499730"/>
                  <a:gd name="connsiteY3" fmla="*/ 37214 h 747823"/>
                  <a:gd name="connsiteX4" fmla="*/ 499730 w 499730"/>
                  <a:gd name="connsiteY4" fmla="*/ 5317 h 747823"/>
                  <a:gd name="connsiteX5" fmla="*/ 499730 w 499730"/>
                  <a:gd name="connsiteY5" fmla="*/ 5317 h 74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730" h="747823">
                    <a:moveTo>
                      <a:pt x="0" y="728331"/>
                    </a:moveTo>
                    <a:cubicBezTo>
                      <a:pt x="62909" y="738077"/>
                      <a:pt x="125819" y="747823"/>
                      <a:pt x="180754" y="664535"/>
                    </a:cubicBezTo>
                    <a:cubicBezTo>
                      <a:pt x="235689" y="581247"/>
                      <a:pt x="290624" y="333153"/>
                      <a:pt x="329610" y="228600"/>
                    </a:cubicBezTo>
                    <a:cubicBezTo>
                      <a:pt x="368596" y="124047"/>
                      <a:pt x="386317" y="74428"/>
                      <a:pt x="414670" y="37214"/>
                    </a:cubicBezTo>
                    <a:cubicBezTo>
                      <a:pt x="443023" y="0"/>
                      <a:pt x="499730" y="5317"/>
                      <a:pt x="499730" y="5317"/>
                    </a:cubicBezTo>
                    <a:lnTo>
                      <a:pt x="499730" y="5317"/>
                    </a:ln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Freihandform 38"/>
              <p:cNvSpPr/>
              <p:nvPr/>
            </p:nvSpPr>
            <p:spPr>
              <a:xfrm flipH="1">
                <a:off x="3841896" y="2401186"/>
                <a:ext cx="623777" cy="747823"/>
              </a:xfrm>
              <a:custGeom>
                <a:avLst/>
                <a:gdLst>
                  <a:gd name="connsiteX0" fmla="*/ 0 w 499730"/>
                  <a:gd name="connsiteY0" fmla="*/ 728331 h 747823"/>
                  <a:gd name="connsiteX1" fmla="*/ 180754 w 499730"/>
                  <a:gd name="connsiteY1" fmla="*/ 664535 h 747823"/>
                  <a:gd name="connsiteX2" fmla="*/ 329610 w 499730"/>
                  <a:gd name="connsiteY2" fmla="*/ 228600 h 747823"/>
                  <a:gd name="connsiteX3" fmla="*/ 414670 w 499730"/>
                  <a:gd name="connsiteY3" fmla="*/ 37214 h 747823"/>
                  <a:gd name="connsiteX4" fmla="*/ 499730 w 499730"/>
                  <a:gd name="connsiteY4" fmla="*/ 5317 h 747823"/>
                  <a:gd name="connsiteX5" fmla="*/ 499730 w 499730"/>
                  <a:gd name="connsiteY5" fmla="*/ 5317 h 74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730" h="747823">
                    <a:moveTo>
                      <a:pt x="0" y="728331"/>
                    </a:moveTo>
                    <a:cubicBezTo>
                      <a:pt x="62909" y="738077"/>
                      <a:pt x="125819" y="747823"/>
                      <a:pt x="180754" y="664535"/>
                    </a:cubicBezTo>
                    <a:cubicBezTo>
                      <a:pt x="235689" y="581247"/>
                      <a:pt x="290624" y="333153"/>
                      <a:pt x="329610" y="228600"/>
                    </a:cubicBezTo>
                    <a:cubicBezTo>
                      <a:pt x="368596" y="124047"/>
                      <a:pt x="386317" y="74428"/>
                      <a:pt x="414670" y="37214"/>
                    </a:cubicBezTo>
                    <a:cubicBezTo>
                      <a:pt x="443023" y="0"/>
                      <a:pt x="499730" y="5317"/>
                      <a:pt x="499730" y="5317"/>
                    </a:cubicBezTo>
                    <a:lnTo>
                      <a:pt x="499730" y="5317"/>
                    </a:ln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69" name="Gruppieren 68"/>
          <p:cNvGrpSpPr/>
          <p:nvPr/>
        </p:nvGrpSpPr>
        <p:grpSpPr>
          <a:xfrm>
            <a:off x="674222" y="750338"/>
            <a:ext cx="5265600" cy="5750495"/>
            <a:chOff x="674222" y="750338"/>
            <a:chExt cx="5265600" cy="5750495"/>
          </a:xfrm>
        </p:grpSpPr>
        <p:sp>
          <p:nvSpPr>
            <p:cNvPr id="79" name="Abgerundetes Rechteck 78"/>
            <p:cNvSpPr/>
            <p:nvPr/>
          </p:nvSpPr>
          <p:spPr>
            <a:xfrm>
              <a:off x="2900342" y="833426"/>
              <a:ext cx="214314" cy="21431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74222" y="750338"/>
              <a:ext cx="5265600" cy="5750495"/>
              <a:chOff x="674222" y="750338"/>
              <a:chExt cx="5265600" cy="5750495"/>
            </a:xfrm>
          </p:grpSpPr>
          <p:grpSp>
            <p:nvGrpSpPr>
              <p:cNvPr id="3" name="Gruppieren 66"/>
              <p:cNvGrpSpPr/>
              <p:nvPr/>
            </p:nvGrpSpPr>
            <p:grpSpPr>
              <a:xfrm>
                <a:off x="2071670" y="750338"/>
                <a:ext cx="3868152" cy="5750495"/>
                <a:chOff x="2071670" y="750338"/>
                <a:chExt cx="3868152" cy="5750495"/>
              </a:xfrm>
            </p:grpSpPr>
            <p:sp>
              <p:nvSpPr>
                <p:cNvPr id="15" name="Ellipse 14"/>
                <p:cNvSpPr/>
                <p:nvPr/>
              </p:nvSpPr>
              <p:spPr>
                <a:xfrm>
                  <a:off x="2071670" y="428625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17" name="Gerade Verbindung 16"/>
                <p:cNvCxnSpPr/>
                <p:nvPr/>
              </p:nvCxnSpPr>
              <p:spPr>
                <a:xfrm rot="16200000" flipH="1">
                  <a:off x="495227" y="4884851"/>
                  <a:ext cx="3194104" cy="3786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feld 17"/>
                <p:cNvSpPr txBox="1"/>
                <p:nvPr/>
              </p:nvSpPr>
              <p:spPr>
                <a:xfrm>
                  <a:off x="2867013" y="750338"/>
                  <a:ext cx="30728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C000"/>
                      </a:solidFill>
                    </a:rPr>
                    <a:t>1</a:t>
                  </a:r>
                  <a:r>
                    <a:rPr lang="en-US" dirty="0" smtClean="0">
                      <a:solidFill>
                        <a:srgbClr val="FF6600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rgbClr val="0070C0"/>
                      </a:solidFill>
                    </a:rPr>
                    <a:t> Pick a starting point</a:t>
                  </a:r>
                  <a:endParaRPr lang="de-DE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45" name="Textfeld 44"/>
              <p:cNvSpPr txBox="1"/>
              <p:nvPr/>
            </p:nvSpPr>
            <p:spPr>
              <a:xfrm>
                <a:off x="1850065" y="4125433"/>
                <a:ext cx="2020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1</a:t>
                </a:r>
                <a:endParaRPr lang="de-DE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3" name="Gerade Verbindung 42"/>
              <p:cNvCxnSpPr/>
              <p:nvPr/>
            </p:nvCxnSpPr>
            <p:spPr>
              <a:xfrm rot="10800000">
                <a:off x="1212112" y="4327451"/>
                <a:ext cx="1371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hteck 53"/>
              <p:cNvSpPr/>
              <p:nvPr/>
            </p:nvSpPr>
            <p:spPr>
              <a:xfrm>
                <a:off x="674222" y="4172925"/>
                <a:ext cx="5437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Symbol" pitchFamily="18" charset="2"/>
                  </a:rPr>
                  <a:t>c</a:t>
                </a:r>
                <a:r>
                  <a:rPr lang="en-US" sz="1400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[1]</a:t>
                </a:r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1" name="Gruppieren 70"/>
          <p:cNvGrpSpPr/>
          <p:nvPr/>
        </p:nvGrpSpPr>
        <p:grpSpPr>
          <a:xfrm>
            <a:off x="642323" y="1305447"/>
            <a:ext cx="8521843" cy="5220196"/>
            <a:chOff x="642323" y="1305447"/>
            <a:chExt cx="8521843" cy="5220196"/>
          </a:xfrm>
        </p:grpSpPr>
        <p:sp>
          <p:nvSpPr>
            <p:cNvPr id="81" name="Abgerundetes Rechteck 80"/>
            <p:cNvSpPr/>
            <p:nvPr/>
          </p:nvSpPr>
          <p:spPr>
            <a:xfrm>
              <a:off x="2909867" y="1385876"/>
              <a:ext cx="214314" cy="21431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8" name="Gruppieren 67"/>
            <p:cNvGrpSpPr/>
            <p:nvPr/>
          </p:nvGrpSpPr>
          <p:grpSpPr>
            <a:xfrm>
              <a:off x="642323" y="1305447"/>
              <a:ext cx="8521843" cy="5220196"/>
              <a:chOff x="642323" y="1305447"/>
              <a:chExt cx="8521843" cy="5220196"/>
            </a:xfrm>
          </p:grpSpPr>
          <p:grpSp>
            <p:nvGrpSpPr>
              <p:cNvPr id="67" name="Gruppieren 66"/>
              <p:cNvGrpSpPr/>
              <p:nvPr/>
            </p:nvGrpSpPr>
            <p:grpSpPr>
              <a:xfrm>
                <a:off x="642323" y="1305447"/>
                <a:ext cx="8521843" cy="5220196"/>
                <a:chOff x="642323" y="1305447"/>
                <a:chExt cx="8521843" cy="5220196"/>
              </a:xfrm>
            </p:grpSpPr>
            <p:cxnSp>
              <p:nvCxnSpPr>
                <p:cNvPr id="62" name="Gerade Verbindung 61"/>
                <p:cNvCxnSpPr/>
                <p:nvPr/>
              </p:nvCxnSpPr>
              <p:spPr>
                <a:xfrm rot="10800000" flipV="1">
                  <a:off x="1190847" y="4761460"/>
                  <a:ext cx="889562" cy="192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echteck 63"/>
                <p:cNvSpPr/>
                <p:nvPr/>
              </p:nvSpPr>
              <p:spPr>
                <a:xfrm>
                  <a:off x="642323" y="4587612"/>
                  <a:ext cx="54373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c</a:t>
                  </a:r>
                  <a:r>
                    <a:rPr lang="en-US" sz="1400" baseline="30000" dirty="0" smtClean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400" dirty="0" smtClean="0">
                      <a:solidFill>
                        <a:srgbClr val="FF0000"/>
                      </a:solidFill>
                    </a:rPr>
                    <a:t>[2]</a:t>
                  </a:r>
                  <a:endParaRPr lang="de-DE" sz="14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6" name="Gruppieren 55"/>
                <p:cNvGrpSpPr/>
                <p:nvPr/>
              </p:nvGrpSpPr>
              <p:grpSpPr>
                <a:xfrm>
                  <a:off x="670684" y="1305447"/>
                  <a:ext cx="8493482" cy="5220196"/>
                  <a:chOff x="670684" y="1305447"/>
                  <a:chExt cx="8493482" cy="5220196"/>
                </a:xfrm>
              </p:grpSpPr>
              <p:cxnSp>
                <p:nvCxnSpPr>
                  <p:cNvPr id="44" name="Gerade Verbindung 43"/>
                  <p:cNvCxnSpPr/>
                  <p:nvPr/>
                </p:nvCxnSpPr>
                <p:spPr>
                  <a:xfrm rot="10800000">
                    <a:off x="1258187" y="3841897"/>
                    <a:ext cx="1371600" cy="1588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Rechteck 52"/>
                  <p:cNvSpPr/>
                  <p:nvPr/>
                </p:nvSpPr>
                <p:spPr>
                  <a:xfrm>
                    <a:off x="670684" y="3669636"/>
                    <a:ext cx="543739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rgbClr val="FF0000"/>
                        </a:solidFill>
                        <a:latin typeface="Symbol" pitchFamily="18" charset="2"/>
                      </a:rPr>
                      <a:t>c</a:t>
                    </a:r>
                    <a:r>
                      <a:rPr lang="en-US" sz="1400" baseline="30000" dirty="0" smtClean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400" dirty="0" smtClean="0">
                        <a:solidFill>
                          <a:srgbClr val="FF0000"/>
                        </a:solidFill>
                      </a:rPr>
                      <a:t>[2]</a:t>
                    </a:r>
                    <a:endParaRPr lang="de-DE" sz="1400" dirty="0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5" name="Gruppieren 74"/>
                  <p:cNvGrpSpPr/>
                  <p:nvPr/>
                </p:nvGrpSpPr>
                <p:grpSpPr>
                  <a:xfrm>
                    <a:off x="1683462" y="1305447"/>
                    <a:ext cx="7480704" cy="5220196"/>
                    <a:chOff x="1683462" y="1305447"/>
                    <a:chExt cx="7480704" cy="5220196"/>
                  </a:xfrm>
                </p:grpSpPr>
                <p:sp>
                  <p:nvSpPr>
                    <p:cNvPr id="50" name="Textfeld 49"/>
                    <p:cNvSpPr txBox="1"/>
                    <p:nvPr/>
                  </p:nvSpPr>
                  <p:spPr>
                    <a:xfrm>
                      <a:off x="2877654" y="1305447"/>
                      <a:ext cx="628651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Pick a second point according to the proposal distribution</a:t>
                      </a:r>
                    </a:p>
                  </p:txBody>
                </p:sp>
                <p:grpSp>
                  <p:nvGrpSpPr>
                    <p:cNvPr id="6" name="Gruppieren 73"/>
                    <p:cNvGrpSpPr/>
                    <p:nvPr/>
                  </p:nvGrpSpPr>
                  <p:grpSpPr>
                    <a:xfrm>
                      <a:off x="1683462" y="3331539"/>
                      <a:ext cx="836763" cy="3194104"/>
                      <a:chOff x="1683462" y="3331539"/>
                      <a:chExt cx="836763" cy="3194104"/>
                    </a:xfrm>
                  </p:grpSpPr>
                  <p:grpSp>
                    <p:nvGrpSpPr>
                      <p:cNvPr id="8" name="Gruppieren 72"/>
                      <p:cNvGrpSpPr/>
                      <p:nvPr/>
                    </p:nvGrpSpPr>
                    <p:grpSpPr>
                      <a:xfrm>
                        <a:off x="2232840" y="3331539"/>
                        <a:ext cx="287385" cy="3194104"/>
                        <a:chOff x="2232840" y="3331539"/>
                        <a:chExt cx="287385" cy="3194104"/>
                      </a:xfrm>
                    </p:grpSpPr>
                    <p:sp>
                      <p:nvSpPr>
                        <p:cNvPr id="23" name="Ellipse 22"/>
                        <p:cNvSpPr/>
                        <p:nvPr/>
                      </p:nvSpPr>
                      <p:spPr>
                        <a:xfrm>
                          <a:off x="2448787" y="3810449"/>
                          <a:ext cx="71438" cy="71438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  <p:cxnSp>
                      <p:nvCxnSpPr>
                        <p:cNvPr id="41" name="Gerade Verbindung 40"/>
                        <p:cNvCxnSpPr/>
                        <p:nvPr/>
                      </p:nvCxnSpPr>
                      <p:spPr>
                        <a:xfrm rot="16200000" flipH="1">
                          <a:off x="892175" y="4909661"/>
                          <a:ext cx="3194104" cy="37860"/>
                        </a:xfrm>
                        <a:prstGeom prst="line">
                          <a:avLst/>
                        </a:prstGeom>
                        <a:ln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" name="Textfeld 45"/>
                        <p:cNvSpPr txBox="1"/>
                        <p:nvPr/>
                      </p:nvSpPr>
                      <p:spPr>
                        <a:xfrm>
                          <a:off x="2232840" y="3625707"/>
                          <a:ext cx="265814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200" b="1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de-DE" sz="1200" b="1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1" name="Ellipse 60"/>
                      <p:cNvSpPr/>
                      <p:nvPr/>
                    </p:nvSpPr>
                    <p:spPr>
                      <a:xfrm>
                        <a:off x="1862548" y="4747013"/>
                        <a:ext cx="71438" cy="7143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3" name="Textfeld 62"/>
                      <p:cNvSpPr txBox="1"/>
                      <p:nvPr/>
                    </p:nvSpPr>
                    <p:spPr>
                      <a:xfrm>
                        <a:off x="1683462" y="4543683"/>
                        <a:ext cx="26581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b="1" dirty="0" smtClean="0">
                            <a:solidFill>
                              <a:srgbClr val="FF0000"/>
                            </a:solidFill>
                          </a:rPr>
                          <a:t>2</a:t>
                        </a:r>
                        <a:endParaRPr lang="de-DE" sz="12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77" name="Gerade Verbindung 76"/>
              <p:cNvCxnSpPr/>
              <p:nvPr/>
            </p:nvCxnSpPr>
            <p:spPr>
              <a:xfrm rot="16200000" flipH="1" flipV="1">
                <a:off x="958486" y="5457191"/>
                <a:ext cx="1857117" cy="3009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Rechteck 73"/>
          <p:cNvSpPr/>
          <p:nvPr/>
        </p:nvSpPr>
        <p:spPr>
          <a:xfrm>
            <a:off x="5460521" y="3459192"/>
            <a:ext cx="2838090" cy="1224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Foliennummernplatzhalt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5" name="Abgerundetes Rechteck 54"/>
          <p:cNvSpPr/>
          <p:nvPr/>
        </p:nvSpPr>
        <p:spPr>
          <a:xfrm>
            <a:off x="1741251" y="262646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3629316" y="242133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Markov Chains</a:t>
            </a:r>
          </a:p>
        </p:txBody>
      </p:sp>
      <p:sp>
        <p:nvSpPr>
          <p:cNvPr id="59" name="Rechteck 58"/>
          <p:cNvSpPr/>
          <p:nvPr/>
        </p:nvSpPr>
        <p:spPr>
          <a:xfrm>
            <a:off x="4621161" y="4365522"/>
            <a:ext cx="1592826" cy="1809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3" name="Gruppieren 72"/>
          <p:cNvGrpSpPr/>
          <p:nvPr/>
        </p:nvGrpSpPr>
        <p:grpSpPr>
          <a:xfrm>
            <a:off x="2867013" y="1549996"/>
            <a:ext cx="6286512" cy="1571269"/>
            <a:chOff x="2867013" y="1549996"/>
            <a:chExt cx="6286512" cy="1571269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2867013" y="1549996"/>
              <a:ext cx="6286512" cy="1571269"/>
              <a:chOff x="2867013" y="1549996"/>
              <a:chExt cx="6286512" cy="1571269"/>
            </a:xfrm>
          </p:grpSpPr>
          <p:sp>
            <p:nvSpPr>
              <p:cNvPr id="82" name="Abgerundetes Rechteck 81"/>
              <p:cNvSpPr/>
              <p:nvPr/>
            </p:nvSpPr>
            <p:spPr>
              <a:xfrm>
                <a:off x="2900342" y="1652576"/>
                <a:ext cx="214314" cy="214314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" name="Gruppieren 69"/>
              <p:cNvGrpSpPr/>
              <p:nvPr/>
            </p:nvGrpSpPr>
            <p:grpSpPr>
              <a:xfrm>
                <a:off x="2867013" y="1549996"/>
                <a:ext cx="6286512" cy="1571269"/>
                <a:chOff x="2867013" y="1549996"/>
                <a:chExt cx="6286512" cy="1571269"/>
              </a:xfrm>
            </p:grpSpPr>
            <p:sp>
              <p:nvSpPr>
                <p:cNvPr id="51" name="Textfeld 50"/>
                <p:cNvSpPr txBox="1"/>
                <p:nvPr/>
              </p:nvSpPr>
              <p:spPr>
                <a:xfrm>
                  <a:off x="2867013" y="1549996"/>
                  <a:ext cx="62865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C000"/>
                      </a:solidFill>
                    </a:rPr>
                    <a:t>4</a:t>
                  </a:r>
                  <a:r>
                    <a:rPr lang="en-US" dirty="0" smtClean="0">
                      <a:solidFill>
                        <a:srgbClr val="FF6600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rgbClr val="0070C0"/>
                      </a:solidFill>
                    </a:rPr>
                    <a:t> </a:t>
                  </a:r>
                  <a:r>
                    <a:rPr lang="de-DE" dirty="0" err="1" smtClean="0">
                      <a:solidFill>
                        <a:srgbClr val="0070C0"/>
                      </a:solidFill>
                    </a:rPr>
                    <a:t>Compare</a:t>
                  </a:r>
                  <a:r>
                    <a:rPr lang="de-DE" dirty="0" smtClean="0">
                      <a:solidFill>
                        <a:srgbClr val="0070C0"/>
                      </a:solidFill>
                    </a:rPr>
                    <a:t> </a:t>
                  </a:r>
                  <a:r>
                    <a:rPr lang="de-DE" dirty="0" err="1" smtClean="0">
                      <a:solidFill>
                        <a:srgbClr val="0070C0"/>
                      </a:solidFill>
                    </a:rPr>
                    <a:t>the</a:t>
                  </a:r>
                  <a:r>
                    <a:rPr lang="de-DE" dirty="0" smtClean="0">
                      <a:solidFill>
                        <a:srgbClr val="0070C0"/>
                      </a:solidFill>
                    </a:rPr>
                    <a:t> 2 </a:t>
                  </a:r>
                  <a:r>
                    <a:rPr lang="de-DE" dirty="0" err="1" smtClean="0">
                      <a:solidFill>
                        <a:srgbClr val="0070C0"/>
                      </a:solidFill>
                    </a:rPr>
                    <a:t>points</a:t>
                  </a:r>
                  <a:r>
                    <a:rPr lang="de-DE" dirty="0" smtClean="0">
                      <a:solidFill>
                        <a:srgbClr val="0070C0"/>
                      </a:solidFill>
                    </a:rPr>
                    <a:t> </a:t>
                  </a:r>
                  <a:r>
                    <a:rPr lang="de-DE" dirty="0" err="1" smtClean="0">
                      <a:solidFill>
                        <a:srgbClr val="0070C0"/>
                      </a:solidFill>
                    </a:rPr>
                    <a:t>with</a:t>
                  </a:r>
                  <a:endParaRPr lang="en-US" dirty="0" smtClean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2" name="Textfeld 51"/>
                <p:cNvSpPr txBox="1"/>
                <p:nvPr/>
              </p:nvSpPr>
              <p:spPr>
                <a:xfrm>
                  <a:off x="3390677" y="1920936"/>
                  <a:ext cx="576284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 smtClean="0"/>
                </a:p>
                <a:p>
                  <a:endParaRPr lang="en-US" dirty="0" smtClean="0"/>
                </a:p>
                <a:p>
                  <a:r>
                    <a:rPr lang="en-US" dirty="0" smtClean="0"/>
                    <a:t>If </a:t>
                  </a:r>
                  <a:r>
                    <a:rPr lang="en-US" dirty="0" smtClean="0">
                      <a:latin typeface="Lucida Calligraphy" pitchFamily="66" charset="0"/>
                    </a:rPr>
                    <a:t>L</a:t>
                  </a:r>
                  <a:r>
                    <a:rPr lang="en-US" baseline="-25000" dirty="0" smtClean="0"/>
                    <a:t>1</a:t>
                  </a:r>
                  <a:r>
                    <a:rPr lang="en-US" dirty="0" smtClean="0"/>
                    <a:t>/</a:t>
                  </a:r>
                  <a:r>
                    <a:rPr lang="en-US" dirty="0" smtClean="0">
                      <a:latin typeface="Lucida Calligraphy" pitchFamily="66" charset="0"/>
                    </a:rPr>
                    <a:t>L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/>
                    <a:t> &gt; 1 : point 2 accepted (lower </a:t>
                  </a:r>
                  <a:r>
                    <a:rPr lang="de-DE" dirty="0" smtClean="0">
                      <a:latin typeface="Symbol" pitchFamily="18" charset="2"/>
                    </a:rPr>
                    <a:t>c</a:t>
                  </a:r>
                  <a:r>
                    <a:rPr lang="de-DE" baseline="30000" dirty="0" smtClean="0"/>
                    <a:t>2</a:t>
                  </a:r>
                  <a:r>
                    <a:rPr lang="de-DE" dirty="0" smtClean="0"/>
                    <a:t>)</a:t>
                  </a:r>
                  <a:endParaRPr lang="en-US" dirty="0" smtClean="0"/>
                </a:p>
                <a:p>
                  <a:r>
                    <a:rPr lang="en-US" dirty="0" smtClean="0"/>
                    <a:t>If </a:t>
                  </a:r>
                  <a:r>
                    <a:rPr lang="en-US" dirty="0" smtClean="0">
                      <a:latin typeface="Lucida Calligraphy" pitchFamily="66" charset="0"/>
                    </a:rPr>
                    <a:t>L</a:t>
                  </a:r>
                  <a:r>
                    <a:rPr lang="en-US" baseline="-25000" dirty="0" smtClean="0"/>
                    <a:t>1</a:t>
                  </a:r>
                  <a:r>
                    <a:rPr lang="en-US" dirty="0" smtClean="0"/>
                    <a:t>/</a:t>
                  </a:r>
                  <a:r>
                    <a:rPr lang="en-US" dirty="0" smtClean="0">
                      <a:latin typeface="Lucida Calligraphy" pitchFamily="66" charset="0"/>
                    </a:rPr>
                    <a:t>L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>
                      <a:latin typeface="+mj-lt"/>
                    </a:rPr>
                    <a:t> &lt; 1</a:t>
                  </a:r>
                  <a:r>
                    <a:rPr lang="en-US" dirty="0" smtClean="0"/>
                    <a:t> : point 2 accepted with a probability of L</a:t>
                  </a:r>
                </a:p>
              </p:txBody>
            </p:sp>
          </p:grp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50950" y="1671484"/>
              <a:ext cx="17716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0530" cy="140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feld 64"/>
          <p:cNvSpPr txBox="1"/>
          <p:nvPr/>
        </p:nvSpPr>
        <p:spPr>
          <a:xfrm>
            <a:off x="1" y="1399401"/>
            <a:ext cx="1101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Andrei Markov</a:t>
            </a:r>
          </a:p>
          <a:p>
            <a:pPr algn="ctr"/>
            <a:r>
              <a:rPr lang="en-US" sz="1100" dirty="0" smtClean="0"/>
              <a:t>1856-1922</a:t>
            </a:r>
            <a:endParaRPr lang="de-DE" sz="1100" dirty="0"/>
          </a:p>
        </p:txBody>
      </p:sp>
      <p:sp>
        <p:nvSpPr>
          <p:cNvPr id="48" name="Textfeld 47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4482" y="745623"/>
            <a:ext cx="509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This algorithm (Metropolis-Hasting) gives out a suite of numbers, each depending ONLY on the precedent 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Markov chain</a:t>
            </a:r>
            <a:endParaRPr lang="de-DE" sz="1600" b="1" dirty="0">
              <a:solidFill>
                <a:srgbClr val="FF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rot="5400000" flipH="1" flipV="1">
            <a:off x="-235765" y="4693445"/>
            <a:ext cx="3614759" cy="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>
            <a:off x="1571604" y="6500834"/>
            <a:ext cx="62151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981048" y="2805103"/>
            <a:ext cx="17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1679944" y="3708991"/>
            <a:ext cx="6251944" cy="2883195"/>
          </a:xfrm>
          <a:custGeom>
            <a:avLst/>
            <a:gdLst>
              <a:gd name="connsiteX0" fmla="*/ 0 w 6251944"/>
              <a:gd name="connsiteY0" fmla="*/ 1607288 h 2883195"/>
              <a:gd name="connsiteX1" fmla="*/ 361507 w 6251944"/>
              <a:gd name="connsiteY1" fmla="*/ 724786 h 2883195"/>
              <a:gd name="connsiteX2" fmla="*/ 723014 w 6251944"/>
              <a:gd name="connsiteY2" fmla="*/ 182525 h 2883195"/>
              <a:gd name="connsiteX3" fmla="*/ 1180214 w 6251944"/>
              <a:gd name="connsiteY3" fmla="*/ 44302 h 2883195"/>
              <a:gd name="connsiteX4" fmla="*/ 1562986 w 6251944"/>
              <a:gd name="connsiteY4" fmla="*/ 427074 h 2883195"/>
              <a:gd name="connsiteX5" fmla="*/ 2211572 w 6251944"/>
              <a:gd name="connsiteY5" fmla="*/ 2606749 h 2883195"/>
              <a:gd name="connsiteX6" fmla="*/ 2583712 w 6251944"/>
              <a:gd name="connsiteY6" fmla="*/ 2085753 h 2883195"/>
              <a:gd name="connsiteX7" fmla="*/ 2881423 w 6251944"/>
              <a:gd name="connsiteY7" fmla="*/ 1107558 h 2883195"/>
              <a:gd name="connsiteX8" fmla="*/ 3413051 w 6251944"/>
              <a:gd name="connsiteY8" fmla="*/ 1213883 h 2883195"/>
              <a:gd name="connsiteX9" fmla="*/ 3817089 w 6251944"/>
              <a:gd name="connsiteY9" fmla="*/ 852376 h 2883195"/>
              <a:gd name="connsiteX10" fmla="*/ 4189228 w 6251944"/>
              <a:gd name="connsiteY10" fmla="*/ 363279 h 2883195"/>
              <a:gd name="connsiteX11" fmla="*/ 6251944 w 6251944"/>
              <a:gd name="connsiteY11" fmla="*/ 575930 h 28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1944" h="2883195">
                <a:moveTo>
                  <a:pt x="0" y="1607288"/>
                </a:moveTo>
                <a:cubicBezTo>
                  <a:pt x="120502" y="1284767"/>
                  <a:pt x="241005" y="962246"/>
                  <a:pt x="361507" y="724786"/>
                </a:cubicBezTo>
                <a:cubicBezTo>
                  <a:pt x="482009" y="487326"/>
                  <a:pt x="586563" y="295939"/>
                  <a:pt x="723014" y="182525"/>
                </a:cubicBezTo>
                <a:cubicBezTo>
                  <a:pt x="859465" y="69111"/>
                  <a:pt x="1040219" y="3544"/>
                  <a:pt x="1180214" y="44302"/>
                </a:cubicBezTo>
                <a:cubicBezTo>
                  <a:pt x="1320209" y="85060"/>
                  <a:pt x="1391093" y="0"/>
                  <a:pt x="1562986" y="427074"/>
                </a:cubicBezTo>
                <a:cubicBezTo>
                  <a:pt x="1734879" y="854148"/>
                  <a:pt x="2041451" y="2330303"/>
                  <a:pt x="2211572" y="2606749"/>
                </a:cubicBezTo>
                <a:cubicBezTo>
                  <a:pt x="2381693" y="2883195"/>
                  <a:pt x="2472070" y="2335618"/>
                  <a:pt x="2583712" y="2085753"/>
                </a:cubicBezTo>
                <a:cubicBezTo>
                  <a:pt x="2695354" y="1835888"/>
                  <a:pt x="2743200" y="1252870"/>
                  <a:pt x="2881423" y="1107558"/>
                </a:cubicBezTo>
                <a:cubicBezTo>
                  <a:pt x="3019646" y="962246"/>
                  <a:pt x="3257107" y="1256413"/>
                  <a:pt x="3413051" y="1213883"/>
                </a:cubicBezTo>
                <a:cubicBezTo>
                  <a:pt x="3568995" y="1171353"/>
                  <a:pt x="3687726" y="994143"/>
                  <a:pt x="3817089" y="852376"/>
                </a:cubicBezTo>
                <a:cubicBezTo>
                  <a:pt x="3946452" y="710609"/>
                  <a:pt x="3783419" y="409353"/>
                  <a:pt x="4189228" y="363279"/>
                </a:cubicBezTo>
                <a:cubicBezTo>
                  <a:pt x="4595037" y="317205"/>
                  <a:pt x="5423490" y="446567"/>
                  <a:pt x="6251944" y="57593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657724" y="5967431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Absolute minimum</a:t>
            </a:r>
            <a:endParaRPr lang="de-DE" sz="1200" dirty="0"/>
          </a:p>
        </p:txBody>
      </p:sp>
      <p:cxnSp>
        <p:nvCxnSpPr>
          <p:cNvPr id="13" name="Gerade Verbindung mit Pfeil 12"/>
          <p:cNvCxnSpPr>
            <a:stCxn id="12" idx="1"/>
          </p:cNvCxnSpPr>
          <p:nvPr/>
        </p:nvCxnSpPr>
        <p:spPr>
          <a:xfrm rot="10800000" flipV="1">
            <a:off x="4300534" y="6105931"/>
            <a:ext cx="357190" cy="147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49"/>
          <p:cNvGrpSpPr/>
          <p:nvPr/>
        </p:nvGrpSpPr>
        <p:grpSpPr>
          <a:xfrm>
            <a:off x="1850065" y="4125433"/>
            <a:ext cx="293043" cy="276999"/>
            <a:chOff x="1850065" y="4125433"/>
            <a:chExt cx="293043" cy="276999"/>
          </a:xfrm>
        </p:grpSpPr>
        <p:sp>
          <p:nvSpPr>
            <p:cNvPr id="8" name="Ellipse 7"/>
            <p:cNvSpPr/>
            <p:nvPr/>
          </p:nvSpPr>
          <p:spPr>
            <a:xfrm>
              <a:off x="2071670" y="4286256"/>
              <a:ext cx="71438" cy="714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850065" y="4125433"/>
              <a:ext cx="2020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1</a:t>
              </a:r>
              <a:endParaRPr lang="de-DE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uppieren 50"/>
          <p:cNvGrpSpPr/>
          <p:nvPr/>
        </p:nvGrpSpPr>
        <p:grpSpPr>
          <a:xfrm>
            <a:off x="2232840" y="3625707"/>
            <a:ext cx="287385" cy="276999"/>
            <a:chOff x="2232840" y="3625707"/>
            <a:chExt cx="287385" cy="276999"/>
          </a:xfrm>
        </p:grpSpPr>
        <p:sp>
          <p:nvSpPr>
            <p:cNvPr id="11" name="Ellipse 10"/>
            <p:cNvSpPr/>
            <p:nvPr/>
          </p:nvSpPr>
          <p:spPr>
            <a:xfrm>
              <a:off x="2448787" y="3810449"/>
              <a:ext cx="71438" cy="714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232840" y="3625707"/>
              <a:ext cx="2658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  <a:endParaRPr lang="de-DE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Ellipse 27"/>
          <p:cNvSpPr/>
          <p:nvPr/>
        </p:nvSpPr>
        <p:spPr>
          <a:xfrm>
            <a:off x="3414966" y="478954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3535467" y="5250302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3588632" y="5452329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3492935" y="5058908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3726861" y="5952080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3833191" y="6239171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4152181" y="5952080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4067117" y="621790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3953692" y="6349039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4123820" y="6093847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3794197" y="615764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4389645" y="520067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4733439" y="4778893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5034701" y="4899394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276" y="511264"/>
            <a:ext cx="2536723" cy="253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Pfeil nach rechts 47"/>
          <p:cNvSpPr/>
          <p:nvPr/>
        </p:nvSpPr>
        <p:spPr>
          <a:xfrm>
            <a:off x="1666875" y="1320889"/>
            <a:ext cx="561975" cy="190500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Abgerundetes Rechteck 48"/>
          <p:cNvSpPr/>
          <p:nvPr/>
        </p:nvSpPr>
        <p:spPr>
          <a:xfrm>
            <a:off x="161925" y="635090"/>
            <a:ext cx="5486400" cy="101917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53"/>
          <p:cNvGrpSpPr/>
          <p:nvPr/>
        </p:nvGrpSpPr>
        <p:grpSpPr>
          <a:xfrm>
            <a:off x="142875" y="1806666"/>
            <a:ext cx="5591176" cy="936522"/>
            <a:chOff x="209550" y="1590677"/>
            <a:chExt cx="5591176" cy="936522"/>
          </a:xfrm>
        </p:grpSpPr>
        <p:sp>
          <p:nvSpPr>
            <p:cNvPr id="29" name="Textfeld 28"/>
            <p:cNvSpPr txBox="1"/>
            <p:nvPr/>
          </p:nvSpPr>
          <p:spPr>
            <a:xfrm>
              <a:off x="466725" y="1683710"/>
              <a:ext cx="5334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Higher density around minima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Possibility to accept points in a worse </a:t>
              </a:r>
              <a:r>
                <a:rPr lang="en-US" sz="1600" dirty="0" smtClean="0">
                  <a:solidFill>
                    <a:srgbClr val="0000FF"/>
                  </a:solidFill>
                  <a:latin typeface="Symbol" pitchFamily="18" charset="2"/>
                </a:rPr>
                <a:t>c</a:t>
              </a:r>
              <a:r>
                <a:rPr lang="en-US" sz="1600" dirty="0" smtClean="0">
                  <a:solidFill>
                    <a:srgbClr val="0000FF"/>
                  </a:solidFill>
                </a:rPr>
                <a:t>2 region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  <a:sym typeface="Wingdings" pitchFamily="2" charset="2"/>
                </a:rPr>
                <a:t>Allows </a:t>
              </a:r>
              <a:r>
                <a:rPr lang="en-US" sz="1600" b="1" dirty="0" smtClean="0">
                  <a:solidFill>
                    <a:srgbClr val="FF0000"/>
                  </a:solidFill>
                  <a:sym typeface="Wingdings" pitchFamily="2" charset="2"/>
                </a:rPr>
                <a:t>scan of the surface</a:t>
              </a:r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209550" y="1590677"/>
              <a:ext cx="5486400" cy="936522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Textfeld 55"/>
          <p:cNvSpPr txBox="1"/>
          <p:nvPr/>
        </p:nvSpPr>
        <p:spPr>
          <a:xfrm>
            <a:off x="5572124" y="5253056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Secondary minimum</a:t>
            </a:r>
            <a:endParaRPr lang="de-DE" sz="1200" dirty="0"/>
          </a:p>
        </p:txBody>
      </p:sp>
      <p:cxnSp>
        <p:nvCxnSpPr>
          <p:cNvPr id="57" name="Gerade Verbindung mit Pfeil 56"/>
          <p:cNvCxnSpPr>
            <a:stCxn id="56" idx="1"/>
          </p:cNvCxnSpPr>
          <p:nvPr/>
        </p:nvCxnSpPr>
        <p:spPr>
          <a:xfrm rot="10800000">
            <a:off x="5238750" y="5095876"/>
            <a:ext cx="333374" cy="29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000568" y="648917"/>
            <a:ext cx="214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Brownian</a:t>
            </a:r>
            <a:r>
              <a:rPr lang="de-DE" sz="1400" dirty="0" smtClean="0"/>
              <a:t> </a:t>
            </a:r>
            <a:r>
              <a:rPr lang="de-DE" sz="1400" dirty="0" err="1" smtClean="0"/>
              <a:t>movement</a:t>
            </a:r>
            <a:endParaRPr lang="de-DE" sz="1400" dirty="0"/>
          </a:p>
        </p:txBody>
      </p:sp>
      <p:sp>
        <p:nvSpPr>
          <p:cNvPr id="50" name="Abgerundetes Rechteck 49"/>
          <p:cNvSpPr/>
          <p:nvPr/>
        </p:nvSpPr>
        <p:spPr>
          <a:xfrm>
            <a:off x="1741251" y="134830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3455391" y="114317"/>
            <a:ext cx="2111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Markov Chains (2)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000249" y="6596390"/>
            <a:ext cx="5838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Xavier Prudent – IKTP (TU Dresden)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893CC-61E8-4620-A79E-D090FF93DAE9}" type="slidenum">
              <a:rPr/>
              <a:pPr lvl="0"/>
              <a:t>8</a:t>
            </a:fld>
            <a:endParaRPr lang="en-GB"/>
          </a:p>
        </p:txBody>
      </p:sp>
      <p:sp>
        <p:nvSpPr>
          <p:cNvPr id="14" name="Textfeld 13"/>
          <p:cNvSpPr txBox="1"/>
          <p:nvPr/>
        </p:nvSpPr>
        <p:spPr>
          <a:xfrm>
            <a:off x="324465" y="5997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Markov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… ?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1741251" y="134830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3455391" y="114317"/>
            <a:ext cx="2111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Markov Chains (3)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1102110" y="1004250"/>
            <a:ext cx="7196621" cy="2714697"/>
            <a:chOff x="1102110" y="1004250"/>
            <a:chExt cx="7196621" cy="271469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 b="48045"/>
            <a:stretch>
              <a:fillRect/>
            </a:stretch>
          </p:blipFill>
          <p:spPr>
            <a:xfrm>
              <a:off x="1102110" y="1197916"/>
              <a:ext cx="7192289" cy="2502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feld 3"/>
            <p:cNvSpPr txBox="1"/>
            <p:nvPr/>
          </p:nvSpPr>
          <p:spPr>
            <a:xfrm>
              <a:off x="3033660" y="3361218"/>
              <a:ext cx="1376413" cy="3036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81639" tIns="40820" rIns="81639" bIns="4082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500" dirty="0">
                  <a:solidFill>
                    <a:srgbClr val="FF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# </a:t>
              </a:r>
              <a:r>
                <a:rPr lang="en-GB" sz="1500" dirty="0" smtClean="0">
                  <a:solidFill>
                    <a:srgbClr val="FF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steps</a:t>
              </a:r>
              <a:endParaRPr lang="en-GB" sz="15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042904" y="1004250"/>
              <a:ext cx="1656921" cy="34789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81639" tIns="40820" rIns="81639" bIns="4082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FF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Start value = 8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700277" y="1004250"/>
              <a:ext cx="1785582" cy="34789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81639" tIns="40820" rIns="81639" bIns="4082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FF"/>
                  </a:solidFill>
                  <a:latin typeface="Arial" pitchFamily="18"/>
                  <a:ea typeface="Lucida Sans Unicode" pitchFamily="2"/>
                  <a:cs typeface="Tahoma" pitchFamily="2"/>
                </a:rPr>
                <a:t>Start value = 11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922318" y="3415295"/>
              <a:ext cx="1376413" cy="3036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81639" tIns="40820" rIns="81639" bIns="4082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500" dirty="0">
                  <a:solidFill>
                    <a:srgbClr val="FF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# </a:t>
              </a:r>
              <a:r>
                <a:rPr lang="en-GB" sz="1500" dirty="0" smtClean="0">
                  <a:solidFill>
                    <a:srgbClr val="FF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steps</a:t>
              </a:r>
              <a:endParaRPr lang="en-GB" sz="15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1073757" y="3625700"/>
            <a:ext cx="7192289" cy="2544906"/>
            <a:chOff x="1073757" y="3625700"/>
            <a:chExt cx="7192289" cy="2544906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 t="51219"/>
            <a:stretch>
              <a:fillRect/>
            </a:stretch>
          </p:blipFill>
          <p:spPr>
            <a:xfrm>
              <a:off x="1073757" y="3625700"/>
              <a:ext cx="7192289" cy="2349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feld 17"/>
            <p:cNvSpPr txBox="1"/>
            <p:nvPr/>
          </p:nvSpPr>
          <p:spPr>
            <a:xfrm>
              <a:off x="3166395" y="5863528"/>
              <a:ext cx="1376413" cy="3036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81639" tIns="40820" rIns="81639" bIns="4082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500" dirty="0">
                  <a:solidFill>
                    <a:srgbClr val="FF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# </a:t>
              </a:r>
              <a:r>
                <a:rPr lang="en-GB" sz="1500" dirty="0" smtClean="0">
                  <a:solidFill>
                    <a:srgbClr val="FF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steps</a:t>
              </a:r>
              <a:endParaRPr lang="en-GB" sz="15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243892" y="5866954"/>
              <a:ext cx="1376413" cy="3036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81639" tIns="40820" rIns="81639" bIns="4082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500" dirty="0">
                  <a:solidFill>
                    <a:srgbClr val="FF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# </a:t>
              </a:r>
              <a:r>
                <a:rPr lang="en-GB" sz="1500" dirty="0" smtClean="0">
                  <a:solidFill>
                    <a:srgbClr val="FF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steps</a:t>
              </a:r>
              <a:endParaRPr lang="en-GB" sz="15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226141" y="6194323"/>
            <a:ext cx="754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u="sng" dirty="0" err="1" smtClean="0">
                <a:solidFill>
                  <a:srgbClr val="FF0000"/>
                </a:solidFill>
              </a:rPr>
              <a:t>For</a:t>
            </a:r>
            <a:r>
              <a:rPr lang="de-DE" b="1" i="1" u="sng" dirty="0" smtClean="0">
                <a:solidFill>
                  <a:srgbClr val="FF0000"/>
                </a:solidFill>
              </a:rPr>
              <a:t> </a:t>
            </a:r>
            <a:r>
              <a:rPr lang="de-DE" b="1" i="1" u="sng" dirty="0" err="1" smtClean="0">
                <a:solidFill>
                  <a:srgbClr val="FF0000"/>
                </a:solidFill>
              </a:rPr>
              <a:t>unbiased</a:t>
            </a:r>
            <a:r>
              <a:rPr lang="de-DE" b="1" i="1" u="sng" dirty="0" smtClean="0">
                <a:solidFill>
                  <a:srgbClr val="FF0000"/>
                </a:solidFill>
              </a:rPr>
              <a:t> </a:t>
            </a:r>
            <a:r>
              <a:rPr lang="de-DE" b="1" i="1" u="sng" dirty="0" err="1" smtClean="0">
                <a:solidFill>
                  <a:srgbClr val="FF0000"/>
                </a:solidFill>
              </a:rPr>
              <a:t>results</a:t>
            </a:r>
            <a:r>
              <a:rPr lang="de-DE" b="1" i="1" u="sng" dirty="0" smtClean="0">
                <a:solidFill>
                  <a:srgbClr val="FF0000"/>
                </a:solidFill>
              </a:rPr>
              <a:t>: </a:t>
            </a:r>
            <a:r>
              <a:rPr lang="de-DE" b="1" dirty="0" smtClean="0"/>
              <a:t>- </a:t>
            </a:r>
            <a:r>
              <a:rPr lang="de-DE" b="1" dirty="0" err="1" smtClean="0"/>
              <a:t>long</a:t>
            </a:r>
            <a:r>
              <a:rPr lang="de-DE" b="1" dirty="0" smtClean="0"/>
              <a:t> </a:t>
            </a:r>
            <a:r>
              <a:rPr lang="de-DE" b="1" dirty="0" err="1" smtClean="0"/>
              <a:t>enough</a:t>
            </a:r>
            <a:r>
              <a:rPr lang="de-DE" b="1" dirty="0" smtClean="0"/>
              <a:t> </a:t>
            </a:r>
            <a:r>
              <a:rPr lang="de-DE" b="1" dirty="0" err="1" smtClean="0"/>
              <a:t>chain</a:t>
            </a:r>
            <a:r>
              <a:rPr lang="de-DE" b="1" dirty="0" smtClean="0"/>
              <a:t>, but </a:t>
            </a:r>
            <a:r>
              <a:rPr lang="de-DE" b="1" dirty="0" err="1" smtClean="0"/>
              <a:t>how</a:t>
            </a:r>
            <a:r>
              <a:rPr lang="de-DE" b="1" dirty="0" smtClean="0"/>
              <a:t> </a:t>
            </a:r>
            <a:r>
              <a:rPr lang="de-DE" b="1" dirty="0" err="1" smtClean="0"/>
              <a:t>long</a:t>
            </a:r>
            <a:r>
              <a:rPr lang="de-DE" b="1" dirty="0" smtClean="0"/>
              <a:t> … ?</a:t>
            </a:r>
          </a:p>
          <a:p>
            <a:r>
              <a:rPr lang="de-DE" b="1" dirty="0" smtClean="0"/>
              <a:t> 		   - </a:t>
            </a:r>
            <a:r>
              <a:rPr lang="de-DE" b="1" i="1" dirty="0" err="1" smtClean="0"/>
              <a:t>adapted</a:t>
            </a:r>
            <a:r>
              <a:rPr lang="de-DE" b="1" dirty="0" smtClean="0"/>
              <a:t> </a:t>
            </a:r>
            <a:r>
              <a:rPr lang="de-DE" b="1" dirty="0" err="1" smtClean="0"/>
              <a:t>proposal</a:t>
            </a:r>
            <a:r>
              <a:rPr lang="de-DE" b="1" dirty="0" smtClean="0"/>
              <a:t> </a:t>
            </a:r>
            <a:r>
              <a:rPr lang="de-DE" b="1" dirty="0" err="1" smtClean="0"/>
              <a:t>distributions</a:t>
            </a:r>
            <a:endParaRPr lang="de-DE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0839E4-90BC-4CE7-8A39-7FCD492A286A}" type="slidenum">
              <a:rPr/>
              <a:pPr lvl="0"/>
              <a:t>9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790327"/>
            <a:ext cx="4369981" cy="606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364515" y="790326"/>
            <a:ext cx="4269123" cy="60583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1320347" y="1345628"/>
            <a:ext cx="2124602" cy="30365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500" dirty="0" smtClean="0">
                <a:latin typeface="Arial" pitchFamily="18"/>
                <a:ea typeface="Lucida Sans Unicode" pitchFamily="2"/>
                <a:cs typeface="Tahoma" pitchFamily="2"/>
              </a:rPr>
              <a:t>Non optimised</a:t>
            </a:r>
            <a:endParaRPr lang="en-GB" sz="1500" dirty="0"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29631" y="1345628"/>
            <a:ext cx="1893914" cy="30365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500" dirty="0" smtClean="0">
                <a:latin typeface="Arial" pitchFamily="18"/>
                <a:ea typeface="Lucida Sans Unicode" pitchFamily="2"/>
                <a:cs typeface="Tahoma" pitchFamily="2"/>
              </a:rPr>
              <a:t>Optimised</a:t>
            </a:r>
            <a:endParaRPr lang="en-GB" sz="1500" dirty="0"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25626" y="0"/>
            <a:ext cx="2618374" cy="58334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b="1" dirty="0">
                <a:latin typeface="+mj-lt"/>
                <a:ea typeface="Lucida Sans Unicode" pitchFamily="2"/>
                <a:cs typeface="Tahoma" pitchFamily="2"/>
              </a:rPr>
              <a:t>Short fixed </a:t>
            </a:r>
            <a:r>
              <a:rPr lang="en-GB" sz="1600" b="1" dirty="0" smtClean="0">
                <a:latin typeface="+mj-lt"/>
                <a:ea typeface="Lucida Sans Unicode" pitchFamily="2"/>
                <a:cs typeface="Tahoma" pitchFamily="2"/>
              </a:rPr>
              <a:t>chain </a:t>
            </a:r>
            <a:r>
              <a:rPr lang="en-GB" sz="1600" b="1" dirty="0">
                <a:latin typeface="+mj-lt"/>
                <a:ea typeface="Lucida Sans Unicode" pitchFamily="2"/>
                <a:cs typeface="Tahoma" pitchFamily="2"/>
              </a:rPr>
              <a:t>length</a:t>
            </a:r>
            <a:br>
              <a:rPr lang="en-GB" sz="1600" b="1" dirty="0">
                <a:latin typeface="+mj-lt"/>
                <a:ea typeface="Lucida Sans Unicode" pitchFamily="2"/>
                <a:cs typeface="Tahoma" pitchFamily="2"/>
              </a:rPr>
            </a:br>
            <a:endParaRPr lang="en-GB" sz="1600" b="1" dirty="0">
              <a:latin typeface="+mj-lt"/>
              <a:ea typeface="Lucida Sans Unicode" pitchFamily="2"/>
              <a:cs typeface="Tahoma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709797" y="293194"/>
            <a:ext cx="1583598" cy="31839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b="1" dirty="0"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Start value 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709797" y="554462"/>
            <a:ext cx="1583598" cy="31839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b="1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Start value 2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33918" y="255182"/>
            <a:ext cx="391278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0070C0"/>
                </a:solidFill>
              </a:rPr>
              <a:t>Optimised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Markov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chain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at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work</a:t>
            </a:r>
            <a:r>
              <a:rPr lang="de-DE" sz="2000" b="1" dirty="0" smtClean="0">
                <a:solidFill>
                  <a:srgbClr val="0070C0"/>
                </a:solidFill>
              </a:rPr>
              <a:t>…</a:t>
            </a:r>
            <a:endParaRPr lang="de-DE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Bildschirmpräsentation (4:3)</PresentationFormat>
  <Paragraphs>203</Paragraphs>
  <Slides>21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cp:lastModifiedBy> </cp:lastModifiedBy>
  <cp:revision>54</cp:revision>
  <dcterms:modified xsi:type="dcterms:W3CDTF">2012-08-23T09:13:36Z</dcterms:modified>
</cp:coreProperties>
</file>