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6"/>
  </p:notesMasterIdLst>
  <p:sldIdLst>
    <p:sldId id="258" r:id="rId2"/>
    <p:sldId id="438" r:id="rId3"/>
    <p:sldId id="436" r:id="rId4"/>
    <p:sldId id="457" r:id="rId5"/>
    <p:sldId id="439" r:id="rId6"/>
    <p:sldId id="451" r:id="rId7"/>
    <p:sldId id="462" r:id="rId8"/>
    <p:sldId id="470" r:id="rId9"/>
    <p:sldId id="469" r:id="rId10"/>
    <p:sldId id="468" r:id="rId11"/>
    <p:sldId id="465" r:id="rId12"/>
    <p:sldId id="442" r:id="rId13"/>
    <p:sldId id="463" r:id="rId14"/>
    <p:sldId id="464" r:id="rId15"/>
    <p:sldId id="454" r:id="rId16"/>
    <p:sldId id="453" r:id="rId17"/>
    <p:sldId id="423" r:id="rId18"/>
    <p:sldId id="461" r:id="rId19"/>
    <p:sldId id="434" r:id="rId20"/>
    <p:sldId id="432" r:id="rId21"/>
    <p:sldId id="446" r:id="rId22"/>
    <p:sldId id="449" r:id="rId23"/>
    <p:sldId id="411" r:id="rId24"/>
    <p:sldId id="460" r:id="rId25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3399FF"/>
    <a:srgbClr val="00CC99"/>
    <a:srgbClr val="0066FF"/>
    <a:srgbClr val="000000"/>
    <a:srgbClr val="B9F9C1"/>
    <a:srgbClr val="96969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6" autoAdjust="0"/>
    <p:restoredTop sz="86493" autoAdjust="0"/>
  </p:normalViewPr>
  <p:slideViewPr>
    <p:cSldViewPr>
      <p:cViewPr>
        <p:scale>
          <a:sx n="100" d="100"/>
          <a:sy n="100" d="100"/>
        </p:scale>
        <p:origin x="-198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2A67C74-EF5F-4F6A-9B1E-F818FF5E56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noFill/>
          <a:ln w="12700"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671513" y="4679950"/>
            <a:ext cx="5375275" cy="4435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6FD7D-0FDC-4F73-B1E2-BA01AD6E800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smtClean="0"/>
              <a:t>Optical fibres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xfrm>
            <a:off x="671830" y="4681339"/>
            <a:ext cx="5374640" cy="4434289"/>
          </a:xfrm>
          <a:noFill/>
          <a:ln/>
        </p:spPr>
        <p:txBody>
          <a:bodyPr lIns="91365" tIns="45683" rIns="91365" bIns="45683"/>
          <a:lstStyle/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A0B0B-1430-48E6-8DFE-64F1EA039A89}" type="slidenum">
              <a:rPr lang="de-DE" smtClean="0">
                <a:ea typeface="MS PGothic" pitchFamily="34" charset="-128"/>
              </a:rPr>
              <a:pPr/>
              <a:t>8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EA8D1-46CA-43BD-815D-2AEC582CD6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760C-A39A-47E8-A339-8ED092B09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0E4D-297B-467C-A848-AF87E874F994}" type="datetime1">
              <a:rPr lang="en-US"/>
              <a:pPr>
                <a:defRPr/>
              </a:pPr>
              <a:t>5/24/2012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CI_PPT_templ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9275"/>
            <a:ext cx="777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en-GB"/>
              <a:t>Rob Halsall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5EE6AB-3221-4F01-85A7-1D20C9EA0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6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Rob Halsall</a:t>
            </a:r>
          </a:p>
          <a:p>
            <a:endParaRPr lang="en-GB" smtClean="0"/>
          </a:p>
          <a:p>
            <a:r>
              <a:rPr lang="en-GB" smtClean="0"/>
              <a:t>European XFEL/DESY</a:t>
            </a:r>
          </a:p>
          <a:p>
            <a:r>
              <a:rPr lang="en-GB" smtClean="0"/>
              <a:t>25 May 2012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099" name="Title 6"/>
          <p:cNvSpPr>
            <a:spLocks noGrp="1"/>
          </p:cNvSpPr>
          <p:nvPr>
            <p:ph type="ctrTitle"/>
          </p:nvPr>
        </p:nvSpPr>
        <p:spPr>
          <a:xfrm>
            <a:off x="161925" y="2130425"/>
            <a:ext cx="8370888" cy="1470025"/>
          </a:xfrm>
        </p:spPr>
        <p:txBody>
          <a:bodyPr wrap="none" lIns="0" tIns="0" rIns="0" bIns="0"/>
          <a:lstStyle/>
          <a:p>
            <a:r>
              <a:rPr lang="en-GB" sz="2800" b="1" smtClean="0"/>
              <a:t>10Gb Ethernet and beyond on FPGA Workshop</a:t>
            </a:r>
            <a:br>
              <a:rPr lang="en-GB" sz="2800" b="1" smtClean="0"/>
            </a:br>
            <a:r>
              <a:rPr lang="en-GB" sz="2800" smtClean="0"/>
              <a:t/>
            </a:r>
            <a:br>
              <a:rPr lang="en-GB" sz="2800" smtClean="0"/>
            </a:br>
            <a:r>
              <a:rPr lang="en-GB" sz="2800" b="1" smtClean="0"/>
              <a:t>UDP/IP Implementation and Data streaming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5356225" y="1814513"/>
            <a:ext cx="731838" cy="4359792"/>
          </a:xfrm>
          <a:custGeom>
            <a:avLst/>
            <a:gdLst/>
            <a:ahLst/>
            <a:cxnLst>
              <a:cxn ang="0">
                <a:pos x="1" y="64"/>
              </a:cxn>
              <a:cxn ang="0">
                <a:pos x="9" y="42"/>
              </a:cxn>
              <a:cxn ang="0">
                <a:pos x="23" y="24"/>
              </a:cxn>
              <a:cxn ang="0">
                <a:pos x="41" y="10"/>
              </a:cxn>
              <a:cxn ang="0">
                <a:pos x="63" y="2"/>
              </a:cxn>
              <a:cxn ang="0">
                <a:pos x="382" y="0"/>
              </a:cxn>
              <a:cxn ang="0">
                <a:pos x="405" y="4"/>
              </a:cxn>
              <a:cxn ang="0">
                <a:pos x="426" y="14"/>
              </a:cxn>
              <a:cxn ang="0">
                <a:pos x="443" y="29"/>
              </a:cxn>
              <a:cxn ang="0">
                <a:pos x="455" y="48"/>
              </a:cxn>
              <a:cxn ang="0">
                <a:pos x="461" y="71"/>
              </a:cxn>
              <a:cxn ang="0">
                <a:pos x="461" y="2612"/>
              </a:cxn>
              <a:cxn ang="0">
                <a:pos x="455" y="2635"/>
              </a:cxn>
              <a:cxn ang="0">
                <a:pos x="443" y="2654"/>
              </a:cxn>
              <a:cxn ang="0">
                <a:pos x="426" y="2670"/>
              </a:cxn>
              <a:cxn ang="0">
                <a:pos x="406" y="2680"/>
              </a:cxn>
              <a:cxn ang="0">
                <a:pos x="382" y="2683"/>
              </a:cxn>
              <a:cxn ang="0">
                <a:pos x="63" y="2682"/>
              </a:cxn>
              <a:cxn ang="0">
                <a:pos x="41" y="2674"/>
              </a:cxn>
              <a:cxn ang="0">
                <a:pos x="23" y="2660"/>
              </a:cxn>
              <a:cxn ang="0">
                <a:pos x="9" y="2642"/>
              </a:cxn>
              <a:cxn ang="0">
                <a:pos x="1" y="2620"/>
              </a:cxn>
              <a:cxn ang="0">
                <a:pos x="0" y="80"/>
              </a:cxn>
              <a:cxn ang="0">
                <a:pos x="8" y="2619"/>
              </a:cxn>
              <a:cxn ang="0">
                <a:pos x="15" y="2639"/>
              </a:cxn>
              <a:cxn ang="0">
                <a:pos x="28" y="2655"/>
              </a:cxn>
              <a:cxn ang="0">
                <a:pos x="44" y="2668"/>
              </a:cxn>
              <a:cxn ang="0">
                <a:pos x="64" y="2675"/>
              </a:cxn>
              <a:cxn ang="0">
                <a:pos x="382" y="2677"/>
              </a:cxn>
              <a:cxn ang="0">
                <a:pos x="403" y="2673"/>
              </a:cxn>
              <a:cxn ang="0">
                <a:pos x="422" y="2664"/>
              </a:cxn>
              <a:cxn ang="0">
                <a:pos x="438" y="2650"/>
              </a:cxn>
              <a:cxn ang="0">
                <a:pos x="448" y="2633"/>
              </a:cxn>
              <a:cxn ang="0">
                <a:pos x="454" y="2612"/>
              </a:cxn>
              <a:cxn ang="0">
                <a:pos x="454" y="72"/>
              </a:cxn>
              <a:cxn ang="0">
                <a:pos x="449" y="51"/>
              </a:cxn>
              <a:cxn ang="0">
                <a:pos x="438" y="33"/>
              </a:cxn>
              <a:cxn ang="0">
                <a:pos x="423" y="20"/>
              </a:cxn>
              <a:cxn ang="0">
                <a:pos x="404" y="10"/>
              </a:cxn>
              <a:cxn ang="0">
                <a:pos x="382" y="7"/>
              </a:cxn>
              <a:cxn ang="0">
                <a:pos x="64" y="8"/>
              </a:cxn>
              <a:cxn ang="0">
                <a:pos x="45" y="16"/>
              </a:cxn>
              <a:cxn ang="0">
                <a:pos x="28" y="28"/>
              </a:cxn>
              <a:cxn ang="0">
                <a:pos x="15" y="45"/>
              </a:cxn>
              <a:cxn ang="0">
                <a:pos x="8" y="65"/>
              </a:cxn>
              <a:cxn ang="0">
                <a:pos x="6" y="2604"/>
              </a:cxn>
            </a:cxnLst>
            <a:rect l="0" t="0" r="r" b="b"/>
            <a:pathLst>
              <a:path w="461" h="2683">
                <a:moveTo>
                  <a:pt x="0" y="80"/>
                </a:move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6" y="49"/>
                </a:lnTo>
                <a:lnTo>
                  <a:pt x="9" y="42"/>
                </a:lnTo>
                <a:lnTo>
                  <a:pt x="13" y="36"/>
                </a:lnTo>
                <a:lnTo>
                  <a:pt x="18" y="29"/>
                </a:lnTo>
                <a:lnTo>
                  <a:pt x="23" y="24"/>
                </a:lnTo>
                <a:lnTo>
                  <a:pt x="28" y="19"/>
                </a:lnTo>
                <a:lnTo>
                  <a:pt x="34" y="14"/>
                </a:lnTo>
                <a:lnTo>
                  <a:pt x="41" y="10"/>
                </a:lnTo>
                <a:lnTo>
                  <a:pt x="48" y="7"/>
                </a:lnTo>
                <a:lnTo>
                  <a:pt x="55" y="4"/>
                </a:lnTo>
                <a:lnTo>
                  <a:pt x="63" y="2"/>
                </a:lnTo>
                <a:lnTo>
                  <a:pt x="71" y="1"/>
                </a:lnTo>
                <a:lnTo>
                  <a:pt x="79" y="0"/>
                </a:lnTo>
                <a:lnTo>
                  <a:pt x="382" y="0"/>
                </a:lnTo>
                <a:lnTo>
                  <a:pt x="390" y="1"/>
                </a:lnTo>
                <a:lnTo>
                  <a:pt x="398" y="2"/>
                </a:lnTo>
                <a:lnTo>
                  <a:pt x="405" y="4"/>
                </a:lnTo>
                <a:lnTo>
                  <a:pt x="412" y="7"/>
                </a:lnTo>
                <a:lnTo>
                  <a:pt x="419" y="10"/>
                </a:lnTo>
                <a:lnTo>
                  <a:pt x="426" y="14"/>
                </a:lnTo>
                <a:lnTo>
                  <a:pt x="432" y="18"/>
                </a:lnTo>
                <a:lnTo>
                  <a:pt x="438" y="23"/>
                </a:lnTo>
                <a:lnTo>
                  <a:pt x="443" y="29"/>
                </a:lnTo>
                <a:lnTo>
                  <a:pt x="447" y="35"/>
                </a:lnTo>
                <a:lnTo>
                  <a:pt x="451" y="42"/>
                </a:lnTo>
                <a:lnTo>
                  <a:pt x="455" y="48"/>
                </a:lnTo>
                <a:lnTo>
                  <a:pt x="457" y="56"/>
                </a:lnTo>
                <a:lnTo>
                  <a:pt x="459" y="63"/>
                </a:lnTo>
                <a:lnTo>
                  <a:pt x="461" y="71"/>
                </a:lnTo>
                <a:lnTo>
                  <a:pt x="461" y="79"/>
                </a:lnTo>
                <a:lnTo>
                  <a:pt x="461" y="2604"/>
                </a:lnTo>
                <a:lnTo>
                  <a:pt x="461" y="2612"/>
                </a:lnTo>
                <a:lnTo>
                  <a:pt x="459" y="2620"/>
                </a:lnTo>
                <a:lnTo>
                  <a:pt x="458" y="2628"/>
                </a:lnTo>
                <a:lnTo>
                  <a:pt x="455" y="2635"/>
                </a:lnTo>
                <a:lnTo>
                  <a:pt x="451" y="2642"/>
                </a:lnTo>
                <a:lnTo>
                  <a:pt x="448" y="2648"/>
                </a:lnTo>
                <a:lnTo>
                  <a:pt x="443" y="2654"/>
                </a:lnTo>
                <a:lnTo>
                  <a:pt x="438" y="2660"/>
                </a:lnTo>
                <a:lnTo>
                  <a:pt x="432" y="2665"/>
                </a:lnTo>
                <a:lnTo>
                  <a:pt x="426" y="2670"/>
                </a:lnTo>
                <a:lnTo>
                  <a:pt x="420" y="2674"/>
                </a:lnTo>
                <a:lnTo>
                  <a:pt x="413" y="2677"/>
                </a:lnTo>
                <a:lnTo>
                  <a:pt x="406" y="2680"/>
                </a:lnTo>
                <a:lnTo>
                  <a:pt x="398" y="2682"/>
                </a:lnTo>
                <a:lnTo>
                  <a:pt x="390" y="2683"/>
                </a:lnTo>
                <a:lnTo>
                  <a:pt x="382" y="2683"/>
                </a:lnTo>
                <a:lnTo>
                  <a:pt x="79" y="2683"/>
                </a:lnTo>
                <a:lnTo>
                  <a:pt x="71" y="2683"/>
                </a:lnTo>
                <a:lnTo>
                  <a:pt x="63" y="2682"/>
                </a:lnTo>
                <a:lnTo>
                  <a:pt x="55" y="2680"/>
                </a:lnTo>
                <a:lnTo>
                  <a:pt x="48" y="2677"/>
                </a:lnTo>
                <a:lnTo>
                  <a:pt x="41" y="2674"/>
                </a:lnTo>
                <a:lnTo>
                  <a:pt x="35" y="2670"/>
                </a:lnTo>
                <a:lnTo>
                  <a:pt x="29" y="2665"/>
                </a:lnTo>
                <a:lnTo>
                  <a:pt x="23" y="2660"/>
                </a:lnTo>
                <a:lnTo>
                  <a:pt x="18" y="2655"/>
                </a:lnTo>
                <a:lnTo>
                  <a:pt x="13" y="2649"/>
                </a:lnTo>
                <a:lnTo>
                  <a:pt x="9" y="2642"/>
                </a:lnTo>
                <a:lnTo>
                  <a:pt x="6" y="2635"/>
                </a:lnTo>
                <a:lnTo>
                  <a:pt x="3" y="2628"/>
                </a:lnTo>
                <a:lnTo>
                  <a:pt x="1" y="2620"/>
                </a:lnTo>
                <a:lnTo>
                  <a:pt x="0" y="2612"/>
                </a:lnTo>
                <a:lnTo>
                  <a:pt x="0" y="2604"/>
                </a:lnTo>
                <a:lnTo>
                  <a:pt x="0" y="80"/>
                </a:lnTo>
                <a:close/>
                <a:moveTo>
                  <a:pt x="6" y="2604"/>
                </a:moveTo>
                <a:lnTo>
                  <a:pt x="7" y="2611"/>
                </a:lnTo>
                <a:lnTo>
                  <a:pt x="8" y="2619"/>
                </a:lnTo>
                <a:lnTo>
                  <a:pt x="10" y="2626"/>
                </a:lnTo>
                <a:lnTo>
                  <a:pt x="12" y="2632"/>
                </a:lnTo>
                <a:lnTo>
                  <a:pt x="15" y="2639"/>
                </a:lnTo>
                <a:lnTo>
                  <a:pt x="19" y="2645"/>
                </a:lnTo>
                <a:lnTo>
                  <a:pt x="23" y="2650"/>
                </a:lnTo>
                <a:lnTo>
                  <a:pt x="28" y="2655"/>
                </a:lnTo>
                <a:lnTo>
                  <a:pt x="33" y="2660"/>
                </a:lnTo>
                <a:lnTo>
                  <a:pt x="38" y="2664"/>
                </a:lnTo>
                <a:lnTo>
                  <a:pt x="44" y="2668"/>
                </a:lnTo>
                <a:lnTo>
                  <a:pt x="50" y="2671"/>
                </a:lnTo>
                <a:lnTo>
                  <a:pt x="57" y="2673"/>
                </a:lnTo>
                <a:lnTo>
                  <a:pt x="64" y="2675"/>
                </a:lnTo>
                <a:lnTo>
                  <a:pt x="71" y="2676"/>
                </a:lnTo>
                <a:lnTo>
                  <a:pt x="79" y="2677"/>
                </a:lnTo>
                <a:lnTo>
                  <a:pt x="382" y="2677"/>
                </a:lnTo>
                <a:lnTo>
                  <a:pt x="389" y="2676"/>
                </a:lnTo>
                <a:lnTo>
                  <a:pt x="396" y="2675"/>
                </a:lnTo>
                <a:lnTo>
                  <a:pt x="403" y="2673"/>
                </a:lnTo>
                <a:lnTo>
                  <a:pt x="410" y="2671"/>
                </a:lnTo>
                <a:lnTo>
                  <a:pt x="416" y="2668"/>
                </a:lnTo>
                <a:lnTo>
                  <a:pt x="422" y="2664"/>
                </a:lnTo>
                <a:lnTo>
                  <a:pt x="428" y="2660"/>
                </a:lnTo>
                <a:lnTo>
                  <a:pt x="433" y="2656"/>
                </a:lnTo>
                <a:lnTo>
                  <a:pt x="438" y="2650"/>
                </a:lnTo>
                <a:lnTo>
                  <a:pt x="442" y="2645"/>
                </a:lnTo>
                <a:lnTo>
                  <a:pt x="445" y="2639"/>
                </a:lnTo>
                <a:lnTo>
                  <a:pt x="448" y="2633"/>
                </a:lnTo>
                <a:lnTo>
                  <a:pt x="451" y="2626"/>
                </a:lnTo>
                <a:lnTo>
                  <a:pt x="453" y="2619"/>
                </a:lnTo>
                <a:lnTo>
                  <a:pt x="454" y="2612"/>
                </a:lnTo>
                <a:lnTo>
                  <a:pt x="454" y="2604"/>
                </a:lnTo>
                <a:lnTo>
                  <a:pt x="454" y="80"/>
                </a:lnTo>
                <a:lnTo>
                  <a:pt x="454" y="72"/>
                </a:lnTo>
                <a:lnTo>
                  <a:pt x="453" y="65"/>
                </a:lnTo>
                <a:lnTo>
                  <a:pt x="451" y="58"/>
                </a:lnTo>
                <a:lnTo>
                  <a:pt x="449" y="51"/>
                </a:lnTo>
                <a:lnTo>
                  <a:pt x="446" y="45"/>
                </a:lnTo>
                <a:lnTo>
                  <a:pt x="442" y="39"/>
                </a:lnTo>
                <a:lnTo>
                  <a:pt x="438" y="33"/>
                </a:lnTo>
                <a:lnTo>
                  <a:pt x="433" y="28"/>
                </a:lnTo>
                <a:lnTo>
                  <a:pt x="428" y="24"/>
                </a:lnTo>
                <a:lnTo>
                  <a:pt x="423" y="20"/>
                </a:lnTo>
                <a:lnTo>
                  <a:pt x="417" y="16"/>
                </a:lnTo>
                <a:lnTo>
                  <a:pt x="410" y="13"/>
                </a:lnTo>
                <a:lnTo>
                  <a:pt x="404" y="10"/>
                </a:lnTo>
                <a:lnTo>
                  <a:pt x="397" y="9"/>
                </a:lnTo>
                <a:lnTo>
                  <a:pt x="389" y="7"/>
                </a:lnTo>
                <a:lnTo>
                  <a:pt x="382" y="7"/>
                </a:lnTo>
                <a:lnTo>
                  <a:pt x="79" y="7"/>
                </a:lnTo>
                <a:lnTo>
                  <a:pt x="72" y="7"/>
                </a:lnTo>
                <a:lnTo>
                  <a:pt x="64" y="8"/>
                </a:lnTo>
                <a:lnTo>
                  <a:pt x="57" y="10"/>
                </a:lnTo>
                <a:lnTo>
                  <a:pt x="51" y="13"/>
                </a:lnTo>
                <a:lnTo>
                  <a:pt x="45" y="16"/>
                </a:lnTo>
                <a:lnTo>
                  <a:pt x="38" y="19"/>
                </a:lnTo>
                <a:lnTo>
                  <a:pt x="33" y="24"/>
                </a:lnTo>
                <a:lnTo>
                  <a:pt x="28" y="28"/>
                </a:lnTo>
                <a:lnTo>
                  <a:pt x="23" y="33"/>
                </a:lnTo>
                <a:lnTo>
                  <a:pt x="19" y="39"/>
                </a:lnTo>
                <a:lnTo>
                  <a:pt x="15" y="45"/>
                </a:lnTo>
                <a:lnTo>
                  <a:pt x="12" y="51"/>
                </a:lnTo>
                <a:lnTo>
                  <a:pt x="10" y="58"/>
                </a:lnTo>
                <a:lnTo>
                  <a:pt x="8" y="65"/>
                </a:lnTo>
                <a:lnTo>
                  <a:pt x="7" y="72"/>
                </a:lnTo>
                <a:lnTo>
                  <a:pt x="6" y="80"/>
                </a:lnTo>
                <a:lnTo>
                  <a:pt x="6" y="2604"/>
                </a:lnTo>
                <a:close/>
              </a:path>
            </a:pathLst>
          </a:custGeom>
          <a:solidFill>
            <a:srgbClr val="A6A6A6"/>
          </a:solidFill>
          <a:ln w="0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27450" y="2024063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3722688" y="2019301"/>
            <a:ext cx="250825" cy="2508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60788" y="2098676"/>
            <a:ext cx="2254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PHY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095750" y="2024063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Freeform 11"/>
          <p:cNvSpPr>
            <a:spLocks noEditPoints="1"/>
          </p:cNvSpPr>
          <p:nvPr/>
        </p:nvSpPr>
        <p:spPr bwMode="auto">
          <a:xfrm>
            <a:off x="4090988" y="2019301"/>
            <a:ext cx="250825" cy="2508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116388" y="2098676"/>
            <a:ext cx="250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XAUI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Freeform 13"/>
          <p:cNvSpPr>
            <a:spLocks noEditPoints="1"/>
          </p:cNvSpPr>
          <p:nvPr/>
        </p:nvSpPr>
        <p:spPr bwMode="auto">
          <a:xfrm>
            <a:off x="3968750" y="2112963"/>
            <a:ext cx="127000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3"/>
              </a:cxn>
              <a:cxn ang="0">
                <a:pos x="0" y="23"/>
              </a:cxn>
              <a:cxn ang="0">
                <a:pos x="0" y="16"/>
              </a:cxn>
              <a:cxn ang="0">
                <a:pos x="40" y="0"/>
              </a:cxn>
              <a:cxn ang="0">
                <a:pos x="80" y="20"/>
              </a:cxn>
              <a:cxn ang="0">
                <a:pos x="40" y="40"/>
              </a:cxn>
              <a:cxn ang="0">
                <a:pos x="40" y="0"/>
              </a:cxn>
            </a:cxnLst>
            <a:rect l="0" t="0" r="r" b="b"/>
            <a:pathLst>
              <a:path w="80" h="40">
                <a:moveTo>
                  <a:pt x="0" y="16"/>
                </a:moveTo>
                <a:lnTo>
                  <a:pt x="47" y="17"/>
                </a:lnTo>
                <a:lnTo>
                  <a:pt x="47" y="23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0" y="0"/>
                </a:moveTo>
                <a:lnTo>
                  <a:pt x="80" y="20"/>
                </a:lnTo>
                <a:lnTo>
                  <a:pt x="4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359150" y="2024063"/>
            <a:ext cx="239713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Freeform 15"/>
          <p:cNvSpPr>
            <a:spLocks noEditPoints="1"/>
          </p:cNvSpPr>
          <p:nvPr/>
        </p:nvSpPr>
        <p:spPr bwMode="auto">
          <a:xfrm>
            <a:off x="3352800" y="2019301"/>
            <a:ext cx="250825" cy="2508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395663" y="2098676"/>
            <a:ext cx="214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3598863" y="2112963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3"/>
              </a:cxn>
              <a:cxn ang="0">
                <a:pos x="0" y="23"/>
              </a:cxn>
              <a:cxn ang="0">
                <a:pos x="0" y="16"/>
              </a:cxn>
              <a:cxn ang="0">
                <a:pos x="41" y="0"/>
              </a:cxn>
              <a:cxn ang="0">
                <a:pos x="81" y="20"/>
              </a:cxn>
              <a:cxn ang="0">
                <a:pos x="40" y="40"/>
              </a:cxn>
              <a:cxn ang="0">
                <a:pos x="41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3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1" y="0"/>
                </a:moveTo>
                <a:lnTo>
                  <a:pt x="81" y="20"/>
                </a:lnTo>
                <a:lnTo>
                  <a:pt x="4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471988" y="2024063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4467225" y="2019301"/>
            <a:ext cx="250825" cy="2508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1534" y="0"/>
              </a:cxn>
              <a:cxn ang="0">
                <a:pos x="1567" y="34"/>
              </a:cxn>
              <a:cxn ang="0">
                <a:pos x="1567" y="1534"/>
              </a:cxn>
              <a:cxn ang="0">
                <a:pos x="1534" y="1567"/>
              </a:cxn>
              <a:cxn ang="0">
                <a:pos x="34" y="1567"/>
              </a:cxn>
              <a:cxn ang="0">
                <a:pos x="0" y="1534"/>
              </a:cxn>
              <a:cxn ang="0">
                <a:pos x="0" y="34"/>
              </a:cxn>
              <a:cxn ang="0">
                <a:pos x="67" y="1534"/>
              </a:cxn>
              <a:cxn ang="0">
                <a:pos x="34" y="1500"/>
              </a:cxn>
              <a:cxn ang="0">
                <a:pos x="1534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4" y="67"/>
              </a:cxn>
              <a:cxn ang="0">
                <a:pos x="34" y="67"/>
              </a:cxn>
              <a:cxn ang="0">
                <a:pos x="67" y="34"/>
              </a:cxn>
              <a:cxn ang="0">
                <a:pos x="67" y="1534"/>
              </a:cxn>
            </a:cxnLst>
            <a:rect l="0" t="0" r="r" b="b"/>
            <a:pathLst>
              <a:path w="1567" h="1567">
                <a:moveTo>
                  <a:pt x="0" y="34"/>
                </a:moveTo>
                <a:cubicBezTo>
                  <a:pt x="0" y="15"/>
                  <a:pt x="15" y="0"/>
                  <a:pt x="34" y="0"/>
                </a:cubicBezTo>
                <a:lnTo>
                  <a:pt x="1534" y="0"/>
                </a:lnTo>
                <a:cubicBezTo>
                  <a:pt x="1552" y="0"/>
                  <a:pt x="1567" y="15"/>
                  <a:pt x="1567" y="34"/>
                </a:cubicBezTo>
                <a:lnTo>
                  <a:pt x="1567" y="1534"/>
                </a:lnTo>
                <a:cubicBezTo>
                  <a:pt x="1567" y="1552"/>
                  <a:pt x="1552" y="1567"/>
                  <a:pt x="1534" y="1567"/>
                </a:cubicBezTo>
                <a:lnTo>
                  <a:pt x="34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7" y="1534"/>
                </a:moveTo>
                <a:lnTo>
                  <a:pt x="34" y="1500"/>
                </a:lnTo>
                <a:lnTo>
                  <a:pt x="1534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4" y="67"/>
                </a:lnTo>
                <a:lnTo>
                  <a:pt x="34" y="67"/>
                </a:lnTo>
                <a:lnTo>
                  <a:pt x="67" y="34"/>
                </a:lnTo>
                <a:lnTo>
                  <a:pt x="67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01040" y="2098676"/>
            <a:ext cx="1875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UDP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Freeform 21"/>
          <p:cNvSpPr>
            <a:spLocks noEditPoints="1"/>
          </p:cNvSpPr>
          <p:nvPr/>
        </p:nvSpPr>
        <p:spPr bwMode="auto">
          <a:xfrm>
            <a:off x="4343400" y="2112963"/>
            <a:ext cx="128588" cy="635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48" y="17"/>
              </a:cxn>
              <a:cxn ang="0">
                <a:pos x="47" y="24"/>
              </a:cxn>
              <a:cxn ang="0">
                <a:pos x="0" y="21"/>
              </a:cxn>
              <a:cxn ang="0">
                <a:pos x="0" y="14"/>
              </a:cxn>
              <a:cxn ang="0">
                <a:pos x="42" y="0"/>
              </a:cxn>
              <a:cxn ang="0">
                <a:pos x="81" y="23"/>
              </a:cxn>
              <a:cxn ang="0">
                <a:pos x="39" y="40"/>
              </a:cxn>
              <a:cxn ang="0">
                <a:pos x="42" y="0"/>
              </a:cxn>
            </a:cxnLst>
            <a:rect l="0" t="0" r="r" b="b"/>
            <a:pathLst>
              <a:path w="81" h="40">
                <a:moveTo>
                  <a:pt x="0" y="14"/>
                </a:moveTo>
                <a:lnTo>
                  <a:pt x="48" y="17"/>
                </a:lnTo>
                <a:lnTo>
                  <a:pt x="47" y="24"/>
                </a:lnTo>
                <a:lnTo>
                  <a:pt x="0" y="21"/>
                </a:lnTo>
                <a:lnTo>
                  <a:pt x="0" y="14"/>
                </a:lnTo>
                <a:close/>
                <a:moveTo>
                  <a:pt x="42" y="0"/>
                </a:moveTo>
                <a:lnTo>
                  <a:pt x="81" y="23"/>
                </a:lnTo>
                <a:lnTo>
                  <a:pt x="39" y="4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851400" y="2024063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Freeform 23"/>
          <p:cNvSpPr>
            <a:spLocks noEditPoints="1"/>
          </p:cNvSpPr>
          <p:nvPr/>
        </p:nvSpPr>
        <p:spPr bwMode="auto">
          <a:xfrm>
            <a:off x="4846638" y="2019301"/>
            <a:ext cx="250825" cy="2508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7" y="34"/>
              </a:cxn>
              <a:cxn ang="0">
                <a:pos x="1567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7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7" y="34"/>
              </a:cxn>
              <a:cxn ang="0">
                <a:pos x="67" y="1534"/>
              </a:cxn>
            </a:cxnLst>
            <a:rect l="0" t="0" r="r" b="b"/>
            <a:pathLst>
              <a:path w="1567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4"/>
                </a:cubicBezTo>
                <a:lnTo>
                  <a:pt x="1567" y="1534"/>
                </a:lnTo>
                <a:cubicBezTo>
                  <a:pt x="1567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7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7" y="34"/>
                </a:lnTo>
                <a:lnTo>
                  <a:pt x="67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884738" y="2098676"/>
            <a:ext cx="222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Freeform 25"/>
          <p:cNvSpPr>
            <a:spLocks noEditPoints="1"/>
          </p:cNvSpPr>
          <p:nvPr/>
        </p:nvSpPr>
        <p:spPr bwMode="auto">
          <a:xfrm>
            <a:off x="4725988" y="2112963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3"/>
              </a:cxn>
              <a:cxn ang="0">
                <a:pos x="0" y="23"/>
              </a:cxn>
              <a:cxn ang="0">
                <a:pos x="0" y="16"/>
              </a:cxn>
              <a:cxn ang="0">
                <a:pos x="41" y="0"/>
              </a:cxn>
              <a:cxn ang="0">
                <a:pos x="81" y="20"/>
              </a:cxn>
              <a:cxn ang="0">
                <a:pos x="40" y="40"/>
              </a:cxn>
              <a:cxn ang="0">
                <a:pos x="41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3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1" y="0"/>
                </a:moveTo>
                <a:lnTo>
                  <a:pt x="81" y="20"/>
                </a:lnTo>
                <a:lnTo>
                  <a:pt x="4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5222875" y="2024063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Freeform 27"/>
          <p:cNvSpPr>
            <a:spLocks noEditPoints="1"/>
          </p:cNvSpPr>
          <p:nvPr/>
        </p:nvSpPr>
        <p:spPr bwMode="auto">
          <a:xfrm>
            <a:off x="5218113" y="2019301"/>
            <a:ext cx="250825" cy="2508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5253038" y="2098676"/>
            <a:ext cx="23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Freeform 29"/>
          <p:cNvSpPr>
            <a:spLocks noEditPoints="1"/>
          </p:cNvSpPr>
          <p:nvPr/>
        </p:nvSpPr>
        <p:spPr bwMode="auto">
          <a:xfrm>
            <a:off x="5094288" y="2112963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8" y="23"/>
              </a:cxn>
              <a:cxn ang="0">
                <a:pos x="1" y="26"/>
              </a:cxn>
              <a:cxn ang="0">
                <a:pos x="0" y="19"/>
              </a:cxn>
              <a:cxn ang="0">
                <a:pos x="40" y="0"/>
              </a:cxn>
              <a:cxn ang="0">
                <a:pos x="81" y="18"/>
              </a:cxn>
              <a:cxn ang="0">
                <a:pos x="42" y="40"/>
              </a:cxn>
              <a:cxn ang="0">
                <a:pos x="40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8" y="23"/>
                </a:lnTo>
                <a:lnTo>
                  <a:pt x="1" y="26"/>
                </a:lnTo>
                <a:lnTo>
                  <a:pt x="0" y="19"/>
                </a:lnTo>
                <a:close/>
                <a:moveTo>
                  <a:pt x="40" y="0"/>
                </a:moveTo>
                <a:lnTo>
                  <a:pt x="81" y="18"/>
                </a:lnTo>
                <a:lnTo>
                  <a:pt x="42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Freeform 30"/>
          <p:cNvSpPr>
            <a:spLocks noEditPoints="1"/>
          </p:cNvSpPr>
          <p:nvPr/>
        </p:nvSpPr>
        <p:spPr bwMode="auto">
          <a:xfrm>
            <a:off x="5472113" y="2112963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7" y="23"/>
              </a:cxn>
              <a:cxn ang="0">
                <a:pos x="0" y="26"/>
              </a:cxn>
              <a:cxn ang="0">
                <a:pos x="0" y="19"/>
              </a:cxn>
              <a:cxn ang="0">
                <a:pos x="39" y="0"/>
              </a:cxn>
              <a:cxn ang="0">
                <a:pos x="81" y="18"/>
              </a:cxn>
              <a:cxn ang="0">
                <a:pos x="42" y="40"/>
              </a:cxn>
              <a:cxn ang="0">
                <a:pos x="39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7" y="23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39" y="0"/>
                </a:moveTo>
                <a:lnTo>
                  <a:pt x="81" y="18"/>
                </a:lnTo>
                <a:lnTo>
                  <a:pt x="42" y="40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Freeform 31"/>
          <p:cNvSpPr>
            <a:spLocks noEditPoints="1"/>
          </p:cNvSpPr>
          <p:nvPr/>
        </p:nvSpPr>
        <p:spPr bwMode="auto">
          <a:xfrm>
            <a:off x="4006850" y="1973263"/>
            <a:ext cx="1514475" cy="703262"/>
          </a:xfrm>
          <a:custGeom>
            <a:avLst/>
            <a:gdLst/>
            <a:ahLst/>
            <a:cxnLst>
              <a:cxn ang="0">
                <a:pos x="0" y="4350"/>
              </a:cxn>
              <a:cxn ang="0">
                <a:pos x="0" y="3883"/>
              </a:cxn>
              <a:cxn ang="0">
                <a:pos x="0" y="3417"/>
              </a:cxn>
              <a:cxn ang="0">
                <a:pos x="0" y="2950"/>
              </a:cxn>
              <a:cxn ang="0">
                <a:pos x="0" y="2483"/>
              </a:cxn>
              <a:cxn ang="0">
                <a:pos x="0" y="2017"/>
              </a:cxn>
              <a:cxn ang="0">
                <a:pos x="0" y="1550"/>
              </a:cxn>
              <a:cxn ang="0">
                <a:pos x="0" y="1083"/>
              </a:cxn>
              <a:cxn ang="0">
                <a:pos x="0" y="617"/>
              </a:cxn>
              <a:cxn ang="0">
                <a:pos x="183" y="67"/>
              </a:cxn>
              <a:cxn ang="0">
                <a:pos x="383" y="0"/>
              </a:cxn>
              <a:cxn ang="0">
                <a:pos x="850" y="0"/>
              </a:cxn>
              <a:cxn ang="0">
                <a:pos x="1316" y="0"/>
              </a:cxn>
              <a:cxn ang="0">
                <a:pos x="1783" y="0"/>
              </a:cxn>
              <a:cxn ang="0">
                <a:pos x="2250" y="0"/>
              </a:cxn>
              <a:cxn ang="0">
                <a:pos x="2716" y="0"/>
              </a:cxn>
              <a:cxn ang="0">
                <a:pos x="3183" y="0"/>
              </a:cxn>
              <a:cxn ang="0">
                <a:pos x="3650" y="0"/>
              </a:cxn>
              <a:cxn ang="0">
                <a:pos x="4116" y="0"/>
              </a:cxn>
              <a:cxn ang="0">
                <a:pos x="4583" y="0"/>
              </a:cxn>
              <a:cxn ang="0">
                <a:pos x="5050" y="0"/>
              </a:cxn>
              <a:cxn ang="0">
                <a:pos x="5516" y="0"/>
              </a:cxn>
              <a:cxn ang="0">
                <a:pos x="5983" y="0"/>
              </a:cxn>
              <a:cxn ang="0">
                <a:pos x="6450" y="0"/>
              </a:cxn>
              <a:cxn ang="0">
                <a:pos x="6916" y="0"/>
              </a:cxn>
              <a:cxn ang="0">
                <a:pos x="7383" y="0"/>
              </a:cxn>
              <a:cxn ang="0">
                <a:pos x="7850" y="0"/>
              </a:cxn>
              <a:cxn ang="0">
                <a:pos x="8316" y="0"/>
              </a:cxn>
              <a:cxn ang="0">
                <a:pos x="8783" y="0"/>
              </a:cxn>
              <a:cxn ang="0">
                <a:pos x="9250" y="0"/>
              </a:cxn>
              <a:cxn ang="0">
                <a:pos x="9375" y="33"/>
              </a:cxn>
              <a:cxn ang="0">
                <a:pos x="9441" y="608"/>
              </a:cxn>
              <a:cxn ang="0">
                <a:pos x="9441" y="1075"/>
              </a:cxn>
              <a:cxn ang="0">
                <a:pos x="9441" y="1542"/>
              </a:cxn>
              <a:cxn ang="0">
                <a:pos x="9441" y="2008"/>
              </a:cxn>
              <a:cxn ang="0">
                <a:pos x="9441" y="2475"/>
              </a:cxn>
              <a:cxn ang="0">
                <a:pos x="9441" y="2942"/>
              </a:cxn>
              <a:cxn ang="0">
                <a:pos x="9441" y="3408"/>
              </a:cxn>
              <a:cxn ang="0">
                <a:pos x="9441" y="3875"/>
              </a:cxn>
              <a:cxn ang="0">
                <a:pos x="9441" y="4342"/>
              </a:cxn>
              <a:cxn ang="0">
                <a:pos x="8950" y="4383"/>
              </a:cxn>
              <a:cxn ang="0">
                <a:pos x="8483" y="4383"/>
              </a:cxn>
              <a:cxn ang="0">
                <a:pos x="8016" y="4383"/>
              </a:cxn>
              <a:cxn ang="0">
                <a:pos x="7550" y="4383"/>
              </a:cxn>
              <a:cxn ang="0">
                <a:pos x="7083" y="4383"/>
              </a:cxn>
              <a:cxn ang="0">
                <a:pos x="6616" y="4383"/>
              </a:cxn>
              <a:cxn ang="0">
                <a:pos x="6150" y="4383"/>
              </a:cxn>
              <a:cxn ang="0">
                <a:pos x="5683" y="4383"/>
              </a:cxn>
              <a:cxn ang="0">
                <a:pos x="5216" y="4383"/>
              </a:cxn>
              <a:cxn ang="0">
                <a:pos x="4750" y="4383"/>
              </a:cxn>
              <a:cxn ang="0">
                <a:pos x="4283" y="4383"/>
              </a:cxn>
              <a:cxn ang="0">
                <a:pos x="3816" y="4383"/>
              </a:cxn>
              <a:cxn ang="0">
                <a:pos x="3350" y="4383"/>
              </a:cxn>
              <a:cxn ang="0">
                <a:pos x="2883" y="4383"/>
              </a:cxn>
              <a:cxn ang="0">
                <a:pos x="2416" y="4383"/>
              </a:cxn>
              <a:cxn ang="0">
                <a:pos x="1950" y="4383"/>
              </a:cxn>
              <a:cxn ang="0">
                <a:pos x="1483" y="4383"/>
              </a:cxn>
              <a:cxn ang="0">
                <a:pos x="1016" y="4383"/>
              </a:cxn>
              <a:cxn ang="0">
                <a:pos x="550" y="4383"/>
              </a:cxn>
              <a:cxn ang="0">
                <a:pos x="83" y="4383"/>
              </a:cxn>
            </a:cxnLst>
            <a:rect l="0" t="0" r="r" b="b"/>
            <a:pathLst>
              <a:path w="9441" h="4383">
                <a:moveTo>
                  <a:pt x="0" y="4350"/>
                </a:moveTo>
                <a:lnTo>
                  <a:pt x="0" y="4083"/>
                </a:lnTo>
                <a:lnTo>
                  <a:pt x="66" y="4083"/>
                </a:lnTo>
                <a:lnTo>
                  <a:pt x="66" y="4350"/>
                </a:lnTo>
                <a:lnTo>
                  <a:pt x="0" y="4350"/>
                </a:lnTo>
                <a:close/>
                <a:moveTo>
                  <a:pt x="0" y="3883"/>
                </a:moveTo>
                <a:lnTo>
                  <a:pt x="0" y="3617"/>
                </a:lnTo>
                <a:lnTo>
                  <a:pt x="66" y="3617"/>
                </a:lnTo>
                <a:lnTo>
                  <a:pt x="66" y="3883"/>
                </a:lnTo>
                <a:lnTo>
                  <a:pt x="0" y="3883"/>
                </a:lnTo>
                <a:close/>
                <a:moveTo>
                  <a:pt x="0" y="3417"/>
                </a:moveTo>
                <a:lnTo>
                  <a:pt x="0" y="3150"/>
                </a:lnTo>
                <a:lnTo>
                  <a:pt x="66" y="3150"/>
                </a:lnTo>
                <a:lnTo>
                  <a:pt x="66" y="3417"/>
                </a:lnTo>
                <a:lnTo>
                  <a:pt x="0" y="3417"/>
                </a:lnTo>
                <a:close/>
                <a:moveTo>
                  <a:pt x="0" y="2950"/>
                </a:moveTo>
                <a:lnTo>
                  <a:pt x="0" y="2683"/>
                </a:lnTo>
                <a:lnTo>
                  <a:pt x="66" y="2683"/>
                </a:lnTo>
                <a:lnTo>
                  <a:pt x="66" y="2950"/>
                </a:lnTo>
                <a:lnTo>
                  <a:pt x="0" y="2950"/>
                </a:lnTo>
                <a:close/>
                <a:moveTo>
                  <a:pt x="0" y="2483"/>
                </a:moveTo>
                <a:lnTo>
                  <a:pt x="0" y="2217"/>
                </a:lnTo>
                <a:lnTo>
                  <a:pt x="66" y="2217"/>
                </a:lnTo>
                <a:lnTo>
                  <a:pt x="66" y="2483"/>
                </a:lnTo>
                <a:lnTo>
                  <a:pt x="0" y="2483"/>
                </a:lnTo>
                <a:close/>
                <a:moveTo>
                  <a:pt x="0" y="2017"/>
                </a:moveTo>
                <a:lnTo>
                  <a:pt x="0" y="1750"/>
                </a:lnTo>
                <a:lnTo>
                  <a:pt x="66" y="1750"/>
                </a:lnTo>
                <a:lnTo>
                  <a:pt x="66" y="2017"/>
                </a:lnTo>
                <a:lnTo>
                  <a:pt x="0" y="2017"/>
                </a:lnTo>
                <a:close/>
                <a:moveTo>
                  <a:pt x="0" y="1550"/>
                </a:moveTo>
                <a:lnTo>
                  <a:pt x="0" y="1283"/>
                </a:lnTo>
                <a:lnTo>
                  <a:pt x="66" y="1283"/>
                </a:lnTo>
                <a:lnTo>
                  <a:pt x="66" y="1550"/>
                </a:lnTo>
                <a:lnTo>
                  <a:pt x="0" y="1550"/>
                </a:lnTo>
                <a:close/>
                <a:moveTo>
                  <a:pt x="0" y="1083"/>
                </a:moveTo>
                <a:lnTo>
                  <a:pt x="0" y="817"/>
                </a:lnTo>
                <a:lnTo>
                  <a:pt x="66" y="817"/>
                </a:lnTo>
                <a:lnTo>
                  <a:pt x="66" y="1083"/>
                </a:lnTo>
                <a:lnTo>
                  <a:pt x="0" y="1083"/>
                </a:lnTo>
                <a:close/>
                <a:moveTo>
                  <a:pt x="0" y="617"/>
                </a:moveTo>
                <a:lnTo>
                  <a:pt x="0" y="350"/>
                </a:lnTo>
                <a:lnTo>
                  <a:pt x="66" y="350"/>
                </a:lnTo>
                <a:lnTo>
                  <a:pt x="66" y="617"/>
                </a:lnTo>
                <a:lnTo>
                  <a:pt x="0" y="617"/>
                </a:lnTo>
                <a:close/>
                <a:moveTo>
                  <a:pt x="0" y="150"/>
                </a:moveTo>
                <a:lnTo>
                  <a:pt x="0" y="33"/>
                </a:lnTo>
                <a:cubicBezTo>
                  <a:pt x="0" y="15"/>
                  <a:pt x="15" y="0"/>
                  <a:pt x="33" y="0"/>
                </a:cubicBezTo>
                <a:lnTo>
                  <a:pt x="183" y="0"/>
                </a:lnTo>
                <a:lnTo>
                  <a:pt x="18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0"/>
                </a:lnTo>
                <a:lnTo>
                  <a:pt x="0" y="150"/>
                </a:lnTo>
                <a:close/>
                <a:moveTo>
                  <a:pt x="383" y="0"/>
                </a:moveTo>
                <a:lnTo>
                  <a:pt x="650" y="0"/>
                </a:lnTo>
                <a:lnTo>
                  <a:pt x="650" y="67"/>
                </a:lnTo>
                <a:lnTo>
                  <a:pt x="383" y="67"/>
                </a:lnTo>
                <a:lnTo>
                  <a:pt x="383" y="0"/>
                </a:lnTo>
                <a:close/>
                <a:moveTo>
                  <a:pt x="850" y="0"/>
                </a:moveTo>
                <a:lnTo>
                  <a:pt x="1116" y="0"/>
                </a:lnTo>
                <a:lnTo>
                  <a:pt x="1116" y="67"/>
                </a:lnTo>
                <a:lnTo>
                  <a:pt x="850" y="67"/>
                </a:lnTo>
                <a:lnTo>
                  <a:pt x="850" y="0"/>
                </a:lnTo>
                <a:close/>
                <a:moveTo>
                  <a:pt x="1316" y="0"/>
                </a:moveTo>
                <a:lnTo>
                  <a:pt x="1583" y="0"/>
                </a:lnTo>
                <a:lnTo>
                  <a:pt x="1583" y="67"/>
                </a:lnTo>
                <a:lnTo>
                  <a:pt x="1316" y="67"/>
                </a:lnTo>
                <a:lnTo>
                  <a:pt x="1316" y="0"/>
                </a:lnTo>
                <a:close/>
                <a:moveTo>
                  <a:pt x="1783" y="0"/>
                </a:moveTo>
                <a:lnTo>
                  <a:pt x="2050" y="0"/>
                </a:lnTo>
                <a:lnTo>
                  <a:pt x="2050" y="67"/>
                </a:lnTo>
                <a:lnTo>
                  <a:pt x="1783" y="67"/>
                </a:lnTo>
                <a:lnTo>
                  <a:pt x="1783" y="0"/>
                </a:lnTo>
                <a:close/>
                <a:moveTo>
                  <a:pt x="2250" y="0"/>
                </a:moveTo>
                <a:lnTo>
                  <a:pt x="2516" y="0"/>
                </a:lnTo>
                <a:lnTo>
                  <a:pt x="2516" y="67"/>
                </a:lnTo>
                <a:lnTo>
                  <a:pt x="2250" y="67"/>
                </a:lnTo>
                <a:lnTo>
                  <a:pt x="2250" y="0"/>
                </a:lnTo>
                <a:close/>
                <a:moveTo>
                  <a:pt x="2716" y="0"/>
                </a:moveTo>
                <a:lnTo>
                  <a:pt x="2983" y="0"/>
                </a:lnTo>
                <a:lnTo>
                  <a:pt x="2983" y="67"/>
                </a:lnTo>
                <a:lnTo>
                  <a:pt x="2716" y="67"/>
                </a:lnTo>
                <a:lnTo>
                  <a:pt x="2716" y="0"/>
                </a:lnTo>
                <a:close/>
                <a:moveTo>
                  <a:pt x="3183" y="0"/>
                </a:moveTo>
                <a:lnTo>
                  <a:pt x="3450" y="0"/>
                </a:lnTo>
                <a:lnTo>
                  <a:pt x="3450" y="67"/>
                </a:lnTo>
                <a:lnTo>
                  <a:pt x="3183" y="67"/>
                </a:lnTo>
                <a:lnTo>
                  <a:pt x="3183" y="0"/>
                </a:lnTo>
                <a:close/>
                <a:moveTo>
                  <a:pt x="3650" y="0"/>
                </a:moveTo>
                <a:lnTo>
                  <a:pt x="3916" y="0"/>
                </a:lnTo>
                <a:lnTo>
                  <a:pt x="3916" y="67"/>
                </a:lnTo>
                <a:lnTo>
                  <a:pt x="3650" y="67"/>
                </a:lnTo>
                <a:lnTo>
                  <a:pt x="3650" y="0"/>
                </a:lnTo>
                <a:close/>
                <a:moveTo>
                  <a:pt x="4116" y="0"/>
                </a:moveTo>
                <a:lnTo>
                  <a:pt x="4383" y="0"/>
                </a:lnTo>
                <a:lnTo>
                  <a:pt x="4383" y="67"/>
                </a:lnTo>
                <a:lnTo>
                  <a:pt x="4116" y="67"/>
                </a:lnTo>
                <a:lnTo>
                  <a:pt x="4116" y="0"/>
                </a:lnTo>
                <a:close/>
                <a:moveTo>
                  <a:pt x="4583" y="0"/>
                </a:moveTo>
                <a:lnTo>
                  <a:pt x="4850" y="0"/>
                </a:lnTo>
                <a:lnTo>
                  <a:pt x="4850" y="67"/>
                </a:lnTo>
                <a:lnTo>
                  <a:pt x="4583" y="67"/>
                </a:lnTo>
                <a:lnTo>
                  <a:pt x="4583" y="0"/>
                </a:lnTo>
                <a:close/>
                <a:moveTo>
                  <a:pt x="5050" y="0"/>
                </a:moveTo>
                <a:lnTo>
                  <a:pt x="5316" y="0"/>
                </a:lnTo>
                <a:lnTo>
                  <a:pt x="5316" y="67"/>
                </a:lnTo>
                <a:lnTo>
                  <a:pt x="5050" y="67"/>
                </a:lnTo>
                <a:lnTo>
                  <a:pt x="5050" y="0"/>
                </a:lnTo>
                <a:close/>
                <a:moveTo>
                  <a:pt x="5516" y="0"/>
                </a:moveTo>
                <a:lnTo>
                  <a:pt x="5783" y="0"/>
                </a:lnTo>
                <a:lnTo>
                  <a:pt x="5783" y="67"/>
                </a:lnTo>
                <a:lnTo>
                  <a:pt x="5516" y="67"/>
                </a:lnTo>
                <a:lnTo>
                  <a:pt x="5516" y="0"/>
                </a:lnTo>
                <a:close/>
                <a:moveTo>
                  <a:pt x="5983" y="0"/>
                </a:moveTo>
                <a:lnTo>
                  <a:pt x="6250" y="0"/>
                </a:lnTo>
                <a:lnTo>
                  <a:pt x="6250" y="67"/>
                </a:lnTo>
                <a:lnTo>
                  <a:pt x="5983" y="67"/>
                </a:lnTo>
                <a:lnTo>
                  <a:pt x="5983" y="0"/>
                </a:lnTo>
                <a:close/>
                <a:moveTo>
                  <a:pt x="6450" y="0"/>
                </a:moveTo>
                <a:lnTo>
                  <a:pt x="6716" y="0"/>
                </a:lnTo>
                <a:lnTo>
                  <a:pt x="6716" y="67"/>
                </a:lnTo>
                <a:lnTo>
                  <a:pt x="6450" y="67"/>
                </a:lnTo>
                <a:lnTo>
                  <a:pt x="6450" y="0"/>
                </a:lnTo>
                <a:close/>
                <a:moveTo>
                  <a:pt x="6916" y="0"/>
                </a:moveTo>
                <a:lnTo>
                  <a:pt x="7183" y="0"/>
                </a:lnTo>
                <a:lnTo>
                  <a:pt x="7183" y="67"/>
                </a:lnTo>
                <a:lnTo>
                  <a:pt x="6916" y="67"/>
                </a:lnTo>
                <a:lnTo>
                  <a:pt x="6916" y="0"/>
                </a:lnTo>
                <a:close/>
                <a:moveTo>
                  <a:pt x="7383" y="0"/>
                </a:moveTo>
                <a:lnTo>
                  <a:pt x="7650" y="0"/>
                </a:lnTo>
                <a:lnTo>
                  <a:pt x="7650" y="67"/>
                </a:lnTo>
                <a:lnTo>
                  <a:pt x="7383" y="67"/>
                </a:lnTo>
                <a:lnTo>
                  <a:pt x="7383" y="0"/>
                </a:lnTo>
                <a:close/>
                <a:moveTo>
                  <a:pt x="7850" y="0"/>
                </a:moveTo>
                <a:lnTo>
                  <a:pt x="8116" y="0"/>
                </a:lnTo>
                <a:lnTo>
                  <a:pt x="8116" y="67"/>
                </a:lnTo>
                <a:lnTo>
                  <a:pt x="7850" y="67"/>
                </a:lnTo>
                <a:lnTo>
                  <a:pt x="7850" y="0"/>
                </a:lnTo>
                <a:close/>
                <a:moveTo>
                  <a:pt x="8316" y="0"/>
                </a:moveTo>
                <a:lnTo>
                  <a:pt x="8583" y="0"/>
                </a:lnTo>
                <a:lnTo>
                  <a:pt x="8583" y="67"/>
                </a:lnTo>
                <a:lnTo>
                  <a:pt x="8316" y="67"/>
                </a:lnTo>
                <a:lnTo>
                  <a:pt x="8316" y="0"/>
                </a:lnTo>
                <a:close/>
                <a:moveTo>
                  <a:pt x="8783" y="0"/>
                </a:moveTo>
                <a:lnTo>
                  <a:pt x="9050" y="0"/>
                </a:lnTo>
                <a:lnTo>
                  <a:pt x="9050" y="67"/>
                </a:lnTo>
                <a:lnTo>
                  <a:pt x="8783" y="67"/>
                </a:lnTo>
                <a:lnTo>
                  <a:pt x="8783" y="0"/>
                </a:lnTo>
                <a:close/>
                <a:moveTo>
                  <a:pt x="9250" y="0"/>
                </a:moveTo>
                <a:lnTo>
                  <a:pt x="9408" y="0"/>
                </a:lnTo>
                <a:cubicBezTo>
                  <a:pt x="9427" y="0"/>
                  <a:pt x="9441" y="15"/>
                  <a:pt x="9441" y="33"/>
                </a:cubicBezTo>
                <a:lnTo>
                  <a:pt x="9441" y="142"/>
                </a:lnTo>
                <a:lnTo>
                  <a:pt x="9375" y="142"/>
                </a:lnTo>
                <a:lnTo>
                  <a:pt x="9375" y="33"/>
                </a:lnTo>
                <a:lnTo>
                  <a:pt x="9408" y="67"/>
                </a:lnTo>
                <a:lnTo>
                  <a:pt x="9250" y="67"/>
                </a:lnTo>
                <a:lnTo>
                  <a:pt x="9250" y="0"/>
                </a:lnTo>
                <a:close/>
                <a:moveTo>
                  <a:pt x="9441" y="342"/>
                </a:moveTo>
                <a:lnTo>
                  <a:pt x="9441" y="608"/>
                </a:lnTo>
                <a:lnTo>
                  <a:pt x="9375" y="608"/>
                </a:lnTo>
                <a:lnTo>
                  <a:pt x="9375" y="342"/>
                </a:lnTo>
                <a:lnTo>
                  <a:pt x="9441" y="342"/>
                </a:lnTo>
                <a:close/>
                <a:moveTo>
                  <a:pt x="9441" y="808"/>
                </a:moveTo>
                <a:lnTo>
                  <a:pt x="9441" y="1075"/>
                </a:lnTo>
                <a:lnTo>
                  <a:pt x="9375" y="1075"/>
                </a:lnTo>
                <a:lnTo>
                  <a:pt x="9375" y="808"/>
                </a:lnTo>
                <a:lnTo>
                  <a:pt x="9441" y="808"/>
                </a:lnTo>
                <a:close/>
                <a:moveTo>
                  <a:pt x="9441" y="1275"/>
                </a:moveTo>
                <a:lnTo>
                  <a:pt x="9441" y="1542"/>
                </a:lnTo>
                <a:lnTo>
                  <a:pt x="9375" y="1542"/>
                </a:lnTo>
                <a:lnTo>
                  <a:pt x="9375" y="1275"/>
                </a:lnTo>
                <a:lnTo>
                  <a:pt x="9441" y="1275"/>
                </a:lnTo>
                <a:close/>
                <a:moveTo>
                  <a:pt x="9441" y="1742"/>
                </a:moveTo>
                <a:lnTo>
                  <a:pt x="9441" y="2008"/>
                </a:lnTo>
                <a:lnTo>
                  <a:pt x="9375" y="2008"/>
                </a:lnTo>
                <a:lnTo>
                  <a:pt x="9375" y="1742"/>
                </a:lnTo>
                <a:lnTo>
                  <a:pt x="9441" y="1742"/>
                </a:lnTo>
                <a:close/>
                <a:moveTo>
                  <a:pt x="9441" y="2208"/>
                </a:moveTo>
                <a:lnTo>
                  <a:pt x="9441" y="2475"/>
                </a:lnTo>
                <a:lnTo>
                  <a:pt x="9375" y="2475"/>
                </a:lnTo>
                <a:lnTo>
                  <a:pt x="9375" y="2208"/>
                </a:lnTo>
                <a:lnTo>
                  <a:pt x="9441" y="2208"/>
                </a:lnTo>
                <a:close/>
                <a:moveTo>
                  <a:pt x="9441" y="2675"/>
                </a:moveTo>
                <a:lnTo>
                  <a:pt x="9441" y="2942"/>
                </a:lnTo>
                <a:lnTo>
                  <a:pt x="9375" y="2942"/>
                </a:lnTo>
                <a:lnTo>
                  <a:pt x="9375" y="2675"/>
                </a:lnTo>
                <a:lnTo>
                  <a:pt x="9441" y="2675"/>
                </a:lnTo>
                <a:close/>
                <a:moveTo>
                  <a:pt x="9441" y="3142"/>
                </a:moveTo>
                <a:lnTo>
                  <a:pt x="9441" y="3408"/>
                </a:lnTo>
                <a:lnTo>
                  <a:pt x="9375" y="3408"/>
                </a:lnTo>
                <a:lnTo>
                  <a:pt x="9375" y="3142"/>
                </a:lnTo>
                <a:lnTo>
                  <a:pt x="9441" y="3142"/>
                </a:lnTo>
                <a:close/>
                <a:moveTo>
                  <a:pt x="9441" y="3608"/>
                </a:moveTo>
                <a:lnTo>
                  <a:pt x="9441" y="3875"/>
                </a:lnTo>
                <a:lnTo>
                  <a:pt x="9375" y="3875"/>
                </a:lnTo>
                <a:lnTo>
                  <a:pt x="9375" y="3608"/>
                </a:lnTo>
                <a:lnTo>
                  <a:pt x="9441" y="3608"/>
                </a:lnTo>
                <a:close/>
                <a:moveTo>
                  <a:pt x="9441" y="4075"/>
                </a:moveTo>
                <a:lnTo>
                  <a:pt x="9441" y="4342"/>
                </a:lnTo>
                <a:lnTo>
                  <a:pt x="9375" y="4342"/>
                </a:lnTo>
                <a:lnTo>
                  <a:pt x="9375" y="4075"/>
                </a:lnTo>
                <a:lnTo>
                  <a:pt x="9441" y="4075"/>
                </a:lnTo>
                <a:close/>
                <a:moveTo>
                  <a:pt x="9216" y="4383"/>
                </a:moveTo>
                <a:lnTo>
                  <a:pt x="8950" y="4383"/>
                </a:lnTo>
                <a:lnTo>
                  <a:pt x="8950" y="4317"/>
                </a:lnTo>
                <a:lnTo>
                  <a:pt x="9216" y="4317"/>
                </a:lnTo>
                <a:lnTo>
                  <a:pt x="9216" y="4383"/>
                </a:lnTo>
                <a:close/>
                <a:moveTo>
                  <a:pt x="8750" y="4383"/>
                </a:moveTo>
                <a:lnTo>
                  <a:pt x="8483" y="4383"/>
                </a:lnTo>
                <a:lnTo>
                  <a:pt x="8483" y="4317"/>
                </a:lnTo>
                <a:lnTo>
                  <a:pt x="8750" y="4317"/>
                </a:lnTo>
                <a:lnTo>
                  <a:pt x="8750" y="4383"/>
                </a:lnTo>
                <a:close/>
                <a:moveTo>
                  <a:pt x="8283" y="4383"/>
                </a:moveTo>
                <a:lnTo>
                  <a:pt x="8016" y="4383"/>
                </a:lnTo>
                <a:lnTo>
                  <a:pt x="8016" y="4317"/>
                </a:lnTo>
                <a:lnTo>
                  <a:pt x="8283" y="4317"/>
                </a:lnTo>
                <a:lnTo>
                  <a:pt x="8283" y="4383"/>
                </a:lnTo>
                <a:close/>
                <a:moveTo>
                  <a:pt x="7816" y="4383"/>
                </a:moveTo>
                <a:lnTo>
                  <a:pt x="7550" y="4383"/>
                </a:lnTo>
                <a:lnTo>
                  <a:pt x="7550" y="4317"/>
                </a:lnTo>
                <a:lnTo>
                  <a:pt x="7816" y="4317"/>
                </a:lnTo>
                <a:lnTo>
                  <a:pt x="7816" y="4383"/>
                </a:lnTo>
                <a:close/>
                <a:moveTo>
                  <a:pt x="7350" y="4383"/>
                </a:moveTo>
                <a:lnTo>
                  <a:pt x="7083" y="4383"/>
                </a:lnTo>
                <a:lnTo>
                  <a:pt x="7083" y="4317"/>
                </a:lnTo>
                <a:lnTo>
                  <a:pt x="7350" y="4317"/>
                </a:lnTo>
                <a:lnTo>
                  <a:pt x="7350" y="4383"/>
                </a:lnTo>
                <a:close/>
                <a:moveTo>
                  <a:pt x="6883" y="4383"/>
                </a:moveTo>
                <a:lnTo>
                  <a:pt x="6616" y="4383"/>
                </a:lnTo>
                <a:lnTo>
                  <a:pt x="6616" y="4317"/>
                </a:lnTo>
                <a:lnTo>
                  <a:pt x="6883" y="4317"/>
                </a:lnTo>
                <a:lnTo>
                  <a:pt x="6883" y="4383"/>
                </a:lnTo>
                <a:close/>
                <a:moveTo>
                  <a:pt x="6416" y="4383"/>
                </a:moveTo>
                <a:lnTo>
                  <a:pt x="6150" y="4383"/>
                </a:lnTo>
                <a:lnTo>
                  <a:pt x="6150" y="4317"/>
                </a:lnTo>
                <a:lnTo>
                  <a:pt x="6416" y="4317"/>
                </a:lnTo>
                <a:lnTo>
                  <a:pt x="6416" y="4383"/>
                </a:lnTo>
                <a:close/>
                <a:moveTo>
                  <a:pt x="5950" y="4383"/>
                </a:moveTo>
                <a:lnTo>
                  <a:pt x="5683" y="4383"/>
                </a:lnTo>
                <a:lnTo>
                  <a:pt x="5683" y="4317"/>
                </a:lnTo>
                <a:lnTo>
                  <a:pt x="5950" y="4317"/>
                </a:lnTo>
                <a:lnTo>
                  <a:pt x="5950" y="4383"/>
                </a:lnTo>
                <a:close/>
                <a:moveTo>
                  <a:pt x="5483" y="4383"/>
                </a:moveTo>
                <a:lnTo>
                  <a:pt x="5216" y="4383"/>
                </a:lnTo>
                <a:lnTo>
                  <a:pt x="5216" y="4317"/>
                </a:lnTo>
                <a:lnTo>
                  <a:pt x="5483" y="4317"/>
                </a:lnTo>
                <a:lnTo>
                  <a:pt x="5483" y="4383"/>
                </a:lnTo>
                <a:close/>
                <a:moveTo>
                  <a:pt x="5016" y="4383"/>
                </a:moveTo>
                <a:lnTo>
                  <a:pt x="4750" y="4383"/>
                </a:lnTo>
                <a:lnTo>
                  <a:pt x="4750" y="4317"/>
                </a:lnTo>
                <a:lnTo>
                  <a:pt x="5016" y="4317"/>
                </a:lnTo>
                <a:lnTo>
                  <a:pt x="5016" y="4383"/>
                </a:lnTo>
                <a:close/>
                <a:moveTo>
                  <a:pt x="4550" y="4383"/>
                </a:moveTo>
                <a:lnTo>
                  <a:pt x="4283" y="4383"/>
                </a:lnTo>
                <a:lnTo>
                  <a:pt x="4283" y="4317"/>
                </a:lnTo>
                <a:lnTo>
                  <a:pt x="4550" y="4317"/>
                </a:lnTo>
                <a:lnTo>
                  <a:pt x="4550" y="4383"/>
                </a:lnTo>
                <a:close/>
                <a:moveTo>
                  <a:pt x="4083" y="4383"/>
                </a:moveTo>
                <a:lnTo>
                  <a:pt x="3816" y="4383"/>
                </a:lnTo>
                <a:lnTo>
                  <a:pt x="3816" y="4317"/>
                </a:lnTo>
                <a:lnTo>
                  <a:pt x="4083" y="4317"/>
                </a:lnTo>
                <a:lnTo>
                  <a:pt x="4083" y="4383"/>
                </a:lnTo>
                <a:close/>
                <a:moveTo>
                  <a:pt x="3616" y="4383"/>
                </a:moveTo>
                <a:lnTo>
                  <a:pt x="3350" y="4383"/>
                </a:lnTo>
                <a:lnTo>
                  <a:pt x="3350" y="4317"/>
                </a:lnTo>
                <a:lnTo>
                  <a:pt x="3616" y="4317"/>
                </a:lnTo>
                <a:lnTo>
                  <a:pt x="3616" y="4383"/>
                </a:lnTo>
                <a:close/>
                <a:moveTo>
                  <a:pt x="3150" y="4383"/>
                </a:moveTo>
                <a:lnTo>
                  <a:pt x="2883" y="4383"/>
                </a:lnTo>
                <a:lnTo>
                  <a:pt x="2883" y="4317"/>
                </a:lnTo>
                <a:lnTo>
                  <a:pt x="3150" y="4317"/>
                </a:lnTo>
                <a:lnTo>
                  <a:pt x="3150" y="4383"/>
                </a:lnTo>
                <a:close/>
                <a:moveTo>
                  <a:pt x="2683" y="4383"/>
                </a:moveTo>
                <a:lnTo>
                  <a:pt x="2416" y="4383"/>
                </a:lnTo>
                <a:lnTo>
                  <a:pt x="2416" y="4317"/>
                </a:lnTo>
                <a:lnTo>
                  <a:pt x="2683" y="4317"/>
                </a:lnTo>
                <a:lnTo>
                  <a:pt x="2683" y="4383"/>
                </a:lnTo>
                <a:close/>
                <a:moveTo>
                  <a:pt x="2216" y="4383"/>
                </a:moveTo>
                <a:lnTo>
                  <a:pt x="1950" y="4383"/>
                </a:lnTo>
                <a:lnTo>
                  <a:pt x="1950" y="4317"/>
                </a:lnTo>
                <a:lnTo>
                  <a:pt x="2216" y="4317"/>
                </a:lnTo>
                <a:lnTo>
                  <a:pt x="2216" y="4383"/>
                </a:lnTo>
                <a:close/>
                <a:moveTo>
                  <a:pt x="1750" y="4383"/>
                </a:moveTo>
                <a:lnTo>
                  <a:pt x="1483" y="4383"/>
                </a:lnTo>
                <a:lnTo>
                  <a:pt x="1483" y="4317"/>
                </a:lnTo>
                <a:lnTo>
                  <a:pt x="1750" y="4317"/>
                </a:lnTo>
                <a:lnTo>
                  <a:pt x="1750" y="4383"/>
                </a:lnTo>
                <a:close/>
                <a:moveTo>
                  <a:pt x="1283" y="4383"/>
                </a:moveTo>
                <a:lnTo>
                  <a:pt x="1016" y="4383"/>
                </a:lnTo>
                <a:lnTo>
                  <a:pt x="1016" y="4317"/>
                </a:lnTo>
                <a:lnTo>
                  <a:pt x="1283" y="4317"/>
                </a:lnTo>
                <a:lnTo>
                  <a:pt x="1283" y="4383"/>
                </a:lnTo>
                <a:close/>
                <a:moveTo>
                  <a:pt x="816" y="4383"/>
                </a:moveTo>
                <a:lnTo>
                  <a:pt x="550" y="4383"/>
                </a:lnTo>
                <a:lnTo>
                  <a:pt x="550" y="4317"/>
                </a:lnTo>
                <a:lnTo>
                  <a:pt x="816" y="4317"/>
                </a:lnTo>
                <a:lnTo>
                  <a:pt x="816" y="4383"/>
                </a:lnTo>
                <a:close/>
                <a:moveTo>
                  <a:pt x="350" y="4383"/>
                </a:moveTo>
                <a:lnTo>
                  <a:pt x="83" y="4383"/>
                </a:lnTo>
                <a:lnTo>
                  <a:pt x="83" y="4317"/>
                </a:lnTo>
                <a:lnTo>
                  <a:pt x="350" y="4317"/>
                </a:lnTo>
                <a:lnTo>
                  <a:pt x="350" y="438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735388" y="2374901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3730625" y="2370138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3768725" y="2447926"/>
            <a:ext cx="2254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PHY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4103688" y="2374901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auto">
          <a:xfrm>
            <a:off x="4098925" y="2370138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4124325" y="2447926"/>
            <a:ext cx="250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XAUI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Freeform 38"/>
          <p:cNvSpPr>
            <a:spLocks noEditPoints="1"/>
          </p:cNvSpPr>
          <p:nvPr/>
        </p:nvSpPr>
        <p:spPr bwMode="auto">
          <a:xfrm>
            <a:off x="3976688" y="2462213"/>
            <a:ext cx="127000" cy="650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7"/>
              </a:cxn>
              <a:cxn ang="0">
                <a:pos x="40" y="0"/>
              </a:cxn>
              <a:cxn ang="0">
                <a:pos x="80" y="21"/>
              </a:cxn>
              <a:cxn ang="0">
                <a:pos x="40" y="41"/>
              </a:cxn>
              <a:cxn ang="0">
                <a:pos x="40" y="0"/>
              </a:cxn>
            </a:cxnLst>
            <a:rect l="0" t="0" r="r" b="b"/>
            <a:pathLst>
              <a:path w="80" h="41">
                <a:moveTo>
                  <a:pt x="0" y="17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7"/>
                </a:lnTo>
                <a:close/>
                <a:moveTo>
                  <a:pt x="40" y="0"/>
                </a:moveTo>
                <a:lnTo>
                  <a:pt x="80" y="21"/>
                </a:lnTo>
                <a:lnTo>
                  <a:pt x="40" y="41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367088" y="2374901"/>
            <a:ext cx="239713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Freeform 40"/>
          <p:cNvSpPr>
            <a:spLocks noEditPoints="1"/>
          </p:cNvSpPr>
          <p:nvPr/>
        </p:nvSpPr>
        <p:spPr bwMode="auto">
          <a:xfrm>
            <a:off x="3360738" y="2370138"/>
            <a:ext cx="252413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3403600" y="2447926"/>
            <a:ext cx="2143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Freeform 42"/>
          <p:cNvSpPr>
            <a:spLocks noEditPoints="1"/>
          </p:cNvSpPr>
          <p:nvPr/>
        </p:nvSpPr>
        <p:spPr bwMode="auto">
          <a:xfrm>
            <a:off x="3606800" y="2462213"/>
            <a:ext cx="128588" cy="650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7"/>
              </a:cxn>
              <a:cxn ang="0">
                <a:pos x="41" y="0"/>
              </a:cxn>
              <a:cxn ang="0">
                <a:pos x="81" y="21"/>
              </a:cxn>
              <a:cxn ang="0">
                <a:pos x="40" y="41"/>
              </a:cxn>
              <a:cxn ang="0">
                <a:pos x="41" y="0"/>
              </a:cxn>
            </a:cxnLst>
            <a:rect l="0" t="0" r="r" b="b"/>
            <a:pathLst>
              <a:path w="81" h="41">
                <a:moveTo>
                  <a:pt x="0" y="17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7"/>
                </a:lnTo>
                <a:close/>
                <a:moveTo>
                  <a:pt x="41" y="0"/>
                </a:moveTo>
                <a:lnTo>
                  <a:pt x="81" y="21"/>
                </a:lnTo>
                <a:lnTo>
                  <a:pt x="40" y="41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479925" y="2374901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Freeform 44"/>
          <p:cNvSpPr>
            <a:spLocks noEditPoints="1"/>
          </p:cNvSpPr>
          <p:nvPr/>
        </p:nvSpPr>
        <p:spPr bwMode="auto">
          <a:xfrm>
            <a:off x="4475163" y="2370138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4" y="0"/>
              </a:cxn>
              <a:cxn ang="0">
                <a:pos x="1534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4" y="1566"/>
              </a:cxn>
              <a:cxn ang="0">
                <a:pos x="34" y="1566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4" y="1500"/>
              </a:cxn>
              <a:cxn ang="0">
                <a:pos x="1534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4" y="66"/>
              </a:cxn>
              <a:cxn ang="0">
                <a:pos x="34" y="66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6">
                <a:moveTo>
                  <a:pt x="0" y="33"/>
                </a:moveTo>
                <a:cubicBezTo>
                  <a:pt x="0" y="15"/>
                  <a:pt x="15" y="0"/>
                  <a:pt x="34" y="0"/>
                </a:cubicBezTo>
                <a:lnTo>
                  <a:pt x="1534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6"/>
                  <a:pt x="1534" y="1566"/>
                </a:cubicBezTo>
                <a:lnTo>
                  <a:pt x="34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4" y="1500"/>
                </a:lnTo>
                <a:lnTo>
                  <a:pt x="1534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4" y="66"/>
                </a:lnTo>
                <a:lnTo>
                  <a:pt x="34" y="66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4508977" y="2447926"/>
            <a:ext cx="1875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UDP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Freeform 46"/>
          <p:cNvSpPr>
            <a:spLocks noEditPoints="1"/>
          </p:cNvSpPr>
          <p:nvPr/>
        </p:nvSpPr>
        <p:spPr bwMode="auto">
          <a:xfrm>
            <a:off x="4351338" y="2463801"/>
            <a:ext cx="128588" cy="635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48" y="17"/>
              </a:cxn>
              <a:cxn ang="0">
                <a:pos x="47" y="24"/>
              </a:cxn>
              <a:cxn ang="0">
                <a:pos x="0" y="21"/>
              </a:cxn>
              <a:cxn ang="0">
                <a:pos x="0" y="14"/>
              </a:cxn>
              <a:cxn ang="0">
                <a:pos x="42" y="0"/>
              </a:cxn>
              <a:cxn ang="0">
                <a:pos x="81" y="22"/>
              </a:cxn>
              <a:cxn ang="0">
                <a:pos x="39" y="40"/>
              </a:cxn>
              <a:cxn ang="0">
                <a:pos x="42" y="0"/>
              </a:cxn>
            </a:cxnLst>
            <a:rect l="0" t="0" r="r" b="b"/>
            <a:pathLst>
              <a:path w="81" h="40">
                <a:moveTo>
                  <a:pt x="0" y="14"/>
                </a:moveTo>
                <a:lnTo>
                  <a:pt x="48" y="17"/>
                </a:lnTo>
                <a:lnTo>
                  <a:pt x="47" y="24"/>
                </a:lnTo>
                <a:lnTo>
                  <a:pt x="0" y="21"/>
                </a:lnTo>
                <a:lnTo>
                  <a:pt x="0" y="14"/>
                </a:lnTo>
                <a:close/>
                <a:moveTo>
                  <a:pt x="42" y="0"/>
                </a:moveTo>
                <a:lnTo>
                  <a:pt x="81" y="22"/>
                </a:lnTo>
                <a:lnTo>
                  <a:pt x="39" y="4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851400" y="2374901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Freeform 48"/>
          <p:cNvSpPr>
            <a:spLocks noEditPoints="1"/>
          </p:cNvSpPr>
          <p:nvPr/>
        </p:nvSpPr>
        <p:spPr bwMode="auto">
          <a:xfrm>
            <a:off x="4846638" y="2370138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4884738" y="2447926"/>
            <a:ext cx="222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Freeform 50"/>
          <p:cNvSpPr>
            <a:spLocks noEditPoints="1"/>
          </p:cNvSpPr>
          <p:nvPr/>
        </p:nvSpPr>
        <p:spPr bwMode="auto">
          <a:xfrm>
            <a:off x="4727575" y="2462213"/>
            <a:ext cx="128588" cy="650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7"/>
              </a:cxn>
              <a:cxn ang="0">
                <a:pos x="40" y="0"/>
              </a:cxn>
              <a:cxn ang="0">
                <a:pos x="81" y="21"/>
              </a:cxn>
              <a:cxn ang="0">
                <a:pos x="40" y="41"/>
              </a:cxn>
              <a:cxn ang="0">
                <a:pos x="40" y="0"/>
              </a:cxn>
            </a:cxnLst>
            <a:rect l="0" t="0" r="r" b="b"/>
            <a:pathLst>
              <a:path w="81" h="41">
                <a:moveTo>
                  <a:pt x="0" y="17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7"/>
                </a:lnTo>
                <a:close/>
                <a:moveTo>
                  <a:pt x="40" y="0"/>
                </a:moveTo>
                <a:lnTo>
                  <a:pt x="81" y="21"/>
                </a:lnTo>
                <a:lnTo>
                  <a:pt x="40" y="41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5230813" y="2374901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Freeform 52"/>
          <p:cNvSpPr>
            <a:spLocks noEditPoints="1"/>
          </p:cNvSpPr>
          <p:nvPr/>
        </p:nvSpPr>
        <p:spPr bwMode="auto">
          <a:xfrm>
            <a:off x="5226050" y="2370138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5260975" y="2447926"/>
            <a:ext cx="2301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Freeform 54"/>
          <p:cNvSpPr>
            <a:spLocks noEditPoints="1"/>
          </p:cNvSpPr>
          <p:nvPr/>
        </p:nvSpPr>
        <p:spPr bwMode="auto">
          <a:xfrm>
            <a:off x="5102225" y="2463801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8" y="23"/>
              </a:cxn>
              <a:cxn ang="0">
                <a:pos x="1" y="26"/>
              </a:cxn>
              <a:cxn ang="0">
                <a:pos x="0" y="19"/>
              </a:cxn>
              <a:cxn ang="0">
                <a:pos x="40" y="0"/>
              </a:cxn>
              <a:cxn ang="0">
                <a:pos x="81" y="17"/>
              </a:cxn>
              <a:cxn ang="0">
                <a:pos x="42" y="40"/>
              </a:cxn>
              <a:cxn ang="0">
                <a:pos x="40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8" y="23"/>
                </a:lnTo>
                <a:lnTo>
                  <a:pt x="1" y="26"/>
                </a:lnTo>
                <a:lnTo>
                  <a:pt x="0" y="19"/>
                </a:lnTo>
                <a:close/>
                <a:moveTo>
                  <a:pt x="40" y="0"/>
                </a:moveTo>
                <a:lnTo>
                  <a:pt x="81" y="17"/>
                </a:lnTo>
                <a:lnTo>
                  <a:pt x="42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Freeform 55"/>
          <p:cNvSpPr>
            <a:spLocks noEditPoints="1"/>
          </p:cNvSpPr>
          <p:nvPr/>
        </p:nvSpPr>
        <p:spPr bwMode="auto">
          <a:xfrm>
            <a:off x="5480050" y="2463801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7" y="23"/>
              </a:cxn>
              <a:cxn ang="0">
                <a:pos x="0" y="26"/>
              </a:cxn>
              <a:cxn ang="0">
                <a:pos x="0" y="19"/>
              </a:cxn>
              <a:cxn ang="0">
                <a:pos x="39" y="0"/>
              </a:cxn>
              <a:cxn ang="0">
                <a:pos x="81" y="17"/>
              </a:cxn>
              <a:cxn ang="0">
                <a:pos x="42" y="40"/>
              </a:cxn>
              <a:cxn ang="0">
                <a:pos x="39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7" y="23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39" y="0"/>
                </a:moveTo>
                <a:lnTo>
                  <a:pt x="81" y="17"/>
                </a:lnTo>
                <a:lnTo>
                  <a:pt x="42" y="40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3135313" y="2120901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Freeform 57"/>
          <p:cNvSpPr>
            <a:spLocks noEditPoints="1"/>
          </p:cNvSpPr>
          <p:nvPr/>
        </p:nvSpPr>
        <p:spPr bwMode="auto">
          <a:xfrm>
            <a:off x="3178175" y="2005013"/>
            <a:ext cx="130175" cy="127000"/>
          </a:xfrm>
          <a:custGeom>
            <a:avLst/>
            <a:gdLst/>
            <a:ahLst/>
            <a:cxnLst>
              <a:cxn ang="0">
                <a:pos x="2" y="356"/>
              </a:cxn>
              <a:cxn ang="0">
                <a:pos x="18" y="279"/>
              </a:cxn>
              <a:cxn ang="0">
                <a:pos x="49" y="208"/>
              </a:cxn>
              <a:cxn ang="0">
                <a:pos x="72" y="171"/>
              </a:cxn>
              <a:cxn ang="0">
                <a:pos x="123" y="113"/>
              </a:cxn>
              <a:cxn ang="0">
                <a:pos x="213" y="48"/>
              </a:cxn>
              <a:cxn ang="0">
                <a:pos x="286" y="18"/>
              </a:cxn>
              <a:cxn ang="0">
                <a:pos x="365" y="2"/>
              </a:cxn>
              <a:cxn ang="0">
                <a:pos x="449" y="2"/>
              </a:cxn>
              <a:cxn ang="0">
                <a:pos x="528" y="18"/>
              </a:cxn>
              <a:cxn ang="0">
                <a:pos x="601" y="47"/>
              </a:cxn>
              <a:cxn ang="0">
                <a:pos x="695" y="113"/>
              </a:cxn>
              <a:cxn ang="0">
                <a:pos x="745" y="171"/>
              </a:cxn>
              <a:cxn ang="0">
                <a:pos x="784" y="240"/>
              </a:cxn>
              <a:cxn ang="0">
                <a:pos x="808" y="313"/>
              </a:cxn>
              <a:cxn ang="0">
                <a:pos x="817" y="393"/>
              </a:cxn>
              <a:cxn ang="0">
                <a:pos x="809" y="473"/>
              </a:cxn>
              <a:cxn ang="0">
                <a:pos x="785" y="547"/>
              </a:cxn>
              <a:cxn ang="0">
                <a:pos x="748" y="615"/>
              </a:cxn>
              <a:cxn ang="0">
                <a:pos x="695" y="677"/>
              </a:cxn>
              <a:cxn ang="0">
                <a:pos x="605" y="742"/>
              </a:cxn>
              <a:cxn ang="0">
                <a:pos x="531" y="771"/>
              </a:cxn>
              <a:cxn ang="0">
                <a:pos x="452" y="787"/>
              </a:cxn>
              <a:cxn ang="0">
                <a:pos x="368" y="788"/>
              </a:cxn>
              <a:cxn ang="0">
                <a:pos x="289" y="772"/>
              </a:cxn>
              <a:cxn ang="0">
                <a:pos x="216" y="743"/>
              </a:cxn>
              <a:cxn ang="0">
                <a:pos x="123" y="677"/>
              </a:cxn>
              <a:cxn ang="0">
                <a:pos x="72" y="619"/>
              </a:cxn>
              <a:cxn ang="0">
                <a:pos x="51" y="584"/>
              </a:cxn>
              <a:cxn ang="0">
                <a:pos x="19" y="514"/>
              </a:cxn>
              <a:cxn ang="0">
                <a:pos x="3" y="437"/>
              </a:cxn>
              <a:cxn ang="0">
                <a:pos x="68" y="427"/>
              </a:cxn>
              <a:cxn ang="0">
                <a:pos x="82" y="491"/>
              </a:cxn>
              <a:cxn ang="0">
                <a:pos x="107" y="549"/>
              </a:cxn>
              <a:cxn ang="0">
                <a:pos x="123" y="575"/>
              </a:cxn>
              <a:cxn ang="0">
                <a:pos x="164" y="624"/>
              </a:cxn>
              <a:cxn ang="0">
                <a:pos x="244" y="683"/>
              </a:cxn>
              <a:cxn ang="0">
                <a:pos x="305" y="708"/>
              </a:cxn>
              <a:cxn ang="0">
                <a:pos x="372" y="721"/>
              </a:cxn>
              <a:cxn ang="0">
                <a:pos x="442" y="721"/>
              </a:cxn>
              <a:cxn ang="0">
                <a:pos x="509" y="708"/>
              </a:cxn>
              <a:cxn ang="0">
                <a:pos x="570" y="684"/>
              </a:cxn>
              <a:cxn ang="0">
                <a:pos x="653" y="624"/>
              </a:cxn>
              <a:cxn ang="0">
                <a:pos x="691" y="579"/>
              </a:cxn>
              <a:cxn ang="0">
                <a:pos x="723" y="524"/>
              </a:cxn>
              <a:cxn ang="0">
                <a:pos x="743" y="463"/>
              </a:cxn>
              <a:cxn ang="0">
                <a:pos x="750" y="397"/>
              </a:cxn>
              <a:cxn ang="0">
                <a:pos x="744" y="331"/>
              </a:cxn>
              <a:cxn ang="0">
                <a:pos x="724" y="269"/>
              </a:cxn>
              <a:cxn ang="0">
                <a:pos x="694" y="215"/>
              </a:cxn>
              <a:cxn ang="0">
                <a:pos x="653" y="166"/>
              </a:cxn>
              <a:cxn ang="0">
                <a:pos x="574" y="107"/>
              </a:cxn>
              <a:cxn ang="0">
                <a:pos x="512" y="82"/>
              </a:cxn>
              <a:cxn ang="0">
                <a:pos x="445" y="69"/>
              </a:cxn>
              <a:cxn ang="0">
                <a:pos x="375" y="68"/>
              </a:cxn>
              <a:cxn ang="0">
                <a:pos x="308" y="81"/>
              </a:cxn>
              <a:cxn ang="0">
                <a:pos x="247" y="106"/>
              </a:cxn>
              <a:cxn ang="0">
                <a:pos x="164" y="166"/>
              </a:cxn>
              <a:cxn ang="0">
                <a:pos x="123" y="215"/>
              </a:cxn>
              <a:cxn ang="0">
                <a:pos x="109" y="238"/>
              </a:cxn>
              <a:cxn ang="0">
                <a:pos x="83" y="296"/>
              </a:cxn>
              <a:cxn ang="0">
                <a:pos x="69" y="360"/>
              </a:cxn>
              <a:cxn ang="0">
                <a:pos x="68" y="427"/>
              </a:cxn>
            </a:cxnLst>
            <a:rect l="0" t="0" r="r" b="b"/>
            <a:pathLst>
              <a:path w="817" h="790">
                <a:moveTo>
                  <a:pt x="0" y="397"/>
                </a:moveTo>
                <a:lnTo>
                  <a:pt x="2" y="356"/>
                </a:lnTo>
                <a:lnTo>
                  <a:pt x="8" y="317"/>
                </a:lnTo>
                <a:lnTo>
                  <a:pt x="18" y="279"/>
                </a:lnTo>
                <a:lnTo>
                  <a:pt x="32" y="243"/>
                </a:lnTo>
                <a:lnTo>
                  <a:pt x="49" y="208"/>
                </a:lnTo>
                <a:lnTo>
                  <a:pt x="69" y="175"/>
                </a:lnTo>
                <a:cubicBezTo>
                  <a:pt x="70" y="174"/>
                  <a:pt x="71" y="173"/>
                  <a:pt x="72" y="171"/>
                </a:cubicBezTo>
                <a:lnTo>
                  <a:pt x="118" y="118"/>
                </a:lnTo>
                <a:cubicBezTo>
                  <a:pt x="120" y="116"/>
                  <a:pt x="121" y="115"/>
                  <a:pt x="123" y="113"/>
                </a:cubicBezTo>
                <a:lnTo>
                  <a:pt x="178" y="69"/>
                </a:lnTo>
                <a:lnTo>
                  <a:pt x="213" y="48"/>
                </a:lnTo>
                <a:lnTo>
                  <a:pt x="248" y="32"/>
                </a:lnTo>
                <a:lnTo>
                  <a:pt x="286" y="18"/>
                </a:lnTo>
                <a:lnTo>
                  <a:pt x="325" y="9"/>
                </a:lnTo>
                <a:lnTo>
                  <a:pt x="365" y="2"/>
                </a:lnTo>
                <a:lnTo>
                  <a:pt x="407" y="0"/>
                </a:lnTo>
                <a:lnTo>
                  <a:pt x="449" y="2"/>
                </a:lnTo>
                <a:lnTo>
                  <a:pt x="489" y="8"/>
                </a:lnTo>
                <a:lnTo>
                  <a:pt x="528" y="18"/>
                </a:lnTo>
                <a:lnTo>
                  <a:pt x="565" y="30"/>
                </a:lnTo>
                <a:lnTo>
                  <a:pt x="601" y="47"/>
                </a:lnTo>
                <a:lnTo>
                  <a:pt x="636" y="67"/>
                </a:lnTo>
                <a:lnTo>
                  <a:pt x="695" y="113"/>
                </a:lnTo>
                <a:cubicBezTo>
                  <a:pt x="696" y="115"/>
                  <a:pt x="698" y="116"/>
                  <a:pt x="699" y="118"/>
                </a:cubicBezTo>
                <a:lnTo>
                  <a:pt x="745" y="171"/>
                </a:lnTo>
                <a:lnTo>
                  <a:pt x="767" y="205"/>
                </a:lnTo>
                <a:lnTo>
                  <a:pt x="784" y="240"/>
                </a:lnTo>
                <a:lnTo>
                  <a:pt x="798" y="276"/>
                </a:lnTo>
                <a:lnTo>
                  <a:pt x="808" y="313"/>
                </a:lnTo>
                <a:lnTo>
                  <a:pt x="814" y="353"/>
                </a:lnTo>
                <a:lnTo>
                  <a:pt x="817" y="393"/>
                </a:lnTo>
                <a:lnTo>
                  <a:pt x="815" y="434"/>
                </a:lnTo>
                <a:lnTo>
                  <a:pt x="809" y="473"/>
                </a:lnTo>
                <a:lnTo>
                  <a:pt x="799" y="511"/>
                </a:lnTo>
                <a:lnTo>
                  <a:pt x="785" y="547"/>
                </a:lnTo>
                <a:lnTo>
                  <a:pt x="768" y="582"/>
                </a:lnTo>
                <a:lnTo>
                  <a:pt x="748" y="615"/>
                </a:lnTo>
                <a:lnTo>
                  <a:pt x="699" y="672"/>
                </a:lnTo>
                <a:cubicBezTo>
                  <a:pt x="698" y="674"/>
                  <a:pt x="696" y="675"/>
                  <a:pt x="695" y="677"/>
                </a:cubicBezTo>
                <a:lnTo>
                  <a:pt x="639" y="721"/>
                </a:lnTo>
                <a:lnTo>
                  <a:pt x="605" y="742"/>
                </a:lnTo>
                <a:lnTo>
                  <a:pt x="568" y="758"/>
                </a:lnTo>
                <a:lnTo>
                  <a:pt x="531" y="771"/>
                </a:lnTo>
                <a:lnTo>
                  <a:pt x="492" y="781"/>
                </a:lnTo>
                <a:lnTo>
                  <a:pt x="452" y="787"/>
                </a:lnTo>
                <a:lnTo>
                  <a:pt x="410" y="790"/>
                </a:lnTo>
                <a:lnTo>
                  <a:pt x="368" y="788"/>
                </a:lnTo>
                <a:lnTo>
                  <a:pt x="328" y="782"/>
                </a:lnTo>
                <a:lnTo>
                  <a:pt x="289" y="772"/>
                </a:lnTo>
                <a:lnTo>
                  <a:pt x="252" y="759"/>
                </a:lnTo>
                <a:lnTo>
                  <a:pt x="216" y="743"/>
                </a:lnTo>
                <a:lnTo>
                  <a:pt x="182" y="723"/>
                </a:lnTo>
                <a:lnTo>
                  <a:pt x="123" y="677"/>
                </a:lnTo>
                <a:cubicBezTo>
                  <a:pt x="121" y="675"/>
                  <a:pt x="120" y="674"/>
                  <a:pt x="118" y="672"/>
                </a:cubicBezTo>
                <a:lnTo>
                  <a:pt x="72" y="619"/>
                </a:lnTo>
                <a:cubicBezTo>
                  <a:pt x="71" y="617"/>
                  <a:pt x="70" y="616"/>
                  <a:pt x="69" y="614"/>
                </a:cubicBezTo>
                <a:lnTo>
                  <a:pt x="51" y="584"/>
                </a:lnTo>
                <a:lnTo>
                  <a:pt x="33" y="551"/>
                </a:lnTo>
                <a:lnTo>
                  <a:pt x="19" y="514"/>
                </a:lnTo>
                <a:lnTo>
                  <a:pt x="9" y="477"/>
                </a:lnTo>
                <a:lnTo>
                  <a:pt x="3" y="437"/>
                </a:lnTo>
                <a:lnTo>
                  <a:pt x="0" y="397"/>
                </a:lnTo>
                <a:close/>
                <a:moveTo>
                  <a:pt x="68" y="427"/>
                </a:moveTo>
                <a:lnTo>
                  <a:pt x="73" y="459"/>
                </a:lnTo>
                <a:lnTo>
                  <a:pt x="82" y="491"/>
                </a:lnTo>
                <a:lnTo>
                  <a:pt x="93" y="520"/>
                </a:lnTo>
                <a:lnTo>
                  <a:pt x="107" y="549"/>
                </a:lnTo>
                <a:lnTo>
                  <a:pt x="126" y="579"/>
                </a:lnTo>
                <a:lnTo>
                  <a:pt x="123" y="575"/>
                </a:lnTo>
                <a:lnTo>
                  <a:pt x="169" y="629"/>
                </a:lnTo>
                <a:lnTo>
                  <a:pt x="164" y="624"/>
                </a:lnTo>
                <a:lnTo>
                  <a:pt x="216" y="666"/>
                </a:lnTo>
                <a:lnTo>
                  <a:pt x="244" y="683"/>
                </a:lnTo>
                <a:lnTo>
                  <a:pt x="273" y="696"/>
                </a:lnTo>
                <a:lnTo>
                  <a:pt x="305" y="708"/>
                </a:lnTo>
                <a:lnTo>
                  <a:pt x="338" y="716"/>
                </a:lnTo>
                <a:lnTo>
                  <a:pt x="372" y="721"/>
                </a:lnTo>
                <a:lnTo>
                  <a:pt x="407" y="723"/>
                </a:lnTo>
                <a:lnTo>
                  <a:pt x="442" y="721"/>
                </a:lnTo>
                <a:lnTo>
                  <a:pt x="476" y="717"/>
                </a:lnTo>
                <a:lnTo>
                  <a:pt x="509" y="708"/>
                </a:lnTo>
                <a:lnTo>
                  <a:pt x="541" y="698"/>
                </a:lnTo>
                <a:lnTo>
                  <a:pt x="570" y="684"/>
                </a:lnTo>
                <a:lnTo>
                  <a:pt x="598" y="668"/>
                </a:lnTo>
                <a:lnTo>
                  <a:pt x="653" y="624"/>
                </a:lnTo>
                <a:lnTo>
                  <a:pt x="649" y="629"/>
                </a:lnTo>
                <a:lnTo>
                  <a:pt x="691" y="579"/>
                </a:lnTo>
                <a:lnTo>
                  <a:pt x="709" y="552"/>
                </a:lnTo>
                <a:lnTo>
                  <a:pt x="723" y="524"/>
                </a:lnTo>
                <a:lnTo>
                  <a:pt x="734" y="494"/>
                </a:lnTo>
                <a:lnTo>
                  <a:pt x="743" y="463"/>
                </a:lnTo>
                <a:lnTo>
                  <a:pt x="748" y="430"/>
                </a:lnTo>
                <a:lnTo>
                  <a:pt x="750" y="397"/>
                </a:lnTo>
                <a:lnTo>
                  <a:pt x="749" y="363"/>
                </a:lnTo>
                <a:lnTo>
                  <a:pt x="744" y="331"/>
                </a:lnTo>
                <a:lnTo>
                  <a:pt x="735" y="299"/>
                </a:lnTo>
                <a:lnTo>
                  <a:pt x="724" y="269"/>
                </a:lnTo>
                <a:lnTo>
                  <a:pt x="710" y="241"/>
                </a:lnTo>
                <a:lnTo>
                  <a:pt x="694" y="215"/>
                </a:lnTo>
                <a:lnTo>
                  <a:pt x="649" y="161"/>
                </a:lnTo>
                <a:lnTo>
                  <a:pt x="653" y="166"/>
                </a:lnTo>
                <a:lnTo>
                  <a:pt x="601" y="124"/>
                </a:lnTo>
                <a:lnTo>
                  <a:pt x="574" y="107"/>
                </a:lnTo>
                <a:lnTo>
                  <a:pt x="544" y="93"/>
                </a:lnTo>
                <a:lnTo>
                  <a:pt x="512" y="82"/>
                </a:lnTo>
                <a:lnTo>
                  <a:pt x="479" y="74"/>
                </a:lnTo>
                <a:lnTo>
                  <a:pt x="445" y="69"/>
                </a:lnTo>
                <a:lnTo>
                  <a:pt x="410" y="67"/>
                </a:lnTo>
                <a:lnTo>
                  <a:pt x="375" y="68"/>
                </a:lnTo>
                <a:lnTo>
                  <a:pt x="341" y="73"/>
                </a:lnTo>
                <a:lnTo>
                  <a:pt x="308" y="81"/>
                </a:lnTo>
                <a:lnTo>
                  <a:pt x="276" y="92"/>
                </a:lnTo>
                <a:lnTo>
                  <a:pt x="247" y="106"/>
                </a:lnTo>
                <a:lnTo>
                  <a:pt x="220" y="122"/>
                </a:lnTo>
                <a:lnTo>
                  <a:pt x="164" y="166"/>
                </a:lnTo>
                <a:lnTo>
                  <a:pt x="169" y="161"/>
                </a:lnTo>
                <a:lnTo>
                  <a:pt x="123" y="215"/>
                </a:lnTo>
                <a:lnTo>
                  <a:pt x="126" y="210"/>
                </a:lnTo>
                <a:lnTo>
                  <a:pt x="109" y="238"/>
                </a:lnTo>
                <a:lnTo>
                  <a:pt x="94" y="266"/>
                </a:lnTo>
                <a:lnTo>
                  <a:pt x="83" y="296"/>
                </a:lnTo>
                <a:lnTo>
                  <a:pt x="74" y="327"/>
                </a:lnTo>
                <a:lnTo>
                  <a:pt x="69" y="360"/>
                </a:lnTo>
                <a:lnTo>
                  <a:pt x="67" y="393"/>
                </a:lnTo>
                <a:lnTo>
                  <a:pt x="68" y="42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3135313" y="2159001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Freeform 59"/>
          <p:cNvSpPr>
            <a:spLocks noEditPoints="1"/>
          </p:cNvSpPr>
          <p:nvPr/>
        </p:nvSpPr>
        <p:spPr bwMode="auto">
          <a:xfrm>
            <a:off x="3178175" y="2159001"/>
            <a:ext cx="130175" cy="127000"/>
          </a:xfrm>
          <a:custGeom>
            <a:avLst/>
            <a:gdLst/>
            <a:ahLst/>
            <a:cxnLst>
              <a:cxn ang="0">
                <a:pos x="74" y="463"/>
              </a:cxn>
              <a:cxn ang="0">
                <a:pos x="109" y="552"/>
              </a:cxn>
              <a:cxn ang="0">
                <a:pos x="169" y="629"/>
              </a:cxn>
              <a:cxn ang="0">
                <a:pos x="216" y="666"/>
              </a:cxn>
              <a:cxn ang="0">
                <a:pos x="308" y="709"/>
              </a:cxn>
              <a:cxn ang="0">
                <a:pos x="410" y="723"/>
              </a:cxn>
              <a:cxn ang="0">
                <a:pos x="512" y="708"/>
              </a:cxn>
              <a:cxn ang="0">
                <a:pos x="602" y="666"/>
              </a:cxn>
              <a:cxn ang="0">
                <a:pos x="649" y="629"/>
              </a:cxn>
              <a:cxn ang="0">
                <a:pos x="710" y="550"/>
              </a:cxn>
              <a:cxn ang="0">
                <a:pos x="744" y="459"/>
              </a:cxn>
              <a:cxn ang="0">
                <a:pos x="748" y="360"/>
              </a:cxn>
              <a:cxn ang="0">
                <a:pos x="723" y="266"/>
              </a:cxn>
              <a:cxn ang="0">
                <a:pos x="649" y="161"/>
              </a:cxn>
              <a:cxn ang="0">
                <a:pos x="570" y="106"/>
              </a:cxn>
              <a:cxn ang="0">
                <a:pos x="476" y="73"/>
              </a:cxn>
              <a:cxn ang="0">
                <a:pos x="372" y="69"/>
              </a:cxn>
              <a:cxn ang="0">
                <a:pos x="273" y="93"/>
              </a:cxn>
              <a:cxn ang="0">
                <a:pos x="164" y="166"/>
              </a:cxn>
              <a:cxn ang="0">
                <a:pos x="126" y="210"/>
              </a:cxn>
              <a:cxn ang="0">
                <a:pos x="82" y="299"/>
              </a:cxn>
              <a:cxn ang="0">
                <a:pos x="67" y="397"/>
              </a:cxn>
              <a:cxn ang="0">
                <a:pos x="19" y="276"/>
              </a:cxn>
              <a:cxn ang="0">
                <a:pos x="69" y="175"/>
              </a:cxn>
              <a:cxn ang="0">
                <a:pos x="123" y="113"/>
              </a:cxn>
              <a:cxn ang="0">
                <a:pos x="252" y="30"/>
              </a:cxn>
              <a:cxn ang="0">
                <a:pos x="368" y="2"/>
              </a:cxn>
              <a:cxn ang="0">
                <a:pos x="492" y="9"/>
              </a:cxn>
              <a:cxn ang="0">
                <a:pos x="605" y="48"/>
              </a:cxn>
              <a:cxn ang="0">
                <a:pos x="699" y="118"/>
              </a:cxn>
              <a:cxn ang="0">
                <a:pos x="785" y="243"/>
              </a:cxn>
              <a:cxn ang="0">
                <a:pos x="815" y="356"/>
              </a:cxn>
              <a:cxn ang="0">
                <a:pos x="808" y="477"/>
              </a:cxn>
              <a:cxn ang="0">
                <a:pos x="767" y="585"/>
              </a:cxn>
              <a:cxn ang="0">
                <a:pos x="699" y="672"/>
              </a:cxn>
              <a:cxn ang="0">
                <a:pos x="635" y="724"/>
              </a:cxn>
              <a:cxn ang="0">
                <a:pos x="528" y="773"/>
              </a:cxn>
              <a:cxn ang="0">
                <a:pos x="407" y="790"/>
              </a:cxn>
              <a:cxn ang="0">
                <a:pos x="286" y="772"/>
              </a:cxn>
              <a:cxn ang="0">
                <a:pos x="182" y="724"/>
              </a:cxn>
              <a:cxn ang="0">
                <a:pos x="118" y="672"/>
              </a:cxn>
              <a:cxn ang="0">
                <a:pos x="49" y="583"/>
              </a:cxn>
              <a:cxn ang="0">
                <a:pos x="8" y="473"/>
              </a:cxn>
              <a:cxn ang="0">
                <a:pos x="3" y="353"/>
              </a:cxn>
            </a:cxnLst>
            <a:rect l="0" t="0" r="r" b="b"/>
            <a:pathLst>
              <a:path w="817" h="790">
                <a:moveTo>
                  <a:pt x="67" y="397"/>
                </a:moveTo>
                <a:lnTo>
                  <a:pt x="69" y="430"/>
                </a:lnTo>
                <a:lnTo>
                  <a:pt x="74" y="463"/>
                </a:lnTo>
                <a:lnTo>
                  <a:pt x="83" y="494"/>
                </a:lnTo>
                <a:lnTo>
                  <a:pt x="94" y="524"/>
                </a:lnTo>
                <a:lnTo>
                  <a:pt x="109" y="552"/>
                </a:lnTo>
                <a:lnTo>
                  <a:pt x="126" y="580"/>
                </a:lnTo>
                <a:lnTo>
                  <a:pt x="123" y="576"/>
                </a:lnTo>
                <a:lnTo>
                  <a:pt x="169" y="629"/>
                </a:lnTo>
                <a:lnTo>
                  <a:pt x="164" y="624"/>
                </a:lnTo>
                <a:lnTo>
                  <a:pt x="220" y="669"/>
                </a:lnTo>
                <a:lnTo>
                  <a:pt x="216" y="666"/>
                </a:lnTo>
                <a:lnTo>
                  <a:pt x="247" y="684"/>
                </a:lnTo>
                <a:lnTo>
                  <a:pt x="276" y="698"/>
                </a:lnTo>
                <a:lnTo>
                  <a:pt x="308" y="709"/>
                </a:lnTo>
                <a:lnTo>
                  <a:pt x="341" y="717"/>
                </a:lnTo>
                <a:lnTo>
                  <a:pt x="375" y="721"/>
                </a:lnTo>
                <a:lnTo>
                  <a:pt x="410" y="723"/>
                </a:lnTo>
                <a:lnTo>
                  <a:pt x="445" y="721"/>
                </a:lnTo>
                <a:lnTo>
                  <a:pt x="479" y="716"/>
                </a:lnTo>
                <a:lnTo>
                  <a:pt x="512" y="708"/>
                </a:lnTo>
                <a:lnTo>
                  <a:pt x="543" y="697"/>
                </a:lnTo>
                <a:lnTo>
                  <a:pt x="574" y="683"/>
                </a:lnTo>
                <a:lnTo>
                  <a:pt x="602" y="666"/>
                </a:lnTo>
                <a:lnTo>
                  <a:pt x="598" y="669"/>
                </a:lnTo>
                <a:lnTo>
                  <a:pt x="653" y="624"/>
                </a:lnTo>
                <a:lnTo>
                  <a:pt x="649" y="629"/>
                </a:lnTo>
                <a:lnTo>
                  <a:pt x="694" y="576"/>
                </a:lnTo>
                <a:lnTo>
                  <a:pt x="691" y="580"/>
                </a:lnTo>
                <a:lnTo>
                  <a:pt x="710" y="550"/>
                </a:lnTo>
                <a:lnTo>
                  <a:pt x="724" y="521"/>
                </a:lnTo>
                <a:lnTo>
                  <a:pt x="735" y="491"/>
                </a:lnTo>
                <a:lnTo>
                  <a:pt x="744" y="459"/>
                </a:lnTo>
                <a:lnTo>
                  <a:pt x="749" y="427"/>
                </a:lnTo>
                <a:lnTo>
                  <a:pt x="750" y="393"/>
                </a:lnTo>
                <a:lnTo>
                  <a:pt x="748" y="360"/>
                </a:lnTo>
                <a:lnTo>
                  <a:pt x="743" y="327"/>
                </a:lnTo>
                <a:lnTo>
                  <a:pt x="734" y="296"/>
                </a:lnTo>
                <a:lnTo>
                  <a:pt x="723" y="266"/>
                </a:lnTo>
                <a:lnTo>
                  <a:pt x="709" y="238"/>
                </a:lnTo>
                <a:lnTo>
                  <a:pt x="691" y="211"/>
                </a:lnTo>
                <a:lnTo>
                  <a:pt x="649" y="161"/>
                </a:lnTo>
                <a:lnTo>
                  <a:pt x="653" y="166"/>
                </a:lnTo>
                <a:lnTo>
                  <a:pt x="598" y="122"/>
                </a:lnTo>
                <a:lnTo>
                  <a:pt x="570" y="106"/>
                </a:lnTo>
                <a:lnTo>
                  <a:pt x="541" y="92"/>
                </a:lnTo>
                <a:lnTo>
                  <a:pt x="509" y="81"/>
                </a:lnTo>
                <a:lnTo>
                  <a:pt x="476" y="73"/>
                </a:lnTo>
                <a:lnTo>
                  <a:pt x="442" y="68"/>
                </a:lnTo>
                <a:lnTo>
                  <a:pt x="407" y="67"/>
                </a:lnTo>
                <a:lnTo>
                  <a:pt x="372" y="69"/>
                </a:lnTo>
                <a:lnTo>
                  <a:pt x="338" y="74"/>
                </a:lnTo>
                <a:lnTo>
                  <a:pt x="305" y="82"/>
                </a:lnTo>
                <a:lnTo>
                  <a:pt x="273" y="93"/>
                </a:lnTo>
                <a:lnTo>
                  <a:pt x="244" y="107"/>
                </a:lnTo>
                <a:lnTo>
                  <a:pt x="216" y="124"/>
                </a:lnTo>
                <a:lnTo>
                  <a:pt x="164" y="166"/>
                </a:lnTo>
                <a:lnTo>
                  <a:pt x="169" y="161"/>
                </a:lnTo>
                <a:lnTo>
                  <a:pt x="123" y="215"/>
                </a:lnTo>
                <a:lnTo>
                  <a:pt x="126" y="210"/>
                </a:lnTo>
                <a:lnTo>
                  <a:pt x="107" y="240"/>
                </a:lnTo>
                <a:lnTo>
                  <a:pt x="93" y="270"/>
                </a:lnTo>
                <a:lnTo>
                  <a:pt x="82" y="299"/>
                </a:lnTo>
                <a:lnTo>
                  <a:pt x="73" y="331"/>
                </a:lnTo>
                <a:lnTo>
                  <a:pt x="68" y="363"/>
                </a:lnTo>
                <a:lnTo>
                  <a:pt x="67" y="397"/>
                </a:lnTo>
                <a:close/>
                <a:moveTo>
                  <a:pt x="3" y="353"/>
                </a:moveTo>
                <a:lnTo>
                  <a:pt x="9" y="313"/>
                </a:lnTo>
                <a:lnTo>
                  <a:pt x="19" y="276"/>
                </a:lnTo>
                <a:lnTo>
                  <a:pt x="33" y="239"/>
                </a:lnTo>
                <a:lnTo>
                  <a:pt x="51" y="205"/>
                </a:lnTo>
                <a:lnTo>
                  <a:pt x="69" y="175"/>
                </a:lnTo>
                <a:cubicBezTo>
                  <a:pt x="70" y="174"/>
                  <a:pt x="71" y="173"/>
                  <a:pt x="72" y="171"/>
                </a:cubicBezTo>
                <a:lnTo>
                  <a:pt x="118" y="118"/>
                </a:lnTo>
                <a:cubicBezTo>
                  <a:pt x="120" y="116"/>
                  <a:pt x="121" y="115"/>
                  <a:pt x="123" y="113"/>
                </a:cubicBezTo>
                <a:lnTo>
                  <a:pt x="182" y="67"/>
                </a:lnTo>
                <a:lnTo>
                  <a:pt x="216" y="47"/>
                </a:lnTo>
                <a:lnTo>
                  <a:pt x="252" y="30"/>
                </a:lnTo>
                <a:lnTo>
                  <a:pt x="289" y="18"/>
                </a:lnTo>
                <a:lnTo>
                  <a:pt x="328" y="8"/>
                </a:lnTo>
                <a:lnTo>
                  <a:pt x="368" y="2"/>
                </a:lnTo>
                <a:lnTo>
                  <a:pt x="410" y="0"/>
                </a:lnTo>
                <a:lnTo>
                  <a:pt x="452" y="2"/>
                </a:lnTo>
                <a:lnTo>
                  <a:pt x="492" y="9"/>
                </a:lnTo>
                <a:lnTo>
                  <a:pt x="531" y="18"/>
                </a:lnTo>
                <a:lnTo>
                  <a:pt x="568" y="32"/>
                </a:lnTo>
                <a:lnTo>
                  <a:pt x="605" y="48"/>
                </a:lnTo>
                <a:lnTo>
                  <a:pt x="639" y="69"/>
                </a:lnTo>
                <a:lnTo>
                  <a:pt x="695" y="113"/>
                </a:lnTo>
                <a:cubicBezTo>
                  <a:pt x="696" y="115"/>
                  <a:pt x="698" y="116"/>
                  <a:pt x="699" y="118"/>
                </a:cubicBezTo>
                <a:lnTo>
                  <a:pt x="748" y="175"/>
                </a:lnTo>
                <a:lnTo>
                  <a:pt x="768" y="208"/>
                </a:lnTo>
                <a:lnTo>
                  <a:pt x="785" y="243"/>
                </a:lnTo>
                <a:lnTo>
                  <a:pt x="799" y="279"/>
                </a:lnTo>
                <a:lnTo>
                  <a:pt x="809" y="317"/>
                </a:lnTo>
                <a:lnTo>
                  <a:pt x="815" y="356"/>
                </a:lnTo>
                <a:lnTo>
                  <a:pt x="817" y="397"/>
                </a:lnTo>
                <a:lnTo>
                  <a:pt x="814" y="437"/>
                </a:lnTo>
                <a:lnTo>
                  <a:pt x="808" y="477"/>
                </a:lnTo>
                <a:lnTo>
                  <a:pt x="798" y="514"/>
                </a:lnTo>
                <a:lnTo>
                  <a:pt x="784" y="551"/>
                </a:lnTo>
                <a:lnTo>
                  <a:pt x="767" y="585"/>
                </a:lnTo>
                <a:lnTo>
                  <a:pt x="748" y="615"/>
                </a:lnTo>
                <a:cubicBezTo>
                  <a:pt x="747" y="617"/>
                  <a:pt x="746" y="618"/>
                  <a:pt x="745" y="619"/>
                </a:cubicBezTo>
                <a:lnTo>
                  <a:pt x="699" y="672"/>
                </a:lnTo>
                <a:cubicBezTo>
                  <a:pt x="698" y="674"/>
                  <a:pt x="696" y="675"/>
                  <a:pt x="695" y="676"/>
                </a:cubicBezTo>
                <a:lnTo>
                  <a:pt x="639" y="721"/>
                </a:lnTo>
                <a:cubicBezTo>
                  <a:pt x="638" y="722"/>
                  <a:pt x="637" y="723"/>
                  <a:pt x="635" y="724"/>
                </a:cubicBezTo>
                <a:lnTo>
                  <a:pt x="601" y="743"/>
                </a:lnTo>
                <a:lnTo>
                  <a:pt x="566" y="759"/>
                </a:lnTo>
                <a:lnTo>
                  <a:pt x="528" y="773"/>
                </a:lnTo>
                <a:lnTo>
                  <a:pt x="489" y="782"/>
                </a:lnTo>
                <a:lnTo>
                  <a:pt x="449" y="788"/>
                </a:lnTo>
                <a:lnTo>
                  <a:pt x="407" y="790"/>
                </a:lnTo>
                <a:lnTo>
                  <a:pt x="365" y="787"/>
                </a:lnTo>
                <a:lnTo>
                  <a:pt x="325" y="781"/>
                </a:lnTo>
                <a:lnTo>
                  <a:pt x="286" y="772"/>
                </a:lnTo>
                <a:lnTo>
                  <a:pt x="248" y="758"/>
                </a:lnTo>
                <a:lnTo>
                  <a:pt x="213" y="742"/>
                </a:lnTo>
                <a:lnTo>
                  <a:pt x="182" y="724"/>
                </a:lnTo>
                <a:cubicBezTo>
                  <a:pt x="181" y="723"/>
                  <a:pt x="179" y="722"/>
                  <a:pt x="178" y="721"/>
                </a:cubicBezTo>
                <a:lnTo>
                  <a:pt x="123" y="676"/>
                </a:lnTo>
                <a:cubicBezTo>
                  <a:pt x="121" y="675"/>
                  <a:pt x="120" y="674"/>
                  <a:pt x="118" y="672"/>
                </a:cubicBezTo>
                <a:lnTo>
                  <a:pt x="72" y="619"/>
                </a:lnTo>
                <a:cubicBezTo>
                  <a:pt x="71" y="618"/>
                  <a:pt x="70" y="616"/>
                  <a:pt x="69" y="615"/>
                </a:cubicBezTo>
                <a:lnTo>
                  <a:pt x="49" y="583"/>
                </a:lnTo>
                <a:lnTo>
                  <a:pt x="32" y="548"/>
                </a:lnTo>
                <a:lnTo>
                  <a:pt x="18" y="511"/>
                </a:lnTo>
                <a:lnTo>
                  <a:pt x="8" y="473"/>
                </a:lnTo>
                <a:lnTo>
                  <a:pt x="2" y="434"/>
                </a:lnTo>
                <a:lnTo>
                  <a:pt x="0" y="393"/>
                </a:lnTo>
                <a:lnTo>
                  <a:pt x="3" y="35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143250" y="2470151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Freeform 61"/>
          <p:cNvSpPr>
            <a:spLocks noEditPoints="1"/>
          </p:cNvSpPr>
          <p:nvPr/>
        </p:nvSpPr>
        <p:spPr bwMode="auto">
          <a:xfrm>
            <a:off x="3186113" y="2354263"/>
            <a:ext cx="131763" cy="127000"/>
          </a:xfrm>
          <a:custGeom>
            <a:avLst/>
            <a:gdLst/>
            <a:ahLst/>
            <a:cxnLst>
              <a:cxn ang="0">
                <a:pos x="8" y="318"/>
              </a:cxn>
              <a:cxn ang="0">
                <a:pos x="49" y="209"/>
              </a:cxn>
              <a:cxn ang="0">
                <a:pos x="118" y="118"/>
              </a:cxn>
              <a:cxn ang="0">
                <a:pos x="182" y="67"/>
              </a:cxn>
              <a:cxn ang="0">
                <a:pos x="286" y="18"/>
              </a:cxn>
              <a:cxn ang="0">
                <a:pos x="407" y="0"/>
              </a:cxn>
              <a:cxn ang="0">
                <a:pos x="528" y="18"/>
              </a:cxn>
              <a:cxn ang="0">
                <a:pos x="635" y="67"/>
              </a:cxn>
              <a:cxn ang="0">
                <a:pos x="699" y="118"/>
              </a:cxn>
              <a:cxn ang="0">
                <a:pos x="784" y="241"/>
              </a:cxn>
              <a:cxn ang="0">
                <a:pos x="814" y="355"/>
              </a:cxn>
              <a:cxn ang="0">
                <a:pos x="809" y="475"/>
              </a:cxn>
              <a:cxn ang="0">
                <a:pos x="768" y="585"/>
              </a:cxn>
              <a:cxn ang="0">
                <a:pos x="695" y="679"/>
              </a:cxn>
              <a:cxn ang="0">
                <a:pos x="604" y="745"/>
              </a:cxn>
              <a:cxn ang="0">
                <a:pos x="492" y="785"/>
              </a:cxn>
              <a:cxn ang="0">
                <a:pos x="368" y="791"/>
              </a:cxn>
              <a:cxn ang="0">
                <a:pos x="252" y="763"/>
              </a:cxn>
              <a:cxn ang="0">
                <a:pos x="178" y="724"/>
              </a:cxn>
              <a:cxn ang="0">
                <a:pos x="72" y="622"/>
              </a:cxn>
              <a:cxn ang="0">
                <a:pos x="33" y="554"/>
              </a:cxn>
              <a:cxn ang="0">
                <a:pos x="3" y="439"/>
              </a:cxn>
              <a:cxn ang="0">
                <a:pos x="73" y="461"/>
              </a:cxn>
              <a:cxn ang="0">
                <a:pos x="107" y="552"/>
              </a:cxn>
              <a:cxn ang="0">
                <a:pos x="169" y="632"/>
              </a:cxn>
              <a:cxn ang="0">
                <a:pos x="216" y="669"/>
              </a:cxn>
              <a:cxn ang="0">
                <a:pos x="305" y="711"/>
              </a:cxn>
              <a:cxn ang="0">
                <a:pos x="407" y="727"/>
              </a:cxn>
              <a:cxn ang="0">
                <a:pos x="509" y="712"/>
              </a:cxn>
              <a:cxn ang="0">
                <a:pos x="602" y="669"/>
              </a:cxn>
              <a:cxn ang="0">
                <a:pos x="649" y="632"/>
              </a:cxn>
              <a:cxn ang="0">
                <a:pos x="723" y="527"/>
              </a:cxn>
              <a:cxn ang="0">
                <a:pos x="748" y="432"/>
              </a:cxn>
              <a:cxn ang="0">
                <a:pos x="744" y="332"/>
              </a:cxn>
              <a:cxn ang="0">
                <a:pos x="710" y="241"/>
              </a:cxn>
              <a:cxn ang="0">
                <a:pos x="653" y="166"/>
              </a:cxn>
              <a:cxn ang="0">
                <a:pos x="573" y="108"/>
              </a:cxn>
              <a:cxn ang="0">
                <a:pos x="479" y="74"/>
              </a:cxn>
              <a:cxn ang="0">
                <a:pos x="375" y="68"/>
              </a:cxn>
              <a:cxn ang="0">
                <a:pos x="277" y="92"/>
              </a:cxn>
              <a:cxn ang="0">
                <a:pos x="220" y="121"/>
              </a:cxn>
              <a:cxn ang="0">
                <a:pos x="123" y="215"/>
              </a:cxn>
              <a:cxn ang="0">
                <a:pos x="94" y="267"/>
              </a:cxn>
              <a:cxn ang="0">
                <a:pos x="69" y="362"/>
              </a:cxn>
            </a:cxnLst>
            <a:rect l="0" t="0" r="r" b="b"/>
            <a:pathLst>
              <a:path w="817" h="793">
                <a:moveTo>
                  <a:pt x="0" y="399"/>
                </a:moveTo>
                <a:lnTo>
                  <a:pt x="2" y="358"/>
                </a:lnTo>
                <a:lnTo>
                  <a:pt x="8" y="318"/>
                </a:lnTo>
                <a:lnTo>
                  <a:pt x="18" y="280"/>
                </a:lnTo>
                <a:lnTo>
                  <a:pt x="32" y="244"/>
                </a:lnTo>
                <a:lnTo>
                  <a:pt x="49" y="209"/>
                </a:lnTo>
                <a:lnTo>
                  <a:pt x="69" y="176"/>
                </a:lnTo>
                <a:cubicBezTo>
                  <a:pt x="70" y="174"/>
                  <a:pt x="71" y="173"/>
                  <a:pt x="72" y="172"/>
                </a:cubicBezTo>
                <a:lnTo>
                  <a:pt x="118" y="118"/>
                </a:lnTo>
                <a:cubicBezTo>
                  <a:pt x="120" y="117"/>
                  <a:pt x="121" y="115"/>
                  <a:pt x="123" y="114"/>
                </a:cubicBezTo>
                <a:lnTo>
                  <a:pt x="178" y="69"/>
                </a:lnTo>
                <a:cubicBezTo>
                  <a:pt x="179" y="68"/>
                  <a:pt x="181" y="67"/>
                  <a:pt x="182" y="67"/>
                </a:cubicBezTo>
                <a:lnTo>
                  <a:pt x="213" y="49"/>
                </a:lnTo>
                <a:lnTo>
                  <a:pt x="248" y="32"/>
                </a:lnTo>
                <a:lnTo>
                  <a:pt x="286" y="18"/>
                </a:lnTo>
                <a:lnTo>
                  <a:pt x="325" y="9"/>
                </a:lnTo>
                <a:lnTo>
                  <a:pt x="365" y="2"/>
                </a:lnTo>
                <a:lnTo>
                  <a:pt x="407" y="0"/>
                </a:lnTo>
                <a:lnTo>
                  <a:pt x="449" y="2"/>
                </a:lnTo>
                <a:lnTo>
                  <a:pt x="489" y="8"/>
                </a:lnTo>
                <a:lnTo>
                  <a:pt x="528" y="18"/>
                </a:lnTo>
                <a:lnTo>
                  <a:pt x="565" y="30"/>
                </a:lnTo>
                <a:lnTo>
                  <a:pt x="602" y="47"/>
                </a:lnTo>
                <a:lnTo>
                  <a:pt x="635" y="67"/>
                </a:lnTo>
                <a:cubicBezTo>
                  <a:pt x="637" y="67"/>
                  <a:pt x="638" y="68"/>
                  <a:pt x="639" y="69"/>
                </a:cubicBezTo>
                <a:lnTo>
                  <a:pt x="695" y="114"/>
                </a:lnTo>
                <a:cubicBezTo>
                  <a:pt x="696" y="115"/>
                  <a:pt x="698" y="117"/>
                  <a:pt x="699" y="118"/>
                </a:cubicBezTo>
                <a:lnTo>
                  <a:pt x="745" y="172"/>
                </a:lnTo>
                <a:lnTo>
                  <a:pt x="767" y="206"/>
                </a:lnTo>
                <a:lnTo>
                  <a:pt x="784" y="241"/>
                </a:lnTo>
                <a:lnTo>
                  <a:pt x="798" y="277"/>
                </a:lnTo>
                <a:lnTo>
                  <a:pt x="808" y="315"/>
                </a:lnTo>
                <a:lnTo>
                  <a:pt x="814" y="355"/>
                </a:lnTo>
                <a:lnTo>
                  <a:pt x="817" y="395"/>
                </a:lnTo>
                <a:lnTo>
                  <a:pt x="815" y="436"/>
                </a:lnTo>
                <a:lnTo>
                  <a:pt x="809" y="475"/>
                </a:lnTo>
                <a:lnTo>
                  <a:pt x="799" y="514"/>
                </a:lnTo>
                <a:lnTo>
                  <a:pt x="785" y="550"/>
                </a:lnTo>
                <a:lnTo>
                  <a:pt x="768" y="585"/>
                </a:lnTo>
                <a:lnTo>
                  <a:pt x="748" y="618"/>
                </a:lnTo>
                <a:lnTo>
                  <a:pt x="699" y="675"/>
                </a:lnTo>
                <a:cubicBezTo>
                  <a:pt x="698" y="677"/>
                  <a:pt x="696" y="678"/>
                  <a:pt x="695" y="679"/>
                </a:cubicBezTo>
                <a:lnTo>
                  <a:pt x="639" y="724"/>
                </a:lnTo>
                <a:cubicBezTo>
                  <a:pt x="638" y="725"/>
                  <a:pt x="637" y="726"/>
                  <a:pt x="635" y="727"/>
                </a:cubicBezTo>
                <a:lnTo>
                  <a:pt x="604" y="745"/>
                </a:lnTo>
                <a:lnTo>
                  <a:pt x="569" y="762"/>
                </a:lnTo>
                <a:lnTo>
                  <a:pt x="531" y="775"/>
                </a:lnTo>
                <a:lnTo>
                  <a:pt x="492" y="785"/>
                </a:lnTo>
                <a:lnTo>
                  <a:pt x="452" y="791"/>
                </a:lnTo>
                <a:lnTo>
                  <a:pt x="410" y="793"/>
                </a:lnTo>
                <a:lnTo>
                  <a:pt x="368" y="791"/>
                </a:lnTo>
                <a:lnTo>
                  <a:pt x="328" y="785"/>
                </a:lnTo>
                <a:lnTo>
                  <a:pt x="289" y="776"/>
                </a:lnTo>
                <a:lnTo>
                  <a:pt x="252" y="763"/>
                </a:lnTo>
                <a:lnTo>
                  <a:pt x="216" y="746"/>
                </a:lnTo>
                <a:lnTo>
                  <a:pt x="182" y="727"/>
                </a:lnTo>
                <a:cubicBezTo>
                  <a:pt x="181" y="726"/>
                  <a:pt x="179" y="725"/>
                  <a:pt x="178" y="724"/>
                </a:cubicBezTo>
                <a:lnTo>
                  <a:pt x="123" y="679"/>
                </a:lnTo>
                <a:cubicBezTo>
                  <a:pt x="121" y="678"/>
                  <a:pt x="120" y="677"/>
                  <a:pt x="118" y="675"/>
                </a:cubicBezTo>
                <a:lnTo>
                  <a:pt x="72" y="622"/>
                </a:lnTo>
                <a:cubicBezTo>
                  <a:pt x="71" y="620"/>
                  <a:pt x="70" y="619"/>
                  <a:pt x="69" y="617"/>
                </a:cubicBezTo>
                <a:lnTo>
                  <a:pt x="51" y="587"/>
                </a:lnTo>
                <a:lnTo>
                  <a:pt x="33" y="554"/>
                </a:lnTo>
                <a:lnTo>
                  <a:pt x="19" y="517"/>
                </a:lnTo>
                <a:lnTo>
                  <a:pt x="9" y="479"/>
                </a:lnTo>
                <a:lnTo>
                  <a:pt x="3" y="439"/>
                </a:lnTo>
                <a:lnTo>
                  <a:pt x="0" y="399"/>
                </a:lnTo>
                <a:close/>
                <a:moveTo>
                  <a:pt x="68" y="429"/>
                </a:moveTo>
                <a:lnTo>
                  <a:pt x="73" y="461"/>
                </a:lnTo>
                <a:lnTo>
                  <a:pt x="82" y="493"/>
                </a:lnTo>
                <a:lnTo>
                  <a:pt x="93" y="523"/>
                </a:lnTo>
                <a:lnTo>
                  <a:pt x="107" y="552"/>
                </a:lnTo>
                <a:lnTo>
                  <a:pt x="126" y="582"/>
                </a:lnTo>
                <a:lnTo>
                  <a:pt x="123" y="578"/>
                </a:lnTo>
                <a:lnTo>
                  <a:pt x="169" y="632"/>
                </a:lnTo>
                <a:lnTo>
                  <a:pt x="164" y="627"/>
                </a:lnTo>
                <a:lnTo>
                  <a:pt x="220" y="672"/>
                </a:lnTo>
                <a:lnTo>
                  <a:pt x="216" y="669"/>
                </a:lnTo>
                <a:lnTo>
                  <a:pt x="244" y="686"/>
                </a:lnTo>
                <a:lnTo>
                  <a:pt x="273" y="700"/>
                </a:lnTo>
                <a:lnTo>
                  <a:pt x="305" y="711"/>
                </a:lnTo>
                <a:lnTo>
                  <a:pt x="338" y="719"/>
                </a:lnTo>
                <a:lnTo>
                  <a:pt x="372" y="725"/>
                </a:lnTo>
                <a:lnTo>
                  <a:pt x="407" y="727"/>
                </a:lnTo>
                <a:lnTo>
                  <a:pt x="442" y="725"/>
                </a:lnTo>
                <a:lnTo>
                  <a:pt x="476" y="720"/>
                </a:lnTo>
                <a:lnTo>
                  <a:pt x="509" y="712"/>
                </a:lnTo>
                <a:lnTo>
                  <a:pt x="540" y="701"/>
                </a:lnTo>
                <a:lnTo>
                  <a:pt x="571" y="687"/>
                </a:lnTo>
                <a:lnTo>
                  <a:pt x="602" y="669"/>
                </a:lnTo>
                <a:lnTo>
                  <a:pt x="598" y="672"/>
                </a:lnTo>
                <a:lnTo>
                  <a:pt x="653" y="627"/>
                </a:lnTo>
                <a:lnTo>
                  <a:pt x="649" y="632"/>
                </a:lnTo>
                <a:lnTo>
                  <a:pt x="691" y="582"/>
                </a:lnTo>
                <a:lnTo>
                  <a:pt x="709" y="555"/>
                </a:lnTo>
                <a:lnTo>
                  <a:pt x="723" y="527"/>
                </a:lnTo>
                <a:lnTo>
                  <a:pt x="734" y="496"/>
                </a:lnTo>
                <a:lnTo>
                  <a:pt x="743" y="465"/>
                </a:lnTo>
                <a:lnTo>
                  <a:pt x="748" y="432"/>
                </a:lnTo>
                <a:lnTo>
                  <a:pt x="750" y="399"/>
                </a:lnTo>
                <a:lnTo>
                  <a:pt x="749" y="365"/>
                </a:lnTo>
                <a:lnTo>
                  <a:pt x="744" y="332"/>
                </a:lnTo>
                <a:lnTo>
                  <a:pt x="735" y="301"/>
                </a:lnTo>
                <a:lnTo>
                  <a:pt x="724" y="270"/>
                </a:lnTo>
                <a:lnTo>
                  <a:pt x="710" y="241"/>
                </a:lnTo>
                <a:lnTo>
                  <a:pt x="694" y="215"/>
                </a:lnTo>
                <a:lnTo>
                  <a:pt x="649" y="162"/>
                </a:lnTo>
                <a:lnTo>
                  <a:pt x="653" y="166"/>
                </a:lnTo>
                <a:lnTo>
                  <a:pt x="598" y="121"/>
                </a:lnTo>
                <a:lnTo>
                  <a:pt x="602" y="124"/>
                </a:lnTo>
                <a:lnTo>
                  <a:pt x="573" y="108"/>
                </a:lnTo>
                <a:lnTo>
                  <a:pt x="544" y="93"/>
                </a:lnTo>
                <a:lnTo>
                  <a:pt x="512" y="82"/>
                </a:lnTo>
                <a:lnTo>
                  <a:pt x="479" y="74"/>
                </a:lnTo>
                <a:lnTo>
                  <a:pt x="445" y="69"/>
                </a:lnTo>
                <a:lnTo>
                  <a:pt x="410" y="67"/>
                </a:lnTo>
                <a:lnTo>
                  <a:pt x="375" y="68"/>
                </a:lnTo>
                <a:lnTo>
                  <a:pt x="341" y="73"/>
                </a:lnTo>
                <a:lnTo>
                  <a:pt x="308" y="81"/>
                </a:lnTo>
                <a:lnTo>
                  <a:pt x="277" y="92"/>
                </a:lnTo>
                <a:lnTo>
                  <a:pt x="247" y="106"/>
                </a:lnTo>
                <a:lnTo>
                  <a:pt x="216" y="124"/>
                </a:lnTo>
                <a:lnTo>
                  <a:pt x="220" y="121"/>
                </a:lnTo>
                <a:lnTo>
                  <a:pt x="164" y="166"/>
                </a:lnTo>
                <a:lnTo>
                  <a:pt x="169" y="162"/>
                </a:lnTo>
                <a:lnTo>
                  <a:pt x="123" y="215"/>
                </a:lnTo>
                <a:lnTo>
                  <a:pt x="126" y="211"/>
                </a:lnTo>
                <a:lnTo>
                  <a:pt x="109" y="238"/>
                </a:lnTo>
                <a:lnTo>
                  <a:pt x="94" y="267"/>
                </a:lnTo>
                <a:lnTo>
                  <a:pt x="83" y="298"/>
                </a:lnTo>
                <a:lnTo>
                  <a:pt x="74" y="328"/>
                </a:lnTo>
                <a:lnTo>
                  <a:pt x="69" y="362"/>
                </a:lnTo>
                <a:lnTo>
                  <a:pt x="67" y="395"/>
                </a:lnTo>
                <a:lnTo>
                  <a:pt x="68" y="42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3143250" y="2508251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Freeform 63"/>
          <p:cNvSpPr>
            <a:spLocks noEditPoints="1"/>
          </p:cNvSpPr>
          <p:nvPr/>
        </p:nvSpPr>
        <p:spPr bwMode="auto">
          <a:xfrm>
            <a:off x="3186113" y="2508251"/>
            <a:ext cx="131763" cy="127000"/>
          </a:xfrm>
          <a:custGeom>
            <a:avLst/>
            <a:gdLst/>
            <a:ahLst/>
            <a:cxnLst>
              <a:cxn ang="0">
                <a:pos x="74" y="465"/>
              </a:cxn>
              <a:cxn ang="0">
                <a:pos x="109" y="555"/>
              </a:cxn>
              <a:cxn ang="0">
                <a:pos x="169" y="632"/>
              </a:cxn>
              <a:cxn ang="0">
                <a:pos x="216" y="669"/>
              </a:cxn>
              <a:cxn ang="0">
                <a:pos x="308" y="712"/>
              </a:cxn>
              <a:cxn ang="0">
                <a:pos x="410" y="727"/>
              </a:cxn>
              <a:cxn ang="0">
                <a:pos x="512" y="711"/>
              </a:cxn>
              <a:cxn ang="0">
                <a:pos x="602" y="669"/>
              </a:cxn>
              <a:cxn ang="0">
                <a:pos x="649" y="632"/>
              </a:cxn>
              <a:cxn ang="0">
                <a:pos x="724" y="523"/>
              </a:cxn>
              <a:cxn ang="0">
                <a:pos x="749" y="428"/>
              </a:cxn>
              <a:cxn ang="0">
                <a:pos x="743" y="328"/>
              </a:cxn>
              <a:cxn ang="0">
                <a:pos x="709" y="238"/>
              </a:cxn>
              <a:cxn ang="0">
                <a:pos x="653" y="166"/>
              </a:cxn>
              <a:cxn ang="0">
                <a:pos x="571" y="106"/>
              </a:cxn>
              <a:cxn ang="0">
                <a:pos x="476" y="73"/>
              </a:cxn>
              <a:cxn ang="0">
                <a:pos x="372" y="69"/>
              </a:cxn>
              <a:cxn ang="0">
                <a:pos x="273" y="93"/>
              </a:cxn>
              <a:cxn ang="0">
                <a:pos x="220" y="121"/>
              </a:cxn>
              <a:cxn ang="0">
                <a:pos x="123" y="215"/>
              </a:cxn>
              <a:cxn ang="0">
                <a:pos x="93" y="270"/>
              </a:cxn>
              <a:cxn ang="0">
                <a:pos x="68" y="364"/>
              </a:cxn>
              <a:cxn ang="0">
                <a:pos x="9" y="315"/>
              </a:cxn>
              <a:cxn ang="0">
                <a:pos x="51" y="206"/>
              </a:cxn>
              <a:cxn ang="0">
                <a:pos x="118" y="118"/>
              </a:cxn>
              <a:cxn ang="0">
                <a:pos x="182" y="67"/>
              </a:cxn>
              <a:cxn ang="0">
                <a:pos x="289" y="18"/>
              </a:cxn>
              <a:cxn ang="0">
                <a:pos x="410" y="0"/>
              </a:cxn>
              <a:cxn ang="0">
                <a:pos x="531" y="18"/>
              </a:cxn>
              <a:cxn ang="0">
                <a:pos x="635" y="67"/>
              </a:cxn>
              <a:cxn ang="0">
                <a:pos x="699" y="118"/>
              </a:cxn>
              <a:cxn ang="0">
                <a:pos x="785" y="243"/>
              </a:cxn>
              <a:cxn ang="0">
                <a:pos x="815" y="358"/>
              </a:cxn>
              <a:cxn ang="0">
                <a:pos x="808" y="479"/>
              </a:cxn>
              <a:cxn ang="0">
                <a:pos x="767" y="588"/>
              </a:cxn>
              <a:cxn ang="0">
                <a:pos x="695" y="679"/>
              </a:cxn>
              <a:cxn ang="0">
                <a:pos x="602" y="746"/>
              </a:cxn>
              <a:cxn ang="0">
                <a:pos x="489" y="785"/>
              </a:cxn>
              <a:cxn ang="0">
                <a:pos x="365" y="791"/>
              </a:cxn>
              <a:cxn ang="0">
                <a:pos x="248" y="762"/>
              </a:cxn>
              <a:cxn ang="0">
                <a:pos x="178" y="724"/>
              </a:cxn>
              <a:cxn ang="0">
                <a:pos x="72" y="622"/>
              </a:cxn>
              <a:cxn ang="0">
                <a:pos x="32" y="550"/>
              </a:cxn>
              <a:cxn ang="0">
                <a:pos x="2" y="435"/>
              </a:cxn>
            </a:cxnLst>
            <a:rect l="0" t="0" r="r" b="b"/>
            <a:pathLst>
              <a:path w="817" h="793">
                <a:moveTo>
                  <a:pt x="67" y="398"/>
                </a:moveTo>
                <a:lnTo>
                  <a:pt x="69" y="432"/>
                </a:lnTo>
                <a:lnTo>
                  <a:pt x="74" y="465"/>
                </a:lnTo>
                <a:lnTo>
                  <a:pt x="83" y="496"/>
                </a:lnTo>
                <a:lnTo>
                  <a:pt x="94" y="526"/>
                </a:lnTo>
                <a:lnTo>
                  <a:pt x="109" y="555"/>
                </a:lnTo>
                <a:lnTo>
                  <a:pt x="126" y="582"/>
                </a:lnTo>
                <a:lnTo>
                  <a:pt x="123" y="578"/>
                </a:lnTo>
                <a:lnTo>
                  <a:pt x="169" y="632"/>
                </a:lnTo>
                <a:lnTo>
                  <a:pt x="164" y="627"/>
                </a:lnTo>
                <a:lnTo>
                  <a:pt x="220" y="672"/>
                </a:lnTo>
                <a:lnTo>
                  <a:pt x="216" y="669"/>
                </a:lnTo>
                <a:lnTo>
                  <a:pt x="247" y="687"/>
                </a:lnTo>
                <a:lnTo>
                  <a:pt x="277" y="701"/>
                </a:lnTo>
                <a:lnTo>
                  <a:pt x="308" y="712"/>
                </a:lnTo>
                <a:lnTo>
                  <a:pt x="341" y="720"/>
                </a:lnTo>
                <a:lnTo>
                  <a:pt x="375" y="725"/>
                </a:lnTo>
                <a:lnTo>
                  <a:pt x="410" y="727"/>
                </a:lnTo>
                <a:lnTo>
                  <a:pt x="445" y="725"/>
                </a:lnTo>
                <a:lnTo>
                  <a:pt x="479" y="719"/>
                </a:lnTo>
                <a:lnTo>
                  <a:pt x="512" y="711"/>
                </a:lnTo>
                <a:lnTo>
                  <a:pt x="544" y="700"/>
                </a:lnTo>
                <a:lnTo>
                  <a:pt x="573" y="686"/>
                </a:lnTo>
                <a:lnTo>
                  <a:pt x="602" y="669"/>
                </a:lnTo>
                <a:lnTo>
                  <a:pt x="598" y="672"/>
                </a:lnTo>
                <a:lnTo>
                  <a:pt x="653" y="627"/>
                </a:lnTo>
                <a:lnTo>
                  <a:pt x="649" y="632"/>
                </a:lnTo>
                <a:lnTo>
                  <a:pt x="694" y="578"/>
                </a:lnTo>
                <a:lnTo>
                  <a:pt x="710" y="552"/>
                </a:lnTo>
                <a:lnTo>
                  <a:pt x="724" y="523"/>
                </a:lnTo>
                <a:lnTo>
                  <a:pt x="735" y="493"/>
                </a:lnTo>
                <a:lnTo>
                  <a:pt x="744" y="461"/>
                </a:lnTo>
                <a:lnTo>
                  <a:pt x="749" y="428"/>
                </a:lnTo>
                <a:lnTo>
                  <a:pt x="750" y="395"/>
                </a:lnTo>
                <a:lnTo>
                  <a:pt x="748" y="361"/>
                </a:lnTo>
                <a:lnTo>
                  <a:pt x="743" y="328"/>
                </a:lnTo>
                <a:lnTo>
                  <a:pt x="734" y="297"/>
                </a:lnTo>
                <a:lnTo>
                  <a:pt x="723" y="267"/>
                </a:lnTo>
                <a:lnTo>
                  <a:pt x="709" y="238"/>
                </a:lnTo>
                <a:lnTo>
                  <a:pt x="691" y="211"/>
                </a:lnTo>
                <a:lnTo>
                  <a:pt x="649" y="162"/>
                </a:lnTo>
                <a:lnTo>
                  <a:pt x="653" y="166"/>
                </a:lnTo>
                <a:lnTo>
                  <a:pt x="598" y="121"/>
                </a:lnTo>
                <a:lnTo>
                  <a:pt x="602" y="124"/>
                </a:lnTo>
                <a:lnTo>
                  <a:pt x="571" y="106"/>
                </a:lnTo>
                <a:lnTo>
                  <a:pt x="540" y="92"/>
                </a:lnTo>
                <a:lnTo>
                  <a:pt x="509" y="81"/>
                </a:lnTo>
                <a:lnTo>
                  <a:pt x="476" y="73"/>
                </a:lnTo>
                <a:lnTo>
                  <a:pt x="442" y="68"/>
                </a:lnTo>
                <a:lnTo>
                  <a:pt x="407" y="67"/>
                </a:lnTo>
                <a:lnTo>
                  <a:pt x="372" y="69"/>
                </a:lnTo>
                <a:lnTo>
                  <a:pt x="338" y="74"/>
                </a:lnTo>
                <a:lnTo>
                  <a:pt x="305" y="82"/>
                </a:lnTo>
                <a:lnTo>
                  <a:pt x="273" y="93"/>
                </a:lnTo>
                <a:lnTo>
                  <a:pt x="244" y="108"/>
                </a:lnTo>
                <a:lnTo>
                  <a:pt x="216" y="124"/>
                </a:lnTo>
                <a:lnTo>
                  <a:pt x="220" y="121"/>
                </a:lnTo>
                <a:lnTo>
                  <a:pt x="164" y="166"/>
                </a:lnTo>
                <a:lnTo>
                  <a:pt x="169" y="162"/>
                </a:lnTo>
                <a:lnTo>
                  <a:pt x="123" y="215"/>
                </a:lnTo>
                <a:lnTo>
                  <a:pt x="126" y="211"/>
                </a:lnTo>
                <a:lnTo>
                  <a:pt x="107" y="241"/>
                </a:lnTo>
                <a:lnTo>
                  <a:pt x="93" y="270"/>
                </a:lnTo>
                <a:lnTo>
                  <a:pt x="82" y="300"/>
                </a:lnTo>
                <a:lnTo>
                  <a:pt x="73" y="332"/>
                </a:lnTo>
                <a:lnTo>
                  <a:pt x="68" y="364"/>
                </a:lnTo>
                <a:lnTo>
                  <a:pt x="67" y="398"/>
                </a:lnTo>
                <a:close/>
                <a:moveTo>
                  <a:pt x="3" y="354"/>
                </a:moveTo>
                <a:lnTo>
                  <a:pt x="9" y="315"/>
                </a:lnTo>
                <a:lnTo>
                  <a:pt x="19" y="277"/>
                </a:lnTo>
                <a:lnTo>
                  <a:pt x="33" y="240"/>
                </a:lnTo>
                <a:lnTo>
                  <a:pt x="51" y="206"/>
                </a:lnTo>
                <a:lnTo>
                  <a:pt x="69" y="176"/>
                </a:lnTo>
                <a:cubicBezTo>
                  <a:pt x="70" y="174"/>
                  <a:pt x="71" y="173"/>
                  <a:pt x="72" y="172"/>
                </a:cubicBezTo>
                <a:lnTo>
                  <a:pt x="118" y="118"/>
                </a:lnTo>
                <a:cubicBezTo>
                  <a:pt x="120" y="117"/>
                  <a:pt x="121" y="115"/>
                  <a:pt x="123" y="114"/>
                </a:cubicBezTo>
                <a:lnTo>
                  <a:pt x="178" y="69"/>
                </a:lnTo>
                <a:cubicBezTo>
                  <a:pt x="179" y="68"/>
                  <a:pt x="181" y="67"/>
                  <a:pt x="182" y="67"/>
                </a:cubicBezTo>
                <a:lnTo>
                  <a:pt x="216" y="47"/>
                </a:lnTo>
                <a:lnTo>
                  <a:pt x="252" y="30"/>
                </a:lnTo>
                <a:lnTo>
                  <a:pt x="289" y="18"/>
                </a:lnTo>
                <a:lnTo>
                  <a:pt x="328" y="8"/>
                </a:lnTo>
                <a:lnTo>
                  <a:pt x="368" y="2"/>
                </a:lnTo>
                <a:lnTo>
                  <a:pt x="410" y="0"/>
                </a:lnTo>
                <a:lnTo>
                  <a:pt x="452" y="2"/>
                </a:lnTo>
                <a:lnTo>
                  <a:pt x="492" y="9"/>
                </a:lnTo>
                <a:lnTo>
                  <a:pt x="531" y="18"/>
                </a:lnTo>
                <a:lnTo>
                  <a:pt x="569" y="32"/>
                </a:lnTo>
                <a:lnTo>
                  <a:pt x="604" y="49"/>
                </a:lnTo>
                <a:lnTo>
                  <a:pt x="635" y="67"/>
                </a:lnTo>
                <a:cubicBezTo>
                  <a:pt x="637" y="67"/>
                  <a:pt x="638" y="68"/>
                  <a:pt x="639" y="69"/>
                </a:cubicBezTo>
                <a:lnTo>
                  <a:pt x="695" y="114"/>
                </a:lnTo>
                <a:cubicBezTo>
                  <a:pt x="696" y="115"/>
                  <a:pt x="698" y="117"/>
                  <a:pt x="699" y="118"/>
                </a:cubicBezTo>
                <a:lnTo>
                  <a:pt x="748" y="176"/>
                </a:lnTo>
                <a:lnTo>
                  <a:pt x="768" y="209"/>
                </a:lnTo>
                <a:lnTo>
                  <a:pt x="785" y="243"/>
                </a:lnTo>
                <a:lnTo>
                  <a:pt x="799" y="280"/>
                </a:lnTo>
                <a:lnTo>
                  <a:pt x="809" y="318"/>
                </a:lnTo>
                <a:lnTo>
                  <a:pt x="815" y="358"/>
                </a:lnTo>
                <a:lnTo>
                  <a:pt x="817" y="398"/>
                </a:lnTo>
                <a:lnTo>
                  <a:pt x="814" y="438"/>
                </a:lnTo>
                <a:lnTo>
                  <a:pt x="808" y="479"/>
                </a:lnTo>
                <a:lnTo>
                  <a:pt x="798" y="516"/>
                </a:lnTo>
                <a:lnTo>
                  <a:pt x="784" y="552"/>
                </a:lnTo>
                <a:lnTo>
                  <a:pt x="767" y="588"/>
                </a:lnTo>
                <a:lnTo>
                  <a:pt x="745" y="622"/>
                </a:lnTo>
                <a:lnTo>
                  <a:pt x="699" y="675"/>
                </a:lnTo>
                <a:cubicBezTo>
                  <a:pt x="698" y="677"/>
                  <a:pt x="696" y="678"/>
                  <a:pt x="695" y="679"/>
                </a:cubicBezTo>
                <a:lnTo>
                  <a:pt x="639" y="724"/>
                </a:lnTo>
                <a:cubicBezTo>
                  <a:pt x="638" y="725"/>
                  <a:pt x="637" y="726"/>
                  <a:pt x="635" y="727"/>
                </a:cubicBezTo>
                <a:lnTo>
                  <a:pt x="602" y="746"/>
                </a:lnTo>
                <a:lnTo>
                  <a:pt x="565" y="763"/>
                </a:lnTo>
                <a:lnTo>
                  <a:pt x="528" y="776"/>
                </a:lnTo>
                <a:lnTo>
                  <a:pt x="489" y="785"/>
                </a:lnTo>
                <a:lnTo>
                  <a:pt x="449" y="791"/>
                </a:lnTo>
                <a:lnTo>
                  <a:pt x="407" y="793"/>
                </a:lnTo>
                <a:lnTo>
                  <a:pt x="365" y="791"/>
                </a:lnTo>
                <a:lnTo>
                  <a:pt x="325" y="785"/>
                </a:lnTo>
                <a:lnTo>
                  <a:pt x="286" y="775"/>
                </a:lnTo>
                <a:lnTo>
                  <a:pt x="248" y="762"/>
                </a:lnTo>
                <a:lnTo>
                  <a:pt x="213" y="745"/>
                </a:lnTo>
                <a:lnTo>
                  <a:pt x="182" y="727"/>
                </a:lnTo>
                <a:cubicBezTo>
                  <a:pt x="181" y="726"/>
                  <a:pt x="179" y="725"/>
                  <a:pt x="178" y="724"/>
                </a:cubicBezTo>
                <a:lnTo>
                  <a:pt x="123" y="679"/>
                </a:lnTo>
                <a:cubicBezTo>
                  <a:pt x="121" y="678"/>
                  <a:pt x="120" y="677"/>
                  <a:pt x="118" y="675"/>
                </a:cubicBezTo>
                <a:lnTo>
                  <a:pt x="72" y="622"/>
                </a:lnTo>
                <a:cubicBezTo>
                  <a:pt x="71" y="620"/>
                  <a:pt x="70" y="619"/>
                  <a:pt x="69" y="617"/>
                </a:cubicBezTo>
                <a:lnTo>
                  <a:pt x="49" y="585"/>
                </a:lnTo>
                <a:lnTo>
                  <a:pt x="32" y="550"/>
                </a:lnTo>
                <a:lnTo>
                  <a:pt x="18" y="513"/>
                </a:lnTo>
                <a:lnTo>
                  <a:pt x="8" y="475"/>
                </a:lnTo>
                <a:lnTo>
                  <a:pt x="2" y="435"/>
                </a:lnTo>
                <a:lnTo>
                  <a:pt x="0" y="395"/>
                </a:lnTo>
                <a:lnTo>
                  <a:pt x="3" y="35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4129088" y="1876426"/>
            <a:ext cx="3619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FPGA 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608638" y="2020888"/>
            <a:ext cx="239713" cy="3925887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Freeform 66"/>
          <p:cNvSpPr>
            <a:spLocks noEditPoints="1"/>
          </p:cNvSpPr>
          <p:nvPr/>
        </p:nvSpPr>
        <p:spPr bwMode="auto">
          <a:xfrm>
            <a:off x="5602288" y="2016126"/>
            <a:ext cx="252413" cy="3936999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6" y="0"/>
              </a:cxn>
              <a:cxn ang="0">
                <a:pos x="766" y="0"/>
              </a:cxn>
              <a:cxn ang="0">
                <a:pos x="783" y="17"/>
              </a:cxn>
              <a:cxn ang="0">
                <a:pos x="783" y="12258"/>
              </a:cxn>
              <a:cxn ang="0">
                <a:pos x="766" y="12275"/>
              </a:cxn>
              <a:cxn ang="0">
                <a:pos x="16" y="12275"/>
              </a:cxn>
              <a:cxn ang="0">
                <a:pos x="0" y="12258"/>
              </a:cxn>
              <a:cxn ang="0">
                <a:pos x="0" y="17"/>
              </a:cxn>
              <a:cxn ang="0">
                <a:pos x="33" y="12258"/>
              </a:cxn>
              <a:cxn ang="0">
                <a:pos x="16" y="12242"/>
              </a:cxn>
              <a:cxn ang="0">
                <a:pos x="766" y="12242"/>
              </a:cxn>
              <a:cxn ang="0">
                <a:pos x="750" y="12258"/>
              </a:cxn>
              <a:cxn ang="0">
                <a:pos x="750" y="17"/>
              </a:cxn>
              <a:cxn ang="0">
                <a:pos x="766" y="33"/>
              </a:cxn>
              <a:cxn ang="0">
                <a:pos x="16" y="33"/>
              </a:cxn>
              <a:cxn ang="0">
                <a:pos x="33" y="17"/>
              </a:cxn>
              <a:cxn ang="0">
                <a:pos x="33" y="12258"/>
              </a:cxn>
            </a:cxnLst>
            <a:rect l="0" t="0" r="r" b="b"/>
            <a:pathLst>
              <a:path w="783" h="12275">
                <a:moveTo>
                  <a:pt x="0" y="17"/>
                </a:moveTo>
                <a:cubicBezTo>
                  <a:pt x="0" y="7"/>
                  <a:pt x="7" y="0"/>
                  <a:pt x="16" y="0"/>
                </a:cubicBezTo>
                <a:lnTo>
                  <a:pt x="766" y="0"/>
                </a:lnTo>
                <a:cubicBezTo>
                  <a:pt x="776" y="0"/>
                  <a:pt x="783" y="7"/>
                  <a:pt x="783" y="17"/>
                </a:cubicBezTo>
                <a:lnTo>
                  <a:pt x="783" y="12258"/>
                </a:lnTo>
                <a:cubicBezTo>
                  <a:pt x="783" y="12268"/>
                  <a:pt x="776" y="12275"/>
                  <a:pt x="766" y="12275"/>
                </a:cubicBezTo>
                <a:lnTo>
                  <a:pt x="16" y="12275"/>
                </a:lnTo>
                <a:cubicBezTo>
                  <a:pt x="7" y="12275"/>
                  <a:pt x="0" y="12268"/>
                  <a:pt x="0" y="12258"/>
                </a:cubicBezTo>
                <a:lnTo>
                  <a:pt x="0" y="17"/>
                </a:lnTo>
                <a:close/>
                <a:moveTo>
                  <a:pt x="33" y="12258"/>
                </a:moveTo>
                <a:lnTo>
                  <a:pt x="16" y="12242"/>
                </a:lnTo>
                <a:lnTo>
                  <a:pt x="766" y="12242"/>
                </a:lnTo>
                <a:lnTo>
                  <a:pt x="750" y="12258"/>
                </a:lnTo>
                <a:lnTo>
                  <a:pt x="750" y="17"/>
                </a:lnTo>
                <a:lnTo>
                  <a:pt x="766" y="33"/>
                </a:lnTo>
                <a:lnTo>
                  <a:pt x="16" y="33"/>
                </a:lnTo>
                <a:lnTo>
                  <a:pt x="33" y="17"/>
                </a:lnTo>
                <a:lnTo>
                  <a:pt x="33" y="1225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5672138" y="3937000"/>
            <a:ext cx="1603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4851400" y="1798638"/>
            <a:ext cx="241300" cy="9366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Freeform 69"/>
          <p:cNvSpPr>
            <a:spLocks noEditPoints="1"/>
          </p:cNvSpPr>
          <p:nvPr/>
        </p:nvSpPr>
        <p:spPr bwMode="auto">
          <a:xfrm>
            <a:off x="4846638" y="1793876"/>
            <a:ext cx="250825" cy="1031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617"/>
              </a:cxn>
              <a:cxn ang="0">
                <a:pos x="1533" y="650"/>
              </a:cxn>
              <a:cxn ang="0">
                <a:pos x="33" y="650"/>
              </a:cxn>
              <a:cxn ang="0">
                <a:pos x="0" y="617"/>
              </a:cxn>
              <a:cxn ang="0">
                <a:pos x="0" y="33"/>
              </a:cxn>
              <a:cxn ang="0">
                <a:pos x="67" y="617"/>
              </a:cxn>
              <a:cxn ang="0">
                <a:pos x="33" y="583"/>
              </a:cxn>
              <a:cxn ang="0">
                <a:pos x="1533" y="583"/>
              </a:cxn>
              <a:cxn ang="0">
                <a:pos x="1500" y="617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7" y="33"/>
              </a:cxn>
              <a:cxn ang="0">
                <a:pos x="67" y="617"/>
              </a:cxn>
            </a:cxnLst>
            <a:rect l="0" t="0" r="r" b="b"/>
            <a:pathLst>
              <a:path w="1567" h="650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617"/>
                </a:lnTo>
                <a:cubicBezTo>
                  <a:pt x="1567" y="635"/>
                  <a:pt x="1552" y="650"/>
                  <a:pt x="1533" y="650"/>
                </a:cubicBezTo>
                <a:lnTo>
                  <a:pt x="33" y="650"/>
                </a:lnTo>
                <a:cubicBezTo>
                  <a:pt x="15" y="650"/>
                  <a:pt x="0" y="635"/>
                  <a:pt x="0" y="617"/>
                </a:cubicBezTo>
                <a:lnTo>
                  <a:pt x="0" y="33"/>
                </a:lnTo>
                <a:close/>
                <a:moveTo>
                  <a:pt x="67" y="617"/>
                </a:moveTo>
                <a:lnTo>
                  <a:pt x="33" y="583"/>
                </a:lnTo>
                <a:lnTo>
                  <a:pt x="1533" y="583"/>
                </a:lnTo>
                <a:lnTo>
                  <a:pt x="1500" y="617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7" y="33"/>
                </a:lnTo>
                <a:lnTo>
                  <a:pt x="67" y="61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4876800" y="1798638"/>
            <a:ext cx="241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Freeform 71"/>
          <p:cNvSpPr>
            <a:spLocks noEditPoints="1"/>
          </p:cNvSpPr>
          <p:nvPr/>
        </p:nvSpPr>
        <p:spPr bwMode="auto">
          <a:xfrm>
            <a:off x="4949825" y="1897063"/>
            <a:ext cx="42863" cy="127000"/>
          </a:xfrm>
          <a:custGeom>
            <a:avLst/>
            <a:gdLst/>
            <a:ahLst/>
            <a:cxnLst>
              <a:cxn ang="0">
                <a:pos x="10" y="60"/>
              </a:cxn>
              <a:cxn ang="0">
                <a:pos x="10" y="20"/>
              </a:cxn>
              <a:cxn ang="0">
                <a:pos x="17" y="20"/>
              </a:cxn>
              <a:cxn ang="0">
                <a:pos x="17" y="60"/>
              </a:cxn>
              <a:cxn ang="0">
                <a:pos x="10" y="60"/>
              </a:cxn>
              <a:cxn ang="0">
                <a:pos x="27" y="54"/>
              </a:cxn>
              <a:cxn ang="0">
                <a:pos x="13" y="80"/>
              </a:cxn>
              <a:cxn ang="0">
                <a:pos x="0" y="53"/>
              </a:cxn>
              <a:cxn ang="0">
                <a:pos x="27" y="54"/>
              </a:cxn>
              <a:cxn ang="0">
                <a:pos x="0" y="26"/>
              </a:cxn>
              <a:cxn ang="0">
                <a:pos x="14" y="0"/>
              </a:cxn>
              <a:cxn ang="0">
                <a:pos x="27" y="27"/>
              </a:cxn>
              <a:cxn ang="0">
                <a:pos x="0" y="26"/>
              </a:cxn>
            </a:cxnLst>
            <a:rect l="0" t="0" r="r" b="b"/>
            <a:pathLst>
              <a:path w="27" h="80">
                <a:moveTo>
                  <a:pt x="10" y="60"/>
                </a:moveTo>
                <a:lnTo>
                  <a:pt x="10" y="20"/>
                </a:lnTo>
                <a:lnTo>
                  <a:pt x="17" y="20"/>
                </a:lnTo>
                <a:lnTo>
                  <a:pt x="17" y="60"/>
                </a:lnTo>
                <a:lnTo>
                  <a:pt x="10" y="60"/>
                </a:lnTo>
                <a:close/>
                <a:moveTo>
                  <a:pt x="27" y="54"/>
                </a:moveTo>
                <a:lnTo>
                  <a:pt x="13" y="80"/>
                </a:lnTo>
                <a:lnTo>
                  <a:pt x="0" y="53"/>
                </a:lnTo>
                <a:lnTo>
                  <a:pt x="27" y="54"/>
                </a:lnTo>
                <a:close/>
                <a:moveTo>
                  <a:pt x="0" y="26"/>
                </a:moveTo>
                <a:lnTo>
                  <a:pt x="14" y="0"/>
                </a:lnTo>
                <a:lnTo>
                  <a:pt x="27" y="27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4851400" y="2732088"/>
            <a:ext cx="241300" cy="9366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Freeform 73"/>
          <p:cNvSpPr>
            <a:spLocks noEditPoints="1"/>
          </p:cNvSpPr>
          <p:nvPr/>
        </p:nvSpPr>
        <p:spPr bwMode="auto">
          <a:xfrm>
            <a:off x="4846638" y="2725738"/>
            <a:ext cx="250825" cy="10477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616"/>
              </a:cxn>
              <a:cxn ang="0">
                <a:pos x="1533" y="650"/>
              </a:cxn>
              <a:cxn ang="0">
                <a:pos x="33" y="650"/>
              </a:cxn>
              <a:cxn ang="0">
                <a:pos x="0" y="616"/>
              </a:cxn>
              <a:cxn ang="0">
                <a:pos x="0" y="33"/>
              </a:cxn>
              <a:cxn ang="0">
                <a:pos x="67" y="616"/>
              </a:cxn>
              <a:cxn ang="0">
                <a:pos x="33" y="583"/>
              </a:cxn>
              <a:cxn ang="0">
                <a:pos x="1533" y="583"/>
              </a:cxn>
              <a:cxn ang="0">
                <a:pos x="1500" y="616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7" y="33"/>
              </a:cxn>
              <a:cxn ang="0">
                <a:pos x="67" y="616"/>
              </a:cxn>
            </a:cxnLst>
            <a:rect l="0" t="0" r="r" b="b"/>
            <a:pathLst>
              <a:path w="1567" h="650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616"/>
                </a:lnTo>
                <a:cubicBezTo>
                  <a:pt x="1567" y="635"/>
                  <a:pt x="1552" y="650"/>
                  <a:pt x="1533" y="650"/>
                </a:cubicBezTo>
                <a:lnTo>
                  <a:pt x="33" y="650"/>
                </a:lnTo>
                <a:cubicBezTo>
                  <a:pt x="15" y="650"/>
                  <a:pt x="0" y="635"/>
                  <a:pt x="0" y="616"/>
                </a:cubicBezTo>
                <a:lnTo>
                  <a:pt x="0" y="33"/>
                </a:lnTo>
                <a:close/>
                <a:moveTo>
                  <a:pt x="67" y="616"/>
                </a:moveTo>
                <a:lnTo>
                  <a:pt x="33" y="583"/>
                </a:lnTo>
                <a:lnTo>
                  <a:pt x="1533" y="583"/>
                </a:lnTo>
                <a:lnTo>
                  <a:pt x="1500" y="616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7" y="33"/>
                </a:lnTo>
                <a:lnTo>
                  <a:pt x="67" y="61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4876800" y="2732088"/>
            <a:ext cx="241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Freeform 75"/>
          <p:cNvSpPr>
            <a:spLocks noEditPoints="1"/>
          </p:cNvSpPr>
          <p:nvPr/>
        </p:nvSpPr>
        <p:spPr bwMode="auto">
          <a:xfrm>
            <a:off x="4951413" y="2611438"/>
            <a:ext cx="42863" cy="128587"/>
          </a:xfrm>
          <a:custGeom>
            <a:avLst/>
            <a:gdLst/>
            <a:ahLst/>
            <a:cxnLst>
              <a:cxn ang="0">
                <a:pos x="10" y="61"/>
              </a:cxn>
              <a:cxn ang="0">
                <a:pos x="10" y="20"/>
              </a:cxn>
              <a:cxn ang="0">
                <a:pos x="17" y="20"/>
              </a:cxn>
              <a:cxn ang="0">
                <a:pos x="16" y="61"/>
              </a:cxn>
              <a:cxn ang="0">
                <a:pos x="10" y="61"/>
              </a:cxn>
              <a:cxn ang="0">
                <a:pos x="27" y="54"/>
              </a:cxn>
              <a:cxn ang="0">
                <a:pos x="13" y="81"/>
              </a:cxn>
              <a:cxn ang="0">
                <a:pos x="0" y="54"/>
              </a:cxn>
              <a:cxn ang="0">
                <a:pos x="27" y="54"/>
              </a:cxn>
              <a:cxn ang="0">
                <a:pos x="0" y="27"/>
              </a:cxn>
              <a:cxn ang="0">
                <a:pos x="14" y="0"/>
              </a:cxn>
              <a:cxn ang="0">
                <a:pos x="27" y="27"/>
              </a:cxn>
              <a:cxn ang="0">
                <a:pos x="0" y="27"/>
              </a:cxn>
            </a:cxnLst>
            <a:rect l="0" t="0" r="r" b="b"/>
            <a:pathLst>
              <a:path w="27" h="81">
                <a:moveTo>
                  <a:pt x="10" y="61"/>
                </a:moveTo>
                <a:lnTo>
                  <a:pt x="10" y="20"/>
                </a:lnTo>
                <a:lnTo>
                  <a:pt x="17" y="20"/>
                </a:lnTo>
                <a:lnTo>
                  <a:pt x="16" y="61"/>
                </a:lnTo>
                <a:lnTo>
                  <a:pt x="10" y="61"/>
                </a:lnTo>
                <a:close/>
                <a:moveTo>
                  <a:pt x="27" y="54"/>
                </a:moveTo>
                <a:lnTo>
                  <a:pt x="13" y="81"/>
                </a:lnTo>
                <a:lnTo>
                  <a:pt x="0" y="54"/>
                </a:lnTo>
                <a:lnTo>
                  <a:pt x="27" y="54"/>
                </a:lnTo>
                <a:close/>
                <a:moveTo>
                  <a:pt x="0" y="27"/>
                </a:moveTo>
                <a:lnTo>
                  <a:pt x="14" y="0"/>
                </a:lnTo>
                <a:lnTo>
                  <a:pt x="27" y="27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3727450" y="3133726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1" name="Freeform 77"/>
          <p:cNvSpPr>
            <a:spLocks noEditPoints="1"/>
          </p:cNvSpPr>
          <p:nvPr/>
        </p:nvSpPr>
        <p:spPr bwMode="auto">
          <a:xfrm>
            <a:off x="3722688" y="3128963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3760788" y="3208338"/>
            <a:ext cx="2254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PHY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4095750" y="3133726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4" name="Freeform 80"/>
          <p:cNvSpPr>
            <a:spLocks noEditPoints="1"/>
          </p:cNvSpPr>
          <p:nvPr/>
        </p:nvSpPr>
        <p:spPr bwMode="auto">
          <a:xfrm>
            <a:off x="4090988" y="3128963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4116388" y="3208338"/>
            <a:ext cx="250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XAUI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Freeform 82"/>
          <p:cNvSpPr>
            <a:spLocks noEditPoints="1"/>
          </p:cNvSpPr>
          <p:nvPr/>
        </p:nvSpPr>
        <p:spPr bwMode="auto">
          <a:xfrm>
            <a:off x="3968750" y="3221038"/>
            <a:ext cx="127000" cy="650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7"/>
              </a:cxn>
              <a:cxn ang="0">
                <a:pos x="40" y="0"/>
              </a:cxn>
              <a:cxn ang="0">
                <a:pos x="80" y="21"/>
              </a:cxn>
              <a:cxn ang="0">
                <a:pos x="40" y="41"/>
              </a:cxn>
              <a:cxn ang="0">
                <a:pos x="40" y="0"/>
              </a:cxn>
            </a:cxnLst>
            <a:rect l="0" t="0" r="r" b="b"/>
            <a:pathLst>
              <a:path w="80" h="41">
                <a:moveTo>
                  <a:pt x="0" y="17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7"/>
                </a:lnTo>
                <a:close/>
                <a:moveTo>
                  <a:pt x="40" y="0"/>
                </a:moveTo>
                <a:lnTo>
                  <a:pt x="80" y="21"/>
                </a:lnTo>
                <a:lnTo>
                  <a:pt x="40" y="41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3359150" y="3133726"/>
            <a:ext cx="239713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8" name="Freeform 84"/>
          <p:cNvSpPr>
            <a:spLocks noEditPoints="1"/>
          </p:cNvSpPr>
          <p:nvPr/>
        </p:nvSpPr>
        <p:spPr bwMode="auto">
          <a:xfrm>
            <a:off x="3352800" y="3128963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3395663" y="3208338"/>
            <a:ext cx="214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Freeform 86"/>
          <p:cNvSpPr>
            <a:spLocks noEditPoints="1"/>
          </p:cNvSpPr>
          <p:nvPr/>
        </p:nvSpPr>
        <p:spPr bwMode="auto">
          <a:xfrm>
            <a:off x="3598863" y="3221038"/>
            <a:ext cx="128588" cy="650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7"/>
              </a:cxn>
              <a:cxn ang="0">
                <a:pos x="41" y="0"/>
              </a:cxn>
              <a:cxn ang="0">
                <a:pos x="81" y="21"/>
              </a:cxn>
              <a:cxn ang="0">
                <a:pos x="40" y="41"/>
              </a:cxn>
              <a:cxn ang="0">
                <a:pos x="41" y="0"/>
              </a:cxn>
            </a:cxnLst>
            <a:rect l="0" t="0" r="r" b="b"/>
            <a:pathLst>
              <a:path w="81" h="41">
                <a:moveTo>
                  <a:pt x="0" y="17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7"/>
                </a:lnTo>
                <a:close/>
                <a:moveTo>
                  <a:pt x="41" y="0"/>
                </a:moveTo>
                <a:lnTo>
                  <a:pt x="81" y="21"/>
                </a:lnTo>
                <a:lnTo>
                  <a:pt x="40" y="41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4471988" y="3133726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2" name="Freeform 88"/>
          <p:cNvSpPr>
            <a:spLocks noEditPoints="1"/>
          </p:cNvSpPr>
          <p:nvPr/>
        </p:nvSpPr>
        <p:spPr bwMode="auto">
          <a:xfrm>
            <a:off x="4467225" y="3128963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4" y="0"/>
              </a:cxn>
              <a:cxn ang="0">
                <a:pos x="1534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4" y="1567"/>
              </a:cxn>
              <a:cxn ang="0">
                <a:pos x="34" y="1567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4" y="1500"/>
              </a:cxn>
              <a:cxn ang="0">
                <a:pos x="1534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4" y="67"/>
              </a:cxn>
              <a:cxn ang="0">
                <a:pos x="34" y="67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7">
                <a:moveTo>
                  <a:pt x="0" y="33"/>
                </a:moveTo>
                <a:cubicBezTo>
                  <a:pt x="0" y="15"/>
                  <a:pt x="15" y="0"/>
                  <a:pt x="34" y="0"/>
                </a:cubicBezTo>
                <a:lnTo>
                  <a:pt x="1534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7"/>
                  <a:pt x="1534" y="1567"/>
                </a:cubicBezTo>
                <a:lnTo>
                  <a:pt x="34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4" y="1500"/>
                </a:lnTo>
                <a:lnTo>
                  <a:pt x="1534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4" y="67"/>
                </a:lnTo>
                <a:lnTo>
                  <a:pt x="34" y="67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4501040" y="3208338"/>
            <a:ext cx="1875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UDP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Freeform 90"/>
          <p:cNvSpPr>
            <a:spLocks noEditPoints="1"/>
          </p:cNvSpPr>
          <p:nvPr/>
        </p:nvSpPr>
        <p:spPr bwMode="auto">
          <a:xfrm>
            <a:off x="4343400" y="3222626"/>
            <a:ext cx="128588" cy="635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48" y="17"/>
              </a:cxn>
              <a:cxn ang="0">
                <a:pos x="47" y="24"/>
              </a:cxn>
              <a:cxn ang="0">
                <a:pos x="0" y="21"/>
              </a:cxn>
              <a:cxn ang="0">
                <a:pos x="0" y="14"/>
              </a:cxn>
              <a:cxn ang="0">
                <a:pos x="42" y="0"/>
              </a:cxn>
              <a:cxn ang="0">
                <a:pos x="81" y="22"/>
              </a:cxn>
              <a:cxn ang="0">
                <a:pos x="39" y="40"/>
              </a:cxn>
              <a:cxn ang="0">
                <a:pos x="42" y="0"/>
              </a:cxn>
            </a:cxnLst>
            <a:rect l="0" t="0" r="r" b="b"/>
            <a:pathLst>
              <a:path w="81" h="40">
                <a:moveTo>
                  <a:pt x="0" y="14"/>
                </a:moveTo>
                <a:lnTo>
                  <a:pt x="48" y="17"/>
                </a:lnTo>
                <a:lnTo>
                  <a:pt x="47" y="24"/>
                </a:lnTo>
                <a:lnTo>
                  <a:pt x="0" y="21"/>
                </a:lnTo>
                <a:lnTo>
                  <a:pt x="0" y="14"/>
                </a:lnTo>
                <a:close/>
                <a:moveTo>
                  <a:pt x="42" y="0"/>
                </a:moveTo>
                <a:lnTo>
                  <a:pt x="81" y="22"/>
                </a:lnTo>
                <a:lnTo>
                  <a:pt x="39" y="4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4851400" y="3133726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" name="Freeform 92"/>
          <p:cNvSpPr>
            <a:spLocks noEditPoints="1"/>
          </p:cNvSpPr>
          <p:nvPr/>
        </p:nvSpPr>
        <p:spPr bwMode="auto">
          <a:xfrm>
            <a:off x="4846638" y="3128963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4884738" y="3208338"/>
            <a:ext cx="222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Freeform 94"/>
          <p:cNvSpPr>
            <a:spLocks noEditPoints="1"/>
          </p:cNvSpPr>
          <p:nvPr/>
        </p:nvSpPr>
        <p:spPr bwMode="auto">
          <a:xfrm>
            <a:off x="4725988" y="3221038"/>
            <a:ext cx="128588" cy="650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7"/>
              </a:cxn>
              <a:cxn ang="0">
                <a:pos x="41" y="0"/>
              </a:cxn>
              <a:cxn ang="0">
                <a:pos x="81" y="21"/>
              </a:cxn>
              <a:cxn ang="0">
                <a:pos x="40" y="41"/>
              </a:cxn>
              <a:cxn ang="0">
                <a:pos x="41" y="0"/>
              </a:cxn>
            </a:cxnLst>
            <a:rect l="0" t="0" r="r" b="b"/>
            <a:pathLst>
              <a:path w="81" h="41">
                <a:moveTo>
                  <a:pt x="0" y="17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7"/>
                </a:lnTo>
                <a:close/>
                <a:moveTo>
                  <a:pt x="41" y="0"/>
                </a:moveTo>
                <a:lnTo>
                  <a:pt x="81" y="21"/>
                </a:lnTo>
                <a:lnTo>
                  <a:pt x="40" y="41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5222875" y="3133726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0" name="Freeform 96"/>
          <p:cNvSpPr>
            <a:spLocks noEditPoints="1"/>
          </p:cNvSpPr>
          <p:nvPr/>
        </p:nvSpPr>
        <p:spPr bwMode="auto">
          <a:xfrm>
            <a:off x="5218113" y="3128963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5253038" y="3208338"/>
            <a:ext cx="23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Freeform 98"/>
          <p:cNvSpPr>
            <a:spLocks noEditPoints="1"/>
          </p:cNvSpPr>
          <p:nvPr/>
        </p:nvSpPr>
        <p:spPr bwMode="auto">
          <a:xfrm>
            <a:off x="5094288" y="3222626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8" y="23"/>
              </a:cxn>
              <a:cxn ang="0">
                <a:pos x="1" y="26"/>
              </a:cxn>
              <a:cxn ang="0">
                <a:pos x="0" y="19"/>
              </a:cxn>
              <a:cxn ang="0">
                <a:pos x="40" y="0"/>
              </a:cxn>
              <a:cxn ang="0">
                <a:pos x="81" y="17"/>
              </a:cxn>
              <a:cxn ang="0">
                <a:pos x="42" y="40"/>
              </a:cxn>
              <a:cxn ang="0">
                <a:pos x="40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8" y="23"/>
                </a:lnTo>
                <a:lnTo>
                  <a:pt x="1" y="26"/>
                </a:lnTo>
                <a:lnTo>
                  <a:pt x="0" y="19"/>
                </a:lnTo>
                <a:close/>
                <a:moveTo>
                  <a:pt x="40" y="0"/>
                </a:moveTo>
                <a:lnTo>
                  <a:pt x="81" y="17"/>
                </a:lnTo>
                <a:lnTo>
                  <a:pt x="42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3" name="Freeform 99"/>
          <p:cNvSpPr>
            <a:spLocks noEditPoints="1"/>
          </p:cNvSpPr>
          <p:nvPr/>
        </p:nvSpPr>
        <p:spPr bwMode="auto">
          <a:xfrm>
            <a:off x="5472113" y="3222626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7" y="23"/>
              </a:cxn>
              <a:cxn ang="0">
                <a:pos x="0" y="26"/>
              </a:cxn>
              <a:cxn ang="0">
                <a:pos x="0" y="19"/>
              </a:cxn>
              <a:cxn ang="0">
                <a:pos x="39" y="0"/>
              </a:cxn>
              <a:cxn ang="0">
                <a:pos x="81" y="17"/>
              </a:cxn>
              <a:cxn ang="0">
                <a:pos x="42" y="40"/>
              </a:cxn>
              <a:cxn ang="0">
                <a:pos x="39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7" y="23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39" y="0"/>
                </a:moveTo>
                <a:lnTo>
                  <a:pt x="81" y="17"/>
                </a:lnTo>
                <a:lnTo>
                  <a:pt x="42" y="40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4" name="Freeform 100"/>
          <p:cNvSpPr>
            <a:spLocks noEditPoints="1"/>
          </p:cNvSpPr>
          <p:nvPr/>
        </p:nvSpPr>
        <p:spPr bwMode="auto">
          <a:xfrm>
            <a:off x="4006850" y="3082926"/>
            <a:ext cx="1514475" cy="703262"/>
          </a:xfrm>
          <a:custGeom>
            <a:avLst/>
            <a:gdLst/>
            <a:ahLst/>
            <a:cxnLst>
              <a:cxn ang="0">
                <a:pos x="0" y="4350"/>
              </a:cxn>
              <a:cxn ang="0">
                <a:pos x="0" y="3883"/>
              </a:cxn>
              <a:cxn ang="0">
                <a:pos x="0" y="3416"/>
              </a:cxn>
              <a:cxn ang="0">
                <a:pos x="0" y="2950"/>
              </a:cxn>
              <a:cxn ang="0">
                <a:pos x="0" y="2483"/>
              </a:cxn>
              <a:cxn ang="0">
                <a:pos x="0" y="2016"/>
              </a:cxn>
              <a:cxn ang="0">
                <a:pos x="0" y="1550"/>
              </a:cxn>
              <a:cxn ang="0">
                <a:pos x="0" y="1083"/>
              </a:cxn>
              <a:cxn ang="0">
                <a:pos x="0" y="616"/>
              </a:cxn>
              <a:cxn ang="0">
                <a:pos x="183" y="66"/>
              </a:cxn>
              <a:cxn ang="0">
                <a:pos x="383" y="0"/>
              </a:cxn>
              <a:cxn ang="0">
                <a:pos x="850" y="0"/>
              </a:cxn>
              <a:cxn ang="0">
                <a:pos x="1316" y="0"/>
              </a:cxn>
              <a:cxn ang="0">
                <a:pos x="1783" y="0"/>
              </a:cxn>
              <a:cxn ang="0">
                <a:pos x="2250" y="0"/>
              </a:cxn>
              <a:cxn ang="0">
                <a:pos x="2716" y="0"/>
              </a:cxn>
              <a:cxn ang="0">
                <a:pos x="3183" y="0"/>
              </a:cxn>
              <a:cxn ang="0">
                <a:pos x="3650" y="0"/>
              </a:cxn>
              <a:cxn ang="0">
                <a:pos x="4116" y="0"/>
              </a:cxn>
              <a:cxn ang="0">
                <a:pos x="4583" y="0"/>
              </a:cxn>
              <a:cxn ang="0">
                <a:pos x="5050" y="0"/>
              </a:cxn>
              <a:cxn ang="0">
                <a:pos x="5516" y="0"/>
              </a:cxn>
              <a:cxn ang="0">
                <a:pos x="5983" y="0"/>
              </a:cxn>
              <a:cxn ang="0">
                <a:pos x="6450" y="0"/>
              </a:cxn>
              <a:cxn ang="0">
                <a:pos x="6916" y="0"/>
              </a:cxn>
              <a:cxn ang="0">
                <a:pos x="7383" y="0"/>
              </a:cxn>
              <a:cxn ang="0">
                <a:pos x="7850" y="0"/>
              </a:cxn>
              <a:cxn ang="0">
                <a:pos x="8316" y="0"/>
              </a:cxn>
              <a:cxn ang="0">
                <a:pos x="8783" y="0"/>
              </a:cxn>
              <a:cxn ang="0">
                <a:pos x="9250" y="0"/>
              </a:cxn>
              <a:cxn ang="0">
                <a:pos x="9375" y="33"/>
              </a:cxn>
              <a:cxn ang="0">
                <a:pos x="9441" y="608"/>
              </a:cxn>
              <a:cxn ang="0">
                <a:pos x="9441" y="1075"/>
              </a:cxn>
              <a:cxn ang="0">
                <a:pos x="9441" y="1541"/>
              </a:cxn>
              <a:cxn ang="0">
                <a:pos x="9441" y="2008"/>
              </a:cxn>
              <a:cxn ang="0">
                <a:pos x="9441" y="2475"/>
              </a:cxn>
              <a:cxn ang="0">
                <a:pos x="9441" y="2941"/>
              </a:cxn>
              <a:cxn ang="0">
                <a:pos x="9441" y="3408"/>
              </a:cxn>
              <a:cxn ang="0">
                <a:pos x="9441" y="3875"/>
              </a:cxn>
              <a:cxn ang="0">
                <a:pos x="9441" y="4341"/>
              </a:cxn>
              <a:cxn ang="0">
                <a:pos x="8950" y="4383"/>
              </a:cxn>
              <a:cxn ang="0">
                <a:pos x="8483" y="4383"/>
              </a:cxn>
              <a:cxn ang="0">
                <a:pos x="8016" y="4383"/>
              </a:cxn>
              <a:cxn ang="0">
                <a:pos x="7550" y="4383"/>
              </a:cxn>
              <a:cxn ang="0">
                <a:pos x="7083" y="4383"/>
              </a:cxn>
              <a:cxn ang="0">
                <a:pos x="6616" y="4383"/>
              </a:cxn>
              <a:cxn ang="0">
                <a:pos x="6150" y="4383"/>
              </a:cxn>
              <a:cxn ang="0">
                <a:pos x="5683" y="4383"/>
              </a:cxn>
              <a:cxn ang="0">
                <a:pos x="5216" y="4383"/>
              </a:cxn>
              <a:cxn ang="0">
                <a:pos x="4750" y="4383"/>
              </a:cxn>
              <a:cxn ang="0">
                <a:pos x="4283" y="4383"/>
              </a:cxn>
              <a:cxn ang="0">
                <a:pos x="3816" y="4383"/>
              </a:cxn>
              <a:cxn ang="0">
                <a:pos x="3350" y="4383"/>
              </a:cxn>
              <a:cxn ang="0">
                <a:pos x="2883" y="4383"/>
              </a:cxn>
              <a:cxn ang="0">
                <a:pos x="2416" y="4383"/>
              </a:cxn>
              <a:cxn ang="0">
                <a:pos x="1950" y="4383"/>
              </a:cxn>
              <a:cxn ang="0">
                <a:pos x="1483" y="4383"/>
              </a:cxn>
              <a:cxn ang="0">
                <a:pos x="1016" y="4383"/>
              </a:cxn>
              <a:cxn ang="0">
                <a:pos x="550" y="4383"/>
              </a:cxn>
              <a:cxn ang="0">
                <a:pos x="83" y="4383"/>
              </a:cxn>
            </a:cxnLst>
            <a:rect l="0" t="0" r="r" b="b"/>
            <a:pathLst>
              <a:path w="9441" h="4383">
                <a:moveTo>
                  <a:pt x="0" y="4350"/>
                </a:moveTo>
                <a:lnTo>
                  <a:pt x="0" y="4083"/>
                </a:lnTo>
                <a:lnTo>
                  <a:pt x="66" y="4083"/>
                </a:lnTo>
                <a:lnTo>
                  <a:pt x="66" y="4350"/>
                </a:lnTo>
                <a:lnTo>
                  <a:pt x="0" y="4350"/>
                </a:lnTo>
                <a:close/>
                <a:moveTo>
                  <a:pt x="0" y="3883"/>
                </a:moveTo>
                <a:lnTo>
                  <a:pt x="0" y="3616"/>
                </a:lnTo>
                <a:lnTo>
                  <a:pt x="66" y="3616"/>
                </a:lnTo>
                <a:lnTo>
                  <a:pt x="66" y="3883"/>
                </a:lnTo>
                <a:lnTo>
                  <a:pt x="0" y="3883"/>
                </a:lnTo>
                <a:close/>
                <a:moveTo>
                  <a:pt x="0" y="3416"/>
                </a:moveTo>
                <a:lnTo>
                  <a:pt x="0" y="3150"/>
                </a:lnTo>
                <a:lnTo>
                  <a:pt x="66" y="3150"/>
                </a:lnTo>
                <a:lnTo>
                  <a:pt x="66" y="3416"/>
                </a:lnTo>
                <a:lnTo>
                  <a:pt x="0" y="3416"/>
                </a:lnTo>
                <a:close/>
                <a:moveTo>
                  <a:pt x="0" y="2950"/>
                </a:moveTo>
                <a:lnTo>
                  <a:pt x="0" y="2683"/>
                </a:lnTo>
                <a:lnTo>
                  <a:pt x="66" y="2683"/>
                </a:lnTo>
                <a:lnTo>
                  <a:pt x="66" y="2950"/>
                </a:lnTo>
                <a:lnTo>
                  <a:pt x="0" y="2950"/>
                </a:lnTo>
                <a:close/>
                <a:moveTo>
                  <a:pt x="0" y="2483"/>
                </a:moveTo>
                <a:lnTo>
                  <a:pt x="0" y="2216"/>
                </a:lnTo>
                <a:lnTo>
                  <a:pt x="66" y="2216"/>
                </a:lnTo>
                <a:lnTo>
                  <a:pt x="66" y="2483"/>
                </a:lnTo>
                <a:lnTo>
                  <a:pt x="0" y="2483"/>
                </a:lnTo>
                <a:close/>
                <a:moveTo>
                  <a:pt x="0" y="2016"/>
                </a:moveTo>
                <a:lnTo>
                  <a:pt x="0" y="1750"/>
                </a:lnTo>
                <a:lnTo>
                  <a:pt x="66" y="1750"/>
                </a:lnTo>
                <a:lnTo>
                  <a:pt x="66" y="2016"/>
                </a:lnTo>
                <a:lnTo>
                  <a:pt x="0" y="2016"/>
                </a:lnTo>
                <a:close/>
                <a:moveTo>
                  <a:pt x="0" y="1550"/>
                </a:moveTo>
                <a:lnTo>
                  <a:pt x="0" y="1283"/>
                </a:lnTo>
                <a:lnTo>
                  <a:pt x="66" y="1283"/>
                </a:lnTo>
                <a:lnTo>
                  <a:pt x="66" y="1550"/>
                </a:lnTo>
                <a:lnTo>
                  <a:pt x="0" y="1550"/>
                </a:lnTo>
                <a:close/>
                <a:moveTo>
                  <a:pt x="0" y="1083"/>
                </a:moveTo>
                <a:lnTo>
                  <a:pt x="0" y="816"/>
                </a:lnTo>
                <a:lnTo>
                  <a:pt x="66" y="816"/>
                </a:lnTo>
                <a:lnTo>
                  <a:pt x="66" y="1083"/>
                </a:lnTo>
                <a:lnTo>
                  <a:pt x="0" y="1083"/>
                </a:lnTo>
                <a:close/>
                <a:moveTo>
                  <a:pt x="0" y="616"/>
                </a:moveTo>
                <a:lnTo>
                  <a:pt x="0" y="350"/>
                </a:lnTo>
                <a:lnTo>
                  <a:pt x="66" y="350"/>
                </a:lnTo>
                <a:lnTo>
                  <a:pt x="66" y="616"/>
                </a:lnTo>
                <a:lnTo>
                  <a:pt x="0" y="616"/>
                </a:lnTo>
                <a:close/>
                <a:moveTo>
                  <a:pt x="0" y="150"/>
                </a:moveTo>
                <a:lnTo>
                  <a:pt x="0" y="33"/>
                </a:lnTo>
                <a:cubicBezTo>
                  <a:pt x="0" y="15"/>
                  <a:pt x="15" y="0"/>
                  <a:pt x="33" y="0"/>
                </a:cubicBezTo>
                <a:lnTo>
                  <a:pt x="183" y="0"/>
                </a:lnTo>
                <a:lnTo>
                  <a:pt x="18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0"/>
                </a:lnTo>
                <a:lnTo>
                  <a:pt x="0" y="150"/>
                </a:lnTo>
                <a:close/>
                <a:moveTo>
                  <a:pt x="383" y="0"/>
                </a:moveTo>
                <a:lnTo>
                  <a:pt x="650" y="0"/>
                </a:lnTo>
                <a:lnTo>
                  <a:pt x="650" y="66"/>
                </a:lnTo>
                <a:lnTo>
                  <a:pt x="383" y="66"/>
                </a:lnTo>
                <a:lnTo>
                  <a:pt x="383" y="0"/>
                </a:lnTo>
                <a:close/>
                <a:moveTo>
                  <a:pt x="850" y="0"/>
                </a:moveTo>
                <a:lnTo>
                  <a:pt x="1116" y="0"/>
                </a:lnTo>
                <a:lnTo>
                  <a:pt x="1116" y="66"/>
                </a:lnTo>
                <a:lnTo>
                  <a:pt x="850" y="66"/>
                </a:lnTo>
                <a:lnTo>
                  <a:pt x="850" y="0"/>
                </a:lnTo>
                <a:close/>
                <a:moveTo>
                  <a:pt x="1316" y="0"/>
                </a:moveTo>
                <a:lnTo>
                  <a:pt x="1583" y="0"/>
                </a:lnTo>
                <a:lnTo>
                  <a:pt x="1583" y="66"/>
                </a:lnTo>
                <a:lnTo>
                  <a:pt x="1316" y="66"/>
                </a:lnTo>
                <a:lnTo>
                  <a:pt x="1316" y="0"/>
                </a:lnTo>
                <a:close/>
                <a:moveTo>
                  <a:pt x="1783" y="0"/>
                </a:moveTo>
                <a:lnTo>
                  <a:pt x="2050" y="0"/>
                </a:lnTo>
                <a:lnTo>
                  <a:pt x="2050" y="66"/>
                </a:lnTo>
                <a:lnTo>
                  <a:pt x="1783" y="66"/>
                </a:lnTo>
                <a:lnTo>
                  <a:pt x="1783" y="0"/>
                </a:lnTo>
                <a:close/>
                <a:moveTo>
                  <a:pt x="2250" y="0"/>
                </a:moveTo>
                <a:lnTo>
                  <a:pt x="2516" y="0"/>
                </a:lnTo>
                <a:lnTo>
                  <a:pt x="2516" y="66"/>
                </a:lnTo>
                <a:lnTo>
                  <a:pt x="2250" y="66"/>
                </a:lnTo>
                <a:lnTo>
                  <a:pt x="2250" y="0"/>
                </a:lnTo>
                <a:close/>
                <a:moveTo>
                  <a:pt x="2716" y="0"/>
                </a:moveTo>
                <a:lnTo>
                  <a:pt x="2983" y="0"/>
                </a:lnTo>
                <a:lnTo>
                  <a:pt x="2983" y="66"/>
                </a:lnTo>
                <a:lnTo>
                  <a:pt x="2716" y="66"/>
                </a:lnTo>
                <a:lnTo>
                  <a:pt x="2716" y="0"/>
                </a:lnTo>
                <a:close/>
                <a:moveTo>
                  <a:pt x="3183" y="0"/>
                </a:moveTo>
                <a:lnTo>
                  <a:pt x="3450" y="0"/>
                </a:lnTo>
                <a:lnTo>
                  <a:pt x="3450" y="66"/>
                </a:lnTo>
                <a:lnTo>
                  <a:pt x="3183" y="66"/>
                </a:lnTo>
                <a:lnTo>
                  <a:pt x="3183" y="0"/>
                </a:lnTo>
                <a:close/>
                <a:moveTo>
                  <a:pt x="3650" y="0"/>
                </a:moveTo>
                <a:lnTo>
                  <a:pt x="3916" y="0"/>
                </a:lnTo>
                <a:lnTo>
                  <a:pt x="3916" y="66"/>
                </a:lnTo>
                <a:lnTo>
                  <a:pt x="3650" y="66"/>
                </a:lnTo>
                <a:lnTo>
                  <a:pt x="3650" y="0"/>
                </a:lnTo>
                <a:close/>
                <a:moveTo>
                  <a:pt x="4116" y="0"/>
                </a:moveTo>
                <a:lnTo>
                  <a:pt x="4383" y="0"/>
                </a:lnTo>
                <a:lnTo>
                  <a:pt x="4383" y="66"/>
                </a:lnTo>
                <a:lnTo>
                  <a:pt x="4116" y="66"/>
                </a:lnTo>
                <a:lnTo>
                  <a:pt x="4116" y="0"/>
                </a:lnTo>
                <a:close/>
                <a:moveTo>
                  <a:pt x="4583" y="0"/>
                </a:moveTo>
                <a:lnTo>
                  <a:pt x="4850" y="0"/>
                </a:lnTo>
                <a:lnTo>
                  <a:pt x="4850" y="66"/>
                </a:lnTo>
                <a:lnTo>
                  <a:pt x="4583" y="66"/>
                </a:lnTo>
                <a:lnTo>
                  <a:pt x="4583" y="0"/>
                </a:lnTo>
                <a:close/>
                <a:moveTo>
                  <a:pt x="5050" y="0"/>
                </a:moveTo>
                <a:lnTo>
                  <a:pt x="5316" y="0"/>
                </a:lnTo>
                <a:lnTo>
                  <a:pt x="5316" y="66"/>
                </a:lnTo>
                <a:lnTo>
                  <a:pt x="5050" y="66"/>
                </a:lnTo>
                <a:lnTo>
                  <a:pt x="5050" y="0"/>
                </a:lnTo>
                <a:close/>
                <a:moveTo>
                  <a:pt x="5516" y="0"/>
                </a:moveTo>
                <a:lnTo>
                  <a:pt x="5783" y="0"/>
                </a:lnTo>
                <a:lnTo>
                  <a:pt x="5783" y="66"/>
                </a:lnTo>
                <a:lnTo>
                  <a:pt x="5516" y="66"/>
                </a:lnTo>
                <a:lnTo>
                  <a:pt x="5516" y="0"/>
                </a:lnTo>
                <a:close/>
                <a:moveTo>
                  <a:pt x="5983" y="0"/>
                </a:moveTo>
                <a:lnTo>
                  <a:pt x="6250" y="0"/>
                </a:lnTo>
                <a:lnTo>
                  <a:pt x="6250" y="66"/>
                </a:lnTo>
                <a:lnTo>
                  <a:pt x="5983" y="66"/>
                </a:lnTo>
                <a:lnTo>
                  <a:pt x="5983" y="0"/>
                </a:lnTo>
                <a:close/>
                <a:moveTo>
                  <a:pt x="6450" y="0"/>
                </a:moveTo>
                <a:lnTo>
                  <a:pt x="6716" y="0"/>
                </a:lnTo>
                <a:lnTo>
                  <a:pt x="6716" y="66"/>
                </a:lnTo>
                <a:lnTo>
                  <a:pt x="6450" y="66"/>
                </a:lnTo>
                <a:lnTo>
                  <a:pt x="6450" y="0"/>
                </a:lnTo>
                <a:close/>
                <a:moveTo>
                  <a:pt x="6916" y="0"/>
                </a:moveTo>
                <a:lnTo>
                  <a:pt x="7183" y="0"/>
                </a:lnTo>
                <a:lnTo>
                  <a:pt x="7183" y="66"/>
                </a:lnTo>
                <a:lnTo>
                  <a:pt x="6916" y="66"/>
                </a:lnTo>
                <a:lnTo>
                  <a:pt x="6916" y="0"/>
                </a:lnTo>
                <a:close/>
                <a:moveTo>
                  <a:pt x="7383" y="0"/>
                </a:moveTo>
                <a:lnTo>
                  <a:pt x="7650" y="0"/>
                </a:lnTo>
                <a:lnTo>
                  <a:pt x="7650" y="66"/>
                </a:lnTo>
                <a:lnTo>
                  <a:pt x="7383" y="66"/>
                </a:lnTo>
                <a:lnTo>
                  <a:pt x="7383" y="0"/>
                </a:lnTo>
                <a:close/>
                <a:moveTo>
                  <a:pt x="7850" y="0"/>
                </a:moveTo>
                <a:lnTo>
                  <a:pt x="8116" y="0"/>
                </a:lnTo>
                <a:lnTo>
                  <a:pt x="8116" y="66"/>
                </a:lnTo>
                <a:lnTo>
                  <a:pt x="7850" y="66"/>
                </a:lnTo>
                <a:lnTo>
                  <a:pt x="7850" y="0"/>
                </a:lnTo>
                <a:close/>
                <a:moveTo>
                  <a:pt x="8316" y="0"/>
                </a:moveTo>
                <a:lnTo>
                  <a:pt x="8583" y="0"/>
                </a:lnTo>
                <a:lnTo>
                  <a:pt x="8583" y="66"/>
                </a:lnTo>
                <a:lnTo>
                  <a:pt x="8316" y="66"/>
                </a:lnTo>
                <a:lnTo>
                  <a:pt x="8316" y="0"/>
                </a:lnTo>
                <a:close/>
                <a:moveTo>
                  <a:pt x="8783" y="0"/>
                </a:moveTo>
                <a:lnTo>
                  <a:pt x="9050" y="0"/>
                </a:lnTo>
                <a:lnTo>
                  <a:pt x="9050" y="66"/>
                </a:lnTo>
                <a:lnTo>
                  <a:pt x="8783" y="66"/>
                </a:lnTo>
                <a:lnTo>
                  <a:pt x="8783" y="0"/>
                </a:lnTo>
                <a:close/>
                <a:moveTo>
                  <a:pt x="9250" y="0"/>
                </a:moveTo>
                <a:lnTo>
                  <a:pt x="9408" y="0"/>
                </a:lnTo>
                <a:cubicBezTo>
                  <a:pt x="9427" y="0"/>
                  <a:pt x="9441" y="15"/>
                  <a:pt x="9441" y="33"/>
                </a:cubicBezTo>
                <a:lnTo>
                  <a:pt x="9441" y="141"/>
                </a:lnTo>
                <a:lnTo>
                  <a:pt x="9375" y="141"/>
                </a:lnTo>
                <a:lnTo>
                  <a:pt x="9375" y="33"/>
                </a:lnTo>
                <a:lnTo>
                  <a:pt x="9408" y="66"/>
                </a:lnTo>
                <a:lnTo>
                  <a:pt x="9250" y="66"/>
                </a:lnTo>
                <a:lnTo>
                  <a:pt x="9250" y="0"/>
                </a:lnTo>
                <a:close/>
                <a:moveTo>
                  <a:pt x="9441" y="341"/>
                </a:moveTo>
                <a:lnTo>
                  <a:pt x="9441" y="608"/>
                </a:lnTo>
                <a:lnTo>
                  <a:pt x="9375" y="608"/>
                </a:lnTo>
                <a:lnTo>
                  <a:pt x="9375" y="341"/>
                </a:lnTo>
                <a:lnTo>
                  <a:pt x="9441" y="341"/>
                </a:lnTo>
                <a:close/>
                <a:moveTo>
                  <a:pt x="9441" y="808"/>
                </a:moveTo>
                <a:lnTo>
                  <a:pt x="9441" y="1075"/>
                </a:lnTo>
                <a:lnTo>
                  <a:pt x="9375" y="1075"/>
                </a:lnTo>
                <a:lnTo>
                  <a:pt x="9375" y="808"/>
                </a:lnTo>
                <a:lnTo>
                  <a:pt x="9441" y="808"/>
                </a:lnTo>
                <a:close/>
                <a:moveTo>
                  <a:pt x="9441" y="1275"/>
                </a:moveTo>
                <a:lnTo>
                  <a:pt x="9441" y="1541"/>
                </a:lnTo>
                <a:lnTo>
                  <a:pt x="9375" y="1541"/>
                </a:lnTo>
                <a:lnTo>
                  <a:pt x="9375" y="1275"/>
                </a:lnTo>
                <a:lnTo>
                  <a:pt x="9441" y="1275"/>
                </a:lnTo>
                <a:close/>
                <a:moveTo>
                  <a:pt x="9441" y="1741"/>
                </a:moveTo>
                <a:lnTo>
                  <a:pt x="9441" y="2008"/>
                </a:lnTo>
                <a:lnTo>
                  <a:pt x="9375" y="2008"/>
                </a:lnTo>
                <a:lnTo>
                  <a:pt x="9375" y="1741"/>
                </a:lnTo>
                <a:lnTo>
                  <a:pt x="9441" y="1741"/>
                </a:lnTo>
                <a:close/>
                <a:moveTo>
                  <a:pt x="9441" y="2208"/>
                </a:moveTo>
                <a:lnTo>
                  <a:pt x="9441" y="2475"/>
                </a:lnTo>
                <a:lnTo>
                  <a:pt x="9375" y="2475"/>
                </a:lnTo>
                <a:lnTo>
                  <a:pt x="9375" y="2208"/>
                </a:lnTo>
                <a:lnTo>
                  <a:pt x="9441" y="2208"/>
                </a:lnTo>
                <a:close/>
                <a:moveTo>
                  <a:pt x="9441" y="2675"/>
                </a:moveTo>
                <a:lnTo>
                  <a:pt x="9441" y="2941"/>
                </a:lnTo>
                <a:lnTo>
                  <a:pt x="9375" y="2941"/>
                </a:lnTo>
                <a:lnTo>
                  <a:pt x="9375" y="2675"/>
                </a:lnTo>
                <a:lnTo>
                  <a:pt x="9441" y="2675"/>
                </a:lnTo>
                <a:close/>
                <a:moveTo>
                  <a:pt x="9441" y="3141"/>
                </a:moveTo>
                <a:lnTo>
                  <a:pt x="9441" y="3408"/>
                </a:lnTo>
                <a:lnTo>
                  <a:pt x="9375" y="3408"/>
                </a:lnTo>
                <a:lnTo>
                  <a:pt x="9375" y="3141"/>
                </a:lnTo>
                <a:lnTo>
                  <a:pt x="9441" y="3141"/>
                </a:lnTo>
                <a:close/>
                <a:moveTo>
                  <a:pt x="9441" y="3608"/>
                </a:moveTo>
                <a:lnTo>
                  <a:pt x="9441" y="3875"/>
                </a:lnTo>
                <a:lnTo>
                  <a:pt x="9375" y="3875"/>
                </a:lnTo>
                <a:lnTo>
                  <a:pt x="9375" y="3608"/>
                </a:lnTo>
                <a:lnTo>
                  <a:pt x="9441" y="3608"/>
                </a:lnTo>
                <a:close/>
                <a:moveTo>
                  <a:pt x="9441" y="4075"/>
                </a:moveTo>
                <a:lnTo>
                  <a:pt x="9441" y="4341"/>
                </a:lnTo>
                <a:lnTo>
                  <a:pt x="9375" y="4341"/>
                </a:lnTo>
                <a:lnTo>
                  <a:pt x="9375" y="4075"/>
                </a:lnTo>
                <a:lnTo>
                  <a:pt x="9441" y="4075"/>
                </a:lnTo>
                <a:close/>
                <a:moveTo>
                  <a:pt x="9216" y="4383"/>
                </a:moveTo>
                <a:lnTo>
                  <a:pt x="8950" y="4383"/>
                </a:lnTo>
                <a:lnTo>
                  <a:pt x="8950" y="4316"/>
                </a:lnTo>
                <a:lnTo>
                  <a:pt x="9216" y="4316"/>
                </a:lnTo>
                <a:lnTo>
                  <a:pt x="9216" y="4383"/>
                </a:lnTo>
                <a:close/>
                <a:moveTo>
                  <a:pt x="8750" y="4383"/>
                </a:moveTo>
                <a:lnTo>
                  <a:pt x="8483" y="4383"/>
                </a:lnTo>
                <a:lnTo>
                  <a:pt x="8483" y="4316"/>
                </a:lnTo>
                <a:lnTo>
                  <a:pt x="8750" y="4316"/>
                </a:lnTo>
                <a:lnTo>
                  <a:pt x="8750" y="4383"/>
                </a:lnTo>
                <a:close/>
                <a:moveTo>
                  <a:pt x="8283" y="4383"/>
                </a:moveTo>
                <a:lnTo>
                  <a:pt x="8016" y="4383"/>
                </a:lnTo>
                <a:lnTo>
                  <a:pt x="8016" y="4316"/>
                </a:lnTo>
                <a:lnTo>
                  <a:pt x="8283" y="4316"/>
                </a:lnTo>
                <a:lnTo>
                  <a:pt x="8283" y="4383"/>
                </a:lnTo>
                <a:close/>
                <a:moveTo>
                  <a:pt x="7816" y="4383"/>
                </a:moveTo>
                <a:lnTo>
                  <a:pt x="7550" y="4383"/>
                </a:lnTo>
                <a:lnTo>
                  <a:pt x="7550" y="4316"/>
                </a:lnTo>
                <a:lnTo>
                  <a:pt x="7816" y="4316"/>
                </a:lnTo>
                <a:lnTo>
                  <a:pt x="7816" y="4383"/>
                </a:lnTo>
                <a:close/>
                <a:moveTo>
                  <a:pt x="7350" y="4383"/>
                </a:moveTo>
                <a:lnTo>
                  <a:pt x="7083" y="4383"/>
                </a:lnTo>
                <a:lnTo>
                  <a:pt x="7083" y="4316"/>
                </a:lnTo>
                <a:lnTo>
                  <a:pt x="7350" y="4316"/>
                </a:lnTo>
                <a:lnTo>
                  <a:pt x="7350" y="4383"/>
                </a:lnTo>
                <a:close/>
                <a:moveTo>
                  <a:pt x="6883" y="4383"/>
                </a:moveTo>
                <a:lnTo>
                  <a:pt x="6616" y="4383"/>
                </a:lnTo>
                <a:lnTo>
                  <a:pt x="6616" y="4316"/>
                </a:lnTo>
                <a:lnTo>
                  <a:pt x="6883" y="4316"/>
                </a:lnTo>
                <a:lnTo>
                  <a:pt x="6883" y="4383"/>
                </a:lnTo>
                <a:close/>
                <a:moveTo>
                  <a:pt x="6416" y="4383"/>
                </a:moveTo>
                <a:lnTo>
                  <a:pt x="6150" y="4383"/>
                </a:lnTo>
                <a:lnTo>
                  <a:pt x="6150" y="4316"/>
                </a:lnTo>
                <a:lnTo>
                  <a:pt x="6416" y="4316"/>
                </a:lnTo>
                <a:lnTo>
                  <a:pt x="6416" y="4383"/>
                </a:lnTo>
                <a:close/>
                <a:moveTo>
                  <a:pt x="5950" y="4383"/>
                </a:moveTo>
                <a:lnTo>
                  <a:pt x="5683" y="4383"/>
                </a:lnTo>
                <a:lnTo>
                  <a:pt x="5683" y="4316"/>
                </a:lnTo>
                <a:lnTo>
                  <a:pt x="5950" y="4316"/>
                </a:lnTo>
                <a:lnTo>
                  <a:pt x="5950" y="4383"/>
                </a:lnTo>
                <a:close/>
                <a:moveTo>
                  <a:pt x="5483" y="4383"/>
                </a:moveTo>
                <a:lnTo>
                  <a:pt x="5216" y="4383"/>
                </a:lnTo>
                <a:lnTo>
                  <a:pt x="5216" y="4316"/>
                </a:lnTo>
                <a:lnTo>
                  <a:pt x="5483" y="4316"/>
                </a:lnTo>
                <a:lnTo>
                  <a:pt x="5483" y="4383"/>
                </a:lnTo>
                <a:close/>
                <a:moveTo>
                  <a:pt x="5016" y="4383"/>
                </a:moveTo>
                <a:lnTo>
                  <a:pt x="4750" y="4383"/>
                </a:lnTo>
                <a:lnTo>
                  <a:pt x="4750" y="4316"/>
                </a:lnTo>
                <a:lnTo>
                  <a:pt x="5016" y="4316"/>
                </a:lnTo>
                <a:lnTo>
                  <a:pt x="5016" y="4383"/>
                </a:lnTo>
                <a:close/>
                <a:moveTo>
                  <a:pt x="4550" y="4383"/>
                </a:moveTo>
                <a:lnTo>
                  <a:pt x="4283" y="4383"/>
                </a:lnTo>
                <a:lnTo>
                  <a:pt x="4283" y="4316"/>
                </a:lnTo>
                <a:lnTo>
                  <a:pt x="4550" y="4316"/>
                </a:lnTo>
                <a:lnTo>
                  <a:pt x="4550" y="4383"/>
                </a:lnTo>
                <a:close/>
                <a:moveTo>
                  <a:pt x="4083" y="4383"/>
                </a:moveTo>
                <a:lnTo>
                  <a:pt x="3816" y="4383"/>
                </a:lnTo>
                <a:lnTo>
                  <a:pt x="3816" y="4316"/>
                </a:lnTo>
                <a:lnTo>
                  <a:pt x="4083" y="4316"/>
                </a:lnTo>
                <a:lnTo>
                  <a:pt x="4083" y="4383"/>
                </a:lnTo>
                <a:close/>
                <a:moveTo>
                  <a:pt x="3616" y="4383"/>
                </a:moveTo>
                <a:lnTo>
                  <a:pt x="3350" y="4383"/>
                </a:lnTo>
                <a:lnTo>
                  <a:pt x="3350" y="4316"/>
                </a:lnTo>
                <a:lnTo>
                  <a:pt x="3616" y="4316"/>
                </a:lnTo>
                <a:lnTo>
                  <a:pt x="3616" y="4383"/>
                </a:lnTo>
                <a:close/>
                <a:moveTo>
                  <a:pt x="3150" y="4383"/>
                </a:moveTo>
                <a:lnTo>
                  <a:pt x="2883" y="4383"/>
                </a:lnTo>
                <a:lnTo>
                  <a:pt x="2883" y="4316"/>
                </a:lnTo>
                <a:lnTo>
                  <a:pt x="3150" y="4316"/>
                </a:lnTo>
                <a:lnTo>
                  <a:pt x="3150" y="4383"/>
                </a:lnTo>
                <a:close/>
                <a:moveTo>
                  <a:pt x="2683" y="4383"/>
                </a:moveTo>
                <a:lnTo>
                  <a:pt x="2416" y="4383"/>
                </a:lnTo>
                <a:lnTo>
                  <a:pt x="2416" y="4316"/>
                </a:lnTo>
                <a:lnTo>
                  <a:pt x="2683" y="4316"/>
                </a:lnTo>
                <a:lnTo>
                  <a:pt x="2683" y="4383"/>
                </a:lnTo>
                <a:close/>
                <a:moveTo>
                  <a:pt x="2216" y="4383"/>
                </a:moveTo>
                <a:lnTo>
                  <a:pt x="1950" y="4383"/>
                </a:lnTo>
                <a:lnTo>
                  <a:pt x="1950" y="4316"/>
                </a:lnTo>
                <a:lnTo>
                  <a:pt x="2216" y="4316"/>
                </a:lnTo>
                <a:lnTo>
                  <a:pt x="2216" y="4383"/>
                </a:lnTo>
                <a:close/>
                <a:moveTo>
                  <a:pt x="1750" y="4383"/>
                </a:moveTo>
                <a:lnTo>
                  <a:pt x="1483" y="4383"/>
                </a:lnTo>
                <a:lnTo>
                  <a:pt x="1483" y="4316"/>
                </a:lnTo>
                <a:lnTo>
                  <a:pt x="1750" y="4316"/>
                </a:lnTo>
                <a:lnTo>
                  <a:pt x="1750" y="4383"/>
                </a:lnTo>
                <a:close/>
                <a:moveTo>
                  <a:pt x="1283" y="4383"/>
                </a:moveTo>
                <a:lnTo>
                  <a:pt x="1016" y="4383"/>
                </a:lnTo>
                <a:lnTo>
                  <a:pt x="1016" y="4316"/>
                </a:lnTo>
                <a:lnTo>
                  <a:pt x="1283" y="4316"/>
                </a:lnTo>
                <a:lnTo>
                  <a:pt x="1283" y="4383"/>
                </a:lnTo>
                <a:close/>
                <a:moveTo>
                  <a:pt x="816" y="4383"/>
                </a:moveTo>
                <a:lnTo>
                  <a:pt x="550" y="4383"/>
                </a:lnTo>
                <a:lnTo>
                  <a:pt x="550" y="4316"/>
                </a:lnTo>
                <a:lnTo>
                  <a:pt x="816" y="4316"/>
                </a:lnTo>
                <a:lnTo>
                  <a:pt x="816" y="4383"/>
                </a:lnTo>
                <a:close/>
                <a:moveTo>
                  <a:pt x="350" y="4383"/>
                </a:moveTo>
                <a:lnTo>
                  <a:pt x="83" y="4383"/>
                </a:lnTo>
                <a:lnTo>
                  <a:pt x="83" y="4316"/>
                </a:lnTo>
                <a:lnTo>
                  <a:pt x="350" y="4316"/>
                </a:lnTo>
                <a:lnTo>
                  <a:pt x="350" y="438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3735388" y="3484563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Freeform 102"/>
          <p:cNvSpPr>
            <a:spLocks noEditPoints="1"/>
          </p:cNvSpPr>
          <p:nvPr/>
        </p:nvSpPr>
        <p:spPr bwMode="auto">
          <a:xfrm>
            <a:off x="3730625" y="3478213"/>
            <a:ext cx="250825" cy="252412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3768725" y="3557588"/>
            <a:ext cx="2254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PHY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4103688" y="3484563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9" name="Freeform 105"/>
          <p:cNvSpPr>
            <a:spLocks noEditPoints="1"/>
          </p:cNvSpPr>
          <p:nvPr/>
        </p:nvSpPr>
        <p:spPr bwMode="auto">
          <a:xfrm>
            <a:off x="4098925" y="3478213"/>
            <a:ext cx="250825" cy="252412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4124325" y="3557588"/>
            <a:ext cx="250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XAUI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1" name="Freeform 107"/>
          <p:cNvSpPr>
            <a:spLocks noEditPoints="1"/>
          </p:cNvSpPr>
          <p:nvPr/>
        </p:nvSpPr>
        <p:spPr bwMode="auto">
          <a:xfrm>
            <a:off x="3976688" y="3571875"/>
            <a:ext cx="127000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6"/>
              </a:cxn>
              <a:cxn ang="0">
                <a:pos x="40" y="0"/>
              </a:cxn>
              <a:cxn ang="0">
                <a:pos x="80" y="21"/>
              </a:cxn>
              <a:cxn ang="0">
                <a:pos x="40" y="40"/>
              </a:cxn>
              <a:cxn ang="0">
                <a:pos x="40" y="0"/>
              </a:cxn>
            </a:cxnLst>
            <a:rect l="0" t="0" r="r" b="b"/>
            <a:pathLst>
              <a:path w="80" h="40">
                <a:moveTo>
                  <a:pt x="0" y="16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0" y="0"/>
                </a:moveTo>
                <a:lnTo>
                  <a:pt x="80" y="21"/>
                </a:lnTo>
                <a:lnTo>
                  <a:pt x="4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3367088" y="3484563"/>
            <a:ext cx="239713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3" name="Freeform 109"/>
          <p:cNvSpPr>
            <a:spLocks noEditPoints="1"/>
          </p:cNvSpPr>
          <p:nvPr/>
        </p:nvSpPr>
        <p:spPr bwMode="auto">
          <a:xfrm>
            <a:off x="3360738" y="3478213"/>
            <a:ext cx="252413" cy="252412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3403600" y="3557588"/>
            <a:ext cx="2143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5" name="Freeform 111"/>
          <p:cNvSpPr>
            <a:spLocks noEditPoints="1"/>
          </p:cNvSpPr>
          <p:nvPr/>
        </p:nvSpPr>
        <p:spPr bwMode="auto">
          <a:xfrm>
            <a:off x="3606800" y="3571875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6"/>
              </a:cxn>
              <a:cxn ang="0">
                <a:pos x="41" y="0"/>
              </a:cxn>
              <a:cxn ang="0">
                <a:pos x="81" y="21"/>
              </a:cxn>
              <a:cxn ang="0">
                <a:pos x="40" y="40"/>
              </a:cxn>
              <a:cxn ang="0">
                <a:pos x="41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1" y="0"/>
                </a:moveTo>
                <a:lnTo>
                  <a:pt x="81" y="21"/>
                </a:lnTo>
                <a:lnTo>
                  <a:pt x="4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4479925" y="3484563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Freeform 113"/>
          <p:cNvSpPr>
            <a:spLocks noEditPoints="1"/>
          </p:cNvSpPr>
          <p:nvPr/>
        </p:nvSpPr>
        <p:spPr bwMode="auto">
          <a:xfrm>
            <a:off x="4475163" y="3478213"/>
            <a:ext cx="250825" cy="252412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1534" y="0"/>
              </a:cxn>
              <a:cxn ang="0">
                <a:pos x="1567" y="34"/>
              </a:cxn>
              <a:cxn ang="0">
                <a:pos x="1567" y="1534"/>
              </a:cxn>
              <a:cxn ang="0">
                <a:pos x="1534" y="1567"/>
              </a:cxn>
              <a:cxn ang="0">
                <a:pos x="34" y="1567"/>
              </a:cxn>
              <a:cxn ang="0">
                <a:pos x="0" y="1534"/>
              </a:cxn>
              <a:cxn ang="0">
                <a:pos x="0" y="34"/>
              </a:cxn>
              <a:cxn ang="0">
                <a:pos x="67" y="1534"/>
              </a:cxn>
              <a:cxn ang="0">
                <a:pos x="34" y="1500"/>
              </a:cxn>
              <a:cxn ang="0">
                <a:pos x="1534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4" y="67"/>
              </a:cxn>
              <a:cxn ang="0">
                <a:pos x="34" y="67"/>
              </a:cxn>
              <a:cxn ang="0">
                <a:pos x="67" y="34"/>
              </a:cxn>
              <a:cxn ang="0">
                <a:pos x="67" y="1534"/>
              </a:cxn>
            </a:cxnLst>
            <a:rect l="0" t="0" r="r" b="b"/>
            <a:pathLst>
              <a:path w="1567" h="1567">
                <a:moveTo>
                  <a:pt x="0" y="34"/>
                </a:moveTo>
                <a:cubicBezTo>
                  <a:pt x="0" y="15"/>
                  <a:pt x="15" y="0"/>
                  <a:pt x="34" y="0"/>
                </a:cubicBezTo>
                <a:lnTo>
                  <a:pt x="1534" y="0"/>
                </a:lnTo>
                <a:cubicBezTo>
                  <a:pt x="1552" y="0"/>
                  <a:pt x="1567" y="15"/>
                  <a:pt x="1567" y="34"/>
                </a:cubicBezTo>
                <a:lnTo>
                  <a:pt x="1567" y="1534"/>
                </a:lnTo>
                <a:cubicBezTo>
                  <a:pt x="1567" y="1552"/>
                  <a:pt x="1552" y="1567"/>
                  <a:pt x="1534" y="1567"/>
                </a:cubicBezTo>
                <a:lnTo>
                  <a:pt x="34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7" y="1534"/>
                </a:moveTo>
                <a:lnTo>
                  <a:pt x="34" y="1500"/>
                </a:lnTo>
                <a:lnTo>
                  <a:pt x="1534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4" y="67"/>
                </a:lnTo>
                <a:lnTo>
                  <a:pt x="34" y="67"/>
                </a:lnTo>
                <a:lnTo>
                  <a:pt x="67" y="34"/>
                </a:lnTo>
                <a:lnTo>
                  <a:pt x="67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4508977" y="3557588"/>
            <a:ext cx="1875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UDP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9" name="Freeform 115"/>
          <p:cNvSpPr>
            <a:spLocks noEditPoints="1"/>
          </p:cNvSpPr>
          <p:nvPr/>
        </p:nvSpPr>
        <p:spPr bwMode="auto">
          <a:xfrm>
            <a:off x="4351338" y="3571875"/>
            <a:ext cx="128588" cy="6508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48" y="18"/>
              </a:cxn>
              <a:cxn ang="0">
                <a:pos x="47" y="24"/>
              </a:cxn>
              <a:cxn ang="0">
                <a:pos x="0" y="21"/>
              </a:cxn>
              <a:cxn ang="0">
                <a:pos x="0" y="15"/>
              </a:cxn>
              <a:cxn ang="0">
                <a:pos x="42" y="0"/>
              </a:cxn>
              <a:cxn ang="0">
                <a:pos x="81" y="23"/>
              </a:cxn>
              <a:cxn ang="0">
                <a:pos x="39" y="41"/>
              </a:cxn>
              <a:cxn ang="0">
                <a:pos x="42" y="0"/>
              </a:cxn>
            </a:cxnLst>
            <a:rect l="0" t="0" r="r" b="b"/>
            <a:pathLst>
              <a:path w="81" h="41">
                <a:moveTo>
                  <a:pt x="0" y="15"/>
                </a:moveTo>
                <a:lnTo>
                  <a:pt x="48" y="18"/>
                </a:lnTo>
                <a:lnTo>
                  <a:pt x="47" y="24"/>
                </a:lnTo>
                <a:lnTo>
                  <a:pt x="0" y="21"/>
                </a:lnTo>
                <a:lnTo>
                  <a:pt x="0" y="15"/>
                </a:lnTo>
                <a:close/>
                <a:moveTo>
                  <a:pt x="42" y="0"/>
                </a:moveTo>
                <a:lnTo>
                  <a:pt x="81" y="23"/>
                </a:lnTo>
                <a:lnTo>
                  <a:pt x="39" y="41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4851400" y="3484563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1" name="Freeform 117"/>
          <p:cNvSpPr>
            <a:spLocks noEditPoints="1"/>
          </p:cNvSpPr>
          <p:nvPr/>
        </p:nvSpPr>
        <p:spPr bwMode="auto">
          <a:xfrm>
            <a:off x="4846638" y="3478213"/>
            <a:ext cx="250825" cy="252412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7" y="34"/>
              </a:cxn>
              <a:cxn ang="0">
                <a:pos x="1567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7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7" y="34"/>
              </a:cxn>
              <a:cxn ang="0">
                <a:pos x="67" y="1534"/>
              </a:cxn>
            </a:cxnLst>
            <a:rect l="0" t="0" r="r" b="b"/>
            <a:pathLst>
              <a:path w="1567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4"/>
                </a:cubicBezTo>
                <a:lnTo>
                  <a:pt x="1567" y="1534"/>
                </a:lnTo>
                <a:cubicBezTo>
                  <a:pt x="1567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7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7" y="34"/>
                </a:lnTo>
                <a:lnTo>
                  <a:pt x="67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2" name="Rectangle 118"/>
          <p:cNvSpPr>
            <a:spLocks noChangeArrowheads="1"/>
          </p:cNvSpPr>
          <p:nvPr/>
        </p:nvSpPr>
        <p:spPr bwMode="auto">
          <a:xfrm>
            <a:off x="4884738" y="3557588"/>
            <a:ext cx="222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3" name="Freeform 119"/>
          <p:cNvSpPr>
            <a:spLocks noEditPoints="1"/>
          </p:cNvSpPr>
          <p:nvPr/>
        </p:nvSpPr>
        <p:spPr bwMode="auto">
          <a:xfrm>
            <a:off x="4727575" y="3571875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6"/>
              </a:cxn>
              <a:cxn ang="0">
                <a:pos x="40" y="0"/>
              </a:cxn>
              <a:cxn ang="0">
                <a:pos x="81" y="21"/>
              </a:cxn>
              <a:cxn ang="0">
                <a:pos x="40" y="40"/>
              </a:cxn>
              <a:cxn ang="0">
                <a:pos x="40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0" y="0"/>
                </a:moveTo>
                <a:lnTo>
                  <a:pt x="81" y="21"/>
                </a:lnTo>
                <a:lnTo>
                  <a:pt x="4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230813" y="3484563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5" name="Freeform 121"/>
          <p:cNvSpPr>
            <a:spLocks noEditPoints="1"/>
          </p:cNvSpPr>
          <p:nvPr/>
        </p:nvSpPr>
        <p:spPr bwMode="auto">
          <a:xfrm>
            <a:off x="5226050" y="3478213"/>
            <a:ext cx="250825" cy="252412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6" y="34"/>
              </a:cxn>
              <a:cxn ang="0">
                <a:pos x="1566" y="1534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4"/>
              </a:cxn>
              <a:cxn ang="0">
                <a:pos x="0" y="34"/>
              </a:cxn>
              <a:cxn ang="0">
                <a:pos x="66" y="1534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4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6" y="34"/>
              </a:cxn>
              <a:cxn ang="0">
                <a:pos x="66" y="1534"/>
              </a:cxn>
            </a:cxnLst>
            <a:rect l="0" t="0" r="r" b="b"/>
            <a:pathLst>
              <a:path w="1566" h="15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4"/>
                </a:cubicBezTo>
                <a:lnTo>
                  <a:pt x="1566" y="1534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4"/>
                </a:cubicBezTo>
                <a:lnTo>
                  <a:pt x="0" y="34"/>
                </a:lnTo>
                <a:close/>
                <a:moveTo>
                  <a:pt x="66" y="1534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4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3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5260975" y="3557588"/>
            <a:ext cx="2301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7" name="Freeform 123"/>
          <p:cNvSpPr>
            <a:spLocks noEditPoints="1"/>
          </p:cNvSpPr>
          <p:nvPr/>
        </p:nvSpPr>
        <p:spPr bwMode="auto">
          <a:xfrm>
            <a:off x="5102225" y="3571875"/>
            <a:ext cx="128588" cy="6508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7" y="17"/>
              </a:cxn>
              <a:cxn ang="0">
                <a:pos x="48" y="23"/>
              </a:cxn>
              <a:cxn ang="0">
                <a:pos x="1" y="26"/>
              </a:cxn>
              <a:cxn ang="0">
                <a:pos x="0" y="20"/>
              </a:cxn>
              <a:cxn ang="0">
                <a:pos x="40" y="0"/>
              </a:cxn>
              <a:cxn ang="0">
                <a:pos x="81" y="18"/>
              </a:cxn>
              <a:cxn ang="0">
                <a:pos x="42" y="41"/>
              </a:cxn>
              <a:cxn ang="0">
                <a:pos x="40" y="0"/>
              </a:cxn>
            </a:cxnLst>
            <a:rect l="0" t="0" r="r" b="b"/>
            <a:pathLst>
              <a:path w="81" h="41">
                <a:moveTo>
                  <a:pt x="0" y="20"/>
                </a:moveTo>
                <a:lnTo>
                  <a:pt x="47" y="17"/>
                </a:lnTo>
                <a:lnTo>
                  <a:pt x="48" y="23"/>
                </a:lnTo>
                <a:lnTo>
                  <a:pt x="1" y="26"/>
                </a:lnTo>
                <a:lnTo>
                  <a:pt x="0" y="20"/>
                </a:lnTo>
                <a:close/>
                <a:moveTo>
                  <a:pt x="40" y="0"/>
                </a:moveTo>
                <a:lnTo>
                  <a:pt x="81" y="18"/>
                </a:lnTo>
                <a:lnTo>
                  <a:pt x="42" y="41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Freeform 124"/>
          <p:cNvSpPr>
            <a:spLocks noEditPoints="1"/>
          </p:cNvSpPr>
          <p:nvPr/>
        </p:nvSpPr>
        <p:spPr bwMode="auto">
          <a:xfrm>
            <a:off x="5480050" y="3571875"/>
            <a:ext cx="128588" cy="6508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7" y="17"/>
              </a:cxn>
              <a:cxn ang="0">
                <a:pos x="47" y="23"/>
              </a:cxn>
              <a:cxn ang="0">
                <a:pos x="0" y="26"/>
              </a:cxn>
              <a:cxn ang="0">
                <a:pos x="0" y="20"/>
              </a:cxn>
              <a:cxn ang="0">
                <a:pos x="39" y="0"/>
              </a:cxn>
              <a:cxn ang="0">
                <a:pos x="81" y="18"/>
              </a:cxn>
              <a:cxn ang="0">
                <a:pos x="42" y="41"/>
              </a:cxn>
              <a:cxn ang="0">
                <a:pos x="39" y="0"/>
              </a:cxn>
            </a:cxnLst>
            <a:rect l="0" t="0" r="r" b="b"/>
            <a:pathLst>
              <a:path w="81" h="41">
                <a:moveTo>
                  <a:pt x="0" y="20"/>
                </a:moveTo>
                <a:lnTo>
                  <a:pt x="47" y="17"/>
                </a:lnTo>
                <a:lnTo>
                  <a:pt x="47" y="23"/>
                </a:lnTo>
                <a:lnTo>
                  <a:pt x="0" y="26"/>
                </a:lnTo>
                <a:lnTo>
                  <a:pt x="0" y="20"/>
                </a:lnTo>
                <a:close/>
                <a:moveTo>
                  <a:pt x="39" y="0"/>
                </a:moveTo>
                <a:lnTo>
                  <a:pt x="81" y="18"/>
                </a:lnTo>
                <a:lnTo>
                  <a:pt x="42" y="41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auto">
          <a:xfrm>
            <a:off x="3135313" y="3230563"/>
            <a:ext cx="215900" cy="9525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0" name="Freeform 126"/>
          <p:cNvSpPr>
            <a:spLocks noEditPoints="1"/>
          </p:cNvSpPr>
          <p:nvPr/>
        </p:nvSpPr>
        <p:spPr bwMode="auto">
          <a:xfrm>
            <a:off x="3178175" y="3114676"/>
            <a:ext cx="130175" cy="125412"/>
          </a:xfrm>
          <a:custGeom>
            <a:avLst/>
            <a:gdLst/>
            <a:ahLst/>
            <a:cxnLst>
              <a:cxn ang="0">
                <a:pos x="2" y="356"/>
              </a:cxn>
              <a:cxn ang="0">
                <a:pos x="18" y="278"/>
              </a:cxn>
              <a:cxn ang="0">
                <a:pos x="49" y="207"/>
              </a:cxn>
              <a:cxn ang="0">
                <a:pos x="72" y="171"/>
              </a:cxn>
              <a:cxn ang="0">
                <a:pos x="123" y="113"/>
              </a:cxn>
              <a:cxn ang="0">
                <a:pos x="213" y="48"/>
              </a:cxn>
              <a:cxn ang="0">
                <a:pos x="286" y="18"/>
              </a:cxn>
              <a:cxn ang="0">
                <a:pos x="365" y="2"/>
              </a:cxn>
              <a:cxn ang="0">
                <a:pos x="449" y="2"/>
              </a:cxn>
              <a:cxn ang="0">
                <a:pos x="528" y="17"/>
              </a:cxn>
              <a:cxn ang="0">
                <a:pos x="601" y="46"/>
              </a:cxn>
              <a:cxn ang="0">
                <a:pos x="695" y="113"/>
              </a:cxn>
              <a:cxn ang="0">
                <a:pos x="745" y="171"/>
              </a:cxn>
              <a:cxn ang="0">
                <a:pos x="784" y="239"/>
              </a:cxn>
              <a:cxn ang="0">
                <a:pos x="808" y="313"/>
              </a:cxn>
              <a:cxn ang="0">
                <a:pos x="817" y="393"/>
              </a:cxn>
              <a:cxn ang="0">
                <a:pos x="809" y="472"/>
              </a:cxn>
              <a:cxn ang="0">
                <a:pos x="785" y="547"/>
              </a:cxn>
              <a:cxn ang="0">
                <a:pos x="748" y="615"/>
              </a:cxn>
              <a:cxn ang="0">
                <a:pos x="695" y="677"/>
              </a:cxn>
              <a:cxn ang="0">
                <a:pos x="605" y="742"/>
              </a:cxn>
              <a:cxn ang="0">
                <a:pos x="531" y="771"/>
              </a:cxn>
              <a:cxn ang="0">
                <a:pos x="452" y="787"/>
              </a:cxn>
              <a:cxn ang="0">
                <a:pos x="368" y="788"/>
              </a:cxn>
              <a:cxn ang="0">
                <a:pos x="289" y="772"/>
              </a:cxn>
              <a:cxn ang="0">
                <a:pos x="216" y="743"/>
              </a:cxn>
              <a:cxn ang="0">
                <a:pos x="123" y="677"/>
              </a:cxn>
              <a:cxn ang="0">
                <a:pos x="72" y="619"/>
              </a:cxn>
              <a:cxn ang="0">
                <a:pos x="51" y="584"/>
              </a:cxn>
              <a:cxn ang="0">
                <a:pos x="19" y="514"/>
              </a:cxn>
              <a:cxn ang="0">
                <a:pos x="3" y="436"/>
              </a:cxn>
              <a:cxn ang="0">
                <a:pos x="68" y="426"/>
              </a:cxn>
              <a:cxn ang="0">
                <a:pos x="82" y="490"/>
              </a:cxn>
              <a:cxn ang="0">
                <a:pos x="107" y="549"/>
              </a:cxn>
              <a:cxn ang="0">
                <a:pos x="123" y="575"/>
              </a:cxn>
              <a:cxn ang="0">
                <a:pos x="164" y="624"/>
              </a:cxn>
              <a:cxn ang="0">
                <a:pos x="244" y="683"/>
              </a:cxn>
              <a:cxn ang="0">
                <a:pos x="305" y="708"/>
              </a:cxn>
              <a:cxn ang="0">
                <a:pos x="372" y="721"/>
              </a:cxn>
              <a:cxn ang="0">
                <a:pos x="442" y="721"/>
              </a:cxn>
              <a:cxn ang="0">
                <a:pos x="509" y="708"/>
              </a:cxn>
              <a:cxn ang="0">
                <a:pos x="570" y="684"/>
              </a:cxn>
              <a:cxn ang="0">
                <a:pos x="653" y="624"/>
              </a:cxn>
              <a:cxn ang="0">
                <a:pos x="691" y="579"/>
              </a:cxn>
              <a:cxn ang="0">
                <a:pos x="723" y="524"/>
              </a:cxn>
              <a:cxn ang="0">
                <a:pos x="743" y="462"/>
              </a:cxn>
              <a:cxn ang="0">
                <a:pos x="750" y="396"/>
              </a:cxn>
              <a:cxn ang="0">
                <a:pos x="744" y="330"/>
              </a:cxn>
              <a:cxn ang="0">
                <a:pos x="724" y="269"/>
              </a:cxn>
              <a:cxn ang="0">
                <a:pos x="694" y="214"/>
              </a:cxn>
              <a:cxn ang="0">
                <a:pos x="653" y="165"/>
              </a:cxn>
              <a:cxn ang="0">
                <a:pos x="574" y="107"/>
              </a:cxn>
              <a:cxn ang="0">
                <a:pos x="512" y="82"/>
              </a:cxn>
              <a:cxn ang="0">
                <a:pos x="445" y="68"/>
              </a:cxn>
              <a:cxn ang="0">
                <a:pos x="375" y="68"/>
              </a:cxn>
              <a:cxn ang="0">
                <a:pos x="308" y="81"/>
              </a:cxn>
              <a:cxn ang="0">
                <a:pos x="247" y="105"/>
              </a:cxn>
              <a:cxn ang="0">
                <a:pos x="164" y="165"/>
              </a:cxn>
              <a:cxn ang="0">
                <a:pos x="123" y="214"/>
              </a:cxn>
              <a:cxn ang="0">
                <a:pos x="109" y="238"/>
              </a:cxn>
              <a:cxn ang="0">
                <a:pos x="83" y="296"/>
              </a:cxn>
              <a:cxn ang="0">
                <a:pos x="69" y="359"/>
              </a:cxn>
              <a:cxn ang="0">
                <a:pos x="68" y="426"/>
              </a:cxn>
            </a:cxnLst>
            <a:rect l="0" t="0" r="r" b="b"/>
            <a:pathLst>
              <a:path w="817" h="790">
                <a:moveTo>
                  <a:pt x="0" y="396"/>
                </a:moveTo>
                <a:lnTo>
                  <a:pt x="2" y="356"/>
                </a:lnTo>
                <a:lnTo>
                  <a:pt x="8" y="316"/>
                </a:lnTo>
                <a:lnTo>
                  <a:pt x="18" y="278"/>
                </a:lnTo>
                <a:lnTo>
                  <a:pt x="32" y="242"/>
                </a:lnTo>
                <a:lnTo>
                  <a:pt x="49" y="207"/>
                </a:lnTo>
                <a:lnTo>
                  <a:pt x="69" y="175"/>
                </a:lnTo>
                <a:cubicBezTo>
                  <a:pt x="70" y="173"/>
                  <a:pt x="71" y="172"/>
                  <a:pt x="72" y="171"/>
                </a:cubicBezTo>
                <a:lnTo>
                  <a:pt x="118" y="117"/>
                </a:lnTo>
                <a:cubicBezTo>
                  <a:pt x="120" y="116"/>
                  <a:pt x="121" y="114"/>
                  <a:pt x="123" y="113"/>
                </a:cubicBezTo>
                <a:lnTo>
                  <a:pt x="178" y="69"/>
                </a:lnTo>
                <a:lnTo>
                  <a:pt x="213" y="48"/>
                </a:lnTo>
                <a:lnTo>
                  <a:pt x="248" y="31"/>
                </a:lnTo>
                <a:lnTo>
                  <a:pt x="286" y="18"/>
                </a:lnTo>
                <a:lnTo>
                  <a:pt x="325" y="8"/>
                </a:lnTo>
                <a:lnTo>
                  <a:pt x="365" y="2"/>
                </a:lnTo>
                <a:lnTo>
                  <a:pt x="407" y="0"/>
                </a:lnTo>
                <a:lnTo>
                  <a:pt x="449" y="2"/>
                </a:lnTo>
                <a:lnTo>
                  <a:pt x="489" y="7"/>
                </a:lnTo>
                <a:lnTo>
                  <a:pt x="528" y="17"/>
                </a:lnTo>
                <a:lnTo>
                  <a:pt x="565" y="30"/>
                </a:lnTo>
                <a:lnTo>
                  <a:pt x="601" y="46"/>
                </a:lnTo>
                <a:lnTo>
                  <a:pt x="636" y="66"/>
                </a:lnTo>
                <a:lnTo>
                  <a:pt x="695" y="113"/>
                </a:lnTo>
                <a:cubicBezTo>
                  <a:pt x="696" y="114"/>
                  <a:pt x="698" y="116"/>
                  <a:pt x="699" y="117"/>
                </a:cubicBezTo>
                <a:lnTo>
                  <a:pt x="745" y="171"/>
                </a:lnTo>
                <a:lnTo>
                  <a:pt x="767" y="205"/>
                </a:lnTo>
                <a:lnTo>
                  <a:pt x="784" y="239"/>
                </a:lnTo>
                <a:lnTo>
                  <a:pt x="798" y="275"/>
                </a:lnTo>
                <a:lnTo>
                  <a:pt x="808" y="313"/>
                </a:lnTo>
                <a:lnTo>
                  <a:pt x="814" y="352"/>
                </a:lnTo>
                <a:lnTo>
                  <a:pt x="817" y="393"/>
                </a:lnTo>
                <a:lnTo>
                  <a:pt x="815" y="433"/>
                </a:lnTo>
                <a:lnTo>
                  <a:pt x="809" y="472"/>
                </a:lnTo>
                <a:lnTo>
                  <a:pt x="799" y="511"/>
                </a:lnTo>
                <a:lnTo>
                  <a:pt x="785" y="547"/>
                </a:lnTo>
                <a:lnTo>
                  <a:pt x="768" y="582"/>
                </a:lnTo>
                <a:lnTo>
                  <a:pt x="748" y="615"/>
                </a:lnTo>
                <a:lnTo>
                  <a:pt x="699" y="672"/>
                </a:lnTo>
                <a:cubicBezTo>
                  <a:pt x="698" y="674"/>
                  <a:pt x="696" y="675"/>
                  <a:pt x="695" y="677"/>
                </a:cubicBezTo>
                <a:lnTo>
                  <a:pt x="639" y="721"/>
                </a:lnTo>
                <a:lnTo>
                  <a:pt x="605" y="742"/>
                </a:lnTo>
                <a:lnTo>
                  <a:pt x="568" y="758"/>
                </a:lnTo>
                <a:lnTo>
                  <a:pt x="531" y="771"/>
                </a:lnTo>
                <a:lnTo>
                  <a:pt x="492" y="781"/>
                </a:lnTo>
                <a:lnTo>
                  <a:pt x="452" y="787"/>
                </a:lnTo>
                <a:lnTo>
                  <a:pt x="410" y="790"/>
                </a:lnTo>
                <a:lnTo>
                  <a:pt x="368" y="788"/>
                </a:lnTo>
                <a:lnTo>
                  <a:pt x="328" y="782"/>
                </a:lnTo>
                <a:lnTo>
                  <a:pt x="289" y="772"/>
                </a:lnTo>
                <a:lnTo>
                  <a:pt x="252" y="759"/>
                </a:lnTo>
                <a:lnTo>
                  <a:pt x="216" y="743"/>
                </a:lnTo>
                <a:lnTo>
                  <a:pt x="182" y="723"/>
                </a:lnTo>
                <a:lnTo>
                  <a:pt x="123" y="677"/>
                </a:lnTo>
                <a:cubicBezTo>
                  <a:pt x="121" y="675"/>
                  <a:pt x="120" y="674"/>
                  <a:pt x="118" y="672"/>
                </a:cubicBezTo>
                <a:lnTo>
                  <a:pt x="72" y="619"/>
                </a:lnTo>
                <a:cubicBezTo>
                  <a:pt x="71" y="617"/>
                  <a:pt x="70" y="616"/>
                  <a:pt x="69" y="614"/>
                </a:cubicBezTo>
                <a:lnTo>
                  <a:pt x="51" y="584"/>
                </a:lnTo>
                <a:lnTo>
                  <a:pt x="33" y="551"/>
                </a:lnTo>
                <a:lnTo>
                  <a:pt x="19" y="514"/>
                </a:lnTo>
                <a:lnTo>
                  <a:pt x="9" y="476"/>
                </a:lnTo>
                <a:lnTo>
                  <a:pt x="3" y="436"/>
                </a:lnTo>
                <a:lnTo>
                  <a:pt x="0" y="396"/>
                </a:lnTo>
                <a:close/>
                <a:moveTo>
                  <a:pt x="68" y="426"/>
                </a:moveTo>
                <a:lnTo>
                  <a:pt x="73" y="459"/>
                </a:lnTo>
                <a:lnTo>
                  <a:pt x="82" y="490"/>
                </a:lnTo>
                <a:lnTo>
                  <a:pt x="93" y="520"/>
                </a:lnTo>
                <a:lnTo>
                  <a:pt x="107" y="549"/>
                </a:lnTo>
                <a:lnTo>
                  <a:pt x="126" y="579"/>
                </a:lnTo>
                <a:lnTo>
                  <a:pt x="123" y="575"/>
                </a:lnTo>
                <a:lnTo>
                  <a:pt x="169" y="629"/>
                </a:lnTo>
                <a:lnTo>
                  <a:pt x="164" y="624"/>
                </a:lnTo>
                <a:lnTo>
                  <a:pt x="216" y="666"/>
                </a:lnTo>
                <a:lnTo>
                  <a:pt x="244" y="683"/>
                </a:lnTo>
                <a:lnTo>
                  <a:pt x="273" y="696"/>
                </a:lnTo>
                <a:lnTo>
                  <a:pt x="305" y="708"/>
                </a:lnTo>
                <a:lnTo>
                  <a:pt x="338" y="716"/>
                </a:lnTo>
                <a:lnTo>
                  <a:pt x="372" y="721"/>
                </a:lnTo>
                <a:lnTo>
                  <a:pt x="407" y="723"/>
                </a:lnTo>
                <a:lnTo>
                  <a:pt x="442" y="721"/>
                </a:lnTo>
                <a:lnTo>
                  <a:pt x="476" y="717"/>
                </a:lnTo>
                <a:lnTo>
                  <a:pt x="509" y="708"/>
                </a:lnTo>
                <a:lnTo>
                  <a:pt x="541" y="698"/>
                </a:lnTo>
                <a:lnTo>
                  <a:pt x="570" y="684"/>
                </a:lnTo>
                <a:lnTo>
                  <a:pt x="598" y="668"/>
                </a:lnTo>
                <a:lnTo>
                  <a:pt x="653" y="624"/>
                </a:lnTo>
                <a:lnTo>
                  <a:pt x="649" y="629"/>
                </a:lnTo>
                <a:lnTo>
                  <a:pt x="691" y="579"/>
                </a:lnTo>
                <a:lnTo>
                  <a:pt x="709" y="552"/>
                </a:lnTo>
                <a:lnTo>
                  <a:pt x="723" y="524"/>
                </a:lnTo>
                <a:lnTo>
                  <a:pt x="734" y="493"/>
                </a:lnTo>
                <a:lnTo>
                  <a:pt x="743" y="462"/>
                </a:lnTo>
                <a:lnTo>
                  <a:pt x="748" y="430"/>
                </a:lnTo>
                <a:lnTo>
                  <a:pt x="750" y="396"/>
                </a:lnTo>
                <a:lnTo>
                  <a:pt x="749" y="362"/>
                </a:lnTo>
                <a:lnTo>
                  <a:pt x="744" y="330"/>
                </a:lnTo>
                <a:lnTo>
                  <a:pt x="735" y="299"/>
                </a:lnTo>
                <a:lnTo>
                  <a:pt x="724" y="269"/>
                </a:lnTo>
                <a:lnTo>
                  <a:pt x="710" y="240"/>
                </a:lnTo>
                <a:lnTo>
                  <a:pt x="694" y="214"/>
                </a:lnTo>
                <a:lnTo>
                  <a:pt x="649" y="161"/>
                </a:lnTo>
                <a:lnTo>
                  <a:pt x="653" y="165"/>
                </a:lnTo>
                <a:lnTo>
                  <a:pt x="601" y="124"/>
                </a:lnTo>
                <a:lnTo>
                  <a:pt x="574" y="107"/>
                </a:lnTo>
                <a:lnTo>
                  <a:pt x="544" y="93"/>
                </a:lnTo>
                <a:lnTo>
                  <a:pt x="512" y="82"/>
                </a:lnTo>
                <a:lnTo>
                  <a:pt x="479" y="73"/>
                </a:lnTo>
                <a:lnTo>
                  <a:pt x="445" y="68"/>
                </a:lnTo>
                <a:lnTo>
                  <a:pt x="410" y="66"/>
                </a:lnTo>
                <a:lnTo>
                  <a:pt x="375" y="68"/>
                </a:lnTo>
                <a:lnTo>
                  <a:pt x="341" y="73"/>
                </a:lnTo>
                <a:lnTo>
                  <a:pt x="308" y="81"/>
                </a:lnTo>
                <a:lnTo>
                  <a:pt x="276" y="92"/>
                </a:lnTo>
                <a:lnTo>
                  <a:pt x="247" y="105"/>
                </a:lnTo>
                <a:lnTo>
                  <a:pt x="220" y="121"/>
                </a:lnTo>
                <a:lnTo>
                  <a:pt x="164" y="165"/>
                </a:lnTo>
                <a:lnTo>
                  <a:pt x="169" y="161"/>
                </a:lnTo>
                <a:lnTo>
                  <a:pt x="123" y="214"/>
                </a:lnTo>
                <a:lnTo>
                  <a:pt x="126" y="210"/>
                </a:lnTo>
                <a:lnTo>
                  <a:pt x="109" y="238"/>
                </a:lnTo>
                <a:lnTo>
                  <a:pt x="94" y="266"/>
                </a:lnTo>
                <a:lnTo>
                  <a:pt x="83" y="296"/>
                </a:lnTo>
                <a:lnTo>
                  <a:pt x="74" y="326"/>
                </a:lnTo>
                <a:lnTo>
                  <a:pt x="69" y="359"/>
                </a:lnTo>
                <a:lnTo>
                  <a:pt x="67" y="393"/>
                </a:lnTo>
                <a:lnTo>
                  <a:pt x="68" y="42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auto">
          <a:xfrm>
            <a:off x="3135313" y="3268663"/>
            <a:ext cx="215900" cy="9525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2" name="Freeform 128"/>
          <p:cNvSpPr>
            <a:spLocks noEditPoints="1"/>
          </p:cNvSpPr>
          <p:nvPr/>
        </p:nvSpPr>
        <p:spPr bwMode="auto">
          <a:xfrm>
            <a:off x="3178175" y="3268663"/>
            <a:ext cx="130175" cy="125412"/>
          </a:xfrm>
          <a:custGeom>
            <a:avLst/>
            <a:gdLst/>
            <a:ahLst/>
            <a:cxnLst>
              <a:cxn ang="0">
                <a:pos x="69" y="430"/>
              </a:cxn>
              <a:cxn ang="0">
                <a:pos x="83" y="494"/>
              </a:cxn>
              <a:cxn ang="0">
                <a:pos x="109" y="552"/>
              </a:cxn>
              <a:cxn ang="0">
                <a:pos x="123" y="575"/>
              </a:cxn>
              <a:cxn ang="0">
                <a:pos x="164" y="624"/>
              </a:cxn>
              <a:cxn ang="0">
                <a:pos x="247" y="684"/>
              </a:cxn>
              <a:cxn ang="0">
                <a:pos x="308" y="708"/>
              </a:cxn>
              <a:cxn ang="0">
                <a:pos x="375" y="721"/>
              </a:cxn>
              <a:cxn ang="0">
                <a:pos x="445" y="721"/>
              </a:cxn>
              <a:cxn ang="0">
                <a:pos x="512" y="708"/>
              </a:cxn>
              <a:cxn ang="0">
                <a:pos x="574" y="683"/>
              </a:cxn>
              <a:cxn ang="0">
                <a:pos x="653" y="624"/>
              </a:cxn>
              <a:cxn ang="0">
                <a:pos x="694" y="575"/>
              </a:cxn>
              <a:cxn ang="0">
                <a:pos x="724" y="521"/>
              </a:cxn>
              <a:cxn ang="0">
                <a:pos x="744" y="459"/>
              </a:cxn>
              <a:cxn ang="0">
                <a:pos x="750" y="393"/>
              </a:cxn>
              <a:cxn ang="0">
                <a:pos x="743" y="327"/>
              </a:cxn>
              <a:cxn ang="0">
                <a:pos x="723" y="266"/>
              </a:cxn>
              <a:cxn ang="0">
                <a:pos x="691" y="210"/>
              </a:cxn>
              <a:cxn ang="0">
                <a:pos x="653" y="165"/>
              </a:cxn>
              <a:cxn ang="0">
                <a:pos x="570" y="105"/>
              </a:cxn>
              <a:cxn ang="0">
                <a:pos x="509" y="81"/>
              </a:cxn>
              <a:cxn ang="0">
                <a:pos x="442" y="68"/>
              </a:cxn>
              <a:cxn ang="0">
                <a:pos x="372" y="68"/>
              </a:cxn>
              <a:cxn ang="0">
                <a:pos x="305" y="82"/>
              </a:cxn>
              <a:cxn ang="0">
                <a:pos x="244" y="107"/>
              </a:cxn>
              <a:cxn ang="0">
                <a:pos x="164" y="165"/>
              </a:cxn>
              <a:cxn ang="0">
                <a:pos x="123" y="214"/>
              </a:cxn>
              <a:cxn ang="0">
                <a:pos x="107" y="240"/>
              </a:cxn>
              <a:cxn ang="0">
                <a:pos x="82" y="299"/>
              </a:cxn>
              <a:cxn ang="0">
                <a:pos x="68" y="363"/>
              </a:cxn>
              <a:cxn ang="0">
                <a:pos x="3" y="353"/>
              </a:cxn>
              <a:cxn ang="0">
                <a:pos x="19" y="276"/>
              </a:cxn>
              <a:cxn ang="0">
                <a:pos x="51" y="205"/>
              </a:cxn>
              <a:cxn ang="0">
                <a:pos x="72" y="171"/>
              </a:cxn>
              <a:cxn ang="0">
                <a:pos x="123" y="113"/>
              </a:cxn>
              <a:cxn ang="0">
                <a:pos x="216" y="46"/>
              </a:cxn>
              <a:cxn ang="0">
                <a:pos x="289" y="17"/>
              </a:cxn>
              <a:cxn ang="0">
                <a:pos x="368" y="2"/>
              </a:cxn>
              <a:cxn ang="0">
                <a:pos x="452" y="2"/>
              </a:cxn>
              <a:cxn ang="0">
                <a:pos x="531" y="18"/>
              </a:cxn>
              <a:cxn ang="0">
                <a:pos x="605" y="48"/>
              </a:cxn>
              <a:cxn ang="0">
                <a:pos x="695" y="113"/>
              </a:cxn>
              <a:cxn ang="0">
                <a:pos x="748" y="175"/>
              </a:cxn>
              <a:cxn ang="0">
                <a:pos x="785" y="242"/>
              </a:cxn>
              <a:cxn ang="0">
                <a:pos x="809" y="317"/>
              </a:cxn>
              <a:cxn ang="0">
                <a:pos x="817" y="397"/>
              </a:cxn>
              <a:cxn ang="0">
                <a:pos x="808" y="477"/>
              </a:cxn>
              <a:cxn ang="0">
                <a:pos x="784" y="550"/>
              </a:cxn>
              <a:cxn ang="0">
                <a:pos x="745" y="619"/>
              </a:cxn>
              <a:cxn ang="0">
                <a:pos x="695" y="677"/>
              </a:cxn>
              <a:cxn ang="0">
                <a:pos x="601" y="743"/>
              </a:cxn>
              <a:cxn ang="0">
                <a:pos x="528" y="772"/>
              </a:cxn>
              <a:cxn ang="0">
                <a:pos x="449" y="788"/>
              </a:cxn>
              <a:cxn ang="0">
                <a:pos x="365" y="787"/>
              </a:cxn>
              <a:cxn ang="0">
                <a:pos x="286" y="771"/>
              </a:cxn>
              <a:cxn ang="0">
                <a:pos x="213" y="742"/>
              </a:cxn>
              <a:cxn ang="0">
                <a:pos x="123" y="677"/>
              </a:cxn>
              <a:cxn ang="0">
                <a:pos x="72" y="619"/>
              </a:cxn>
              <a:cxn ang="0">
                <a:pos x="49" y="582"/>
              </a:cxn>
              <a:cxn ang="0">
                <a:pos x="18" y="511"/>
              </a:cxn>
              <a:cxn ang="0">
                <a:pos x="2" y="434"/>
              </a:cxn>
              <a:cxn ang="0">
                <a:pos x="3" y="353"/>
              </a:cxn>
            </a:cxnLst>
            <a:rect l="0" t="0" r="r" b="b"/>
            <a:pathLst>
              <a:path w="817" h="790">
                <a:moveTo>
                  <a:pt x="67" y="397"/>
                </a:moveTo>
                <a:lnTo>
                  <a:pt x="69" y="430"/>
                </a:lnTo>
                <a:lnTo>
                  <a:pt x="74" y="463"/>
                </a:lnTo>
                <a:lnTo>
                  <a:pt x="83" y="494"/>
                </a:lnTo>
                <a:lnTo>
                  <a:pt x="94" y="524"/>
                </a:lnTo>
                <a:lnTo>
                  <a:pt x="109" y="552"/>
                </a:lnTo>
                <a:lnTo>
                  <a:pt x="126" y="579"/>
                </a:lnTo>
                <a:lnTo>
                  <a:pt x="123" y="575"/>
                </a:lnTo>
                <a:lnTo>
                  <a:pt x="169" y="629"/>
                </a:lnTo>
                <a:lnTo>
                  <a:pt x="164" y="624"/>
                </a:lnTo>
                <a:lnTo>
                  <a:pt x="220" y="668"/>
                </a:lnTo>
                <a:lnTo>
                  <a:pt x="247" y="684"/>
                </a:lnTo>
                <a:lnTo>
                  <a:pt x="276" y="698"/>
                </a:lnTo>
                <a:lnTo>
                  <a:pt x="308" y="708"/>
                </a:lnTo>
                <a:lnTo>
                  <a:pt x="341" y="717"/>
                </a:lnTo>
                <a:lnTo>
                  <a:pt x="375" y="721"/>
                </a:lnTo>
                <a:lnTo>
                  <a:pt x="410" y="723"/>
                </a:lnTo>
                <a:lnTo>
                  <a:pt x="445" y="721"/>
                </a:lnTo>
                <a:lnTo>
                  <a:pt x="479" y="716"/>
                </a:lnTo>
                <a:lnTo>
                  <a:pt x="512" y="708"/>
                </a:lnTo>
                <a:lnTo>
                  <a:pt x="544" y="696"/>
                </a:lnTo>
                <a:lnTo>
                  <a:pt x="574" y="683"/>
                </a:lnTo>
                <a:lnTo>
                  <a:pt x="601" y="666"/>
                </a:lnTo>
                <a:lnTo>
                  <a:pt x="653" y="624"/>
                </a:lnTo>
                <a:lnTo>
                  <a:pt x="649" y="629"/>
                </a:lnTo>
                <a:lnTo>
                  <a:pt x="694" y="575"/>
                </a:lnTo>
                <a:lnTo>
                  <a:pt x="710" y="549"/>
                </a:lnTo>
                <a:lnTo>
                  <a:pt x="724" y="521"/>
                </a:lnTo>
                <a:lnTo>
                  <a:pt x="735" y="491"/>
                </a:lnTo>
                <a:lnTo>
                  <a:pt x="744" y="459"/>
                </a:lnTo>
                <a:lnTo>
                  <a:pt x="749" y="427"/>
                </a:lnTo>
                <a:lnTo>
                  <a:pt x="750" y="393"/>
                </a:lnTo>
                <a:lnTo>
                  <a:pt x="748" y="360"/>
                </a:lnTo>
                <a:lnTo>
                  <a:pt x="743" y="327"/>
                </a:lnTo>
                <a:lnTo>
                  <a:pt x="734" y="296"/>
                </a:lnTo>
                <a:lnTo>
                  <a:pt x="723" y="266"/>
                </a:lnTo>
                <a:lnTo>
                  <a:pt x="709" y="237"/>
                </a:lnTo>
                <a:lnTo>
                  <a:pt x="691" y="210"/>
                </a:lnTo>
                <a:lnTo>
                  <a:pt x="649" y="161"/>
                </a:lnTo>
                <a:lnTo>
                  <a:pt x="653" y="165"/>
                </a:lnTo>
                <a:lnTo>
                  <a:pt x="598" y="121"/>
                </a:lnTo>
                <a:lnTo>
                  <a:pt x="570" y="105"/>
                </a:lnTo>
                <a:lnTo>
                  <a:pt x="541" y="92"/>
                </a:lnTo>
                <a:lnTo>
                  <a:pt x="509" y="81"/>
                </a:lnTo>
                <a:lnTo>
                  <a:pt x="476" y="73"/>
                </a:lnTo>
                <a:lnTo>
                  <a:pt x="442" y="68"/>
                </a:lnTo>
                <a:lnTo>
                  <a:pt x="407" y="66"/>
                </a:lnTo>
                <a:lnTo>
                  <a:pt x="372" y="68"/>
                </a:lnTo>
                <a:lnTo>
                  <a:pt x="338" y="73"/>
                </a:lnTo>
                <a:lnTo>
                  <a:pt x="305" y="82"/>
                </a:lnTo>
                <a:lnTo>
                  <a:pt x="273" y="93"/>
                </a:lnTo>
                <a:lnTo>
                  <a:pt x="244" y="107"/>
                </a:lnTo>
                <a:lnTo>
                  <a:pt x="216" y="124"/>
                </a:lnTo>
                <a:lnTo>
                  <a:pt x="164" y="165"/>
                </a:lnTo>
                <a:lnTo>
                  <a:pt x="169" y="161"/>
                </a:lnTo>
                <a:lnTo>
                  <a:pt x="123" y="214"/>
                </a:lnTo>
                <a:lnTo>
                  <a:pt x="126" y="210"/>
                </a:lnTo>
                <a:lnTo>
                  <a:pt x="107" y="240"/>
                </a:lnTo>
                <a:lnTo>
                  <a:pt x="93" y="269"/>
                </a:lnTo>
                <a:lnTo>
                  <a:pt x="82" y="299"/>
                </a:lnTo>
                <a:lnTo>
                  <a:pt x="73" y="331"/>
                </a:lnTo>
                <a:lnTo>
                  <a:pt x="68" y="363"/>
                </a:lnTo>
                <a:lnTo>
                  <a:pt x="67" y="397"/>
                </a:lnTo>
                <a:close/>
                <a:moveTo>
                  <a:pt x="3" y="353"/>
                </a:moveTo>
                <a:lnTo>
                  <a:pt x="9" y="313"/>
                </a:lnTo>
                <a:lnTo>
                  <a:pt x="19" y="276"/>
                </a:lnTo>
                <a:lnTo>
                  <a:pt x="33" y="239"/>
                </a:lnTo>
                <a:lnTo>
                  <a:pt x="51" y="205"/>
                </a:lnTo>
                <a:lnTo>
                  <a:pt x="69" y="175"/>
                </a:lnTo>
                <a:cubicBezTo>
                  <a:pt x="70" y="173"/>
                  <a:pt x="71" y="172"/>
                  <a:pt x="72" y="171"/>
                </a:cubicBezTo>
                <a:lnTo>
                  <a:pt x="118" y="117"/>
                </a:lnTo>
                <a:cubicBezTo>
                  <a:pt x="120" y="116"/>
                  <a:pt x="121" y="114"/>
                  <a:pt x="123" y="113"/>
                </a:cubicBezTo>
                <a:lnTo>
                  <a:pt x="182" y="66"/>
                </a:lnTo>
                <a:lnTo>
                  <a:pt x="216" y="46"/>
                </a:lnTo>
                <a:lnTo>
                  <a:pt x="252" y="30"/>
                </a:lnTo>
                <a:lnTo>
                  <a:pt x="289" y="17"/>
                </a:lnTo>
                <a:lnTo>
                  <a:pt x="328" y="7"/>
                </a:lnTo>
                <a:lnTo>
                  <a:pt x="368" y="2"/>
                </a:lnTo>
                <a:lnTo>
                  <a:pt x="410" y="0"/>
                </a:lnTo>
                <a:lnTo>
                  <a:pt x="452" y="2"/>
                </a:lnTo>
                <a:lnTo>
                  <a:pt x="492" y="8"/>
                </a:lnTo>
                <a:lnTo>
                  <a:pt x="531" y="18"/>
                </a:lnTo>
                <a:lnTo>
                  <a:pt x="568" y="31"/>
                </a:lnTo>
                <a:lnTo>
                  <a:pt x="605" y="48"/>
                </a:lnTo>
                <a:lnTo>
                  <a:pt x="639" y="69"/>
                </a:lnTo>
                <a:lnTo>
                  <a:pt x="695" y="113"/>
                </a:lnTo>
                <a:cubicBezTo>
                  <a:pt x="696" y="114"/>
                  <a:pt x="698" y="116"/>
                  <a:pt x="699" y="117"/>
                </a:cubicBezTo>
                <a:lnTo>
                  <a:pt x="748" y="175"/>
                </a:lnTo>
                <a:lnTo>
                  <a:pt x="768" y="208"/>
                </a:lnTo>
                <a:lnTo>
                  <a:pt x="785" y="242"/>
                </a:lnTo>
                <a:lnTo>
                  <a:pt x="799" y="279"/>
                </a:lnTo>
                <a:lnTo>
                  <a:pt x="809" y="317"/>
                </a:lnTo>
                <a:lnTo>
                  <a:pt x="815" y="356"/>
                </a:lnTo>
                <a:lnTo>
                  <a:pt x="817" y="397"/>
                </a:lnTo>
                <a:lnTo>
                  <a:pt x="814" y="437"/>
                </a:lnTo>
                <a:lnTo>
                  <a:pt x="808" y="477"/>
                </a:lnTo>
                <a:lnTo>
                  <a:pt x="798" y="514"/>
                </a:lnTo>
                <a:lnTo>
                  <a:pt x="784" y="550"/>
                </a:lnTo>
                <a:lnTo>
                  <a:pt x="767" y="585"/>
                </a:lnTo>
                <a:lnTo>
                  <a:pt x="745" y="619"/>
                </a:lnTo>
                <a:lnTo>
                  <a:pt x="699" y="672"/>
                </a:lnTo>
                <a:cubicBezTo>
                  <a:pt x="698" y="674"/>
                  <a:pt x="696" y="675"/>
                  <a:pt x="695" y="677"/>
                </a:cubicBezTo>
                <a:lnTo>
                  <a:pt x="636" y="723"/>
                </a:lnTo>
                <a:lnTo>
                  <a:pt x="601" y="743"/>
                </a:lnTo>
                <a:lnTo>
                  <a:pt x="565" y="759"/>
                </a:lnTo>
                <a:lnTo>
                  <a:pt x="528" y="772"/>
                </a:lnTo>
                <a:lnTo>
                  <a:pt x="489" y="782"/>
                </a:lnTo>
                <a:lnTo>
                  <a:pt x="449" y="788"/>
                </a:lnTo>
                <a:lnTo>
                  <a:pt x="407" y="790"/>
                </a:lnTo>
                <a:lnTo>
                  <a:pt x="365" y="787"/>
                </a:lnTo>
                <a:lnTo>
                  <a:pt x="325" y="781"/>
                </a:lnTo>
                <a:lnTo>
                  <a:pt x="286" y="771"/>
                </a:lnTo>
                <a:lnTo>
                  <a:pt x="248" y="758"/>
                </a:lnTo>
                <a:lnTo>
                  <a:pt x="213" y="742"/>
                </a:lnTo>
                <a:lnTo>
                  <a:pt x="178" y="721"/>
                </a:lnTo>
                <a:lnTo>
                  <a:pt x="123" y="677"/>
                </a:lnTo>
                <a:cubicBezTo>
                  <a:pt x="121" y="675"/>
                  <a:pt x="120" y="674"/>
                  <a:pt x="118" y="672"/>
                </a:cubicBezTo>
                <a:lnTo>
                  <a:pt x="72" y="619"/>
                </a:lnTo>
                <a:cubicBezTo>
                  <a:pt x="71" y="617"/>
                  <a:pt x="70" y="616"/>
                  <a:pt x="69" y="614"/>
                </a:cubicBezTo>
                <a:lnTo>
                  <a:pt x="49" y="582"/>
                </a:lnTo>
                <a:lnTo>
                  <a:pt x="32" y="547"/>
                </a:lnTo>
                <a:lnTo>
                  <a:pt x="18" y="511"/>
                </a:lnTo>
                <a:lnTo>
                  <a:pt x="8" y="473"/>
                </a:lnTo>
                <a:lnTo>
                  <a:pt x="2" y="434"/>
                </a:lnTo>
                <a:lnTo>
                  <a:pt x="0" y="393"/>
                </a:lnTo>
                <a:lnTo>
                  <a:pt x="3" y="35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3" name="Rectangle 129"/>
          <p:cNvSpPr>
            <a:spLocks noChangeArrowheads="1"/>
          </p:cNvSpPr>
          <p:nvPr/>
        </p:nvSpPr>
        <p:spPr bwMode="auto">
          <a:xfrm>
            <a:off x="3143250" y="3579813"/>
            <a:ext cx="215900" cy="9525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4" name="Freeform 130"/>
          <p:cNvSpPr>
            <a:spLocks noEditPoints="1"/>
          </p:cNvSpPr>
          <p:nvPr/>
        </p:nvSpPr>
        <p:spPr bwMode="auto">
          <a:xfrm>
            <a:off x="3186113" y="3462338"/>
            <a:ext cx="131763" cy="127000"/>
          </a:xfrm>
          <a:custGeom>
            <a:avLst/>
            <a:gdLst/>
            <a:ahLst/>
            <a:cxnLst>
              <a:cxn ang="0">
                <a:pos x="8" y="318"/>
              </a:cxn>
              <a:cxn ang="0">
                <a:pos x="49" y="208"/>
              </a:cxn>
              <a:cxn ang="0">
                <a:pos x="118" y="118"/>
              </a:cxn>
              <a:cxn ang="0">
                <a:pos x="182" y="66"/>
              </a:cxn>
              <a:cxn ang="0">
                <a:pos x="286" y="18"/>
              </a:cxn>
              <a:cxn ang="0">
                <a:pos x="407" y="0"/>
              </a:cxn>
              <a:cxn ang="0">
                <a:pos x="528" y="17"/>
              </a:cxn>
              <a:cxn ang="0">
                <a:pos x="635" y="66"/>
              </a:cxn>
              <a:cxn ang="0">
                <a:pos x="699" y="118"/>
              </a:cxn>
              <a:cxn ang="0">
                <a:pos x="784" y="240"/>
              </a:cxn>
              <a:cxn ang="0">
                <a:pos x="814" y="354"/>
              </a:cxn>
              <a:cxn ang="0">
                <a:pos x="809" y="474"/>
              </a:cxn>
              <a:cxn ang="0">
                <a:pos x="768" y="584"/>
              </a:cxn>
              <a:cxn ang="0">
                <a:pos x="695" y="679"/>
              </a:cxn>
              <a:cxn ang="0">
                <a:pos x="604" y="745"/>
              </a:cxn>
              <a:cxn ang="0">
                <a:pos x="492" y="785"/>
              </a:cxn>
              <a:cxn ang="0">
                <a:pos x="368" y="791"/>
              </a:cxn>
              <a:cxn ang="0">
                <a:pos x="252" y="763"/>
              </a:cxn>
              <a:cxn ang="0">
                <a:pos x="178" y="724"/>
              </a:cxn>
              <a:cxn ang="0">
                <a:pos x="72" y="621"/>
              </a:cxn>
              <a:cxn ang="0">
                <a:pos x="33" y="553"/>
              </a:cxn>
              <a:cxn ang="0">
                <a:pos x="3" y="438"/>
              </a:cxn>
              <a:cxn ang="0">
                <a:pos x="73" y="461"/>
              </a:cxn>
              <a:cxn ang="0">
                <a:pos x="107" y="552"/>
              </a:cxn>
              <a:cxn ang="0">
                <a:pos x="169" y="632"/>
              </a:cxn>
              <a:cxn ang="0">
                <a:pos x="216" y="669"/>
              </a:cxn>
              <a:cxn ang="0">
                <a:pos x="305" y="711"/>
              </a:cxn>
              <a:cxn ang="0">
                <a:pos x="407" y="727"/>
              </a:cxn>
              <a:cxn ang="0">
                <a:pos x="509" y="712"/>
              </a:cxn>
              <a:cxn ang="0">
                <a:pos x="602" y="669"/>
              </a:cxn>
              <a:cxn ang="0">
                <a:pos x="648" y="632"/>
              </a:cxn>
              <a:cxn ang="0">
                <a:pos x="723" y="526"/>
              </a:cxn>
              <a:cxn ang="0">
                <a:pos x="748" y="432"/>
              </a:cxn>
              <a:cxn ang="0">
                <a:pos x="744" y="332"/>
              </a:cxn>
              <a:cxn ang="0">
                <a:pos x="710" y="241"/>
              </a:cxn>
              <a:cxn ang="0">
                <a:pos x="653" y="165"/>
              </a:cxn>
              <a:cxn ang="0">
                <a:pos x="573" y="107"/>
              </a:cxn>
              <a:cxn ang="0">
                <a:pos x="479" y="73"/>
              </a:cxn>
              <a:cxn ang="0">
                <a:pos x="375" y="68"/>
              </a:cxn>
              <a:cxn ang="0">
                <a:pos x="277" y="92"/>
              </a:cxn>
              <a:cxn ang="0">
                <a:pos x="220" y="121"/>
              </a:cxn>
              <a:cxn ang="0">
                <a:pos x="123" y="215"/>
              </a:cxn>
              <a:cxn ang="0">
                <a:pos x="94" y="267"/>
              </a:cxn>
              <a:cxn ang="0">
                <a:pos x="69" y="361"/>
              </a:cxn>
            </a:cxnLst>
            <a:rect l="0" t="0" r="r" b="b"/>
            <a:pathLst>
              <a:path w="817" h="793">
                <a:moveTo>
                  <a:pt x="0" y="398"/>
                </a:moveTo>
                <a:lnTo>
                  <a:pt x="2" y="358"/>
                </a:lnTo>
                <a:lnTo>
                  <a:pt x="8" y="318"/>
                </a:lnTo>
                <a:lnTo>
                  <a:pt x="18" y="280"/>
                </a:lnTo>
                <a:lnTo>
                  <a:pt x="32" y="243"/>
                </a:lnTo>
                <a:lnTo>
                  <a:pt x="49" y="208"/>
                </a:lnTo>
                <a:lnTo>
                  <a:pt x="69" y="176"/>
                </a:lnTo>
                <a:cubicBezTo>
                  <a:pt x="70" y="175"/>
                  <a:pt x="71" y="173"/>
                  <a:pt x="72" y="172"/>
                </a:cubicBezTo>
                <a:lnTo>
                  <a:pt x="118" y="118"/>
                </a:lnTo>
                <a:cubicBezTo>
                  <a:pt x="119" y="116"/>
                  <a:pt x="121" y="115"/>
                  <a:pt x="123" y="113"/>
                </a:cubicBezTo>
                <a:lnTo>
                  <a:pt x="178" y="69"/>
                </a:lnTo>
                <a:cubicBezTo>
                  <a:pt x="179" y="68"/>
                  <a:pt x="181" y="67"/>
                  <a:pt x="182" y="66"/>
                </a:cubicBezTo>
                <a:lnTo>
                  <a:pt x="213" y="48"/>
                </a:lnTo>
                <a:lnTo>
                  <a:pt x="248" y="31"/>
                </a:lnTo>
                <a:lnTo>
                  <a:pt x="286" y="18"/>
                </a:lnTo>
                <a:lnTo>
                  <a:pt x="325" y="8"/>
                </a:lnTo>
                <a:lnTo>
                  <a:pt x="365" y="2"/>
                </a:lnTo>
                <a:lnTo>
                  <a:pt x="407" y="0"/>
                </a:lnTo>
                <a:lnTo>
                  <a:pt x="449" y="2"/>
                </a:lnTo>
                <a:lnTo>
                  <a:pt x="489" y="7"/>
                </a:lnTo>
                <a:lnTo>
                  <a:pt x="528" y="17"/>
                </a:lnTo>
                <a:lnTo>
                  <a:pt x="565" y="30"/>
                </a:lnTo>
                <a:lnTo>
                  <a:pt x="602" y="47"/>
                </a:lnTo>
                <a:lnTo>
                  <a:pt x="635" y="66"/>
                </a:lnTo>
                <a:cubicBezTo>
                  <a:pt x="637" y="67"/>
                  <a:pt x="638" y="68"/>
                  <a:pt x="639" y="69"/>
                </a:cubicBezTo>
                <a:lnTo>
                  <a:pt x="695" y="113"/>
                </a:lnTo>
                <a:cubicBezTo>
                  <a:pt x="697" y="115"/>
                  <a:pt x="698" y="116"/>
                  <a:pt x="699" y="118"/>
                </a:cubicBezTo>
                <a:lnTo>
                  <a:pt x="745" y="172"/>
                </a:lnTo>
                <a:lnTo>
                  <a:pt x="767" y="206"/>
                </a:lnTo>
                <a:lnTo>
                  <a:pt x="784" y="240"/>
                </a:lnTo>
                <a:lnTo>
                  <a:pt x="798" y="277"/>
                </a:lnTo>
                <a:lnTo>
                  <a:pt x="808" y="315"/>
                </a:lnTo>
                <a:lnTo>
                  <a:pt x="814" y="354"/>
                </a:lnTo>
                <a:lnTo>
                  <a:pt x="817" y="395"/>
                </a:lnTo>
                <a:lnTo>
                  <a:pt x="815" y="435"/>
                </a:lnTo>
                <a:lnTo>
                  <a:pt x="809" y="474"/>
                </a:lnTo>
                <a:lnTo>
                  <a:pt x="799" y="513"/>
                </a:lnTo>
                <a:lnTo>
                  <a:pt x="785" y="550"/>
                </a:lnTo>
                <a:lnTo>
                  <a:pt x="768" y="584"/>
                </a:lnTo>
                <a:lnTo>
                  <a:pt x="748" y="617"/>
                </a:lnTo>
                <a:lnTo>
                  <a:pt x="699" y="675"/>
                </a:lnTo>
                <a:cubicBezTo>
                  <a:pt x="698" y="677"/>
                  <a:pt x="697" y="678"/>
                  <a:pt x="695" y="679"/>
                </a:cubicBezTo>
                <a:lnTo>
                  <a:pt x="639" y="724"/>
                </a:lnTo>
                <a:cubicBezTo>
                  <a:pt x="638" y="725"/>
                  <a:pt x="637" y="726"/>
                  <a:pt x="635" y="727"/>
                </a:cubicBezTo>
                <a:lnTo>
                  <a:pt x="604" y="745"/>
                </a:lnTo>
                <a:lnTo>
                  <a:pt x="569" y="762"/>
                </a:lnTo>
                <a:lnTo>
                  <a:pt x="531" y="775"/>
                </a:lnTo>
                <a:lnTo>
                  <a:pt x="492" y="785"/>
                </a:lnTo>
                <a:lnTo>
                  <a:pt x="452" y="791"/>
                </a:lnTo>
                <a:lnTo>
                  <a:pt x="410" y="793"/>
                </a:lnTo>
                <a:lnTo>
                  <a:pt x="368" y="791"/>
                </a:lnTo>
                <a:lnTo>
                  <a:pt x="328" y="785"/>
                </a:lnTo>
                <a:lnTo>
                  <a:pt x="289" y="776"/>
                </a:lnTo>
                <a:lnTo>
                  <a:pt x="252" y="763"/>
                </a:lnTo>
                <a:lnTo>
                  <a:pt x="216" y="746"/>
                </a:lnTo>
                <a:lnTo>
                  <a:pt x="182" y="727"/>
                </a:lnTo>
                <a:cubicBezTo>
                  <a:pt x="181" y="726"/>
                  <a:pt x="179" y="725"/>
                  <a:pt x="178" y="724"/>
                </a:cubicBezTo>
                <a:lnTo>
                  <a:pt x="123" y="679"/>
                </a:lnTo>
                <a:cubicBezTo>
                  <a:pt x="121" y="678"/>
                  <a:pt x="119" y="677"/>
                  <a:pt x="118" y="675"/>
                </a:cubicBezTo>
                <a:lnTo>
                  <a:pt x="72" y="621"/>
                </a:lnTo>
                <a:cubicBezTo>
                  <a:pt x="71" y="620"/>
                  <a:pt x="70" y="618"/>
                  <a:pt x="69" y="617"/>
                </a:cubicBezTo>
                <a:lnTo>
                  <a:pt x="51" y="587"/>
                </a:lnTo>
                <a:lnTo>
                  <a:pt x="33" y="553"/>
                </a:lnTo>
                <a:lnTo>
                  <a:pt x="19" y="516"/>
                </a:lnTo>
                <a:lnTo>
                  <a:pt x="9" y="478"/>
                </a:lnTo>
                <a:lnTo>
                  <a:pt x="3" y="438"/>
                </a:lnTo>
                <a:lnTo>
                  <a:pt x="0" y="398"/>
                </a:lnTo>
                <a:close/>
                <a:moveTo>
                  <a:pt x="68" y="428"/>
                </a:moveTo>
                <a:lnTo>
                  <a:pt x="73" y="461"/>
                </a:lnTo>
                <a:lnTo>
                  <a:pt x="82" y="493"/>
                </a:lnTo>
                <a:lnTo>
                  <a:pt x="93" y="523"/>
                </a:lnTo>
                <a:lnTo>
                  <a:pt x="107" y="552"/>
                </a:lnTo>
                <a:lnTo>
                  <a:pt x="126" y="582"/>
                </a:lnTo>
                <a:lnTo>
                  <a:pt x="123" y="578"/>
                </a:lnTo>
                <a:lnTo>
                  <a:pt x="169" y="632"/>
                </a:lnTo>
                <a:lnTo>
                  <a:pt x="164" y="627"/>
                </a:lnTo>
                <a:lnTo>
                  <a:pt x="220" y="672"/>
                </a:lnTo>
                <a:lnTo>
                  <a:pt x="216" y="669"/>
                </a:lnTo>
                <a:lnTo>
                  <a:pt x="244" y="686"/>
                </a:lnTo>
                <a:lnTo>
                  <a:pt x="273" y="700"/>
                </a:lnTo>
                <a:lnTo>
                  <a:pt x="305" y="711"/>
                </a:lnTo>
                <a:lnTo>
                  <a:pt x="338" y="719"/>
                </a:lnTo>
                <a:lnTo>
                  <a:pt x="372" y="725"/>
                </a:lnTo>
                <a:lnTo>
                  <a:pt x="407" y="727"/>
                </a:lnTo>
                <a:lnTo>
                  <a:pt x="442" y="725"/>
                </a:lnTo>
                <a:lnTo>
                  <a:pt x="476" y="720"/>
                </a:lnTo>
                <a:lnTo>
                  <a:pt x="509" y="712"/>
                </a:lnTo>
                <a:lnTo>
                  <a:pt x="540" y="701"/>
                </a:lnTo>
                <a:lnTo>
                  <a:pt x="571" y="687"/>
                </a:lnTo>
                <a:lnTo>
                  <a:pt x="602" y="669"/>
                </a:lnTo>
                <a:lnTo>
                  <a:pt x="598" y="672"/>
                </a:lnTo>
                <a:lnTo>
                  <a:pt x="653" y="627"/>
                </a:lnTo>
                <a:lnTo>
                  <a:pt x="648" y="632"/>
                </a:lnTo>
                <a:lnTo>
                  <a:pt x="691" y="582"/>
                </a:lnTo>
                <a:lnTo>
                  <a:pt x="709" y="555"/>
                </a:lnTo>
                <a:lnTo>
                  <a:pt x="723" y="526"/>
                </a:lnTo>
                <a:lnTo>
                  <a:pt x="734" y="496"/>
                </a:lnTo>
                <a:lnTo>
                  <a:pt x="743" y="464"/>
                </a:lnTo>
                <a:lnTo>
                  <a:pt x="748" y="432"/>
                </a:lnTo>
                <a:lnTo>
                  <a:pt x="750" y="398"/>
                </a:lnTo>
                <a:lnTo>
                  <a:pt x="749" y="364"/>
                </a:lnTo>
                <a:lnTo>
                  <a:pt x="744" y="332"/>
                </a:lnTo>
                <a:lnTo>
                  <a:pt x="735" y="300"/>
                </a:lnTo>
                <a:lnTo>
                  <a:pt x="724" y="270"/>
                </a:lnTo>
                <a:lnTo>
                  <a:pt x="710" y="241"/>
                </a:lnTo>
                <a:lnTo>
                  <a:pt x="694" y="215"/>
                </a:lnTo>
                <a:lnTo>
                  <a:pt x="648" y="161"/>
                </a:lnTo>
                <a:lnTo>
                  <a:pt x="653" y="165"/>
                </a:lnTo>
                <a:lnTo>
                  <a:pt x="598" y="121"/>
                </a:lnTo>
                <a:lnTo>
                  <a:pt x="602" y="124"/>
                </a:lnTo>
                <a:lnTo>
                  <a:pt x="573" y="107"/>
                </a:lnTo>
                <a:lnTo>
                  <a:pt x="544" y="93"/>
                </a:lnTo>
                <a:lnTo>
                  <a:pt x="512" y="82"/>
                </a:lnTo>
                <a:lnTo>
                  <a:pt x="479" y="73"/>
                </a:lnTo>
                <a:lnTo>
                  <a:pt x="445" y="68"/>
                </a:lnTo>
                <a:lnTo>
                  <a:pt x="410" y="66"/>
                </a:lnTo>
                <a:lnTo>
                  <a:pt x="375" y="68"/>
                </a:lnTo>
                <a:lnTo>
                  <a:pt x="341" y="73"/>
                </a:lnTo>
                <a:lnTo>
                  <a:pt x="308" y="81"/>
                </a:lnTo>
                <a:lnTo>
                  <a:pt x="277" y="92"/>
                </a:lnTo>
                <a:lnTo>
                  <a:pt x="247" y="106"/>
                </a:lnTo>
                <a:lnTo>
                  <a:pt x="216" y="124"/>
                </a:lnTo>
                <a:lnTo>
                  <a:pt x="220" y="121"/>
                </a:lnTo>
                <a:lnTo>
                  <a:pt x="164" y="165"/>
                </a:lnTo>
                <a:lnTo>
                  <a:pt x="169" y="161"/>
                </a:lnTo>
                <a:lnTo>
                  <a:pt x="123" y="215"/>
                </a:lnTo>
                <a:lnTo>
                  <a:pt x="126" y="211"/>
                </a:lnTo>
                <a:lnTo>
                  <a:pt x="109" y="239"/>
                </a:lnTo>
                <a:lnTo>
                  <a:pt x="94" y="267"/>
                </a:lnTo>
                <a:lnTo>
                  <a:pt x="83" y="297"/>
                </a:lnTo>
                <a:lnTo>
                  <a:pt x="74" y="328"/>
                </a:lnTo>
                <a:lnTo>
                  <a:pt x="69" y="361"/>
                </a:lnTo>
                <a:lnTo>
                  <a:pt x="67" y="395"/>
                </a:lnTo>
                <a:lnTo>
                  <a:pt x="68" y="42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5" name="Rectangle 131"/>
          <p:cNvSpPr>
            <a:spLocks noChangeArrowheads="1"/>
          </p:cNvSpPr>
          <p:nvPr/>
        </p:nvSpPr>
        <p:spPr bwMode="auto">
          <a:xfrm>
            <a:off x="3143250" y="3617913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6" name="Freeform 132"/>
          <p:cNvSpPr>
            <a:spLocks noEditPoints="1"/>
          </p:cNvSpPr>
          <p:nvPr/>
        </p:nvSpPr>
        <p:spPr bwMode="auto">
          <a:xfrm>
            <a:off x="3186113" y="3617913"/>
            <a:ext cx="131763" cy="127000"/>
          </a:xfrm>
          <a:custGeom>
            <a:avLst/>
            <a:gdLst/>
            <a:ahLst/>
            <a:cxnLst>
              <a:cxn ang="0">
                <a:pos x="74" y="464"/>
              </a:cxn>
              <a:cxn ang="0">
                <a:pos x="109" y="554"/>
              </a:cxn>
              <a:cxn ang="0">
                <a:pos x="169" y="631"/>
              </a:cxn>
              <a:cxn ang="0">
                <a:pos x="216" y="669"/>
              </a:cxn>
              <a:cxn ang="0">
                <a:pos x="308" y="711"/>
              </a:cxn>
              <a:cxn ang="0">
                <a:pos x="410" y="726"/>
              </a:cxn>
              <a:cxn ang="0">
                <a:pos x="512" y="711"/>
              </a:cxn>
              <a:cxn ang="0">
                <a:pos x="602" y="669"/>
              </a:cxn>
              <a:cxn ang="0">
                <a:pos x="649" y="631"/>
              </a:cxn>
              <a:cxn ang="0">
                <a:pos x="724" y="523"/>
              </a:cxn>
              <a:cxn ang="0">
                <a:pos x="749" y="428"/>
              </a:cxn>
              <a:cxn ang="0">
                <a:pos x="743" y="328"/>
              </a:cxn>
              <a:cxn ang="0">
                <a:pos x="708" y="237"/>
              </a:cxn>
              <a:cxn ang="0">
                <a:pos x="653" y="165"/>
              </a:cxn>
              <a:cxn ang="0">
                <a:pos x="571" y="106"/>
              </a:cxn>
              <a:cxn ang="0">
                <a:pos x="476" y="73"/>
              </a:cxn>
              <a:cxn ang="0">
                <a:pos x="372" y="68"/>
              </a:cxn>
              <a:cxn ang="0">
                <a:pos x="273" y="93"/>
              </a:cxn>
              <a:cxn ang="0">
                <a:pos x="220" y="121"/>
              </a:cxn>
              <a:cxn ang="0">
                <a:pos x="123" y="215"/>
              </a:cxn>
              <a:cxn ang="0">
                <a:pos x="93" y="270"/>
              </a:cxn>
              <a:cxn ang="0">
                <a:pos x="68" y="364"/>
              </a:cxn>
              <a:cxn ang="0">
                <a:pos x="9" y="314"/>
              </a:cxn>
              <a:cxn ang="0">
                <a:pos x="51" y="205"/>
              </a:cxn>
              <a:cxn ang="0">
                <a:pos x="118" y="118"/>
              </a:cxn>
              <a:cxn ang="0">
                <a:pos x="182" y="66"/>
              </a:cxn>
              <a:cxn ang="0">
                <a:pos x="289" y="17"/>
              </a:cxn>
              <a:cxn ang="0">
                <a:pos x="410" y="0"/>
              </a:cxn>
              <a:cxn ang="0">
                <a:pos x="531" y="18"/>
              </a:cxn>
              <a:cxn ang="0">
                <a:pos x="635" y="66"/>
              </a:cxn>
              <a:cxn ang="0">
                <a:pos x="699" y="118"/>
              </a:cxn>
              <a:cxn ang="0">
                <a:pos x="785" y="243"/>
              </a:cxn>
              <a:cxn ang="0">
                <a:pos x="815" y="358"/>
              </a:cxn>
              <a:cxn ang="0">
                <a:pos x="808" y="478"/>
              </a:cxn>
              <a:cxn ang="0">
                <a:pos x="767" y="587"/>
              </a:cxn>
              <a:cxn ang="0">
                <a:pos x="695" y="679"/>
              </a:cxn>
              <a:cxn ang="0">
                <a:pos x="602" y="746"/>
              </a:cxn>
              <a:cxn ang="0">
                <a:pos x="489" y="785"/>
              </a:cxn>
              <a:cxn ang="0">
                <a:pos x="365" y="790"/>
              </a:cxn>
              <a:cxn ang="0">
                <a:pos x="248" y="761"/>
              </a:cxn>
              <a:cxn ang="0">
                <a:pos x="178" y="723"/>
              </a:cxn>
              <a:cxn ang="0">
                <a:pos x="72" y="621"/>
              </a:cxn>
              <a:cxn ang="0">
                <a:pos x="32" y="550"/>
              </a:cxn>
              <a:cxn ang="0">
                <a:pos x="2" y="435"/>
              </a:cxn>
            </a:cxnLst>
            <a:rect l="0" t="0" r="r" b="b"/>
            <a:pathLst>
              <a:path w="817" h="793">
                <a:moveTo>
                  <a:pt x="67" y="398"/>
                </a:moveTo>
                <a:lnTo>
                  <a:pt x="69" y="432"/>
                </a:lnTo>
                <a:lnTo>
                  <a:pt x="74" y="464"/>
                </a:lnTo>
                <a:lnTo>
                  <a:pt x="83" y="496"/>
                </a:lnTo>
                <a:lnTo>
                  <a:pt x="94" y="526"/>
                </a:lnTo>
                <a:lnTo>
                  <a:pt x="109" y="554"/>
                </a:lnTo>
                <a:lnTo>
                  <a:pt x="126" y="582"/>
                </a:lnTo>
                <a:lnTo>
                  <a:pt x="123" y="578"/>
                </a:lnTo>
                <a:lnTo>
                  <a:pt x="169" y="631"/>
                </a:lnTo>
                <a:lnTo>
                  <a:pt x="164" y="627"/>
                </a:lnTo>
                <a:lnTo>
                  <a:pt x="220" y="671"/>
                </a:lnTo>
                <a:lnTo>
                  <a:pt x="216" y="669"/>
                </a:lnTo>
                <a:lnTo>
                  <a:pt x="247" y="687"/>
                </a:lnTo>
                <a:lnTo>
                  <a:pt x="277" y="701"/>
                </a:lnTo>
                <a:lnTo>
                  <a:pt x="308" y="711"/>
                </a:lnTo>
                <a:lnTo>
                  <a:pt x="341" y="720"/>
                </a:lnTo>
                <a:lnTo>
                  <a:pt x="375" y="724"/>
                </a:lnTo>
                <a:lnTo>
                  <a:pt x="410" y="726"/>
                </a:lnTo>
                <a:lnTo>
                  <a:pt x="445" y="724"/>
                </a:lnTo>
                <a:lnTo>
                  <a:pt x="479" y="719"/>
                </a:lnTo>
                <a:lnTo>
                  <a:pt x="512" y="711"/>
                </a:lnTo>
                <a:lnTo>
                  <a:pt x="544" y="699"/>
                </a:lnTo>
                <a:lnTo>
                  <a:pt x="573" y="685"/>
                </a:lnTo>
                <a:lnTo>
                  <a:pt x="602" y="669"/>
                </a:lnTo>
                <a:lnTo>
                  <a:pt x="598" y="671"/>
                </a:lnTo>
                <a:lnTo>
                  <a:pt x="653" y="627"/>
                </a:lnTo>
                <a:lnTo>
                  <a:pt x="649" y="631"/>
                </a:lnTo>
                <a:lnTo>
                  <a:pt x="694" y="578"/>
                </a:lnTo>
                <a:lnTo>
                  <a:pt x="710" y="552"/>
                </a:lnTo>
                <a:lnTo>
                  <a:pt x="724" y="523"/>
                </a:lnTo>
                <a:lnTo>
                  <a:pt x="735" y="493"/>
                </a:lnTo>
                <a:lnTo>
                  <a:pt x="744" y="461"/>
                </a:lnTo>
                <a:lnTo>
                  <a:pt x="749" y="428"/>
                </a:lnTo>
                <a:lnTo>
                  <a:pt x="750" y="395"/>
                </a:lnTo>
                <a:lnTo>
                  <a:pt x="748" y="361"/>
                </a:lnTo>
                <a:lnTo>
                  <a:pt x="743" y="328"/>
                </a:lnTo>
                <a:lnTo>
                  <a:pt x="734" y="297"/>
                </a:lnTo>
                <a:lnTo>
                  <a:pt x="723" y="267"/>
                </a:lnTo>
                <a:lnTo>
                  <a:pt x="708" y="237"/>
                </a:lnTo>
                <a:lnTo>
                  <a:pt x="691" y="211"/>
                </a:lnTo>
                <a:lnTo>
                  <a:pt x="649" y="161"/>
                </a:lnTo>
                <a:lnTo>
                  <a:pt x="653" y="165"/>
                </a:lnTo>
                <a:lnTo>
                  <a:pt x="598" y="121"/>
                </a:lnTo>
                <a:lnTo>
                  <a:pt x="602" y="124"/>
                </a:lnTo>
                <a:lnTo>
                  <a:pt x="571" y="106"/>
                </a:lnTo>
                <a:lnTo>
                  <a:pt x="540" y="92"/>
                </a:lnTo>
                <a:lnTo>
                  <a:pt x="509" y="81"/>
                </a:lnTo>
                <a:lnTo>
                  <a:pt x="476" y="73"/>
                </a:lnTo>
                <a:lnTo>
                  <a:pt x="442" y="68"/>
                </a:lnTo>
                <a:lnTo>
                  <a:pt x="407" y="66"/>
                </a:lnTo>
                <a:lnTo>
                  <a:pt x="372" y="68"/>
                </a:lnTo>
                <a:lnTo>
                  <a:pt x="338" y="73"/>
                </a:lnTo>
                <a:lnTo>
                  <a:pt x="305" y="82"/>
                </a:lnTo>
                <a:lnTo>
                  <a:pt x="273" y="93"/>
                </a:lnTo>
                <a:lnTo>
                  <a:pt x="244" y="107"/>
                </a:lnTo>
                <a:lnTo>
                  <a:pt x="216" y="124"/>
                </a:lnTo>
                <a:lnTo>
                  <a:pt x="220" y="121"/>
                </a:lnTo>
                <a:lnTo>
                  <a:pt x="164" y="165"/>
                </a:lnTo>
                <a:lnTo>
                  <a:pt x="169" y="161"/>
                </a:lnTo>
                <a:lnTo>
                  <a:pt x="123" y="215"/>
                </a:lnTo>
                <a:lnTo>
                  <a:pt x="126" y="210"/>
                </a:lnTo>
                <a:lnTo>
                  <a:pt x="107" y="240"/>
                </a:lnTo>
                <a:lnTo>
                  <a:pt x="93" y="270"/>
                </a:lnTo>
                <a:lnTo>
                  <a:pt x="82" y="300"/>
                </a:lnTo>
                <a:lnTo>
                  <a:pt x="73" y="332"/>
                </a:lnTo>
                <a:lnTo>
                  <a:pt x="68" y="364"/>
                </a:lnTo>
                <a:lnTo>
                  <a:pt x="67" y="398"/>
                </a:lnTo>
                <a:close/>
                <a:moveTo>
                  <a:pt x="3" y="354"/>
                </a:moveTo>
                <a:lnTo>
                  <a:pt x="9" y="314"/>
                </a:lnTo>
                <a:lnTo>
                  <a:pt x="19" y="277"/>
                </a:lnTo>
                <a:lnTo>
                  <a:pt x="33" y="240"/>
                </a:lnTo>
                <a:lnTo>
                  <a:pt x="51" y="205"/>
                </a:lnTo>
                <a:lnTo>
                  <a:pt x="69" y="175"/>
                </a:lnTo>
                <a:cubicBezTo>
                  <a:pt x="70" y="174"/>
                  <a:pt x="71" y="173"/>
                  <a:pt x="72" y="171"/>
                </a:cubicBezTo>
                <a:lnTo>
                  <a:pt x="118" y="118"/>
                </a:lnTo>
                <a:cubicBezTo>
                  <a:pt x="120" y="116"/>
                  <a:pt x="121" y="115"/>
                  <a:pt x="123" y="113"/>
                </a:cubicBezTo>
                <a:lnTo>
                  <a:pt x="178" y="69"/>
                </a:lnTo>
                <a:cubicBezTo>
                  <a:pt x="179" y="68"/>
                  <a:pt x="181" y="67"/>
                  <a:pt x="182" y="66"/>
                </a:cubicBezTo>
                <a:lnTo>
                  <a:pt x="216" y="47"/>
                </a:lnTo>
                <a:lnTo>
                  <a:pt x="252" y="30"/>
                </a:lnTo>
                <a:lnTo>
                  <a:pt x="289" y="17"/>
                </a:lnTo>
                <a:lnTo>
                  <a:pt x="328" y="7"/>
                </a:lnTo>
                <a:lnTo>
                  <a:pt x="368" y="2"/>
                </a:lnTo>
                <a:lnTo>
                  <a:pt x="410" y="0"/>
                </a:lnTo>
                <a:lnTo>
                  <a:pt x="452" y="2"/>
                </a:lnTo>
                <a:lnTo>
                  <a:pt x="492" y="8"/>
                </a:lnTo>
                <a:lnTo>
                  <a:pt x="531" y="18"/>
                </a:lnTo>
                <a:lnTo>
                  <a:pt x="569" y="31"/>
                </a:lnTo>
                <a:lnTo>
                  <a:pt x="604" y="48"/>
                </a:lnTo>
                <a:lnTo>
                  <a:pt x="635" y="66"/>
                </a:lnTo>
                <a:cubicBezTo>
                  <a:pt x="637" y="67"/>
                  <a:pt x="638" y="68"/>
                  <a:pt x="639" y="69"/>
                </a:cubicBezTo>
                <a:lnTo>
                  <a:pt x="695" y="113"/>
                </a:lnTo>
                <a:cubicBezTo>
                  <a:pt x="696" y="115"/>
                  <a:pt x="698" y="116"/>
                  <a:pt x="699" y="118"/>
                </a:cubicBezTo>
                <a:lnTo>
                  <a:pt x="748" y="175"/>
                </a:lnTo>
                <a:lnTo>
                  <a:pt x="768" y="208"/>
                </a:lnTo>
                <a:lnTo>
                  <a:pt x="785" y="243"/>
                </a:lnTo>
                <a:lnTo>
                  <a:pt x="799" y="280"/>
                </a:lnTo>
                <a:lnTo>
                  <a:pt x="809" y="318"/>
                </a:lnTo>
                <a:lnTo>
                  <a:pt x="815" y="358"/>
                </a:lnTo>
                <a:lnTo>
                  <a:pt x="817" y="398"/>
                </a:lnTo>
                <a:lnTo>
                  <a:pt x="814" y="438"/>
                </a:lnTo>
                <a:lnTo>
                  <a:pt x="808" y="478"/>
                </a:lnTo>
                <a:lnTo>
                  <a:pt x="798" y="516"/>
                </a:lnTo>
                <a:lnTo>
                  <a:pt x="784" y="553"/>
                </a:lnTo>
                <a:lnTo>
                  <a:pt x="767" y="587"/>
                </a:lnTo>
                <a:lnTo>
                  <a:pt x="745" y="621"/>
                </a:lnTo>
                <a:lnTo>
                  <a:pt x="699" y="675"/>
                </a:lnTo>
                <a:cubicBezTo>
                  <a:pt x="698" y="676"/>
                  <a:pt x="696" y="678"/>
                  <a:pt x="695" y="679"/>
                </a:cubicBezTo>
                <a:lnTo>
                  <a:pt x="639" y="723"/>
                </a:lnTo>
                <a:cubicBezTo>
                  <a:pt x="638" y="725"/>
                  <a:pt x="637" y="725"/>
                  <a:pt x="635" y="726"/>
                </a:cubicBezTo>
                <a:lnTo>
                  <a:pt x="602" y="746"/>
                </a:lnTo>
                <a:lnTo>
                  <a:pt x="565" y="762"/>
                </a:lnTo>
                <a:lnTo>
                  <a:pt x="528" y="775"/>
                </a:lnTo>
                <a:lnTo>
                  <a:pt x="489" y="785"/>
                </a:lnTo>
                <a:lnTo>
                  <a:pt x="449" y="791"/>
                </a:lnTo>
                <a:lnTo>
                  <a:pt x="407" y="793"/>
                </a:lnTo>
                <a:lnTo>
                  <a:pt x="365" y="790"/>
                </a:lnTo>
                <a:lnTo>
                  <a:pt x="325" y="784"/>
                </a:lnTo>
                <a:lnTo>
                  <a:pt x="286" y="774"/>
                </a:lnTo>
                <a:lnTo>
                  <a:pt x="248" y="761"/>
                </a:lnTo>
                <a:lnTo>
                  <a:pt x="213" y="744"/>
                </a:lnTo>
                <a:lnTo>
                  <a:pt x="182" y="726"/>
                </a:lnTo>
                <a:cubicBezTo>
                  <a:pt x="181" y="725"/>
                  <a:pt x="179" y="725"/>
                  <a:pt x="178" y="723"/>
                </a:cubicBezTo>
                <a:lnTo>
                  <a:pt x="123" y="679"/>
                </a:lnTo>
                <a:cubicBezTo>
                  <a:pt x="121" y="678"/>
                  <a:pt x="120" y="676"/>
                  <a:pt x="118" y="675"/>
                </a:cubicBezTo>
                <a:lnTo>
                  <a:pt x="72" y="621"/>
                </a:lnTo>
                <a:cubicBezTo>
                  <a:pt x="71" y="620"/>
                  <a:pt x="70" y="618"/>
                  <a:pt x="69" y="617"/>
                </a:cubicBezTo>
                <a:lnTo>
                  <a:pt x="49" y="585"/>
                </a:lnTo>
                <a:lnTo>
                  <a:pt x="32" y="550"/>
                </a:lnTo>
                <a:lnTo>
                  <a:pt x="18" y="513"/>
                </a:lnTo>
                <a:lnTo>
                  <a:pt x="8" y="474"/>
                </a:lnTo>
                <a:lnTo>
                  <a:pt x="2" y="435"/>
                </a:lnTo>
                <a:lnTo>
                  <a:pt x="0" y="395"/>
                </a:lnTo>
                <a:lnTo>
                  <a:pt x="3" y="35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auto">
          <a:xfrm>
            <a:off x="4129088" y="2984501"/>
            <a:ext cx="361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FPGA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8" name="Rectangle 134"/>
          <p:cNvSpPr>
            <a:spLocks noChangeArrowheads="1"/>
          </p:cNvSpPr>
          <p:nvPr/>
        </p:nvSpPr>
        <p:spPr bwMode="auto">
          <a:xfrm>
            <a:off x="4851400" y="2908301"/>
            <a:ext cx="241300" cy="9366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9" name="Freeform 135"/>
          <p:cNvSpPr>
            <a:spLocks noEditPoints="1"/>
          </p:cNvSpPr>
          <p:nvPr/>
        </p:nvSpPr>
        <p:spPr bwMode="auto">
          <a:xfrm>
            <a:off x="4846638" y="2903538"/>
            <a:ext cx="250825" cy="1031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616"/>
              </a:cxn>
              <a:cxn ang="0">
                <a:pos x="1533" y="650"/>
              </a:cxn>
              <a:cxn ang="0">
                <a:pos x="33" y="650"/>
              </a:cxn>
              <a:cxn ang="0">
                <a:pos x="0" y="616"/>
              </a:cxn>
              <a:cxn ang="0">
                <a:pos x="0" y="33"/>
              </a:cxn>
              <a:cxn ang="0">
                <a:pos x="67" y="616"/>
              </a:cxn>
              <a:cxn ang="0">
                <a:pos x="33" y="583"/>
              </a:cxn>
              <a:cxn ang="0">
                <a:pos x="1533" y="583"/>
              </a:cxn>
              <a:cxn ang="0">
                <a:pos x="1500" y="616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7" y="33"/>
              </a:cxn>
              <a:cxn ang="0">
                <a:pos x="67" y="616"/>
              </a:cxn>
            </a:cxnLst>
            <a:rect l="0" t="0" r="r" b="b"/>
            <a:pathLst>
              <a:path w="1567" h="650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616"/>
                </a:lnTo>
                <a:cubicBezTo>
                  <a:pt x="1567" y="635"/>
                  <a:pt x="1552" y="650"/>
                  <a:pt x="1533" y="650"/>
                </a:cubicBezTo>
                <a:lnTo>
                  <a:pt x="33" y="650"/>
                </a:lnTo>
                <a:cubicBezTo>
                  <a:pt x="15" y="650"/>
                  <a:pt x="0" y="635"/>
                  <a:pt x="0" y="616"/>
                </a:cubicBezTo>
                <a:lnTo>
                  <a:pt x="0" y="33"/>
                </a:lnTo>
                <a:close/>
                <a:moveTo>
                  <a:pt x="67" y="616"/>
                </a:moveTo>
                <a:lnTo>
                  <a:pt x="33" y="583"/>
                </a:lnTo>
                <a:lnTo>
                  <a:pt x="1533" y="583"/>
                </a:lnTo>
                <a:lnTo>
                  <a:pt x="1500" y="616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7" y="33"/>
                </a:lnTo>
                <a:lnTo>
                  <a:pt x="67" y="61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0" name="Rectangle 136"/>
          <p:cNvSpPr>
            <a:spLocks noChangeArrowheads="1"/>
          </p:cNvSpPr>
          <p:nvPr/>
        </p:nvSpPr>
        <p:spPr bwMode="auto">
          <a:xfrm>
            <a:off x="4876800" y="2906713"/>
            <a:ext cx="241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1" name="Freeform 137"/>
          <p:cNvSpPr>
            <a:spLocks noEditPoints="1"/>
          </p:cNvSpPr>
          <p:nvPr/>
        </p:nvSpPr>
        <p:spPr bwMode="auto">
          <a:xfrm>
            <a:off x="4949825" y="3005138"/>
            <a:ext cx="42863" cy="128587"/>
          </a:xfrm>
          <a:custGeom>
            <a:avLst/>
            <a:gdLst/>
            <a:ahLst/>
            <a:cxnLst>
              <a:cxn ang="0">
                <a:pos x="10" y="61"/>
              </a:cxn>
              <a:cxn ang="0">
                <a:pos x="10" y="21"/>
              </a:cxn>
              <a:cxn ang="0">
                <a:pos x="17" y="21"/>
              </a:cxn>
              <a:cxn ang="0">
                <a:pos x="17" y="61"/>
              </a:cxn>
              <a:cxn ang="0">
                <a:pos x="10" y="61"/>
              </a:cxn>
              <a:cxn ang="0">
                <a:pos x="27" y="54"/>
              </a:cxn>
              <a:cxn ang="0">
                <a:pos x="13" y="81"/>
              </a:cxn>
              <a:cxn ang="0">
                <a:pos x="0" y="54"/>
              </a:cxn>
              <a:cxn ang="0">
                <a:pos x="27" y="54"/>
              </a:cxn>
              <a:cxn ang="0">
                <a:pos x="0" y="27"/>
              </a:cxn>
              <a:cxn ang="0">
                <a:pos x="14" y="0"/>
              </a:cxn>
              <a:cxn ang="0">
                <a:pos x="27" y="28"/>
              </a:cxn>
              <a:cxn ang="0">
                <a:pos x="0" y="27"/>
              </a:cxn>
            </a:cxnLst>
            <a:rect l="0" t="0" r="r" b="b"/>
            <a:pathLst>
              <a:path w="27" h="81">
                <a:moveTo>
                  <a:pt x="10" y="61"/>
                </a:moveTo>
                <a:lnTo>
                  <a:pt x="10" y="21"/>
                </a:lnTo>
                <a:lnTo>
                  <a:pt x="17" y="21"/>
                </a:lnTo>
                <a:lnTo>
                  <a:pt x="17" y="61"/>
                </a:lnTo>
                <a:lnTo>
                  <a:pt x="10" y="61"/>
                </a:lnTo>
                <a:close/>
                <a:moveTo>
                  <a:pt x="27" y="54"/>
                </a:moveTo>
                <a:lnTo>
                  <a:pt x="13" y="81"/>
                </a:lnTo>
                <a:lnTo>
                  <a:pt x="0" y="54"/>
                </a:lnTo>
                <a:lnTo>
                  <a:pt x="27" y="54"/>
                </a:lnTo>
                <a:close/>
                <a:moveTo>
                  <a:pt x="0" y="27"/>
                </a:moveTo>
                <a:lnTo>
                  <a:pt x="14" y="0"/>
                </a:lnTo>
                <a:lnTo>
                  <a:pt x="27" y="28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2" name="Rectangle 138"/>
          <p:cNvSpPr>
            <a:spLocks noChangeArrowheads="1"/>
          </p:cNvSpPr>
          <p:nvPr/>
        </p:nvSpPr>
        <p:spPr bwMode="auto">
          <a:xfrm>
            <a:off x="4851400" y="3841750"/>
            <a:ext cx="241300" cy="9207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3" name="Freeform 139"/>
          <p:cNvSpPr>
            <a:spLocks noEditPoints="1"/>
          </p:cNvSpPr>
          <p:nvPr/>
        </p:nvSpPr>
        <p:spPr bwMode="auto">
          <a:xfrm>
            <a:off x="4846638" y="3835400"/>
            <a:ext cx="250825" cy="1047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7" y="34"/>
              </a:cxn>
              <a:cxn ang="0">
                <a:pos x="1567" y="617"/>
              </a:cxn>
              <a:cxn ang="0">
                <a:pos x="1533" y="650"/>
              </a:cxn>
              <a:cxn ang="0">
                <a:pos x="33" y="650"/>
              </a:cxn>
              <a:cxn ang="0">
                <a:pos x="0" y="617"/>
              </a:cxn>
              <a:cxn ang="0">
                <a:pos x="0" y="34"/>
              </a:cxn>
              <a:cxn ang="0">
                <a:pos x="67" y="617"/>
              </a:cxn>
              <a:cxn ang="0">
                <a:pos x="33" y="584"/>
              </a:cxn>
              <a:cxn ang="0">
                <a:pos x="1533" y="584"/>
              </a:cxn>
              <a:cxn ang="0">
                <a:pos x="1500" y="617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7" y="34"/>
              </a:cxn>
              <a:cxn ang="0">
                <a:pos x="67" y="617"/>
              </a:cxn>
            </a:cxnLst>
            <a:rect l="0" t="0" r="r" b="b"/>
            <a:pathLst>
              <a:path w="1567" h="650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4"/>
                </a:cubicBezTo>
                <a:lnTo>
                  <a:pt x="1567" y="617"/>
                </a:lnTo>
                <a:cubicBezTo>
                  <a:pt x="1567" y="636"/>
                  <a:pt x="1552" y="650"/>
                  <a:pt x="1533" y="650"/>
                </a:cubicBezTo>
                <a:lnTo>
                  <a:pt x="33" y="650"/>
                </a:lnTo>
                <a:cubicBezTo>
                  <a:pt x="15" y="650"/>
                  <a:pt x="0" y="636"/>
                  <a:pt x="0" y="617"/>
                </a:cubicBezTo>
                <a:lnTo>
                  <a:pt x="0" y="34"/>
                </a:lnTo>
                <a:close/>
                <a:moveTo>
                  <a:pt x="67" y="617"/>
                </a:moveTo>
                <a:lnTo>
                  <a:pt x="33" y="584"/>
                </a:lnTo>
                <a:lnTo>
                  <a:pt x="1533" y="584"/>
                </a:lnTo>
                <a:lnTo>
                  <a:pt x="1500" y="617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7" y="34"/>
                </a:lnTo>
                <a:lnTo>
                  <a:pt x="67" y="61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4" name="Rectangle 140"/>
          <p:cNvSpPr>
            <a:spLocks noChangeArrowheads="1"/>
          </p:cNvSpPr>
          <p:nvPr/>
        </p:nvSpPr>
        <p:spPr bwMode="auto">
          <a:xfrm>
            <a:off x="4876800" y="3841750"/>
            <a:ext cx="241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5" name="Freeform 141"/>
          <p:cNvSpPr>
            <a:spLocks noEditPoints="1"/>
          </p:cNvSpPr>
          <p:nvPr/>
        </p:nvSpPr>
        <p:spPr bwMode="auto">
          <a:xfrm>
            <a:off x="4951413" y="3721100"/>
            <a:ext cx="42863" cy="128587"/>
          </a:xfrm>
          <a:custGeom>
            <a:avLst/>
            <a:gdLst/>
            <a:ahLst/>
            <a:cxnLst>
              <a:cxn ang="0">
                <a:pos x="10" y="60"/>
              </a:cxn>
              <a:cxn ang="0">
                <a:pos x="10" y="20"/>
              </a:cxn>
              <a:cxn ang="0">
                <a:pos x="17" y="20"/>
              </a:cxn>
              <a:cxn ang="0">
                <a:pos x="16" y="60"/>
              </a:cxn>
              <a:cxn ang="0">
                <a:pos x="10" y="60"/>
              </a:cxn>
              <a:cxn ang="0">
                <a:pos x="27" y="54"/>
              </a:cxn>
              <a:cxn ang="0">
                <a:pos x="13" y="81"/>
              </a:cxn>
              <a:cxn ang="0">
                <a:pos x="0" y="54"/>
              </a:cxn>
              <a:cxn ang="0">
                <a:pos x="27" y="54"/>
              </a:cxn>
              <a:cxn ang="0">
                <a:pos x="0" y="27"/>
              </a:cxn>
              <a:cxn ang="0">
                <a:pos x="14" y="0"/>
              </a:cxn>
              <a:cxn ang="0">
                <a:pos x="27" y="27"/>
              </a:cxn>
              <a:cxn ang="0">
                <a:pos x="0" y="27"/>
              </a:cxn>
            </a:cxnLst>
            <a:rect l="0" t="0" r="r" b="b"/>
            <a:pathLst>
              <a:path w="27" h="81">
                <a:moveTo>
                  <a:pt x="10" y="60"/>
                </a:moveTo>
                <a:lnTo>
                  <a:pt x="10" y="20"/>
                </a:lnTo>
                <a:lnTo>
                  <a:pt x="17" y="20"/>
                </a:lnTo>
                <a:lnTo>
                  <a:pt x="16" y="60"/>
                </a:lnTo>
                <a:lnTo>
                  <a:pt x="10" y="60"/>
                </a:lnTo>
                <a:close/>
                <a:moveTo>
                  <a:pt x="27" y="54"/>
                </a:moveTo>
                <a:lnTo>
                  <a:pt x="13" y="81"/>
                </a:lnTo>
                <a:lnTo>
                  <a:pt x="0" y="54"/>
                </a:lnTo>
                <a:lnTo>
                  <a:pt x="27" y="54"/>
                </a:lnTo>
                <a:close/>
                <a:moveTo>
                  <a:pt x="0" y="27"/>
                </a:moveTo>
                <a:lnTo>
                  <a:pt x="14" y="0"/>
                </a:lnTo>
                <a:lnTo>
                  <a:pt x="27" y="27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3727450" y="4243388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7" name="Freeform 143"/>
          <p:cNvSpPr>
            <a:spLocks noEditPoints="1"/>
          </p:cNvSpPr>
          <p:nvPr/>
        </p:nvSpPr>
        <p:spPr bwMode="auto">
          <a:xfrm>
            <a:off x="3722688" y="423862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auto">
          <a:xfrm>
            <a:off x="3760788" y="4316413"/>
            <a:ext cx="2254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PHY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>
            <a:off x="4095750" y="4243388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0" name="Freeform 146"/>
          <p:cNvSpPr>
            <a:spLocks noEditPoints="1"/>
          </p:cNvSpPr>
          <p:nvPr/>
        </p:nvSpPr>
        <p:spPr bwMode="auto">
          <a:xfrm>
            <a:off x="4090988" y="423862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1" name="Rectangle 147"/>
          <p:cNvSpPr>
            <a:spLocks noChangeArrowheads="1"/>
          </p:cNvSpPr>
          <p:nvPr/>
        </p:nvSpPr>
        <p:spPr bwMode="auto">
          <a:xfrm>
            <a:off x="4116388" y="4316413"/>
            <a:ext cx="250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XAUI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2" name="Freeform 148"/>
          <p:cNvSpPr>
            <a:spLocks noEditPoints="1"/>
          </p:cNvSpPr>
          <p:nvPr/>
        </p:nvSpPr>
        <p:spPr bwMode="auto">
          <a:xfrm>
            <a:off x="3968750" y="4332288"/>
            <a:ext cx="127000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6"/>
              </a:cxn>
              <a:cxn ang="0">
                <a:pos x="40" y="0"/>
              </a:cxn>
              <a:cxn ang="0">
                <a:pos x="80" y="21"/>
              </a:cxn>
              <a:cxn ang="0">
                <a:pos x="40" y="40"/>
              </a:cxn>
              <a:cxn ang="0">
                <a:pos x="40" y="0"/>
              </a:cxn>
            </a:cxnLst>
            <a:rect l="0" t="0" r="r" b="b"/>
            <a:pathLst>
              <a:path w="80" h="40">
                <a:moveTo>
                  <a:pt x="0" y="16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0" y="0"/>
                </a:moveTo>
                <a:lnTo>
                  <a:pt x="80" y="21"/>
                </a:lnTo>
                <a:lnTo>
                  <a:pt x="4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3" name="Rectangle 149"/>
          <p:cNvSpPr>
            <a:spLocks noChangeArrowheads="1"/>
          </p:cNvSpPr>
          <p:nvPr/>
        </p:nvSpPr>
        <p:spPr bwMode="auto">
          <a:xfrm>
            <a:off x="3359150" y="4243388"/>
            <a:ext cx="239713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4" name="Freeform 150"/>
          <p:cNvSpPr>
            <a:spLocks noEditPoints="1"/>
          </p:cNvSpPr>
          <p:nvPr/>
        </p:nvSpPr>
        <p:spPr bwMode="auto">
          <a:xfrm>
            <a:off x="3352800" y="423862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5" name="Rectangle 151"/>
          <p:cNvSpPr>
            <a:spLocks noChangeArrowheads="1"/>
          </p:cNvSpPr>
          <p:nvPr/>
        </p:nvSpPr>
        <p:spPr bwMode="auto">
          <a:xfrm>
            <a:off x="3395663" y="4316413"/>
            <a:ext cx="2143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6" name="Freeform 152"/>
          <p:cNvSpPr>
            <a:spLocks noEditPoints="1"/>
          </p:cNvSpPr>
          <p:nvPr/>
        </p:nvSpPr>
        <p:spPr bwMode="auto">
          <a:xfrm>
            <a:off x="3598863" y="4332288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6"/>
              </a:cxn>
              <a:cxn ang="0">
                <a:pos x="41" y="0"/>
              </a:cxn>
              <a:cxn ang="0">
                <a:pos x="81" y="21"/>
              </a:cxn>
              <a:cxn ang="0">
                <a:pos x="40" y="40"/>
              </a:cxn>
              <a:cxn ang="0">
                <a:pos x="41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1" y="0"/>
                </a:moveTo>
                <a:lnTo>
                  <a:pt x="81" y="21"/>
                </a:lnTo>
                <a:lnTo>
                  <a:pt x="4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auto">
          <a:xfrm>
            <a:off x="4471988" y="4243388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8" name="Freeform 154"/>
          <p:cNvSpPr>
            <a:spLocks noEditPoints="1"/>
          </p:cNvSpPr>
          <p:nvPr/>
        </p:nvSpPr>
        <p:spPr bwMode="auto">
          <a:xfrm>
            <a:off x="4467225" y="423862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4" y="0"/>
              </a:cxn>
              <a:cxn ang="0">
                <a:pos x="1534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4" y="1566"/>
              </a:cxn>
              <a:cxn ang="0">
                <a:pos x="34" y="1566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4" y="1500"/>
              </a:cxn>
              <a:cxn ang="0">
                <a:pos x="1534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4" y="66"/>
              </a:cxn>
              <a:cxn ang="0">
                <a:pos x="34" y="66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6">
                <a:moveTo>
                  <a:pt x="0" y="33"/>
                </a:moveTo>
                <a:cubicBezTo>
                  <a:pt x="0" y="15"/>
                  <a:pt x="15" y="0"/>
                  <a:pt x="34" y="0"/>
                </a:cubicBezTo>
                <a:lnTo>
                  <a:pt x="1534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6"/>
                  <a:pt x="1534" y="1566"/>
                </a:cubicBezTo>
                <a:lnTo>
                  <a:pt x="34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4" y="1500"/>
                </a:lnTo>
                <a:lnTo>
                  <a:pt x="1534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4" y="66"/>
                </a:lnTo>
                <a:lnTo>
                  <a:pt x="34" y="66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auto">
          <a:xfrm>
            <a:off x="4501040" y="4316413"/>
            <a:ext cx="1875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UDP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0" name="Freeform 156"/>
          <p:cNvSpPr>
            <a:spLocks noEditPoints="1"/>
          </p:cNvSpPr>
          <p:nvPr/>
        </p:nvSpPr>
        <p:spPr bwMode="auto">
          <a:xfrm>
            <a:off x="4343400" y="4332288"/>
            <a:ext cx="128588" cy="635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48" y="17"/>
              </a:cxn>
              <a:cxn ang="0">
                <a:pos x="47" y="24"/>
              </a:cxn>
              <a:cxn ang="0">
                <a:pos x="0" y="21"/>
              </a:cxn>
              <a:cxn ang="0">
                <a:pos x="0" y="14"/>
              </a:cxn>
              <a:cxn ang="0">
                <a:pos x="42" y="0"/>
              </a:cxn>
              <a:cxn ang="0">
                <a:pos x="81" y="22"/>
              </a:cxn>
              <a:cxn ang="0">
                <a:pos x="39" y="40"/>
              </a:cxn>
              <a:cxn ang="0">
                <a:pos x="42" y="0"/>
              </a:cxn>
            </a:cxnLst>
            <a:rect l="0" t="0" r="r" b="b"/>
            <a:pathLst>
              <a:path w="81" h="40">
                <a:moveTo>
                  <a:pt x="0" y="14"/>
                </a:moveTo>
                <a:lnTo>
                  <a:pt x="48" y="17"/>
                </a:lnTo>
                <a:lnTo>
                  <a:pt x="47" y="24"/>
                </a:lnTo>
                <a:lnTo>
                  <a:pt x="0" y="21"/>
                </a:lnTo>
                <a:lnTo>
                  <a:pt x="0" y="14"/>
                </a:lnTo>
                <a:close/>
                <a:moveTo>
                  <a:pt x="42" y="0"/>
                </a:moveTo>
                <a:lnTo>
                  <a:pt x="81" y="22"/>
                </a:lnTo>
                <a:lnTo>
                  <a:pt x="39" y="4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auto">
          <a:xfrm>
            <a:off x="4851400" y="4243388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2" name="Freeform 158"/>
          <p:cNvSpPr>
            <a:spLocks noEditPoints="1"/>
          </p:cNvSpPr>
          <p:nvPr/>
        </p:nvSpPr>
        <p:spPr bwMode="auto">
          <a:xfrm>
            <a:off x="4846638" y="423862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auto">
          <a:xfrm>
            <a:off x="4884738" y="4316413"/>
            <a:ext cx="222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4" name="Freeform 160"/>
          <p:cNvSpPr>
            <a:spLocks noEditPoints="1"/>
          </p:cNvSpPr>
          <p:nvPr/>
        </p:nvSpPr>
        <p:spPr bwMode="auto">
          <a:xfrm>
            <a:off x="4725988" y="4332288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4"/>
              </a:cxn>
              <a:cxn ang="0">
                <a:pos x="0" y="23"/>
              </a:cxn>
              <a:cxn ang="0">
                <a:pos x="0" y="16"/>
              </a:cxn>
              <a:cxn ang="0">
                <a:pos x="41" y="0"/>
              </a:cxn>
              <a:cxn ang="0">
                <a:pos x="81" y="21"/>
              </a:cxn>
              <a:cxn ang="0">
                <a:pos x="40" y="40"/>
              </a:cxn>
              <a:cxn ang="0">
                <a:pos x="41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4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1" y="0"/>
                </a:moveTo>
                <a:lnTo>
                  <a:pt x="81" y="21"/>
                </a:lnTo>
                <a:lnTo>
                  <a:pt x="4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auto">
          <a:xfrm>
            <a:off x="5222875" y="4243388"/>
            <a:ext cx="241300" cy="23971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6" name="Freeform 162"/>
          <p:cNvSpPr>
            <a:spLocks noEditPoints="1"/>
          </p:cNvSpPr>
          <p:nvPr/>
        </p:nvSpPr>
        <p:spPr bwMode="auto">
          <a:xfrm>
            <a:off x="5218113" y="423862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6"/>
              </a:cxn>
              <a:cxn ang="0">
                <a:pos x="33" y="1566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6"/>
              </a:cxn>
              <a:cxn ang="0">
                <a:pos x="33" y="66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6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6"/>
                  <a:pt x="1533" y="1566"/>
                </a:cubicBezTo>
                <a:lnTo>
                  <a:pt x="33" y="1566"/>
                </a:lnTo>
                <a:cubicBezTo>
                  <a:pt x="15" y="1566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6"/>
                </a:lnTo>
                <a:lnTo>
                  <a:pt x="33" y="66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5253038" y="4316413"/>
            <a:ext cx="2301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8" name="Freeform 164"/>
          <p:cNvSpPr>
            <a:spLocks noEditPoints="1"/>
          </p:cNvSpPr>
          <p:nvPr/>
        </p:nvSpPr>
        <p:spPr bwMode="auto">
          <a:xfrm>
            <a:off x="5094288" y="4330700"/>
            <a:ext cx="128588" cy="6508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7" y="17"/>
              </a:cxn>
              <a:cxn ang="0">
                <a:pos x="48" y="24"/>
              </a:cxn>
              <a:cxn ang="0">
                <a:pos x="1" y="27"/>
              </a:cxn>
              <a:cxn ang="0">
                <a:pos x="0" y="20"/>
              </a:cxn>
              <a:cxn ang="0">
                <a:pos x="40" y="0"/>
              </a:cxn>
              <a:cxn ang="0">
                <a:pos x="81" y="18"/>
              </a:cxn>
              <a:cxn ang="0">
                <a:pos x="42" y="41"/>
              </a:cxn>
              <a:cxn ang="0">
                <a:pos x="40" y="0"/>
              </a:cxn>
            </a:cxnLst>
            <a:rect l="0" t="0" r="r" b="b"/>
            <a:pathLst>
              <a:path w="81" h="41">
                <a:moveTo>
                  <a:pt x="0" y="20"/>
                </a:moveTo>
                <a:lnTo>
                  <a:pt x="47" y="17"/>
                </a:lnTo>
                <a:lnTo>
                  <a:pt x="48" y="24"/>
                </a:lnTo>
                <a:lnTo>
                  <a:pt x="1" y="27"/>
                </a:lnTo>
                <a:lnTo>
                  <a:pt x="0" y="20"/>
                </a:lnTo>
                <a:close/>
                <a:moveTo>
                  <a:pt x="40" y="0"/>
                </a:moveTo>
                <a:lnTo>
                  <a:pt x="81" y="18"/>
                </a:lnTo>
                <a:lnTo>
                  <a:pt x="42" y="41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9" name="Freeform 165"/>
          <p:cNvSpPr>
            <a:spLocks noEditPoints="1"/>
          </p:cNvSpPr>
          <p:nvPr/>
        </p:nvSpPr>
        <p:spPr bwMode="auto">
          <a:xfrm>
            <a:off x="5472113" y="4330700"/>
            <a:ext cx="128588" cy="6508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7" y="17"/>
              </a:cxn>
              <a:cxn ang="0">
                <a:pos x="47" y="24"/>
              </a:cxn>
              <a:cxn ang="0">
                <a:pos x="0" y="27"/>
              </a:cxn>
              <a:cxn ang="0">
                <a:pos x="0" y="20"/>
              </a:cxn>
              <a:cxn ang="0">
                <a:pos x="39" y="0"/>
              </a:cxn>
              <a:cxn ang="0">
                <a:pos x="81" y="18"/>
              </a:cxn>
              <a:cxn ang="0">
                <a:pos x="42" y="41"/>
              </a:cxn>
              <a:cxn ang="0">
                <a:pos x="39" y="0"/>
              </a:cxn>
            </a:cxnLst>
            <a:rect l="0" t="0" r="r" b="b"/>
            <a:pathLst>
              <a:path w="81" h="41">
                <a:moveTo>
                  <a:pt x="0" y="20"/>
                </a:moveTo>
                <a:lnTo>
                  <a:pt x="47" y="17"/>
                </a:lnTo>
                <a:lnTo>
                  <a:pt x="47" y="24"/>
                </a:lnTo>
                <a:lnTo>
                  <a:pt x="0" y="27"/>
                </a:lnTo>
                <a:lnTo>
                  <a:pt x="0" y="20"/>
                </a:lnTo>
                <a:close/>
                <a:moveTo>
                  <a:pt x="39" y="0"/>
                </a:moveTo>
                <a:lnTo>
                  <a:pt x="81" y="18"/>
                </a:lnTo>
                <a:lnTo>
                  <a:pt x="42" y="41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0" name="Freeform 166"/>
          <p:cNvSpPr>
            <a:spLocks noEditPoints="1"/>
          </p:cNvSpPr>
          <p:nvPr/>
        </p:nvSpPr>
        <p:spPr bwMode="auto">
          <a:xfrm>
            <a:off x="4006850" y="4192588"/>
            <a:ext cx="1514475" cy="703262"/>
          </a:xfrm>
          <a:custGeom>
            <a:avLst/>
            <a:gdLst/>
            <a:ahLst/>
            <a:cxnLst>
              <a:cxn ang="0">
                <a:pos x="0" y="4350"/>
              </a:cxn>
              <a:cxn ang="0">
                <a:pos x="0" y="3884"/>
              </a:cxn>
              <a:cxn ang="0">
                <a:pos x="0" y="3417"/>
              </a:cxn>
              <a:cxn ang="0">
                <a:pos x="0" y="2950"/>
              </a:cxn>
              <a:cxn ang="0">
                <a:pos x="0" y="2484"/>
              </a:cxn>
              <a:cxn ang="0">
                <a:pos x="0" y="2017"/>
              </a:cxn>
              <a:cxn ang="0">
                <a:pos x="0" y="1550"/>
              </a:cxn>
              <a:cxn ang="0">
                <a:pos x="0" y="1084"/>
              </a:cxn>
              <a:cxn ang="0">
                <a:pos x="0" y="617"/>
              </a:cxn>
              <a:cxn ang="0">
                <a:pos x="183" y="67"/>
              </a:cxn>
              <a:cxn ang="0">
                <a:pos x="383" y="0"/>
              </a:cxn>
              <a:cxn ang="0">
                <a:pos x="850" y="0"/>
              </a:cxn>
              <a:cxn ang="0">
                <a:pos x="1316" y="0"/>
              </a:cxn>
              <a:cxn ang="0">
                <a:pos x="1783" y="0"/>
              </a:cxn>
              <a:cxn ang="0">
                <a:pos x="2250" y="0"/>
              </a:cxn>
              <a:cxn ang="0">
                <a:pos x="2716" y="0"/>
              </a:cxn>
              <a:cxn ang="0">
                <a:pos x="3183" y="0"/>
              </a:cxn>
              <a:cxn ang="0">
                <a:pos x="3650" y="0"/>
              </a:cxn>
              <a:cxn ang="0">
                <a:pos x="4116" y="0"/>
              </a:cxn>
              <a:cxn ang="0">
                <a:pos x="4583" y="0"/>
              </a:cxn>
              <a:cxn ang="0">
                <a:pos x="5050" y="0"/>
              </a:cxn>
              <a:cxn ang="0">
                <a:pos x="5516" y="0"/>
              </a:cxn>
              <a:cxn ang="0">
                <a:pos x="5983" y="0"/>
              </a:cxn>
              <a:cxn ang="0">
                <a:pos x="6450" y="0"/>
              </a:cxn>
              <a:cxn ang="0">
                <a:pos x="6916" y="0"/>
              </a:cxn>
              <a:cxn ang="0">
                <a:pos x="7383" y="0"/>
              </a:cxn>
              <a:cxn ang="0">
                <a:pos x="7850" y="0"/>
              </a:cxn>
              <a:cxn ang="0">
                <a:pos x="8316" y="0"/>
              </a:cxn>
              <a:cxn ang="0">
                <a:pos x="8783" y="0"/>
              </a:cxn>
              <a:cxn ang="0">
                <a:pos x="9250" y="0"/>
              </a:cxn>
              <a:cxn ang="0">
                <a:pos x="9375" y="34"/>
              </a:cxn>
              <a:cxn ang="0">
                <a:pos x="9441" y="609"/>
              </a:cxn>
              <a:cxn ang="0">
                <a:pos x="9441" y="1075"/>
              </a:cxn>
              <a:cxn ang="0">
                <a:pos x="9441" y="1542"/>
              </a:cxn>
              <a:cxn ang="0">
                <a:pos x="9441" y="2009"/>
              </a:cxn>
              <a:cxn ang="0">
                <a:pos x="9441" y="2475"/>
              </a:cxn>
              <a:cxn ang="0">
                <a:pos x="9441" y="2942"/>
              </a:cxn>
              <a:cxn ang="0">
                <a:pos x="9441" y="3409"/>
              </a:cxn>
              <a:cxn ang="0">
                <a:pos x="9441" y="3875"/>
              </a:cxn>
              <a:cxn ang="0">
                <a:pos x="9441" y="4342"/>
              </a:cxn>
              <a:cxn ang="0">
                <a:pos x="8950" y="4384"/>
              </a:cxn>
              <a:cxn ang="0">
                <a:pos x="8483" y="4384"/>
              </a:cxn>
              <a:cxn ang="0">
                <a:pos x="8016" y="4384"/>
              </a:cxn>
              <a:cxn ang="0">
                <a:pos x="7550" y="4384"/>
              </a:cxn>
              <a:cxn ang="0">
                <a:pos x="7083" y="4384"/>
              </a:cxn>
              <a:cxn ang="0">
                <a:pos x="6616" y="4384"/>
              </a:cxn>
              <a:cxn ang="0">
                <a:pos x="6150" y="4384"/>
              </a:cxn>
              <a:cxn ang="0">
                <a:pos x="5683" y="4384"/>
              </a:cxn>
              <a:cxn ang="0">
                <a:pos x="5216" y="4384"/>
              </a:cxn>
              <a:cxn ang="0">
                <a:pos x="4750" y="4384"/>
              </a:cxn>
              <a:cxn ang="0">
                <a:pos x="4283" y="4384"/>
              </a:cxn>
              <a:cxn ang="0">
                <a:pos x="3816" y="4384"/>
              </a:cxn>
              <a:cxn ang="0">
                <a:pos x="3350" y="4384"/>
              </a:cxn>
              <a:cxn ang="0">
                <a:pos x="2883" y="4384"/>
              </a:cxn>
              <a:cxn ang="0">
                <a:pos x="2416" y="4384"/>
              </a:cxn>
              <a:cxn ang="0">
                <a:pos x="1950" y="4384"/>
              </a:cxn>
              <a:cxn ang="0">
                <a:pos x="1483" y="4384"/>
              </a:cxn>
              <a:cxn ang="0">
                <a:pos x="1016" y="4384"/>
              </a:cxn>
              <a:cxn ang="0">
                <a:pos x="550" y="4384"/>
              </a:cxn>
              <a:cxn ang="0">
                <a:pos x="83" y="4384"/>
              </a:cxn>
            </a:cxnLst>
            <a:rect l="0" t="0" r="r" b="b"/>
            <a:pathLst>
              <a:path w="9441" h="4384">
                <a:moveTo>
                  <a:pt x="0" y="4350"/>
                </a:moveTo>
                <a:lnTo>
                  <a:pt x="0" y="4084"/>
                </a:lnTo>
                <a:lnTo>
                  <a:pt x="66" y="4084"/>
                </a:lnTo>
                <a:lnTo>
                  <a:pt x="66" y="4350"/>
                </a:lnTo>
                <a:lnTo>
                  <a:pt x="0" y="4350"/>
                </a:lnTo>
                <a:close/>
                <a:moveTo>
                  <a:pt x="0" y="3884"/>
                </a:moveTo>
                <a:lnTo>
                  <a:pt x="0" y="3617"/>
                </a:lnTo>
                <a:lnTo>
                  <a:pt x="66" y="3617"/>
                </a:lnTo>
                <a:lnTo>
                  <a:pt x="66" y="3884"/>
                </a:lnTo>
                <a:lnTo>
                  <a:pt x="0" y="3884"/>
                </a:lnTo>
                <a:close/>
                <a:moveTo>
                  <a:pt x="0" y="3417"/>
                </a:moveTo>
                <a:lnTo>
                  <a:pt x="0" y="3150"/>
                </a:lnTo>
                <a:lnTo>
                  <a:pt x="66" y="3150"/>
                </a:lnTo>
                <a:lnTo>
                  <a:pt x="66" y="3417"/>
                </a:lnTo>
                <a:lnTo>
                  <a:pt x="0" y="3417"/>
                </a:lnTo>
                <a:close/>
                <a:moveTo>
                  <a:pt x="0" y="2950"/>
                </a:moveTo>
                <a:lnTo>
                  <a:pt x="0" y="2684"/>
                </a:lnTo>
                <a:lnTo>
                  <a:pt x="66" y="2684"/>
                </a:lnTo>
                <a:lnTo>
                  <a:pt x="66" y="2950"/>
                </a:lnTo>
                <a:lnTo>
                  <a:pt x="0" y="2950"/>
                </a:lnTo>
                <a:close/>
                <a:moveTo>
                  <a:pt x="0" y="2484"/>
                </a:moveTo>
                <a:lnTo>
                  <a:pt x="0" y="2217"/>
                </a:lnTo>
                <a:lnTo>
                  <a:pt x="66" y="2217"/>
                </a:lnTo>
                <a:lnTo>
                  <a:pt x="66" y="2484"/>
                </a:lnTo>
                <a:lnTo>
                  <a:pt x="0" y="2484"/>
                </a:lnTo>
                <a:close/>
                <a:moveTo>
                  <a:pt x="0" y="2017"/>
                </a:moveTo>
                <a:lnTo>
                  <a:pt x="0" y="1750"/>
                </a:lnTo>
                <a:lnTo>
                  <a:pt x="66" y="1750"/>
                </a:lnTo>
                <a:lnTo>
                  <a:pt x="66" y="2017"/>
                </a:lnTo>
                <a:lnTo>
                  <a:pt x="0" y="2017"/>
                </a:lnTo>
                <a:close/>
                <a:moveTo>
                  <a:pt x="0" y="1550"/>
                </a:moveTo>
                <a:lnTo>
                  <a:pt x="0" y="1284"/>
                </a:lnTo>
                <a:lnTo>
                  <a:pt x="66" y="1284"/>
                </a:lnTo>
                <a:lnTo>
                  <a:pt x="66" y="1550"/>
                </a:lnTo>
                <a:lnTo>
                  <a:pt x="0" y="1550"/>
                </a:lnTo>
                <a:close/>
                <a:moveTo>
                  <a:pt x="0" y="1084"/>
                </a:moveTo>
                <a:lnTo>
                  <a:pt x="0" y="817"/>
                </a:lnTo>
                <a:lnTo>
                  <a:pt x="66" y="817"/>
                </a:lnTo>
                <a:lnTo>
                  <a:pt x="66" y="1084"/>
                </a:lnTo>
                <a:lnTo>
                  <a:pt x="0" y="1084"/>
                </a:lnTo>
                <a:close/>
                <a:moveTo>
                  <a:pt x="0" y="617"/>
                </a:moveTo>
                <a:lnTo>
                  <a:pt x="0" y="350"/>
                </a:lnTo>
                <a:lnTo>
                  <a:pt x="66" y="350"/>
                </a:lnTo>
                <a:lnTo>
                  <a:pt x="66" y="617"/>
                </a:lnTo>
                <a:lnTo>
                  <a:pt x="0" y="617"/>
                </a:lnTo>
                <a:close/>
                <a:moveTo>
                  <a:pt x="0" y="150"/>
                </a:move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lnTo>
                  <a:pt x="183" y="0"/>
                </a:lnTo>
                <a:lnTo>
                  <a:pt x="183" y="67"/>
                </a:lnTo>
                <a:lnTo>
                  <a:pt x="33" y="67"/>
                </a:lnTo>
                <a:lnTo>
                  <a:pt x="66" y="34"/>
                </a:lnTo>
                <a:lnTo>
                  <a:pt x="66" y="150"/>
                </a:lnTo>
                <a:lnTo>
                  <a:pt x="0" y="150"/>
                </a:lnTo>
                <a:close/>
                <a:moveTo>
                  <a:pt x="383" y="0"/>
                </a:moveTo>
                <a:lnTo>
                  <a:pt x="650" y="0"/>
                </a:lnTo>
                <a:lnTo>
                  <a:pt x="650" y="67"/>
                </a:lnTo>
                <a:lnTo>
                  <a:pt x="383" y="67"/>
                </a:lnTo>
                <a:lnTo>
                  <a:pt x="383" y="0"/>
                </a:lnTo>
                <a:close/>
                <a:moveTo>
                  <a:pt x="850" y="0"/>
                </a:moveTo>
                <a:lnTo>
                  <a:pt x="1116" y="0"/>
                </a:lnTo>
                <a:lnTo>
                  <a:pt x="1116" y="67"/>
                </a:lnTo>
                <a:lnTo>
                  <a:pt x="850" y="67"/>
                </a:lnTo>
                <a:lnTo>
                  <a:pt x="850" y="0"/>
                </a:lnTo>
                <a:close/>
                <a:moveTo>
                  <a:pt x="1316" y="0"/>
                </a:moveTo>
                <a:lnTo>
                  <a:pt x="1583" y="0"/>
                </a:lnTo>
                <a:lnTo>
                  <a:pt x="1583" y="67"/>
                </a:lnTo>
                <a:lnTo>
                  <a:pt x="1316" y="67"/>
                </a:lnTo>
                <a:lnTo>
                  <a:pt x="1316" y="0"/>
                </a:lnTo>
                <a:close/>
                <a:moveTo>
                  <a:pt x="1783" y="0"/>
                </a:moveTo>
                <a:lnTo>
                  <a:pt x="2050" y="0"/>
                </a:lnTo>
                <a:lnTo>
                  <a:pt x="2050" y="67"/>
                </a:lnTo>
                <a:lnTo>
                  <a:pt x="1783" y="67"/>
                </a:lnTo>
                <a:lnTo>
                  <a:pt x="1783" y="0"/>
                </a:lnTo>
                <a:close/>
                <a:moveTo>
                  <a:pt x="2250" y="0"/>
                </a:moveTo>
                <a:lnTo>
                  <a:pt x="2516" y="0"/>
                </a:lnTo>
                <a:lnTo>
                  <a:pt x="2516" y="67"/>
                </a:lnTo>
                <a:lnTo>
                  <a:pt x="2250" y="67"/>
                </a:lnTo>
                <a:lnTo>
                  <a:pt x="2250" y="0"/>
                </a:lnTo>
                <a:close/>
                <a:moveTo>
                  <a:pt x="2716" y="0"/>
                </a:moveTo>
                <a:lnTo>
                  <a:pt x="2983" y="0"/>
                </a:lnTo>
                <a:lnTo>
                  <a:pt x="2983" y="67"/>
                </a:lnTo>
                <a:lnTo>
                  <a:pt x="2716" y="67"/>
                </a:lnTo>
                <a:lnTo>
                  <a:pt x="2716" y="0"/>
                </a:lnTo>
                <a:close/>
                <a:moveTo>
                  <a:pt x="3183" y="0"/>
                </a:moveTo>
                <a:lnTo>
                  <a:pt x="3450" y="0"/>
                </a:lnTo>
                <a:lnTo>
                  <a:pt x="3450" y="67"/>
                </a:lnTo>
                <a:lnTo>
                  <a:pt x="3183" y="67"/>
                </a:lnTo>
                <a:lnTo>
                  <a:pt x="3183" y="0"/>
                </a:lnTo>
                <a:close/>
                <a:moveTo>
                  <a:pt x="3650" y="0"/>
                </a:moveTo>
                <a:lnTo>
                  <a:pt x="3916" y="0"/>
                </a:lnTo>
                <a:lnTo>
                  <a:pt x="3916" y="67"/>
                </a:lnTo>
                <a:lnTo>
                  <a:pt x="3650" y="67"/>
                </a:lnTo>
                <a:lnTo>
                  <a:pt x="3650" y="0"/>
                </a:lnTo>
                <a:close/>
                <a:moveTo>
                  <a:pt x="4116" y="0"/>
                </a:moveTo>
                <a:lnTo>
                  <a:pt x="4383" y="0"/>
                </a:lnTo>
                <a:lnTo>
                  <a:pt x="4383" y="67"/>
                </a:lnTo>
                <a:lnTo>
                  <a:pt x="4116" y="67"/>
                </a:lnTo>
                <a:lnTo>
                  <a:pt x="4116" y="0"/>
                </a:lnTo>
                <a:close/>
                <a:moveTo>
                  <a:pt x="4583" y="0"/>
                </a:moveTo>
                <a:lnTo>
                  <a:pt x="4850" y="0"/>
                </a:lnTo>
                <a:lnTo>
                  <a:pt x="4850" y="67"/>
                </a:lnTo>
                <a:lnTo>
                  <a:pt x="4583" y="67"/>
                </a:lnTo>
                <a:lnTo>
                  <a:pt x="4583" y="0"/>
                </a:lnTo>
                <a:close/>
                <a:moveTo>
                  <a:pt x="5050" y="0"/>
                </a:moveTo>
                <a:lnTo>
                  <a:pt x="5316" y="0"/>
                </a:lnTo>
                <a:lnTo>
                  <a:pt x="5316" y="67"/>
                </a:lnTo>
                <a:lnTo>
                  <a:pt x="5050" y="67"/>
                </a:lnTo>
                <a:lnTo>
                  <a:pt x="5050" y="0"/>
                </a:lnTo>
                <a:close/>
                <a:moveTo>
                  <a:pt x="5516" y="0"/>
                </a:moveTo>
                <a:lnTo>
                  <a:pt x="5783" y="0"/>
                </a:lnTo>
                <a:lnTo>
                  <a:pt x="5783" y="67"/>
                </a:lnTo>
                <a:lnTo>
                  <a:pt x="5516" y="67"/>
                </a:lnTo>
                <a:lnTo>
                  <a:pt x="5516" y="0"/>
                </a:lnTo>
                <a:close/>
                <a:moveTo>
                  <a:pt x="5983" y="0"/>
                </a:moveTo>
                <a:lnTo>
                  <a:pt x="6250" y="0"/>
                </a:lnTo>
                <a:lnTo>
                  <a:pt x="6250" y="67"/>
                </a:lnTo>
                <a:lnTo>
                  <a:pt x="5983" y="67"/>
                </a:lnTo>
                <a:lnTo>
                  <a:pt x="5983" y="0"/>
                </a:lnTo>
                <a:close/>
                <a:moveTo>
                  <a:pt x="6450" y="0"/>
                </a:moveTo>
                <a:lnTo>
                  <a:pt x="6716" y="0"/>
                </a:lnTo>
                <a:lnTo>
                  <a:pt x="6716" y="67"/>
                </a:lnTo>
                <a:lnTo>
                  <a:pt x="6450" y="67"/>
                </a:lnTo>
                <a:lnTo>
                  <a:pt x="6450" y="0"/>
                </a:lnTo>
                <a:close/>
                <a:moveTo>
                  <a:pt x="6916" y="0"/>
                </a:moveTo>
                <a:lnTo>
                  <a:pt x="7183" y="0"/>
                </a:lnTo>
                <a:lnTo>
                  <a:pt x="7183" y="67"/>
                </a:lnTo>
                <a:lnTo>
                  <a:pt x="6916" y="67"/>
                </a:lnTo>
                <a:lnTo>
                  <a:pt x="6916" y="0"/>
                </a:lnTo>
                <a:close/>
                <a:moveTo>
                  <a:pt x="7383" y="0"/>
                </a:moveTo>
                <a:lnTo>
                  <a:pt x="7650" y="0"/>
                </a:lnTo>
                <a:lnTo>
                  <a:pt x="7650" y="67"/>
                </a:lnTo>
                <a:lnTo>
                  <a:pt x="7383" y="67"/>
                </a:lnTo>
                <a:lnTo>
                  <a:pt x="7383" y="0"/>
                </a:lnTo>
                <a:close/>
                <a:moveTo>
                  <a:pt x="7850" y="0"/>
                </a:moveTo>
                <a:lnTo>
                  <a:pt x="8116" y="0"/>
                </a:lnTo>
                <a:lnTo>
                  <a:pt x="8116" y="67"/>
                </a:lnTo>
                <a:lnTo>
                  <a:pt x="7850" y="67"/>
                </a:lnTo>
                <a:lnTo>
                  <a:pt x="7850" y="0"/>
                </a:lnTo>
                <a:close/>
                <a:moveTo>
                  <a:pt x="8316" y="0"/>
                </a:moveTo>
                <a:lnTo>
                  <a:pt x="8583" y="0"/>
                </a:lnTo>
                <a:lnTo>
                  <a:pt x="8583" y="67"/>
                </a:lnTo>
                <a:lnTo>
                  <a:pt x="8316" y="67"/>
                </a:lnTo>
                <a:lnTo>
                  <a:pt x="8316" y="0"/>
                </a:lnTo>
                <a:close/>
                <a:moveTo>
                  <a:pt x="8783" y="0"/>
                </a:moveTo>
                <a:lnTo>
                  <a:pt x="9050" y="0"/>
                </a:lnTo>
                <a:lnTo>
                  <a:pt x="9050" y="67"/>
                </a:lnTo>
                <a:lnTo>
                  <a:pt x="8783" y="67"/>
                </a:lnTo>
                <a:lnTo>
                  <a:pt x="8783" y="0"/>
                </a:lnTo>
                <a:close/>
                <a:moveTo>
                  <a:pt x="9250" y="0"/>
                </a:moveTo>
                <a:lnTo>
                  <a:pt x="9408" y="0"/>
                </a:lnTo>
                <a:cubicBezTo>
                  <a:pt x="9427" y="0"/>
                  <a:pt x="9441" y="15"/>
                  <a:pt x="9441" y="34"/>
                </a:cubicBezTo>
                <a:lnTo>
                  <a:pt x="9441" y="142"/>
                </a:lnTo>
                <a:lnTo>
                  <a:pt x="9375" y="142"/>
                </a:lnTo>
                <a:lnTo>
                  <a:pt x="9375" y="34"/>
                </a:lnTo>
                <a:lnTo>
                  <a:pt x="9408" y="67"/>
                </a:lnTo>
                <a:lnTo>
                  <a:pt x="9250" y="67"/>
                </a:lnTo>
                <a:lnTo>
                  <a:pt x="9250" y="0"/>
                </a:lnTo>
                <a:close/>
                <a:moveTo>
                  <a:pt x="9441" y="342"/>
                </a:moveTo>
                <a:lnTo>
                  <a:pt x="9441" y="609"/>
                </a:lnTo>
                <a:lnTo>
                  <a:pt x="9375" y="609"/>
                </a:lnTo>
                <a:lnTo>
                  <a:pt x="9375" y="342"/>
                </a:lnTo>
                <a:lnTo>
                  <a:pt x="9441" y="342"/>
                </a:lnTo>
                <a:close/>
                <a:moveTo>
                  <a:pt x="9441" y="809"/>
                </a:moveTo>
                <a:lnTo>
                  <a:pt x="9441" y="1075"/>
                </a:lnTo>
                <a:lnTo>
                  <a:pt x="9375" y="1075"/>
                </a:lnTo>
                <a:lnTo>
                  <a:pt x="9375" y="809"/>
                </a:lnTo>
                <a:lnTo>
                  <a:pt x="9441" y="809"/>
                </a:lnTo>
                <a:close/>
                <a:moveTo>
                  <a:pt x="9441" y="1275"/>
                </a:moveTo>
                <a:lnTo>
                  <a:pt x="9441" y="1542"/>
                </a:lnTo>
                <a:lnTo>
                  <a:pt x="9375" y="1542"/>
                </a:lnTo>
                <a:lnTo>
                  <a:pt x="9375" y="1275"/>
                </a:lnTo>
                <a:lnTo>
                  <a:pt x="9441" y="1275"/>
                </a:lnTo>
                <a:close/>
                <a:moveTo>
                  <a:pt x="9441" y="1742"/>
                </a:moveTo>
                <a:lnTo>
                  <a:pt x="9441" y="2009"/>
                </a:lnTo>
                <a:lnTo>
                  <a:pt x="9375" y="2009"/>
                </a:lnTo>
                <a:lnTo>
                  <a:pt x="9375" y="1742"/>
                </a:lnTo>
                <a:lnTo>
                  <a:pt x="9441" y="1742"/>
                </a:lnTo>
                <a:close/>
                <a:moveTo>
                  <a:pt x="9441" y="2209"/>
                </a:moveTo>
                <a:lnTo>
                  <a:pt x="9441" y="2475"/>
                </a:lnTo>
                <a:lnTo>
                  <a:pt x="9375" y="2475"/>
                </a:lnTo>
                <a:lnTo>
                  <a:pt x="9375" y="2209"/>
                </a:lnTo>
                <a:lnTo>
                  <a:pt x="9441" y="2209"/>
                </a:lnTo>
                <a:close/>
                <a:moveTo>
                  <a:pt x="9441" y="2675"/>
                </a:moveTo>
                <a:lnTo>
                  <a:pt x="9441" y="2942"/>
                </a:lnTo>
                <a:lnTo>
                  <a:pt x="9375" y="2942"/>
                </a:lnTo>
                <a:lnTo>
                  <a:pt x="9375" y="2675"/>
                </a:lnTo>
                <a:lnTo>
                  <a:pt x="9441" y="2675"/>
                </a:lnTo>
                <a:close/>
                <a:moveTo>
                  <a:pt x="9441" y="3142"/>
                </a:moveTo>
                <a:lnTo>
                  <a:pt x="9441" y="3409"/>
                </a:lnTo>
                <a:lnTo>
                  <a:pt x="9375" y="3409"/>
                </a:lnTo>
                <a:lnTo>
                  <a:pt x="9375" y="3142"/>
                </a:lnTo>
                <a:lnTo>
                  <a:pt x="9441" y="3142"/>
                </a:lnTo>
                <a:close/>
                <a:moveTo>
                  <a:pt x="9441" y="3609"/>
                </a:moveTo>
                <a:lnTo>
                  <a:pt x="9441" y="3875"/>
                </a:lnTo>
                <a:lnTo>
                  <a:pt x="9375" y="3875"/>
                </a:lnTo>
                <a:lnTo>
                  <a:pt x="9375" y="3609"/>
                </a:lnTo>
                <a:lnTo>
                  <a:pt x="9441" y="3609"/>
                </a:lnTo>
                <a:close/>
                <a:moveTo>
                  <a:pt x="9441" y="4075"/>
                </a:moveTo>
                <a:lnTo>
                  <a:pt x="9441" y="4342"/>
                </a:lnTo>
                <a:lnTo>
                  <a:pt x="9375" y="4342"/>
                </a:lnTo>
                <a:lnTo>
                  <a:pt x="9375" y="4075"/>
                </a:lnTo>
                <a:lnTo>
                  <a:pt x="9441" y="4075"/>
                </a:lnTo>
                <a:close/>
                <a:moveTo>
                  <a:pt x="9216" y="4384"/>
                </a:moveTo>
                <a:lnTo>
                  <a:pt x="8950" y="4384"/>
                </a:lnTo>
                <a:lnTo>
                  <a:pt x="8950" y="4317"/>
                </a:lnTo>
                <a:lnTo>
                  <a:pt x="9216" y="4317"/>
                </a:lnTo>
                <a:lnTo>
                  <a:pt x="9216" y="4384"/>
                </a:lnTo>
                <a:close/>
                <a:moveTo>
                  <a:pt x="8750" y="4384"/>
                </a:moveTo>
                <a:lnTo>
                  <a:pt x="8483" y="4384"/>
                </a:lnTo>
                <a:lnTo>
                  <a:pt x="8483" y="4317"/>
                </a:lnTo>
                <a:lnTo>
                  <a:pt x="8750" y="4317"/>
                </a:lnTo>
                <a:lnTo>
                  <a:pt x="8750" y="4384"/>
                </a:lnTo>
                <a:close/>
                <a:moveTo>
                  <a:pt x="8283" y="4384"/>
                </a:moveTo>
                <a:lnTo>
                  <a:pt x="8016" y="4384"/>
                </a:lnTo>
                <a:lnTo>
                  <a:pt x="8016" y="4317"/>
                </a:lnTo>
                <a:lnTo>
                  <a:pt x="8283" y="4317"/>
                </a:lnTo>
                <a:lnTo>
                  <a:pt x="8283" y="4384"/>
                </a:lnTo>
                <a:close/>
                <a:moveTo>
                  <a:pt x="7816" y="4384"/>
                </a:moveTo>
                <a:lnTo>
                  <a:pt x="7550" y="4384"/>
                </a:lnTo>
                <a:lnTo>
                  <a:pt x="7550" y="4317"/>
                </a:lnTo>
                <a:lnTo>
                  <a:pt x="7816" y="4317"/>
                </a:lnTo>
                <a:lnTo>
                  <a:pt x="7816" y="4384"/>
                </a:lnTo>
                <a:close/>
                <a:moveTo>
                  <a:pt x="7350" y="4384"/>
                </a:moveTo>
                <a:lnTo>
                  <a:pt x="7083" y="4384"/>
                </a:lnTo>
                <a:lnTo>
                  <a:pt x="7083" y="4317"/>
                </a:lnTo>
                <a:lnTo>
                  <a:pt x="7350" y="4317"/>
                </a:lnTo>
                <a:lnTo>
                  <a:pt x="7350" y="4384"/>
                </a:lnTo>
                <a:close/>
                <a:moveTo>
                  <a:pt x="6883" y="4384"/>
                </a:moveTo>
                <a:lnTo>
                  <a:pt x="6616" y="4384"/>
                </a:lnTo>
                <a:lnTo>
                  <a:pt x="6616" y="4317"/>
                </a:lnTo>
                <a:lnTo>
                  <a:pt x="6883" y="4317"/>
                </a:lnTo>
                <a:lnTo>
                  <a:pt x="6883" y="4384"/>
                </a:lnTo>
                <a:close/>
                <a:moveTo>
                  <a:pt x="6416" y="4384"/>
                </a:moveTo>
                <a:lnTo>
                  <a:pt x="6150" y="4384"/>
                </a:lnTo>
                <a:lnTo>
                  <a:pt x="6150" y="4317"/>
                </a:lnTo>
                <a:lnTo>
                  <a:pt x="6416" y="4317"/>
                </a:lnTo>
                <a:lnTo>
                  <a:pt x="6416" y="4384"/>
                </a:lnTo>
                <a:close/>
                <a:moveTo>
                  <a:pt x="5950" y="4384"/>
                </a:moveTo>
                <a:lnTo>
                  <a:pt x="5683" y="4384"/>
                </a:lnTo>
                <a:lnTo>
                  <a:pt x="5683" y="4317"/>
                </a:lnTo>
                <a:lnTo>
                  <a:pt x="5950" y="4317"/>
                </a:lnTo>
                <a:lnTo>
                  <a:pt x="5950" y="4384"/>
                </a:lnTo>
                <a:close/>
                <a:moveTo>
                  <a:pt x="5483" y="4384"/>
                </a:moveTo>
                <a:lnTo>
                  <a:pt x="5216" y="4384"/>
                </a:lnTo>
                <a:lnTo>
                  <a:pt x="5216" y="4317"/>
                </a:lnTo>
                <a:lnTo>
                  <a:pt x="5483" y="4317"/>
                </a:lnTo>
                <a:lnTo>
                  <a:pt x="5483" y="4384"/>
                </a:lnTo>
                <a:close/>
                <a:moveTo>
                  <a:pt x="5016" y="4384"/>
                </a:moveTo>
                <a:lnTo>
                  <a:pt x="4750" y="4384"/>
                </a:lnTo>
                <a:lnTo>
                  <a:pt x="4750" y="4317"/>
                </a:lnTo>
                <a:lnTo>
                  <a:pt x="5016" y="4317"/>
                </a:lnTo>
                <a:lnTo>
                  <a:pt x="5016" y="4384"/>
                </a:lnTo>
                <a:close/>
                <a:moveTo>
                  <a:pt x="4550" y="4384"/>
                </a:moveTo>
                <a:lnTo>
                  <a:pt x="4283" y="4384"/>
                </a:lnTo>
                <a:lnTo>
                  <a:pt x="4283" y="4317"/>
                </a:lnTo>
                <a:lnTo>
                  <a:pt x="4550" y="4317"/>
                </a:lnTo>
                <a:lnTo>
                  <a:pt x="4550" y="4384"/>
                </a:lnTo>
                <a:close/>
                <a:moveTo>
                  <a:pt x="4083" y="4384"/>
                </a:moveTo>
                <a:lnTo>
                  <a:pt x="3816" y="4384"/>
                </a:lnTo>
                <a:lnTo>
                  <a:pt x="3816" y="4317"/>
                </a:lnTo>
                <a:lnTo>
                  <a:pt x="4083" y="4317"/>
                </a:lnTo>
                <a:lnTo>
                  <a:pt x="4083" y="4384"/>
                </a:lnTo>
                <a:close/>
                <a:moveTo>
                  <a:pt x="3616" y="4384"/>
                </a:moveTo>
                <a:lnTo>
                  <a:pt x="3350" y="4384"/>
                </a:lnTo>
                <a:lnTo>
                  <a:pt x="3350" y="4317"/>
                </a:lnTo>
                <a:lnTo>
                  <a:pt x="3616" y="4317"/>
                </a:lnTo>
                <a:lnTo>
                  <a:pt x="3616" y="4384"/>
                </a:lnTo>
                <a:close/>
                <a:moveTo>
                  <a:pt x="3150" y="4384"/>
                </a:moveTo>
                <a:lnTo>
                  <a:pt x="2883" y="4384"/>
                </a:lnTo>
                <a:lnTo>
                  <a:pt x="2883" y="4317"/>
                </a:lnTo>
                <a:lnTo>
                  <a:pt x="3150" y="4317"/>
                </a:lnTo>
                <a:lnTo>
                  <a:pt x="3150" y="4384"/>
                </a:lnTo>
                <a:close/>
                <a:moveTo>
                  <a:pt x="2683" y="4384"/>
                </a:moveTo>
                <a:lnTo>
                  <a:pt x="2416" y="4384"/>
                </a:lnTo>
                <a:lnTo>
                  <a:pt x="2416" y="4317"/>
                </a:lnTo>
                <a:lnTo>
                  <a:pt x="2683" y="4317"/>
                </a:lnTo>
                <a:lnTo>
                  <a:pt x="2683" y="4384"/>
                </a:lnTo>
                <a:close/>
                <a:moveTo>
                  <a:pt x="2216" y="4384"/>
                </a:moveTo>
                <a:lnTo>
                  <a:pt x="1950" y="4384"/>
                </a:lnTo>
                <a:lnTo>
                  <a:pt x="1950" y="4317"/>
                </a:lnTo>
                <a:lnTo>
                  <a:pt x="2216" y="4317"/>
                </a:lnTo>
                <a:lnTo>
                  <a:pt x="2216" y="4384"/>
                </a:lnTo>
                <a:close/>
                <a:moveTo>
                  <a:pt x="1750" y="4384"/>
                </a:moveTo>
                <a:lnTo>
                  <a:pt x="1483" y="4384"/>
                </a:lnTo>
                <a:lnTo>
                  <a:pt x="1483" y="4317"/>
                </a:lnTo>
                <a:lnTo>
                  <a:pt x="1750" y="4317"/>
                </a:lnTo>
                <a:lnTo>
                  <a:pt x="1750" y="4384"/>
                </a:lnTo>
                <a:close/>
                <a:moveTo>
                  <a:pt x="1283" y="4384"/>
                </a:moveTo>
                <a:lnTo>
                  <a:pt x="1016" y="4384"/>
                </a:lnTo>
                <a:lnTo>
                  <a:pt x="1016" y="4317"/>
                </a:lnTo>
                <a:lnTo>
                  <a:pt x="1283" y="4317"/>
                </a:lnTo>
                <a:lnTo>
                  <a:pt x="1283" y="4384"/>
                </a:lnTo>
                <a:close/>
                <a:moveTo>
                  <a:pt x="816" y="4384"/>
                </a:moveTo>
                <a:lnTo>
                  <a:pt x="550" y="4384"/>
                </a:lnTo>
                <a:lnTo>
                  <a:pt x="550" y="4317"/>
                </a:lnTo>
                <a:lnTo>
                  <a:pt x="816" y="4317"/>
                </a:lnTo>
                <a:lnTo>
                  <a:pt x="816" y="4384"/>
                </a:lnTo>
                <a:close/>
                <a:moveTo>
                  <a:pt x="350" y="4384"/>
                </a:moveTo>
                <a:lnTo>
                  <a:pt x="83" y="4384"/>
                </a:lnTo>
                <a:lnTo>
                  <a:pt x="83" y="4317"/>
                </a:lnTo>
                <a:lnTo>
                  <a:pt x="350" y="4317"/>
                </a:lnTo>
                <a:lnTo>
                  <a:pt x="350" y="438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3735388" y="4592638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2" name="Freeform 168"/>
          <p:cNvSpPr>
            <a:spLocks noEditPoints="1"/>
          </p:cNvSpPr>
          <p:nvPr/>
        </p:nvSpPr>
        <p:spPr bwMode="auto">
          <a:xfrm>
            <a:off x="3730625" y="458787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3768725" y="4667250"/>
            <a:ext cx="2254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PHY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auto">
          <a:xfrm>
            <a:off x="4103688" y="4592638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5" name="Freeform 171"/>
          <p:cNvSpPr>
            <a:spLocks noEditPoints="1"/>
          </p:cNvSpPr>
          <p:nvPr/>
        </p:nvSpPr>
        <p:spPr bwMode="auto">
          <a:xfrm>
            <a:off x="4098925" y="458787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4124325" y="4667250"/>
            <a:ext cx="250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XAUI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7" name="Freeform 173"/>
          <p:cNvSpPr>
            <a:spLocks noEditPoints="1"/>
          </p:cNvSpPr>
          <p:nvPr/>
        </p:nvSpPr>
        <p:spPr bwMode="auto">
          <a:xfrm>
            <a:off x="3976688" y="4681538"/>
            <a:ext cx="127000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3"/>
              </a:cxn>
              <a:cxn ang="0">
                <a:pos x="0" y="23"/>
              </a:cxn>
              <a:cxn ang="0">
                <a:pos x="0" y="16"/>
              </a:cxn>
              <a:cxn ang="0">
                <a:pos x="40" y="0"/>
              </a:cxn>
              <a:cxn ang="0">
                <a:pos x="80" y="20"/>
              </a:cxn>
              <a:cxn ang="0">
                <a:pos x="40" y="40"/>
              </a:cxn>
              <a:cxn ang="0">
                <a:pos x="40" y="0"/>
              </a:cxn>
            </a:cxnLst>
            <a:rect l="0" t="0" r="r" b="b"/>
            <a:pathLst>
              <a:path w="80" h="40">
                <a:moveTo>
                  <a:pt x="0" y="16"/>
                </a:moveTo>
                <a:lnTo>
                  <a:pt x="47" y="17"/>
                </a:lnTo>
                <a:lnTo>
                  <a:pt x="47" y="23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0" y="0"/>
                </a:moveTo>
                <a:lnTo>
                  <a:pt x="80" y="20"/>
                </a:lnTo>
                <a:lnTo>
                  <a:pt x="4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auto">
          <a:xfrm>
            <a:off x="3367088" y="4592638"/>
            <a:ext cx="239713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9" name="Freeform 175"/>
          <p:cNvSpPr>
            <a:spLocks noEditPoints="1"/>
          </p:cNvSpPr>
          <p:nvPr/>
        </p:nvSpPr>
        <p:spPr bwMode="auto">
          <a:xfrm>
            <a:off x="3360738" y="4587875"/>
            <a:ext cx="252413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auto">
          <a:xfrm>
            <a:off x="3403600" y="4667250"/>
            <a:ext cx="214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1" name="Freeform 177"/>
          <p:cNvSpPr>
            <a:spLocks noEditPoints="1"/>
          </p:cNvSpPr>
          <p:nvPr/>
        </p:nvSpPr>
        <p:spPr bwMode="auto">
          <a:xfrm>
            <a:off x="3606800" y="4681538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3"/>
              </a:cxn>
              <a:cxn ang="0">
                <a:pos x="0" y="23"/>
              </a:cxn>
              <a:cxn ang="0">
                <a:pos x="0" y="16"/>
              </a:cxn>
              <a:cxn ang="0">
                <a:pos x="41" y="0"/>
              </a:cxn>
              <a:cxn ang="0">
                <a:pos x="81" y="20"/>
              </a:cxn>
              <a:cxn ang="0">
                <a:pos x="40" y="40"/>
              </a:cxn>
              <a:cxn ang="0">
                <a:pos x="41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3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1" y="0"/>
                </a:moveTo>
                <a:lnTo>
                  <a:pt x="81" y="20"/>
                </a:lnTo>
                <a:lnTo>
                  <a:pt x="4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2" name="Rectangle 178"/>
          <p:cNvSpPr>
            <a:spLocks noChangeArrowheads="1"/>
          </p:cNvSpPr>
          <p:nvPr/>
        </p:nvSpPr>
        <p:spPr bwMode="auto">
          <a:xfrm>
            <a:off x="4479925" y="4592638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3" name="Freeform 179"/>
          <p:cNvSpPr>
            <a:spLocks noEditPoints="1"/>
          </p:cNvSpPr>
          <p:nvPr/>
        </p:nvSpPr>
        <p:spPr bwMode="auto">
          <a:xfrm>
            <a:off x="4475163" y="458787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4" y="0"/>
              </a:cxn>
              <a:cxn ang="0">
                <a:pos x="1534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4" y="1567"/>
              </a:cxn>
              <a:cxn ang="0">
                <a:pos x="34" y="1567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4" y="1500"/>
              </a:cxn>
              <a:cxn ang="0">
                <a:pos x="1534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4" y="67"/>
              </a:cxn>
              <a:cxn ang="0">
                <a:pos x="34" y="67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7">
                <a:moveTo>
                  <a:pt x="0" y="33"/>
                </a:moveTo>
                <a:cubicBezTo>
                  <a:pt x="0" y="15"/>
                  <a:pt x="15" y="0"/>
                  <a:pt x="34" y="0"/>
                </a:cubicBezTo>
                <a:lnTo>
                  <a:pt x="1534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7"/>
                  <a:pt x="1534" y="1567"/>
                </a:cubicBezTo>
                <a:lnTo>
                  <a:pt x="34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4" y="1500"/>
                </a:lnTo>
                <a:lnTo>
                  <a:pt x="1534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4" y="67"/>
                </a:lnTo>
                <a:lnTo>
                  <a:pt x="34" y="67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4" name="Rectangle 180"/>
          <p:cNvSpPr>
            <a:spLocks noChangeArrowheads="1"/>
          </p:cNvSpPr>
          <p:nvPr/>
        </p:nvSpPr>
        <p:spPr bwMode="auto">
          <a:xfrm>
            <a:off x="4508977" y="4667250"/>
            <a:ext cx="1875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UDP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5" name="Freeform 181"/>
          <p:cNvSpPr>
            <a:spLocks noEditPoints="1"/>
          </p:cNvSpPr>
          <p:nvPr/>
        </p:nvSpPr>
        <p:spPr bwMode="auto">
          <a:xfrm>
            <a:off x="4351338" y="4681538"/>
            <a:ext cx="128588" cy="635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48" y="17"/>
              </a:cxn>
              <a:cxn ang="0">
                <a:pos x="47" y="24"/>
              </a:cxn>
              <a:cxn ang="0">
                <a:pos x="0" y="21"/>
              </a:cxn>
              <a:cxn ang="0">
                <a:pos x="0" y="14"/>
              </a:cxn>
              <a:cxn ang="0">
                <a:pos x="42" y="0"/>
              </a:cxn>
              <a:cxn ang="0">
                <a:pos x="81" y="23"/>
              </a:cxn>
              <a:cxn ang="0">
                <a:pos x="39" y="40"/>
              </a:cxn>
              <a:cxn ang="0">
                <a:pos x="42" y="0"/>
              </a:cxn>
            </a:cxnLst>
            <a:rect l="0" t="0" r="r" b="b"/>
            <a:pathLst>
              <a:path w="81" h="40">
                <a:moveTo>
                  <a:pt x="0" y="14"/>
                </a:moveTo>
                <a:lnTo>
                  <a:pt x="48" y="17"/>
                </a:lnTo>
                <a:lnTo>
                  <a:pt x="47" y="24"/>
                </a:lnTo>
                <a:lnTo>
                  <a:pt x="0" y="21"/>
                </a:lnTo>
                <a:lnTo>
                  <a:pt x="0" y="14"/>
                </a:lnTo>
                <a:close/>
                <a:moveTo>
                  <a:pt x="42" y="0"/>
                </a:moveTo>
                <a:lnTo>
                  <a:pt x="81" y="23"/>
                </a:lnTo>
                <a:lnTo>
                  <a:pt x="39" y="4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auto">
          <a:xfrm>
            <a:off x="4851400" y="4592638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7" name="Freeform 183"/>
          <p:cNvSpPr>
            <a:spLocks noEditPoints="1"/>
          </p:cNvSpPr>
          <p:nvPr/>
        </p:nvSpPr>
        <p:spPr bwMode="auto">
          <a:xfrm>
            <a:off x="4846638" y="458787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7" y="33"/>
              </a:cxn>
              <a:cxn ang="0">
                <a:pos x="1567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7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7" y="33"/>
              </a:cxn>
              <a:cxn ang="0">
                <a:pos x="67" y="1533"/>
              </a:cxn>
            </a:cxnLst>
            <a:rect l="0" t="0" r="r" b="b"/>
            <a:pathLst>
              <a:path w="1567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3"/>
                </a:cubicBezTo>
                <a:lnTo>
                  <a:pt x="1567" y="1533"/>
                </a:lnTo>
                <a:cubicBezTo>
                  <a:pt x="1567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7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7" y="33"/>
                </a:lnTo>
                <a:lnTo>
                  <a:pt x="67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auto">
          <a:xfrm>
            <a:off x="4884738" y="4667250"/>
            <a:ext cx="222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9" name="Freeform 185"/>
          <p:cNvSpPr>
            <a:spLocks noEditPoints="1"/>
          </p:cNvSpPr>
          <p:nvPr/>
        </p:nvSpPr>
        <p:spPr bwMode="auto">
          <a:xfrm>
            <a:off x="4727575" y="4681538"/>
            <a:ext cx="128588" cy="63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7" y="17"/>
              </a:cxn>
              <a:cxn ang="0">
                <a:pos x="47" y="23"/>
              </a:cxn>
              <a:cxn ang="0">
                <a:pos x="0" y="23"/>
              </a:cxn>
              <a:cxn ang="0">
                <a:pos x="0" y="16"/>
              </a:cxn>
              <a:cxn ang="0">
                <a:pos x="40" y="0"/>
              </a:cxn>
              <a:cxn ang="0">
                <a:pos x="81" y="20"/>
              </a:cxn>
              <a:cxn ang="0">
                <a:pos x="40" y="40"/>
              </a:cxn>
              <a:cxn ang="0">
                <a:pos x="40" y="0"/>
              </a:cxn>
            </a:cxnLst>
            <a:rect l="0" t="0" r="r" b="b"/>
            <a:pathLst>
              <a:path w="81" h="40">
                <a:moveTo>
                  <a:pt x="0" y="16"/>
                </a:moveTo>
                <a:lnTo>
                  <a:pt x="47" y="17"/>
                </a:lnTo>
                <a:lnTo>
                  <a:pt x="47" y="23"/>
                </a:lnTo>
                <a:lnTo>
                  <a:pt x="0" y="23"/>
                </a:lnTo>
                <a:lnTo>
                  <a:pt x="0" y="16"/>
                </a:lnTo>
                <a:close/>
                <a:moveTo>
                  <a:pt x="40" y="0"/>
                </a:moveTo>
                <a:lnTo>
                  <a:pt x="81" y="20"/>
                </a:lnTo>
                <a:lnTo>
                  <a:pt x="4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auto">
          <a:xfrm>
            <a:off x="5230813" y="4592638"/>
            <a:ext cx="241300" cy="2413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1" name="Freeform 187"/>
          <p:cNvSpPr>
            <a:spLocks noEditPoints="1"/>
          </p:cNvSpPr>
          <p:nvPr/>
        </p:nvSpPr>
        <p:spPr bwMode="auto">
          <a:xfrm>
            <a:off x="5226050" y="4587875"/>
            <a:ext cx="250825" cy="2508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33" y="0"/>
              </a:cxn>
              <a:cxn ang="0">
                <a:pos x="1533" y="0"/>
              </a:cxn>
              <a:cxn ang="0">
                <a:pos x="1566" y="33"/>
              </a:cxn>
              <a:cxn ang="0">
                <a:pos x="1566" y="1533"/>
              </a:cxn>
              <a:cxn ang="0">
                <a:pos x="1533" y="1567"/>
              </a:cxn>
              <a:cxn ang="0">
                <a:pos x="33" y="1567"/>
              </a:cxn>
              <a:cxn ang="0">
                <a:pos x="0" y="1533"/>
              </a:cxn>
              <a:cxn ang="0">
                <a:pos x="0" y="33"/>
              </a:cxn>
              <a:cxn ang="0">
                <a:pos x="66" y="1533"/>
              </a:cxn>
              <a:cxn ang="0">
                <a:pos x="33" y="1500"/>
              </a:cxn>
              <a:cxn ang="0">
                <a:pos x="1533" y="1500"/>
              </a:cxn>
              <a:cxn ang="0">
                <a:pos x="1500" y="1533"/>
              </a:cxn>
              <a:cxn ang="0">
                <a:pos x="1500" y="33"/>
              </a:cxn>
              <a:cxn ang="0">
                <a:pos x="1533" y="67"/>
              </a:cxn>
              <a:cxn ang="0">
                <a:pos x="33" y="67"/>
              </a:cxn>
              <a:cxn ang="0">
                <a:pos x="66" y="33"/>
              </a:cxn>
              <a:cxn ang="0">
                <a:pos x="66" y="1533"/>
              </a:cxn>
            </a:cxnLst>
            <a:rect l="0" t="0" r="r" b="b"/>
            <a:pathLst>
              <a:path w="1566" h="1567">
                <a:moveTo>
                  <a:pt x="0" y="33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6" y="15"/>
                  <a:pt x="1566" y="33"/>
                </a:cubicBezTo>
                <a:lnTo>
                  <a:pt x="1566" y="1533"/>
                </a:lnTo>
                <a:cubicBezTo>
                  <a:pt x="1566" y="1552"/>
                  <a:pt x="1552" y="1567"/>
                  <a:pt x="1533" y="1567"/>
                </a:cubicBezTo>
                <a:lnTo>
                  <a:pt x="33" y="1567"/>
                </a:lnTo>
                <a:cubicBezTo>
                  <a:pt x="15" y="1567"/>
                  <a:pt x="0" y="1552"/>
                  <a:pt x="0" y="1533"/>
                </a:cubicBezTo>
                <a:lnTo>
                  <a:pt x="0" y="33"/>
                </a:lnTo>
                <a:close/>
                <a:moveTo>
                  <a:pt x="66" y="1533"/>
                </a:moveTo>
                <a:lnTo>
                  <a:pt x="33" y="1500"/>
                </a:lnTo>
                <a:lnTo>
                  <a:pt x="1533" y="1500"/>
                </a:lnTo>
                <a:lnTo>
                  <a:pt x="1500" y="1533"/>
                </a:lnTo>
                <a:lnTo>
                  <a:pt x="1500" y="33"/>
                </a:lnTo>
                <a:lnTo>
                  <a:pt x="1533" y="67"/>
                </a:lnTo>
                <a:lnTo>
                  <a:pt x="33" y="67"/>
                </a:lnTo>
                <a:lnTo>
                  <a:pt x="66" y="33"/>
                </a:lnTo>
                <a:lnTo>
                  <a:pt x="66" y="153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auto">
          <a:xfrm>
            <a:off x="5260975" y="4667250"/>
            <a:ext cx="23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3" name="Freeform 189"/>
          <p:cNvSpPr>
            <a:spLocks noEditPoints="1"/>
          </p:cNvSpPr>
          <p:nvPr/>
        </p:nvSpPr>
        <p:spPr bwMode="auto">
          <a:xfrm>
            <a:off x="5102225" y="4681538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8" y="23"/>
              </a:cxn>
              <a:cxn ang="0">
                <a:pos x="1" y="26"/>
              </a:cxn>
              <a:cxn ang="0">
                <a:pos x="0" y="19"/>
              </a:cxn>
              <a:cxn ang="0">
                <a:pos x="40" y="0"/>
              </a:cxn>
              <a:cxn ang="0">
                <a:pos x="81" y="18"/>
              </a:cxn>
              <a:cxn ang="0">
                <a:pos x="42" y="40"/>
              </a:cxn>
              <a:cxn ang="0">
                <a:pos x="40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8" y="23"/>
                </a:lnTo>
                <a:lnTo>
                  <a:pt x="1" y="26"/>
                </a:lnTo>
                <a:lnTo>
                  <a:pt x="0" y="19"/>
                </a:lnTo>
                <a:close/>
                <a:moveTo>
                  <a:pt x="40" y="0"/>
                </a:moveTo>
                <a:lnTo>
                  <a:pt x="81" y="18"/>
                </a:lnTo>
                <a:lnTo>
                  <a:pt x="42" y="4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4" name="Freeform 190"/>
          <p:cNvSpPr>
            <a:spLocks noEditPoints="1"/>
          </p:cNvSpPr>
          <p:nvPr/>
        </p:nvSpPr>
        <p:spPr bwMode="auto">
          <a:xfrm>
            <a:off x="5480050" y="4681538"/>
            <a:ext cx="128588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7" y="16"/>
              </a:cxn>
              <a:cxn ang="0">
                <a:pos x="47" y="23"/>
              </a:cxn>
              <a:cxn ang="0">
                <a:pos x="0" y="26"/>
              </a:cxn>
              <a:cxn ang="0">
                <a:pos x="0" y="19"/>
              </a:cxn>
              <a:cxn ang="0">
                <a:pos x="39" y="0"/>
              </a:cxn>
              <a:cxn ang="0">
                <a:pos x="81" y="18"/>
              </a:cxn>
              <a:cxn ang="0">
                <a:pos x="42" y="40"/>
              </a:cxn>
              <a:cxn ang="0">
                <a:pos x="39" y="0"/>
              </a:cxn>
            </a:cxnLst>
            <a:rect l="0" t="0" r="r" b="b"/>
            <a:pathLst>
              <a:path w="81" h="40">
                <a:moveTo>
                  <a:pt x="0" y="19"/>
                </a:moveTo>
                <a:lnTo>
                  <a:pt x="47" y="16"/>
                </a:lnTo>
                <a:lnTo>
                  <a:pt x="47" y="23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39" y="0"/>
                </a:moveTo>
                <a:lnTo>
                  <a:pt x="81" y="18"/>
                </a:lnTo>
                <a:lnTo>
                  <a:pt x="42" y="40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auto">
          <a:xfrm>
            <a:off x="3135313" y="4338638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6" name="Freeform 192"/>
          <p:cNvSpPr>
            <a:spLocks noEditPoints="1"/>
          </p:cNvSpPr>
          <p:nvPr/>
        </p:nvSpPr>
        <p:spPr bwMode="auto">
          <a:xfrm>
            <a:off x="3178175" y="4222750"/>
            <a:ext cx="130175" cy="127000"/>
          </a:xfrm>
          <a:custGeom>
            <a:avLst/>
            <a:gdLst/>
            <a:ahLst/>
            <a:cxnLst>
              <a:cxn ang="0">
                <a:pos x="2" y="357"/>
              </a:cxn>
              <a:cxn ang="0">
                <a:pos x="18" y="279"/>
              </a:cxn>
              <a:cxn ang="0">
                <a:pos x="49" y="208"/>
              </a:cxn>
              <a:cxn ang="0">
                <a:pos x="72" y="171"/>
              </a:cxn>
              <a:cxn ang="0">
                <a:pos x="123" y="113"/>
              </a:cxn>
              <a:cxn ang="0">
                <a:pos x="213" y="48"/>
              </a:cxn>
              <a:cxn ang="0">
                <a:pos x="286" y="18"/>
              </a:cxn>
              <a:cxn ang="0">
                <a:pos x="365" y="2"/>
              </a:cxn>
              <a:cxn ang="0">
                <a:pos x="449" y="2"/>
              </a:cxn>
              <a:cxn ang="0">
                <a:pos x="528" y="18"/>
              </a:cxn>
              <a:cxn ang="0">
                <a:pos x="601" y="47"/>
              </a:cxn>
              <a:cxn ang="0">
                <a:pos x="695" y="113"/>
              </a:cxn>
              <a:cxn ang="0">
                <a:pos x="745" y="171"/>
              </a:cxn>
              <a:cxn ang="0">
                <a:pos x="784" y="240"/>
              </a:cxn>
              <a:cxn ang="0">
                <a:pos x="808" y="314"/>
              </a:cxn>
              <a:cxn ang="0">
                <a:pos x="817" y="394"/>
              </a:cxn>
              <a:cxn ang="0">
                <a:pos x="809" y="473"/>
              </a:cxn>
              <a:cxn ang="0">
                <a:pos x="785" y="548"/>
              </a:cxn>
              <a:cxn ang="0">
                <a:pos x="748" y="615"/>
              </a:cxn>
              <a:cxn ang="0">
                <a:pos x="695" y="677"/>
              </a:cxn>
              <a:cxn ang="0">
                <a:pos x="605" y="742"/>
              </a:cxn>
              <a:cxn ang="0">
                <a:pos x="531" y="772"/>
              </a:cxn>
              <a:cxn ang="0">
                <a:pos x="452" y="788"/>
              </a:cxn>
              <a:cxn ang="0">
                <a:pos x="368" y="788"/>
              </a:cxn>
              <a:cxn ang="0">
                <a:pos x="289" y="773"/>
              </a:cxn>
              <a:cxn ang="0">
                <a:pos x="216" y="744"/>
              </a:cxn>
              <a:cxn ang="0">
                <a:pos x="123" y="677"/>
              </a:cxn>
              <a:cxn ang="0">
                <a:pos x="72" y="619"/>
              </a:cxn>
              <a:cxn ang="0">
                <a:pos x="51" y="585"/>
              </a:cxn>
              <a:cxn ang="0">
                <a:pos x="19" y="515"/>
              </a:cxn>
              <a:cxn ang="0">
                <a:pos x="3" y="437"/>
              </a:cxn>
              <a:cxn ang="0">
                <a:pos x="68" y="427"/>
              </a:cxn>
              <a:cxn ang="0">
                <a:pos x="82" y="491"/>
              </a:cxn>
              <a:cxn ang="0">
                <a:pos x="107" y="550"/>
              </a:cxn>
              <a:cxn ang="0">
                <a:pos x="123" y="576"/>
              </a:cxn>
              <a:cxn ang="0">
                <a:pos x="164" y="625"/>
              </a:cxn>
              <a:cxn ang="0">
                <a:pos x="244" y="683"/>
              </a:cxn>
              <a:cxn ang="0">
                <a:pos x="305" y="708"/>
              </a:cxn>
              <a:cxn ang="0">
                <a:pos x="372" y="722"/>
              </a:cxn>
              <a:cxn ang="0">
                <a:pos x="442" y="722"/>
              </a:cxn>
              <a:cxn ang="0">
                <a:pos x="509" y="709"/>
              </a:cxn>
              <a:cxn ang="0">
                <a:pos x="570" y="685"/>
              </a:cxn>
              <a:cxn ang="0">
                <a:pos x="653" y="625"/>
              </a:cxn>
              <a:cxn ang="0">
                <a:pos x="691" y="580"/>
              </a:cxn>
              <a:cxn ang="0">
                <a:pos x="723" y="524"/>
              </a:cxn>
              <a:cxn ang="0">
                <a:pos x="743" y="463"/>
              </a:cxn>
              <a:cxn ang="0">
                <a:pos x="750" y="397"/>
              </a:cxn>
              <a:cxn ang="0">
                <a:pos x="744" y="331"/>
              </a:cxn>
              <a:cxn ang="0">
                <a:pos x="724" y="269"/>
              </a:cxn>
              <a:cxn ang="0">
                <a:pos x="694" y="215"/>
              </a:cxn>
              <a:cxn ang="0">
                <a:pos x="653" y="166"/>
              </a:cxn>
              <a:cxn ang="0">
                <a:pos x="574" y="107"/>
              </a:cxn>
              <a:cxn ang="0">
                <a:pos x="512" y="82"/>
              </a:cxn>
              <a:cxn ang="0">
                <a:pos x="445" y="69"/>
              </a:cxn>
              <a:cxn ang="0">
                <a:pos x="375" y="68"/>
              </a:cxn>
              <a:cxn ang="0">
                <a:pos x="308" y="81"/>
              </a:cxn>
              <a:cxn ang="0">
                <a:pos x="247" y="106"/>
              </a:cxn>
              <a:cxn ang="0">
                <a:pos x="164" y="166"/>
              </a:cxn>
              <a:cxn ang="0">
                <a:pos x="123" y="215"/>
              </a:cxn>
              <a:cxn ang="0">
                <a:pos x="109" y="238"/>
              </a:cxn>
              <a:cxn ang="0">
                <a:pos x="83" y="297"/>
              </a:cxn>
              <a:cxn ang="0">
                <a:pos x="69" y="360"/>
              </a:cxn>
              <a:cxn ang="0">
                <a:pos x="68" y="427"/>
              </a:cxn>
            </a:cxnLst>
            <a:rect l="0" t="0" r="r" b="b"/>
            <a:pathLst>
              <a:path w="817" h="790">
                <a:moveTo>
                  <a:pt x="0" y="397"/>
                </a:moveTo>
                <a:lnTo>
                  <a:pt x="2" y="357"/>
                </a:lnTo>
                <a:lnTo>
                  <a:pt x="8" y="317"/>
                </a:lnTo>
                <a:lnTo>
                  <a:pt x="18" y="279"/>
                </a:lnTo>
                <a:lnTo>
                  <a:pt x="32" y="243"/>
                </a:lnTo>
                <a:lnTo>
                  <a:pt x="49" y="208"/>
                </a:lnTo>
                <a:lnTo>
                  <a:pt x="69" y="175"/>
                </a:lnTo>
                <a:cubicBezTo>
                  <a:pt x="70" y="174"/>
                  <a:pt x="71" y="173"/>
                  <a:pt x="72" y="171"/>
                </a:cubicBezTo>
                <a:lnTo>
                  <a:pt x="118" y="118"/>
                </a:lnTo>
                <a:cubicBezTo>
                  <a:pt x="120" y="116"/>
                  <a:pt x="121" y="115"/>
                  <a:pt x="123" y="113"/>
                </a:cubicBezTo>
                <a:lnTo>
                  <a:pt x="178" y="69"/>
                </a:lnTo>
                <a:lnTo>
                  <a:pt x="213" y="48"/>
                </a:lnTo>
                <a:lnTo>
                  <a:pt x="248" y="32"/>
                </a:lnTo>
                <a:lnTo>
                  <a:pt x="286" y="18"/>
                </a:lnTo>
                <a:lnTo>
                  <a:pt x="325" y="9"/>
                </a:lnTo>
                <a:lnTo>
                  <a:pt x="365" y="2"/>
                </a:lnTo>
                <a:lnTo>
                  <a:pt x="407" y="0"/>
                </a:lnTo>
                <a:lnTo>
                  <a:pt x="449" y="2"/>
                </a:lnTo>
                <a:lnTo>
                  <a:pt x="489" y="8"/>
                </a:lnTo>
                <a:lnTo>
                  <a:pt x="528" y="18"/>
                </a:lnTo>
                <a:lnTo>
                  <a:pt x="565" y="30"/>
                </a:lnTo>
                <a:lnTo>
                  <a:pt x="601" y="47"/>
                </a:lnTo>
                <a:lnTo>
                  <a:pt x="636" y="67"/>
                </a:lnTo>
                <a:lnTo>
                  <a:pt x="695" y="113"/>
                </a:lnTo>
                <a:cubicBezTo>
                  <a:pt x="696" y="115"/>
                  <a:pt x="698" y="116"/>
                  <a:pt x="699" y="118"/>
                </a:cubicBezTo>
                <a:lnTo>
                  <a:pt x="745" y="171"/>
                </a:lnTo>
                <a:lnTo>
                  <a:pt x="767" y="205"/>
                </a:lnTo>
                <a:lnTo>
                  <a:pt x="784" y="240"/>
                </a:lnTo>
                <a:lnTo>
                  <a:pt x="798" y="276"/>
                </a:lnTo>
                <a:lnTo>
                  <a:pt x="808" y="314"/>
                </a:lnTo>
                <a:lnTo>
                  <a:pt x="814" y="353"/>
                </a:lnTo>
                <a:lnTo>
                  <a:pt x="817" y="394"/>
                </a:lnTo>
                <a:lnTo>
                  <a:pt x="815" y="434"/>
                </a:lnTo>
                <a:lnTo>
                  <a:pt x="809" y="473"/>
                </a:lnTo>
                <a:lnTo>
                  <a:pt x="799" y="512"/>
                </a:lnTo>
                <a:lnTo>
                  <a:pt x="785" y="548"/>
                </a:lnTo>
                <a:lnTo>
                  <a:pt x="768" y="582"/>
                </a:lnTo>
                <a:lnTo>
                  <a:pt x="748" y="615"/>
                </a:lnTo>
                <a:lnTo>
                  <a:pt x="699" y="673"/>
                </a:lnTo>
                <a:cubicBezTo>
                  <a:pt x="698" y="674"/>
                  <a:pt x="696" y="676"/>
                  <a:pt x="695" y="677"/>
                </a:cubicBezTo>
                <a:lnTo>
                  <a:pt x="639" y="721"/>
                </a:lnTo>
                <a:lnTo>
                  <a:pt x="605" y="742"/>
                </a:lnTo>
                <a:lnTo>
                  <a:pt x="568" y="759"/>
                </a:lnTo>
                <a:lnTo>
                  <a:pt x="531" y="772"/>
                </a:lnTo>
                <a:lnTo>
                  <a:pt x="492" y="782"/>
                </a:lnTo>
                <a:lnTo>
                  <a:pt x="452" y="788"/>
                </a:lnTo>
                <a:lnTo>
                  <a:pt x="410" y="790"/>
                </a:lnTo>
                <a:lnTo>
                  <a:pt x="368" y="788"/>
                </a:lnTo>
                <a:lnTo>
                  <a:pt x="328" y="782"/>
                </a:lnTo>
                <a:lnTo>
                  <a:pt x="289" y="773"/>
                </a:lnTo>
                <a:lnTo>
                  <a:pt x="252" y="760"/>
                </a:lnTo>
                <a:lnTo>
                  <a:pt x="216" y="744"/>
                </a:lnTo>
                <a:lnTo>
                  <a:pt x="182" y="724"/>
                </a:lnTo>
                <a:lnTo>
                  <a:pt x="123" y="677"/>
                </a:lnTo>
                <a:cubicBezTo>
                  <a:pt x="121" y="676"/>
                  <a:pt x="120" y="674"/>
                  <a:pt x="118" y="673"/>
                </a:cubicBezTo>
                <a:lnTo>
                  <a:pt x="72" y="619"/>
                </a:lnTo>
                <a:cubicBezTo>
                  <a:pt x="71" y="618"/>
                  <a:pt x="70" y="616"/>
                  <a:pt x="69" y="615"/>
                </a:cubicBezTo>
                <a:lnTo>
                  <a:pt x="51" y="585"/>
                </a:lnTo>
                <a:lnTo>
                  <a:pt x="33" y="551"/>
                </a:lnTo>
                <a:lnTo>
                  <a:pt x="19" y="515"/>
                </a:lnTo>
                <a:lnTo>
                  <a:pt x="9" y="477"/>
                </a:lnTo>
                <a:lnTo>
                  <a:pt x="3" y="437"/>
                </a:lnTo>
                <a:lnTo>
                  <a:pt x="0" y="397"/>
                </a:lnTo>
                <a:close/>
                <a:moveTo>
                  <a:pt x="68" y="427"/>
                </a:moveTo>
                <a:lnTo>
                  <a:pt x="73" y="460"/>
                </a:lnTo>
                <a:lnTo>
                  <a:pt x="82" y="491"/>
                </a:lnTo>
                <a:lnTo>
                  <a:pt x="93" y="521"/>
                </a:lnTo>
                <a:lnTo>
                  <a:pt x="107" y="550"/>
                </a:lnTo>
                <a:lnTo>
                  <a:pt x="126" y="580"/>
                </a:lnTo>
                <a:lnTo>
                  <a:pt x="123" y="576"/>
                </a:lnTo>
                <a:lnTo>
                  <a:pt x="169" y="629"/>
                </a:lnTo>
                <a:lnTo>
                  <a:pt x="164" y="625"/>
                </a:lnTo>
                <a:lnTo>
                  <a:pt x="216" y="666"/>
                </a:lnTo>
                <a:lnTo>
                  <a:pt x="244" y="683"/>
                </a:lnTo>
                <a:lnTo>
                  <a:pt x="273" y="697"/>
                </a:lnTo>
                <a:lnTo>
                  <a:pt x="305" y="708"/>
                </a:lnTo>
                <a:lnTo>
                  <a:pt x="338" y="716"/>
                </a:lnTo>
                <a:lnTo>
                  <a:pt x="372" y="722"/>
                </a:lnTo>
                <a:lnTo>
                  <a:pt x="407" y="724"/>
                </a:lnTo>
                <a:lnTo>
                  <a:pt x="442" y="722"/>
                </a:lnTo>
                <a:lnTo>
                  <a:pt x="476" y="717"/>
                </a:lnTo>
                <a:lnTo>
                  <a:pt x="509" y="709"/>
                </a:lnTo>
                <a:lnTo>
                  <a:pt x="541" y="698"/>
                </a:lnTo>
                <a:lnTo>
                  <a:pt x="570" y="685"/>
                </a:lnTo>
                <a:lnTo>
                  <a:pt x="598" y="669"/>
                </a:lnTo>
                <a:lnTo>
                  <a:pt x="653" y="625"/>
                </a:lnTo>
                <a:lnTo>
                  <a:pt x="649" y="629"/>
                </a:lnTo>
                <a:lnTo>
                  <a:pt x="691" y="580"/>
                </a:lnTo>
                <a:lnTo>
                  <a:pt x="709" y="553"/>
                </a:lnTo>
                <a:lnTo>
                  <a:pt x="723" y="524"/>
                </a:lnTo>
                <a:lnTo>
                  <a:pt x="734" y="494"/>
                </a:lnTo>
                <a:lnTo>
                  <a:pt x="743" y="463"/>
                </a:lnTo>
                <a:lnTo>
                  <a:pt x="748" y="431"/>
                </a:lnTo>
                <a:lnTo>
                  <a:pt x="750" y="397"/>
                </a:lnTo>
                <a:lnTo>
                  <a:pt x="749" y="363"/>
                </a:lnTo>
                <a:lnTo>
                  <a:pt x="744" y="331"/>
                </a:lnTo>
                <a:lnTo>
                  <a:pt x="735" y="300"/>
                </a:lnTo>
                <a:lnTo>
                  <a:pt x="724" y="269"/>
                </a:lnTo>
                <a:lnTo>
                  <a:pt x="710" y="241"/>
                </a:lnTo>
                <a:lnTo>
                  <a:pt x="694" y="215"/>
                </a:lnTo>
                <a:lnTo>
                  <a:pt x="649" y="161"/>
                </a:lnTo>
                <a:lnTo>
                  <a:pt x="653" y="166"/>
                </a:lnTo>
                <a:lnTo>
                  <a:pt x="601" y="124"/>
                </a:lnTo>
                <a:lnTo>
                  <a:pt x="574" y="107"/>
                </a:lnTo>
                <a:lnTo>
                  <a:pt x="544" y="93"/>
                </a:lnTo>
                <a:lnTo>
                  <a:pt x="512" y="82"/>
                </a:lnTo>
                <a:lnTo>
                  <a:pt x="479" y="74"/>
                </a:lnTo>
                <a:lnTo>
                  <a:pt x="445" y="69"/>
                </a:lnTo>
                <a:lnTo>
                  <a:pt x="410" y="67"/>
                </a:lnTo>
                <a:lnTo>
                  <a:pt x="375" y="68"/>
                </a:lnTo>
                <a:lnTo>
                  <a:pt x="341" y="73"/>
                </a:lnTo>
                <a:lnTo>
                  <a:pt x="308" y="81"/>
                </a:lnTo>
                <a:lnTo>
                  <a:pt x="276" y="92"/>
                </a:lnTo>
                <a:lnTo>
                  <a:pt x="247" y="106"/>
                </a:lnTo>
                <a:lnTo>
                  <a:pt x="220" y="122"/>
                </a:lnTo>
                <a:lnTo>
                  <a:pt x="164" y="166"/>
                </a:lnTo>
                <a:lnTo>
                  <a:pt x="169" y="161"/>
                </a:lnTo>
                <a:lnTo>
                  <a:pt x="123" y="215"/>
                </a:lnTo>
                <a:lnTo>
                  <a:pt x="126" y="210"/>
                </a:lnTo>
                <a:lnTo>
                  <a:pt x="109" y="238"/>
                </a:lnTo>
                <a:lnTo>
                  <a:pt x="94" y="266"/>
                </a:lnTo>
                <a:lnTo>
                  <a:pt x="83" y="297"/>
                </a:lnTo>
                <a:lnTo>
                  <a:pt x="74" y="327"/>
                </a:lnTo>
                <a:lnTo>
                  <a:pt x="69" y="360"/>
                </a:lnTo>
                <a:lnTo>
                  <a:pt x="67" y="394"/>
                </a:lnTo>
                <a:lnTo>
                  <a:pt x="68" y="42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7" name="Rectangle 193"/>
          <p:cNvSpPr>
            <a:spLocks noChangeArrowheads="1"/>
          </p:cNvSpPr>
          <p:nvPr/>
        </p:nvSpPr>
        <p:spPr bwMode="auto">
          <a:xfrm>
            <a:off x="3135313" y="4376738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8" name="Freeform 194"/>
          <p:cNvSpPr>
            <a:spLocks noEditPoints="1"/>
          </p:cNvSpPr>
          <p:nvPr/>
        </p:nvSpPr>
        <p:spPr bwMode="auto">
          <a:xfrm>
            <a:off x="3178175" y="4376738"/>
            <a:ext cx="130175" cy="127000"/>
          </a:xfrm>
          <a:custGeom>
            <a:avLst/>
            <a:gdLst/>
            <a:ahLst/>
            <a:cxnLst>
              <a:cxn ang="0">
                <a:pos x="69" y="430"/>
              </a:cxn>
              <a:cxn ang="0">
                <a:pos x="83" y="493"/>
              </a:cxn>
              <a:cxn ang="0">
                <a:pos x="109" y="551"/>
              </a:cxn>
              <a:cxn ang="0">
                <a:pos x="123" y="575"/>
              </a:cxn>
              <a:cxn ang="0">
                <a:pos x="164" y="624"/>
              </a:cxn>
              <a:cxn ang="0">
                <a:pos x="247" y="684"/>
              </a:cxn>
              <a:cxn ang="0">
                <a:pos x="308" y="708"/>
              </a:cxn>
              <a:cxn ang="0">
                <a:pos x="375" y="721"/>
              </a:cxn>
              <a:cxn ang="0">
                <a:pos x="445" y="721"/>
              </a:cxn>
              <a:cxn ang="0">
                <a:pos x="512" y="707"/>
              </a:cxn>
              <a:cxn ang="0">
                <a:pos x="574" y="682"/>
              </a:cxn>
              <a:cxn ang="0">
                <a:pos x="653" y="624"/>
              </a:cxn>
              <a:cxn ang="0">
                <a:pos x="694" y="575"/>
              </a:cxn>
              <a:cxn ang="0">
                <a:pos x="724" y="520"/>
              </a:cxn>
              <a:cxn ang="0">
                <a:pos x="744" y="459"/>
              </a:cxn>
              <a:cxn ang="0">
                <a:pos x="750" y="393"/>
              </a:cxn>
              <a:cxn ang="0">
                <a:pos x="743" y="326"/>
              </a:cxn>
              <a:cxn ang="0">
                <a:pos x="723" y="266"/>
              </a:cxn>
              <a:cxn ang="0">
                <a:pos x="691" y="210"/>
              </a:cxn>
              <a:cxn ang="0">
                <a:pos x="653" y="165"/>
              </a:cxn>
              <a:cxn ang="0">
                <a:pos x="570" y="105"/>
              </a:cxn>
              <a:cxn ang="0">
                <a:pos x="509" y="81"/>
              </a:cxn>
              <a:cxn ang="0">
                <a:pos x="442" y="68"/>
              </a:cxn>
              <a:cxn ang="0">
                <a:pos x="372" y="68"/>
              </a:cxn>
              <a:cxn ang="0">
                <a:pos x="305" y="82"/>
              </a:cxn>
              <a:cxn ang="0">
                <a:pos x="244" y="107"/>
              </a:cxn>
              <a:cxn ang="0">
                <a:pos x="164" y="165"/>
              </a:cxn>
              <a:cxn ang="0">
                <a:pos x="123" y="214"/>
              </a:cxn>
              <a:cxn ang="0">
                <a:pos x="107" y="240"/>
              </a:cxn>
              <a:cxn ang="0">
                <a:pos x="82" y="299"/>
              </a:cxn>
              <a:cxn ang="0">
                <a:pos x="68" y="362"/>
              </a:cxn>
              <a:cxn ang="0">
                <a:pos x="3" y="352"/>
              </a:cxn>
              <a:cxn ang="0">
                <a:pos x="19" y="275"/>
              </a:cxn>
              <a:cxn ang="0">
                <a:pos x="51" y="205"/>
              </a:cxn>
              <a:cxn ang="0">
                <a:pos x="72" y="171"/>
              </a:cxn>
              <a:cxn ang="0">
                <a:pos x="123" y="113"/>
              </a:cxn>
              <a:cxn ang="0">
                <a:pos x="216" y="46"/>
              </a:cxn>
              <a:cxn ang="0">
                <a:pos x="289" y="17"/>
              </a:cxn>
              <a:cxn ang="0">
                <a:pos x="368" y="2"/>
              </a:cxn>
              <a:cxn ang="0">
                <a:pos x="452" y="2"/>
              </a:cxn>
              <a:cxn ang="0">
                <a:pos x="531" y="18"/>
              </a:cxn>
              <a:cxn ang="0">
                <a:pos x="605" y="48"/>
              </a:cxn>
              <a:cxn ang="0">
                <a:pos x="695" y="113"/>
              </a:cxn>
              <a:cxn ang="0">
                <a:pos x="748" y="175"/>
              </a:cxn>
              <a:cxn ang="0">
                <a:pos x="785" y="242"/>
              </a:cxn>
              <a:cxn ang="0">
                <a:pos x="809" y="316"/>
              </a:cxn>
              <a:cxn ang="0">
                <a:pos x="817" y="396"/>
              </a:cxn>
              <a:cxn ang="0">
                <a:pos x="808" y="476"/>
              </a:cxn>
              <a:cxn ang="0">
                <a:pos x="784" y="550"/>
              </a:cxn>
              <a:cxn ang="0">
                <a:pos x="745" y="618"/>
              </a:cxn>
              <a:cxn ang="0">
                <a:pos x="695" y="676"/>
              </a:cxn>
              <a:cxn ang="0">
                <a:pos x="601" y="743"/>
              </a:cxn>
              <a:cxn ang="0">
                <a:pos x="528" y="772"/>
              </a:cxn>
              <a:cxn ang="0">
                <a:pos x="449" y="787"/>
              </a:cxn>
              <a:cxn ang="0">
                <a:pos x="365" y="787"/>
              </a:cxn>
              <a:cxn ang="0">
                <a:pos x="286" y="771"/>
              </a:cxn>
              <a:cxn ang="0">
                <a:pos x="213" y="741"/>
              </a:cxn>
              <a:cxn ang="0">
                <a:pos x="123" y="676"/>
              </a:cxn>
              <a:cxn ang="0">
                <a:pos x="72" y="618"/>
              </a:cxn>
              <a:cxn ang="0">
                <a:pos x="49" y="582"/>
              </a:cxn>
              <a:cxn ang="0">
                <a:pos x="18" y="511"/>
              </a:cxn>
              <a:cxn ang="0">
                <a:pos x="2" y="433"/>
              </a:cxn>
              <a:cxn ang="0">
                <a:pos x="3" y="352"/>
              </a:cxn>
            </a:cxnLst>
            <a:rect l="0" t="0" r="r" b="b"/>
            <a:pathLst>
              <a:path w="817" h="789">
                <a:moveTo>
                  <a:pt x="67" y="396"/>
                </a:moveTo>
                <a:lnTo>
                  <a:pt x="69" y="430"/>
                </a:lnTo>
                <a:lnTo>
                  <a:pt x="74" y="462"/>
                </a:lnTo>
                <a:lnTo>
                  <a:pt x="83" y="493"/>
                </a:lnTo>
                <a:lnTo>
                  <a:pt x="94" y="523"/>
                </a:lnTo>
                <a:lnTo>
                  <a:pt x="109" y="551"/>
                </a:lnTo>
                <a:lnTo>
                  <a:pt x="126" y="579"/>
                </a:lnTo>
                <a:lnTo>
                  <a:pt x="123" y="575"/>
                </a:lnTo>
                <a:lnTo>
                  <a:pt x="169" y="628"/>
                </a:lnTo>
                <a:lnTo>
                  <a:pt x="164" y="624"/>
                </a:lnTo>
                <a:lnTo>
                  <a:pt x="220" y="668"/>
                </a:lnTo>
                <a:lnTo>
                  <a:pt x="247" y="684"/>
                </a:lnTo>
                <a:lnTo>
                  <a:pt x="276" y="697"/>
                </a:lnTo>
                <a:lnTo>
                  <a:pt x="308" y="708"/>
                </a:lnTo>
                <a:lnTo>
                  <a:pt x="341" y="716"/>
                </a:lnTo>
                <a:lnTo>
                  <a:pt x="375" y="721"/>
                </a:lnTo>
                <a:lnTo>
                  <a:pt x="410" y="723"/>
                </a:lnTo>
                <a:lnTo>
                  <a:pt x="445" y="721"/>
                </a:lnTo>
                <a:lnTo>
                  <a:pt x="479" y="715"/>
                </a:lnTo>
                <a:lnTo>
                  <a:pt x="512" y="707"/>
                </a:lnTo>
                <a:lnTo>
                  <a:pt x="544" y="696"/>
                </a:lnTo>
                <a:lnTo>
                  <a:pt x="574" y="682"/>
                </a:lnTo>
                <a:lnTo>
                  <a:pt x="601" y="665"/>
                </a:lnTo>
                <a:lnTo>
                  <a:pt x="653" y="624"/>
                </a:lnTo>
                <a:lnTo>
                  <a:pt x="649" y="628"/>
                </a:lnTo>
                <a:lnTo>
                  <a:pt x="694" y="575"/>
                </a:lnTo>
                <a:lnTo>
                  <a:pt x="710" y="549"/>
                </a:lnTo>
                <a:lnTo>
                  <a:pt x="724" y="520"/>
                </a:lnTo>
                <a:lnTo>
                  <a:pt x="735" y="490"/>
                </a:lnTo>
                <a:lnTo>
                  <a:pt x="744" y="459"/>
                </a:lnTo>
                <a:lnTo>
                  <a:pt x="749" y="426"/>
                </a:lnTo>
                <a:lnTo>
                  <a:pt x="750" y="393"/>
                </a:lnTo>
                <a:lnTo>
                  <a:pt x="748" y="359"/>
                </a:lnTo>
                <a:lnTo>
                  <a:pt x="743" y="326"/>
                </a:lnTo>
                <a:lnTo>
                  <a:pt x="734" y="296"/>
                </a:lnTo>
                <a:lnTo>
                  <a:pt x="723" y="266"/>
                </a:lnTo>
                <a:lnTo>
                  <a:pt x="709" y="237"/>
                </a:lnTo>
                <a:lnTo>
                  <a:pt x="691" y="210"/>
                </a:lnTo>
                <a:lnTo>
                  <a:pt x="649" y="161"/>
                </a:lnTo>
                <a:lnTo>
                  <a:pt x="653" y="165"/>
                </a:lnTo>
                <a:lnTo>
                  <a:pt x="598" y="121"/>
                </a:lnTo>
                <a:lnTo>
                  <a:pt x="570" y="105"/>
                </a:lnTo>
                <a:lnTo>
                  <a:pt x="541" y="92"/>
                </a:lnTo>
                <a:lnTo>
                  <a:pt x="509" y="81"/>
                </a:lnTo>
                <a:lnTo>
                  <a:pt x="476" y="73"/>
                </a:lnTo>
                <a:lnTo>
                  <a:pt x="442" y="68"/>
                </a:lnTo>
                <a:lnTo>
                  <a:pt x="407" y="66"/>
                </a:lnTo>
                <a:lnTo>
                  <a:pt x="372" y="68"/>
                </a:lnTo>
                <a:lnTo>
                  <a:pt x="338" y="73"/>
                </a:lnTo>
                <a:lnTo>
                  <a:pt x="305" y="82"/>
                </a:lnTo>
                <a:lnTo>
                  <a:pt x="273" y="93"/>
                </a:lnTo>
                <a:lnTo>
                  <a:pt x="244" y="107"/>
                </a:lnTo>
                <a:lnTo>
                  <a:pt x="216" y="124"/>
                </a:lnTo>
                <a:lnTo>
                  <a:pt x="164" y="165"/>
                </a:lnTo>
                <a:lnTo>
                  <a:pt x="169" y="161"/>
                </a:lnTo>
                <a:lnTo>
                  <a:pt x="123" y="214"/>
                </a:lnTo>
                <a:lnTo>
                  <a:pt x="126" y="210"/>
                </a:lnTo>
                <a:lnTo>
                  <a:pt x="107" y="240"/>
                </a:lnTo>
                <a:lnTo>
                  <a:pt x="93" y="269"/>
                </a:lnTo>
                <a:lnTo>
                  <a:pt x="82" y="299"/>
                </a:lnTo>
                <a:lnTo>
                  <a:pt x="73" y="330"/>
                </a:lnTo>
                <a:lnTo>
                  <a:pt x="68" y="362"/>
                </a:lnTo>
                <a:lnTo>
                  <a:pt x="67" y="396"/>
                </a:lnTo>
                <a:close/>
                <a:moveTo>
                  <a:pt x="3" y="352"/>
                </a:moveTo>
                <a:lnTo>
                  <a:pt x="9" y="313"/>
                </a:lnTo>
                <a:lnTo>
                  <a:pt x="19" y="275"/>
                </a:lnTo>
                <a:lnTo>
                  <a:pt x="33" y="239"/>
                </a:lnTo>
                <a:lnTo>
                  <a:pt x="51" y="205"/>
                </a:lnTo>
                <a:lnTo>
                  <a:pt x="69" y="175"/>
                </a:lnTo>
                <a:cubicBezTo>
                  <a:pt x="70" y="173"/>
                  <a:pt x="71" y="172"/>
                  <a:pt x="72" y="171"/>
                </a:cubicBezTo>
                <a:lnTo>
                  <a:pt x="118" y="117"/>
                </a:lnTo>
                <a:cubicBezTo>
                  <a:pt x="120" y="116"/>
                  <a:pt x="121" y="114"/>
                  <a:pt x="123" y="113"/>
                </a:cubicBezTo>
                <a:lnTo>
                  <a:pt x="182" y="66"/>
                </a:lnTo>
                <a:lnTo>
                  <a:pt x="216" y="46"/>
                </a:lnTo>
                <a:lnTo>
                  <a:pt x="252" y="30"/>
                </a:lnTo>
                <a:lnTo>
                  <a:pt x="289" y="17"/>
                </a:lnTo>
                <a:lnTo>
                  <a:pt x="328" y="7"/>
                </a:lnTo>
                <a:lnTo>
                  <a:pt x="368" y="2"/>
                </a:lnTo>
                <a:lnTo>
                  <a:pt x="410" y="0"/>
                </a:lnTo>
                <a:lnTo>
                  <a:pt x="452" y="2"/>
                </a:lnTo>
                <a:lnTo>
                  <a:pt x="492" y="8"/>
                </a:lnTo>
                <a:lnTo>
                  <a:pt x="531" y="18"/>
                </a:lnTo>
                <a:lnTo>
                  <a:pt x="568" y="31"/>
                </a:lnTo>
                <a:lnTo>
                  <a:pt x="605" y="48"/>
                </a:lnTo>
                <a:lnTo>
                  <a:pt x="639" y="69"/>
                </a:lnTo>
                <a:lnTo>
                  <a:pt x="695" y="113"/>
                </a:lnTo>
                <a:cubicBezTo>
                  <a:pt x="696" y="114"/>
                  <a:pt x="698" y="116"/>
                  <a:pt x="699" y="117"/>
                </a:cubicBezTo>
                <a:lnTo>
                  <a:pt x="748" y="175"/>
                </a:lnTo>
                <a:lnTo>
                  <a:pt x="768" y="208"/>
                </a:lnTo>
                <a:lnTo>
                  <a:pt x="785" y="242"/>
                </a:lnTo>
                <a:lnTo>
                  <a:pt x="799" y="278"/>
                </a:lnTo>
                <a:lnTo>
                  <a:pt x="809" y="316"/>
                </a:lnTo>
                <a:lnTo>
                  <a:pt x="815" y="356"/>
                </a:lnTo>
                <a:lnTo>
                  <a:pt x="817" y="396"/>
                </a:lnTo>
                <a:lnTo>
                  <a:pt x="814" y="436"/>
                </a:lnTo>
                <a:lnTo>
                  <a:pt x="808" y="476"/>
                </a:lnTo>
                <a:lnTo>
                  <a:pt x="798" y="514"/>
                </a:lnTo>
                <a:lnTo>
                  <a:pt x="784" y="550"/>
                </a:lnTo>
                <a:lnTo>
                  <a:pt x="767" y="584"/>
                </a:lnTo>
                <a:lnTo>
                  <a:pt x="745" y="618"/>
                </a:lnTo>
                <a:lnTo>
                  <a:pt x="699" y="672"/>
                </a:lnTo>
                <a:cubicBezTo>
                  <a:pt x="698" y="673"/>
                  <a:pt x="696" y="675"/>
                  <a:pt x="695" y="676"/>
                </a:cubicBezTo>
                <a:lnTo>
                  <a:pt x="636" y="723"/>
                </a:lnTo>
                <a:lnTo>
                  <a:pt x="601" y="743"/>
                </a:lnTo>
                <a:lnTo>
                  <a:pt x="565" y="759"/>
                </a:lnTo>
                <a:lnTo>
                  <a:pt x="528" y="772"/>
                </a:lnTo>
                <a:lnTo>
                  <a:pt x="489" y="781"/>
                </a:lnTo>
                <a:lnTo>
                  <a:pt x="449" y="787"/>
                </a:lnTo>
                <a:lnTo>
                  <a:pt x="407" y="789"/>
                </a:lnTo>
                <a:lnTo>
                  <a:pt x="365" y="787"/>
                </a:lnTo>
                <a:lnTo>
                  <a:pt x="325" y="781"/>
                </a:lnTo>
                <a:lnTo>
                  <a:pt x="286" y="771"/>
                </a:lnTo>
                <a:lnTo>
                  <a:pt x="248" y="758"/>
                </a:lnTo>
                <a:lnTo>
                  <a:pt x="213" y="741"/>
                </a:lnTo>
                <a:lnTo>
                  <a:pt x="178" y="720"/>
                </a:lnTo>
                <a:lnTo>
                  <a:pt x="123" y="676"/>
                </a:lnTo>
                <a:cubicBezTo>
                  <a:pt x="121" y="675"/>
                  <a:pt x="120" y="673"/>
                  <a:pt x="118" y="672"/>
                </a:cubicBezTo>
                <a:lnTo>
                  <a:pt x="72" y="618"/>
                </a:lnTo>
                <a:cubicBezTo>
                  <a:pt x="71" y="617"/>
                  <a:pt x="70" y="615"/>
                  <a:pt x="69" y="614"/>
                </a:cubicBezTo>
                <a:lnTo>
                  <a:pt x="49" y="582"/>
                </a:lnTo>
                <a:lnTo>
                  <a:pt x="32" y="547"/>
                </a:lnTo>
                <a:lnTo>
                  <a:pt x="18" y="511"/>
                </a:lnTo>
                <a:lnTo>
                  <a:pt x="8" y="472"/>
                </a:lnTo>
                <a:lnTo>
                  <a:pt x="2" y="433"/>
                </a:lnTo>
                <a:lnTo>
                  <a:pt x="0" y="393"/>
                </a:lnTo>
                <a:lnTo>
                  <a:pt x="3" y="35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9" name="Rectangle 195"/>
          <p:cNvSpPr>
            <a:spLocks noChangeArrowheads="1"/>
          </p:cNvSpPr>
          <p:nvPr/>
        </p:nvSpPr>
        <p:spPr bwMode="auto">
          <a:xfrm>
            <a:off x="3143250" y="4689475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0" name="Freeform 196"/>
          <p:cNvSpPr>
            <a:spLocks noEditPoints="1"/>
          </p:cNvSpPr>
          <p:nvPr/>
        </p:nvSpPr>
        <p:spPr bwMode="auto">
          <a:xfrm>
            <a:off x="3186113" y="4573588"/>
            <a:ext cx="131763" cy="127000"/>
          </a:xfrm>
          <a:custGeom>
            <a:avLst/>
            <a:gdLst/>
            <a:ahLst/>
            <a:cxnLst>
              <a:cxn ang="0">
                <a:pos x="2" y="356"/>
              </a:cxn>
              <a:cxn ang="0">
                <a:pos x="18" y="278"/>
              </a:cxn>
              <a:cxn ang="0">
                <a:pos x="49" y="207"/>
              </a:cxn>
              <a:cxn ang="0">
                <a:pos x="72" y="171"/>
              </a:cxn>
              <a:cxn ang="0">
                <a:pos x="123" y="113"/>
              </a:cxn>
              <a:cxn ang="0">
                <a:pos x="213" y="48"/>
              </a:cxn>
              <a:cxn ang="0">
                <a:pos x="286" y="18"/>
              </a:cxn>
              <a:cxn ang="0">
                <a:pos x="365" y="2"/>
              </a:cxn>
              <a:cxn ang="0">
                <a:pos x="449" y="2"/>
              </a:cxn>
              <a:cxn ang="0">
                <a:pos x="528" y="17"/>
              </a:cxn>
              <a:cxn ang="0">
                <a:pos x="601" y="46"/>
              </a:cxn>
              <a:cxn ang="0">
                <a:pos x="695" y="113"/>
              </a:cxn>
              <a:cxn ang="0">
                <a:pos x="745" y="171"/>
              </a:cxn>
              <a:cxn ang="0">
                <a:pos x="784" y="239"/>
              </a:cxn>
              <a:cxn ang="0">
                <a:pos x="808" y="313"/>
              </a:cxn>
              <a:cxn ang="0">
                <a:pos x="817" y="393"/>
              </a:cxn>
              <a:cxn ang="0">
                <a:pos x="809" y="472"/>
              </a:cxn>
              <a:cxn ang="0">
                <a:pos x="785" y="547"/>
              </a:cxn>
              <a:cxn ang="0">
                <a:pos x="748" y="615"/>
              </a:cxn>
              <a:cxn ang="0">
                <a:pos x="695" y="677"/>
              </a:cxn>
              <a:cxn ang="0">
                <a:pos x="605" y="742"/>
              </a:cxn>
              <a:cxn ang="0">
                <a:pos x="531" y="771"/>
              </a:cxn>
              <a:cxn ang="0">
                <a:pos x="452" y="787"/>
              </a:cxn>
              <a:cxn ang="0">
                <a:pos x="368" y="788"/>
              </a:cxn>
              <a:cxn ang="0">
                <a:pos x="289" y="772"/>
              </a:cxn>
              <a:cxn ang="0">
                <a:pos x="216" y="743"/>
              </a:cxn>
              <a:cxn ang="0">
                <a:pos x="123" y="677"/>
              </a:cxn>
              <a:cxn ang="0">
                <a:pos x="72" y="619"/>
              </a:cxn>
              <a:cxn ang="0">
                <a:pos x="51" y="584"/>
              </a:cxn>
              <a:cxn ang="0">
                <a:pos x="19" y="514"/>
              </a:cxn>
              <a:cxn ang="0">
                <a:pos x="3" y="436"/>
              </a:cxn>
              <a:cxn ang="0">
                <a:pos x="68" y="426"/>
              </a:cxn>
              <a:cxn ang="0">
                <a:pos x="82" y="490"/>
              </a:cxn>
              <a:cxn ang="0">
                <a:pos x="107" y="549"/>
              </a:cxn>
              <a:cxn ang="0">
                <a:pos x="123" y="575"/>
              </a:cxn>
              <a:cxn ang="0">
                <a:pos x="164" y="624"/>
              </a:cxn>
              <a:cxn ang="0">
                <a:pos x="244" y="683"/>
              </a:cxn>
              <a:cxn ang="0">
                <a:pos x="305" y="708"/>
              </a:cxn>
              <a:cxn ang="0">
                <a:pos x="372" y="721"/>
              </a:cxn>
              <a:cxn ang="0">
                <a:pos x="442" y="721"/>
              </a:cxn>
              <a:cxn ang="0">
                <a:pos x="509" y="708"/>
              </a:cxn>
              <a:cxn ang="0">
                <a:pos x="570" y="684"/>
              </a:cxn>
              <a:cxn ang="0">
                <a:pos x="653" y="624"/>
              </a:cxn>
              <a:cxn ang="0">
                <a:pos x="691" y="579"/>
              </a:cxn>
              <a:cxn ang="0">
                <a:pos x="723" y="524"/>
              </a:cxn>
              <a:cxn ang="0">
                <a:pos x="743" y="462"/>
              </a:cxn>
              <a:cxn ang="0">
                <a:pos x="750" y="396"/>
              </a:cxn>
              <a:cxn ang="0">
                <a:pos x="744" y="330"/>
              </a:cxn>
              <a:cxn ang="0">
                <a:pos x="724" y="269"/>
              </a:cxn>
              <a:cxn ang="0">
                <a:pos x="694" y="214"/>
              </a:cxn>
              <a:cxn ang="0">
                <a:pos x="653" y="165"/>
              </a:cxn>
              <a:cxn ang="0">
                <a:pos x="574" y="107"/>
              </a:cxn>
              <a:cxn ang="0">
                <a:pos x="512" y="82"/>
              </a:cxn>
              <a:cxn ang="0">
                <a:pos x="445" y="68"/>
              </a:cxn>
              <a:cxn ang="0">
                <a:pos x="375" y="68"/>
              </a:cxn>
              <a:cxn ang="0">
                <a:pos x="308" y="81"/>
              </a:cxn>
              <a:cxn ang="0">
                <a:pos x="247" y="105"/>
              </a:cxn>
              <a:cxn ang="0">
                <a:pos x="164" y="165"/>
              </a:cxn>
              <a:cxn ang="0">
                <a:pos x="123" y="214"/>
              </a:cxn>
              <a:cxn ang="0">
                <a:pos x="109" y="238"/>
              </a:cxn>
              <a:cxn ang="0">
                <a:pos x="83" y="296"/>
              </a:cxn>
              <a:cxn ang="0">
                <a:pos x="69" y="359"/>
              </a:cxn>
              <a:cxn ang="0">
                <a:pos x="68" y="426"/>
              </a:cxn>
            </a:cxnLst>
            <a:rect l="0" t="0" r="r" b="b"/>
            <a:pathLst>
              <a:path w="817" h="790">
                <a:moveTo>
                  <a:pt x="0" y="396"/>
                </a:moveTo>
                <a:lnTo>
                  <a:pt x="2" y="356"/>
                </a:lnTo>
                <a:lnTo>
                  <a:pt x="8" y="316"/>
                </a:lnTo>
                <a:lnTo>
                  <a:pt x="18" y="278"/>
                </a:lnTo>
                <a:lnTo>
                  <a:pt x="32" y="242"/>
                </a:lnTo>
                <a:lnTo>
                  <a:pt x="49" y="207"/>
                </a:lnTo>
                <a:lnTo>
                  <a:pt x="69" y="175"/>
                </a:lnTo>
                <a:cubicBezTo>
                  <a:pt x="70" y="173"/>
                  <a:pt x="71" y="172"/>
                  <a:pt x="72" y="171"/>
                </a:cubicBezTo>
                <a:lnTo>
                  <a:pt x="118" y="117"/>
                </a:lnTo>
                <a:cubicBezTo>
                  <a:pt x="120" y="116"/>
                  <a:pt x="121" y="114"/>
                  <a:pt x="123" y="113"/>
                </a:cubicBezTo>
                <a:lnTo>
                  <a:pt x="178" y="69"/>
                </a:lnTo>
                <a:lnTo>
                  <a:pt x="213" y="48"/>
                </a:lnTo>
                <a:lnTo>
                  <a:pt x="248" y="31"/>
                </a:lnTo>
                <a:lnTo>
                  <a:pt x="286" y="18"/>
                </a:lnTo>
                <a:lnTo>
                  <a:pt x="325" y="8"/>
                </a:lnTo>
                <a:lnTo>
                  <a:pt x="365" y="2"/>
                </a:lnTo>
                <a:lnTo>
                  <a:pt x="407" y="0"/>
                </a:lnTo>
                <a:lnTo>
                  <a:pt x="449" y="2"/>
                </a:lnTo>
                <a:lnTo>
                  <a:pt x="489" y="7"/>
                </a:lnTo>
                <a:lnTo>
                  <a:pt x="528" y="17"/>
                </a:lnTo>
                <a:lnTo>
                  <a:pt x="565" y="30"/>
                </a:lnTo>
                <a:lnTo>
                  <a:pt x="601" y="46"/>
                </a:lnTo>
                <a:lnTo>
                  <a:pt x="636" y="66"/>
                </a:lnTo>
                <a:lnTo>
                  <a:pt x="695" y="113"/>
                </a:lnTo>
                <a:cubicBezTo>
                  <a:pt x="696" y="114"/>
                  <a:pt x="698" y="116"/>
                  <a:pt x="699" y="117"/>
                </a:cubicBezTo>
                <a:lnTo>
                  <a:pt x="745" y="171"/>
                </a:lnTo>
                <a:lnTo>
                  <a:pt x="767" y="205"/>
                </a:lnTo>
                <a:lnTo>
                  <a:pt x="784" y="239"/>
                </a:lnTo>
                <a:lnTo>
                  <a:pt x="798" y="275"/>
                </a:lnTo>
                <a:lnTo>
                  <a:pt x="808" y="313"/>
                </a:lnTo>
                <a:lnTo>
                  <a:pt x="814" y="352"/>
                </a:lnTo>
                <a:lnTo>
                  <a:pt x="817" y="393"/>
                </a:lnTo>
                <a:lnTo>
                  <a:pt x="815" y="433"/>
                </a:lnTo>
                <a:lnTo>
                  <a:pt x="809" y="472"/>
                </a:lnTo>
                <a:lnTo>
                  <a:pt x="799" y="511"/>
                </a:lnTo>
                <a:lnTo>
                  <a:pt x="785" y="547"/>
                </a:lnTo>
                <a:lnTo>
                  <a:pt x="768" y="582"/>
                </a:lnTo>
                <a:lnTo>
                  <a:pt x="748" y="615"/>
                </a:lnTo>
                <a:lnTo>
                  <a:pt x="699" y="672"/>
                </a:lnTo>
                <a:cubicBezTo>
                  <a:pt x="698" y="674"/>
                  <a:pt x="696" y="675"/>
                  <a:pt x="695" y="677"/>
                </a:cubicBezTo>
                <a:lnTo>
                  <a:pt x="639" y="721"/>
                </a:lnTo>
                <a:lnTo>
                  <a:pt x="605" y="742"/>
                </a:lnTo>
                <a:lnTo>
                  <a:pt x="568" y="758"/>
                </a:lnTo>
                <a:lnTo>
                  <a:pt x="531" y="771"/>
                </a:lnTo>
                <a:lnTo>
                  <a:pt x="492" y="781"/>
                </a:lnTo>
                <a:lnTo>
                  <a:pt x="452" y="787"/>
                </a:lnTo>
                <a:lnTo>
                  <a:pt x="410" y="790"/>
                </a:lnTo>
                <a:lnTo>
                  <a:pt x="368" y="788"/>
                </a:lnTo>
                <a:lnTo>
                  <a:pt x="328" y="782"/>
                </a:lnTo>
                <a:lnTo>
                  <a:pt x="289" y="772"/>
                </a:lnTo>
                <a:lnTo>
                  <a:pt x="252" y="759"/>
                </a:lnTo>
                <a:lnTo>
                  <a:pt x="216" y="743"/>
                </a:lnTo>
                <a:lnTo>
                  <a:pt x="182" y="723"/>
                </a:lnTo>
                <a:lnTo>
                  <a:pt x="123" y="677"/>
                </a:lnTo>
                <a:cubicBezTo>
                  <a:pt x="121" y="675"/>
                  <a:pt x="120" y="674"/>
                  <a:pt x="118" y="672"/>
                </a:cubicBezTo>
                <a:lnTo>
                  <a:pt x="72" y="619"/>
                </a:lnTo>
                <a:cubicBezTo>
                  <a:pt x="71" y="617"/>
                  <a:pt x="70" y="616"/>
                  <a:pt x="69" y="614"/>
                </a:cubicBezTo>
                <a:lnTo>
                  <a:pt x="51" y="584"/>
                </a:lnTo>
                <a:lnTo>
                  <a:pt x="33" y="551"/>
                </a:lnTo>
                <a:lnTo>
                  <a:pt x="19" y="514"/>
                </a:lnTo>
                <a:lnTo>
                  <a:pt x="9" y="476"/>
                </a:lnTo>
                <a:lnTo>
                  <a:pt x="3" y="436"/>
                </a:lnTo>
                <a:lnTo>
                  <a:pt x="0" y="396"/>
                </a:lnTo>
                <a:close/>
                <a:moveTo>
                  <a:pt x="68" y="426"/>
                </a:moveTo>
                <a:lnTo>
                  <a:pt x="73" y="459"/>
                </a:lnTo>
                <a:lnTo>
                  <a:pt x="82" y="490"/>
                </a:lnTo>
                <a:lnTo>
                  <a:pt x="93" y="520"/>
                </a:lnTo>
                <a:lnTo>
                  <a:pt x="107" y="549"/>
                </a:lnTo>
                <a:lnTo>
                  <a:pt x="126" y="579"/>
                </a:lnTo>
                <a:lnTo>
                  <a:pt x="123" y="575"/>
                </a:lnTo>
                <a:lnTo>
                  <a:pt x="169" y="629"/>
                </a:lnTo>
                <a:lnTo>
                  <a:pt x="164" y="624"/>
                </a:lnTo>
                <a:lnTo>
                  <a:pt x="216" y="666"/>
                </a:lnTo>
                <a:lnTo>
                  <a:pt x="244" y="683"/>
                </a:lnTo>
                <a:lnTo>
                  <a:pt x="273" y="696"/>
                </a:lnTo>
                <a:lnTo>
                  <a:pt x="305" y="708"/>
                </a:lnTo>
                <a:lnTo>
                  <a:pt x="338" y="716"/>
                </a:lnTo>
                <a:lnTo>
                  <a:pt x="372" y="721"/>
                </a:lnTo>
                <a:lnTo>
                  <a:pt x="407" y="723"/>
                </a:lnTo>
                <a:lnTo>
                  <a:pt x="442" y="721"/>
                </a:lnTo>
                <a:lnTo>
                  <a:pt x="476" y="717"/>
                </a:lnTo>
                <a:lnTo>
                  <a:pt x="509" y="708"/>
                </a:lnTo>
                <a:lnTo>
                  <a:pt x="541" y="698"/>
                </a:lnTo>
                <a:lnTo>
                  <a:pt x="570" y="684"/>
                </a:lnTo>
                <a:lnTo>
                  <a:pt x="598" y="668"/>
                </a:lnTo>
                <a:lnTo>
                  <a:pt x="653" y="624"/>
                </a:lnTo>
                <a:lnTo>
                  <a:pt x="649" y="629"/>
                </a:lnTo>
                <a:lnTo>
                  <a:pt x="691" y="579"/>
                </a:lnTo>
                <a:lnTo>
                  <a:pt x="709" y="552"/>
                </a:lnTo>
                <a:lnTo>
                  <a:pt x="723" y="524"/>
                </a:lnTo>
                <a:lnTo>
                  <a:pt x="734" y="493"/>
                </a:lnTo>
                <a:lnTo>
                  <a:pt x="743" y="462"/>
                </a:lnTo>
                <a:lnTo>
                  <a:pt x="748" y="430"/>
                </a:lnTo>
                <a:lnTo>
                  <a:pt x="750" y="396"/>
                </a:lnTo>
                <a:lnTo>
                  <a:pt x="749" y="362"/>
                </a:lnTo>
                <a:lnTo>
                  <a:pt x="744" y="330"/>
                </a:lnTo>
                <a:lnTo>
                  <a:pt x="735" y="299"/>
                </a:lnTo>
                <a:lnTo>
                  <a:pt x="724" y="269"/>
                </a:lnTo>
                <a:lnTo>
                  <a:pt x="710" y="240"/>
                </a:lnTo>
                <a:lnTo>
                  <a:pt x="694" y="214"/>
                </a:lnTo>
                <a:lnTo>
                  <a:pt x="649" y="161"/>
                </a:lnTo>
                <a:lnTo>
                  <a:pt x="653" y="165"/>
                </a:lnTo>
                <a:lnTo>
                  <a:pt x="601" y="124"/>
                </a:lnTo>
                <a:lnTo>
                  <a:pt x="574" y="107"/>
                </a:lnTo>
                <a:lnTo>
                  <a:pt x="544" y="93"/>
                </a:lnTo>
                <a:lnTo>
                  <a:pt x="512" y="82"/>
                </a:lnTo>
                <a:lnTo>
                  <a:pt x="479" y="73"/>
                </a:lnTo>
                <a:lnTo>
                  <a:pt x="445" y="68"/>
                </a:lnTo>
                <a:lnTo>
                  <a:pt x="410" y="66"/>
                </a:lnTo>
                <a:lnTo>
                  <a:pt x="375" y="68"/>
                </a:lnTo>
                <a:lnTo>
                  <a:pt x="341" y="73"/>
                </a:lnTo>
                <a:lnTo>
                  <a:pt x="308" y="81"/>
                </a:lnTo>
                <a:lnTo>
                  <a:pt x="276" y="92"/>
                </a:lnTo>
                <a:lnTo>
                  <a:pt x="247" y="105"/>
                </a:lnTo>
                <a:lnTo>
                  <a:pt x="220" y="121"/>
                </a:lnTo>
                <a:lnTo>
                  <a:pt x="164" y="165"/>
                </a:lnTo>
                <a:lnTo>
                  <a:pt x="169" y="161"/>
                </a:lnTo>
                <a:lnTo>
                  <a:pt x="123" y="214"/>
                </a:lnTo>
                <a:lnTo>
                  <a:pt x="126" y="210"/>
                </a:lnTo>
                <a:lnTo>
                  <a:pt x="109" y="238"/>
                </a:lnTo>
                <a:lnTo>
                  <a:pt x="94" y="266"/>
                </a:lnTo>
                <a:lnTo>
                  <a:pt x="83" y="296"/>
                </a:lnTo>
                <a:lnTo>
                  <a:pt x="74" y="326"/>
                </a:lnTo>
                <a:lnTo>
                  <a:pt x="69" y="359"/>
                </a:lnTo>
                <a:lnTo>
                  <a:pt x="67" y="393"/>
                </a:lnTo>
                <a:lnTo>
                  <a:pt x="68" y="42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3143250" y="4727575"/>
            <a:ext cx="215900" cy="11112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2" name="Freeform 198"/>
          <p:cNvSpPr>
            <a:spLocks noEditPoints="1"/>
          </p:cNvSpPr>
          <p:nvPr/>
        </p:nvSpPr>
        <p:spPr bwMode="auto">
          <a:xfrm>
            <a:off x="3186113" y="4727575"/>
            <a:ext cx="131763" cy="127000"/>
          </a:xfrm>
          <a:custGeom>
            <a:avLst/>
            <a:gdLst/>
            <a:ahLst/>
            <a:cxnLst>
              <a:cxn ang="0">
                <a:pos x="69" y="430"/>
              </a:cxn>
              <a:cxn ang="0">
                <a:pos x="83" y="494"/>
              </a:cxn>
              <a:cxn ang="0">
                <a:pos x="109" y="552"/>
              </a:cxn>
              <a:cxn ang="0">
                <a:pos x="123" y="575"/>
              </a:cxn>
              <a:cxn ang="0">
                <a:pos x="164" y="624"/>
              </a:cxn>
              <a:cxn ang="0">
                <a:pos x="247" y="684"/>
              </a:cxn>
              <a:cxn ang="0">
                <a:pos x="308" y="708"/>
              </a:cxn>
              <a:cxn ang="0">
                <a:pos x="375" y="721"/>
              </a:cxn>
              <a:cxn ang="0">
                <a:pos x="445" y="721"/>
              </a:cxn>
              <a:cxn ang="0">
                <a:pos x="512" y="708"/>
              </a:cxn>
              <a:cxn ang="0">
                <a:pos x="574" y="683"/>
              </a:cxn>
              <a:cxn ang="0">
                <a:pos x="653" y="624"/>
              </a:cxn>
              <a:cxn ang="0">
                <a:pos x="694" y="575"/>
              </a:cxn>
              <a:cxn ang="0">
                <a:pos x="724" y="521"/>
              </a:cxn>
              <a:cxn ang="0">
                <a:pos x="744" y="459"/>
              </a:cxn>
              <a:cxn ang="0">
                <a:pos x="750" y="393"/>
              </a:cxn>
              <a:cxn ang="0">
                <a:pos x="743" y="327"/>
              </a:cxn>
              <a:cxn ang="0">
                <a:pos x="723" y="266"/>
              </a:cxn>
              <a:cxn ang="0">
                <a:pos x="691" y="210"/>
              </a:cxn>
              <a:cxn ang="0">
                <a:pos x="653" y="165"/>
              </a:cxn>
              <a:cxn ang="0">
                <a:pos x="570" y="105"/>
              </a:cxn>
              <a:cxn ang="0">
                <a:pos x="509" y="81"/>
              </a:cxn>
              <a:cxn ang="0">
                <a:pos x="442" y="68"/>
              </a:cxn>
              <a:cxn ang="0">
                <a:pos x="372" y="68"/>
              </a:cxn>
              <a:cxn ang="0">
                <a:pos x="305" y="82"/>
              </a:cxn>
              <a:cxn ang="0">
                <a:pos x="244" y="107"/>
              </a:cxn>
              <a:cxn ang="0">
                <a:pos x="164" y="165"/>
              </a:cxn>
              <a:cxn ang="0">
                <a:pos x="123" y="214"/>
              </a:cxn>
              <a:cxn ang="0">
                <a:pos x="107" y="240"/>
              </a:cxn>
              <a:cxn ang="0">
                <a:pos x="82" y="299"/>
              </a:cxn>
              <a:cxn ang="0">
                <a:pos x="68" y="363"/>
              </a:cxn>
              <a:cxn ang="0">
                <a:pos x="3" y="353"/>
              </a:cxn>
              <a:cxn ang="0">
                <a:pos x="19" y="276"/>
              </a:cxn>
              <a:cxn ang="0">
                <a:pos x="51" y="205"/>
              </a:cxn>
              <a:cxn ang="0">
                <a:pos x="72" y="171"/>
              </a:cxn>
              <a:cxn ang="0">
                <a:pos x="123" y="113"/>
              </a:cxn>
              <a:cxn ang="0">
                <a:pos x="216" y="46"/>
              </a:cxn>
              <a:cxn ang="0">
                <a:pos x="289" y="17"/>
              </a:cxn>
              <a:cxn ang="0">
                <a:pos x="368" y="2"/>
              </a:cxn>
              <a:cxn ang="0">
                <a:pos x="452" y="2"/>
              </a:cxn>
              <a:cxn ang="0">
                <a:pos x="531" y="18"/>
              </a:cxn>
              <a:cxn ang="0">
                <a:pos x="605" y="48"/>
              </a:cxn>
              <a:cxn ang="0">
                <a:pos x="695" y="113"/>
              </a:cxn>
              <a:cxn ang="0">
                <a:pos x="748" y="175"/>
              </a:cxn>
              <a:cxn ang="0">
                <a:pos x="785" y="242"/>
              </a:cxn>
              <a:cxn ang="0">
                <a:pos x="809" y="317"/>
              </a:cxn>
              <a:cxn ang="0">
                <a:pos x="817" y="397"/>
              </a:cxn>
              <a:cxn ang="0">
                <a:pos x="808" y="477"/>
              </a:cxn>
              <a:cxn ang="0">
                <a:pos x="784" y="550"/>
              </a:cxn>
              <a:cxn ang="0">
                <a:pos x="745" y="619"/>
              </a:cxn>
              <a:cxn ang="0">
                <a:pos x="695" y="677"/>
              </a:cxn>
              <a:cxn ang="0">
                <a:pos x="601" y="743"/>
              </a:cxn>
              <a:cxn ang="0">
                <a:pos x="528" y="772"/>
              </a:cxn>
              <a:cxn ang="0">
                <a:pos x="449" y="788"/>
              </a:cxn>
              <a:cxn ang="0">
                <a:pos x="365" y="787"/>
              </a:cxn>
              <a:cxn ang="0">
                <a:pos x="286" y="771"/>
              </a:cxn>
              <a:cxn ang="0">
                <a:pos x="213" y="742"/>
              </a:cxn>
              <a:cxn ang="0">
                <a:pos x="123" y="677"/>
              </a:cxn>
              <a:cxn ang="0">
                <a:pos x="72" y="619"/>
              </a:cxn>
              <a:cxn ang="0">
                <a:pos x="49" y="582"/>
              </a:cxn>
              <a:cxn ang="0">
                <a:pos x="18" y="511"/>
              </a:cxn>
              <a:cxn ang="0">
                <a:pos x="2" y="434"/>
              </a:cxn>
              <a:cxn ang="0">
                <a:pos x="3" y="353"/>
              </a:cxn>
            </a:cxnLst>
            <a:rect l="0" t="0" r="r" b="b"/>
            <a:pathLst>
              <a:path w="817" h="790">
                <a:moveTo>
                  <a:pt x="67" y="397"/>
                </a:moveTo>
                <a:lnTo>
                  <a:pt x="69" y="430"/>
                </a:lnTo>
                <a:lnTo>
                  <a:pt x="74" y="463"/>
                </a:lnTo>
                <a:lnTo>
                  <a:pt x="83" y="494"/>
                </a:lnTo>
                <a:lnTo>
                  <a:pt x="94" y="524"/>
                </a:lnTo>
                <a:lnTo>
                  <a:pt x="109" y="552"/>
                </a:lnTo>
                <a:lnTo>
                  <a:pt x="126" y="579"/>
                </a:lnTo>
                <a:lnTo>
                  <a:pt x="123" y="575"/>
                </a:lnTo>
                <a:lnTo>
                  <a:pt x="169" y="629"/>
                </a:lnTo>
                <a:lnTo>
                  <a:pt x="164" y="624"/>
                </a:lnTo>
                <a:lnTo>
                  <a:pt x="220" y="668"/>
                </a:lnTo>
                <a:lnTo>
                  <a:pt x="247" y="684"/>
                </a:lnTo>
                <a:lnTo>
                  <a:pt x="276" y="698"/>
                </a:lnTo>
                <a:lnTo>
                  <a:pt x="308" y="708"/>
                </a:lnTo>
                <a:lnTo>
                  <a:pt x="341" y="717"/>
                </a:lnTo>
                <a:lnTo>
                  <a:pt x="375" y="721"/>
                </a:lnTo>
                <a:lnTo>
                  <a:pt x="410" y="723"/>
                </a:lnTo>
                <a:lnTo>
                  <a:pt x="445" y="721"/>
                </a:lnTo>
                <a:lnTo>
                  <a:pt x="479" y="716"/>
                </a:lnTo>
                <a:lnTo>
                  <a:pt x="512" y="708"/>
                </a:lnTo>
                <a:lnTo>
                  <a:pt x="544" y="696"/>
                </a:lnTo>
                <a:lnTo>
                  <a:pt x="574" y="683"/>
                </a:lnTo>
                <a:lnTo>
                  <a:pt x="601" y="666"/>
                </a:lnTo>
                <a:lnTo>
                  <a:pt x="653" y="624"/>
                </a:lnTo>
                <a:lnTo>
                  <a:pt x="649" y="629"/>
                </a:lnTo>
                <a:lnTo>
                  <a:pt x="694" y="575"/>
                </a:lnTo>
                <a:lnTo>
                  <a:pt x="710" y="549"/>
                </a:lnTo>
                <a:lnTo>
                  <a:pt x="724" y="521"/>
                </a:lnTo>
                <a:lnTo>
                  <a:pt x="735" y="491"/>
                </a:lnTo>
                <a:lnTo>
                  <a:pt x="744" y="459"/>
                </a:lnTo>
                <a:lnTo>
                  <a:pt x="749" y="427"/>
                </a:lnTo>
                <a:lnTo>
                  <a:pt x="750" y="393"/>
                </a:lnTo>
                <a:lnTo>
                  <a:pt x="748" y="360"/>
                </a:lnTo>
                <a:lnTo>
                  <a:pt x="743" y="327"/>
                </a:lnTo>
                <a:lnTo>
                  <a:pt x="734" y="296"/>
                </a:lnTo>
                <a:lnTo>
                  <a:pt x="723" y="266"/>
                </a:lnTo>
                <a:lnTo>
                  <a:pt x="709" y="237"/>
                </a:lnTo>
                <a:lnTo>
                  <a:pt x="691" y="210"/>
                </a:lnTo>
                <a:lnTo>
                  <a:pt x="649" y="161"/>
                </a:lnTo>
                <a:lnTo>
                  <a:pt x="653" y="165"/>
                </a:lnTo>
                <a:lnTo>
                  <a:pt x="598" y="121"/>
                </a:lnTo>
                <a:lnTo>
                  <a:pt x="570" y="105"/>
                </a:lnTo>
                <a:lnTo>
                  <a:pt x="541" y="92"/>
                </a:lnTo>
                <a:lnTo>
                  <a:pt x="509" y="81"/>
                </a:lnTo>
                <a:lnTo>
                  <a:pt x="476" y="73"/>
                </a:lnTo>
                <a:lnTo>
                  <a:pt x="442" y="68"/>
                </a:lnTo>
                <a:lnTo>
                  <a:pt x="407" y="66"/>
                </a:lnTo>
                <a:lnTo>
                  <a:pt x="372" y="68"/>
                </a:lnTo>
                <a:lnTo>
                  <a:pt x="338" y="73"/>
                </a:lnTo>
                <a:lnTo>
                  <a:pt x="305" y="82"/>
                </a:lnTo>
                <a:lnTo>
                  <a:pt x="273" y="93"/>
                </a:lnTo>
                <a:lnTo>
                  <a:pt x="244" y="107"/>
                </a:lnTo>
                <a:lnTo>
                  <a:pt x="216" y="124"/>
                </a:lnTo>
                <a:lnTo>
                  <a:pt x="164" y="165"/>
                </a:lnTo>
                <a:lnTo>
                  <a:pt x="169" y="161"/>
                </a:lnTo>
                <a:lnTo>
                  <a:pt x="123" y="214"/>
                </a:lnTo>
                <a:lnTo>
                  <a:pt x="126" y="210"/>
                </a:lnTo>
                <a:lnTo>
                  <a:pt x="107" y="240"/>
                </a:lnTo>
                <a:lnTo>
                  <a:pt x="93" y="269"/>
                </a:lnTo>
                <a:lnTo>
                  <a:pt x="82" y="299"/>
                </a:lnTo>
                <a:lnTo>
                  <a:pt x="73" y="331"/>
                </a:lnTo>
                <a:lnTo>
                  <a:pt x="68" y="363"/>
                </a:lnTo>
                <a:lnTo>
                  <a:pt x="67" y="397"/>
                </a:lnTo>
                <a:close/>
                <a:moveTo>
                  <a:pt x="3" y="353"/>
                </a:moveTo>
                <a:lnTo>
                  <a:pt x="9" y="313"/>
                </a:lnTo>
                <a:lnTo>
                  <a:pt x="19" y="276"/>
                </a:lnTo>
                <a:lnTo>
                  <a:pt x="33" y="239"/>
                </a:lnTo>
                <a:lnTo>
                  <a:pt x="51" y="205"/>
                </a:lnTo>
                <a:lnTo>
                  <a:pt x="69" y="175"/>
                </a:lnTo>
                <a:cubicBezTo>
                  <a:pt x="70" y="173"/>
                  <a:pt x="71" y="172"/>
                  <a:pt x="72" y="171"/>
                </a:cubicBezTo>
                <a:lnTo>
                  <a:pt x="118" y="117"/>
                </a:lnTo>
                <a:cubicBezTo>
                  <a:pt x="120" y="116"/>
                  <a:pt x="121" y="114"/>
                  <a:pt x="123" y="113"/>
                </a:cubicBezTo>
                <a:lnTo>
                  <a:pt x="182" y="66"/>
                </a:lnTo>
                <a:lnTo>
                  <a:pt x="216" y="46"/>
                </a:lnTo>
                <a:lnTo>
                  <a:pt x="252" y="30"/>
                </a:lnTo>
                <a:lnTo>
                  <a:pt x="289" y="17"/>
                </a:lnTo>
                <a:lnTo>
                  <a:pt x="328" y="7"/>
                </a:lnTo>
                <a:lnTo>
                  <a:pt x="368" y="2"/>
                </a:lnTo>
                <a:lnTo>
                  <a:pt x="410" y="0"/>
                </a:lnTo>
                <a:lnTo>
                  <a:pt x="452" y="2"/>
                </a:lnTo>
                <a:lnTo>
                  <a:pt x="492" y="8"/>
                </a:lnTo>
                <a:lnTo>
                  <a:pt x="531" y="18"/>
                </a:lnTo>
                <a:lnTo>
                  <a:pt x="568" y="31"/>
                </a:lnTo>
                <a:lnTo>
                  <a:pt x="605" y="48"/>
                </a:lnTo>
                <a:lnTo>
                  <a:pt x="639" y="69"/>
                </a:lnTo>
                <a:lnTo>
                  <a:pt x="695" y="113"/>
                </a:lnTo>
                <a:cubicBezTo>
                  <a:pt x="696" y="114"/>
                  <a:pt x="698" y="116"/>
                  <a:pt x="699" y="117"/>
                </a:cubicBezTo>
                <a:lnTo>
                  <a:pt x="748" y="175"/>
                </a:lnTo>
                <a:lnTo>
                  <a:pt x="768" y="208"/>
                </a:lnTo>
                <a:lnTo>
                  <a:pt x="785" y="242"/>
                </a:lnTo>
                <a:lnTo>
                  <a:pt x="799" y="279"/>
                </a:lnTo>
                <a:lnTo>
                  <a:pt x="809" y="317"/>
                </a:lnTo>
                <a:lnTo>
                  <a:pt x="815" y="356"/>
                </a:lnTo>
                <a:lnTo>
                  <a:pt x="817" y="397"/>
                </a:lnTo>
                <a:lnTo>
                  <a:pt x="814" y="437"/>
                </a:lnTo>
                <a:lnTo>
                  <a:pt x="808" y="477"/>
                </a:lnTo>
                <a:lnTo>
                  <a:pt x="798" y="514"/>
                </a:lnTo>
                <a:lnTo>
                  <a:pt x="784" y="550"/>
                </a:lnTo>
                <a:lnTo>
                  <a:pt x="767" y="585"/>
                </a:lnTo>
                <a:lnTo>
                  <a:pt x="745" y="619"/>
                </a:lnTo>
                <a:lnTo>
                  <a:pt x="699" y="672"/>
                </a:lnTo>
                <a:cubicBezTo>
                  <a:pt x="698" y="674"/>
                  <a:pt x="696" y="675"/>
                  <a:pt x="695" y="677"/>
                </a:cubicBezTo>
                <a:lnTo>
                  <a:pt x="636" y="723"/>
                </a:lnTo>
                <a:lnTo>
                  <a:pt x="601" y="743"/>
                </a:lnTo>
                <a:lnTo>
                  <a:pt x="565" y="759"/>
                </a:lnTo>
                <a:lnTo>
                  <a:pt x="528" y="772"/>
                </a:lnTo>
                <a:lnTo>
                  <a:pt x="489" y="782"/>
                </a:lnTo>
                <a:lnTo>
                  <a:pt x="449" y="788"/>
                </a:lnTo>
                <a:lnTo>
                  <a:pt x="407" y="790"/>
                </a:lnTo>
                <a:lnTo>
                  <a:pt x="365" y="787"/>
                </a:lnTo>
                <a:lnTo>
                  <a:pt x="325" y="781"/>
                </a:lnTo>
                <a:lnTo>
                  <a:pt x="286" y="771"/>
                </a:lnTo>
                <a:lnTo>
                  <a:pt x="248" y="758"/>
                </a:lnTo>
                <a:lnTo>
                  <a:pt x="213" y="742"/>
                </a:lnTo>
                <a:lnTo>
                  <a:pt x="178" y="721"/>
                </a:lnTo>
                <a:lnTo>
                  <a:pt x="123" y="677"/>
                </a:lnTo>
                <a:cubicBezTo>
                  <a:pt x="121" y="675"/>
                  <a:pt x="120" y="674"/>
                  <a:pt x="118" y="672"/>
                </a:cubicBezTo>
                <a:lnTo>
                  <a:pt x="72" y="619"/>
                </a:lnTo>
                <a:cubicBezTo>
                  <a:pt x="71" y="617"/>
                  <a:pt x="70" y="616"/>
                  <a:pt x="69" y="614"/>
                </a:cubicBezTo>
                <a:lnTo>
                  <a:pt x="49" y="582"/>
                </a:lnTo>
                <a:lnTo>
                  <a:pt x="32" y="547"/>
                </a:lnTo>
                <a:lnTo>
                  <a:pt x="18" y="511"/>
                </a:lnTo>
                <a:lnTo>
                  <a:pt x="8" y="473"/>
                </a:lnTo>
                <a:lnTo>
                  <a:pt x="2" y="434"/>
                </a:lnTo>
                <a:lnTo>
                  <a:pt x="0" y="393"/>
                </a:lnTo>
                <a:lnTo>
                  <a:pt x="3" y="35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3" name="Rectangle 199"/>
          <p:cNvSpPr>
            <a:spLocks noChangeArrowheads="1"/>
          </p:cNvSpPr>
          <p:nvPr/>
        </p:nvSpPr>
        <p:spPr bwMode="auto">
          <a:xfrm>
            <a:off x="4129088" y="4095750"/>
            <a:ext cx="361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FPGA 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4" name="Rectangle 200"/>
          <p:cNvSpPr>
            <a:spLocks noChangeArrowheads="1"/>
          </p:cNvSpPr>
          <p:nvPr/>
        </p:nvSpPr>
        <p:spPr bwMode="auto">
          <a:xfrm>
            <a:off x="4851400" y="4017963"/>
            <a:ext cx="241300" cy="9366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5" name="Freeform 201"/>
          <p:cNvSpPr>
            <a:spLocks noEditPoints="1"/>
          </p:cNvSpPr>
          <p:nvPr/>
        </p:nvSpPr>
        <p:spPr bwMode="auto">
          <a:xfrm>
            <a:off x="4846638" y="4011613"/>
            <a:ext cx="250825" cy="1047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3" y="0"/>
              </a:cxn>
              <a:cxn ang="0">
                <a:pos x="1533" y="0"/>
              </a:cxn>
              <a:cxn ang="0">
                <a:pos x="1567" y="34"/>
              </a:cxn>
              <a:cxn ang="0">
                <a:pos x="1567" y="617"/>
              </a:cxn>
              <a:cxn ang="0">
                <a:pos x="1533" y="650"/>
              </a:cxn>
              <a:cxn ang="0">
                <a:pos x="33" y="650"/>
              </a:cxn>
              <a:cxn ang="0">
                <a:pos x="0" y="617"/>
              </a:cxn>
              <a:cxn ang="0">
                <a:pos x="0" y="34"/>
              </a:cxn>
              <a:cxn ang="0">
                <a:pos x="67" y="617"/>
              </a:cxn>
              <a:cxn ang="0">
                <a:pos x="33" y="584"/>
              </a:cxn>
              <a:cxn ang="0">
                <a:pos x="1533" y="584"/>
              </a:cxn>
              <a:cxn ang="0">
                <a:pos x="1500" y="617"/>
              </a:cxn>
              <a:cxn ang="0">
                <a:pos x="1500" y="34"/>
              </a:cxn>
              <a:cxn ang="0">
                <a:pos x="1533" y="67"/>
              </a:cxn>
              <a:cxn ang="0">
                <a:pos x="33" y="67"/>
              </a:cxn>
              <a:cxn ang="0">
                <a:pos x="67" y="34"/>
              </a:cxn>
              <a:cxn ang="0">
                <a:pos x="67" y="617"/>
              </a:cxn>
            </a:cxnLst>
            <a:rect l="0" t="0" r="r" b="b"/>
            <a:pathLst>
              <a:path w="1567" h="650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lnTo>
                  <a:pt x="1533" y="0"/>
                </a:lnTo>
                <a:cubicBezTo>
                  <a:pt x="1552" y="0"/>
                  <a:pt x="1567" y="15"/>
                  <a:pt x="1567" y="34"/>
                </a:cubicBezTo>
                <a:lnTo>
                  <a:pt x="1567" y="617"/>
                </a:lnTo>
                <a:cubicBezTo>
                  <a:pt x="1567" y="636"/>
                  <a:pt x="1552" y="650"/>
                  <a:pt x="1533" y="650"/>
                </a:cubicBezTo>
                <a:lnTo>
                  <a:pt x="33" y="650"/>
                </a:lnTo>
                <a:cubicBezTo>
                  <a:pt x="15" y="650"/>
                  <a:pt x="0" y="636"/>
                  <a:pt x="0" y="617"/>
                </a:cubicBezTo>
                <a:lnTo>
                  <a:pt x="0" y="34"/>
                </a:lnTo>
                <a:close/>
                <a:moveTo>
                  <a:pt x="67" y="617"/>
                </a:moveTo>
                <a:lnTo>
                  <a:pt x="33" y="584"/>
                </a:lnTo>
                <a:lnTo>
                  <a:pt x="1533" y="584"/>
                </a:lnTo>
                <a:lnTo>
                  <a:pt x="1500" y="617"/>
                </a:lnTo>
                <a:lnTo>
                  <a:pt x="1500" y="34"/>
                </a:lnTo>
                <a:lnTo>
                  <a:pt x="1533" y="67"/>
                </a:lnTo>
                <a:lnTo>
                  <a:pt x="33" y="67"/>
                </a:lnTo>
                <a:lnTo>
                  <a:pt x="67" y="34"/>
                </a:lnTo>
                <a:lnTo>
                  <a:pt x="67" y="61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6" name="Rectangle 202"/>
          <p:cNvSpPr>
            <a:spLocks noChangeArrowheads="1"/>
          </p:cNvSpPr>
          <p:nvPr/>
        </p:nvSpPr>
        <p:spPr bwMode="auto">
          <a:xfrm>
            <a:off x="4876800" y="4017963"/>
            <a:ext cx="241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7" name="Freeform 203"/>
          <p:cNvSpPr>
            <a:spLocks noEditPoints="1"/>
          </p:cNvSpPr>
          <p:nvPr/>
        </p:nvSpPr>
        <p:spPr bwMode="auto">
          <a:xfrm>
            <a:off x="4949825" y="4114800"/>
            <a:ext cx="42863" cy="128587"/>
          </a:xfrm>
          <a:custGeom>
            <a:avLst/>
            <a:gdLst/>
            <a:ahLst/>
            <a:cxnLst>
              <a:cxn ang="0">
                <a:pos x="10" y="61"/>
              </a:cxn>
              <a:cxn ang="0">
                <a:pos x="10" y="20"/>
              </a:cxn>
              <a:cxn ang="0">
                <a:pos x="17" y="20"/>
              </a:cxn>
              <a:cxn ang="0">
                <a:pos x="17" y="61"/>
              </a:cxn>
              <a:cxn ang="0">
                <a:pos x="10" y="61"/>
              </a:cxn>
              <a:cxn ang="0">
                <a:pos x="27" y="54"/>
              </a:cxn>
              <a:cxn ang="0">
                <a:pos x="13" y="81"/>
              </a:cxn>
              <a:cxn ang="0">
                <a:pos x="0" y="54"/>
              </a:cxn>
              <a:cxn ang="0">
                <a:pos x="27" y="54"/>
              </a:cxn>
              <a:cxn ang="0">
                <a:pos x="0" y="27"/>
              </a:cxn>
              <a:cxn ang="0">
                <a:pos x="14" y="0"/>
              </a:cxn>
              <a:cxn ang="0">
                <a:pos x="27" y="27"/>
              </a:cxn>
              <a:cxn ang="0">
                <a:pos x="0" y="27"/>
              </a:cxn>
            </a:cxnLst>
            <a:rect l="0" t="0" r="r" b="b"/>
            <a:pathLst>
              <a:path w="27" h="81">
                <a:moveTo>
                  <a:pt x="10" y="61"/>
                </a:moveTo>
                <a:lnTo>
                  <a:pt x="10" y="20"/>
                </a:lnTo>
                <a:lnTo>
                  <a:pt x="17" y="20"/>
                </a:lnTo>
                <a:lnTo>
                  <a:pt x="17" y="61"/>
                </a:lnTo>
                <a:lnTo>
                  <a:pt x="10" y="61"/>
                </a:lnTo>
                <a:close/>
                <a:moveTo>
                  <a:pt x="27" y="54"/>
                </a:moveTo>
                <a:lnTo>
                  <a:pt x="13" y="81"/>
                </a:lnTo>
                <a:lnTo>
                  <a:pt x="0" y="54"/>
                </a:lnTo>
                <a:lnTo>
                  <a:pt x="27" y="54"/>
                </a:lnTo>
                <a:close/>
                <a:moveTo>
                  <a:pt x="0" y="27"/>
                </a:moveTo>
                <a:lnTo>
                  <a:pt x="14" y="0"/>
                </a:lnTo>
                <a:lnTo>
                  <a:pt x="27" y="27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4851400" y="4949825"/>
            <a:ext cx="241300" cy="9366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2" name="Title 530"/>
          <p:cNvSpPr>
            <a:spLocks noGrp="1"/>
          </p:cNvSpPr>
          <p:nvPr>
            <p:ph type="title"/>
          </p:nvPr>
        </p:nvSpPr>
        <p:spPr>
          <a:xfrm>
            <a:off x="725488" y="549275"/>
            <a:ext cx="7772400" cy="1333500"/>
          </a:xfrm>
        </p:spPr>
        <p:txBody>
          <a:bodyPr/>
          <a:lstStyle/>
          <a:p>
            <a:r>
              <a:rPr lang="en-GB" smtClean="0"/>
              <a:t>FEM/TB </a:t>
            </a:r>
            <a:r>
              <a:rPr lang="en-GB" dirty="0" smtClean="0"/>
              <a:t>Firmware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1905000" cy="457200"/>
          </a:xfrm>
        </p:spPr>
        <p:txBody>
          <a:bodyPr/>
          <a:lstStyle/>
          <a:p>
            <a:pPr>
              <a:defRPr/>
            </a:pPr>
            <a:fld id="{EEE870F7-EB9E-4774-9FCA-9C164AAB35E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0484" name="TextBox 147"/>
          <p:cNvSpPr txBox="1">
            <a:spLocks noChangeArrowheads="1"/>
          </p:cNvSpPr>
          <p:nvPr/>
        </p:nvSpPr>
        <p:spPr bwMode="auto">
          <a:xfrm>
            <a:off x="2498725" y="301625"/>
            <a:ext cx="7032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>
                <a:latin typeface="Arial" pitchFamily="34" charset="0"/>
                <a:cs typeface="Arial" pitchFamily="34" charset="0"/>
              </a:rPr>
              <a:t>Detector</a:t>
            </a:r>
          </a:p>
        </p:txBody>
      </p:sp>
      <p:sp>
        <p:nvSpPr>
          <p:cNvPr id="365" name="Date Placeholder 364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20-01-2011</a:t>
            </a:r>
            <a:endParaRPr lang="en-US" dirty="0"/>
          </a:p>
        </p:txBody>
      </p:sp>
      <p:sp>
        <p:nvSpPr>
          <p:cNvPr id="366" name="Footer Placeholder 365"/>
          <p:cNvSpPr>
            <a:spLocks noGrp="1"/>
          </p:cNvSpPr>
          <p:nvPr>
            <p:ph type="ftr" sz="quarter" idx="11"/>
          </p:nvPr>
        </p:nvSpPr>
        <p:spPr>
          <a:xfrm>
            <a:off x="3405188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altLang="en-GB" dirty="0"/>
              <a:t>Rob Halsall et al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5607050" y="5994400"/>
            <a:ext cx="225425" cy="269875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GB" sz="400">
                <a:latin typeface="Lucida Grande"/>
              </a:rPr>
              <a:t>FPGA</a:t>
            </a:r>
            <a:endParaRPr lang="en-GB" sz="300">
              <a:latin typeface="Lucida Grande"/>
            </a:endParaRPr>
          </a:p>
        </p:txBody>
      </p:sp>
      <p:cxnSp>
        <p:nvCxnSpPr>
          <p:cNvPr id="20491" name="Straight Arrow Connector 11"/>
          <p:cNvCxnSpPr>
            <a:cxnSpLocks noChangeShapeType="1"/>
          </p:cNvCxnSpPr>
          <p:nvPr/>
        </p:nvCxnSpPr>
        <p:spPr bwMode="auto">
          <a:xfrm rot="5400000">
            <a:off x="5612606" y="6395244"/>
            <a:ext cx="22542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492" name="TextBox 147"/>
          <p:cNvSpPr txBox="1">
            <a:spLocks noChangeArrowheads="1"/>
          </p:cNvSpPr>
          <p:nvPr/>
        </p:nvSpPr>
        <p:spPr bwMode="auto">
          <a:xfrm>
            <a:off x="5695950" y="6270625"/>
            <a:ext cx="503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 dirty="0">
                <a:latin typeface="Arial" pitchFamily="34" charset="0"/>
                <a:cs typeface="Arial" pitchFamily="34" charset="0"/>
              </a:rPr>
              <a:t>GIGE</a:t>
            </a: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685800" y="1700213"/>
            <a:ext cx="76977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30" name="Group 406"/>
          <p:cNvGrpSpPr>
            <a:grpSpLocks/>
          </p:cNvGrpSpPr>
          <p:nvPr/>
        </p:nvGrpSpPr>
        <p:grpSpPr bwMode="auto">
          <a:xfrm>
            <a:off x="3135313" y="1801813"/>
            <a:ext cx="5184775" cy="4379912"/>
            <a:chOff x="1975" y="1135"/>
            <a:chExt cx="3266" cy="2759"/>
          </a:xfrm>
        </p:grpSpPr>
        <p:sp>
          <p:nvSpPr>
            <p:cNvPr id="1230" name="Freeform 206"/>
            <p:cNvSpPr>
              <a:spLocks noEditPoints="1"/>
            </p:cNvSpPr>
            <p:nvPr/>
          </p:nvSpPr>
          <p:spPr bwMode="auto">
            <a:xfrm>
              <a:off x="3053" y="3115"/>
              <a:ext cx="158" cy="6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7" y="33"/>
                </a:cxn>
                <a:cxn ang="0">
                  <a:pos x="1567" y="617"/>
                </a:cxn>
                <a:cxn ang="0">
                  <a:pos x="1533" y="650"/>
                </a:cxn>
                <a:cxn ang="0">
                  <a:pos x="33" y="650"/>
                </a:cxn>
                <a:cxn ang="0">
                  <a:pos x="0" y="617"/>
                </a:cxn>
                <a:cxn ang="0">
                  <a:pos x="0" y="33"/>
                </a:cxn>
                <a:cxn ang="0">
                  <a:pos x="67" y="617"/>
                </a:cxn>
                <a:cxn ang="0">
                  <a:pos x="33" y="583"/>
                </a:cxn>
                <a:cxn ang="0">
                  <a:pos x="1533" y="583"/>
                </a:cxn>
                <a:cxn ang="0">
                  <a:pos x="1500" y="617"/>
                </a:cxn>
                <a:cxn ang="0">
                  <a:pos x="1500" y="33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7" y="33"/>
                </a:cxn>
                <a:cxn ang="0">
                  <a:pos x="67" y="617"/>
                </a:cxn>
              </a:cxnLst>
              <a:rect l="0" t="0" r="r" b="b"/>
              <a:pathLst>
                <a:path w="1567" h="650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7" y="15"/>
                    <a:pt x="1567" y="33"/>
                  </a:cubicBezTo>
                  <a:lnTo>
                    <a:pt x="1567" y="617"/>
                  </a:lnTo>
                  <a:cubicBezTo>
                    <a:pt x="1567" y="635"/>
                    <a:pt x="1552" y="650"/>
                    <a:pt x="1533" y="650"/>
                  </a:cubicBezTo>
                  <a:lnTo>
                    <a:pt x="33" y="650"/>
                  </a:lnTo>
                  <a:cubicBezTo>
                    <a:pt x="15" y="650"/>
                    <a:pt x="0" y="635"/>
                    <a:pt x="0" y="617"/>
                  </a:cubicBezTo>
                  <a:lnTo>
                    <a:pt x="0" y="33"/>
                  </a:lnTo>
                  <a:close/>
                  <a:moveTo>
                    <a:pt x="67" y="617"/>
                  </a:moveTo>
                  <a:lnTo>
                    <a:pt x="33" y="583"/>
                  </a:lnTo>
                  <a:lnTo>
                    <a:pt x="1533" y="583"/>
                  </a:lnTo>
                  <a:lnTo>
                    <a:pt x="1500" y="617"/>
                  </a:lnTo>
                  <a:lnTo>
                    <a:pt x="1500" y="33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6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1" name="Rectangle 207"/>
            <p:cNvSpPr>
              <a:spLocks noChangeArrowheads="1"/>
            </p:cNvSpPr>
            <p:nvPr/>
          </p:nvSpPr>
          <p:spPr bwMode="auto">
            <a:xfrm>
              <a:off x="3072" y="3118"/>
              <a:ext cx="15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" name="Freeform 208"/>
            <p:cNvSpPr>
              <a:spLocks noEditPoints="1"/>
            </p:cNvSpPr>
            <p:nvPr/>
          </p:nvSpPr>
          <p:spPr bwMode="auto">
            <a:xfrm>
              <a:off x="3119" y="3042"/>
              <a:ext cx="27" cy="81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10" y="21"/>
                </a:cxn>
                <a:cxn ang="0">
                  <a:pos x="17" y="21"/>
                </a:cxn>
                <a:cxn ang="0">
                  <a:pos x="16" y="61"/>
                </a:cxn>
                <a:cxn ang="0">
                  <a:pos x="10" y="61"/>
                </a:cxn>
                <a:cxn ang="0">
                  <a:pos x="27" y="55"/>
                </a:cxn>
                <a:cxn ang="0">
                  <a:pos x="13" y="81"/>
                </a:cxn>
                <a:cxn ang="0">
                  <a:pos x="0" y="54"/>
                </a:cxn>
                <a:cxn ang="0">
                  <a:pos x="27" y="55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27" y="28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0" y="61"/>
                  </a:moveTo>
                  <a:lnTo>
                    <a:pt x="10" y="21"/>
                  </a:lnTo>
                  <a:lnTo>
                    <a:pt x="17" y="21"/>
                  </a:lnTo>
                  <a:lnTo>
                    <a:pt x="16" y="61"/>
                  </a:lnTo>
                  <a:lnTo>
                    <a:pt x="10" y="61"/>
                  </a:lnTo>
                  <a:close/>
                  <a:moveTo>
                    <a:pt x="27" y="55"/>
                  </a:moveTo>
                  <a:lnTo>
                    <a:pt x="13" y="81"/>
                  </a:lnTo>
                  <a:lnTo>
                    <a:pt x="0" y="54"/>
                  </a:lnTo>
                  <a:lnTo>
                    <a:pt x="27" y="55"/>
                  </a:lnTo>
                  <a:close/>
                  <a:moveTo>
                    <a:pt x="0" y="27"/>
                  </a:moveTo>
                  <a:lnTo>
                    <a:pt x="14" y="0"/>
                  </a:lnTo>
                  <a:lnTo>
                    <a:pt x="27" y="2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2348" y="3372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4" name="Freeform 210"/>
            <p:cNvSpPr>
              <a:spLocks noEditPoints="1"/>
            </p:cNvSpPr>
            <p:nvPr/>
          </p:nvSpPr>
          <p:spPr bwMode="auto">
            <a:xfrm>
              <a:off x="2345" y="3368"/>
              <a:ext cx="158" cy="15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6" y="34"/>
                </a:cxn>
                <a:cxn ang="0">
                  <a:pos x="1566" y="1534"/>
                </a:cxn>
                <a:cxn ang="0">
                  <a:pos x="1533" y="1567"/>
                </a:cxn>
                <a:cxn ang="0">
                  <a:pos x="33" y="1567"/>
                </a:cxn>
                <a:cxn ang="0">
                  <a:pos x="0" y="1534"/>
                </a:cxn>
                <a:cxn ang="0">
                  <a:pos x="0" y="34"/>
                </a:cxn>
                <a:cxn ang="0">
                  <a:pos x="66" y="1534"/>
                </a:cxn>
                <a:cxn ang="0">
                  <a:pos x="33" y="1500"/>
                </a:cxn>
                <a:cxn ang="0">
                  <a:pos x="1533" y="1500"/>
                </a:cxn>
                <a:cxn ang="0">
                  <a:pos x="1500" y="1534"/>
                </a:cxn>
                <a:cxn ang="0">
                  <a:pos x="1500" y="34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6" y="34"/>
                </a:cxn>
                <a:cxn ang="0">
                  <a:pos x="66" y="1534"/>
                </a:cxn>
              </a:cxnLst>
              <a:rect l="0" t="0" r="r" b="b"/>
              <a:pathLst>
                <a:path w="1566" h="1567">
                  <a:moveTo>
                    <a:pt x="0" y="34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6" y="15"/>
                    <a:pt x="1566" y="34"/>
                  </a:cubicBezTo>
                  <a:lnTo>
                    <a:pt x="1566" y="1534"/>
                  </a:lnTo>
                  <a:cubicBezTo>
                    <a:pt x="1566" y="1552"/>
                    <a:pt x="1552" y="1567"/>
                    <a:pt x="1533" y="1567"/>
                  </a:cubicBezTo>
                  <a:lnTo>
                    <a:pt x="33" y="1567"/>
                  </a:lnTo>
                  <a:cubicBezTo>
                    <a:pt x="15" y="1567"/>
                    <a:pt x="0" y="1552"/>
                    <a:pt x="0" y="1534"/>
                  </a:cubicBezTo>
                  <a:lnTo>
                    <a:pt x="0" y="34"/>
                  </a:lnTo>
                  <a:close/>
                  <a:moveTo>
                    <a:pt x="66" y="1534"/>
                  </a:moveTo>
                  <a:lnTo>
                    <a:pt x="33" y="1500"/>
                  </a:lnTo>
                  <a:lnTo>
                    <a:pt x="1533" y="1500"/>
                  </a:lnTo>
                  <a:lnTo>
                    <a:pt x="1500" y="1534"/>
                  </a:lnTo>
                  <a:lnTo>
                    <a:pt x="1500" y="34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6" y="34"/>
                  </a:lnTo>
                  <a:lnTo>
                    <a:pt x="66" y="15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2369" y="3418"/>
              <a:ext cx="1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2580" y="3372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7" name="Freeform 213"/>
            <p:cNvSpPr>
              <a:spLocks noEditPoints="1"/>
            </p:cNvSpPr>
            <p:nvPr/>
          </p:nvSpPr>
          <p:spPr bwMode="auto">
            <a:xfrm>
              <a:off x="2577" y="3368"/>
              <a:ext cx="158" cy="15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6" y="34"/>
                </a:cxn>
                <a:cxn ang="0">
                  <a:pos x="1566" y="1534"/>
                </a:cxn>
                <a:cxn ang="0">
                  <a:pos x="1533" y="1567"/>
                </a:cxn>
                <a:cxn ang="0">
                  <a:pos x="33" y="1567"/>
                </a:cxn>
                <a:cxn ang="0">
                  <a:pos x="0" y="1534"/>
                </a:cxn>
                <a:cxn ang="0">
                  <a:pos x="0" y="34"/>
                </a:cxn>
                <a:cxn ang="0">
                  <a:pos x="66" y="1534"/>
                </a:cxn>
                <a:cxn ang="0">
                  <a:pos x="33" y="1500"/>
                </a:cxn>
                <a:cxn ang="0">
                  <a:pos x="1533" y="1500"/>
                </a:cxn>
                <a:cxn ang="0">
                  <a:pos x="1500" y="1534"/>
                </a:cxn>
                <a:cxn ang="0">
                  <a:pos x="1500" y="34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6" y="34"/>
                </a:cxn>
                <a:cxn ang="0">
                  <a:pos x="66" y="1534"/>
                </a:cxn>
              </a:cxnLst>
              <a:rect l="0" t="0" r="r" b="b"/>
              <a:pathLst>
                <a:path w="1566" h="1567">
                  <a:moveTo>
                    <a:pt x="0" y="34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6" y="15"/>
                    <a:pt x="1566" y="34"/>
                  </a:cubicBezTo>
                  <a:lnTo>
                    <a:pt x="1566" y="1534"/>
                  </a:lnTo>
                  <a:cubicBezTo>
                    <a:pt x="1566" y="1552"/>
                    <a:pt x="1552" y="1567"/>
                    <a:pt x="1533" y="1567"/>
                  </a:cubicBezTo>
                  <a:lnTo>
                    <a:pt x="33" y="1567"/>
                  </a:lnTo>
                  <a:cubicBezTo>
                    <a:pt x="15" y="1567"/>
                    <a:pt x="0" y="1552"/>
                    <a:pt x="0" y="1534"/>
                  </a:cubicBezTo>
                  <a:lnTo>
                    <a:pt x="0" y="34"/>
                  </a:lnTo>
                  <a:close/>
                  <a:moveTo>
                    <a:pt x="66" y="1534"/>
                  </a:moveTo>
                  <a:lnTo>
                    <a:pt x="33" y="1500"/>
                  </a:lnTo>
                  <a:lnTo>
                    <a:pt x="1533" y="1500"/>
                  </a:lnTo>
                  <a:lnTo>
                    <a:pt x="1500" y="1534"/>
                  </a:lnTo>
                  <a:lnTo>
                    <a:pt x="1500" y="34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6" y="34"/>
                  </a:lnTo>
                  <a:lnTo>
                    <a:pt x="66" y="15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8" name="Rectangle 214"/>
            <p:cNvSpPr>
              <a:spLocks noChangeArrowheads="1"/>
            </p:cNvSpPr>
            <p:nvPr/>
          </p:nvSpPr>
          <p:spPr bwMode="auto">
            <a:xfrm>
              <a:off x="2593" y="3418"/>
              <a:ext cx="1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" name="Freeform 215"/>
            <p:cNvSpPr>
              <a:spLocks noEditPoints="1"/>
            </p:cNvSpPr>
            <p:nvPr/>
          </p:nvSpPr>
          <p:spPr bwMode="auto">
            <a:xfrm>
              <a:off x="2500" y="3428"/>
              <a:ext cx="80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0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0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0" name="Rectangle 216"/>
            <p:cNvSpPr>
              <a:spLocks noChangeArrowheads="1"/>
            </p:cNvSpPr>
            <p:nvPr/>
          </p:nvSpPr>
          <p:spPr bwMode="auto">
            <a:xfrm>
              <a:off x="2116" y="3372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1" name="Freeform 217"/>
            <p:cNvSpPr>
              <a:spLocks noEditPoints="1"/>
            </p:cNvSpPr>
            <p:nvPr/>
          </p:nvSpPr>
          <p:spPr bwMode="auto">
            <a:xfrm>
              <a:off x="2112" y="3368"/>
              <a:ext cx="158" cy="15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6" y="34"/>
                </a:cxn>
                <a:cxn ang="0">
                  <a:pos x="1566" y="1534"/>
                </a:cxn>
                <a:cxn ang="0">
                  <a:pos x="1533" y="1567"/>
                </a:cxn>
                <a:cxn ang="0">
                  <a:pos x="33" y="1567"/>
                </a:cxn>
                <a:cxn ang="0">
                  <a:pos x="0" y="1534"/>
                </a:cxn>
                <a:cxn ang="0">
                  <a:pos x="0" y="34"/>
                </a:cxn>
                <a:cxn ang="0">
                  <a:pos x="66" y="1534"/>
                </a:cxn>
                <a:cxn ang="0">
                  <a:pos x="33" y="1500"/>
                </a:cxn>
                <a:cxn ang="0">
                  <a:pos x="1533" y="1500"/>
                </a:cxn>
                <a:cxn ang="0">
                  <a:pos x="1500" y="1534"/>
                </a:cxn>
                <a:cxn ang="0">
                  <a:pos x="1500" y="34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6" y="34"/>
                </a:cxn>
                <a:cxn ang="0">
                  <a:pos x="66" y="1534"/>
                </a:cxn>
              </a:cxnLst>
              <a:rect l="0" t="0" r="r" b="b"/>
              <a:pathLst>
                <a:path w="1566" h="1567">
                  <a:moveTo>
                    <a:pt x="0" y="34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6" y="15"/>
                    <a:pt x="1566" y="34"/>
                  </a:cubicBezTo>
                  <a:lnTo>
                    <a:pt x="1566" y="1534"/>
                  </a:lnTo>
                  <a:cubicBezTo>
                    <a:pt x="1566" y="1552"/>
                    <a:pt x="1552" y="1567"/>
                    <a:pt x="1533" y="1567"/>
                  </a:cubicBezTo>
                  <a:lnTo>
                    <a:pt x="33" y="1567"/>
                  </a:lnTo>
                  <a:cubicBezTo>
                    <a:pt x="15" y="1567"/>
                    <a:pt x="0" y="1552"/>
                    <a:pt x="0" y="1534"/>
                  </a:cubicBezTo>
                  <a:lnTo>
                    <a:pt x="0" y="34"/>
                  </a:lnTo>
                  <a:close/>
                  <a:moveTo>
                    <a:pt x="66" y="1534"/>
                  </a:moveTo>
                  <a:lnTo>
                    <a:pt x="33" y="1500"/>
                  </a:lnTo>
                  <a:lnTo>
                    <a:pt x="1533" y="1500"/>
                  </a:lnTo>
                  <a:lnTo>
                    <a:pt x="1500" y="1534"/>
                  </a:lnTo>
                  <a:lnTo>
                    <a:pt x="1500" y="34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6" y="34"/>
                  </a:lnTo>
                  <a:lnTo>
                    <a:pt x="66" y="15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2" name="Rectangle 218"/>
            <p:cNvSpPr>
              <a:spLocks noChangeArrowheads="1"/>
            </p:cNvSpPr>
            <p:nvPr/>
          </p:nvSpPr>
          <p:spPr bwMode="auto">
            <a:xfrm>
              <a:off x="2139" y="3418"/>
              <a:ext cx="1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" name="Freeform 219"/>
            <p:cNvSpPr>
              <a:spLocks noEditPoints="1"/>
            </p:cNvSpPr>
            <p:nvPr/>
          </p:nvSpPr>
          <p:spPr bwMode="auto">
            <a:xfrm>
              <a:off x="2267" y="3428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4" name="Rectangle 220"/>
            <p:cNvSpPr>
              <a:spLocks noChangeArrowheads="1"/>
            </p:cNvSpPr>
            <p:nvPr/>
          </p:nvSpPr>
          <p:spPr bwMode="auto">
            <a:xfrm>
              <a:off x="2817" y="3372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5" name="Freeform 221"/>
            <p:cNvSpPr>
              <a:spLocks noEditPoints="1"/>
            </p:cNvSpPr>
            <p:nvPr/>
          </p:nvSpPr>
          <p:spPr bwMode="auto">
            <a:xfrm>
              <a:off x="2814" y="3368"/>
              <a:ext cx="158" cy="15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1534" y="0"/>
                </a:cxn>
                <a:cxn ang="0">
                  <a:pos x="1567" y="34"/>
                </a:cxn>
                <a:cxn ang="0">
                  <a:pos x="1567" y="1534"/>
                </a:cxn>
                <a:cxn ang="0">
                  <a:pos x="1534" y="1567"/>
                </a:cxn>
                <a:cxn ang="0">
                  <a:pos x="34" y="1567"/>
                </a:cxn>
                <a:cxn ang="0">
                  <a:pos x="0" y="1534"/>
                </a:cxn>
                <a:cxn ang="0">
                  <a:pos x="0" y="34"/>
                </a:cxn>
                <a:cxn ang="0">
                  <a:pos x="67" y="1534"/>
                </a:cxn>
                <a:cxn ang="0">
                  <a:pos x="34" y="1500"/>
                </a:cxn>
                <a:cxn ang="0">
                  <a:pos x="1534" y="1500"/>
                </a:cxn>
                <a:cxn ang="0">
                  <a:pos x="1500" y="1534"/>
                </a:cxn>
                <a:cxn ang="0">
                  <a:pos x="1500" y="34"/>
                </a:cxn>
                <a:cxn ang="0">
                  <a:pos x="1534" y="67"/>
                </a:cxn>
                <a:cxn ang="0">
                  <a:pos x="34" y="67"/>
                </a:cxn>
                <a:cxn ang="0">
                  <a:pos x="67" y="34"/>
                </a:cxn>
                <a:cxn ang="0">
                  <a:pos x="67" y="1534"/>
                </a:cxn>
              </a:cxnLst>
              <a:rect l="0" t="0" r="r" b="b"/>
              <a:pathLst>
                <a:path w="1567" h="1567">
                  <a:moveTo>
                    <a:pt x="0" y="34"/>
                  </a:moveTo>
                  <a:cubicBezTo>
                    <a:pt x="0" y="15"/>
                    <a:pt x="15" y="0"/>
                    <a:pt x="34" y="0"/>
                  </a:cubicBezTo>
                  <a:lnTo>
                    <a:pt x="1534" y="0"/>
                  </a:lnTo>
                  <a:cubicBezTo>
                    <a:pt x="1552" y="0"/>
                    <a:pt x="1567" y="15"/>
                    <a:pt x="1567" y="34"/>
                  </a:cubicBezTo>
                  <a:lnTo>
                    <a:pt x="1567" y="1534"/>
                  </a:lnTo>
                  <a:cubicBezTo>
                    <a:pt x="1567" y="1552"/>
                    <a:pt x="1552" y="1567"/>
                    <a:pt x="1534" y="1567"/>
                  </a:cubicBezTo>
                  <a:lnTo>
                    <a:pt x="34" y="1567"/>
                  </a:lnTo>
                  <a:cubicBezTo>
                    <a:pt x="15" y="1567"/>
                    <a:pt x="0" y="1552"/>
                    <a:pt x="0" y="1534"/>
                  </a:cubicBezTo>
                  <a:lnTo>
                    <a:pt x="0" y="34"/>
                  </a:lnTo>
                  <a:close/>
                  <a:moveTo>
                    <a:pt x="67" y="1534"/>
                  </a:moveTo>
                  <a:lnTo>
                    <a:pt x="34" y="1500"/>
                  </a:lnTo>
                  <a:lnTo>
                    <a:pt x="1534" y="1500"/>
                  </a:lnTo>
                  <a:lnTo>
                    <a:pt x="1500" y="1534"/>
                  </a:lnTo>
                  <a:lnTo>
                    <a:pt x="1500" y="34"/>
                  </a:lnTo>
                  <a:lnTo>
                    <a:pt x="1534" y="67"/>
                  </a:lnTo>
                  <a:lnTo>
                    <a:pt x="34" y="67"/>
                  </a:lnTo>
                  <a:lnTo>
                    <a:pt x="67" y="34"/>
                  </a:lnTo>
                  <a:lnTo>
                    <a:pt x="67" y="15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6" name="Rectangle 222"/>
            <p:cNvSpPr>
              <a:spLocks noChangeArrowheads="1"/>
            </p:cNvSpPr>
            <p:nvPr/>
          </p:nvSpPr>
          <p:spPr bwMode="auto">
            <a:xfrm>
              <a:off x="2835" y="3418"/>
              <a:ext cx="11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7" name="Freeform 223"/>
            <p:cNvSpPr>
              <a:spLocks noEditPoints="1"/>
            </p:cNvSpPr>
            <p:nvPr/>
          </p:nvSpPr>
          <p:spPr bwMode="auto">
            <a:xfrm>
              <a:off x="2736" y="3427"/>
              <a:ext cx="81" cy="4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8" y="18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39" y="41"/>
                </a:cxn>
                <a:cxn ang="0">
                  <a:pos x="42" y="0"/>
                </a:cxn>
              </a:cxnLst>
              <a:rect l="0" t="0" r="r" b="b"/>
              <a:pathLst>
                <a:path w="81" h="41">
                  <a:moveTo>
                    <a:pt x="0" y="15"/>
                  </a:moveTo>
                  <a:lnTo>
                    <a:pt x="48" y="18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0" y="15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39" y="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3056" y="3372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9" name="Freeform 225"/>
            <p:cNvSpPr>
              <a:spLocks noEditPoints="1"/>
            </p:cNvSpPr>
            <p:nvPr/>
          </p:nvSpPr>
          <p:spPr bwMode="auto">
            <a:xfrm>
              <a:off x="3053" y="3368"/>
              <a:ext cx="158" cy="15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7" y="34"/>
                </a:cxn>
                <a:cxn ang="0">
                  <a:pos x="1567" y="1534"/>
                </a:cxn>
                <a:cxn ang="0">
                  <a:pos x="1533" y="1567"/>
                </a:cxn>
                <a:cxn ang="0">
                  <a:pos x="33" y="1567"/>
                </a:cxn>
                <a:cxn ang="0">
                  <a:pos x="0" y="1534"/>
                </a:cxn>
                <a:cxn ang="0">
                  <a:pos x="0" y="34"/>
                </a:cxn>
                <a:cxn ang="0">
                  <a:pos x="67" y="1534"/>
                </a:cxn>
                <a:cxn ang="0">
                  <a:pos x="33" y="1500"/>
                </a:cxn>
                <a:cxn ang="0">
                  <a:pos x="1533" y="1500"/>
                </a:cxn>
                <a:cxn ang="0">
                  <a:pos x="1500" y="1534"/>
                </a:cxn>
                <a:cxn ang="0">
                  <a:pos x="1500" y="34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7" y="34"/>
                </a:cxn>
                <a:cxn ang="0">
                  <a:pos x="67" y="1534"/>
                </a:cxn>
              </a:cxnLst>
              <a:rect l="0" t="0" r="r" b="b"/>
              <a:pathLst>
                <a:path w="1567" h="1567">
                  <a:moveTo>
                    <a:pt x="0" y="34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7" y="15"/>
                    <a:pt x="1567" y="34"/>
                  </a:cubicBezTo>
                  <a:lnTo>
                    <a:pt x="1567" y="1534"/>
                  </a:lnTo>
                  <a:cubicBezTo>
                    <a:pt x="1567" y="1552"/>
                    <a:pt x="1552" y="1567"/>
                    <a:pt x="1533" y="1567"/>
                  </a:cubicBezTo>
                  <a:lnTo>
                    <a:pt x="33" y="1567"/>
                  </a:lnTo>
                  <a:cubicBezTo>
                    <a:pt x="15" y="1567"/>
                    <a:pt x="0" y="1552"/>
                    <a:pt x="0" y="1534"/>
                  </a:cubicBezTo>
                  <a:lnTo>
                    <a:pt x="0" y="34"/>
                  </a:lnTo>
                  <a:close/>
                  <a:moveTo>
                    <a:pt x="67" y="1534"/>
                  </a:moveTo>
                  <a:lnTo>
                    <a:pt x="33" y="1500"/>
                  </a:lnTo>
                  <a:lnTo>
                    <a:pt x="1533" y="1500"/>
                  </a:lnTo>
                  <a:lnTo>
                    <a:pt x="1500" y="1534"/>
                  </a:lnTo>
                  <a:lnTo>
                    <a:pt x="1500" y="34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7" y="34"/>
                  </a:lnTo>
                  <a:lnTo>
                    <a:pt x="67" y="15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3077" y="3418"/>
              <a:ext cx="1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1" name="Freeform 227"/>
            <p:cNvSpPr>
              <a:spLocks noEditPoints="1"/>
            </p:cNvSpPr>
            <p:nvPr/>
          </p:nvSpPr>
          <p:spPr bwMode="auto">
            <a:xfrm>
              <a:off x="2977" y="3428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3290" y="3372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3" name="Freeform 229"/>
            <p:cNvSpPr>
              <a:spLocks noEditPoints="1"/>
            </p:cNvSpPr>
            <p:nvPr/>
          </p:nvSpPr>
          <p:spPr bwMode="auto">
            <a:xfrm>
              <a:off x="3287" y="3368"/>
              <a:ext cx="158" cy="15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6" y="34"/>
                </a:cxn>
                <a:cxn ang="0">
                  <a:pos x="1566" y="1534"/>
                </a:cxn>
                <a:cxn ang="0">
                  <a:pos x="1533" y="1567"/>
                </a:cxn>
                <a:cxn ang="0">
                  <a:pos x="33" y="1567"/>
                </a:cxn>
                <a:cxn ang="0">
                  <a:pos x="0" y="1534"/>
                </a:cxn>
                <a:cxn ang="0">
                  <a:pos x="0" y="34"/>
                </a:cxn>
                <a:cxn ang="0">
                  <a:pos x="66" y="1534"/>
                </a:cxn>
                <a:cxn ang="0">
                  <a:pos x="33" y="1500"/>
                </a:cxn>
                <a:cxn ang="0">
                  <a:pos x="1533" y="1500"/>
                </a:cxn>
                <a:cxn ang="0">
                  <a:pos x="1500" y="1534"/>
                </a:cxn>
                <a:cxn ang="0">
                  <a:pos x="1500" y="34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6" y="34"/>
                </a:cxn>
                <a:cxn ang="0">
                  <a:pos x="66" y="1534"/>
                </a:cxn>
              </a:cxnLst>
              <a:rect l="0" t="0" r="r" b="b"/>
              <a:pathLst>
                <a:path w="1566" h="1567">
                  <a:moveTo>
                    <a:pt x="0" y="34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6" y="15"/>
                    <a:pt x="1566" y="34"/>
                  </a:cubicBezTo>
                  <a:lnTo>
                    <a:pt x="1566" y="1534"/>
                  </a:lnTo>
                  <a:cubicBezTo>
                    <a:pt x="1566" y="1552"/>
                    <a:pt x="1552" y="1567"/>
                    <a:pt x="1533" y="1567"/>
                  </a:cubicBezTo>
                  <a:lnTo>
                    <a:pt x="33" y="1567"/>
                  </a:lnTo>
                  <a:cubicBezTo>
                    <a:pt x="15" y="1567"/>
                    <a:pt x="0" y="1552"/>
                    <a:pt x="0" y="1534"/>
                  </a:cubicBezTo>
                  <a:lnTo>
                    <a:pt x="0" y="34"/>
                  </a:lnTo>
                  <a:close/>
                  <a:moveTo>
                    <a:pt x="66" y="1534"/>
                  </a:moveTo>
                  <a:lnTo>
                    <a:pt x="33" y="1500"/>
                  </a:lnTo>
                  <a:lnTo>
                    <a:pt x="1533" y="1500"/>
                  </a:lnTo>
                  <a:lnTo>
                    <a:pt x="1500" y="1534"/>
                  </a:lnTo>
                  <a:lnTo>
                    <a:pt x="1500" y="34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6" y="34"/>
                  </a:lnTo>
                  <a:lnTo>
                    <a:pt x="66" y="15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3309" y="3418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5" name="Freeform 231"/>
            <p:cNvSpPr>
              <a:spLocks noEditPoints="1"/>
            </p:cNvSpPr>
            <p:nvPr/>
          </p:nvSpPr>
          <p:spPr bwMode="auto">
            <a:xfrm>
              <a:off x="3209" y="3427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7" y="17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40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7" y="17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20"/>
                  </a:lnTo>
                  <a:close/>
                  <a:moveTo>
                    <a:pt x="40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6" name="Freeform 232"/>
            <p:cNvSpPr>
              <a:spLocks noEditPoints="1"/>
            </p:cNvSpPr>
            <p:nvPr/>
          </p:nvSpPr>
          <p:spPr bwMode="auto">
            <a:xfrm>
              <a:off x="3447" y="3427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39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7" name="Freeform 233"/>
            <p:cNvSpPr>
              <a:spLocks noEditPoints="1"/>
            </p:cNvSpPr>
            <p:nvPr/>
          </p:nvSpPr>
          <p:spPr bwMode="auto">
            <a:xfrm>
              <a:off x="2524" y="3340"/>
              <a:ext cx="954" cy="442"/>
            </a:xfrm>
            <a:custGeom>
              <a:avLst/>
              <a:gdLst/>
              <a:ahLst/>
              <a:cxnLst>
                <a:cxn ang="0">
                  <a:pos x="0" y="2175"/>
                </a:cxn>
                <a:cxn ang="0">
                  <a:pos x="0" y="1941"/>
                </a:cxn>
                <a:cxn ang="0">
                  <a:pos x="0" y="1708"/>
                </a:cxn>
                <a:cxn ang="0">
                  <a:pos x="0" y="1475"/>
                </a:cxn>
                <a:cxn ang="0">
                  <a:pos x="0" y="1241"/>
                </a:cxn>
                <a:cxn ang="0">
                  <a:pos x="0" y="1008"/>
                </a:cxn>
                <a:cxn ang="0">
                  <a:pos x="0" y="775"/>
                </a:cxn>
                <a:cxn ang="0">
                  <a:pos x="0" y="541"/>
                </a:cxn>
                <a:cxn ang="0">
                  <a:pos x="0" y="308"/>
                </a:cxn>
                <a:cxn ang="0">
                  <a:pos x="91" y="33"/>
                </a:cxn>
                <a:cxn ang="0">
                  <a:pos x="191" y="0"/>
                </a:cxn>
                <a:cxn ang="0">
                  <a:pos x="425" y="0"/>
                </a:cxn>
                <a:cxn ang="0">
                  <a:pos x="658" y="0"/>
                </a:cxn>
                <a:cxn ang="0">
                  <a:pos x="891" y="0"/>
                </a:cxn>
                <a:cxn ang="0">
                  <a:pos x="1125" y="0"/>
                </a:cxn>
                <a:cxn ang="0">
                  <a:pos x="1358" y="0"/>
                </a:cxn>
                <a:cxn ang="0">
                  <a:pos x="1591" y="0"/>
                </a:cxn>
                <a:cxn ang="0">
                  <a:pos x="1825" y="0"/>
                </a:cxn>
                <a:cxn ang="0">
                  <a:pos x="2058" y="0"/>
                </a:cxn>
                <a:cxn ang="0">
                  <a:pos x="2291" y="0"/>
                </a:cxn>
                <a:cxn ang="0">
                  <a:pos x="2525" y="0"/>
                </a:cxn>
                <a:cxn ang="0">
                  <a:pos x="2758" y="0"/>
                </a:cxn>
                <a:cxn ang="0">
                  <a:pos x="2991" y="0"/>
                </a:cxn>
                <a:cxn ang="0">
                  <a:pos x="3225" y="0"/>
                </a:cxn>
                <a:cxn ang="0">
                  <a:pos x="3458" y="0"/>
                </a:cxn>
                <a:cxn ang="0">
                  <a:pos x="3691" y="0"/>
                </a:cxn>
                <a:cxn ang="0">
                  <a:pos x="3925" y="0"/>
                </a:cxn>
                <a:cxn ang="0">
                  <a:pos x="4158" y="0"/>
                </a:cxn>
                <a:cxn ang="0">
                  <a:pos x="4391" y="0"/>
                </a:cxn>
                <a:cxn ang="0">
                  <a:pos x="4625" y="0"/>
                </a:cxn>
                <a:cxn ang="0">
                  <a:pos x="4687" y="16"/>
                </a:cxn>
                <a:cxn ang="0">
                  <a:pos x="4720" y="304"/>
                </a:cxn>
                <a:cxn ang="0">
                  <a:pos x="4720" y="537"/>
                </a:cxn>
                <a:cxn ang="0">
                  <a:pos x="4720" y="771"/>
                </a:cxn>
                <a:cxn ang="0">
                  <a:pos x="4720" y="1004"/>
                </a:cxn>
                <a:cxn ang="0">
                  <a:pos x="4720" y="1237"/>
                </a:cxn>
                <a:cxn ang="0">
                  <a:pos x="4720" y="1471"/>
                </a:cxn>
                <a:cxn ang="0">
                  <a:pos x="4720" y="1704"/>
                </a:cxn>
                <a:cxn ang="0">
                  <a:pos x="4720" y="1937"/>
                </a:cxn>
                <a:cxn ang="0">
                  <a:pos x="4720" y="2171"/>
                </a:cxn>
                <a:cxn ang="0">
                  <a:pos x="4475" y="2191"/>
                </a:cxn>
                <a:cxn ang="0">
                  <a:pos x="4241" y="2191"/>
                </a:cxn>
                <a:cxn ang="0">
                  <a:pos x="4008" y="2191"/>
                </a:cxn>
                <a:cxn ang="0">
                  <a:pos x="3775" y="2191"/>
                </a:cxn>
                <a:cxn ang="0">
                  <a:pos x="3541" y="2191"/>
                </a:cxn>
                <a:cxn ang="0">
                  <a:pos x="3308" y="2191"/>
                </a:cxn>
                <a:cxn ang="0">
                  <a:pos x="3075" y="2191"/>
                </a:cxn>
                <a:cxn ang="0">
                  <a:pos x="2841" y="2191"/>
                </a:cxn>
                <a:cxn ang="0">
                  <a:pos x="2608" y="2191"/>
                </a:cxn>
                <a:cxn ang="0">
                  <a:pos x="2375" y="2191"/>
                </a:cxn>
                <a:cxn ang="0">
                  <a:pos x="2141" y="2191"/>
                </a:cxn>
                <a:cxn ang="0">
                  <a:pos x="1908" y="2191"/>
                </a:cxn>
                <a:cxn ang="0">
                  <a:pos x="1675" y="2191"/>
                </a:cxn>
                <a:cxn ang="0">
                  <a:pos x="1441" y="2191"/>
                </a:cxn>
                <a:cxn ang="0">
                  <a:pos x="1208" y="2191"/>
                </a:cxn>
                <a:cxn ang="0">
                  <a:pos x="975" y="2191"/>
                </a:cxn>
                <a:cxn ang="0">
                  <a:pos x="741" y="2191"/>
                </a:cxn>
                <a:cxn ang="0">
                  <a:pos x="508" y="2191"/>
                </a:cxn>
                <a:cxn ang="0">
                  <a:pos x="275" y="2191"/>
                </a:cxn>
                <a:cxn ang="0">
                  <a:pos x="41" y="2191"/>
                </a:cxn>
              </a:cxnLst>
              <a:rect l="0" t="0" r="r" b="b"/>
              <a:pathLst>
                <a:path w="4720" h="2191">
                  <a:moveTo>
                    <a:pt x="0" y="2175"/>
                  </a:moveTo>
                  <a:lnTo>
                    <a:pt x="0" y="2041"/>
                  </a:lnTo>
                  <a:lnTo>
                    <a:pt x="33" y="2041"/>
                  </a:lnTo>
                  <a:lnTo>
                    <a:pt x="33" y="2175"/>
                  </a:lnTo>
                  <a:lnTo>
                    <a:pt x="0" y="2175"/>
                  </a:lnTo>
                  <a:close/>
                  <a:moveTo>
                    <a:pt x="0" y="1941"/>
                  </a:moveTo>
                  <a:lnTo>
                    <a:pt x="0" y="1808"/>
                  </a:lnTo>
                  <a:lnTo>
                    <a:pt x="33" y="1808"/>
                  </a:lnTo>
                  <a:lnTo>
                    <a:pt x="33" y="1941"/>
                  </a:lnTo>
                  <a:lnTo>
                    <a:pt x="0" y="1941"/>
                  </a:lnTo>
                  <a:close/>
                  <a:moveTo>
                    <a:pt x="0" y="1708"/>
                  </a:moveTo>
                  <a:lnTo>
                    <a:pt x="0" y="1575"/>
                  </a:lnTo>
                  <a:lnTo>
                    <a:pt x="33" y="1575"/>
                  </a:lnTo>
                  <a:lnTo>
                    <a:pt x="33" y="1708"/>
                  </a:lnTo>
                  <a:lnTo>
                    <a:pt x="0" y="1708"/>
                  </a:lnTo>
                  <a:close/>
                  <a:moveTo>
                    <a:pt x="0" y="1475"/>
                  </a:moveTo>
                  <a:lnTo>
                    <a:pt x="0" y="1341"/>
                  </a:lnTo>
                  <a:lnTo>
                    <a:pt x="33" y="1341"/>
                  </a:lnTo>
                  <a:lnTo>
                    <a:pt x="33" y="1475"/>
                  </a:lnTo>
                  <a:lnTo>
                    <a:pt x="0" y="1475"/>
                  </a:lnTo>
                  <a:close/>
                  <a:moveTo>
                    <a:pt x="0" y="1241"/>
                  </a:moveTo>
                  <a:lnTo>
                    <a:pt x="0" y="1108"/>
                  </a:lnTo>
                  <a:lnTo>
                    <a:pt x="33" y="1108"/>
                  </a:lnTo>
                  <a:lnTo>
                    <a:pt x="33" y="1241"/>
                  </a:lnTo>
                  <a:lnTo>
                    <a:pt x="0" y="1241"/>
                  </a:lnTo>
                  <a:close/>
                  <a:moveTo>
                    <a:pt x="0" y="1008"/>
                  </a:moveTo>
                  <a:lnTo>
                    <a:pt x="0" y="875"/>
                  </a:lnTo>
                  <a:lnTo>
                    <a:pt x="33" y="875"/>
                  </a:lnTo>
                  <a:lnTo>
                    <a:pt x="33" y="1008"/>
                  </a:lnTo>
                  <a:lnTo>
                    <a:pt x="0" y="1008"/>
                  </a:lnTo>
                  <a:close/>
                  <a:moveTo>
                    <a:pt x="0" y="775"/>
                  </a:moveTo>
                  <a:lnTo>
                    <a:pt x="0" y="641"/>
                  </a:lnTo>
                  <a:lnTo>
                    <a:pt x="33" y="641"/>
                  </a:lnTo>
                  <a:lnTo>
                    <a:pt x="33" y="775"/>
                  </a:lnTo>
                  <a:lnTo>
                    <a:pt x="0" y="775"/>
                  </a:lnTo>
                  <a:close/>
                  <a:moveTo>
                    <a:pt x="0" y="541"/>
                  </a:moveTo>
                  <a:lnTo>
                    <a:pt x="0" y="408"/>
                  </a:lnTo>
                  <a:lnTo>
                    <a:pt x="33" y="408"/>
                  </a:lnTo>
                  <a:lnTo>
                    <a:pt x="33" y="541"/>
                  </a:lnTo>
                  <a:lnTo>
                    <a:pt x="0" y="541"/>
                  </a:lnTo>
                  <a:close/>
                  <a:moveTo>
                    <a:pt x="0" y="308"/>
                  </a:moveTo>
                  <a:lnTo>
                    <a:pt x="0" y="175"/>
                  </a:lnTo>
                  <a:lnTo>
                    <a:pt x="33" y="175"/>
                  </a:lnTo>
                  <a:lnTo>
                    <a:pt x="33" y="308"/>
                  </a:lnTo>
                  <a:lnTo>
                    <a:pt x="0" y="308"/>
                  </a:lnTo>
                  <a:close/>
                  <a:moveTo>
                    <a:pt x="0" y="75"/>
                  </a:move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91" y="0"/>
                  </a:lnTo>
                  <a:lnTo>
                    <a:pt x="91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75"/>
                  </a:lnTo>
                  <a:lnTo>
                    <a:pt x="0" y="75"/>
                  </a:lnTo>
                  <a:close/>
                  <a:moveTo>
                    <a:pt x="191" y="0"/>
                  </a:moveTo>
                  <a:lnTo>
                    <a:pt x="325" y="0"/>
                  </a:lnTo>
                  <a:lnTo>
                    <a:pt x="325" y="33"/>
                  </a:lnTo>
                  <a:lnTo>
                    <a:pt x="191" y="33"/>
                  </a:lnTo>
                  <a:lnTo>
                    <a:pt x="191" y="0"/>
                  </a:lnTo>
                  <a:close/>
                  <a:moveTo>
                    <a:pt x="425" y="0"/>
                  </a:moveTo>
                  <a:lnTo>
                    <a:pt x="558" y="0"/>
                  </a:lnTo>
                  <a:lnTo>
                    <a:pt x="558" y="33"/>
                  </a:lnTo>
                  <a:lnTo>
                    <a:pt x="425" y="33"/>
                  </a:lnTo>
                  <a:lnTo>
                    <a:pt x="425" y="0"/>
                  </a:lnTo>
                  <a:close/>
                  <a:moveTo>
                    <a:pt x="658" y="0"/>
                  </a:moveTo>
                  <a:lnTo>
                    <a:pt x="791" y="0"/>
                  </a:lnTo>
                  <a:lnTo>
                    <a:pt x="791" y="33"/>
                  </a:lnTo>
                  <a:lnTo>
                    <a:pt x="658" y="33"/>
                  </a:lnTo>
                  <a:lnTo>
                    <a:pt x="658" y="0"/>
                  </a:lnTo>
                  <a:close/>
                  <a:moveTo>
                    <a:pt x="891" y="0"/>
                  </a:moveTo>
                  <a:lnTo>
                    <a:pt x="1025" y="0"/>
                  </a:lnTo>
                  <a:lnTo>
                    <a:pt x="1025" y="33"/>
                  </a:lnTo>
                  <a:lnTo>
                    <a:pt x="891" y="33"/>
                  </a:lnTo>
                  <a:lnTo>
                    <a:pt x="891" y="0"/>
                  </a:lnTo>
                  <a:close/>
                  <a:moveTo>
                    <a:pt x="1125" y="0"/>
                  </a:moveTo>
                  <a:lnTo>
                    <a:pt x="1258" y="0"/>
                  </a:lnTo>
                  <a:lnTo>
                    <a:pt x="1258" y="33"/>
                  </a:lnTo>
                  <a:lnTo>
                    <a:pt x="1125" y="33"/>
                  </a:lnTo>
                  <a:lnTo>
                    <a:pt x="1125" y="0"/>
                  </a:lnTo>
                  <a:close/>
                  <a:moveTo>
                    <a:pt x="1358" y="0"/>
                  </a:moveTo>
                  <a:lnTo>
                    <a:pt x="1491" y="0"/>
                  </a:lnTo>
                  <a:lnTo>
                    <a:pt x="1491" y="33"/>
                  </a:lnTo>
                  <a:lnTo>
                    <a:pt x="1358" y="33"/>
                  </a:lnTo>
                  <a:lnTo>
                    <a:pt x="1358" y="0"/>
                  </a:lnTo>
                  <a:close/>
                  <a:moveTo>
                    <a:pt x="1591" y="0"/>
                  </a:moveTo>
                  <a:lnTo>
                    <a:pt x="1725" y="0"/>
                  </a:lnTo>
                  <a:lnTo>
                    <a:pt x="1725" y="33"/>
                  </a:lnTo>
                  <a:lnTo>
                    <a:pt x="1591" y="33"/>
                  </a:lnTo>
                  <a:lnTo>
                    <a:pt x="1591" y="0"/>
                  </a:lnTo>
                  <a:close/>
                  <a:moveTo>
                    <a:pt x="1825" y="0"/>
                  </a:moveTo>
                  <a:lnTo>
                    <a:pt x="1958" y="0"/>
                  </a:lnTo>
                  <a:lnTo>
                    <a:pt x="1958" y="33"/>
                  </a:lnTo>
                  <a:lnTo>
                    <a:pt x="1825" y="33"/>
                  </a:lnTo>
                  <a:lnTo>
                    <a:pt x="1825" y="0"/>
                  </a:lnTo>
                  <a:close/>
                  <a:moveTo>
                    <a:pt x="2058" y="0"/>
                  </a:moveTo>
                  <a:lnTo>
                    <a:pt x="2191" y="0"/>
                  </a:lnTo>
                  <a:lnTo>
                    <a:pt x="2191" y="33"/>
                  </a:lnTo>
                  <a:lnTo>
                    <a:pt x="2058" y="33"/>
                  </a:lnTo>
                  <a:lnTo>
                    <a:pt x="2058" y="0"/>
                  </a:lnTo>
                  <a:close/>
                  <a:moveTo>
                    <a:pt x="2291" y="0"/>
                  </a:moveTo>
                  <a:lnTo>
                    <a:pt x="2425" y="0"/>
                  </a:lnTo>
                  <a:lnTo>
                    <a:pt x="2425" y="33"/>
                  </a:lnTo>
                  <a:lnTo>
                    <a:pt x="2291" y="33"/>
                  </a:lnTo>
                  <a:lnTo>
                    <a:pt x="2291" y="0"/>
                  </a:lnTo>
                  <a:close/>
                  <a:moveTo>
                    <a:pt x="2525" y="0"/>
                  </a:moveTo>
                  <a:lnTo>
                    <a:pt x="2658" y="0"/>
                  </a:lnTo>
                  <a:lnTo>
                    <a:pt x="2658" y="33"/>
                  </a:lnTo>
                  <a:lnTo>
                    <a:pt x="2525" y="33"/>
                  </a:lnTo>
                  <a:lnTo>
                    <a:pt x="2525" y="0"/>
                  </a:lnTo>
                  <a:close/>
                  <a:moveTo>
                    <a:pt x="2758" y="0"/>
                  </a:moveTo>
                  <a:lnTo>
                    <a:pt x="2891" y="0"/>
                  </a:lnTo>
                  <a:lnTo>
                    <a:pt x="2891" y="33"/>
                  </a:lnTo>
                  <a:lnTo>
                    <a:pt x="2758" y="33"/>
                  </a:lnTo>
                  <a:lnTo>
                    <a:pt x="2758" y="0"/>
                  </a:lnTo>
                  <a:close/>
                  <a:moveTo>
                    <a:pt x="2991" y="0"/>
                  </a:moveTo>
                  <a:lnTo>
                    <a:pt x="3125" y="0"/>
                  </a:lnTo>
                  <a:lnTo>
                    <a:pt x="3125" y="33"/>
                  </a:lnTo>
                  <a:lnTo>
                    <a:pt x="2991" y="33"/>
                  </a:lnTo>
                  <a:lnTo>
                    <a:pt x="2991" y="0"/>
                  </a:lnTo>
                  <a:close/>
                  <a:moveTo>
                    <a:pt x="3225" y="0"/>
                  </a:moveTo>
                  <a:lnTo>
                    <a:pt x="3358" y="0"/>
                  </a:lnTo>
                  <a:lnTo>
                    <a:pt x="3358" y="33"/>
                  </a:lnTo>
                  <a:lnTo>
                    <a:pt x="3225" y="33"/>
                  </a:lnTo>
                  <a:lnTo>
                    <a:pt x="3225" y="0"/>
                  </a:lnTo>
                  <a:close/>
                  <a:moveTo>
                    <a:pt x="3458" y="0"/>
                  </a:moveTo>
                  <a:lnTo>
                    <a:pt x="3591" y="0"/>
                  </a:lnTo>
                  <a:lnTo>
                    <a:pt x="3591" y="33"/>
                  </a:lnTo>
                  <a:lnTo>
                    <a:pt x="3458" y="33"/>
                  </a:lnTo>
                  <a:lnTo>
                    <a:pt x="3458" y="0"/>
                  </a:lnTo>
                  <a:close/>
                  <a:moveTo>
                    <a:pt x="3691" y="0"/>
                  </a:moveTo>
                  <a:lnTo>
                    <a:pt x="3825" y="0"/>
                  </a:lnTo>
                  <a:lnTo>
                    <a:pt x="3825" y="33"/>
                  </a:lnTo>
                  <a:lnTo>
                    <a:pt x="3691" y="33"/>
                  </a:lnTo>
                  <a:lnTo>
                    <a:pt x="3691" y="0"/>
                  </a:lnTo>
                  <a:close/>
                  <a:moveTo>
                    <a:pt x="3925" y="0"/>
                  </a:moveTo>
                  <a:lnTo>
                    <a:pt x="4058" y="0"/>
                  </a:lnTo>
                  <a:lnTo>
                    <a:pt x="4058" y="33"/>
                  </a:lnTo>
                  <a:lnTo>
                    <a:pt x="3925" y="33"/>
                  </a:lnTo>
                  <a:lnTo>
                    <a:pt x="3925" y="0"/>
                  </a:lnTo>
                  <a:close/>
                  <a:moveTo>
                    <a:pt x="4158" y="0"/>
                  </a:moveTo>
                  <a:lnTo>
                    <a:pt x="4291" y="0"/>
                  </a:lnTo>
                  <a:lnTo>
                    <a:pt x="4291" y="33"/>
                  </a:lnTo>
                  <a:lnTo>
                    <a:pt x="4158" y="33"/>
                  </a:lnTo>
                  <a:lnTo>
                    <a:pt x="4158" y="0"/>
                  </a:lnTo>
                  <a:close/>
                  <a:moveTo>
                    <a:pt x="4391" y="0"/>
                  </a:moveTo>
                  <a:lnTo>
                    <a:pt x="4525" y="0"/>
                  </a:lnTo>
                  <a:lnTo>
                    <a:pt x="4525" y="33"/>
                  </a:lnTo>
                  <a:lnTo>
                    <a:pt x="4391" y="33"/>
                  </a:lnTo>
                  <a:lnTo>
                    <a:pt x="4391" y="0"/>
                  </a:lnTo>
                  <a:close/>
                  <a:moveTo>
                    <a:pt x="4625" y="0"/>
                  </a:moveTo>
                  <a:lnTo>
                    <a:pt x="4704" y="0"/>
                  </a:lnTo>
                  <a:cubicBezTo>
                    <a:pt x="4713" y="0"/>
                    <a:pt x="4720" y="7"/>
                    <a:pt x="4720" y="16"/>
                  </a:cubicBezTo>
                  <a:lnTo>
                    <a:pt x="4720" y="71"/>
                  </a:lnTo>
                  <a:lnTo>
                    <a:pt x="4687" y="71"/>
                  </a:lnTo>
                  <a:lnTo>
                    <a:pt x="4687" y="16"/>
                  </a:lnTo>
                  <a:lnTo>
                    <a:pt x="4704" y="33"/>
                  </a:lnTo>
                  <a:lnTo>
                    <a:pt x="4625" y="33"/>
                  </a:lnTo>
                  <a:lnTo>
                    <a:pt x="4625" y="0"/>
                  </a:lnTo>
                  <a:close/>
                  <a:moveTo>
                    <a:pt x="4720" y="171"/>
                  </a:moveTo>
                  <a:lnTo>
                    <a:pt x="4720" y="304"/>
                  </a:lnTo>
                  <a:lnTo>
                    <a:pt x="4687" y="304"/>
                  </a:lnTo>
                  <a:lnTo>
                    <a:pt x="4687" y="171"/>
                  </a:lnTo>
                  <a:lnTo>
                    <a:pt x="4720" y="171"/>
                  </a:lnTo>
                  <a:close/>
                  <a:moveTo>
                    <a:pt x="4720" y="404"/>
                  </a:moveTo>
                  <a:lnTo>
                    <a:pt x="4720" y="537"/>
                  </a:lnTo>
                  <a:lnTo>
                    <a:pt x="4687" y="537"/>
                  </a:lnTo>
                  <a:lnTo>
                    <a:pt x="4687" y="404"/>
                  </a:lnTo>
                  <a:lnTo>
                    <a:pt x="4720" y="404"/>
                  </a:lnTo>
                  <a:close/>
                  <a:moveTo>
                    <a:pt x="4720" y="637"/>
                  </a:moveTo>
                  <a:lnTo>
                    <a:pt x="4720" y="771"/>
                  </a:lnTo>
                  <a:lnTo>
                    <a:pt x="4687" y="771"/>
                  </a:lnTo>
                  <a:lnTo>
                    <a:pt x="4687" y="637"/>
                  </a:lnTo>
                  <a:lnTo>
                    <a:pt x="4720" y="637"/>
                  </a:lnTo>
                  <a:close/>
                  <a:moveTo>
                    <a:pt x="4720" y="871"/>
                  </a:moveTo>
                  <a:lnTo>
                    <a:pt x="4720" y="1004"/>
                  </a:lnTo>
                  <a:lnTo>
                    <a:pt x="4687" y="1004"/>
                  </a:lnTo>
                  <a:lnTo>
                    <a:pt x="4687" y="871"/>
                  </a:lnTo>
                  <a:lnTo>
                    <a:pt x="4720" y="871"/>
                  </a:lnTo>
                  <a:close/>
                  <a:moveTo>
                    <a:pt x="4720" y="1104"/>
                  </a:moveTo>
                  <a:lnTo>
                    <a:pt x="4720" y="1237"/>
                  </a:lnTo>
                  <a:lnTo>
                    <a:pt x="4687" y="1237"/>
                  </a:lnTo>
                  <a:lnTo>
                    <a:pt x="4687" y="1104"/>
                  </a:lnTo>
                  <a:lnTo>
                    <a:pt x="4720" y="1104"/>
                  </a:lnTo>
                  <a:close/>
                  <a:moveTo>
                    <a:pt x="4720" y="1337"/>
                  </a:moveTo>
                  <a:lnTo>
                    <a:pt x="4720" y="1471"/>
                  </a:lnTo>
                  <a:lnTo>
                    <a:pt x="4687" y="1471"/>
                  </a:lnTo>
                  <a:lnTo>
                    <a:pt x="4687" y="1337"/>
                  </a:lnTo>
                  <a:lnTo>
                    <a:pt x="4720" y="1337"/>
                  </a:lnTo>
                  <a:close/>
                  <a:moveTo>
                    <a:pt x="4720" y="1571"/>
                  </a:moveTo>
                  <a:lnTo>
                    <a:pt x="4720" y="1704"/>
                  </a:lnTo>
                  <a:lnTo>
                    <a:pt x="4687" y="1704"/>
                  </a:lnTo>
                  <a:lnTo>
                    <a:pt x="4687" y="1571"/>
                  </a:lnTo>
                  <a:lnTo>
                    <a:pt x="4720" y="1571"/>
                  </a:lnTo>
                  <a:close/>
                  <a:moveTo>
                    <a:pt x="4720" y="1804"/>
                  </a:moveTo>
                  <a:lnTo>
                    <a:pt x="4720" y="1937"/>
                  </a:lnTo>
                  <a:lnTo>
                    <a:pt x="4687" y="1937"/>
                  </a:lnTo>
                  <a:lnTo>
                    <a:pt x="4687" y="1804"/>
                  </a:lnTo>
                  <a:lnTo>
                    <a:pt x="4720" y="1804"/>
                  </a:lnTo>
                  <a:close/>
                  <a:moveTo>
                    <a:pt x="4720" y="2037"/>
                  </a:moveTo>
                  <a:lnTo>
                    <a:pt x="4720" y="2171"/>
                  </a:lnTo>
                  <a:lnTo>
                    <a:pt x="4687" y="2171"/>
                  </a:lnTo>
                  <a:lnTo>
                    <a:pt x="4687" y="2037"/>
                  </a:lnTo>
                  <a:lnTo>
                    <a:pt x="4720" y="2037"/>
                  </a:lnTo>
                  <a:close/>
                  <a:moveTo>
                    <a:pt x="4608" y="2191"/>
                  </a:moveTo>
                  <a:lnTo>
                    <a:pt x="4475" y="2191"/>
                  </a:lnTo>
                  <a:lnTo>
                    <a:pt x="4475" y="2158"/>
                  </a:lnTo>
                  <a:lnTo>
                    <a:pt x="4608" y="2158"/>
                  </a:lnTo>
                  <a:lnTo>
                    <a:pt x="4608" y="2191"/>
                  </a:lnTo>
                  <a:close/>
                  <a:moveTo>
                    <a:pt x="4375" y="2191"/>
                  </a:moveTo>
                  <a:lnTo>
                    <a:pt x="4241" y="2191"/>
                  </a:lnTo>
                  <a:lnTo>
                    <a:pt x="4241" y="2158"/>
                  </a:lnTo>
                  <a:lnTo>
                    <a:pt x="4375" y="2158"/>
                  </a:lnTo>
                  <a:lnTo>
                    <a:pt x="4375" y="2191"/>
                  </a:lnTo>
                  <a:close/>
                  <a:moveTo>
                    <a:pt x="4141" y="2191"/>
                  </a:moveTo>
                  <a:lnTo>
                    <a:pt x="4008" y="2191"/>
                  </a:lnTo>
                  <a:lnTo>
                    <a:pt x="4008" y="2158"/>
                  </a:lnTo>
                  <a:lnTo>
                    <a:pt x="4141" y="2158"/>
                  </a:lnTo>
                  <a:lnTo>
                    <a:pt x="4141" y="2191"/>
                  </a:lnTo>
                  <a:close/>
                  <a:moveTo>
                    <a:pt x="3908" y="2191"/>
                  </a:moveTo>
                  <a:lnTo>
                    <a:pt x="3775" y="2191"/>
                  </a:lnTo>
                  <a:lnTo>
                    <a:pt x="3775" y="2158"/>
                  </a:lnTo>
                  <a:lnTo>
                    <a:pt x="3908" y="2158"/>
                  </a:lnTo>
                  <a:lnTo>
                    <a:pt x="3908" y="2191"/>
                  </a:lnTo>
                  <a:close/>
                  <a:moveTo>
                    <a:pt x="3675" y="2191"/>
                  </a:moveTo>
                  <a:lnTo>
                    <a:pt x="3541" y="2191"/>
                  </a:lnTo>
                  <a:lnTo>
                    <a:pt x="3541" y="2158"/>
                  </a:lnTo>
                  <a:lnTo>
                    <a:pt x="3675" y="2158"/>
                  </a:lnTo>
                  <a:lnTo>
                    <a:pt x="3675" y="2191"/>
                  </a:lnTo>
                  <a:close/>
                  <a:moveTo>
                    <a:pt x="3441" y="2191"/>
                  </a:moveTo>
                  <a:lnTo>
                    <a:pt x="3308" y="2191"/>
                  </a:lnTo>
                  <a:lnTo>
                    <a:pt x="3308" y="2158"/>
                  </a:lnTo>
                  <a:lnTo>
                    <a:pt x="3441" y="2158"/>
                  </a:lnTo>
                  <a:lnTo>
                    <a:pt x="3441" y="2191"/>
                  </a:lnTo>
                  <a:close/>
                  <a:moveTo>
                    <a:pt x="3208" y="2191"/>
                  </a:moveTo>
                  <a:lnTo>
                    <a:pt x="3075" y="2191"/>
                  </a:lnTo>
                  <a:lnTo>
                    <a:pt x="3075" y="2158"/>
                  </a:lnTo>
                  <a:lnTo>
                    <a:pt x="3208" y="2158"/>
                  </a:lnTo>
                  <a:lnTo>
                    <a:pt x="3208" y="2191"/>
                  </a:lnTo>
                  <a:close/>
                  <a:moveTo>
                    <a:pt x="2975" y="2191"/>
                  </a:moveTo>
                  <a:lnTo>
                    <a:pt x="2841" y="2191"/>
                  </a:lnTo>
                  <a:lnTo>
                    <a:pt x="2841" y="2158"/>
                  </a:lnTo>
                  <a:lnTo>
                    <a:pt x="2975" y="2158"/>
                  </a:lnTo>
                  <a:lnTo>
                    <a:pt x="2975" y="2191"/>
                  </a:lnTo>
                  <a:close/>
                  <a:moveTo>
                    <a:pt x="2741" y="2191"/>
                  </a:moveTo>
                  <a:lnTo>
                    <a:pt x="2608" y="2191"/>
                  </a:lnTo>
                  <a:lnTo>
                    <a:pt x="2608" y="2158"/>
                  </a:lnTo>
                  <a:lnTo>
                    <a:pt x="2741" y="2158"/>
                  </a:lnTo>
                  <a:lnTo>
                    <a:pt x="2741" y="2191"/>
                  </a:lnTo>
                  <a:close/>
                  <a:moveTo>
                    <a:pt x="2508" y="2191"/>
                  </a:moveTo>
                  <a:lnTo>
                    <a:pt x="2375" y="2191"/>
                  </a:lnTo>
                  <a:lnTo>
                    <a:pt x="2375" y="2158"/>
                  </a:lnTo>
                  <a:lnTo>
                    <a:pt x="2508" y="2158"/>
                  </a:lnTo>
                  <a:lnTo>
                    <a:pt x="2508" y="2191"/>
                  </a:lnTo>
                  <a:close/>
                  <a:moveTo>
                    <a:pt x="2275" y="2191"/>
                  </a:moveTo>
                  <a:lnTo>
                    <a:pt x="2141" y="2191"/>
                  </a:lnTo>
                  <a:lnTo>
                    <a:pt x="2141" y="2158"/>
                  </a:lnTo>
                  <a:lnTo>
                    <a:pt x="2275" y="2158"/>
                  </a:lnTo>
                  <a:lnTo>
                    <a:pt x="2275" y="2191"/>
                  </a:lnTo>
                  <a:close/>
                  <a:moveTo>
                    <a:pt x="2041" y="2191"/>
                  </a:moveTo>
                  <a:lnTo>
                    <a:pt x="1908" y="2191"/>
                  </a:lnTo>
                  <a:lnTo>
                    <a:pt x="1908" y="2158"/>
                  </a:lnTo>
                  <a:lnTo>
                    <a:pt x="2041" y="2158"/>
                  </a:lnTo>
                  <a:lnTo>
                    <a:pt x="2041" y="2191"/>
                  </a:lnTo>
                  <a:close/>
                  <a:moveTo>
                    <a:pt x="1808" y="2191"/>
                  </a:moveTo>
                  <a:lnTo>
                    <a:pt x="1675" y="2191"/>
                  </a:lnTo>
                  <a:lnTo>
                    <a:pt x="1675" y="2158"/>
                  </a:lnTo>
                  <a:lnTo>
                    <a:pt x="1808" y="2158"/>
                  </a:lnTo>
                  <a:lnTo>
                    <a:pt x="1808" y="2191"/>
                  </a:lnTo>
                  <a:close/>
                  <a:moveTo>
                    <a:pt x="1575" y="2191"/>
                  </a:moveTo>
                  <a:lnTo>
                    <a:pt x="1441" y="2191"/>
                  </a:lnTo>
                  <a:lnTo>
                    <a:pt x="1441" y="2158"/>
                  </a:lnTo>
                  <a:lnTo>
                    <a:pt x="1575" y="2158"/>
                  </a:lnTo>
                  <a:lnTo>
                    <a:pt x="1575" y="2191"/>
                  </a:lnTo>
                  <a:close/>
                  <a:moveTo>
                    <a:pt x="1341" y="2191"/>
                  </a:moveTo>
                  <a:lnTo>
                    <a:pt x="1208" y="2191"/>
                  </a:lnTo>
                  <a:lnTo>
                    <a:pt x="1208" y="2158"/>
                  </a:lnTo>
                  <a:lnTo>
                    <a:pt x="1341" y="2158"/>
                  </a:lnTo>
                  <a:lnTo>
                    <a:pt x="1341" y="2191"/>
                  </a:lnTo>
                  <a:close/>
                  <a:moveTo>
                    <a:pt x="1108" y="2191"/>
                  </a:moveTo>
                  <a:lnTo>
                    <a:pt x="975" y="2191"/>
                  </a:lnTo>
                  <a:lnTo>
                    <a:pt x="975" y="2158"/>
                  </a:lnTo>
                  <a:lnTo>
                    <a:pt x="1108" y="2158"/>
                  </a:lnTo>
                  <a:lnTo>
                    <a:pt x="1108" y="2191"/>
                  </a:lnTo>
                  <a:close/>
                  <a:moveTo>
                    <a:pt x="875" y="2191"/>
                  </a:moveTo>
                  <a:lnTo>
                    <a:pt x="741" y="2191"/>
                  </a:lnTo>
                  <a:lnTo>
                    <a:pt x="741" y="2158"/>
                  </a:lnTo>
                  <a:lnTo>
                    <a:pt x="875" y="2158"/>
                  </a:lnTo>
                  <a:lnTo>
                    <a:pt x="875" y="2191"/>
                  </a:lnTo>
                  <a:close/>
                  <a:moveTo>
                    <a:pt x="641" y="2191"/>
                  </a:moveTo>
                  <a:lnTo>
                    <a:pt x="508" y="2191"/>
                  </a:lnTo>
                  <a:lnTo>
                    <a:pt x="508" y="2158"/>
                  </a:lnTo>
                  <a:lnTo>
                    <a:pt x="641" y="2158"/>
                  </a:lnTo>
                  <a:lnTo>
                    <a:pt x="641" y="2191"/>
                  </a:lnTo>
                  <a:close/>
                  <a:moveTo>
                    <a:pt x="408" y="2191"/>
                  </a:moveTo>
                  <a:lnTo>
                    <a:pt x="275" y="2191"/>
                  </a:lnTo>
                  <a:lnTo>
                    <a:pt x="275" y="2158"/>
                  </a:lnTo>
                  <a:lnTo>
                    <a:pt x="408" y="2158"/>
                  </a:lnTo>
                  <a:lnTo>
                    <a:pt x="408" y="2191"/>
                  </a:lnTo>
                  <a:close/>
                  <a:moveTo>
                    <a:pt x="175" y="2191"/>
                  </a:moveTo>
                  <a:lnTo>
                    <a:pt x="41" y="2191"/>
                  </a:lnTo>
                  <a:lnTo>
                    <a:pt x="41" y="2158"/>
                  </a:lnTo>
                  <a:lnTo>
                    <a:pt x="175" y="2158"/>
                  </a:lnTo>
                  <a:lnTo>
                    <a:pt x="175" y="2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8" name="Rectangle 234"/>
            <p:cNvSpPr>
              <a:spLocks noChangeArrowheads="1"/>
            </p:cNvSpPr>
            <p:nvPr/>
          </p:nvSpPr>
          <p:spPr bwMode="auto">
            <a:xfrm>
              <a:off x="2353" y="3592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9" name="Freeform 235"/>
            <p:cNvSpPr>
              <a:spLocks noEditPoints="1"/>
            </p:cNvSpPr>
            <p:nvPr/>
          </p:nvSpPr>
          <p:spPr bwMode="auto">
            <a:xfrm>
              <a:off x="2350" y="3589"/>
              <a:ext cx="158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0" name="Rectangle 236"/>
            <p:cNvSpPr>
              <a:spLocks noChangeArrowheads="1"/>
            </p:cNvSpPr>
            <p:nvPr/>
          </p:nvSpPr>
          <p:spPr bwMode="auto">
            <a:xfrm>
              <a:off x="2374" y="3639"/>
              <a:ext cx="14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/>
          </p:nvSpPr>
          <p:spPr bwMode="auto">
            <a:xfrm>
              <a:off x="2586" y="3592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2" name="Freeform 238"/>
            <p:cNvSpPr>
              <a:spLocks noEditPoints="1"/>
            </p:cNvSpPr>
            <p:nvPr/>
          </p:nvSpPr>
          <p:spPr bwMode="auto">
            <a:xfrm>
              <a:off x="2582" y="3589"/>
              <a:ext cx="158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2598" y="3639"/>
              <a:ext cx="1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4" name="Freeform 240"/>
            <p:cNvSpPr>
              <a:spLocks noEditPoints="1"/>
            </p:cNvSpPr>
            <p:nvPr/>
          </p:nvSpPr>
          <p:spPr bwMode="auto">
            <a:xfrm>
              <a:off x="2505" y="3647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4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2121" y="3592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6" name="Freeform 242"/>
            <p:cNvSpPr>
              <a:spLocks noEditPoints="1"/>
            </p:cNvSpPr>
            <p:nvPr/>
          </p:nvSpPr>
          <p:spPr bwMode="auto">
            <a:xfrm>
              <a:off x="2117" y="3589"/>
              <a:ext cx="159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2144" y="3639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8" name="Freeform 244"/>
            <p:cNvSpPr>
              <a:spLocks noEditPoints="1"/>
            </p:cNvSpPr>
            <p:nvPr/>
          </p:nvSpPr>
          <p:spPr bwMode="auto">
            <a:xfrm>
              <a:off x="2272" y="3647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1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4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2822" y="3592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0" name="Freeform 246"/>
            <p:cNvSpPr>
              <a:spLocks noEditPoints="1"/>
            </p:cNvSpPr>
            <p:nvPr/>
          </p:nvSpPr>
          <p:spPr bwMode="auto">
            <a:xfrm>
              <a:off x="2819" y="3589"/>
              <a:ext cx="158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8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2840" y="3639"/>
              <a:ext cx="11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2" name="Freeform 248"/>
            <p:cNvSpPr>
              <a:spLocks noEditPoints="1"/>
            </p:cNvSpPr>
            <p:nvPr/>
          </p:nvSpPr>
          <p:spPr bwMode="auto">
            <a:xfrm>
              <a:off x="2741" y="3648"/>
              <a:ext cx="81" cy="40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48" y="17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40" y="40"/>
                </a:cxn>
                <a:cxn ang="0">
                  <a:pos x="42" y="0"/>
                </a:cxn>
              </a:cxnLst>
              <a:rect l="0" t="0" r="r" b="b"/>
              <a:pathLst>
                <a:path w="81" h="40">
                  <a:moveTo>
                    <a:pt x="1" y="14"/>
                  </a:moveTo>
                  <a:lnTo>
                    <a:pt x="48" y="17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1" y="14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40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3056" y="3592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4" name="Freeform 250"/>
            <p:cNvSpPr>
              <a:spLocks noEditPoints="1"/>
            </p:cNvSpPr>
            <p:nvPr/>
          </p:nvSpPr>
          <p:spPr bwMode="auto">
            <a:xfrm>
              <a:off x="3053" y="3589"/>
              <a:ext cx="158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</a:cxnLst>
              <a:rect l="0" t="0" r="r" b="b"/>
              <a:pathLst>
                <a:path w="784" h="783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4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3077" y="3639"/>
              <a:ext cx="14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Freeform 252"/>
            <p:cNvSpPr>
              <a:spLocks noEditPoints="1"/>
            </p:cNvSpPr>
            <p:nvPr/>
          </p:nvSpPr>
          <p:spPr bwMode="auto">
            <a:xfrm>
              <a:off x="2978" y="3647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4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3295" y="3592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8" name="Freeform 254"/>
            <p:cNvSpPr>
              <a:spLocks noEditPoints="1"/>
            </p:cNvSpPr>
            <p:nvPr/>
          </p:nvSpPr>
          <p:spPr bwMode="auto">
            <a:xfrm>
              <a:off x="3292" y="3589"/>
              <a:ext cx="158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9" name="Rectangle 255"/>
            <p:cNvSpPr>
              <a:spLocks noChangeArrowheads="1"/>
            </p:cNvSpPr>
            <p:nvPr/>
          </p:nvSpPr>
          <p:spPr bwMode="auto">
            <a:xfrm>
              <a:off x="3314" y="3639"/>
              <a:ext cx="1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" name="Freeform 256"/>
            <p:cNvSpPr>
              <a:spLocks noEditPoints="1"/>
            </p:cNvSpPr>
            <p:nvPr/>
          </p:nvSpPr>
          <p:spPr bwMode="auto">
            <a:xfrm>
              <a:off x="3214" y="3648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6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81" y="17"/>
                </a:cxn>
                <a:cxn ang="0">
                  <a:pos x="42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6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19"/>
                  </a:lnTo>
                  <a:close/>
                  <a:moveTo>
                    <a:pt x="40" y="0"/>
                  </a:moveTo>
                  <a:lnTo>
                    <a:pt x="81" y="17"/>
                  </a:lnTo>
                  <a:lnTo>
                    <a:pt x="42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1" name="Freeform 257"/>
            <p:cNvSpPr>
              <a:spLocks noEditPoints="1"/>
            </p:cNvSpPr>
            <p:nvPr/>
          </p:nvSpPr>
          <p:spPr bwMode="auto">
            <a:xfrm>
              <a:off x="3452" y="3648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6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81" y="17"/>
                </a:cxn>
                <a:cxn ang="0">
                  <a:pos x="42" y="40"/>
                </a:cxn>
                <a:cxn ang="0">
                  <a:pos x="39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6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39" y="0"/>
                  </a:moveTo>
                  <a:lnTo>
                    <a:pt x="81" y="17"/>
                  </a:lnTo>
                  <a:lnTo>
                    <a:pt x="42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1975" y="3432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3" name="Freeform 259"/>
            <p:cNvSpPr>
              <a:spLocks noEditPoints="1"/>
            </p:cNvSpPr>
            <p:nvPr/>
          </p:nvSpPr>
          <p:spPr bwMode="auto">
            <a:xfrm>
              <a:off x="2002" y="3359"/>
              <a:ext cx="82" cy="80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18" y="279"/>
                </a:cxn>
                <a:cxn ang="0">
                  <a:pos x="49" y="208"/>
                </a:cxn>
                <a:cxn ang="0">
                  <a:pos x="72" y="171"/>
                </a:cxn>
                <a:cxn ang="0">
                  <a:pos x="123" y="113"/>
                </a:cxn>
                <a:cxn ang="0">
                  <a:pos x="213" y="48"/>
                </a:cxn>
                <a:cxn ang="0">
                  <a:pos x="286" y="18"/>
                </a:cxn>
                <a:cxn ang="0">
                  <a:pos x="365" y="2"/>
                </a:cxn>
                <a:cxn ang="0">
                  <a:pos x="449" y="2"/>
                </a:cxn>
                <a:cxn ang="0">
                  <a:pos x="528" y="18"/>
                </a:cxn>
                <a:cxn ang="0">
                  <a:pos x="601" y="47"/>
                </a:cxn>
                <a:cxn ang="0">
                  <a:pos x="695" y="113"/>
                </a:cxn>
                <a:cxn ang="0">
                  <a:pos x="745" y="171"/>
                </a:cxn>
                <a:cxn ang="0">
                  <a:pos x="784" y="240"/>
                </a:cxn>
                <a:cxn ang="0">
                  <a:pos x="808" y="313"/>
                </a:cxn>
                <a:cxn ang="0">
                  <a:pos x="817" y="393"/>
                </a:cxn>
                <a:cxn ang="0">
                  <a:pos x="809" y="473"/>
                </a:cxn>
                <a:cxn ang="0">
                  <a:pos x="785" y="547"/>
                </a:cxn>
                <a:cxn ang="0">
                  <a:pos x="748" y="615"/>
                </a:cxn>
                <a:cxn ang="0">
                  <a:pos x="695" y="677"/>
                </a:cxn>
                <a:cxn ang="0">
                  <a:pos x="605" y="742"/>
                </a:cxn>
                <a:cxn ang="0">
                  <a:pos x="531" y="771"/>
                </a:cxn>
                <a:cxn ang="0">
                  <a:pos x="452" y="787"/>
                </a:cxn>
                <a:cxn ang="0">
                  <a:pos x="368" y="788"/>
                </a:cxn>
                <a:cxn ang="0">
                  <a:pos x="289" y="772"/>
                </a:cxn>
                <a:cxn ang="0">
                  <a:pos x="216" y="743"/>
                </a:cxn>
                <a:cxn ang="0">
                  <a:pos x="123" y="677"/>
                </a:cxn>
                <a:cxn ang="0">
                  <a:pos x="72" y="619"/>
                </a:cxn>
                <a:cxn ang="0">
                  <a:pos x="51" y="584"/>
                </a:cxn>
                <a:cxn ang="0">
                  <a:pos x="19" y="514"/>
                </a:cxn>
                <a:cxn ang="0">
                  <a:pos x="3" y="437"/>
                </a:cxn>
                <a:cxn ang="0">
                  <a:pos x="68" y="427"/>
                </a:cxn>
                <a:cxn ang="0">
                  <a:pos x="82" y="491"/>
                </a:cxn>
                <a:cxn ang="0">
                  <a:pos x="107" y="549"/>
                </a:cxn>
                <a:cxn ang="0">
                  <a:pos x="123" y="575"/>
                </a:cxn>
                <a:cxn ang="0">
                  <a:pos x="164" y="624"/>
                </a:cxn>
                <a:cxn ang="0">
                  <a:pos x="244" y="683"/>
                </a:cxn>
                <a:cxn ang="0">
                  <a:pos x="305" y="708"/>
                </a:cxn>
                <a:cxn ang="0">
                  <a:pos x="372" y="721"/>
                </a:cxn>
                <a:cxn ang="0">
                  <a:pos x="442" y="721"/>
                </a:cxn>
                <a:cxn ang="0">
                  <a:pos x="509" y="708"/>
                </a:cxn>
                <a:cxn ang="0">
                  <a:pos x="570" y="684"/>
                </a:cxn>
                <a:cxn ang="0">
                  <a:pos x="653" y="624"/>
                </a:cxn>
                <a:cxn ang="0">
                  <a:pos x="691" y="579"/>
                </a:cxn>
                <a:cxn ang="0">
                  <a:pos x="723" y="524"/>
                </a:cxn>
                <a:cxn ang="0">
                  <a:pos x="743" y="463"/>
                </a:cxn>
                <a:cxn ang="0">
                  <a:pos x="750" y="397"/>
                </a:cxn>
                <a:cxn ang="0">
                  <a:pos x="744" y="331"/>
                </a:cxn>
                <a:cxn ang="0">
                  <a:pos x="724" y="269"/>
                </a:cxn>
                <a:cxn ang="0">
                  <a:pos x="694" y="215"/>
                </a:cxn>
                <a:cxn ang="0">
                  <a:pos x="653" y="166"/>
                </a:cxn>
                <a:cxn ang="0">
                  <a:pos x="574" y="107"/>
                </a:cxn>
                <a:cxn ang="0">
                  <a:pos x="512" y="82"/>
                </a:cxn>
                <a:cxn ang="0">
                  <a:pos x="445" y="69"/>
                </a:cxn>
                <a:cxn ang="0">
                  <a:pos x="375" y="68"/>
                </a:cxn>
                <a:cxn ang="0">
                  <a:pos x="308" y="81"/>
                </a:cxn>
                <a:cxn ang="0">
                  <a:pos x="247" y="106"/>
                </a:cxn>
                <a:cxn ang="0">
                  <a:pos x="164" y="166"/>
                </a:cxn>
                <a:cxn ang="0">
                  <a:pos x="123" y="215"/>
                </a:cxn>
                <a:cxn ang="0">
                  <a:pos x="109" y="238"/>
                </a:cxn>
                <a:cxn ang="0">
                  <a:pos x="83" y="296"/>
                </a:cxn>
                <a:cxn ang="0">
                  <a:pos x="69" y="360"/>
                </a:cxn>
                <a:cxn ang="0">
                  <a:pos x="68" y="427"/>
                </a:cxn>
              </a:cxnLst>
              <a:rect l="0" t="0" r="r" b="b"/>
              <a:pathLst>
                <a:path w="817" h="790">
                  <a:moveTo>
                    <a:pt x="0" y="397"/>
                  </a:moveTo>
                  <a:lnTo>
                    <a:pt x="2" y="356"/>
                  </a:lnTo>
                  <a:lnTo>
                    <a:pt x="8" y="317"/>
                  </a:lnTo>
                  <a:lnTo>
                    <a:pt x="18" y="279"/>
                  </a:lnTo>
                  <a:lnTo>
                    <a:pt x="32" y="243"/>
                  </a:lnTo>
                  <a:lnTo>
                    <a:pt x="49" y="208"/>
                  </a:lnTo>
                  <a:lnTo>
                    <a:pt x="69" y="175"/>
                  </a:lnTo>
                  <a:cubicBezTo>
                    <a:pt x="70" y="174"/>
                    <a:pt x="71" y="173"/>
                    <a:pt x="72" y="171"/>
                  </a:cubicBezTo>
                  <a:lnTo>
                    <a:pt x="118" y="118"/>
                  </a:lnTo>
                  <a:cubicBezTo>
                    <a:pt x="120" y="116"/>
                    <a:pt x="121" y="115"/>
                    <a:pt x="123" y="113"/>
                  </a:cubicBezTo>
                  <a:lnTo>
                    <a:pt x="178" y="69"/>
                  </a:lnTo>
                  <a:lnTo>
                    <a:pt x="213" y="48"/>
                  </a:lnTo>
                  <a:lnTo>
                    <a:pt x="248" y="32"/>
                  </a:lnTo>
                  <a:lnTo>
                    <a:pt x="286" y="18"/>
                  </a:lnTo>
                  <a:lnTo>
                    <a:pt x="325" y="9"/>
                  </a:lnTo>
                  <a:lnTo>
                    <a:pt x="365" y="2"/>
                  </a:lnTo>
                  <a:lnTo>
                    <a:pt x="407" y="0"/>
                  </a:lnTo>
                  <a:lnTo>
                    <a:pt x="449" y="2"/>
                  </a:lnTo>
                  <a:lnTo>
                    <a:pt x="489" y="8"/>
                  </a:lnTo>
                  <a:lnTo>
                    <a:pt x="528" y="18"/>
                  </a:lnTo>
                  <a:lnTo>
                    <a:pt x="565" y="30"/>
                  </a:lnTo>
                  <a:lnTo>
                    <a:pt x="601" y="47"/>
                  </a:lnTo>
                  <a:lnTo>
                    <a:pt x="636" y="67"/>
                  </a:lnTo>
                  <a:lnTo>
                    <a:pt x="695" y="113"/>
                  </a:lnTo>
                  <a:cubicBezTo>
                    <a:pt x="696" y="115"/>
                    <a:pt x="698" y="116"/>
                    <a:pt x="699" y="118"/>
                  </a:cubicBezTo>
                  <a:lnTo>
                    <a:pt x="745" y="171"/>
                  </a:lnTo>
                  <a:lnTo>
                    <a:pt x="767" y="205"/>
                  </a:lnTo>
                  <a:lnTo>
                    <a:pt x="784" y="240"/>
                  </a:lnTo>
                  <a:lnTo>
                    <a:pt x="798" y="276"/>
                  </a:lnTo>
                  <a:lnTo>
                    <a:pt x="808" y="313"/>
                  </a:lnTo>
                  <a:lnTo>
                    <a:pt x="814" y="353"/>
                  </a:lnTo>
                  <a:lnTo>
                    <a:pt x="817" y="393"/>
                  </a:lnTo>
                  <a:lnTo>
                    <a:pt x="815" y="434"/>
                  </a:lnTo>
                  <a:lnTo>
                    <a:pt x="809" y="473"/>
                  </a:lnTo>
                  <a:lnTo>
                    <a:pt x="799" y="511"/>
                  </a:lnTo>
                  <a:lnTo>
                    <a:pt x="785" y="547"/>
                  </a:lnTo>
                  <a:lnTo>
                    <a:pt x="768" y="582"/>
                  </a:lnTo>
                  <a:lnTo>
                    <a:pt x="748" y="615"/>
                  </a:lnTo>
                  <a:lnTo>
                    <a:pt x="699" y="672"/>
                  </a:lnTo>
                  <a:cubicBezTo>
                    <a:pt x="698" y="674"/>
                    <a:pt x="696" y="675"/>
                    <a:pt x="695" y="677"/>
                  </a:cubicBezTo>
                  <a:lnTo>
                    <a:pt x="639" y="721"/>
                  </a:lnTo>
                  <a:lnTo>
                    <a:pt x="605" y="742"/>
                  </a:lnTo>
                  <a:lnTo>
                    <a:pt x="568" y="758"/>
                  </a:lnTo>
                  <a:lnTo>
                    <a:pt x="531" y="771"/>
                  </a:lnTo>
                  <a:lnTo>
                    <a:pt x="492" y="781"/>
                  </a:lnTo>
                  <a:lnTo>
                    <a:pt x="452" y="787"/>
                  </a:lnTo>
                  <a:lnTo>
                    <a:pt x="410" y="790"/>
                  </a:lnTo>
                  <a:lnTo>
                    <a:pt x="368" y="788"/>
                  </a:lnTo>
                  <a:lnTo>
                    <a:pt x="328" y="782"/>
                  </a:lnTo>
                  <a:lnTo>
                    <a:pt x="289" y="772"/>
                  </a:lnTo>
                  <a:lnTo>
                    <a:pt x="252" y="759"/>
                  </a:lnTo>
                  <a:lnTo>
                    <a:pt x="216" y="743"/>
                  </a:lnTo>
                  <a:lnTo>
                    <a:pt x="182" y="723"/>
                  </a:lnTo>
                  <a:lnTo>
                    <a:pt x="123" y="677"/>
                  </a:lnTo>
                  <a:cubicBezTo>
                    <a:pt x="121" y="675"/>
                    <a:pt x="120" y="674"/>
                    <a:pt x="118" y="672"/>
                  </a:cubicBezTo>
                  <a:lnTo>
                    <a:pt x="72" y="619"/>
                  </a:lnTo>
                  <a:cubicBezTo>
                    <a:pt x="71" y="617"/>
                    <a:pt x="70" y="616"/>
                    <a:pt x="69" y="614"/>
                  </a:cubicBezTo>
                  <a:lnTo>
                    <a:pt x="51" y="584"/>
                  </a:lnTo>
                  <a:lnTo>
                    <a:pt x="33" y="551"/>
                  </a:lnTo>
                  <a:lnTo>
                    <a:pt x="19" y="514"/>
                  </a:lnTo>
                  <a:lnTo>
                    <a:pt x="9" y="477"/>
                  </a:lnTo>
                  <a:lnTo>
                    <a:pt x="3" y="437"/>
                  </a:lnTo>
                  <a:lnTo>
                    <a:pt x="0" y="397"/>
                  </a:lnTo>
                  <a:close/>
                  <a:moveTo>
                    <a:pt x="68" y="427"/>
                  </a:moveTo>
                  <a:lnTo>
                    <a:pt x="73" y="459"/>
                  </a:lnTo>
                  <a:lnTo>
                    <a:pt x="82" y="491"/>
                  </a:lnTo>
                  <a:lnTo>
                    <a:pt x="93" y="520"/>
                  </a:lnTo>
                  <a:lnTo>
                    <a:pt x="107" y="549"/>
                  </a:lnTo>
                  <a:lnTo>
                    <a:pt x="126" y="579"/>
                  </a:lnTo>
                  <a:lnTo>
                    <a:pt x="123" y="575"/>
                  </a:lnTo>
                  <a:lnTo>
                    <a:pt x="169" y="629"/>
                  </a:lnTo>
                  <a:lnTo>
                    <a:pt x="164" y="624"/>
                  </a:lnTo>
                  <a:lnTo>
                    <a:pt x="216" y="666"/>
                  </a:lnTo>
                  <a:lnTo>
                    <a:pt x="244" y="683"/>
                  </a:lnTo>
                  <a:lnTo>
                    <a:pt x="273" y="696"/>
                  </a:lnTo>
                  <a:lnTo>
                    <a:pt x="305" y="708"/>
                  </a:lnTo>
                  <a:lnTo>
                    <a:pt x="338" y="716"/>
                  </a:lnTo>
                  <a:lnTo>
                    <a:pt x="372" y="721"/>
                  </a:lnTo>
                  <a:lnTo>
                    <a:pt x="407" y="723"/>
                  </a:lnTo>
                  <a:lnTo>
                    <a:pt x="442" y="721"/>
                  </a:lnTo>
                  <a:lnTo>
                    <a:pt x="476" y="717"/>
                  </a:lnTo>
                  <a:lnTo>
                    <a:pt x="509" y="708"/>
                  </a:lnTo>
                  <a:lnTo>
                    <a:pt x="541" y="698"/>
                  </a:lnTo>
                  <a:lnTo>
                    <a:pt x="570" y="684"/>
                  </a:lnTo>
                  <a:lnTo>
                    <a:pt x="598" y="668"/>
                  </a:lnTo>
                  <a:lnTo>
                    <a:pt x="653" y="624"/>
                  </a:lnTo>
                  <a:lnTo>
                    <a:pt x="649" y="629"/>
                  </a:lnTo>
                  <a:lnTo>
                    <a:pt x="691" y="579"/>
                  </a:lnTo>
                  <a:lnTo>
                    <a:pt x="709" y="552"/>
                  </a:lnTo>
                  <a:lnTo>
                    <a:pt x="723" y="524"/>
                  </a:lnTo>
                  <a:lnTo>
                    <a:pt x="734" y="494"/>
                  </a:lnTo>
                  <a:lnTo>
                    <a:pt x="743" y="463"/>
                  </a:lnTo>
                  <a:lnTo>
                    <a:pt x="748" y="430"/>
                  </a:lnTo>
                  <a:lnTo>
                    <a:pt x="750" y="397"/>
                  </a:lnTo>
                  <a:lnTo>
                    <a:pt x="749" y="363"/>
                  </a:lnTo>
                  <a:lnTo>
                    <a:pt x="744" y="331"/>
                  </a:lnTo>
                  <a:lnTo>
                    <a:pt x="735" y="299"/>
                  </a:lnTo>
                  <a:lnTo>
                    <a:pt x="724" y="269"/>
                  </a:lnTo>
                  <a:lnTo>
                    <a:pt x="710" y="241"/>
                  </a:lnTo>
                  <a:lnTo>
                    <a:pt x="694" y="215"/>
                  </a:lnTo>
                  <a:lnTo>
                    <a:pt x="649" y="161"/>
                  </a:lnTo>
                  <a:lnTo>
                    <a:pt x="653" y="166"/>
                  </a:lnTo>
                  <a:lnTo>
                    <a:pt x="601" y="124"/>
                  </a:lnTo>
                  <a:lnTo>
                    <a:pt x="574" y="107"/>
                  </a:lnTo>
                  <a:lnTo>
                    <a:pt x="544" y="93"/>
                  </a:lnTo>
                  <a:lnTo>
                    <a:pt x="512" y="82"/>
                  </a:lnTo>
                  <a:lnTo>
                    <a:pt x="479" y="74"/>
                  </a:lnTo>
                  <a:lnTo>
                    <a:pt x="445" y="69"/>
                  </a:lnTo>
                  <a:lnTo>
                    <a:pt x="410" y="67"/>
                  </a:lnTo>
                  <a:lnTo>
                    <a:pt x="375" y="68"/>
                  </a:lnTo>
                  <a:lnTo>
                    <a:pt x="341" y="73"/>
                  </a:lnTo>
                  <a:lnTo>
                    <a:pt x="308" y="81"/>
                  </a:lnTo>
                  <a:lnTo>
                    <a:pt x="276" y="92"/>
                  </a:lnTo>
                  <a:lnTo>
                    <a:pt x="247" y="106"/>
                  </a:lnTo>
                  <a:lnTo>
                    <a:pt x="220" y="122"/>
                  </a:lnTo>
                  <a:lnTo>
                    <a:pt x="164" y="166"/>
                  </a:lnTo>
                  <a:lnTo>
                    <a:pt x="169" y="161"/>
                  </a:lnTo>
                  <a:lnTo>
                    <a:pt x="123" y="215"/>
                  </a:lnTo>
                  <a:lnTo>
                    <a:pt x="126" y="210"/>
                  </a:lnTo>
                  <a:lnTo>
                    <a:pt x="109" y="238"/>
                  </a:lnTo>
                  <a:lnTo>
                    <a:pt x="94" y="266"/>
                  </a:lnTo>
                  <a:lnTo>
                    <a:pt x="83" y="296"/>
                  </a:lnTo>
                  <a:lnTo>
                    <a:pt x="74" y="327"/>
                  </a:lnTo>
                  <a:lnTo>
                    <a:pt x="69" y="360"/>
                  </a:lnTo>
                  <a:lnTo>
                    <a:pt x="67" y="393"/>
                  </a:lnTo>
                  <a:lnTo>
                    <a:pt x="68" y="4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975" y="3456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5" name="Freeform 261"/>
            <p:cNvSpPr>
              <a:spLocks noEditPoints="1"/>
            </p:cNvSpPr>
            <p:nvPr/>
          </p:nvSpPr>
          <p:spPr bwMode="auto">
            <a:xfrm>
              <a:off x="2002" y="3456"/>
              <a:ext cx="82" cy="80"/>
            </a:xfrm>
            <a:custGeom>
              <a:avLst/>
              <a:gdLst/>
              <a:ahLst/>
              <a:cxnLst>
                <a:cxn ang="0">
                  <a:pos x="74" y="463"/>
                </a:cxn>
                <a:cxn ang="0">
                  <a:pos x="109" y="552"/>
                </a:cxn>
                <a:cxn ang="0">
                  <a:pos x="169" y="629"/>
                </a:cxn>
                <a:cxn ang="0">
                  <a:pos x="216" y="666"/>
                </a:cxn>
                <a:cxn ang="0">
                  <a:pos x="308" y="709"/>
                </a:cxn>
                <a:cxn ang="0">
                  <a:pos x="410" y="723"/>
                </a:cxn>
                <a:cxn ang="0">
                  <a:pos x="512" y="708"/>
                </a:cxn>
                <a:cxn ang="0">
                  <a:pos x="602" y="666"/>
                </a:cxn>
                <a:cxn ang="0">
                  <a:pos x="649" y="629"/>
                </a:cxn>
                <a:cxn ang="0">
                  <a:pos x="710" y="550"/>
                </a:cxn>
                <a:cxn ang="0">
                  <a:pos x="744" y="459"/>
                </a:cxn>
                <a:cxn ang="0">
                  <a:pos x="748" y="360"/>
                </a:cxn>
                <a:cxn ang="0">
                  <a:pos x="723" y="266"/>
                </a:cxn>
                <a:cxn ang="0">
                  <a:pos x="649" y="161"/>
                </a:cxn>
                <a:cxn ang="0">
                  <a:pos x="570" y="106"/>
                </a:cxn>
                <a:cxn ang="0">
                  <a:pos x="476" y="73"/>
                </a:cxn>
                <a:cxn ang="0">
                  <a:pos x="372" y="69"/>
                </a:cxn>
                <a:cxn ang="0">
                  <a:pos x="273" y="93"/>
                </a:cxn>
                <a:cxn ang="0">
                  <a:pos x="164" y="166"/>
                </a:cxn>
                <a:cxn ang="0">
                  <a:pos x="126" y="210"/>
                </a:cxn>
                <a:cxn ang="0">
                  <a:pos x="82" y="299"/>
                </a:cxn>
                <a:cxn ang="0">
                  <a:pos x="67" y="397"/>
                </a:cxn>
                <a:cxn ang="0">
                  <a:pos x="19" y="276"/>
                </a:cxn>
                <a:cxn ang="0">
                  <a:pos x="69" y="175"/>
                </a:cxn>
                <a:cxn ang="0">
                  <a:pos x="123" y="113"/>
                </a:cxn>
                <a:cxn ang="0">
                  <a:pos x="252" y="30"/>
                </a:cxn>
                <a:cxn ang="0">
                  <a:pos x="368" y="2"/>
                </a:cxn>
                <a:cxn ang="0">
                  <a:pos x="492" y="9"/>
                </a:cxn>
                <a:cxn ang="0">
                  <a:pos x="605" y="48"/>
                </a:cxn>
                <a:cxn ang="0">
                  <a:pos x="699" y="118"/>
                </a:cxn>
                <a:cxn ang="0">
                  <a:pos x="785" y="243"/>
                </a:cxn>
                <a:cxn ang="0">
                  <a:pos x="815" y="356"/>
                </a:cxn>
                <a:cxn ang="0">
                  <a:pos x="808" y="477"/>
                </a:cxn>
                <a:cxn ang="0">
                  <a:pos x="767" y="585"/>
                </a:cxn>
                <a:cxn ang="0">
                  <a:pos x="699" y="672"/>
                </a:cxn>
                <a:cxn ang="0">
                  <a:pos x="635" y="724"/>
                </a:cxn>
                <a:cxn ang="0">
                  <a:pos x="528" y="773"/>
                </a:cxn>
                <a:cxn ang="0">
                  <a:pos x="407" y="790"/>
                </a:cxn>
                <a:cxn ang="0">
                  <a:pos x="286" y="772"/>
                </a:cxn>
                <a:cxn ang="0">
                  <a:pos x="182" y="724"/>
                </a:cxn>
                <a:cxn ang="0">
                  <a:pos x="118" y="672"/>
                </a:cxn>
                <a:cxn ang="0">
                  <a:pos x="49" y="583"/>
                </a:cxn>
                <a:cxn ang="0">
                  <a:pos x="8" y="473"/>
                </a:cxn>
                <a:cxn ang="0">
                  <a:pos x="3" y="353"/>
                </a:cxn>
              </a:cxnLst>
              <a:rect l="0" t="0" r="r" b="b"/>
              <a:pathLst>
                <a:path w="817" h="790">
                  <a:moveTo>
                    <a:pt x="67" y="397"/>
                  </a:moveTo>
                  <a:lnTo>
                    <a:pt x="69" y="430"/>
                  </a:lnTo>
                  <a:lnTo>
                    <a:pt x="74" y="463"/>
                  </a:lnTo>
                  <a:lnTo>
                    <a:pt x="83" y="494"/>
                  </a:lnTo>
                  <a:lnTo>
                    <a:pt x="94" y="524"/>
                  </a:lnTo>
                  <a:lnTo>
                    <a:pt x="109" y="552"/>
                  </a:lnTo>
                  <a:lnTo>
                    <a:pt x="126" y="580"/>
                  </a:lnTo>
                  <a:lnTo>
                    <a:pt x="123" y="576"/>
                  </a:lnTo>
                  <a:lnTo>
                    <a:pt x="169" y="629"/>
                  </a:lnTo>
                  <a:lnTo>
                    <a:pt x="164" y="624"/>
                  </a:lnTo>
                  <a:lnTo>
                    <a:pt x="220" y="669"/>
                  </a:lnTo>
                  <a:lnTo>
                    <a:pt x="216" y="666"/>
                  </a:lnTo>
                  <a:lnTo>
                    <a:pt x="247" y="684"/>
                  </a:lnTo>
                  <a:lnTo>
                    <a:pt x="276" y="698"/>
                  </a:lnTo>
                  <a:lnTo>
                    <a:pt x="308" y="709"/>
                  </a:lnTo>
                  <a:lnTo>
                    <a:pt x="341" y="717"/>
                  </a:lnTo>
                  <a:lnTo>
                    <a:pt x="375" y="721"/>
                  </a:lnTo>
                  <a:lnTo>
                    <a:pt x="410" y="723"/>
                  </a:lnTo>
                  <a:lnTo>
                    <a:pt x="445" y="721"/>
                  </a:lnTo>
                  <a:lnTo>
                    <a:pt x="479" y="716"/>
                  </a:lnTo>
                  <a:lnTo>
                    <a:pt x="512" y="708"/>
                  </a:lnTo>
                  <a:lnTo>
                    <a:pt x="543" y="697"/>
                  </a:lnTo>
                  <a:lnTo>
                    <a:pt x="574" y="683"/>
                  </a:lnTo>
                  <a:lnTo>
                    <a:pt x="602" y="666"/>
                  </a:lnTo>
                  <a:lnTo>
                    <a:pt x="598" y="669"/>
                  </a:lnTo>
                  <a:lnTo>
                    <a:pt x="653" y="624"/>
                  </a:lnTo>
                  <a:lnTo>
                    <a:pt x="649" y="629"/>
                  </a:lnTo>
                  <a:lnTo>
                    <a:pt x="694" y="576"/>
                  </a:lnTo>
                  <a:lnTo>
                    <a:pt x="691" y="580"/>
                  </a:lnTo>
                  <a:lnTo>
                    <a:pt x="710" y="550"/>
                  </a:lnTo>
                  <a:lnTo>
                    <a:pt x="724" y="521"/>
                  </a:lnTo>
                  <a:lnTo>
                    <a:pt x="735" y="491"/>
                  </a:lnTo>
                  <a:lnTo>
                    <a:pt x="744" y="459"/>
                  </a:lnTo>
                  <a:lnTo>
                    <a:pt x="749" y="427"/>
                  </a:lnTo>
                  <a:lnTo>
                    <a:pt x="750" y="393"/>
                  </a:lnTo>
                  <a:lnTo>
                    <a:pt x="748" y="360"/>
                  </a:lnTo>
                  <a:lnTo>
                    <a:pt x="743" y="327"/>
                  </a:lnTo>
                  <a:lnTo>
                    <a:pt x="734" y="296"/>
                  </a:lnTo>
                  <a:lnTo>
                    <a:pt x="723" y="266"/>
                  </a:lnTo>
                  <a:lnTo>
                    <a:pt x="709" y="238"/>
                  </a:lnTo>
                  <a:lnTo>
                    <a:pt x="691" y="211"/>
                  </a:lnTo>
                  <a:lnTo>
                    <a:pt x="649" y="161"/>
                  </a:lnTo>
                  <a:lnTo>
                    <a:pt x="653" y="166"/>
                  </a:lnTo>
                  <a:lnTo>
                    <a:pt x="598" y="122"/>
                  </a:lnTo>
                  <a:lnTo>
                    <a:pt x="570" y="106"/>
                  </a:lnTo>
                  <a:lnTo>
                    <a:pt x="541" y="92"/>
                  </a:lnTo>
                  <a:lnTo>
                    <a:pt x="509" y="81"/>
                  </a:lnTo>
                  <a:lnTo>
                    <a:pt x="476" y="73"/>
                  </a:lnTo>
                  <a:lnTo>
                    <a:pt x="442" y="68"/>
                  </a:lnTo>
                  <a:lnTo>
                    <a:pt x="407" y="67"/>
                  </a:lnTo>
                  <a:lnTo>
                    <a:pt x="372" y="69"/>
                  </a:lnTo>
                  <a:lnTo>
                    <a:pt x="338" y="74"/>
                  </a:lnTo>
                  <a:lnTo>
                    <a:pt x="305" y="82"/>
                  </a:lnTo>
                  <a:lnTo>
                    <a:pt x="273" y="93"/>
                  </a:lnTo>
                  <a:lnTo>
                    <a:pt x="244" y="107"/>
                  </a:lnTo>
                  <a:lnTo>
                    <a:pt x="216" y="124"/>
                  </a:lnTo>
                  <a:lnTo>
                    <a:pt x="164" y="166"/>
                  </a:lnTo>
                  <a:lnTo>
                    <a:pt x="169" y="161"/>
                  </a:lnTo>
                  <a:lnTo>
                    <a:pt x="123" y="215"/>
                  </a:lnTo>
                  <a:lnTo>
                    <a:pt x="126" y="210"/>
                  </a:lnTo>
                  <a:lnTo>
                    <a:pt x="107" y="240"/>
                  </a:lnTo>
                  <a:lnTo>
                    <a:pt x="93" y="270"/>
                  </a:lnTo>
                  <a:lnTo>
                    <a:pt x="82" y="299"/>
                  </a:lnTo>
                  <a:lnTo>
                    <a:pt x="73" y="331"/>
                  </a:lnTo>
                  <a:lnTo>
                    <a:pt x="68" y="363"/>
                  </a:lnTo>
                  <a:lnTo>
                    <a:pt x="67" y="397"/>
                  </a:lnTo>
                  <a:close/>
                  <a:moveTo>
                    <a:pt x="3" y="353"/>
                  </a:moveTo>
                  <a:lnTo>
                    <a:pt x="9" y="313"/>
                  </a:lnTo>
                  <a:lnTo>
                    <a:pt x="19" y="276"/>
                  </a:lnTo>
                  <a:lnTo>
                    <a:pt x="33" y="239"/>
                  </a:lnTo>
                  <a:lnTo>
                    <a:pt x="51" y="205"/>
                  </a:lnTo>
                  <a:lnTo>
                    <a:pt x="69" y="175"/>
                  </a:lnTo>
                  <a:cubicBezTo>
                    <a:pt x="70" y="174"/>
                    <a:pt x="71" y="173"/>
                    <a:pt x="72" y="171"/>
                  </a:cubicBezTo>
                  <a:lnTo>
                    <a:pt x="118" y="118"/>
                  </a:lnTo>
                  <a:cubicBezTo>
                    <a:pt x="120" y="116"/>
                    <a:pt x="121" y="115"/>
                    <a:pt x="123" y="113"/>
                  </a:cubicBezTo>
                  <a:lnTo>
                    <a:pt x="182" y="67"/>
                  </a:lnTo>
                  <a:lnTo>
                    <a:pt x="216" y="47"/>
                  </a:lnTo>
                  <a:lnTo>
                    <a:pt x="252" y="30"/>
                  </a:lnTo>
                  <a:lnTo>
                    <a:pt x="289" y="18"/>
                  </a:lnTo>
                  <a:lnTo>
                    <a:pt x="328" y="8"/>
                  </a:lnTo>
                  <a:lnTo>
                    <a:pt x="368" y="2"/>
                  </a:lnTo>
                  <a:lnTo>
                    <a:pt x="410" y="0"/>
                  </a:lnTo>
                  <a:lnTo>
                    <a:pt x="452" y="2"/>
                  </a:lnTo>
                  <a:lnTo>
                    <a:pt x="492" y="9"/>
                  </a:lnTo>
                  <a:lnTo>
                    <a:pt x="531" y="18"/>
                  </a:lnTo>
                  <a:lnTo>
                    <a:pt x="568" y="32"/>
                  </a:lnTo>
                  <a:lnTo>
                    <a:pt x="605" y="48"/>
                  </a:lnTo>
                  <a:lnTo>
                    <a:pt x="639" y="69"/>
                  </a:lnTo>
                  <a:lnTo>
                    <a:pt x="695" y="113"/>
                  </a:lnTo>
                  <a:cubicBezTo>
                    <a:pt x="696" y="115"/>
                    <a:pt x="698" y="116"/>
                    <a:pt x="699" y="118"/>
                  </a:cubicBezTo>
                  <a:lnTo>
                    <a:pt x="748" y="175"/>
                  </a:lnTo>
                  <a:lnTo>
                    <a:pt x="768" y="208"/>
                  </a:lnTo>
                  <a:lnTo>
                    <a:pt x="785" y="243"/>
                  </a:lnTo>
                  <a:lnTo>
                    <a:pt x="799" y="279"/>
                  </a:lnTo>
                  <a:lnTo>
                    <a:pt x="809" y="317"/>
                  </a:lnTo>
                  <a:lnTo>
                    <a:pt x="815" y="356"/>
                  </a:lnTo>
                  <a:lnTo>
                    <a:pt x="817" y="397"/>
                  </a:lnTo>
                  <a:lnTo>
                    <a:pt x="814" y="437"/>
                  </a:lnTo>
                  <a:lnTo>
                    <a:pt x="808" y="477"/>
                  </a:lnTo>
                  <a:lnTo>
                    <a:pt x="798" y="514"/>
                  </a:lnTo>
                  <a:lnTo>
                    <a:pt x="784" y="551"/>
                  </a:lnTo>
                  <a:lnTo>
                    <a:pt x="767" y="585"/>
                  </a:lnTo>
                  <a:lnTo>
                    <a:pt x="748" y="615"/>
                  </a:lnTo>
                  <a:cubicBezTo>
                    <a:pt x="747" y="617"/>
                    <a:pt x="746" y="618"/>
                    <a:pt x="745" y="619"/>
                  </a:cubicBezTo>
                  <a:lnTo>
                    <a:pt x="699" y="672"/>
                  </a:lnTo>
                  <a:cubicBezTo>
                    <a:pt x="698" y="674"/>
                    <a:pt x="696" y="675"/>
                    <a:pt x="695" y="676"/>
                  </a:cubicBezTo>
                  <a:lnTo>
                    <a:pt x="639" y="721"/>
                  </a:lnTo>
                  <a:cubicBezTo>
                    <a:pt x="638" y="722"/>
                    <a:pt x="637" y="723"/>
                    <a:pt x="635" y="724"/>
                  </a:cubicBezTo>
                  <a:lnTo>
                    <a:pt x="601" y="743"/>
                  </a:lnTo>
                  <a:lnTo>
                    <a:pt x="566" y="759"/>
                  </a:lnTo>
                  <a:lnTo>
                    <a:pt x="528" y="773"/>
                  </a:lnTo>
                  <a:lnTo>
                    <a:pt x="489" y="782"/>
                  </a:lnTo>
                  <a:lnTo>
                    <a:pt x="449" y="788"/>
                  </a:lnTo>
                  <a:lnTo>
                    <a:pt x="407" y="790"/>
                  </a:lnTo>
                  <a:lnTo>
                    <a:pt x="365" y="787"/>
                  </a:lnTo>
                  <a:lnTo>
                    <a:pt x="325" y="781"/>
                  </a:lnTo>
                  <a:lnTo>
                    <a:pt x="286" y="772"/>
                  </a:lnTo>
                  <a:lnTo>
                    <a:pt x="248" y="758"/>
                  </a:lnTo>
                  <a:lnTo>
                    <a:pt x="213" y="742"/>
                  </a:lnTo>
                  <a:lnTo>
                    <a:pt x="182" y="724"/>
                  </a:lnTo>
                  <a:cubicBezTo>
                    <a:pt x="181" y="723"/>
                    <a:pt x="179" y="722"/>
                    <a:pt x="178" y="721"/>
                  </a:cubicBezTo>
                  <a:lnTo>
                    <a:pt x="123" y="676"/>
                  </a:lnTo>
                  <a:cubicBezTo>
                    <a:pt x="121" y="675"/>
                    <a:pt x="120" y="674"/>
                    <a:pt x="118" y="672"/>
                  </a:cubicBezTo>
                  <a:lnTo>
                    <a:pt x="72" y="619"/>
                  </a:lnTo>
                  <a:cubicBezTo>
                    <a:pt x="71" y="618"/>
                    <a:pt x="70" y="616"/>
                    <a:pt x="69" y="615"/>
                  </a:cubicBezTo>
                  <a:lnTo>
                    <a:pt x="49" y="583"/>
                  </a:lnTo>
                  <a:lnTo>
                    <a:pt x="32" y="548"/>
                  </a:lnTo>
                  <a:lnTo>
                    <a:pt x="18" y="511"/>
                  </a:lnTo>
                  <a:lnTo>
                    <a:pt x="8" y="473"/>
                  </a:lnTo>
                  <a:lnTo>
                    <a:pt x="2" y="434"/>
                  </a:lnTo>
                  <a:lnTo>
                    <a:pt x="0" y="393"/>
                  </a:lnTo>
                  <a:lnTo>
                    <a:pt x="3" y="3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1980" y="3653"/>
              <a:ext cx="137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7" name="Freeform 263"/>
            <p:cNvSpPr>
              <a:spLocks noEditPoints="1"/>
            </p:cNvSpPr>
            <p:nvPr/>
          </p:nvSpPr>
          <p:spPr bwMode="auto">
            <a:xfrm>
              <a:off x="2007" y="3580"/>
              <a:ext cx="83" cy="79"/>
            </a:xfrm>
            <a:custGeom>
              <a:avLst/>
              <a:gdLst/>
              <a:ahLst/>
              <a:cxnLst>
                <a:cxn ang="0">
                  <a:pos x="1" y="179"/>
                </a:cxn>
                <a:cxn ang="0">
                  <a:pos x="9" y="140"/>
                </a:cxn>
                <a:cxn ang="0">
                  <a:pos x="25" y="104"/>
                </a:cxn>
                <a:cxn ang="0">
                  <a:pos x="36" y="86"/>
                </a:cxn>
                <a:cxn ang="0">
                  <a:pos x="62" y="57"/>
                </a:cxn>
                <a:cxn ang="0">
                  <a:pos x="107" y="24"/>
                </a:cxn>
                <a:cxn ang="0">
                  <a:pos x="143" y="9"/>
                </a:cxn>
                <a:cxn ang="0">
                  <a:pos x="183" y="1"/>
                </a:cxn>
                <a:cxn ang="0">
                  <a:pos x="225" y="1"/>
                </a:cxn>
                <a:cxn ang="0">
                  <a:pos x="264" y="9"/>
                </a:cxn>
                <a:cxn ang="0">
                  <a:pos x="301" y="24"/>
                </a:cxn>
                <a:cxn ang="0">
                  <a:pos x="348" y="57"/>
                </a:cxn>
                <a:cxn ang="0">
                  <a:pos x="373" y="86"/>
                </a:cxn>
                <a:cxn ang="0">
                  <a:pos x="392" y="120"/>
                </a:cxn>
                <a:cxn ang="0">
                  <a:pos x="404" y="157"/>
                </a:cxn>
                <a:cxn ang="0">
                  <a:pos x="409" y="197"/>
                </a:cxn>
                <a:cxn ang="0">
                  <a:pos x="405" y="237"/>
                </a:cxn>
                <a:cxn ang="0">
                  <a:pos x="393" y="274"/>
                </a:cxn>
                <a:cxn ang="0">
                  <a:pos x="374" y="308"/>
                </a:cxn>
                <a:cxn ang="0">
                  <a:pos x="348" y="339"/>
                </a:cxn>
                <a:cxn ang="0">
                  <a:pos x="303" y="371"/>
                </a:cxn>
                <a:cxn ang="0">
                  <a:pos x="266" y="386"/>
                </a:cxn>
                <a:cxn ang="0">
                  <a:pos x="226" y="394"/>
                </a:cxn>
                <a:cxn ang="0">
                  <a:pos x="184" y="394"/>
                </a:cxn>
                <a:cxn ang="0">
                  <a:pos x="145" y="387"/>
                </a:cxn>
                <a:cxn ang="0">
                  <a:pos x="108" y="372"/>
                </a:cxn>
                <a:cxn ang="0">
                  <a:pos x="62" y="339"/>
                </a:cxn>
                <a:cxn ang="0">
                  <a:pos x="36" y="310"/>
                </a:cxn>
                <a:cxn ang="0">
                  <a:pos x="26" y="293"/>
                </a:cxn>
                <a:cxn ang="0">
                  <a:pos x="10" y="258"/>
                </a:cxn>
                <a:cxn ang="0">
                  <a:pos x="1" y="219"/>
                </a:cxn>
                <a:cxn ang="0">
                  <a:pos x="34" y="214"/>
                </a:cxn>
                <a:cxn ang="0">
                  <a:pos x="41" y="246"/>
                </a:cxn>
                <a:cxn ang="0">
                  <a:pos x="54" y="275"/>
                </a:cxn>
                <a:cxn ang="0">
                  <a:pos x="62" y="288"/>
                </a:cxn>
                <a:cxn ang="0">
                  <a:pos x="82" y="313"/>
                </a:cxn>
                <a:cxn ang="0">
                  <a:pos x="122" y="342"/>
                </a:cxn>
                <a:cxn ang="0">
                  <a:pos x="153" y="354"/>
                </a:cxn>
                <a:cxn ang="0">
                  <a:pos x="186" y="361"/>
                </a:cxn>
                <a:cxn ang="0">
                  <a:pos x="221" y="361"/>
                </a:cxn>
                <a:cxn ang="0">
                  <a:pos x="255" y="355"/>
                </a:cxn>
                <a:cxn ang="0">
                  <a:pos x="285" y="343"/>
                </a:cxn>
                <a:cxn ang="0">
                  <a:pos x="327" y="313"/>
                </a:cxn>
                <a:cxn ang="0">
                  <a:pos x="346" y="290"/>
                </a:cxn>
                <a:cxn ang="0">
                  <a:pos x="362" y="262"/>
                </a:cxn>
                <a:cxn ang="0">
                  <a:pos x="372" y="232"/>
                </a:cxn>
                <a:cxn ang="0">
                  <a:pos x="375" y="199"/>
                </a:cxn>
                <a:cxn ang="0">
                  <a:pos x="372" y="166"/>
                </a:cxn>
                <a:cxn ang="0">
                  <a:pos x="362" y="135"/>
                </a:cxn>
                <a:cxn ang="0">
                  <a:pos x="347" y="108"/>
                </a:cxn>
                <a:cxn ang="0">
                  <a:pos x="327" y="83"/>
                </a:cxn>
                <a:cxn ang="0">
                  <a:pos x="287" y="54"/>
                </a:cxn>
                <a:cxn ang="0">
                  <a:pos x="256" y="41"/>
                </a:cxn>
                <a:cxn ang="0">
                  <a:pos x="223" y="35"/>
                </a:cxn>
                <a:cxn ang="0">
                  <a:pos x="188" y="34"/>
                </a:cxn>
                <a:cxn ang="0">
                  <a:pos x="154" y="41"/>
                </a:cxn>
                <a:cxn ang="0">
                  <a:pos x="124" y="53"/>
                </a:cxn>
                <a:cxn ang="0">
                  <a:pos x="82" y="83"/>
                </a:cxn>
                <a:cxn ang="0">
                  <a:pos x="62" y="108"/>
                </a:cxn>
                <a:cxn ang="0">
                  <a:pos x="55" y="119"/>
                </a:cxn>
                <a:cxn ang="0">
                  <a:pos x="42" y="149"/>
                </a:cxn>
                <a:cxn ang="0">
                  <a:pos x="35" y="180"/>
                </a:cxn>
                <a:cxn ang="0">
                  <a:pos x="34" y="214"/>
                </a:cxn>
              </a:cxnLst>
              <a:rect l="0" t="0" r="r" b="b"/>
              <a:pathLst>
                <a:path w="409" h="395">
                  <a:moveTo>
                    <a:pt x="0" y="199"/>
                  </a:moveTo>
                  <a:lnTo>
                    <a:pt x="1" y="179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5" y="104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8"/>
                    <a:pt x="62" y="57"/>
                  </a:cubicBezTo>
                  <a:lnTo>
                    <a:pt x="89" y="35"/>
                  </a:lnTo>
                  <a:lnTo>
                    <a:pt x="107" y="24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3" y="5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1" y="24"/>
                  </a:lnTo>
                  <a:lnTo>
                    <a:pt x="318" y="34"/>
                  </a:lnTo>
                  <a:lnTo>
                    <a:pt x="348" y="57"/>
                  </a:lnTo>
                  <a:cubicBezTo>
                    <a:pt x="348" y="58"/>
                    <a:pt x="349" y="58"/>
                    <a:pt x="350" y="59"/>
                  </a:cubicBezTo>
                  <a:lnTo>
                    <a:pt x="373" y="86"/>
                  </a:lnTo>
                  <a:lnTo>
                    <a:pt x="384" y="103"/>
                  </a:lnTo>
                  <a:lnTo>
                    <a:pt x="392" y="120"/>
                  </a:lnTo>
                  <a:lnTo>
                    <a:pt x="399" y="138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9" y="197"/>
                  </a:lnTo>
                  <a:lnTo>
                    <a:pt x="408" y="217"/>
                  </a:lnTo>
                  <a:lnTo>
                    <a:pt x="405" y="237"/>
                  </a:lnTo>
                  <a:lnTo>
                    <a:pt x="400" y="256"/>
                  </a:lnTo>
                  <a:lnTo>
                    <a:pt x="393" y="274"/>
                  </a:lnTo>
                  <a:lnTo>
                    <a:pt x="384" y="291"/>
                  </a:lnTo>
                  <a:lnTo>
                    <a:pt x="374" y="308"/>
                  </a:lnTo>
                  <a:lnTo>
                    <a:pt x="350" y="337"/>
                  </a:lnTo>
                  <a:cubicBezTo>
                    <a:pt x="349" y="337"/>
                    <a:pt x="348" y="338"/>
                    <a:pt x="348" y="339"/>
                  </a:cubicBezTo>
                  <a:lnTo>
                    <a:pt x="320" y="361"/>
                  </a:lnTo>
                  <a:lnTo>
                    <a:pt x="303" y="371"/>
                  </a:lnTo>
                  <a:lnTo>
                    <a:pt x="284" y="380"/>
                  </a:lnTo>
                  <a:lnTo>
                    <a:pt x="266" y="386"/>
                  </a:lnTo>
                  <a:lnTo>
                    <a:pt x="246" y="391"/>
                  </a:lnTo>
                  <a:lnTo>
                    <a:pt x="226" y="394"/>
                  </a:lnTo>
                  <a:lnTo>
                    <a:pt x="205" y="395"/>
                  </a:lnTo>
                  <a:lnTo>
                    <a:pt x="184" y="394"/>
                  </a:lnTo>
                  <a:lnTo>
                    <a:pt x="164" y="391"/>
                  </a:lnTo>
                  <a:lnTo>
                    <a:pt x="145" y="387"/>
                  </a:lnTo>
                  <a:lnTo>
                    <a:pt x="126" y="380"/>
                  </a:lnTo>
                  <a:lnTo>
                    <a:pt x="108" y="372"/>
                  </a:lnTo>
                  <a:lnTo>
                    <a:pt x="91" y="362"/>
                  </a:lnTo>
                  <a:lnTo>
                    <a:pt x="62" y="339"/>
                  </a:lnTo>
                  <a:cubicBezTo>
                    <a:pt x="61" y="338"/>
                    <a:pt x="60" y="337"/>
                    <a:pt x="59" y="337"/>
                  </a:cubicBezTo>
                  <a:lnTo>
                    <a:pt x="36" y="310"/>
                  </a:lnTo>
                  <a:cubicBezTo>
                    <a:pt x="36" y="309"/>
                    <a:pt x="35" y="308"/>
                    <a:pt x="35" y="308"/>
                  </a:cubicBezTo>
                  <a:lnTo>
                    <a:pt x="26" y="293"/>
                  </a:lnTo>
                  <a:lnTo>
                    <a:pt x="17" y="276"/>
                  </a:lnTo>
                  <a:lnTo>
                    <a:pt x="10" y="258"/>
                  </a:lnTo>
                  <a:lnTo>
                    <a:pt x="5" y="239"/>
                  </a:lnTo>
                  <a:lnTo>
                    <a:pt x="1" y="219"/>
                  </a:lnTo>
                  <a:lnTo>
                    <a:pt x="0" y="199"/>
                  </a:lnTo>
                  <a:close/>
                  <a:moveTo>
                    <a:pt x="34" y="214"/>
                  </a:moveTo>
                  <a:lnTo>
                    <a:pt x="37" y="230"/>
                  </a:lnTo>
                  <a:lnTo>
                    <a:pt x="41" y="246"/>
                  </a:lnTo>
                  <a:lnTo>
                    <a:pt x="47" y="261"/>
                  </a:lnTo>
                  <a:lnTo>
                    <a:pt x="54" y="275"/>
                  </a:lnTo>
                  <a:lnTo>
                    <a:pt x="63" y="290"/>
                  </a:lnTo>
                  <a:lnTo>
                    <a:pt x="62" y="288"/>
                  </a:lnTo>
                  <a:lnTo>
                    <a:pt x="85" y="315"/>
                  </a:lnTo>
                  <a:lnTo>
                    <a:pt x="82" y="313"/>
                  </a:lnTo>
                  <a:lnTo>
                    <a:pt x="108" y="333"/>
                  </a:lnTo>
                  <a:lnTo>
                    <a:pt x="122" y="342"/>
                  </a:lnTo>
                  <a:lnTo>
                    <a:pt x="137" y="349"/>
                  </a:lnTo>
                  <a:lnTo>
                    <a:pt x="153" y="354"/>
                  </a:lnTo>
                  <a:lnTo>
                    <a:pt x="169" y="358"/>
                  </a:lnTo>
                  <a:lnTo>
                    <a:pt x="186" y="361"/>
                  </a:lnTo>
                  <a:lnTo>
                    <a:pt x="204" y="362"/>
                  </a:lnTo>
                  <a:lnTo>
                    <a:pt x="221" y="361"/>
                  </a:lnTo>
                  <a:lnTo>
                    <a:pt x="238" y="359"/>
                  </a:lnTo>
                  <a:lnTo>
                    <a:pt x="255" y="355"/>
                  </a:lnTo>
                  <a:lnTo>
                    <a:pt x="271" y="349"/>
                  </a:lnTo>
                  <a:lnTo>
                    <a:pt x="285" y="343"/>
                  </a:lnTo>
                  <a:lnTo>
                    <a:pt x="299" y="335"/>
                  </a:lnTo>
                  <a:lnTo>
                    <a:pt x="327" y="313"/>
                  </a:lnTo>
                  <a:lnTo>
                    <a:pt x="325" y="315"/>
                  </a:lnTo>
                  <a:lnTo>
                    <a:pt x="346" y="290"/>
                  </a:lnTo>
                  <a:lnTo>
                    <a:pt x="355" y="277"/>
                  </a:lnTo>
                  <a:lnTo>
                    <a:pt x="362" y="262"/>
                  </a:lnTo>
                  <a:lnTo>
                    <a:pt x="367" y="247"/>
                  </a:lnTo>
                  <a:lnTo>
                    <a:pt x="372" y="232"/>
                  </a:lnTo>
                  <a:lnTo>
                    <a:pt x="374" y="216"/>
                  </a:lnTo>
                  <a:lnTo>
                    <a:pt x="375" y="199"/>
                  </a:lnTo>
                  <a:lnTo>
                    <a:pt x="374" y="182"/>
                  </a:lnTo>
                  <a:lnTo>
                    <a:pt x="372" y="166"/>
                  </a:lnTo>
                  <a:lnTo>
                    <a:pt x="368" y="150"/>
                  </a:lnTo>
                  <a:lnTo>
                    <a:pt x="362" y="135"/>
                  </a:lnTo>
                  <a:lnTo>
                    <a:pt x="355" y="121"/>
                  </a:lnTo>
                  <a:lnTo>
                    <a:pt x="347" y="108"/>
                  </a:lnTo>
                  <a:lnTo>
                    <a:pt x="325" y="81"/>
                  </a:lnTo>
                  <a:lnTo>
                    <a:pt x="327" y="83"/>
                  </a:lnTo>
                  <a:lnTo>
                    <a:pt x="301" y="62"/>
                  </a:lnTo>
                  <a:lnTo>
                    <a:pt x="287" y="54"/>
                  </a:lnTo>
                  <a:lnTo>
                    <a:pt x="272" y="47"/>
                  </a:lnTo>
                  <a:lnTo>
                    <a:pt x="256" y="41"/>
                  </a:lnTo>
                  <a:lnTo>
                    <a:pt x="240" y="37"/>
                  </a:lnTo>
                  <a:lnTo>
                    <a:pt x="223" y="35"/>
                  </a:lnTo>
                  <a:lnTo>
                    <a:pt x="205" y="34"/>
                  </a:lnTo>
                  <a:lnTo>
                    <a:pt x="188" y="34"/>
                  </a:lnTo>
                  <a:lnTo>
                    <a:pt x="171" y="37"/>
                  </a:lnTo>
                  <a:lnTo>
                    <a:pt x="154" y="41"/>
                  </a:lnTo>
                  <a:lnTo>
                    <a:pt x="138" y="46"/>
                  </a:lnTo>
                  <a:lnTo>
                    <a:pt x="124" y="53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5"/>
                  </a:lnTo>
                  <a:lnTo>
                    <a:pt x="55" y="119"/>
                  </a:lnTo>
                  <a:lnTo>
                    <a:pt x="47" y="133"/>
                  </a:lnTo>
                  <a:lnTo>
                    <a:pt x="42" y="149"/>
                  </a:lnTo>
                  <a:lnTo>
                    <a:pt x="37" y="164"/>
                  </a:lnTo>
                  <a:lnTo>
                    <a:pt x="35" y="180"/>
                  </a:lnTo>
                  <a:lnTo>
                    <a:pt x="34" y="197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1980" y="3677"/>
              <a:ext cx="137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9" name="Freeform 265"/>
            <p:cNvSpPr>
              <a:spLocks noEditPoints="1"/>
            </p:cNvSpPr>
            <p:nvPr/>
          </p:nvSpPr>
          <p:spPr bwMode="auto">
            <a:xfrm>
              <a:off x="2007" y="3677"/>
              <a:ext cx="83" cy="79"/>
            </a:xfrm>
            <a:custGeom>
              <a:avLst/>
              <a:gdLst/>
              <a:ahLst/>
              <a:cxnLst>
                <a:cxn ang="0">
                  <a:pos x="35" y="215"/>
                </a:cxn>
                <a:cxn ang="0">
                  <a:pos x="42" y="246"/>
                </a:cxn>
                <a:cxn ang="0">
                  <a:pos x="55" y="275"/>
                </a:cxn>
                <a:cxn ang="0">
                  <a:pos x="62" y="287"/>
                </a:cxn>
                <a:cxn ang="0">
                  <a:pos x="82" y="312"/>
                </a:cxn>
                <a:cxn ang="0">
                  <a:pos x="124" y="342"/>
                </a:cxn>
                <a:cxn ang="0">
                  <a:pos x="154" y="354"/>
                </a:cxn>
                <a:cxn ang="0">
                  <a:pos x="188" y="360"/>
                </a:cxn>
                <a:cxn ang="0">
                  <a:pos x="223" y="360"/>
                </a:cxn>
                <a:cxn ang="0">
                  <a:pos x="256" y="353"/>
                </a:cxn>
                <a:cxn ang="0">
                  <a:pos x="287" y="341"/>
                </a:cxn>
                <a:cxn ang="0">
                  <a:pos x="327" y="312"/>
                </a:cxn>
                <a:cxn ang="0">
                  <a:pos x="347" y="287"/>
                </a:cxn>
                <a:cxn ang="0">
                  <a:pos x="362" y="260"/>
                </a:cxn>
                <a:cxn ang="0">
                  <a:pos x="372" y="229"/>
                </a:cxn>
                <a:cxn ang="0">
                  <a:pos x="375" y="196"/>
                </a:cxn>
                <a:cxn ang="0">
                  <a:pos x="372" y="163"/>
                </a:cxn>
                <a:cxn ang="0">
                  <a:pos x="362" y="133"/>
                </a:cxn>
                <a:cxn ang="0">
                  <a:pos x="346" y="105"/>
                </a:cxn>
                <a:cxn ang="0">
                  <a:pos x="327" y="82"/>
                </a:cxn>
                <a:cxn ang="0">
                  <a:pos x="285" y="52"/>
                </a:cxn>
                <a:cxn ang="0">
                  <a:pos x="255" y="40"/>
                </a:cxn>
                <a:cxn ang="0">
                  <a:pos x="221" y="34"/>
                </a:cxn>
                <a:cxn ang="0">
                  <a:pos x="186" y="34"/>
                </a:cxn>
                <a:cxn ang="0">
                  <a:pos x="153" y="41"/>
                </a:cxn>
                <a:cxn ang="0">
                  <a:pos x="122" y="53"/>
                </a:cxn>
                <a:cxn ang="0">
                  <a:pos x="82" y="82"/>
                </a:cxn>
                <a:cxn ang="0">
                  <a:pos x="62" y="107"/>
                </a:cxn>
                <a:cxn ang="0">
                  <a:pos x="54" y="120"/>
                </a:cxn>
                <a:cxn ang="0">
                  <a:pos x="41" y="149"/>
                </a:cxn>
                <a:cxn ang="0">
                  <a:pos x="34" y="181"/>
                </a:cxn>
                <a:cxn ang="0">
                  <a:pos x="1" y="176"/>
                </a:cxn>
                <a:cxn ang="0">
                  <a:pos x="10" y="137"/>
                </a:cxn>
                <a:cxn ang="0">
                  <a:pos x="26" y="102"/>
                </a:cxn>
                <a:cxn ang="0">
                  <a:pos x="36" y="85"/>
                </a:cxn>
                <a:cxn ang="0">
                  <a:pos x="62" y="56"/>
                </a:cxn>
                <a:cxn ang="0">
                  <a:pos x="108" y="23"/>
                </a:cxn>
                <a:cxn ang="0">
                  <a:pos x="145" y="8"/>
                </a:cxn>
                <a:cxn ang="0">
                  <a:pos x="184" y="1"/>
                </a:cxn>
                <a:cxn ang="0">
                  <a:pos x="226" y="1"/>
                </a:cxn>
                <a:cxn ang="0">
                  <a:pos x="266" y="9"/>
                </a:cxn>
                <a:cxn ang="0">
                  <a:pos x="303" y="24"/>
                </a:cxn>
                <a:cxn ang="0">
                  <a:pos x="348" y="56"/>
                </a:cxn>
                <a:cxn ang="0">
                  <a:pos x="374" y="87"/>
                </a:cxn>
                <a:cxn ang="0">
                  <a:pos x="393" y="121"/>
                </a:cxn>
                <a:cxn ang="0">
                  <a:pos x="405" y="158"/>
                </a:cxn>
                <a:cxn ang="0">
                  <a:pos x="409" y="198"/>
                </a:cxn>
                <a:cxn ang="0">
                  <a:pos x="404" y="238"/>
                </a:cxn>
                <a:cxn ang="0">
                  <a:pos x="392" y="275"/>
                </a:cxn>
                <a:cxn ang="0">
                  <a:pos x="373" y="309"/>
                </a:cxn>
                <a:cxn ang="0">
                  <a:pos x="348" y="338"/>
                </a:cxn>
                <a:cxn ang="0">
                  <a:pos x="301" y="371"/>
                </a:cxn>
                <a:cxn ang="0">
                  <a:pos x="264" y="386"/>
                </a:cxn>
                <a:cxn ang="0">
                  <a:pos x="225" y="393"/>
                </a:cxn>
                <a:cxn ang="0">
                  <a:pos x="183" y="393"/>
                </a:cxn>
                <a:cxn ang="0">
                  <a:pos x="143" y="385"/>
                </a:cxn>
                <a:cxn ang="0">
                  <a:pos x="107" y="370"/>
                </a:cxn>
                <a:cxn ang="0">
                  <a:pos x="62" y="338"/>
                </a:cxn>
                <a:cxn ang="0">
                  <a:pos x="36" y="309"/>
                </a:cxn>
                <a:cxn ang="0">
                  <a:pos x="25" y="291"/>
                </a:cxn>
                <a:cxn ang="0">
                  <a:pos x="9" y="255"/>
                </a:cxn>
                <a:cxn ang="0">
                  <a:pos x="1" y="216"/>
                </a:cxn>
                <a:cxn ang="0">
                  <a:pos x="1" y="176"/>
                </a:cxn>
              </a:cxnLst>
              <a:rect l="0" t="0" r="r" b="b"/>
              <a:pathLst>
                <a:path w="409" h="394">
                  <a:moveTo>
                    <a:pt x="34" y="198"/>
                  </a:moveTo>
                  <a:lnTo>
                    <a:pt x="35" y="215"/>
                  </a:lnTo>
                  <a:lnTo>
                    <a:pt x="37" y="231"/>
                  </a:lnTo>
                  <a:lnTo>
                    <a:pt x="42" y="246"/>
                  </a:lnTo>
                  <a:lnTo>
                    <a:pt x="47" y="261"/>
                  </a:lnTo>
                  <a:lnTo>
                    <a:pt x="55" y="275"/>
                  </a:lnTo>
                  <a:lnTo>
                    <a:pt x="63" y="289"/>
                  </a:lnTo>
                  <a:lnTo>
                    <a:pt x="62" y="287"/>
                  </a:lnTo>
                  <a:lnTo>
                    <a:pt x="85" y="314"/>
                  </a:lnTo>
                  <a:lnTo>
                    <a:pt x="82" y="312"/>
                  </a:lnTo>
                  <a:lnTo>
                    <a:pt x="110" y="334"/>
                  </a:lnTo>
                  <a:lnTo>
                    <a:pt x="124" y="342"/>
                  </a:lnTo>
                  <a:lnTo>
                    <a:pt x="138" y="348"/>
                  </a:lnTo>
                  <a:lnTo>
                    <a:pt x="154" y="354"/>
                  </a:lnTo>
                  <a:lnTo>
                    <a:pt x="171" y="358"/>
                  </a:lnTo>
                  <a:lnTo>
                    <a:pt x="188" y="360"/>
                  </a:lnTo>
                  <a:lnTo>
                    <a:pt x="205" y="361"/>
                  </a:lnTo>
                  <a:lnTo>
                    <a:pt x="223" y="360"/>
                  </a:lnTo>
                  <a:lnTo>
                    <a:pt x="240" y="357"/>
                  </a:lnTo>
                  <a:lnTo>
                    <a:pt x="256" y="353"/>
                  </a:lnTo>
                  <a:lnTo>
                    <a:pt x="272" y="348"/>
                  </a:lnTo>
                  <a:lnTo>
                    <a:pt x="287" y="341"/>
                  </a:lnTo>
                  <a:lnTo>
                    <a:pt x="301" y="332"/>
                  </a:lnTo>
                  <a:lnTo>
                    <a:pt x="327" y="312"/>
                  </a:lnTo>
                  <a:lnTo>
                    <a:pt x="325" y="314"/>
                  </a:lnTo>
                  <a:lnTo>
                    <a:pt x="347" y="287"/>
                  </a:lnTo>
                  <a:lnTo>
                    <a:pt x="355" y="274"/>
                  </a:lnTo>
                  <a:lnTo>
                    <a:pt x="362" y="260"/>
                  </a:lnTo>
                  <a:lnTo>
                    <a:pt x="368" y="245"/>
                  </a:lnTo>
                  <a:lnTo>
                    <a:pt x="372" y="229"/>
                  </a:lnTo>
                  <a:lnTo>
                    <a:pt x="374" y="213"/>
                  </a:lnTo>
                  <a:lnTo>
                    <a:pt x="375" y="196"/>
                  </a:lnTo>
                  <a:lnTo>
                    <a:pt x="374" y="179"/>
                  </a:lnTo>
                  <a:lnTo>
                    <a:pt x="372" y="163"/>
                  </a:lnTo>
                  <a:lnTo>
                    <a:pt x="367" y="148"/>
                  </a:lnTo>
                  <a:lnTo>
                    <a:pt x="362" y="133"/>
                  </a:lnTo>
                  <a:lnTo>
                    <a:pt x="355" y="118"/>
                  </a:lnTo>
                  <a:lnTo>
                    <a:pt x="346" y="105"/>
                  </a:lnTo>
                  <a:lnTo>
                    <a:pt x="325" y="80"/>
                  </a:lnTo>
                  <a:lnTo>
                    <a:pt x="327" y="82"/>
                  </a:lnTo>
                  <a:lnTo>
                    <a:pt x="299" y="60"/>
                  </a:lnTo>
                  <a:lnTo>
                    <a:pt x="285" y="52"/>
                  </a:lnTo>
                  <a:lnTo>
                    <a:pt x="271" y="46"/>
                  </a:lnTo>
                  <a:lnTo>
                    <a:pt x="255" y="40"/>
                  </a:lnTo>
                  <a:lnTo>
                    <a:pt x="238" y="36"/>
                  </a:lnTo>
                  <a:lnTo>
                    <a:pt x="221" y="34"/>
                  </a:lnTo>
                  <a:lnTo>
                    <a:pt x="204" y="33"/>
                  </a:lnTo>
                  <a:lnTo>
                    <a:pt x="186" y="34"/>
                  </a:lnTo>
                  <a:lnTo>
                    <a:pt x="169" y="36"/>
                  </a:lnTo>
                  <a:lnTo>
                    <a:pt x="153" y="41"/>
                  </a:lnTo>
                  <a:lnTo>
                    <a:pt x="137" y="46"/>
                  </a:lnTo>
                  <a:lnTo>
                    <a:pt x="122" y="53"/>
                  </a:lnTo>
                  <a:lnTo>
                    <a:pt x="108" y="62"/>
                  </a:lnTo>
                  <a:lnTo>
                    <a:pt x="82" y="82"/>
                  </a:lnTo>
                  <a:lnTo>
                    <a:pt x="85" y="80"/>
                  </a:lnTo>
                  <a:lnTo>
                    <a:pt x="62" y="107"/>
                  </a:lnTo>
                  <a:lnTo>
                    <a:pt x="63" y="105"/>
                  </a:lnTo>
                  <a:lnTo>
                    <a:pt x="54" y="120"/>
                  </a:lnTo>
                  <a:lnTo>
                    <a:pt x="47" y="134"/>
                  </a:lnTo>
                  <a:lnTo>
                    <a:pt x="41" y="149"/>
                  </a:lnTo>
                  <a:lnTo>
                    <a:pt x="37" y="165"/>
                  </a:lnTo>
                  <a:lnTo>
                    <a:pt x="34" y="181"/>
                  </a:lnTo>
                  <a:lnTo>
                    <a:pt x="34" y="198"/>
                  </a:lnTo>
                  <a:close/>
                  <a:moveTo>
                    <a:pt x="1" y="176"/>
                  </a:moveTo>
                  <a:lnTo>
                    <a:pt x="5" y="156"/>
                  </a:lnTo>
                  <a:lnTo>
                    <a:pt x="10" y="137"/>
                  </a:lnTo>
                  <a:lnTo>
                    <a:pt x="17" y="119"/>
                  </a:lnTo>
                  <a:lnTo>
                    <a:pt x="26" y="102"/>
                  </a:lnTo>
                  <a:lnTo>
                    <a:pt x="35" y="87"/>
                  </a:lnTo>
                  <a:cubicBezTo>
                    <a:pt x="35" y="86"/>
                    <a:pt x="36" y="86"/>
                    <a:pt x="36" y="85"/>
                  </a:cubicBezTo>
                  <a:lnTo>
                    <a:pt x="59" y="58"/>
                  </a:lnTo>
                  <a:cubicBezTo>
                    <a:pt x="60" y="58"/>
                    <a:pt x="61" y="57"/>
                    <a:pt x="62" y="56"/>
                  </a:cubicBezTo>
                  <a:lnTo>
                    <a:pt x="91" y="33"/>
                  </a:lnTo>
                  <a:lnTo>
                    <a:pt x="108" y="23"/>
                  </a:lnTo>
                  <a:lnTo>
                    <a:pt x="126" y="15"/>
                  </a:lnTo>
                  <a:lnTo>
                    <a:pt x="145" y="8"/>
                  </a:lnTo>
                  <a:lnTo>
                    <a:pt x="164" y="3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4"/>
                  </a:lnTo>
                  <a:lnTo>
                    <a:pt x="266" y="9"/>
                  </a:lnTo>
                  <a:lnTo>
                    <a:pt x="284" y="15"/>
                  </a:lnTo>
                  <a:lnTo>
                    <a:pt x="303" y="24"/>
                  </a:lnTo>
                  <a:lnTo>
                    <a:pt x="320" y="34"/>
                  </a:lnTo>
                  <a:lnTo>
                    <a:pt x="348" y="56"/>
                  </a:lnTo>
                  <a:cubicBezTo>
                    <a:pt x="348" y="57"/>
                    <a:pt x="349" y="58"/>
                    <a:pt x="350" y="58"/>
                  </a:cubicBezTo>
                  <a:lnTo>
                    <a:pt x="374" y="87"/>
                  </a:lnTo>
                  <a:lnTo>
                    <a:pt x="384" y="104"/>
                  </a:lnTo>
                  <a:lnTo>
                    <a:pt x="393" y="121"/>
                  </a:lnTo>
                  <a:lnTo>
                    <a:pt x="400" y="139"/>
                  </a:lnTo>
                  <a:lnTo>
                    <a:pt x="405" y="158"/>
                  </a:lnTo>
                  <a:lnTo>
                    <a:pt x="408" y="178"/>
                  </a:lnTo>
                  <a:lnTo>
                    <a:pt x="409" y="198"/>
                  </a:lnTo>
                  <a:lnTo>
                    <a:pt x="407" y="218"/>
                  </a:lnTo>
                  <a:lnTo>
                    <a:pt x="404" y="238"/>
                  </a:lnTo>
                  <a:lnTo>
                    <a:pt x="399" y="257"/>
                  </a:lnTo>
                  <a:lnTo>
                    <a:pt x="392" y="275"/>
                  </a:lnTo>
                  <a:lnTo>
                    <a:pt x="384" y="292"/>
                  </a:lnTo>
                  <a:lnTo>
                    <a:pt x="373" y="309"/>
                  </a:lnTo>
                  <a:lnTo>
                    <a:pt x="350" y="336"/>
                  </a:lnTo>
                  <a:cubicBezTo>
                    <a:pt x="349" y="336"/>
                    <a:pt x="348" y="337"/>
                    <a:pt x="348" y="338"/>
                  </a:cubicBezTo>
                  <a:lnTo>
                    <a:pt x="318" y="361"/>
                  </a:lnTo>
                  <a:lnTo>
                    <a:pt x="301" y="371"/>
                  </a:lnTo>
                  <a:lnTo>
                    <a:pt x="283" y="379"/>
                  </a:lnTo>
                  <a:lnTo>
                    <a:pt x="264" y="386"/>
                  </a:lnTo>
                  <a:lnTo>
                    <a:pt x="245" y="390"/>
                  </a:lnTo>
                  <a:lnTo>
                    <a:pt x="225" y="393"/>
                  </a:lnTo>
                  <a:lnTo>
                    <a:pt x="204" y="394"/>
                  </a:lnTo>
                  <a:lnTo>
                    <a:pt x="183" y="393"/>
                  </a:lnTo>
                  <a:lnTo>
                    <a:pt x="163" y="390"/>
                  </a:lnTo>
                  <a:lnTo>
                    <a:pt x="143" y="385"/>
                  </a:lnTo>
                  <a:lnTo>
                    <a:pt x="124" y="379"/>
                  </a:lnTo>
                  <a:lnTo>
                    <a:pt x="107" y="370"/>
                  </a:lnTo>
                  <a:lnTo>
                    <a:pt x="89" y="360"/>
                  </a:lnTo>
                  <a:lnTo>
                    <a:pt x="62" y="338"/>
                  </a:lnTo>
                  <a:cubicBezTo>
                    <a:pt x="61" y="337"/>
                    <a:pt x="60" y="336"/>
                    <a:pt x="59" y="336"/>
                  </a:cubicBezTo>
                  <a:lnTo>
                    <a:pt x="36" y="309"/>
                  </a:lnTo>
                  <a:cubicBezTo>
                    <a:pt x="36" y="308"/>
                    <a:pt x="35" y="307"/>
                    <a:pt x="35" y="307"/>
                  </a:cubicBezTo>
                  <a:lnTo>
                    <a:pt x="25" y="291"/>
                  </a:lnTo>
                  <a:lnTo>
                    <a:pt x="16" y="273"/>
                  </a:lnTo>
                  <a:lnTo>
                    <a:pt x="9" y="255"/>
                  </a:lnTo>
                  <a:lnTo>
                    <a:pt x="4" y="236"/>
                  </a:lnTo>
                  <a:lnTo>
                    <a:pt x="1" y="216"/>
                  </a:lnTo>
                  <a:lnTo>
                    <a:pt x="0" y="196"/>
                  </a:lnTo>
                  <a:lnTo>
                    <a:pt x="1" y="1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0" name="Rectangle 266"/>
            <p:cNvSpPr>
              <a:spLocks noChangeArrowheads="1"/>
            </p:cNvSpPr>
            <p:nvPr/>
          </p:nvSpPr>
          <p:spPr bwMode="auto">
            <a:xfrm>
              <a:off x="2601" y="3278"/>
              <a:ext cx="22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FPGA 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3056" y="3229"/>
              <a:ext cx="152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2" name="Freeform 268"/>
            <p:cNvSpPr>
              <a:spLocks noEditPoints="1"/>
            </p:cNvSpPr>
            <p:nvPr/>
          </p:nvSpPr>
          <p:spPr bwMode="auto">
            <a:xfrm>
              <a:off x="3053" y="3226"/>
              <a:ext cx="158" cy="6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7" y="33"/>
                </a:cxn>
                <a:cxn ang="0">
                  <a:pos x="1567" y="617"/>
                </a:cxn>
                <a:cxn ang="0">
                  <a:pos x="1533" y="650"/>
                </a:cxn>
                <a:cxn ang="0">
                  <a:pos x="33" y="650"/>
                </a:cxn>
                <a:cxn ang="0">
                  <a:pos x="0" y="617"/>
                </a:cxn>
                <a:cxn ang="0">
                  <a:pos x="0" y="33"/>
                </a:cxn>
                <a:cxn ang="0">
                  <a:pos x="67" y="617"/>
                </a:cxn>
                <a:cxn ang="0">
                  <a:pos x="33" y="583"/>
                </a:cxn>
                <a:cxn ang="0">
                  <a:pos x="1533" y="583"/>
                </a:cxn>
                <a:cxn ang="0">
                  <a:pos x="1500" y="617"/>
                </a:cxn>
                <a:cxn ang="0">
                  <a:pos x="1500" y="33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7" y="33"/>
                </a:cxn>
                <a:cxn ang="0">
                  <a:pos x="67" y="617"/>
                </a:cxn>
              </a:cxnLst>
              <a:rect l="0" t="0" r="r" b="b"/>
              <a:pathLst>
                <a:path w="1567" h="650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7" y="15"/>
                    <a:pt x="1567" y="33"/>
                  </a:cubicBezTo>
                  <a:lnTo>
                    <a:pt x="1567" y="617"/>
                  </a:lnTo>
                  <a:cubicBezTo>
                    <a:pt x="1567" y="635"/>
                    <a:pt x="1552" y="650"/>
                    <a:pt x="1533" y="650"/>
                  </a:cubicBezTo>
                  <a:lnTo>
                    <a:pt x="33" y="650"/>
                  </a:lnTo>
                  <a:cubicBezTo>
                    <a:pt x="15" y="650"/>
                    <a:pt x="0" y="635"/>
                    <a:pt x="0" y="617"/>
                  </a:cubicBezTo>
                  <a:lnTo>
                    <a:pt x="0" y="33"/>
                  </a:lnTo>
                  <a:close/>
                  <a:moveTo>
                    <a:pt x="67" y="617"/>
                  </a:moveTo>
                  <a:lnTo>
                    <a:pt x="33" y="583"/>
                  </a:lnTo>
                  <a:lnTo>
                    <a:pt x="1533" y="583"/>
                  </a:lnTo>
                  <a:lnTo>
                    <a:pt x="1500" y="617"/>
                  </a:lnTo>
                  <a:lnTo>
                    <a:pt x="1500" y="33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6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3072" y="3229"/>
              <a:ext cx="15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4" name="Freeform 270"/>
            <p:cNvSpPr>
              <a:spLocks noEditPoints="1"/>
            </p:cNvSpPr>
            <p:nvPr/>
          </p:nvSpPr>
          <p:spPr bwMode="auto">
            <a:xfrm>
              <a:off x="3118" y="3291"/>
              <a:ext cx="27" cy="81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0" y="60"/>
                </a:cxn>
                <a:cxn ang="0">
                  <a:pos x="27" y="54"/>
                </a:cxn>
                <a:cxn ang="0">
                  <a:pos x="13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0" y="60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0" y="60"/>
                  </a:lnTo>
                  <a:close/>
                  <a:moveTo>
                    <a:pt x="27" y="54"/>
                  </a:moveTo>
                  <a:lnTo>
                    <a:pt x="13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4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3056" y="3817"/>
              <a:ext cx="152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6" name="Freeform 272"/>
            <p:cNvSpPr>
              <a:spLocks noEditPoints="1"/>
            </p:cNvSpPr>
            <p:nvPr/>
          </p:nvSpPr>
          <p:spPr bwMode="auto">
            <a:xfrm>
              <a:off x="3053" y="3814"/>
              <a:ext cx="158" cy="6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308"/>
                </a:cxn>
                <a:cxn ang="0">
                  <a:pos x="767" y="325"/>
                </a:cxn>
                <a:cxn ang="0">
                  <a:pos x="17" y="325"/>
                </a:cxn>
                <a:cxn ang="0">
                  <a:pos x="0" y="308"/>
                </a:cxn>
                <a:cxn ang="0">
                  <a:pos x="0" y="16"/>
                </a:cxn>
                <a:cxn ang="0">
                  <a:pos x="34" y="308"/>
                </a:cxn>
                <a:cxn ang="0">
                  <a:pos x="17" y="291"/>
                </a:cxn>
                <a:cxn ang="0">
                  <a:pos x="767" y="291"/>
                </a:cxn>
                <a:cxn ang="0">
                  <a:pos x="750" y="308"/>
                </a:cxn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308"/>
                </a:cxn>
              </a:cxnLst>
              <a:rect l="0" t="0" r="r" b="b"/>
              <a:pathLst>
                <a:path w="784" h="325">
                  <a:moveTo>
                    <a:pt x="0" y="16"/>
                  </a:move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308"/>
                  </a:lnTo>
                  <a:cubicBezTo>
                    <a:pt x="784" y="317"/>
                    <a:pt x="776" y="325"/>
                    <a:pt x="767" y="325"/>
                  </a:cubicBezTo>
                  <a:lnTo>
                    <a:pt x="17" y="325"/>
                  </a:lnTo>
                  <a:cubicBezTo>
                    <a:pt x="8" y="325"/>
                    <a:pt x="0" y="317"/>
                    <a:pt x="0" y="308"/>
                  </a:cubicBezTo>
                  <a:lnTo>
                    <a:pt x="0" y="16"/>
                  </a:lnTo>
                  <a:close/>
                  <a:moveTo>
                    <a:pt x="34" y="308"/>
                  </a:moveTo>
                  <a:lnTo>
                    <a:pt x="17" y="291"/>
                  </a:lnTo>
                  <a:lnTo>
                    <a:pt x="767" y="291"/>
                  </a:lnTo>
                  <a:lnTo>
                    <a:pt x="750" y="308"/>
                  </a:lnTo>
                  <a:lnTo>
                    <a:pt x="750" y="16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30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3072" y="3817"/>
              <a:ext cx="15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8" name="Freeform 274"/>
            <p:cNvSpPr>
              <a:spLocks noEditPoints="1"/>
            </p:cNvSpPr>
            <p:nvPr/>
          </p:nvSpPr>
          <p:spPr bwMode="auto">
            <a:xfrm>
              <a:off x="3119" y="3741"/>
              <a:ext cx="27" cy="81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0" y="61"/>
                </a:cxn>
                <a:cxn ang="0">
                  <a:pos x="27" y="54"/>
                </a:cxn>
                <a:cxn ang="0">
                  <a:pos x="13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0" y="61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0" y="61"/>
                  </a:lnTo>
                  <a:close/>
                  <a:moveTo>
                    <a:pt x="27" y="54"/>
                  </a:moveTo>
                  <a:lnTo>
                    <a:pt x="13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4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4717" y="12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0" name="Freeform 276"/>
            <p:cNvSpPr>
              <a:spLocks noEditPoints="1"/>
            </p:cNvSpPr>
            <p:nvPr/>
          </p:nvSpPr>
          <p:spPr bwMode="auto">
            <a:xfrm>
              <a:off x="4714" y="1276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4738" y="1326"/>
              <a:ext cx="1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/>
          </p:nvSpPr>
          <p:spPr bwMode="auto">
            <a:xfrm>
              <a:off x="4485" y="12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3" name="Freeform 279"/>
            <p:cNvSpPr>
              <a:spLocks noEditPoints="1"/>
            </p:cNvSpPr>
            <p:nvPr/>
          </p:nvSpPr>
          <p:spPr bwMode="auto">
            <a:xfrm>
              <a:off x="4482" y="1276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4" name="Rectangle 280"/>
            <p:cNvSpPr>
              <a:spLocks noChangeArrowheads="1"/>
            </p:cNvSpPr>
            <p:nvPr/>
          </p:nvSpPr>
          <p:spPr bwMode="auto">
            <a:xfrm>
              <a:off x="4497" y="1326"/>
              <a:ext cx="15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5" name="Freeform 281"/>
            <p:cNvSpPr>
              <a:spLocks noEditPoints="1"/>
            </p:cNvSpPr>
            <p:nvPr/>
          </p:nvSpPr>
          <p:spPr bwMode="auto">
            <a:xfrm>
              <a:off x="4637" y="1336"/>
              <a:ext cx="80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0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0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6" name="Rectangle 282"/>
            <p:cNvSpPr>
              <a:spLocks noChangeArrowheads="1"/>
            </p:cNvSpPr>
            <p:nvPr/>
          </p:nvSpPr>
          <p:spPr bwMode="auto">
            <a:xfrm>
              <a:off x="4950" y="1280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7" name="Freeform 283"/>
            <p:cNvSpPr>
              <a:spLocks noEditPoints="1"/>
            </p:cNvSpPr>
            <p:nvPr/>
          </p:nvSpPr>
          <p:spPr bwMode="auto">
            <a:xfrm>
              <a:off x="4946" y="1276"/>
              <a:ext cx="159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8" name="Rectangle 284"/>
            <p:cNvSpPr>
              <a:spLocks noChangeArrowheads="1"/>
            </p:cNvSpPr>
            <p:nvPr/>
          </p:nvSpPr>
          <p:spPr bwMode="auto">
            <a:xfrm>
              <a:off x="4973" y="1326"/>
              <a:ext cx="1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9" name="Freeform 285"/>
            <p:cNvSpPr>
              <a:spLocks noEditPoints="1"/>
            </p:cNvSpPr>
            <p:nvPr/>
          </p:nvSpPr>
          <p:spPr bwMode="auto">
            <a:xfrm>
              <a:off x="4869" y="1336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4248" y="12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1" name="Freeform 287"/>
            <p:cNvSpPr>
              <a:spLocks noEditPoints="1"/>
            </p:cNvSpPr>
            <p:nvPr/>
          </p:nvSpPr>
          <p:spPr bwMode="auto">
            <a:xfrm>
              <a:off x="4245" y="1276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4267" y="1326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3" name="Freeform 289"/>
            <p:cNvSpPr>
              <a:spLocks noEditPoints="1"/>
            </p:cNvSpPr>
            <p:nvPr/>
          </p:nvSpPr>
          <p:spPr bwMode="auto">
            <a:xfrm>
              <a:off x="4400" y="1335"/>
              <a:ext cx="81" cy="4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39" y="41"/>
                </a:cxn>
                <a:cxn ang="0">
                  <a:pos x="42" y="0"/>
                </a:cxn>
              </a:cxnLst>
              <a:rect l="0" t="0" r="r" b="b"/>
              <a:pathLst>
                <a:path w="81" h="41">
                  <a:moveTo>
                    <a:pt x="0" y="15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0" y="15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39" y="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4008" y="12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5" name="Freeform 291"/>
            <p:cNvSpPr>
              <a:spLocks noEditPoints="1"/>
            </p:cNvSpPr>
            <p:nvPr/>
          </p:nvSpPr>
          <p:spPr bwMode="auto">
            <a:xfrm>
              <a:off x="4005" y="1276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4"/>
                </a:cxn>
                <a:cxn ang="0">
                  <a:pos x="16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4"/>
                </a:cxn>
                <a:cxn ang="0">
                  <a:pos x="16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6" y="34"/>
                  </a:lnTo>
                  <a:lnTo>
                    <a:pt x="16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4"/>
                    <a:pt x="766" y="784"/>
                  </a:cubicBezTo>
                  <a:lnTo>
                    <a:pt x="16" y="784"/>
                  </a:lnTo>
                  <a:cubicBezTo>
                    <a:pt x="7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4029" y="1326"/>
              <a:ext cx="1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7" name="Freeform 293"/>
            <p:cNvSpPr>
              <a:spLocks noEditPoints="1"/>
            </p:cNvSpPr>
            <p:nvPr/>
          </p:nvSpPr>
          <p:spPr bwMode="auto">
            <a:xfrm>
              <a:off x="4158" y="1336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1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8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3775" y="12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9" name="Freeform 295"/>
            <p:cNvSpPr>
              <a:spLocks noEditPoints="1"/>
            </p:cNvSpPr>
            <p:nvPr/>
          </p:nvSpPr>
          <p:spPr bwMode="auto">
            <a:xfrm>
              <a:off x="3772" y="1276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4"/>
                </a:cxn>
                <a:cxn ang="0">
                  <a:pos x="16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4"/>
                </a:cxn>
                <a:cxn ang="0">
                  <a:pos x="16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6" y="34"/>
                  </a:lnTo>
                  <a:lnTo>
                    <a:pt x="16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5" y="784"/>
                    <a:pt x="766" y="784"/>
                  </a:cubicBezTo>
                  <a:lnTo>
                    <a:pt x="16" y="784"/>
                  </a:lnTo>
                  <a:cubicBezTo>
                    <a:pt x="7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5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3794" y="1326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" name="Freeform 297"/>
            <p:cNvSpPr>
              <a:spLocks noEditPoints="1"/>
            </p:cNvSpPr>
            <p:nvPr/>
          </p:nvSpPr>
          <p:spPr bwMode="auto">
            <a:xfrm>
              <a:off x="3927" y="1335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39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2" name="Freeform 298"/>
            <p:cNvSpPr>
              <a:spLocks noEditPoints="1"/>
            </p:cNvSpPr>
            <p:nvPr/>
          </p:nvSpPr>
          <p:spPr bwMode="auto">
            <a:xfrm>
              <a:off x="3689" y="1335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7" y="17"/>
                </a:cxn>
                <a:cxn ang="0">
                  <a:pos x="48" y="2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39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7" y="17"/>
                  </a:lnTo>
                  <a:lnTo>
                    <a:pt x="48" y="2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3" name="Freeform 299"/>
            <p:cNvSpPr>
              <a:spLocks noEditPoints="1"/>
            </p:cNvSpPr>
            <p:nvPr/>
          </p:nvSpPr>
          <p:spPr bwMode="auto">
            <a:xfrm>
              <a:off x="3738" y="1249"/>
              <a:ext cx="954" cy="441"/>
            </a:xfrm>
            <a:custGeom>
              <a:avLst/>
              <a:gdLst/>
              <a:ahLst/>
              <a:cxnLst>
                <a:cxn ang="0">
                  <a:pos x="4687" y="2171"/>
                </a:cxn>
                <a:cxn ang="0">
                  <a:pos x="4687" y="1937"/>
                </a:cxn>
                <a:cxn ang="0">
                  <a:pos x="4687" y="1704"/>
                </a:cxn>
                <a:cxn ang="0">
                  <a:pos x="4687" y="1471"/>
                </a:cxn>
                <a:cxn ang="0">
                  <a:pos x="4687" y="1237"/>
                </a:cxn>
                <a:cxn ang="0">
                  <a:pos x="4687" y="1004"/>
                </a:cxn>
                <a:cxn ang="0">
                  <a:pos x="4687" y="771"/>
                </a:cxn>
                <a:cxn ang="0">
                  <a:pos x="4687" y="537"/>
                </a:cxn>
                <a:cxn ang="0">
                  <a:pos x="4687" y="304"/>
                </a:cxn>
                <a:cxn ang="0">
                  <a:pos x="4625" y="0"/>
                </a:cxn>
                <a:cxn ang="0">
                  <a:pos x="4525" y="33"/>
                </a:cxn>
                <a:cxn ang="0">
                  <a:pos x="4292" y="33"/>
                </a:cxn>
                <a:cxn ang="0">
                  <a:pos x="4058" y="33"/>
                </a:cxn>
                <a:cxn ang="0">
                  <a:pos x="3825" y="33"/>
                </a:cxn>
                <a:cxn ang="0">
                  <a:pos x="3592" y="33"/>
                </a:cxn>
                <a:cxn ang="0">
                  <a:pos x="3358" y="33"/>
                </a:cxn>
                <a:cxn ang="0">
                  <a:pos x="3125" y="33"/>
                </a:cxn>
                <a:cxn ang="0">
                  <a:pos x="2892" y="33"/>
                </a:cxn>
                <a:cxn ang="0">
                  <a:pos x="2658" y="33"/>
                </a:cxn>
                <a:cxn ang="0">
                  <a:pos x="2425" y="33"/>
                </a:cxn>
                <a:cxn ang="0">
                  <a:pos x="2192" y="33"/>
                </a:cxn>
                <a:cxn ang="0">
                  <a:pos x="1958" y="33"/>
                </a:cxn>
                <a:cxn ang="0">
                  <a:pos x="1725" y="33"/>
                </a:cxn>
                <a:cxn ang="0">
                  <a:pos x="1492" y="33"/>
                </a:cxn>
                <a:cxn ang="0">
                  <a:pos x="1258" y="33"/>
                </a:cxn>
                <a:cxn ang="0">
                  <a:pos x="1025" y="33"/>
                </a:cxn>
                <a:cxn ang="0">
                  <a:pos x="792" y="33"/>
                </a:cxn>
                <a:cxn ang="0">
                  <a:pos x="558" y="33"/>
                </a:cxn>
                <a:cxn ang="0">
                  <a:pos x="325" y="33"/>
                </a:cxn>
                <a:cxn ang="0">
                  <a:pos x="92" y="33"/>
                </a:cxn>
                <a:cxn ang="0">
                  <a:pos x="0" y="16"/>
                </a:cxn>
                <a:cxn ang="0">
                  <a:pos x="33" y="308"/>
                </a:cxn>
                <a:cxn ang="0">
                  <a:pos x="33" y="541"/>
                </a:cxn>
                <a:cxn ang="0">
                  <a:pos x="33" y="775"/>
                </a:cxn>
                <a:cxn ang="0">
                  <a:pos x="33" y="1008"/>
                </a:cxn>
                <a:cxn ang="0">
                  <a:pos x="33" y="1241"/>
                </a:cxn>
                <a:cxn ang="0">
                  <a:pos x="33" y="1475"/>
                </a:cxn>
                <a:cxn ang="0">
                  <a:pos x="33" y="1708"/>
                </a:cxn>
                <a:cxn ang="0">
                  <a:pos x="33" y="1941"/>
                </a:cxn>
                <a:cxn ang="0">
                  <a:pos x="33" y="2171"/>
                </a:cxn>
                <a:cxn ang="0">
                  <a:pos x="0" y="2171"/>
                </a:cxn>
                <a:cxn ang="0">
                  <a:pos x="254" y="2187"/>
                </a:cxn>
                <a:cxn ang="0">
                  <a:pos x="487" y="2187"/>
                </a:cxn>
                <a:cxn ang="0">
                  <a:pos x="721" y="2187"/>
                </a:cxn>
                <a:cxn ang="0">
                  <a:pos x="954" y="2187"/>
                </a:cxn>
                <a:cxn ang="0">
                  <a:pos x="1187" y="2187"/>
                </a:cxn>
                <a:cxn ang="0">
                  <a:pos x="1421" y="2187"/>
                </a:cxn>
                <a:cxn ang="0">
                  <a:pos x="1654" y="2187"/>
                </a:cxn>
                <a:cxn ang="0">
                  <a:pos x="1887" y="2187"/>
                </a:cxn>
                <a:cxn ang="0">
                  <a:pos x="2121" y="2187"/>
                </a:cxn>
                <a:cxn ang="0">
                  <a:pos x="2354" y="2187"/>
                </a:cxn>
                <a:cxn ang="0">
                  <a:pos x="2587" y="2187"/>
                </a:cxn>
                <a:cxn ang="0">
                  <a:pos x="2821" y="2187"/>
                </a:cxn>
                <a:cxn ang="0">
                  <a:pos x="3054" y="2187"/>
                </a:cxn>
                <a:cxn ang="0">
                  <a:pos x="3287" y="2187"/>
                </a:cxn>
                <a:cxn ang="0">
                  <a:pos x="3521" y="2187"/>
                </a:cxn>
                <a:cxn ang="0">
                  <a:pos x="3754" y="2187"/>
                </a:cxn>
                <a:cxn ang="0">
                  <a:pos x="3987" y="2187"/>
                </a:cxn>
                <a:cxn ang="0">
                  <a:pos x="4221" y="2187"/>
                </a:cxn>
                <a:cxn ang="0">
                  <a:pos x="4454" y="2187"/>
                </a:cxn>
                <a:cxn ang="0">
                  <a:pos x="4687" y="2187"/>
                </a:cxn>
              </a:cxnLst>
              <a:rect l="0" t="0" r="r" b="b"/>
              <a:pathLst>
                <a:path w="4721" h="2187">
                  <a:moveTo>
                    <a:pt x="4687" y="2171"/>
                  </a:moveTo>
                  <a:lnTo>
                    <a:pt x="4687" y="2037"/>
                  </a:lnTo>
                  <a:lnTo>
                    <a:pt x="4721" y="2037"/>
                  </a:lnTo>
                  <a:lnTo>
                    <a:pt x="4721" y="2171"/>
                  </a:lnTo>
                  <a:lnTo>
                    <a:pt x="4687" y="2171"/>
                  </a:lnTo>
                  <a:close/>
                  <a:moveTo>
                    <a:pt x="4687" y="1937"/>
                  </a:moveTo>
                  <a:lnTo>
                    <a:pt x="4687" y="1804"/>
                  </a:lnTo>
                  <a:lnTo>
                    <a:pt x="4721" y="1804"/>
                  </a:lnTo>
                  <a:lnTo>
                    <a:pt x="4721" y="1937"/>
                  </a:lnTo>
                  <a:lnTo>
                    <a:pt x="4687" y="1937"/>
                  </a:lnTo>
                  <a:close/>
                  <a:moveTo>
                    <a:pt x="4687" y="1704"/>
                  </a:moveTo>
                  <a:lnTo>
                    <a:pt x="4687" y="1571"/>
                  </a:lnTo>
                  <a:lnTo>
                    <a:pt x="4721" y="1571"/>
                  </a:lnTo>
                  <a:lnTo>
                    <a:pt x="4721" y="1704"/>
                  </a:lnTo>
                  <a:lnTo>
                    <a:pt x="4687" y="1704"/>
                  </a:lnTo>
                  <a:close/>
                  <a:moveTo>
                    <a:pt x="4687" y="1471"/>
                  </a:moveTo>
                  <a:lnTo>
                    <a:pt x="4687" y="1337"/>
                  </a:lnTo>
                  <a:lnTo>
                    <a:pt x="4721" y="1337"/>
                  </a:lnTo>
                  <a:lnTo>
                    <a:pt x="4721" y="1471"/>
                  </a:lnTo>
                  <a:lnTo>
                    <a:pt x="4687" y="1471"/>
                  </a:lnTo>
                  <a:close/>
                  <a:moveTo>
                    <a:pt x="4687" y="1237"/>
                  </a:moveTo>
                  <a:lnTo>
                    <a:pt x="4687" y="1104"/>
                  </a:lnTo>
                  <a:lnTo>
                    <a:pt x="4721" y="1104"/>
                  </a:lnTo>
                  <a:lnTo>
                    <a:pt x="4721" y="1237"/>
                  </a:lnTo>
                  <a:lnTo>
                    <a:pt x="4687" y="1237"/>
                  </a:lnTo>
                  <a:close/>
                  <a:moveTo>
                    <a:pt x="4687" y="1004"/>
                  </a:moveTo>
                  <a:lnTo>
                    <a:pt x="4687" y="871"/>
                  </a:lnTo>
                  <a:lnTo>
                    <a:pt x="4721" y="871"/>
                  </a:lnTo>
                  <a:lnTo>
                    <a:pt x="4721" y="1004"/>
                  </a:lnTo>
                  <a:lnTo>
                    <a:pt x="4687" y="1004"/>
                  </a:lnTo>
                  <a:close/>
                  <a:moveTo>
                    <a:pt x="4687" y="771"/>
                  </a:moveTo>
                  <a:lnTo>
                    <a:pt x="4687" y="637"/>
                  </a:lnTo>
                  <a:lnTo>
                    <a:pt x="4721" y="637"/>
                  </a:lnTo>
                  <a:lnTo>
                    <a:pt x="4721" y="771"/>
                  </a:lnTo>
                  <a:lnTo>
                    <a:pt x="4687" y="771"/>
                  </a:lnTo>
                  <a:close/>
                  <a:moveTo>
                    <a:pt x="4687" y="537"/>
                  </a:moveTo>
                  <a:lnTo>
                    <a:pt x="4687" y="404"/>
                  </a:lnTo>
                  <a:lnTo>
                    <a:pt x="4721" y="404"/>
                  </a:lnTo>
                  <a:lnTo>
                    <a:pt x="4721" y="537"/>
                  </a:lnTo>
                  <a:lnTo>
                    <a:pt x="4687" y="537"/>
                  </a:lnTo>
                  <a:close/>
                  <a:moveTo>
                    <a:pt x="4687" y="304"/>
                  </a:moveTo>
                  <a:lnTo>
                    <a:pt x="4687" y="171"/>
                  </a:lnTo>
                  <a:lnTo>
                    <a:pt x="4721" y="171"/>
                  </a:lnTo>
                  <a:lnTo>
                    <a:pt x="4721" y="304"/>
                  </a:lnTo>
                  <a:lnTo>
                    <a:pt x="4687" y="304"/>
                  </a:lnTo>
                  <a:close/>
                  <a:moveTo>
                    <a:pt x="4687" y="71"/>
                  </a:moveTo>
                  <a:lnTo>
                    <a:pt x="4687" y="16"/>
                  </a:lnTo>
                  <a:lnTo>
                    <a:pt x="4704" y="33"/>
                  </a:lnTo>
                  <a:lnTo>
                    <a:pt x="4625" y="33"/>
                  </a:lnTo>
                  <a:lnTo>
                    <a:pt x="4625" y="0"/>
                  </a:lnTo>
                  <a:lnTo>
                    <a:pt x="4704" y="0"/>
                  </a:lnTo>
                  <a:cubicBezTo>
                    <a:pt x="4713" y="0"/>
                    <a:pt x="4721" y="7"/>
                    <a:pt x="4721" y="16"/>
                  </a:cubicBezTo>
                  <a:lnTo>
                    <a:pt x="4721" y="71"/>
                  </a:lnTo>
                  <a:lnTo>
                    <a:pt x="4687" y="71"/>
                  </a:lnTo>
                  <a:close/>
                  <a:moveTo>
                    <a:pt x="4525" y="33"/>
                  </a:moveTo>
                  <a:lnTo>
                    <a:pt x="4392" y="33"/>
                  </a:lnTo>
                  <a:lnTo>
                    <a:pt x="4392" y="0"/>
                  </a:lnTo>
                  <a:lnTo>
                    <a:pt x="4525" y="0"/>
                  </a:lnTo>
                  <a:lnTo>
                    <a:pt x="4525" y="33"/>
                  </a:lnTo>
                  <a:close/>
                  <a:moveTo>
                    <a:pt x="4292" y="33"/>
                  </a:moveTo>
                  <a:lnTo>
                    <a:pt x="4158" y="33"/>
                  </a:lnTo>
                  <a:lnTo>
                    <a:pt x="4158" y="0"/>
                  </a:lnTo>
                  <a:lnTo>
                    <a:pt x="4292" y="0"/>
                  </a:lnTo>
                  <a:lnTo>
                    <a:pt x="4292" y="33"/>
                  </a:lnTo>
                  <a:close/>
                  <a:moveTo>
                    <a:pt x="4058" y="33"/>
                  </a:moveTo>
                  <a:lnTo>
                    <a:pt x="3925" y="33"/>
                  </a:lnTo>
                  <a:lnTo>
                    <a:pt x="3925" y="0"/>
                  </a:lnTo>
                  <a:lnTo>
                    <a:pt x="4058" y="0"/>
                  </a:lnTo>
                  <a:lnTo>
                    <a:pt x="4058" y="33"/>
                  </a:lnTo>
                  <a:close/>
                  <a:moveTo>
                    <a:pt x="3825" y="33"/>
                  </a:moveTo>
                  <a:lnTo>
                    <a:pt x="3692" y="33"/>
                  </a:lnTo>
                  <a:lnTo>
                    <a:pt x="3692" y="0"/>
                  </a:lnTo>
                  <a:lnTo>
                    <a:pt x="3825" y="0"/>
                  </a:lnTo>
                  <a:lnTo>
                    <a:pt x="3825" y="33"/>
                  </a:lnTo>
                  <a:close/>
                  <a:moveTo>
                    <a:pt x="3592" y="33"/>
                  </a:moveTo>
                  <a:lnTo>
                    <a:pt x="3458" y="33"/>
                  </a:lnTo>
                  <a:lnTo>
                    <a:pt x="3458" y="0"/>
                  </a:lnTo>
                  <a:lnTo>
                    <a:pt x="3592" y="0"/>
                  </a:lnTo>
                  <a:lnTo>
                    <a:pt x="3592" y="33"/>
                  </a:lnTo>
                  <a:close/>
                  <a:moveTo>
                    <a:pt x="3358" y="33"/>
                  </a:moveTo>
                  <a:lnTo>
                    <a:pt x="3225" y="33"/>
                  </a:lnTo>
                  <a:lnTo>
                    <a:pt x="3225" y="0"/>
                  </a:lnTo>
                  <a:lnTo>
                    <a:pt x="3358" y="0"/>
                  </a:lnTo>
                  <a:lnTo>
                    <a:pt x="3358" y="33"/>
                  </a:lnTo>
                  <a:close/>
                  <a:moveTo>
                    <a:pt x="3125" y="33"/>
                  </a:moveTo>
                  <a:lnTo>
                    <a:pt x="2992" y="33"/>
                  </a:lnTo>
                  <a:lnTo>
                    <a:pt x="2992" y="0"/>
                  </a:lnTo>
                  <a:lnTo>
                    <a:pt x="3125" y="0"/>
                  </a:lnTo>
                  <a:lnTo>
                    <a:pt x="3125" y="33"/>
                  </a:lnTo>
                  <a:close/>
                  <a:moveTo>
                    <a:pt x="2892" y="33"/>
                  </a:moveTo>
                  <a:lnTo>
                    <a:pt x="2758" y="33"/>
                  </a:lnTo>
                  <a:lnTo>
                    <a:pt x="2758" y="0"/>
                  </a:lnTo>
                  <a:lnTo>
                    <a:pt x="2892" y="0"/>
                  </a:lnTo>
                  <a:lnTo>
                    <a:pt x="2892" y="33"/>
                  </a:lnTo>
                  <a:close/>
                  <a:moveTo>
                    <a:pt x="2658" y="33"/>
                  </a:moveTo>
                  <a:lnTo>
                    <a:pt x="2525" y="33"/>
                  </a:lnTo>
                  <a:lnTo>
                    <a:pt x="2525" y="0"/>
                  </a:lnTo>
                  <a:lnTo>
                    <a:pt x="2658" y="0"/>
                  </a:lnTo>
                  <a:lnTo>
                    <a:pt x="2658" y="33"/>
                  </a:lnTo>
                  <a:close/>
                  <a:moveTo>
                    <a:pt x="2425" y="33"/>
                  </a:moveTo>
                  <a:lnTo>
                    <a:pt x="2292" y="33"/>
                  </a:lnTo>
                  <a:lnTo>
                    <a:pt x="2292" y="0"/>
                  </a:lnTo>
                  <a:lnTo>
                    <a:pt x="2425" y="0"/>
                  </a:lnTo>
                  <a:lnTo>
                    <a:pt x="2425" y="33"/>
                  </a:lnTo>
                  <a:close/>
                  <a:moveTo>
                    <a:pt x="2192" y="33"/>
                  </a:moveTo>
                  <a:lnTo>
                    <a:pt x="2058" y="33"/>
                  </a:lnTo>
                  <a:lnTo>
                    <a:pt x="2058" y="0"/>
                  </a:lnTo>
                  <a:lnTo>
                    <a:pt x="2192" y="0"/>
                  </a:lnTo>
                  <a:lnTo>
                    <a:pt x="2192" y="33"/>
                  </a:lnTo>
                  <a:close/>
                  <a:moveTo>
                    <a:pt x="1958" y="33"/>
                  </a:moveTo>
                  <a:lnTo>
                    <a:pt x="1825" y="33"/>
                  </a:lnTo>
                  <a:lnTo>
                    <a:pt x="1825" y="0"/>
                  </a:lnTo>
                  <a:lnTo>
                    <a:pt x="1958" y="0"/>
                  </a:lnTo>
                  <a:lnTo>
                    <a:pt x="1958" y="33"/>
                  </a:lnTo>
                  <a:close/>
                  <a:moveTo>
                    <a:pt x="1725" y="33"/>
                  </a:moveTo>
                  <a:lnTo>
                    <a:pt x="1592" y="33"/>
                  </a:lnTo>
                  <a:lnTo>
                    <a:pt x="1592" y="0"/>
                  </a:lnTo>
                  <a:lnTo>
                    <a:pt x="1725" y="0"/>
                  </a:lnTo>
                  <a:lnTo>
                    <a:pt x="1725" y="33"/>
                  </a:lnTo>
                  <a:close/>
                  <a:moveTo>
                    <a:pt x="1492" y="33"/>
                  </a:moveTo>
                  <a:lnTo>
                    <a:pt x="1358" y="33"/>
                  </a:lnTo>
                  <a:lnTo>
                    <a:pt x="1358" y="0"/>
                  </a:lnTo>
                  <a:lnTo>
                    <a:pt x="1492" y="0"/>
                  </a:lnTo>
                  <a:lnTo>
                    <a:pt x="1492" y="33"/>
                  </a:lnTo>
                  <a:close/>
                  <a:moveTo>
                    <a:pt x="1258" y="33"/>
                  </a:moveTo>
                  <a:lnTo>
                    <a:pt x="1125" y="33"/>
                  </a:lnTo>
                  <a:lnTo>
                    <a:pt x="1125" y="0"/>
                  </a:lnTo>
                  <a:lnTo>
                    <a:pt x="1258" y="0"/>
                  </a:lnTo>
                  <a:lnTo>
                    <a:pt x="1258" y="33"/>
                  </a:lnTo>
                  <a:close/>
                  <a:moveTo>
                    <a:pt x="1025" y="33"/>
                  </a:moveTo>
                  <a:lnTo>
                    <a:pt x="892" y="33"/>
                  </a:lnTo>
                  <a:lnTo>
                    <a:pt x="892" y="0"/>
                  </a:lnTo>
                  <a:lnTo>
                    <a:pt x="1025" y="0"/>
                  </a:lnTo>
                  <a:lnTo>
                    <a:pt x="1025" y="33"/>
                  </a:lnTo>
                  <a:close/>
                  <a:moveTo>
                    <a:pt x="792" y="33"/>
                  </a:moveTo>
                  <a:lnTo>
                    <a:pt x="658" y="33"/>
                  </a:lnTo>
                  <a:lnTo>
                    <a:pt x="658" y="0"/>
                  </a:lnTo>
                  <a:lnTo>
                    <a:pt x="792" y="0"/>
                  </a:lnTo>
                  <a:lnTo>
                    <a:pt x="792" y="33"/>
                  </a:lnTo>
                  <a:close/>
                  <a:moveTo>
                    <a:pt x="558" y="33"/>
                  </a:moveTo>
                  <a:lnTo>
                    <a:pt x="425" y="33"/>
                  </a:lnTo>
                  <a:lnTo>
                    <a:pt x="425" y="0"/>
                  </a:lnTo>
                  <a:lnTo>
                    <a:pt x="558" y="0"/>
                  </a:lnTo>
                  <a:lnTo>
                    <a:pt x="558" y="33"/>
                  </a:lnTo>
                  <a:close/>
                  <a:moveTo>
                    <a:pt x="325" y="33"/>
                  </a:moveTo>
                  <a:lnTo>
                    <a:pt x="192" y="33"/>
                  </a:lnTo>
                  <a:lnTo>
                    <a:pt x="192" y="0"/>
                  </a:lnTo>
                  <a:lnTo>
                    <a:pt x="325" y="0"/>
                  </a:lnTo>
                  <a:lnTo>
                    <a:pt x="325" y="33"/>
                  </a:lnTo>
                  <a:close/>
                  <a:moveTo>
                    <a:pt x="92" y="33"/>
                  </a:moveTo>
                  <a:lnTo>
                    <a:pt x="17" y="33"/>
                  </a:lnTo>
                  <a:lnTo>
                    <a:pt x="33" y="16"/>
                  </a:lnTo>
                  <a:lnTo>
                    <a:pt x="33" y="75"/>
                  </a:lnTo>
                  <a:lnTo>
                    <a:pt x="0" y="75"/>
                  </a:lnTo>
                  <a:lnTo>
                    <a:pt x="0" y="16"/>
                  </a:lnTo>
                  <a:cubicBezTo>
                    <a:pt x="0" y="7"/>
                    <a:pt x="7" y="0"/>
                    <a:pt x="17" y="0"/>
                  </a:cubicBezTo>
                  <a:lnTo>
                    <a:pt x="92" y="0"/>
                  </a:lnTo>
                  <a:lnTo>
                    <a:pt x="92" y="33"/>
                  </a:lnTo>
                  <a:close/>
                  <a:moveTo>
                    <a:pt x="33" y="175"/>
                  </a:moveTo>
                  <a:lnTo>
                    <a:pt x="33" y="308"/>
                  </a:lnTo>
                  <a:lnTo>
                    <a:pt x="0" y="308"/>
                  </a:lnTo>
                  <a:lnTo>
                    <a:pt x="0" y="175"/>
                  </a:lnTo>
                  <a:lnTo>
                    <a:pt x="33" y="175"/>
                  </a:lnTo>
                  <a:close/>
                  <a:moveTo>
                    <a:pt x="33" y="408"/>
                  </a:moveTo>
                  <a:lnTo>
                    <a:pt x="33" y="541"/>
                  </a:lnTo>
                  <a:lnTo>
                    <a:pt x="0" y="541"/>
                  </a:lnTo>
                  <a:lnTo>
                    <a:pt x="0" y="408"/>
                  </a:lnTo>
                  <a:lnTo>
                    <a:pt x="33" y="408"/>
                  </a:lnTo>
                  <a:close/>
                  <a:moveTo>
                    <a:pt x="33" y="641"/>
                  </a:moveTo>
                  <a:lnTo>
                    <a:pt x="33" y="775"/>
                  </a:lnTo>
                  <a:lnTo>
                    <a:pt x="0" y="775"/>
                  </a:lnTo>
                  <a:lnTo>
                    <a:pt x="0" y="641"/>
                  </a:lnTo>
                  <a:lnTo>
                    <a:pt x="33" y="641"/>
                  </a:lnTo>
                  <a:close/>
                  <a:moveTo>
                    <a:pt x="33" y="875"/>
                  </a:moveTo>
                  <a:lnTo>
                    <a:pt x="33" y="1008"/>
                  </a:lnTo>
                  <a:lnTo>
                    <a:pt x="0" y="1008"/>
                  </a:lnTo>
                  <a:lnTo>
                    <a:pt x="0" y="875"/>
                  </a:lnTo>
                  <a:lnTo>
                    <a:pt x="33" y="875"/>
                  </a:lnTo>
                  <a:close/>
                  <a:moveTo>
                    <a:pt x="33" y="1108"/>
                  </a:moveTo>
                  <a:lnTo>
                    <a:pt x="33" y="1241"/>
                  </a:lnTo>
                  <a:lnTo>
                    <a:pt x="0" y="1241"/>
                  </a:lnTo>
                  <a:lnTo>
                    <a:pt x="0" y="1108"/>
                  </a:lnTo>
                  <a:lnTo>
                    <a:pt x="33" y="1108"/>
                  </a:lnTo>
                  <a:close/>
                  <a:moveTo>
                    <a:pt x="33" y="1341"/>
                  </a:moveTo>
                  <a:lnTo>
                    <a:pt x="33" y="1475"/>
                  </a:lnTo>
                  <a:lnTo>
                    <a:pt x="0" y="1475"/>
                  </a:lnTo>
                  <a:lnTo>
                    <a:pt x="0" y="1341"/>
                  </a:lnTo>
                  <a:lnTo>
                    <a:pt x="33" y="1341"/>
                  </a:lnTo>
                  <a:close/>
                  <a:moveTo>
                    <a:pt x="33" y="1575"/>
                  </a:moveTo>
                  <a:lnTo>
                    <a:pt x="33" y="1708"/>
                  </a:lnTo>
                  <a:lnTo>
                    <a:pt x="0" y="1708"/>
                  </a:lnTo>
                  <a:lnTo>
                    <a:pt x="0" y="1575"/>
                  </a:lnTo>
                  <a:lnTo>
                    <a:pt x="33" y="1575"/>
                  </a:lnTo>
                  <a:close/>
                  <a:moveTo>
                    <a:pt x="33" y="1808"/>
                  </a:moveTo>
                  <a:lnTo>
                    <a:pt x="33" y="1941"/>
                  </a:lnTo>
                  <a:lnTo>
                    <a:pt x="0" y="1941"/>
                  </a:lnTo>
                  <a:lnTo>
                    <a:pt x="0" y="1808"/>
                  </a:lnTo>
                  <a:lnTo>
                    <a:pt x="33" y="1808"/>
                  </a:lnTo>
                  <a:close/>
                  <a:moveTo>
                    <a:pt x="33" y="2041"/>
                  </a:moveTo>
                  <a:lnTo>
                    <a:pt x="33" y="2171"/>
                  </a:lnTo>
                  <a:lnTo>
                    <a:pt x="17" y="2154"/>
                  </a:lnTo>
                  <a:lnTo>
                    <a:pt x="21" y="2154"/>
                  </a:lnTo>
                  <a:lnTo>
                    <a:pt x="21" y="2187"/>
                  </a:lnTo>
                  <a:lnTo>
                    <a:pt x="17" y="2187"/>
                  </a:lnTo>
                  <a:cubicBezTo>
                    <a:pt x="7" y="2187"/>
                    <a:pt x="0" y="2180"/>
                    <a:pt x="0" y="2171"/>
                  </a:cubicBezTo>
                  <a:lnTo>
                    <a:pt x="0" y="2041"/>
                  </a:lnTo>
                  <a:lnTo>
                    <a:pt x="33" y="2041"/>
                  </a:lnTo>
                  <a:close/>
                  <a:moveTo>
                    <a:pt x="121" y="2154"/>
                  </a:moveTo>
                  <a:lnTo>
                    <a:pt x="254" y="2154"/>
                  </a:lnTo>
                  <a:lnTo>
                    <a:pt x="254" y="2187"/>
                  </a:lnTo>
                  <a:lnTo>
                    <a:pt x="121" y="2187"/>
                  </a:lnTo>
                  <a:lnTo>
                    <a:pt x="121" y="2154"/>
                  </a:lnTo>
                  <a:close/>
                  <a:moveTo>
                    <a:pt x="354" y="2154"/>
                  </a:moveTo>
                  <a:lnTo>
                    <a:pt x="487" y="2154"/>
                  </a:lnTo>
                  <a:lnTo>
                    <a:pt x="487" y="2187"/>
                  </a:lnTo>
                  <a:lnTo>
                    <a:pt x="354" y="2187"/>
                  </a:lnTo>
                  <a:lnTo>
                    <a:pt x="354" y="2154"/>
                  </a:lnTo>
                  <a:close/>
                  <a:moveTo>
                    <a:pt x="587" y="2154"/>
                  </a:moveTo>
                  <a:lnTo>
                    <a:pt x="721" y="2154"/>
                  </a:lnTo>
                  <a:lnTo>
                    <a:pt x="721" y="2187"/>
                  </a:lnTo>
                  <a:lnTo>
                    <a:pt x="587" y="2187"/>
                  </a:lnTo>
                  <a:lnTo>
                    <a:pt x="587" y="2154"/>
                  </a:lnTo>
                  <a:close/>
                  <a:moveTo>
                    <a:pt x="821" y="2154"/>
                  </a:moveTo>
                  <a:lnTo>
                    <a:pt x="954" y="2154"/>
                  </a:lnTo>
                  <a:lnTo>
                    <a:pt x="954" y="2187"/>
                  </a:lnTo>
                  <a:lnTo>
                    <a:pt x="821" y="2187"/>
                  </a:lnTo>
                  <a:lnTo>
                    <a:pt x="821" y="2154"/>
                  </a:lnTo>
                  <a:close/>
                  <a:moveTo>
                    <a:pt x="1054" y="2154"/>
                  </a:moveTo>
                  <a:lnTo>
                    <a:pt x="1187" y="2154"/>
                  </a:lnTo>
                  <a:lnTo>
                    <a:pt x="1187" y="2187"/>
                  </a:lnTo>
                  <a:lnTo>
                    <a:pt x="1054" y="2187"/>
                  </a:lnTo>
                  <a:lnTo>
                    <a:pt x="1054" y="2154"/>
                  </a:lnTo>
                  <a:close/>
                  <a:moveTo>
                    <a:pt x="1287" y="2154"/>
                  </a:moveTo>
                  <a:lnTo>
                    <a:pt x="1421" y="2154"/>
                  </a:lnTo>
                  <a:lnTo>
                    <a:pt x="1421" y="2187"/>
                  </a:lnTo>
                  <a:lnTo>
                    <a:pt x="1287" y="2187"/>
                  </a:lnTo>
                  <a:lnTo>
                    <a:pt x="1287" y="2154"/>
                  </a:lnTo>
                  <a:close/>
                  <a:moveTo>
                    <a:pt x="1521" y="2154"/>
                  </a:moveTo>
                  <a:lnTo>
                    <a:pt x="1654" y="2154"/>
                  </a:lnTo>
                  <a:lnTo>
                    <a:pt x="1654" y="2187"/>
                  </a:lnTo>
                  <a:lnTo>
                    <a:pt x="1521" y="2187"/>
                  </a:lnTo>
                  <a:lnTo>
                    <a:pt x="1521" y="2154"/>
                  </a:lnTo>
                  <a:close/>
                  <a:moveTo>
                    <a:pt x="1754" y="2154"/>
                  </a:moveTo>
                  <a:lnTo>
                    <a:pt x="1887" y="2154"/>
                  </a:lnTo>
                  <a:lnTo>
                    <a:pt x="1887" y="2187"/>
                  </a:lnTo>
                  <a:lnTo>
                    <a:pt x="1754" y="2187"/>
                  </a:lnTo>
                  <a:lnTo>
                    <a:pt x="1754" y="2154"/>
                  </a:lnTo>
                  <a:close/>
                  <a:moveTo>
                    <a:pt x="1987" y="2154"/>
                  </a:moveTo>
                  <a:lnTo>
                    <a:pt x="2121" y="2154"/>
                  </a:lnTo>
                  <a:lnTo>
                    <a:pt x="2121" y="2187"/>
                  </a:lnTo>
                  <a:lnTo>
                    <a:pt x="1987" y="2187"/>
                  </a:lnTo>
                  <a:lnTo>
                    <a:pt x="1987" y="2154"/>
                  </a:lnTo>
                  <a:close/>
                  <a:moveTo>
                    <a:pt x="2221" y="2154"/>
                  </a:moveTo>
                  <a:lnTo>
                    <a:pt x="2354" y="2154"/>
                  </a:lnTo>
                  <a:lnTo>
                    <a:pt x="2354" y="2187"/>
                  </a:lnTo>
                  <a:lnTo>
                    <a:pt x="2221" y="2187"/>
                  </a:lnTo>
                  <a:lnTo>
                    <a:pt x="2221" y="2154"/>
                  </a:lnTo>
                  <a:close/>
                  <a:moveTo>
                    <a:pt x="2454" y="2154"/>
                  </a:moveTo>
                  <a:lnTo>
                    <a:pt x="2587" y="2154"/>
                  </a:lnTo>
                  <a:lnTo>
                    <a:pt x="2587" y="2187"/>
                  </a:lnTo>
                  <a:lnTo>
                    <a:pt x="2454" y="2187"/>
                  </a:lnTo>
                  <a:lnTo>
                    <a:pt x="2454" y="2154"/>
                  </a:lnTo>
                  <a:close/>
                  <a:moveTo>
                    <a:pt x="2687" y="2154"/>
                  </a:moveTo>
                  <a:lnTo>
                    <a:pt x="2821" y="2154"/>
                  </a:lnTo>
                  <a:lnTo>
                    <a:pt x="2821" y="2187"/>
                  </a:lnTo>
                  <a:lnTo>
                    <a:pt x="2687" y="2187"/>
                  </a:lnTo>
                  <a:lnTo>
                    <a:pt x="2687" y="2154"/>
                  </a:lnTo>
                  <a:close/>
                  <a:moveTo>
                    <a:pt x="2921" y="2154"/>
                  </a:moveTo>
                  <a:lnTo>
                    <a:pt x="3054" y="2154"/>
                  </a:lnTo>
                  <a:lnTo>
                    <a:pt x="3054" y="2187"/>
                  </a:lnTo>
                  <a:lnTo>
                    <a:pt x="2921" y="2187"/>
                  </a:lnTo>
                  <a:lnTo>
                    <a:pt x="2921" y="2154"/>
                  </a:lnTo>
                  <a:close/>
                  <a:moveTo>
                    <a:pt x="3154" y="2154"/>
                  </a:moveTo>
                  <a:lnTo>
                    <a:pt x="3287" y="2154"/>
                  </a:lnTo>
                  <a:lnTo>
                    <a:pt x="3287" y="2187"/>
                  </a:lnTo>
                  <a:lnTo>
                    <a:pt x="3154" y="2187"/>
                  </a:lnTo>
                  <a:lnTo>
                    <a:pt x="3154" y="2154"/>
                  </a:lnTo>
                  <a:close/>
                  <a:moveTo>
                    <a:pt x="3387" y="2154"/>
                  </a:moveTo>
                  <a:lnTo>
                    <a:pt x="3521" y="2154"/>
                  </a:lnTo>
                  <a:lnTo>
                    <a:pt x="3521" y="2187"/>
                  </a:lnTo>
                  <a:lnTo>
                    <a:pt x="3387" y="2187"/>
                  </a:lnTo>
                  <a:lnTo>
                    <a:pt x="3387" y="2154"/>
                  </a:lnTo>
                  <a:close/>
                  <a:moveTo>
                    <a:pt x="3621" y="2154"/>
                  </a:moveTo>
                  <a:lnTo>
                    <a:pt x="3754" y="2154"/>
                  </a:lnTo>
                  <a:lnTo>
                    <a:pt x="3754" y="2187"/>
                  </a:lnTo>
                  <a:lnTo>
                    <a:pt x="3621" y="2187"/>
                  </a:lnTo>
                  <a:lnTo>
                    <a:pt x="3621" y="2154"/>
                  </a:lnTo>
                  <a:close/>
                  <a:moveTo>
                    <a:pt x="3854" y="2154"/>
                  </a:moveTo>
                  <a:lnTo>
                    <a:pt x="3987" y="2154"/>
                  </a:lnTo>
                  <a:lnTo>
                    <a:pt x="3987" y="2187"/>
                  </a:lnTo>
                  <a:lnTo>
                    <a:pt x="3854" y="2187"/>
                  </a:lnTo>
                  <a:lnTo>
                    <a:pt x="3854" y="2154"/>
                  </a:lnTo>
                  <a:close/>
                  <a:moveTo>
                    <a:pt x="4087" y="2154"/>
                  </a:moveTo>
                  <a:lnTo>
                    <a:pt x="4221" y="2154"/>
                  </a:lnTo>
                  <a:lnTo>
                    <a:pt x="4221" y="2187"/>
                  </a:lnTo>
                  <a:lnTo>
                    <a:pt x="4087" y="2187"/>
                  </a:lnTo>
                  <a:lnTo>
                    <a:pt x="4087" y="2154"/>
                  </a:lnTo>
                  <a:close/>
                  <a:moveTo>
                    <a:pt x="4321" y="2154"/>
                  </a:moveTo>
                  <a:lnTo>
                    <a:pt x="4454" y="2154"/>
                  </a:lnTo>
                  <a:lnTo>
                    <a:pt x="4454" y="2187"/>
                  </a:lnTo>
                  <a:lnTo>
                    <a:pt x="4321" y="2187"/>
                  </a:lnTo>
                  <a:lnTo>
                    <a:pt x="4321" y="2154"/>
                  </a:lnTo>
                  <a:close/>
                  <a:moveTo>
                    <a:pt x="4554" y="2154"/>
                  </a:moveTo>
                  <a:lnTo>
                    <a:pt x="4687" y="2154"/>
                  </a:lnTo>
                  <a:lnTo>
                    <a:pt x="4687" y="2187"/>
                  </a:lnTo>
                  <a:lnTo>
                    <a:pt x="4554" y="2187"/>
                  </a:lnTo>
                  <a:lnTo>
                    <a:pt x="4554" y="21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4" name="Rectangle 300"/>
            <p:cNvSpPr>
              <a:spLocks noChangeArrowheads="1"/>
            </p:cNvSpPr>
            <p:nvPr/>
          </p:nvSpPr>
          <p:spPr bwMode="auto">
            <a:xfrm>
              <a:off x="4712" y="1500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5" name="Freeform 301"/>
            <p:cNvSpPr>
              <a:spLocks noEditPoints="1"/>
            </p:cNvSpPr>
            <p:nvPr/>
          </p:nvSpPr>
          <p:spPr bwMode="auto">
            <a:xfrm>
              <a:off x="4709" y="1497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6" name="Rectangle 302"/>
            <p:cNvSpPr>
              <a:spLocks noChangeArrowheads="1"/>
            </p:cNvSpPr>
            <p:nvPr/>
          </p:nvSpPr>
          <p:spPr bwMode="auto">
            <a:xfrm>
              <a:off x="4733" y="1547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/>
          </p:nvSpPr>
          <p:spPr bwMode="auto">
            <a:xfrm>
              <a:off x="4480" y="1500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8" name="Freeform 304"/>
            <p:cNvSpPr>
              <a:spLocks noEditPoints="1"/>
            </p:cNvSpPr>
            <p:nvPr/>
          </p:nvSpPr>
          <p:spPr bwMode="auto">
            <a:xfrm>
              <a:off x="4477" y="1497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9" name="Rectangle 305"/>
            <p:cNvSpPr>
              <a:spLocks noChangeArrowheads="1"/>
            </p:cNvSpPr>
            <p:nvPr/>
          </p:nvSpPr>
          <p:spPr bwMode="auto">
            <a:xfrm>
              <a:off x="4492" y="1547"/>
              <a:ext cx="15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0" name="Freeform 306"/>
            <p:cNvSpPr>
              <a:spLocks noEditPoints="1"/>
            </p:cNvSpPr>
            <p:nvPr/>
          </p:nvSpPr>
          <p:spPr bwMode="auto">
            <a:xfrm>
              <a:off x="4632" y="1556"/>
              <a:ext cx="80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0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0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0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1" name="Rectangle 307"/>
            <p:cNvSpPr>
              <a:spLocks noChangeArrowheads="1"/>
            </p:cNvSpPr>
            <p:nvPr/>
          </p:nvSpPr>
          <p:spPr bwMode="auto">
            <a:xfrm>
              <a:off x="4945" y="1500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2" name="Freeform 308"/>
            <p:cNvSpPr>
              <a:spLocks noEditPoints="1"/>
            </p:cNvSpPr>
            <p:nvPr/>
          </p:nvSpPr>
          <p:spPr bwMode="auto">
            <a:xfrm>
              <a:off x="4941" y="1497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" name="Rectangle 309"/>
            <p:cNvSpPr>
              <a:spLocks noChangeArrowheads="1"/>
            </p:cNvSpPr>
            <p:nvPr/>
          </p:nvSpPr>
          <p:spPr bwMode="auto">
            <a:xfrm>
              <a:off x="4968" y="1547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" name="Freeform 310"/>
            <p:cNvSpPr>
              <a:spLocks noEditPoints="1"/>
            </p:cNvSpPr>
            <p:nvPr/>
          </p:nvSpPr>
          <p:spPr bwMode="auto">
            <a:xfrm>
              <a:off x="4864" y="1556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5" name="Rectangle 311"/>
            <p:cNvSpPr>
              <a:spLocks noChangeArrowheads="1"/>
            </p:cNvSpPr>
            <p:nvPr/>
          </p:nvSpPr>
          <p:spPr bwMode="auto">
            <a:xfrm>
              <a:off x="4243" y="1500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" name="Freeform 312"/>
            <p:cNvSpPr>
              <a:spLocks noEditPoints="1"/>
            </p:cNvSpPr>
            <p:nvPr/>
          </p:nvSpPr>
          <p:spPr bwMode="auto">
            <a:xfrm>
              <a:off x="4240" y="1497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" name="Rectangle 313"/>
            <p:cNvSpPr>
              <a:spLocks noChangeArrowheads="1"/>
            </p:cNvSpPr>
            <p:nvPr/>
          </p:nvSpPr>
          <p:spPr bwMode="auto">
            <a:xfrm>
              <a:off x="4262" y="1547"/>
              <a:ext cx="14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" name="Freeform 314"/>
            <p:cNvSpPr>
              <a:spLocks noEditPoints="1"/>
            </p:cNvSpPr>
            <p:nvPr/>
          </p:nvSpPr>
          <p:spPr bwMode="auto">
            <a:xfrm>
              <a:off x="4395" y="1556"/>
              <a:ext cx="81" cy="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39" y="40"/>
                </a:cxn>
                <a:cxn ang="0">
                  <a:pos x="42" y="0"/>
                </a:cxn>
              </a:cxnLst>
              <a:rect l="0" t="0" r="r" b="b"/>
              <a:pathLst>
                <a:path w="81" h="40">
                  <a:moveTo>
                    <a:pt x="0" y="14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0" y="14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39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9" name="Rectangle 315"/>
            <p:cNvSpPr>
              <a:spLocks noChangeArrowheads="1"/>
            </p:cNvSpPr>
            <p:nvPr/>
          </p:nvSpPr>
          <p:spPr bwMode="auto">
            <a:xfrm>
              <a:off x="4008" y="1500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0" name="Freeform 316"/>
            <p:cNvSpPr>
              <a:spLocks noEditPoints="1"/>
            </p:cNvSpPr>
            <p:nvPr/>
          </p:nvSpPr>
          <p:spPr bwMode="auto">
            <a:xfrm>
              <a:off x="4005" y="1497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1" name="Rectangle 317"/>
            <p:cNvSpPr>
              <a:spLocks noChangeArrowheads="1"/>
            </p:cNvSpPr>
            <p:nvPr/>
          </p:nvSpPr>
          <p:spPr bwMode="auto">
            <a:xfrm>
              <a:off x="4029" y="1547"/>
              <a:ext cx="14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" name="Freeform 318"/>
            <p:cNvSpPr>
              <a:spLocks noEditPoints="1"/>
            </p:cNvSpPr>
            <p:nvPr/>
          </p:nvSpPr>
          <p:spPr bwMode="auto">
            <a:xfrm>
              <a:off x="4158" y="1556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8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1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8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3" name="Rectangle 319"/>
            <p:cNvSpPr>
              <a:spLocks noChangeArrowheads="1"/>
            </p:cNvSpPr>
            <p:nvPr/>
          </p:nvSpPr>
          <p:spPr bwMode="auto">
            <a:xfrm>
              <a:off x="3770" y="1500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4" name="Freeform 320"/>
            <p:cNvSpPr>
              <a:spLocks noEditPoints="1"/>
            </p:cNvSpPr>
            <p:nvPr/>
          </p:nvSpPr>
          <p:spPr bwMode="auto">
            <a:xfrm>
              <a:off x="3767" y="1497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5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5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5" name="Rectangle 321"/>
            <p:cNvSpPr>
              <a:spLocks noChangeArrowheads="1"/>
            </p:cNvSpPr>
            <p:nvPr/>
          </p:nvSpPr>
          <p:spPr bwMode="auto">
            <a:xfrm>
              <a:off x="3789" y="1547"/>
              <a:ext cx="1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" name="Freeform 322"/>
            <p:cNvSpPr>
              <a:spLocks noEditPoints="1"/>
            </p:cNvSpPr>
            <p:nvPr/>
          </p:nvSpPr>
          <p:spPr bwMode="auto">
            <a:xfrm>
              <a:off x="3921" y="1556"/>
              <a:ext cx="82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8" y="16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82" y="18"/>
                </a:cxn>
                <a:cxn ang="0">
                  <a:pos x="43" y="40"/>
                </a:cxn>
                <a:cxn ang="0">
                  <a:pos x="40" y="0"/>
                </a:cxn>
              </a:cxnLst>
              <a:rect l="0" t="0" r="r" b="b"/>
              <a:pathLst>
                <a:path w="82" h="40">
                  <a:moveTo>
                    <a:pt x="0" y="19"/>
                  </a:moveTo>
                  <a:lnTo>
                    <a:pt x="48" y="16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19"/>
                  </a:lnTo>
                  <a:close/>
                  <a:moveTo>
                    <a:pt x="40" y="0"/>
                  </a:moveTo>
                  <a:lnTo>
                    <a:pt x="82" y="18"/>
                  </a:lnTo>
                  <a:lnTo>
                    <a:pt x="43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7" name="Freeform 323"/>
            <p:cNvSpPr>
              <a:spLocks noEditPoints="1"/>
            </p:cNvSpPr>
            <p:nvPr/>
          </p:nvSpPr>
          <p:spPr bwMode="auto">
            <a:xfrm>
              <a:off x="3684" y="1556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6"/>
                </a:cxn>
                <a:cxn ang="0">
                  <a:pos x="48" y="23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0"/>
                </a:cxn>
                <a:cxn ang="0">
                  <a:pos x="39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6"/>
                  </a:lnTo>
                  <a:lnTo>
                    <a:pt x="48" y="23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8" name="Rectangle 324"/>
            <p:cNvSpPr>
              <a:spLocks noChangeArrowheads="1"/>
            </p:cNvSpPr>
            <p:nvPr/>
          </p:nvSpPr>
          <p:spPr bwMode="auto">
            <a:xfrm>
              <a:off x="5105" y="1341"/>
              <a:ext cx="136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9" name="Freeform 325"/>
            <p:cNvSpPr>
              <a:spLocks noEditPoints="1"/>
            </p:cNvSpPr>
            <p:nvPr/>
          </p:nvSpPr>
          <p:spPr bwMode="auto">
            <a:xfrm>
              <a:off x="5132" y="1267"/>
              <a:ext cx="82" cy="80"/>
            </a:xfrm>
            <a:custGeom>
              <a:avLst/>
              <a:gdLst/>
              <a:ahLst/>
              <a:cxnLst>
                <a:cxn ang="0">
                  <a:pos x="371" y="164"/>
                </a:cxn>
                <a:cxn ang="0">
                  <a:pos x="354" y="119"/>
                </a:cxn>
                <a:cxn ang="0">
                  <a:pos x="326" y="82"/>
                </a:cxn>
                <a:cxn ang="0">
                  <a:pos x="285" y="53"/>
                </a:cxn>
                <a:cxn ang="0">
                  <a:pos x="238" y="36"/>
                </a:cxn>
                <a:cxn ang="0">
                  <a:pos x="186" y="34"/>
                </a:cxn>
                <a:cxn ang="0">
                  <a:pos x="136" y="46"/>
                </a:cxn>
                <a:cxn ang="0">
                  <a:pos x="110" y="60"/>
                </a:cxn>
                <a:cxn ang="0">
                  <a:pos x="61" y="107"/>
                </a:cxn>
                <a:cxn ang="0">
                  <a:pos x="46" y="135"/>
                </a:cxn>
                <a:cxn ang="0">
                  <a:pos x="34" y="182"/>
                </a:cxn>
                <a:cxn ang="0">
                  <a:pos x="37" y="232"/>
                </a:cxn>
                <a:cxn ang="0">
                  <a:pos x="54" y="277"/>
                </a:cxn>
                <a:cxn ang="0">
                  <a:pos x="84" y="316"/>
                </a:cxn>
                <a:cxn ang="0">
                  <a:pos x="108" y="334"/>
                </a:cxn>
                <a:cxn ang="0">
                  <a:pos x="154" y="356"/>
                </a:cxn>
                <a:cxn ang="0">
                  <a:pos x="205" y="363"/>
                </a:cxn>
                <a:cxn ang="0">
                  <a:pos x="256" y="355"/>
                </a:cxn>
                <a:cxn ang="0">
                  <a:pos x="301" y="334"/>
                </a:cxn>
                <a:cxn ang="0">
                  <a:pos x="324" y="316"/>
                </a:cxn>
                <a:cxn ang="0">
                  <a:pos x="362" y="261"/>
                </a:cxn>
                <a:cxn ang="0">
                  <a:pos x="374" y="214"/>
                </a:cxn>
                <a:cxn ang="0">
                  <a:pos x="404" y="239"/>
                </a:cxn>
                <a:cxn ang="0">
                  <a:pos x="383" y="293"/>
                </a:cxn>
                <a:cxn ang="0">
                  <a:pos x="347" y="339"/>
                </a:cxn>
                <a:cxn ang="0">
                  <a:pos x="301" y="373"/>
                </a:cxn>
                <a:cxn ang="0">
                  <a:pos x="244" y="392"/>
                </a:cxn>
                <a:cxn ang="0">
                  <a:pos x="182" y="395"/>
                </a:cxn>
                <a:cxn ang="0">
                  <a:pos x="124" y="381"/>
                </a:cxn>
                <a:cxn ang="0">
                  <a:pos x="89" y="362"/>
                </a:cxn>
                <a:cxn ang="0">
                  <a:pos x="36" y="310"/>
                </a:cxn>
                <a:cxn ang="0">
                  <a:pos x="16" y="275"/>
                </a:cxn>
                <a:cxn ang="0">
                  <a:pos x="1" y="217"/>
                </a:cxn>
                <a:cxn ang="0">
                  <a:pos x="4" y="157"/>
                </a:cxn>
                <a:cxn ang="0">
                  <a:pos x="25" y="103"/>
                </a:cxn>
                <a:cxn ang="0">
                  <a:pos x="59" y="59"/>
                </a:cxn>
                <a:cxn ang="0">
                  <a:pos x="91" y="33"/>
                </a:cxn>
                <a:cxn ang="0">
                  <a:pos x="144" y="8"/>
                </a:cxn>
                <a:cxn ang="0">
                  <a:pos x="205" y="0"/>
                </a:cxn>
                <a:cxn ang="0">
                  <a:pos x="265" y="9"/>
                </a:cxn>
                <a:cxn ang="0">
                  <a:pos x="317" y="33"/>
                </a:cxn>
                <a:cxn ang="0">
                  <a:pos x="349" y="59"/>
                </a:cxn>
                <a:cxn ang="0">
                  <a:pos x="392" y="121"/>
                </a:cxn>
                <a:cxn ang="0">
                  <a:pos x="407" y="179"/>
                </a:cxn>
              </a:cxnLst>
              <a:rect l="0" t="0" r="r" b="b"/>
              <a:pathLst>
                <a:path w="408" h="396">
                  <a:moveTo>
                    <a:pt x="375" y="197"/>
                  </a:moveTo>
                  <a:lnTo>
                    <a:pt x="374" y="180"/>
                  </a:lnTo>
                  <a:lnTo>
                    <a:pt x="371" y="164"/>
                  </a:lnTo>
                  <a:lnTo>
                    <a:pt x="367" y="148"/>
                  </a:lnTo>
                  <a:lnTo>
                    <a:pt x="361" y="133"/>
                  </a:lnTo>
                  <a:lnTo>
                    <a:pt x="354" y="119"/>
                  </a:lnTo>
                  <a:lnTo>
                    <a:pt x="345" y="105"/>
                  </a:lnTo>
                  <a:lnTo>
                    <a:pt x="324" y="80"/>
                  </a:lnTo>
                  <a:lnTo>
                    <a:pt x="326" y="82"/>
                  </a:lnTo>
                  <a:lnTo>
                    <a:pt x="299" y="60"/>
                  </a:lnTo>
                  <a:lnTo>
                    <a:pt x="301" y="62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4" y="40"/>
                  </a:lnTo>
                  <a:lnTo>
                    <a:pt x="238" y="36"/>
                  </a:lnTo>
                  <a:lnTo>
                    <a:pt x="221" y="34"/>
                  </a:lnTo>
                  <a:lnTo>
                    <a:pt x="203" y="33"/>
                  </a:lnTo>
                  <a:lnTo>
                    <a:pt x="186" y="34"/>
                  </a:lnTo>
                  <a:lnTo>
                    <a:pt x="169" y="36"/>
                  </a:lnTo>
                  <a:lnTo>
                    <a:pt x="152" y="41"/>
                  </a:lnTo>
                  <a:lnTo>
                    <a:pt x="136" y="46"/>
                  </a:lnTo>
                  <a:lnTo>
                    <a:pt x="122" y="53"/>
                  </a:lnTo>
                  <a:lnTo>
                    <a:pt x="108" y="62"/>
                  </a:lnTo>
                  <a:lnTo>
                    <a:pt x="110" y="60"/>
                  </a:lnTo>
                  <a:lnTo>
                    <a:pt x="82" y="82"/>
                  </a:lnTo>
                  <a:lnTo>
                    <a:pt x="84" y="80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53" y="120"/>
                  </a:lnTo>
                  <a:lnTo>
                    <a:pt x="46" y="135"/>
                  </a:lnTo>
                  <a:lnTo>
                    <a:pt x="41" y="150"/>
                  </a:lnTo>
                  <a:lnTo>
                    <a:pt x="36" y="166"/>
                  </a:lnTo>
                  <a:lnTo>
                    <a:pt x="34" y="182"/>
                  </a:lnTo>
                  <a:lnTo>
                    <a:pt x="33" y="199"/>
                  </a:lnTo>
                  <a:lnTo>
                    <a:pt x="34" y="216"/>
                  </a:lnTo>
                  <a:lnTo>
                    <a:pt x="37" y="232"/>
                  </a:lnTo>
                  <a:lnTo>
                    <a:pt x="41" y="248"/>
                  </a:lnTo>
                  <a:lnTo>
                    <a:pt x="47" y="263"/>
                  </a:lnTo>
                  <a:lnTo>
                    <a:pt x="54" y="277"/>
                  </a:lnTo>
                  <a:lnTo>
                    <a:pt x="63" y="291"/>
                  </a:lnTo>
                  <a:lnTo>
                    <a:pt x="61" y="289"/>
                  </a:lnTo>
                  <a:lnTo>
                    <a:pt x="84" y="316"/>
                  </a:lnTo>
                  <a:lnTo>
                    <a:pt x="82" y="313"/>
                  </a:lnTo>
                  <a:lnTo>
                    <a:pt x="110" y="336"/>
                  </a:lnTo>
                  <a:lnTo>
                    <a:pt x="108" y="334"/>
                  </a:lnTo>
                  <a:lnTo>
                    <a:pt x="123" y="343"/>
                  </a:lnTo>
                  <a:lnTo>
                    <a:pt x="138" y="350"/>
                  </a:lnTo>
                  <a:lnTo>
                    <a:pt x="154" y="356"/>
                  </a:lnTo>
                  <a:lnTo>
                    <a:pt x="170" y="360"/>
                  </a:lnTo>
                  <a:lnTo>
                    <a:pt x="187" y="362"/>
                  </a:lnTo>
                  <a:lnTo>
                    <a:pt x="205" y="363"/>
                  </a:lnTo>
                  <a:lnTo>
                    <a:pt x="222" y="362"/>
                  </a:lnTo>
                  <a:lnTo>
                    <a:pt x="239" y="359"/>
                  </a:lnTo>
                  <a:lnTo>
                    <a:pt x="256" y="355"/>
                  </a:lnTo>
                  <a:lnTo>
                    <a:pt x="271" y="350"/>
                  </a:lnTo>
                  <a:lnTo>
                    <a:pt x="286" y="343"/>
                  </a:lnTo>
                  <a:lnTo>
                    <a:pt x="301" y="334"/>
                  </a:lnTo>
                  <a:lnTo>
                    <a:pt x="299" y="336"/>
                  </a:lnTo>
                  <a:lnTo>
                    <a:pt x="326" y="313"/>
                  </a:lnTo>
                  <a:lnTo>
                    <a:pt x="324" y="316"/>
                  </a:lnTo>
                  <a:lnTo>
                    <a:pt x="347" y="289"/>
                  </a:lnTo>
                  <a:lnTo>
                    <a:pt x="355" y="276"/>
                  </a:lnTo>
                  <a:lnTo>
                    <a:pt x="362" y="261"/>
                  </a:lnTo>
                  <a:lnTo>
                    <a:pt x="367" y="246"/>
                  </a:lnTo>
                  <a:lnTo>
                    <a:pt x="372" y="230"/>
                  </a:lnTo>
                  <a:lnTo>
                    <a:pt x="374" y="214"/>
                  </a:lnTo>
                  <a:lnTo>
                    <a:pt x="375" y="197"/>
                  </a:lnTo>
                  <a:close/>
                  <a:moveTo>
                    <a:pt x="407" y="219"/>
                  </a:moveTo>
                  <a:lnTo>
                    <a:pt x="404" y="239"/>
                  </a:lnTo>
                  <a:lnTo>
                    <a:pt x="399" y="258"/>
                  </a:lnTo>
                  <a:lnTo>
                    <a:pt x="392" y="276"/>
                  </a:lnTo>
                  <a:lnTo>
                    <a:pt x="383" y="293"/>
                  </a:lnTo>
                  <a:lnTo>
                    <a:pt x="372" y="310"/>
                  </a:lnTo>
                  <a:lnTo>
                    <a:pt x="349" y="337"/>
                  </a:lnTo>
                  <a:cubicBezTo>
                    <a:pt x="349" y="338"/>
                    <a:pt x="348" y="339"/>
                    <a:pt x="347" y="339"/>
                  </a:cubicBezTo>
                  <a:lnTo>
                    <a:pt x="319" y="362"/>
                  </a:lnTo>
                  <a:cubicBezTo>
                    <a:pt x="319" y="362"/>
                    <a:pt x="318" y="363"/>
                    <a:pt x="317" y="363"/>
                  </a:cubicBezTo>
                  <a:lnTo>
                    <a:pt x="301" y="373"/>
                  </a:lnTo>
                  <a:lnTo>
                    <a:pt x="282" y="381"/>
                  </a:lnTo>
                  <a:lnTo>
                    <a:pt x="264" y="388"/>
                  </a:lnTo>
                  <a:lnTo>
                    <a:pt x="244" y="392"/>
                  </a:lnTo>
                  <a:lnTo>
                    <a:pt x="224" y="395"/>
                  </a:lnTo>
                  <a:lnTo>
                    <a:pt x="203" y="396"/>
                  </a:lnTo>
                  <a:lnTo>
                    <a:pt x="182" y="395"/>
                  </a:lnTo>
                  <a:lnTo>
                    <a:pt x="162" y="392"/>
                  </a:lnTo>
                  <a:lnTo>
                    <a:pt x="143" y="387"/>
                  </a:lnTo>
                  <a:lnTo>
                    <a:pt x="124" y="381"/>
                  </a:lnTo>
                  <a:lnTo>
                    <a:pt x="106" y="372"/>
                  </a:lnTo>
                  <a:lnTo>
                    <a:pt x="91" y="363"/>
                  </a:lnTo>
                  <a:cubicBezTo>
                    <a:pt x="90" y="363"/>
                    <a:pt x="89" y="362"/>
                    <a:pt x="89" y="362"/>
                  </a:cubicBezTo>
                  <a:lnTo>
                    <a:pt x="61" y="339"/>
                  </a:lnTo>
                  <a:cubicBezTo>
                    <a:pt x="60" y="339"/>
                    <a:pt x="59" y="338"/>
                    <a:pt x="59" y="337"/>
                  </a:cubicBezTo>
                  <a:lnTo>
                    <a:pt x="36" y="310"/>
                  </a:lnTo>
                  <a:cubicBezTo>
                    <a:pt x="35" y="310"/>
                    <a:pt x="35" y="309"/>
                    <a:pt x="34" y="308"/>
                  </a:cubicBezTo>
                  <a:lnTo>
                    <a:pt x="24" y="292"/>
                  </a:lnTo>
                  <a:lnTo>
                    <a:pt x="16" y="275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4" y="157"/>
                  </a:lnTo>
                  <a:lnTo>
                    <a:pt x="9" y="138"/>
                  </a:lnTo>
                  <a:lnTo>
                    <a:pt x="16" y="120"/>
                  </a:lnTo>
                  <a:lnTo>
                    <a:pt x="25" y="103"/>
                  </a:lnTo>
                  <a:lnTo>
                    <a:pt x="34" y="88"/>
                  </a:lnTo>
                  <a:cubicBezTo>
                    <a:pt x="35" y="87"/>
                    <a:pt x="35" y="86"/>
                    <a:pt x="36" y="86"/>
                  </a:cubicBezTo>
                  <a:lnTo>
                    <a:pt x="59" y="59"/>
                  </a:lnTo>
                  <a:cubicBezTo>
                    <a:pt x="59" y="58"/>
                    <a:pt x="60" y="57"/>
                    <a:pt x="61" y="56"/>
                  </a:cubicBezTo>
                  <a:lnTo>
                    <a:pt x="89" y="34"/>
                  </a:lnTo>
                  <a:cubicBezTo>
                    <a:pt x="89" y="34"/>
                    <a:pt x="90" y="33"/>
                    <a:pt x="91" y="33"/>
                  </a:cubicBezTo>
                  <a:lnTo>
                    <a:pt x="108" y="23"/>
                  </a:lnTo>
                  <a:lnTo>
                    <a:pt x="125" y="15"/>
                  </a:lnTo>
                  <a:lnTo>
                    <a:pt x="144" y="8"/>
                  </a:lnTo>
                  <a:lnTo>
                    <a:pt x="164" y="3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4"/>
                  </a:lnTo>
                  <a:lnTo>
                    <a:pt x="265" y="9"/>
                  </a:lnTo>
                  <a:lnTo>
                    <a:pt x="284" y="15"/>
                  </a:lnTo>
                  <a:lnTo>
                    <a:pt x="302" y="24"/>
                  </a:lnTo>
                  <a:lnTo>
                    <a:pt x="317" y="33"/>
                  </a:lnTo>
                  <a:cubicBezTo>
                    <a:pt x="318" y="33"/>
                    <a:pt x="319" y="34"/>
                    <a:pt x="319" y="34"/>
                  </a:cubicBezTo>
                  <a:lnTo>
                    <a:pt x="347" y="56"/>
                  </a:lnTo>
                  <a:cubicBezTo>
                    <a:pt x="348" y="57"/>
                    <a:pt x="349" y="58"/>
                    <a:pt x="349" y="59"/>
                  </a:cubicBezTo>
                  <a:lnTo>
                    <a:pt x="374" y="88"/>
                  </a:lnTo>
                  <a:lnTo>
                    <a:pt x="384" y="104"/>
                  </a:lnTo>
                  <a:lnTo>
                    <a:pt x="392" y="121"/>
                  </a:lnTo>
                  <a:lnTo>
                    <a:pt x="399" y="140"/>
                  </a:lnTo>
                  <a:lnTo>
                    <a:pt x="404" y="159"/>
                  </a:lnTo>
                  <a:lnTo>
                    <a:pt x="407" y="179"/>
                  </a:lnTo>
                  <a:lnTo>
                    <a:pt x="408" y="199"/>
                  </a:lnTo>
                  <a:lnTo>
                    <a:pt x="407" y="2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0" name="Rectangle 326"/>
            <p:cNvSpPr>
              <a:spLocks noChangeArrowheads="1"/>
            </p:cNvSpPr>
            <p:nvPr/>
          </p:nvSpPr>
          <p:spPr bwMode="auto">
            <a:xfrm>
              <a:off x="5105" y="1365"/>
              <a:ext cx="136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1" name="Freeform 327"/>
            <p:cNvSpPr>
              <a:spLocks noEditPoints="1"/>
            </p:cNvSpPr>
            <p:nvPr/>
          </p:nvSpPr>
          <p:spPr bwMode="auto">
            <a:xfrm>
              <a:off x="5132" y="1365"/>
              <a:ext cx="82" cy="80"/>
            </a:xfrm>
            <a:custGeom>
              <a:avLst/>
              <a:gdLst/>
              <a:ahLst/>
              <a:cxnLst>
                <a:cxn ang="0">
                  <a:pos x="404" y="237"/>
                </a:cxn>
                <a:cxn ang="0">
                  <a:pos x="384" y="292"/>
                </a:cxn>
                <a:cxn ang="0">
                  <a:pos x="347" y="340"/>
                </a:cxn>
                <a:cxn ang="0">
                  <a:pos x="302" y="372"/>
                </a:cxn>
                <a:cxn ang="0">
                  <a:pos x="246" y="392"/>
                </a:cxn>
                <a:cxn ang="0">
                  <a:pos x="184" y="396"/>
                </a:cxn>
                <a:cxn ang="0">
                  <a:pos x="125" y="381"/>
                </a:cxn>
                <a:cxn ang="0">
                  <a:pos x="89" y="362"/>
                </a:cxn>
                <a:cxn ang="0">
                  <a:pos x="36" y="311"/>
                </a:cxn>
                <a:cxn ang="0">
                  <a:pos x="16" y="277"/>
                </a:cxn>
                <a:cxn ang="0">
                  <a:pos x="1" y="219"/>
                </a:cxn>
                <a:cxn ang="0">
                  <a:pos x="4" y="159"/>
                </a:cxn>
                <a:cxn ang="0">
                  <a:pos x="24" y="104"/>
                </a:cxn>
                <a:cxn ang="0">
                  <a:pos x="59" y="59"/>
                </a:cxn>
                <a:cxn ang="0">
                  <a:pos x="91" y="33"/>
                </a:cxn>
                <a:cxn ang="0">
                  <a:pos x="143" y="9"/>
                </a:cxn>
                <a:cxn ang="0">
                  <a:pos x="203" y="0"/>
                </a:cxn>
                <a:cxn ang="0">
                  <a:pos x="264" y="9"/>
                </a:cxn>
                <a:cxn ang="0">
                  <a:pos x="317" y="33"/>
                </a:cxn>
                <a:cxn ang="0">
                  <a:pos x="349" y="59"/>
                </a:cxn>
                <a:cxn ang="0">
                  <a:pos x="392" y="120"/>
                </a:cxn>
                <a:cxn ang="0">
                  <a:pos x="407" y="177"/>
                </a:cxn>
                <a:cxn ang="0">
                  <a:pos x="372" y="166"/>
                </a:cxn>
                <a:cxn ang="0">
                  <a:pos x="355" y="121"/>
                </a:cxn>
                <a:cxn ang="0">
                  <a:pos x="326" y="83"/>
                </a:cxn>
                <a:cxn ang="0">
                  <a:pos x="286" y="54"/>
                </a:cxn>
                <a:cxn ang="0">
                  <a:pos x="239" y="37"/>
                </a:cxn>
                <a:cxn ang="0">
                  <a:pos x="187" y="34"/>
                </a:cxn>
                <a:cxn ang="0">
                  <a:pos x="138" y="46"/>
                </a:cxn>
                <a:cxn ang="0">
                  <a:pos x="110" y="61"/>
                </a:cxn>
                <a:cxn ang="0">
                  <a:pos x="61" y="108"/>
                </a:cxn>
                <a:cxn ang="0">
                  <a:pos x="47" y="134"/>
                </a:cxn>
                <a:cxn ang="0">
                  <a:pos x="34" y="181"/>
                </a:cxn>
                <a:cxn ang="0">
                  <a:pos x="36" y="231"/>
                </a:cxn>
                <a:cxn ang="0">
                  <a:pos x="53" y="276"/>
                </a:cxn>
                <a:cxn ang="0">
                  <a:pos x="84" y="316"/>
                </a:cxn>
                <a:cxn ang="0">
                  <a:pos x="108" y="335"/>
                </a:cxn>
                <a:cxn ang="0">
                  <a:pos x="152" y="356"/>
                </a:cxn>
                <a:cxn ang="0">
                  <a:pos x="203" y="363"/>
                </a:cxn>
                <a:cxn ang="0">
                  <a:pos x="254" y="356"/>
                </a:cxn>
                <a:cxn ang="0">
                  <a:pos x="301" y="335"/>
                </a:cxn>
                <a:cxn ang="0">
                  <a:pos x="324" y="316"/>
                </a:cxn>
                <a:cxn ang="0">
                  <a:pos x="361" y="263"/>
                </a:cxn>
                <a:cxn ang="0">
                  <a:pos x="374" y="216"/>
                </a:cxn>
              </a:cxnLst>
              <a:rect l="0" t="0" r="r" b="b"/>
              <a:pathLst>
                <a:path w="408" h="397">
                  <a:moveTo>
                    <a:pt x="408" y="198"/>
                  </a:moveTo>
                  <a:lnTo>
                    <a:pt x="407" y="218"/>
                  </a:lnTo>
                  <a:lnTo>
                    <a:pt x="404" y="237"/>
                  </a:lnTo>
                  <a:lnTo>
                    <a:pt x="399" y="257"/>
                  </a:lnTo>
                  <a:lnTo>
                    <a:pt x="392" y="275"/>
                  </a:lnTo>
                  <a:lnTo>
                    <a:pt x="384" y="292"/>
                  </a:lnTo>
                  <a:lnTo>
                    <a:pt x="374" y="309"/>
                  </a:lnTo>
                  <a:lnTo>
                    <a:pt x="349" y="338"/>
                  </a:lnTo>
                  <a:cubicBezTo>
                    <a:pt x="349" y="338"/>
                    <a:pt x="348" y="339"/>
                    <a:pt x="347" y="340"/>
                  </a:cubicBezTo>
                  <a:lnTo>
                    <a:pt x="319" y="362"/>
                  </a:lnTo>
                  <a:cubicBezTo>
                    <a:pt x="319" y="362"/>
                    <a:pt x="318" y="363"/>
                    <a:pt x="317" y="363"/>
                  </a:cubicBezTo>
                  <a:lnTo>
                    <a:pt x="302" y="372"/>
                  </a:lnTo>
                  <a:lnTo>
                    <a:pt x="284" y="381"/>
                  </a:lnTo>
                  <a:lnTo>
                    <a:pt x="265" y="387"/>
                  </a:lnTo>
                  <a:lnTo>
                    <a:pt x="246" y="392"/>
                  </a:lnTo>
                  <a:lnTo>
                    <a:pt x="226" y="395"/>
                  </a:lnTo>
                  <a:lnTo>
                    <a:pt x="205" y="397"/>
                  </a:lnTo>
                  <a:lnTo>
                    <a:pt x="184" y="396"/>
                  </a:lnTo>
                  <a:lnTo>
                    <a:pt x="164" y="393"/>
                  </a:lnTo>
                  <a:lnTo>
                    <a:pt x="144" y="388"/>
                  </a:lnTo>
                  <a:lnTo>
                    <a:pt x="125" y="381"/>
                  </a:lnTo>
                  <a:lnTo>
                    <a:pt x="108" y="373"/>
                  </a:lnTo>
                  <a:lnTo>
                    <a:pt x="91" y="363"/>
                  </a:lnTo>
                  <a:cubicBezTo>
                    <a:pt x="90" y="363"/>
                    <a:pt x="89" y="362"/>
                    <a:pt x="89" y="362"/>
                  </a:cubicBezTo>
                  <a:lnTo>
                    <a:pt x="61" y="340"/>
                  </a:lnTo>
                  <a:cubicBezTo>
                    <a:pt x="60" y="339"/>
                    <a:pt x="59" y="338"/>
                    <a:pt x="59" y="338"/>
                  </a:cubicBezTo>
                  <a:lnTo>
                    <a:pt x="36" y="311"/>
                  </a:lnTo>
                  <a:cubicBezTo>
                    <a:pt x="35" y="310"/>
                    <a:pt x="35" y="309"/>
                    <a:pt x="34" y="309"/>
                  </a:cubicBezTo>
                  <a:lnTo>
                    <a:pt x="25" y="294"/>
                  </a:lnTo>
                  <a:lnTo>
                    <a:pt x="16" y="277"/>
                  </a:lnTo>
                  <a:lnTo>
                    <a:pt x="9" y="258"/>
                  </a:lnTo>
                  <a:lnTo>
                    <a:pt x="4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4" y="104"/>
                  </a:lnTo>
                  <a:lnTo>
                    <a:pt x="34" y="88"/>
                  </a:lnTo>
                  <a:cubicBezTo>
                    <a:pt x="35" y="87"/>
                    <a:pt x="35" y="87"/>
                    <a:pt x="36" y="86"/>
                  </a:cubicBezTo>
                  <a:lnTo>
                    <a:pt x="59" y="59"/>
                  </a:lnTo>
                  <a:cubicBezTo>
                    <a:pt x="59" y="58"/>
                    <a:pt x="60" y="58"/>
                    <a:pt x="61" y="57"/>
                  </a:cubicBezTo>
                  <a:lnTo>
                    <a:pt x="89" y="35"/>
                  </a:lnTo>
                  <a:cubicBezTo>
                    <a:pt x="89" y="34"/>
                    <a:pt x="90" y="34"/>
                    <a:pt x="91" y="33"/>
                  </a:cubicBezTo>
                  <a:lnTo>
                    <a:pt x="106" y="24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2" y="4"/>
                  </a:lnTo>
                  <a:lnTo>
                    <a:pt x="182" y="1"/>
                  </a:lnTo>
                  <a:lnTo>
                    <a:pt x="203" y="0"/>
                  </a:lnTo>
                  <a:lnTo>
                    <a:pt x="224" y="1"/>
                  </a:lnTo>
                  <a:lnTo>
                    <a:pt x="244" y="4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301" y="24"/>
                  </a:lnTo>
                  <a:lnTo>
                    <a:pt x="317" y="33"/>
                  </a:lnTo>
                  <a:cubicBezTo>
                    <a:pt x="318" y="34"/>
                    <a:pt x="319" y="34"/>
                    <a:pt x="319" y="35"/>
                  </a:cubicBezTo>
                  <a:lnTo>
                    <a:pt x="347" y="57"/>
                  </a:lnTo>
                  <a:cubicBezTo>
                    <a:pt x="348" y="58"/>
                    <a:pt x="349" y="58"/>
                    <a:pt x="349" y="59"/>
                  </a:cubicBezTo>
                  <a:lnTo>
                    <a:pt x="372" y="86"/>
                  </a:lnTo>
                  <a:lnTo>
                    <a:pt x="383" y="103"/>
                  </a:lnTo>
                  <a:lnTo>
                    <a:pt x="392" y="120"/>
                  </a:lnTo>
                  <a:lnTo>
                    <a:pt x="399" y="139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8" y="198"/>
                  </a:lnTo>
                  <a:close/>
                  <a:moveTo>
                    <a:pt x="374" y="182"/>
                  </a:moveTo>
                  <a:lnTo>
                    <a:pt x="372" y="166"/>
                  </a:lnTo>
                  <a:lnTo>
                    <a:pt x="367" y="150"/>
                  </a:lnTo>
                  <a:lnTo>
                    <a:pt x="362" y="135"/>
                  </a:lnTo>
                  <a:lnTo>
                    <a:pt x="355" y="121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6" y="83"/>
                  </a:lnTo>
                  <a:lnTo>
                    <a:pt x="299" y="61"/>
                  </a:lnTo>
                  <a:lnTo>
                    <a:pt x="301" y="62"/>
                  </a:lnTo>
                  <a:lnTo>
                    <a:pt x="286" y="54"/>
                  </a:lnTo>
                  <a:lnTo>
                    <a:pt x="271" y="47"/>
                  </a:lnTo>
                  <a:lnTo>
                    <a:pt x="256" y="41"/>
                  </a:lnTo>
                  <a:lnTo>
                    <a:pt x="239" y="37"/>
                  </a:lnTo>
                  <a:lnTo>
                    <a:pt x="222" y="34"/>
                  </a:lnTo>
                  <a:lnTo>
                    <a:pt x="205" y="33"/>
                  </a:lnTo>
                  <a:lnTo>
                    <a:pt x="187" y="34"/>
                  </a:lnTo>
                  <a:lnTo>
                    <a:pt x="170" y="37"/>
                  </a:lnTo>
                  <a:lnTo>
                    <a:pt x="154" y="41"/>
                  </a:lnTo>
                  <a:lnTo>
                    <a:pt x="138" y="46"/>
                  </a:lnTo>
                  <a:lnTo>
                    <a:pt x="123" y="53"/>
                  </a:lnTo>
                  <a:lnTo>
                    <a:pt x="108" y="62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8"/>
                  </a:lnTo>
                  <a:lnTo>
                    <a:pt x="63" y="105"/>
                  </a:lnTo>
                  <a:lnTo>
                    <a:pt x="54" y="119"/>
                  </a:lnTo>
                  <a:lnTo>
                    <a:pt x="47" y="134"/>
                  </a:lnTo>
                  <a:lnTo>
                    <a:pt x="41" y="149"/>
                  </a:lnTo>
                  <a:lnTo>
                    <a:pt x="37" y="164"/>
                  </a:lnTo>
                  <a:lnTo>
                    <a:pt x="34" y="181"/>
                  </a:lnTo>
                  <a:lnTo>
                    <a:pt x="33" y="198"/>
                  </a:lnTo>
                  <a:lnTo>
                    <a:pt x="34" y="214"/>
                  </a:lnTo>
                  <a:lnTo>
                    <a:pt x="36" y="231"/>
                  </a:lnTo>
                  <a:lnTo>
                    <a:pt x="41" y="247"/>
                  </a:lnTo>
                  <a:lnTo>
                    <a:pt x="46" y="262"/>
                  </a:lnTo>
                  <a:lnTo>
                    <a:pt x="53" y="276"/>
                  </a:lnTo>
                  <a:lnTo>
                    <a:pt x="63" y="291"/>
                  </a:lnTo>
                  <a:lnTo>
                    <a:pt x="61" y="289"/>
                  </a:lnTo>
                  <a:lnTo>
                    <a:pt x="84" y="316"/>
                  </a:lnTo>
                  <a:lnTo>
                    <a:pt x="82" y="314"/>
                  </a:lnTo>
                  <a:lnTo>
                    <a:pt x="110" y="336"/>
                  </a:lnTo>
                  <a:lnTo>
                    <a:pt x="108" y="335"/>
                  </a:lnTo>
                  <a:lnTo>
                    <a:pt x="122" y="343"/>
                  </a:lnTo>
                  <a:lnTo>
                    <a:pt x="136" y="350"/>
                  </a:lnTo>
                  <a:lnTo>
                    <a:pt x="152" y="356"/>
                  </a:lnTo>
                  <a:lnTo>
                    <a:pt x="169" y="360"/>
                  </a:lnTo>
                  <a:lnTo>
                    <a:pt x="186" y="362"/>
                  </a:lnTo>
                  <a:lnTo>
                    <a:pt x="203" y="363"/>
                  </a:lnTo>
                  <a:lnTo>
                    <a:pt x="221" y="362"/>
                  </a:lnTo>
                  <a:lnTo>
                    <a:pt x="238" y="360"/>
                  </a:lnTo>
                  <a:lnTo>
                    <a:pt x="254" y="356"/>
                  </a:lnTo>
                  <a:lnTo>
                    <a:pt x="270" y="351"/>
                  </a:lnTo>
                  <a:lnTo>
                    <a:pt x="285" y="344"/>
                  </a:lnTo>
                  <a:lnTo>
                    <a:pt x="301" y="335"/>
                  </a:lnTo>
                  <a:lnTo>
                    <a:pt x="299" y="336"/>
                  </a:lnTo>
                  <a:lnTo>
                    <a:pt x="326" y="314"/>
                  </a:lnTo>
                  <a:lnTo>
                    <a:pt x="324" y="316"/>
                  </a:lnTo>
                  <a:lnTo>
                    <a:pt x="345" y="291"/>
                  </a:lnTo>
                  <a:lnTo>
                    <a:pt x="354" y="278"/>
                  </a:lnTo>
                  <a:lnTo>
                    <a:pt x="361" y="263"/>
                  </a:lnTo>
                  <a:lnTo>
                    <a:pt x="367" y="248"/>
                  </a:lnTo>
                  <a:lnTo>
                    <a:pt x="371" y="232"/>
                  </a:lnTo>
                  <a:lnTo>
                    <a:pt x="374" y="216"/>
                  </a:lnTo>
                  <a:lnTo>
                    <a:pt x="375" y="199"/>
                  </a:lnTo>
                  <a:lnTo>
                    <a:pt x="374" y="1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2" name="Rectangle 328"/>
            <p:cNvSpPr>
              <a:spLocks noChangeArrowheads="1"/>
            </p:cNvSpPr>
            <p:nvPr/>
          </p:nvSpPr>
          <p:spPr bwMode="auto">
            <a:xfrm>
              <a:off x="5101" y="1561"/>
              <a:ext cx="136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3" name="Freeform 329"/>
            <p:cNvSpPr>
              <a:spLocks noEditPoints="1"/>
            </p:cNvSpPr>
            <p:nvPr/>
          </p:nvSpPr>
          <p:spPr bwMode="auto">
            <a:xfrm>
              <a:off x="5127" y="1488"/>
              <a:ext cx="83" cy="79"/>
            </a:xfrm>
            <a:custGeom>
              <a:avLst/>
              <a:gdLst/>
              <a:ahLst/>
              <a:cxnLst>
                <a:cxn ang="0">
                  <a:pos x="371" y="164"/>
                </a:cxn>
                <a:cxn ang="0">
                  <a:pos x="354" y="119"/>
                </a:cxn>
                <a:cxn ang="0">
                  <a:pos x="324" y="81"/>
                </a:cxn>
                <a:cxn ang="0">
                  <a:pos x="285" y="53"/>
                </a:cxn>
                <a:cxn ang="0">
                  <a:pos x="238" y="37"/>
                </a:cxn>
                <a:cxn ang="0">
                  <a:pos x="186" y="35"/>
                </a:cxn>
                <a:cxn ang="0">
                  <a:pos x="137" y="47"/>
                </a:cxn>
                <a:cxn ang="0">
                  <a:pos x="82" y="83"/>
                </a:cxn>
                <a:cxn ang="0">
                  <a:pos x="63" y="105"/>
                </a:cxn>
                <a:cxn ang="0">
                  <a:pos x="41" y="150"/>
                </a:cxn>
                <a:cxn ang="0">
                  <a:pos x="33" y="199"/>
                </a:cxn>
                <a:cxn ang="0">
                  <a:pos x="41" y="247"/>
                </a:cxn>
                <a:cxn ang="0">
                  <a:pos x="63" y="290"/>
                </a:cxn>
                <a:cxn ang="0">
                  <a:pos x="82" y="312"/>
                </a:cxn>
                <a:cxn ang="0">
                  <a:pos x="138" y="349"/>
                </a:cxn>
                <a:cxn ang="0">
                  <a:pos x="187" y="361"/>
                </a:cxn>
                <a:cxn ang="0">
                  <a:pos x="240" y="358"/>
                </a:cxn>
                <a:cxn ang="0">
                  <a:pos x="286" y="342"/>
                </a:cxn>
                <a:cxn ang="0">
                  <a:pos x="324" y="315"/>
                </a:cxn>
                <a:cxn ang="0">
                  <a:pos x="355" y="275"/>
                </a:cxn>
                <a:cxn ang="0">
                  <a:pos x="372" y="230"/>
                </a:cxn>
                <a:cxn ang="0">
                  <a:pos x="407" y="219"/>
                </a:cxn>
                <a:cxn ang="0">
                  <a:pos x="392" y="276"/>
                </a:cxn>
                <a:cxn ang="0">
                  <a:pos x="372" y="310"/>
                </a:cxn>
                <a:cxn ang="0">
                  <a:pos x="318" y="362"/>
                </a:cxn>
                <a:cxn ang="0">
                  <a:pos x="264" y="386"/>
                </a:cxn>
                <a:cxn ang="0">
                  <a:pos x="203" y="395"/>
                </a:cxn>
                <a:cxn ang="0">
                  <a:pos x="143" y="386"/>
                </a:cxn>
                <a:cxn ang="0">
                  <a:pos x="89" y="361"/>
                </a:cxn>
                <a:cxn ang="0">
                  <a:pos x="36" y="310"/>
                </a:cxn>
                <a:cxn ang="0">
                  <a:pos x="16" y="274"/>
                </a:cxn>
                <a:cxn ang="0">
                  <a:pos x="1" y="217"/>
                </a:cxn>
                <a:cxn ang="0">
                  <a:pos x="4" y="157"/>
                </a:cxn>
                <a:cxn ang="0">
                  <a:pos x="25" y="103"/>
                </a:cxn>
                <a:cxn ang="0">
                  <a:pos x="59" y="59"/>
                </a:cxn>
                <a:cxn ang="0">
                  <a:pos x="108" y="24"/>
                </a:cxn>
                <a:cxn ang="0">
                  <a:pos x="164" y="4"/>
                </a:cxn>
                <a:cxn ang="0">
                  <a:pos x="226" y="1"/>
                </a:cxn>
                <a:cxn ang="0">
                  <a:pos x="284" y="16"/>
                </a:cxn>
                <a:cxn ang="0">
                  <a:pos x="347" y="57"/>
                </a:cxn>
                <a:cxn ang="0">
                  <a:pos x="374" y="88"/>
                </a:cxn>
                <a:cxn ang="0">
                  <a:pos x="399" y="140"/>
                </a:cxn>
                <a:cxn ang="0">
                  <a:pos x="408" y="199"/>
                </a:cxn>
              </a:cxnLst>
              <a:rect l="0" t="0" r="r" b="b"/>
              <a:pathLst>
                <a:path w="408" h="395">
                  <a:moveTo>
                    <a:pt x="375" y="197"/>
                  </a:moveTo>
                  <a:lnTo>
                    <a:pt x="374" y="180"/>
                  </a:lnTo>
                  <a:lnTo>
                    <a:pt x="371" y="164"/>
                  </a:lnTo>
                  <a:lnTo>
                    <a:pt x="367" y="148"/>
                  </a:lnTo>
                  <a:lnTo>
                    <a:pt x="361" y="133"/>
                  </a:lnTo>
                  <a:lnTo>
                    <a:pt x="354" y="119"/>
                  </a:lnTo>
                  <a:lnTo>
                    <a:pt x="346" y="105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6" y="83"/>
                  </a:lnTo>
                  <a:lnTo>
                    <a:pt x="299" y="61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4" y="41"/>
                  </a:lnTo>
                  <a:lnTo>
                    <a:pt x="238" y="37"/>
                  </a:lnTo>
                  <a:lnTo>
                    <a:pt x="221" y="34"/>
                  </a:lnTo>
                  <a:lnTo>
                    <a:pt x="203" y="34"/>
                  </a:lnTo>
                  <a:lnTo>
                    <a:pt x="186" y="35"/>
                  </a:lnTo>
                  <a:lnTo>
                    <a:pt x="169" y="37"/>
                  </a:lnTo>
                  <a:lnTo>
                    <a:pt x="153" y="41"/>
                  </a:lnTo>
                  <a:lnTo>
                    <a:pt x="137" y="47"/>
                  </a:lnTo>
                  <a:lnTo>
                    <a:pt x="122" y="54"/>
                  </a:lnTo>
                  <a:lnTo>
                    <a:pt x="108" y="62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8"/>
                  </a:lnTo>
                  <a:lnTo>
                    <a:pt x="63" y="105"/>
                  </a:lnTo>
                  <a:lnTo>
                    <a:pt x="54" y="120"/>
                  </a:lnTo>
                  <a:lnTo>
                    <a:pt x="46" y="135"/>
                  </a:lnTo>
                  <a:lnTo>
                    <a:pt x="41" y="150"/>
                  </a:lnTo>
                  <a:lnTo>
                    <a:pt x="37" y="166"/>
                  </a:lnTo>
                  <a:lnTo>
                    <a:pt x="34" y="182"/>
                  </a:lnTo>
                  <a:lnTo>
                    <a:pt x="33" y="199"/>
                  </a:lnTo>
                  <a:lnTo>
                    <a:pt x="34" y="215"/>
                  </a:lnTo>
                  <a:lnTo>
                    <a:pt x="37" y="232"/>
                  </a:lnTo>
                  <a:lnTo>
                    <a:pt x="41" y="247"/>
                  </a:lnTo>
                  <a:lnTo>
                    <a:pt x="47" y="262"/>
                  </a:lnTo>
                  <a:lnTo>
                    <a:pt x="54" y="276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84" y="315"/>
                  </a:lnTo>
                  <a:lnTo>
                    <a:pt x="82" y="312"/>
                  </a:lnTo>
                  <a:lnTo>
                    <a:pt x="110" y="334"/>
                  </a:lnTo>
                  <a:lnTo>
                    <a:pt x="124" y="342"/>
                  </a:lnTo>
                  <a:lnTo>
                    <a:pt x="138" y="349"/>
                  </a:lnTo>
                  <a:lnTo>
                    <a:pt x="154" y="354"/>
                  </a:lnTo>
                  <a:lnTo>
                    <a:pt x="171" y="359"/>
                  </a:lnTo>
                  <a:lnTo>
                    <a:pt x="187" y="361"/>
                  </a:lnTo>
                  <a:lnTo>
                    <a:pt x="205" y="362"/>
                  </a:lnTo>
                  <a:lnTo>
                    <a:pt x="223" y="361"/>
                  </a:lnTo>
                  <a:lnTo>
                    <a:pt x="240" y="358"/>
                  </a:lnTo>
                  <a:lnTo>
                    <a:pt x="256" y="354"/>
                  </a:lnTo>
                  <a:lnTo>
                    <a:pt x="272" y="348"/>
                  </a:lnTo>
                  <a:lnTo>
                    <a:pt x="286" y="342"/>
                  </a:lnTo>
                  <a:lnTo>
                    <a:pt x="300" y="333"/>
                  </a:lnTo>
                  <a:lnTo>
                    <a:pt x="326" y="312"/>
                  </a:lnTo>
                  <a:lnTo>
                    <a:pt x="324" y="315"/>
                  </a:lnTo>
                  <a:lnTo>
                    <a:pt x="347" y="288"/>
                  </a:lnTo>
                  <a:lnTo>
                    <a:pt x="346" y="290"/>
                  </a:lnTo>
                  <a:lnTo>
                    <a:pt x="355" y="275"/>
                  </a:lnTo>
                  <a:lnTo>
                    <a:pt x="362" y="260"/>
                  </a:lnTo>
                  <a:lnTo>
                    <a:pt x="368" y="246"/>
                  </a:lnTo>
                  <a:lnTo>
                    <a:pt x="372" y="230"/>
                  </a:lnTo>
                  <a:lnTo>
                    <a:pt x="374" y="214"/>
                  </a:lnTo>
                  <a:lnTo>
                    <a:pt x="375" y="197"/>
                  </a:lnTo>
                  <a:close/>
                  <a:moveTo>
                    <a:pt x="407" y="219"/>
                  </a:moveTo>
                  <a:lnTo>
                    <a:pt x="404" y="239"/>
                  </a:lnTo>
                  <a:lnTo>
                    <a:pt x="399" y="257"/>
                  </a:lnTo>
                  <a:lnTo>
                    <a:pt x="392" y="276"/>
                  </a:lnTo>
                  <a:lnTo>
                    <a:pt x="383" y="292"/>
                  </a:lnTo>
                  <a:lnTo>
                    <a:pt x="374" y="307"/>
                  </a:lnTo>
                  <a:cubicBezTo>
                    <a:pt x="373" y="308"/>
                    <a:pt x="373" y="309"/>
                    <a:pt x="372" y="310"/>
                  </a:cubicBezTo>
                  <a:lnTo>
                    <a:pt x="349" y="336"/>
                  </a:lnTo>
                  <a:cubicBezTo>
                    <a:pt x="349" y="337"/>
                    <a:pt x="348" y="338"/>
                    <a:pt x="347" y="339"/>
                  </a:cubicBezTo>
                  <a:lnTo>
                    <a:pt x="318" y="362"/>
                  </a:lnTo>
                  <a:lnTo>
                    <a:pt x="300" y="372"/>
                  </a:lnTo>
                  <a:lnTo>
                    <a:pt x="283" y="380"/>
                  </a:lnTo>
                  <a:lnTo>
                    <a:pt x="264" y="386"/>
                  </a:lnTo>
                  <a:lnTo>
                    <a:pt x="244" y="391"/>
                  </a:lnTo>
                  <a:lnTo>
                    <a:pt x="224" y="394"/>
                  </a:lnTo>
                  <a:lnTo>
                    <a:pt x="203" y="395"/>
                  </a:lnTo>
                  <a:lnTo>
                    <a:pt x="183" y="394"/>
                  </a:lnTo>
                  <a:lnTo>
                    <a:pt x="162" y="391"/>
                  </a:lnTo>
                  <a:lnTo>
                    <a:pt x="143" y="386"/>
                  </a:lnTo>
                  <a:lnTo>
                    <a:pt x="124" y="379"/>
                  </a:lnTo>
                  <a:lnTo>
                    <a:pt x="106" y="371"/>
                  </a:lnTo>
                  <a:lnTo>
                    <a:pt x="89" y="361"/>
                  </a:lnTo>
                  <a:lnTo>
                    <a:pt x="61" y="339"/>
                  </a:lnTo>
                  <a:cubicBezTo>
                    <a:pt x="61" y="338"/>
                    <a:pt x="60" y="337"/>
                    <a:pt x="59" y="336"/>
                  </a:cubicBezTo>
                  <a:lnTo>
                    <a:pt x="36" y="310"/>
                  </a:lnTo>
                  <a:cubicBezTo>
                    <a:pt x="36" y="309"/>
                    <a:pt x="35" y="308"/>
                    <a:pt x="35" y="307"/>
                  </a:cubicBezTo>
                  <a:lnTo>
                    <a:pt x="25" y="291"/>
                  </a:lnTo>
                  <a:lnTo>
                    <a:pt x="16" y="274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4" y="157"/>
                  </a:lnTo>
                  <a:lnTo>
                    <a:pt x="10" y="138"/>
                  </a:lnTo>
                  <a:lnTo>
                    <a:pt x="17" y="120"/>
                  </a:lnTo>
                  <a:lnTo>
                    <a:pt x="25" y="103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8"/>
                    <a:pt x="61" y="57"/>
                  </a:cubicBezTo>
                  <a:lnTo>
                    <a:pt x="91" y="34"/>
                  </a:lnTo>
                  <a:lnTo>
                    <a:pt x="108" y="24"/>
                  </a:lnTo>
                  <a:lnTo>
                    <a:pt x="126" y="15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5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302" y="24"/>
                  </a:lnTo>
                  <a:lnTo>
                    <a:pt x="319" y="35"/>
                  </a:lnTo>
                  <a:lnTo>
                    <a:pt x="347" y="57"/>
                  </a:lnTo>
                  <a:cubicBezTo>
                    <a:pt x="348" y="58"/>
                    <a:pt x="349" y="58"/>
                    <a:pt x="349" y="59"/>
                  </a:cubicBezTo>
                  <a:lnTo>
                    <a:pt x="372" y="86"/>
                  </a:lnTo>
                  <a:cubicBezTo>
                    <a:pt x="373" y="87"/>
                    <a:pt x="373" y="87"/>
                    <a:pt x="374" y="88"/>
                  </a:cubicBezTo>
                  <a:lnTo>
                    <a:pt x="384" y="104"/>
                  </a:lnTo>
                  <a:lnTo>
                    <a:pt x="393" y="122"/>
                  </a:lnTo>
                  <a:lnTo>
                    <a:pt x="399" y="140"/>
                  </a:lnTo>
                  <a:lnTo>
                    <a:pt x="404" y="159"/>
                  </a:lnTo>
                  <a:lnTo>
                    <a:pt x="407" y="178"/>
                  </a:lnTo>
                  <a:lnTo>
                    <a:pt x="408" y="199"/>
                  </a:lnTo>
                  <a:lnTo>
                    <a:pt x="407" y="2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4" name="Rectangle 330"/>
            <p:cNvSpPr>
              <a:spLocks noChangeArrowheads="1"/>
            </p:cNvSpPr>
            <p:nvPr/>
          </p:nvSpPr>
          <p:spPr bwMode="auto">
            <a:xfrm>
              <a:off x="5101" y="1585"/>
              <a:ext cx="136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5" name="Freeform 331"/>
            <p:cNvSpPr>
              <a:spLocks noEditPoints="1"/>
            </p:cNvSpPr>
            <p:nvPr/>
          </p:nvSpPr>
          <p:spPr bwMode="auto">
            <a:xfrm>
              <a:off x="5127" y="1585"/>
              <a:ext cx="83" cy="79"/>
            </a:xfrm>
            <a:custGeom>
              <a:avLst/>
              <a:gdLst/>
              <a:ahLst/>
              <a:cxnLst>
                <a:cxn ang="0">
                  <a:pos x="404" y="237"/>
                </a:cxn>
                <a:cxn ang="0">
                  <a:pos x="384" y="292"/>
                </a:cxn>
                <a:cxn ang="0">
                  <a:pos x="349" y="336"/>
                </a:cxn>
                <a:cxn ang="0">
                  <a:pos x="317" y="362"/>
                </a:cxn>
                <a:cxn ang="0">
                  <a:pos x="266" y="386"/>
                </a:cxn>
                <a:cxn ang="0">
                  <a:pos x="205" y="395"/>
                </a:cxn>
                <a:cxn ang="0">
                  <a:pos x="145" y="387"/>
                </a:cxn>
                <a:cxn ang="0">
                  <a:pos x="91" y="362"/>
                </a:cxn>
                <a:cxn ang="0">
                  <a:pos x="59" y="336"/>
                </a:cxn>
                <a:cxn ang="0">
                  <a:pos x="25" y="293"/>
                </a:cxn>
                <a:cxn ang="0">
                  <a:pos x="4" y="239"/>
                </a:cxn>
                <a:cxn ang="0">
                  <a:pos x="1" y="178"/>
                </a:cxn>
                <a:cxn ang="0">
                  <a:pos x="16" y="122"/>
                </a:cxn>
                <a:cxn ang="0">
                  <a:pos x="36" y="86"/>
                </a:cxn>
                <a:cxn ang="0">
                  <a:pos x="89" y="35"/>
                </a:cxn>
                <a:cxn ang="0">
                  <a:pos x="143" y="9"/>
                </a:cxn>
                <a:cxn ang="0">
                  <a:pos x="203" y="0"/>
                </a:cxn>
                <a:cxn ang="0">
                  <a:pos x="264" y="9"/>
                </a:cxn>
                <a:cxn ang="0">
                  <a:pos x="318" y="34"/>
                </a:cxn>
                <a:cxn ang="0">
                  <a:pos x="372" y="86"/>
                </a:cxn>
                <a:cxn ang="0">
                  <a:pos x="392" y="120"/>
                </a:cxn>
                <a:cxn ang="0">
                  <a:pos x="407" y="177"/>
                </a:cxn>
                <a:cxn ang="0">
                  <a:pos x="372" y="166"/>
                </a:cxn>
                <a:cxn ang="0">
                  <a:pos x="355" y="120"/>
                </a:cxn>
                <a:cxn ang="0">
                  <a:pos x="324" y="81"/>
                </a:cxn>
                <a:cxn ang="0">
                  <a:pos x="286" y="54"/>
                </a:cxn>
                <a:cxn ang="0">
                  <a:pos x="240" y="37"/>
                </a:cxn>
                <a:cxn ang="0">
                  <a:pos x="187" y="34"/>
                </a:cxn>
                <a:cxn ang="0">
                  <a:pos x="138" y="46"/>
                </a:cxn>
                <a:cxn ang="0">
                  <a:pos x="82" y="83"/>
                </a:cxn>
                <a:cxn ang="0">
                  <a:pos x="63" y="105"/>
                </a:cxn>
                <a:cxn ang="0">
                  <a:pos x="41" y="148"/>
                </a:cxn>
                <a:cxn ang="0">
                  <a:pos x="33" y="197"/>
                </a:cxn>
                <a:cxn ang="0">
                  <a:pos x="41" y="246"/>
                </a:cxn>
                <a:cxn ang="0">
                  <a:pos x="63" y="290"/>
                </a:cxn>
                <a:cxn ang="0">
                  <a:pos x="82" y="312"/>
                </a:cxn>
                <a:cxn ang="0">
                  <a:pos x="122" y="342"/>
                </a:cxn>
                <a:cxn ang="0">
                  <a:pos x="169" y="358"/>
                </a:cxn>
                <a:cxn ang="0">
                  <a:pos x="221" y="361"/>
                </a:cxn>
                <a:cxn ang="0">
                  <a:pos x="270" y="349"/>
                </a:cxn>
                <a:cxn ang="0">
                  <a:pos x="299" y="335"/>
                </a:cxn>
                <a:cxn ang="0">
                  <a:pos x="347" y="288"/>
                </a:cxn>
                <a:cxn ang="0">
                  <a:pos x="361" y="262"/>
                </a:cxn>
                <a:cxn ang="0">
                  <a:pos x="374" y="215"/>
                </a:cxn>
              </a:cxnLst>
              <a:rect l="0" t="0" r="r" b="b"/>
              <a:pathLst>
                <a:path w="408" h="395">
                  <a:moveTo>
                    <a:pt x="408" y="197"/>
                  </a:moveTo>
                  <a:lnTo>
                    <a:pt x="407" y="217"/>
                  </a:lnTo>
                  <a:lnTo>
                    <a:pt x="404" y="237"/>
                  </a:lnTo>
                  <a:lnTo>
                    <a:pt x="399" y="256"/>
                  </a:lnTo>
                  <a:lnTo>
                    <a:pt x="393" y="274"/>
                  </a:lnTo>
                  <a:lnTo>
                    <a:pt x="384" y="292"/>
                  </a:lnTo>
                  <a:lnTo>
                    <a:pt x="374" y="308"/>
                  </a:lnTo>
                  <a:cubicBezTo>
                    <a:pt x="373" y="308"/>
                    <a:pt x="373" y="309"/>
                    <a:pt x="372" y="310"/>
                  </a:cubicBezTo>
                  <a:lnTo>
                    <a:pt x="349" y="336"/>
                  </a:lnTo>
                  <a:cubicBezTo>
                    <a:pt x="349" y="337"/>
                    <a:pt x="348" y="338"/>
                    <a:pt x="347" y="338"/>
                  </a:cubicBezTo>
                  <a:lnTo>
                    <a:pt x="319" y="361"/>
                  </a:lnTo>
                  <a:cubicBezTo>
                    <a:pt x="319" y="361"/>
                    <a:pt x="318" y="362"/>
                    <a:pt x="317" y="362"/>
                  </a:cubicBezTo>
                  <a:lnTo>
                    <a:pt x="302" y="371"/>
                  </a:lnTo>
                  <a:lnTo>
                    <a:pt x="284" y="379"/>
                  </a:lnTo>
                  <a:lnTo>
                    <a:pt x="266" y="386"/>
                  </a:lnTo>
                  <a:lnTo>
                    <a:pt x="246" y="391"/>
                  </a:lnTo>
                  <a:lnTo>
                    <a:pt x="226" y="394"/>
                  </a:lnTo>
                  <a:lnTo>
                    <a:pt x="205" y="395"/>
                  </a:lnTo>
                  <a:lnTo>
                    <a:pt x="184" y="394"/>
                  </a:lnTo>
                  <a:lnTo>
                    <a:pt x="164" y="391"/>
                  </a:lnTo>
                  <a:lnTo>
                    <a:pt x="145" y="387"/>
                  </a:lnTo>
                  <a:lnTo>
                    <a:pt x="126" y="380"/>
                  </a:lnTo>
                  <a:lnTo>
                    <a:pt x="108" y="372"/>
                  </a:lnTo>
                  <a:lnTo>
                    <a:pt x="91" y="362"/>
                  </a:lnTo>
                  <a:cubicBezTo>
                    <a:pt x="90" y="362"/>
                    <a:pt x="90" y="361"/>
                    <a:pt x="89" y="361"/>
                  </a:cubicBezTo>
                  <a:lnTo>
                    <a:pt x="61" y="338"/>
                  </a:lnTo>
                  <a:cubicBezTo>
                    <a:pt x="61" y="338"/>
                    <a:pt x="60" y="337"/>
                    <a:pt x="59" y="336"/>
                  </a:cubicBezTo>
                  <a:lnTo>
                    <a:pt x="36" y="310"/>
                  </a:lnTo>
                  <a:cubicBezTo>
                    <a:pt x="36" y="309"/>
                    <a:pt x="35" y="308"/>
                    <a:pt x="35" y="308"/>
                  </a:cubicBezTo>
                  <a:lnTo>
                    <a:pt x="25" y="293"/>
                  </a:lnTo>
                  <a:lnTo>
                    <a:pt x="17" y="276"/>
                  </a:lnTo>
                  <a:lnTo>
                    <a:pt x="10" y="257"/>
                  </a:lnTo>
                  <a:lnTo>
                    <a:pt x="4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1" y="178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5" y="104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8"/>
                    <a:pt x="61" y="57"/>
                  </a:cubicBezTo>
                  <a:lnTo>
                    <a:pt x="89" y="35"/>
                  </a:lnTo>
                  <a:lnTo>
                    <a:pt x="106" y="24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2" y="5"/>
                  </a:lnTo>
                  <a:lnTo>
                    <a:pt x="183" y="1"/>
                  </a:lnTo>
                  <a:lnTo>
                    <a:pt x="203" y="0"/>
                  </a:lnTo>
                  <a:lnTo>
                    <a:pt x="224" y="1"/>
                  </a:lnTo>
                  <a:lnTo>
                    <a:pt x="244" y="4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4"/>
                  </a:lnTo>
                  <a:lnTo>
                    <a:pt x="318" y="34"/>
                  </a:lnTo>
                  <a:lnTo>
                    <a:pt x="347" y="57"/>
                  </a:lnTo>
                  <a:cubicBezTo>
                    <a:pt x="348" y="58"/>
                    <a:pt x="349" y="58"/>
                    <a:pt x="349" y="59"/>
                  </a:cubicBezTo>
                  <a:lnTo>
                    <a:pt x="372" y="86"/>
                  </a:lnTo>
                  <a:cubicBezTo>
                    <a:pt x="373" y="87"/>
                    <a:pt x="373" y="87"/>
                    <a:pt x="374" y="88"/>
                  </a:cubicBezTo>
                  <a:lnTo>
                    <a:pt x="383" y="103"/>
                  </a:lnTo>
                  <a:lnTo>
                    <a:pt x="392" y="120"/>
                  </a:lnTo>
                  <a:lnTo>
                    <a:pt x="399" y="138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8" y="197"/>
                  </a:lnTo>
                  <a:close/>
                  <a:moveTo>
                    <a:pt x="374" y="182"/>
                  </a:moveTo>
                  <a:lnTo>
                    <a:pt x="372" y="166"/>
                  </a:lnTo>
                  <a:lnTo>
                    <a:pt x="368" y="150"/>
                  </a:lnTo>
                  <a:lnTo>
                    <a:pt x="362" y="135"/>
                  </a:lnTo>
                  <a:lnTo>
                    <a:pt x="355" y="120"/>
                  </a:lnTo>
                  <a:lnTo>
                    <a:pt x="346" y="105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6" y="83"/>
                  </a:lnTo>
                  <a:lnTo>
                    <a:pt x="300" y="62"/>
                  </a:lnTo>
                  <a:lnTo>
                    <a:pt x="286" y="54"/>
                  </a:lnTo>
                  <a:lnTo>
                    <a:pt x="272" y="47"/>
                  </a:lnTo>
                  <a:lnTo>
                    <a:pt x="256" y="41"/>
                  </a:lnTo>
                  <a:lnTo>
                    <a:pt x="240" y="37"/>
                  </a:lnTo>
                  <a:lnTo>
                    <a:pt x="223" y="35"/>
                  </a:lnTo>
                  <a:lnTo>
                    <a:pt x="205" y="34"/>
                  </a:lnTo>
                  <a:lnTo>
                    <a:pt x="187" y="34"/>
                  </a:lnTo>
                  <a:lnTo>
                    <a:pt x="171" y="37"/>
                  </a:lnTo>
                  <a:lnTo>
                    <a:pt x="154" y="41"/>
                  </a:lnTo>
                  <a:lnTo>
                    <a:pt x="138" y="46"/>
                  </a:lnTo>
                  <a:lnTo>
                    <a:pt x="124" y="53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8"/>
                  </a:lnTo>
                  <a:lnTo>
                    <a:pt x="63" y="105"/>
                  </a:lnTo>
                  <a:lnTo>
                    <a:pt x="54" y="119"/>
                  </a:lnTo>
                  <a:lnTo>
                    <a:pt x="47" y="133"/>
                  </a:lnTo>
                  <a:lnTo>
                    <a:pt x="41" y="148"/>
                  </a:lnTo>
                  <a:lnTo>
                    <a:pt x="37" y="164"/>
                  </a:lnTo>
                  <a:lnTo>
                    <a:pt x="34" y="180"/>
                  </a:lnTo>
                  <a:lnTo>
                    <a:pt x="33" y="197"/>
                  </a:lnTo>
                  <a:lnTo>
                    <a:pt x="34" y="214"/>
                  </a:lnTo>
                  <a:lnTo>
                    <a:pt x="37" y="230"/>
                  </a:lnTo>
                  <a:lnTo>
                    <a:pt x="41" y="246"/>
                  </a:lnTo>
                  <a:lnTo>
                    <a:pt x="46" y="261"/>
                  </a:lnTo>
                  <a:lnTo>
                    <a:pt x="54" y="275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84" y="315"/>
                  </a:lnTo>
                  <a:lnTo>
                    <a:pt x="82" y="312"/>
                  </a:lnTo>
                  <a:lnTo>
                    <a:pt x="110" y="335"/>
                  </a:lnTo>
                  <a:lnTo>
                    <a:pt x="108" y="333"/>
                  </a:lnTo>
                  <a:lnTo>
                    <a:pt x="122" y="342"/>
                  </a:lnTo>
                  <a:lnTo>
                    <a:pt x="137" y="349"/>
                  </a:lnTo>
                  <a:lnTo>
                    <a:pt x="152" y="354"/>
                  </a:lnTo>
                  <a:lnTo>
                    <a:pt x="169" y="358"/>
                  </a:lnTo>
                  <a:lnTo>
                    <a:pt x="186" y="361"/>
                  </a:lnTo>
                  <a:lnTo>
                    <a:pt x="203" y="362"/>
                  </a:lnTo>
                  <a:lnTo>
                    <a:pt x="221" y="361"/>
                  </a:lnTo>
                  <a:lnTo>
                    <a:pt x="238" y="358"/>
                  </a:lnTo>
                  <a:lnTo>
                    <a:pt x="254" y="355"/>
                  </a:lnTo>
                  <a:lnTo>
                    <a:pt x="270" y="349"/>
                  </a:lnTo>
                  <a:lnTo>
                    <a:pt x="285" y="342"/>
                  </a:lnTo>
                  <a:lnTo>
                    <a:pt x="301" y="333"/>
                  </a:lnTo>
                  <a:lnTo>
                    <a:pt x="299" y="335"/>
                  </a:lnTo>
                  <a:lnTo>
                    <a:pt x="326" y="312"/>
                  </a:lnTo>
                  <a:lnTo>
                    <a:pt x="324" y="315"/>
                  </a:lnTo>
                  <a:lnTo>
                    <a:pt x="347" y="288"/>
                  </a:lnTo>
                  <a:lnTo>
                    <a:pt x="346" y="290"/>
                  </a:lnTo>
                  <a:lnTo>
                    <a:pt x="354" y="276"/>
                  </a:lnTo>
                  <a:lnTo>
                    <a:pt x="361" y="262"/>
                  </a:lnTo>
                  <a:lnTo>
                    <a:pt x="367" y="247"/>
                  </a:lnTo>
                  <a:lnTo>
                    <a:pt x="371" y="232"/>
                  </a:lnTo>
                  <a:lnTo>
                    <a:pt x="374" y="215"/>
                  </a:lnTo>
                  <a:lnTo>
                    <a:pt x="375" y="199"/>
                  </a:lnTo>
                  <a:lnTo>
                    <a:pt x="374" y="1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6" name="Rectangle 332"/>
            <p:cNvSpPr>
              <a:spLocks noChangeArrowheads="1"/>
            </p:cNvSpPr>
            <p:nvPr/>
          </p:nvSpPr>
          <p:spPr bwMode="auto">
            <a:xfrm>
              <a:off x="4419" y="1186"/>
              <a:ext cx="2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FPGA 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/>
          </p:nvSpPr>
          <p:spPr bwMode="auto">
            <a:xfrm>
              <a:off x="4008" y="1138"/>
              <a:ext cx="152" cy="58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8" name="Freeform 334"/>
            <p:cNvSpPr>
              <a:spLocks noEditPoints="1"/>
            </p:cNvSpPr>
            <p:nvPr/>
          </p:nvSpPr>
          <p:spPr bwMode="auto">
            <a:xfrm>
              <a:off x="4005" y="1135"/>
              <a:ext cx="158" cy="65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4"/>
                </a:cxn>
                <a:cxn ang="0">
                  <a:pos x="16" y="34"/>
                </a:cxn>
                <a:cxn ang="0">
                  <a:pos x="33" y="17"/>
                </a:cxn>
                <a:cxn ang="0">
                  <a:pos x="33" y="304"/>
                </a:cxn>
                <a:cxn ang="0">
                  <a:pos x="16" y="288"/>
                </a:cxn>
                <a:cxn ang="0">
                  <a:pos x="766" y="288"/>
                </a:cxn>
                <a:cxn ang="0">
                  <a:pos x="750" y="304"/>
                </a:cxn>
                <a:cxn ang="0">
                  <a:pos x="750" y="17"/>
                </a:cxn>
                <a:cxn ang="0">
                  <a:pos x="783" y="304"/>
                </a:cxn>
                <a:cxn ang="0">
                  <a:pos x="766" y="321"/>
                </a:cxn>
                <a:cxn ang="0">
                  <a:pos x="16" y="321"/>
                </a:cxn>
                <a:cxn ang="0">
                  <a:pos x="0" y="304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304"/>
                </a:cxn>
              </a:cxnLst>
              <a:rect l="0" t="0" r="r" b="b"/>
              <a:pathLst>
                <a:path w="783" h="321">
                  <a:moveTo>
                    <a:pt x="750" y="17"/>
                  </a:moveTo>
                  <a:lnTo>
                    <a:pt x="766" y="34"/>
                  </a:lnTo>
                  <a:lnTo>
                    <a:pt x="16" y="34"/>
                  </a:lnTo>
                  <a:lnTo>
                    <a:pt x="33" y="17"/>
                  </a:lnTo>
                  <a:lnTo>
                    <a:pt x="33" y="304"/>
                  </a:lnTo>
                  <a:lnTo>
                    <a:pt x="16" y="288"/>
                  </a:lnTo>
                  <a:lnTo>
                    <a:pt x="766" y="288"/>
                  </a:lnTo>
                  <a:lnTo>
                    <a:pt x="750" y="304"/>
                  </a:lnTo>
                  <a:lnTo>
                    <a:pt x="750" y="17"/>
                  </a:lnTo>
                  <a:close/>
                  <a:moveTo>
                    <a:pt x="783" y="304"/>
                  </a:moveTo>
                  <a:cubicBezTo>
                    <a:pt x="783" y="314"/>
                    <a:pt x="776" y="321"/>
                    <a:pt x="766" y="321"/>
                  </a:cubicBezTo>
                  <a:lnTo>
                    <a:pt x="16" y="321"/>
                  </a:lnTo>
                  <a:cubicBezTo>
                    <a:pt x="7" y="321"/>
                    <a:pt x="0" y="314"/>
                    <a:pt x="0" y="304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3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9" name="Rectangle 335"/>
            <p:cNvSpPr>
              <a:spLocks noChangeArrowheads="1"/>
            </p:cNvSpPr>
            <p:nvPr/>
          </p:nvSpPr>
          <p:spPr bwMode="auto">
            <a:xfrm>
              <a:off x="4024" y="1138"/>
              <a:ext cx="15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0" name="Freeform 336"/>
            <p:cNvSpPr>
              <a:spLocks noEditPoints="1"/>
            </p:cNvSpPr>
            <p:nvPr/>
          </p:nvSpPr>
          <p:spPr bwMode="auto">
            <a:xfrm>
              <a:off x="4071" y="1199"/>
              <a:ext cx="27" cy="81"/>
            </a:xfrm>
            <a:custGeom>
              <a:avLst/>
              <a:gdLst/>
              <a:ahLst/>
              <a:cxnLst>
                <a:cxn ang="0">
                  <a:pos x="11" y="61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1" y="61"/>
                </a:cxn>
                <a:cxn ang="0">
                  <a:pos x="27" y="54"/>
                </a:cxn>
                <a:cxn ang="0">
                  <a:pos x="14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1" y="61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1" y="61"/>
                  </a:lnTo>
                  <a:close/>
                  <a:moveTo>
                    <a:pt x="27" y="54"/>
                  </a:moveTo>
                  <a:lnTo>
                    <a:pt x="14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1" name="Rectangle 337"/>
            <p:cNvSpPr>
              <a:spLocks noChangeArrowheads="1"/>
            </p:cNvSpPr>
            <p:nvPr/>
          </p:nvSpPr>
          <p:spPr bwMode="auto">
            <a:xfrm>
              <a:off x="4008" y="1725"/>
              <a:ext cx="152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2" name="Freeform 338"/>
            <p:cNvSpPr>
              <a:spLocks noEditPoints="1"/>
            </p:cNvSpPr>
            <p:nvPr/>
          </p:nvSpPr>
          <p:spPr bwMode="auto">
            <a:xfrm>
              <a:off x="4005" y="1722"/>
              <a:ext cx="158" cy="65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4"/>
                </a:cxn>
                <a:cxn ang="0">
                  <a:pos x="16" y="34"/>
                </a:cxn>
                <a:cxn ang="0">
                  <a:pos x="33" y="17"/>
                </a:cxn>
                <a:cxn ang="0">
                  <a:pos x="33" y="309"/>
                </a:cxn>
                <a:cxn ang="0">
                  <a:pos x="16" y="292"/>
                </a:cxn>
                <a:cxn ang="0">
                  <a:pos x="766" y="292"/>
                </a:cxn>
                <a:cxn ang="0">
                  <a:pos x="750" y="309"/>
                </a:cxn>
                <a:cxn ang="0">
                  <a:pos x="750" y="17"/>
                </a:cxn>
                <a:cxn ang="0">
                  <a:pos x="783" y="309"/>
                </a:cxn>
                <a:cxn ang="0">
                  <a:pos x="766" y="325"/>
                </a:cxn>
                <a:cxn ang="0">
                  <a:pos x="16" y="325"/>
                </a:cxn>
                <a:cxn ang="0">
                  <a:pos x="0" y="309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309"/>
                </a:cxn>
              </a:cxnLst>
              <a:rect l="0" t="0" r="r" b="b"/>
              <a:pathLst>
                <a:path w="783" h="325">
                  <a:moveTo>
                    <a:pt x="750" y="17"/>
                  </a:moveTo>
                  <a:lnTo>
                    <a:pt x="766" y="34"/>
                  </a:lnTo>
                  <a:lnTo>
                    <a:pt x="16" y="34"/>
                  </a:lnTo>
                  <a:lnTo>
                    <a:pt x="33" y="17"/>
                  </a:lnTo>
                  <a:lnTo>
                    <a:pt x="33" y="309"/>
                  </a:lnTo>
                  <a:lnTo>
                    <a:pt x="16" y="292"/>
                  </a:lnTo>
                  <a:lnTo>
                    <a:pt x="766" y="292"/>
                  </a:lnTo>
                  <a:lnTo>
                    <a:pt x="750" y="309"/>
                  </a:lnTo>
                  <a:lnTo>
                    <a:pt x="750" y="17"/>
                  </a:lnTo>
                  <a:close/>
                  <a:moveTo>
                    <a:pt x="783" y="309"/>
                  </a:moveTo>
                  <a:cubicBezTo>
                    <a:pt x="783" y="318"/>
                    <a:pt x="776" y="325"/>
                    <a:pt x="766" y="325"/>
                  </a:cubicBezTo>
                  <a:lnTo>
                    <a:pt x="16" y="325"/>
                  </a:lnTo>
                  <a:cubicBezTo>
                    <a:pt x="7" y="325"/>
                    <a:pt x="0" y="318"/>
                    <a:pt x="0" y="309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30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3" name="Rectangle 339"/>
            <p:cNvSpPr>
              <a:spLocks noChangeArrowheads="1"/>
            </p:cNvSpPr>
            <p:nvPr/>
          </p:nvSpPr>
          <p:spPr bwMode="auto">
            <a:xfrm>
              <a:off x="4024" y="1725"/>
              <a:ext cx="1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4" name="Freeform 340"/>
            <p:cNvSpPr>
              <a:spLocks noEditPoints="1"/>
            </p:cNvSpPr>
            <p:nvPr/>
          </p:nvSpPr>
          <p:spPr bwMode="auto">
            <a:xfrm>
              <a:off x="4070" y="1649"/>
              <a:ext cx="27" cy="81"/>
            </a:xfrm>
            <a:custGeom>
              <a:avLst/>
              <a:gdLst/>
              <a:ahLst/>
              <a:cxnLst>
                <a:cxn ang="0">
                  <a:pos x="11" y="61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1" y="61"/>
                </a:cxn>
                <a:cxn ang="0">
                  <a:pos x="27" y="54"/>
                </a:cxn>
                <a:cxn ang="0">
                  <a:pos x="14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1" y="61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1" y="61"/>
                  </a:lnTo>
                  <a:close/>
                  <a:moveTo>
                    <a:pt x="27" y="54"/>
                  </a:moveTo>
                  <a:lnTo>
                    <a:pt x="14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5" name="Rectangle 341"/>
            <p:cNvSpPr>
              <a:spLocks noChangeArrowheads="1"/>
            </p:cNvSpPr>
            <p:nvPr/>
          </p:nvSpPr>
          <p:spPr bwMode="auto">
            <a:xfrm>
              <a:off x="4713" y="1977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6" name="Freeform 342"/>
            <p:cNvSpPr>
              <a:spLocks noEditPoints="1"/>
            </p:cNvSpPr>
            <p:nvPr/>
          </p:nvSpPr>
          <p:spPr bwMode="auto">
            <a:xfrm>
              <a:off x="4710" y="1973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7" name="Rectangle 343"/>
            <p:cNvSpPr>
              <a:spLocks noChangeArrowheads="1"/>
            </p:cNvSpPr>
            <p:nvPr/>
          </p:nvSpPr>
          <p:spPr bwMode="auto">
            <a:xfrm>
              <a:off x="4734" y="2023"/>
              <a:ext cx="1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8" name="Rectangle 344"/>
            <p:cNvSpPr>
              <a:spLocks noChangeArrowheads="1"/>
            </p:cNvSpPr>
            <p:nvPr/>
          </p:nvSpPr>
          <p:spPr bwMode="auto">
            <a:xfrm>
              <a:off x="4481" y="197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9" name="Freeform 345"/>
            <p:cNvSpPr>
              <a:spLocks noEditPoints="1"/>
            </p:cNvSpPr>
            <p:nvPr/>
          </p:nvSpPr>
          <p:spPr bwMode="auto">
            <a:xfrm>
              <a:off x="4477" y="1973"/>
              <a:ext cx="159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0" name="Rectangle 346"/>
            <p:cNvSpPr>
              <a:spLocks noChangeArrowheads="1"/>
            </p:cNvSpPr>
            <p:nvPr/>
          </p:nvSpPr>
          <p:spPr bwMode="auto">
            <a:xfrm>
              <a:off x="4493" y="2023"/>
              <a:ext cx="15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1" name="Freeform 347"/>
            <p:cNvSpPr>
              <a:spLocks noEditPoints="1"/>
            </p:cNvSpPr>
            <p:nvPr/>
          </p:nvSpPr>
          <p:spPr bwMode="auto">
            <a:xfrm>
              <a:off x="4632" y="20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1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2" name="Rectangle 348"/>
            <p:cNvSpPr>
              <a:spLocks noChangeArrowheads="1"/>
            </p:cNvSpPr>
            <p:nvPr/>
          </p:nvSpPr>
          <p:spPr bwMode="auto">
            <a:xfrm>
              <a:off x="4946" y="197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3" name="Freeform 349"/>
            <p:cNvSpPr>
              <a:spLocks noEditPoints="1"/>
            </p:cNvSpPr>
            <p:nvPr/>
          </p:nvSpPr>
          <p:spPr bwMode="auto">
            <a:xfrm>
              <a:off x="4942" y="1973"/>
              <a:ext cx="159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4" name="Rectangle 350"/>
            <p:cNvSpPr>
              <a:spLocks noChangeArrowheads="1"/>
            </p:cNvSpPr>
            <p:nvPr/>
          </p:nvSpPr>
          <p:spPr bwMode="auto">
            <a:xfrm>
              <a:off x="4969" y="2023"/>
              <a:ext cx="1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5" name="Freeform 351"/>
            <p:cNvSpPr>
              <a:spLocks noEditPoints="1"/>
            </p:cNvSpPr>
            <p:nvPr/>
          </p:nvSpPr>
          <p:spPr bwMode="auto">
            <a:xfrm>
              <a:off x="4865" y="20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1" y="21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1" y="21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6" name="Rectangle 352"/>
            <p:cNvSpPr>
              <a:spLocks noChangeArrowheads="1"/>
            </p:cNvSpPr>
            <p:nvPr/>
          </p:nvSpPr>
          <p:spPr bwMode="auto">
            <a:xfrm>
              <a:off x="4244" y="1977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7" name="Freeform 353"/>
            <p:cNvSpPr>
              <a:spLocks noEditPoints="1"/>
            </p:cNvSpPr>
            <p:nvPr/>
          </p:nvSpPr>
          <p:spPr bwMode="auto">
            <a:xfrm>
              <a:off x="4241" y="1973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8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8" name="Rectangle 354"/>
            <p:cNvSpPr>
              <a:spLocks noChangeArrowheads="1"/>
            </p:cNvSpPr>
            <p:nvPr/>
          </p:nvSpPr>
          <p:spPr bwMode="auto">
            <a:xfrm>
              <a:off x="4263" y="2023"/>
              <a:ext cx="1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9" name="Freeform 355"/>
            <p:cNvSpPr>
              <a:spLocks noEditPoints="1"/>
            </p:cNvSpPr>
            <p:nvPr/>
          </p:nvSpPr>
          <p:spPr bwMode="auto">
            <a:xfrm>
              <a:off x="4396" y="2032"/>
              <a:ext cx="81" cy="4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7" y="18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39" y="41"/>
                </a:cxn>
                <a:cxn ang="0">
                  <a:pos x="42" y="0"/>
                </a:cxn>
              </a:cxnLst>
              <a:rect l="0" t="0" r="r" b="b"/>
              <a:pathLst>
                <a:path w="81" h="41">
                  <a:moveTo>
                    <a:pt x="0" y="15"/>
                  </a:moveTo>
                  <a:lnTo>
                    <a:pt x="47" y="18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0" y="15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39" y="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0" name="Rectangle 356"/>
            <p:cNvSpPr>
              <a:spLocks noChangeArrowheads="1"/>
            </p:cNvSpPr>
            <p:nvPr/>
          </p:nvSpPr>
          <p:spPr bwMode="auto">
            <a:xfrm>
              <a:off x="4004" y="1977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1" name="Freeform 357"/>
            <p:cNvSpPr>
              <a:spLocks noEditPoints="1"/>
            </p:cNvSpPr>
            <p:nvPr/>
          </p:nvSpPr>
          <p:spPr bwMode="auto">
            <a:xfrm>
              <a:off x="4001" y="1973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4"/>
                </a:cxn>
                <a:cxn ang="0">
                  <a:pos x="17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4"/>
                    <a:pt x="767" y="784"/>
                  </a:cubicBezTo>
                  <a:lnTo>
                    <a:pt x="17" y="784"/>
                  </a:lnTo>
                  <a:cubicBezTo>
                    <a:pt x="7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2" name="Rectangle 358"/>
            <p:cNvSpPr>
              <a:spLocks noChangeArrowheads="1"/>
            </p:cNvSpPr>
            <p:nvPr/>
          </p:nvSpPr>
          <p:spPr bwMode="auto">
            <a:xfrm>
              <a:off x="4025" y="2023"/>
              <a:ext cx="1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3" name="Freeform 359"/>
            <p:cNvSpPr>
              <a:spLocks noEditPoints="1"/>
            </p:cNvSpPr>
            <p:nvPr/>
          </p:nvSpPr>
          <p:spPr bwMode="auto">
            <a:xfrm>
              <a:off x="4154" y="20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4" name="Rectangle 360"/>
            <p:cNvSpPr>
              <a:spLocks noChangeArrowheads="1"/>
            </p:cNvSpPr>
            <p:nvPr/>
          </p:nvSpPr>
          <p:spPr bwMode="auto">
            <a:xfrm>
              <a:off x="3771" y="197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5" name="Freeform 361"/>
            <p:cNvSpPr>
              <a:spLocks noEditPoints="1"/>
            </p:cNvSpPr>
            <p:nvPr/>
          </p:nvSpPr>
          <p:spPr bwMode="auto">
            <a:xfrm>
              <a:off x="3768" y="1973"/>
              <a:ext cx="158" cy="159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4"/>
                </a:cxn>
                <a:cxn ang="0">
                  <a:pos x="16" y="34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4"/>
                </a:cxn>
                <a:cxn ang="0">
                  <a:pos x="16" y="784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4">
                  <a:moveTo>
                    <a:pt x="750" y="17"/>
                  </a:moveTo>
                  <a:lnTo>
                    <a:pt x="766" y="34"/>
                  </a:lnTo>
                  <a:lnTo>
                    <a:pt x="16" y="34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4"/>
                    <a:pt x="766" y="784"/>
                  </a:cubicBezTo>
                  <a:lnTo>
                    <a:pt x="16" y="784"/>
                  </a:lnTo>
                  <a:cubicBezTo>
                    <a:pt x="7" y="784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6" name="Rectangle 362"/>
            <p:cNvSpPr>
              <a:spLocks noChangeArrowheads="1"/>
            </p:cNvSpPr>
            <p:nvPr/>
          </p:nvSpPr>
          <p:spPr bwMode="auto">
            <a:xfrm>
              <a:off x="3790" y="2023"/>
              <a:ext cx="1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7" name="Freeform 363"/>
            <p:cNvSpPr>
              <a:spLocks noEditPoints="1"/>
            </p:cNvSpPr>
            <p:nvPr/>
          </p:nvSpPr>
          <p:spPr bwMode="auto">
            <a:xfrm>
              <a:off x="3922" y="2032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17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40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8" y="17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20"/>
                  </a:lnTo>
                  <a:close/>
                  <a:moveTo>
                    <a:pt x="40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8" name="Freeform 364"/>
            <p:cNvSpPr>
              <a:spLocks noEditPoints="1"/>
            </p:cNvSpPr>
            <p:nvPr/>
          </p:nvSpPr>
          <p:spPr bwMode="auto">
            <a:xfrm>
              <a:off x="3685" y="2032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7" y="17"/>
                </a:cxn>
                <a:cxn ang="0">
                  <a:pos x="48" y="2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39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7" y="17"/>
                  </a:lnTo>
                  <a:lnTo>
                    <a:pt x="48" y="2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9" name="Freeform 365"/>
            <p:cNvSpPr>
              <a:spLocks noEditPoints="1"/>
            </p:cNvSpPr>
            <p:nvPr/>
          </p:nvSpPr>
          <p:spPr bwMode="auto">
            <a:xfrm>
              <a:off x="3734" y="1945"/>
              <a:ext cx="954" cy="442"/>
            </a:xfrm>
            <a:custGeom>
              <a:avLst/>
              <a:gdLst/>
              <a:ahLst/>
              <a:cxnLst>
                <a:cxn ang="0">
                  <a:pos x="4688" y="2170"/>
                </a:cxn>
                <a:cxn ang="0">
                  <a:pos x="4688" y="1937"/>
                </a:cxn>
                <a:cxn ang="0">
                  <a:pos x="4688" y="1704"/>
                </a:cxn>
                <a:cxn ang="0">
                  <a:pos x="4688" y="1470"/>
                </a:cxn>
                <a:cxn ang="0">
                  <a:pos x="4688" y="1237"/>
                </a:cxn>
                <a:cxn ang="0">
                  <a:pos x="4688" y="1004"/>
                </a:cxn>
                <a:cxn ang="0">
                  <a:pos x="4688" y="770"/>
                </a:cxn>
                <a:cxn ang="0">
                  <a:pos x="4688" y="537"/>
                </a:cxn>
                <a:cxn ang="0">
                  <a:pos x="4688" y="304"/>
                </a:cxn>
                <a:cxn ang="0">
                  <a:pos x="4625" y="0"/>
                </a:cxn>
                <a:cxn ang="0">
                  <a:pos x="4525" y="33"/>
                </a:cxn>
                <a:cxn ang="0">
                  <a:pos x="4292" y="33"/>
                </a:cxn>
                <a:cxn ang="0">
                  <a:pos x="4058" y="33"/>
                </a:cxn>
                <a:cxn ang="0">
                  <a:pos x="3825" y="33"/>
                </a:cxn>
                <a:cxn ang="0">
                  <a:pos x="3592" y="33"/>
                </a:cxn>
                <a:cxn ang="0">
                  <a:pos x="3358" y="33"/>
                </a:cxn>
                <a:cxn ang="0">
                  <a:pos x="3125" y="33"/>
                </a:cxn>
                <a:cxn ang="0">
                  <a:pos x="2892" y="33"/>
                </a:cxn>
                <a:cxn ang="0">
                  <a:pos x="2658" y="33"/>
                </a:cxn>
                <a:cxn ang="0">
                  <a:pos x="2425" y="33"/>
                </a:cxn>
                <a:cxn ang="0">
                  <a:pos x="2192" y="33"/>
                </a:cxn>
                <a:cxn ang="0">
                  <a:pos x="1958" y="33"/>
                </a:cxn>
                <a:cxn ang="0">
                  <a:pos x="1725" y="33"/>
                </a:cxn>
                <a:cxn ang="0">
                  <a:pos x="1492" y="33"/>
                </a:cxn>
                <a:cxn ang="0">
                  <a:pos x="1258" y="33"/>
                </a:cxn>
                <a:cxn ang="0">
                  <a:pos x="1025" y="33"/>
                </a:cxn>
                <a:cxn ang="0">
                  <a:pos x="792" y="33"/>
                </a:cxn>
                <a:cxn ang="0">
                  <a:pos x="558" y="33"/>
                </a:cxn>
                <a:cxn ang="0">
                  <a:pos x="325" y="33"/>
                </a:cxn>
                <a:cxn ang="0">
                  <a:pos x="92" y="33"/>
                </a:cxn>
                <a:cxn ang="0">
                  <a:pos x="0" y="16"/>
                </a:cxn>
                <a:cxn ang="0">
                  <a:pos x="33" y="308"/>
                </a:cxn>
                <a:cxn ang="0">
                  <a:pos x="33" y="541"/>
                </a:cxn>
                <a:cxn ang="0">
                  <a:pos x="33" y="775"/>
                </a:cxn>
                <a:cxn ang="0">
                  <a:pos x="33" y="1008"/>
                </a:cxn>
                <a:cxn ang="0">
                  <a:pos x="33" y="1241"/>
                </a:cxn>
                <a:cxn ang="0">
                  <a:pos x="33" y="1475"/>
                </a:cxn>
                <a:cxn ang="0">
                  <a:pos x="33" y="1708"/>
                </a:cxn>
                <a:cxn ang="0">
                  <a:pos x="33" y="1941"/>
                </a:cxn>
                <a:cxn ang="0">
                  <a:pos x="33" y="2170"/>
                </a:cxn>
                <a:cxn ang="0">
                  <a:pos x="0" y="2170"/>
                </a:cxn>
                <a:cxn ang="0">
                  <a:pos x="254" y="2187"/>
                </a:cxn>
                <a:cxn ang="0">
                  <a:pos x="488" y="2187"/>
                </a:cxn>
                <a:cxn ang="0">
                  <a:pos x="721" y="2187"/>
                </a:cxn>
                <a:cxn ang="0">
                  <a:pos x="954" y="2187"/>
                </a:cxn>
                <a:cxn ang="0">
                  <a:pos x="1188" y="2187"/>
                </a:cxn>
                <a:cxn ang="0">
                  <a:pos x="1421" y="2187"/>
                </a:cxn>
                <a:cxn ang="0">
                  <a:pos x="1654" y="2187"/>
                </a:cxn>
                <a:cxn ang="0">
                  <a:pos x="1888" y="2187"/>
                </a:cxn>
                <a:cxn ang="0">
                  <a:pos x="2121" y="2187"/>
                </a:cxn>
                <a:cxn ang="0">
                  <a:pos x="2354" y="2187"/>
                </a:cxn>
                <a:cxn ang="0">
                  <a:pos x="2588" y="2187"/>
                </a:cxn>
                <a:cxn ang="0">
                  <a:pos x="2821" y="2187"/>
                </a:cxn>
                <a:cxn ang="0">
                  <a:pos x="3054" y="2187"/>
                </a:cxn>
                <a:cxn ang="0">
                  <a:pos x="3288" y="2187"/>
                </a:cxn>
                <a:cxn ang="0">
                  <a:pos x="3521" y="2187"/>
                </a:cxn>
                <a:cxn ang="0">
                  <a:pos x="3754" y="2187"/>
                </a:cxn>
                <a:cxn ang="0">
                  <a:pos x="3988" y="2187"/>
                </a:cxn>
                <a:cxn ang="0">
                  <a:pos x="4221" y="2187"/>
                </a:cxn>
                <a:cxn ang="0">
                  <a:pos x="4454" y="2187"/>
                </a:cxn>
                <a:cxn ang="0">
                  <a:pos x="4688" y="2187"/>
                </a:cxn>
              </a:cxnLst>
              <a:rect l="0" t="0" r="r" b="b"/>
              <a:pathLst>
                <a:path w="4721" h="2187">
                  <a:moveTo>
                    <a:pt x="4688" y="2170"/>
                  </a:moveTo>
                  <a:lnTo>
                    <a:pt x="4688" y="2037"/>
                  </a:lnTo>
                  <a:lnTo>
                    <a:pt x="4721" y="2037"/>
                  </a:lnTo>
                  <a:lnTo>
                    <a:pt x="4721" y="2170"/>
                  </a:lnTo>
                  <a:lnTo>
                    <a:pt x="4688" y="2170"/>
                  </a:lnTo>
                  <a:close/>
                  <a:moveTo>
                    <a:pt x="4688" y="1937"/>
                  </a:moveTo>
                  <a:lnTo>
                    <a:pt x="4688" y="1804"/>
                  </a:lnTo>
                  <a:lnTo>
                    <a:pt x="4721" y="1804"/>
                  </a:lnTo>
                  <a:lnTo>
                    <a:pt x="4721" y="1937"/>
                  </a:lnTo>
                  <a:lnTo>
                    <a:pt x="4688" y="1937"/>
                  </a:lnTo>
                  <a:close/>
                  <a:moveTo>
                    <a:pt x="4688" y="1704"/>
                  </a:moveTo>
                  <a:lnTo>
                    <a:pt x="4688" y="1570"/>
                  </a:lnTo>
                  <a:lnTo>
                    <a:pt x="4721" y="1570"/>
                  </a:lnTo>
                  <a:lnTo>
                    <a:pt x="4721" y="1704"/>
                  </a:lnTo>
                  <a:lnTo>
                    <a:pt x="4688" y="1704"/>
                  </a:lnTo>
                  <a:close/>
                  <a:moveTo>
                    <a:pt x="4688" y="1470"/>
                  </a:moveTo>
                  <a:lnTo>
                    <a:pt x="4688" y="1337"/>
                  </a:lnTo>
                  <a:lnTo>
                    <a:pt x="4721" y="1337"/>
                  </a:lnTo>
                  <a:lnTo>
                    <a:pt x="4721" y="1470"/>
                  </a:lnTo>
                  <a:lnTo>
                    <a:pt x="4688" y="1470"/>
                  </a:lnTo>
                  <a:close/>
                  <a:moveTo>
                    <a:pt x="4688" y="1237"/>
                  </a:moveTo>
                  <a:lnTo>
                    <a:pt x="4688" y="1104"/>
                  </a:lnTo>
                  <a:lnTo>
                    <a:pt x="4721" y="1104"/>
                  </a:lnTo>
                  <a:lnTo>
                    <a:pt x="4721" y="1237"/>
                  </a:lnTo>
                  <a:lnTo>
                    <a:pt x="4688" y="1237"/>
                  </a:lnTo>
                  <a:close/>
                  <a:moveTo>
                    <a:pt x="4688" y="1004"/>
                  </a:moveTo>
                  <a:lnTo>
                    <a:pt x="4688" y="870"/>
                  </a:lnTo>
                  <a:lnTo>
                    <a:pt x="4721" y="870"/>
                  </a:lnTo>
                  <a:lnTo>
                    <a:pt x="4721" y="1004"/>
                  </a:lnTo>
                  <a:lnTo>
                    <a:pt x="4688" y="1004"/>
                  </a:lnTo>
                  <a:close/>
                  <a:moveTo>
                    <a:pt x="4688" y="770"/>
                  </a:moveTo>
                  <a:lnTo>
                    <a:pt x="4688" y="637"/>
                  </a:lnTo>
                  <a:lnTo>
                    <a:pt x="4721" y="637"/>
                  </a:lnTo>
                  <a:lnTo>
                    <a:pt x="4721" y="770"/>
                  </a:lnTo>
                  <a:lnTo>
                    <a:pt x="4688" y="770"/>
                  </a:lnTo>
                  <a:close/>
                  <a:moveTo>
                    <a:pt x="4688" y="537"/>
                  </a:moveTo>
                  <a:lnTo>
                    <a:pt x="4688" y="404"/>
                  </a:lnTo>
                  <a:lnTo>
                    <a:pt x="4721" y="404"/>
                  </a:lnTo>
                  <a:lnTo>
                    <a:pt x="4721" y="537"/>
                  </a:lnTo>
                  <a:lnTo>
                    <a:pt x="4688" y="537"/>
                  </a:lnTo>
                  <a:close/>
                  <a:moveTo>
                    <a:pt x="4688" y="304"/>
                  </a:moveTo>
                  <a:lnTo>
                    <a:pt x="4688" y="170"/>
                  </a:lnTo>
                  <a:lnTo>
                    <a:pt x="4721" y="170"/>
                  </a:lnTo>
                  <a:lnTo>
                    <a:pt x="4721" y="304"/>
                  </a:lnTo>
                  <a:lnTo>
                    <a:pt x="4688" y="304"/>
                  </a:lnTo>
                  <a:close/>
                  <a:moveTo>
                    <a:pt x="4688" y="70"/>
                  </a:moveTo>
                  <a:lnTo>
                    <a:pt x="4688" y="16"/>
                  </a:lnTo>
                  <a:lnTo>
                    <a:pt x="4704" y="33"/>
                  </a:lnTo>
                  <a:lnTo>
                    <a:pt x="4625" y="33"/>
                  </a:lnTo>
                  <a:lnTo>
                    <a:pt x="4625" y="0"/>
                  </a:lnTo>
                  <a:lnTo>
                    <a:pt x="4704" y="0"/>
                  </a:lnTo>
                  <a:cubicBezTo>
                    <a:pt x="4713" y="0"/>
                    <a:pt x="4721" y="7"/>
                    <a:pt x="4721" y="16"/>
                  </a:cubicBezTo>
                  <a:lnTo>
                    <a:pt x="4721" y="70"/>
                  </a:lnTo>
                  <a:lnTo>
                    <a:pt x="4688" y="70"/>
                  </a:lnTo>
                  <a:close/>
                  <a:moveTo>
                    <a:pt x="4525" y="33"/>
                  </a:moveTo>
                  <a:lnTo>
                    <a:pt x="4392" y="33"/>
                  </a:lnTo>
                  <a:lnTo>
                    <a:pt x="4392" y="0"/>
                  </a:lnTo>
                  <a:lnTo>
                    <a:pt x="4525" y="0"/>
                  </a:lnTo>
                  <a:lnTo>
                    <a:pt x="4525" y="33"/>
                  </a:lnTo>
                  <a:close/>
                  <a:moveTo>
                    <a:pt x="4292" y="33"/>
                  </a:moveTo>
                  <a:lnTo>
                    <a:pt x="4158" y="33"/>
                  </a:lnTo>
                  <a:lnTo>
                    <a:pt x="4158" y="0"/>
                  </a:lnTo>
                  <a:lnTo>
                    <a:pt x="4292" y="0"/>
                  </a:lnTo>
                  <a:lnTo>
                    <a:pt x="4292" y="33"/>
                  </a:lnTo>
                  <a:close/>
                  <a:moveTo>
                    <a:pt x="4058" y="33"/>
                  </a:moveTo>
                  <a:lnTo>
                    <a:pt x="3925" y="33"/>
                  </a:lnTo>
                  <a:lnTo>
                    <a:pt x="3925" y="0"/>
                  </a:lnTo>
                  <a:lnTo>
                    <a:pt x="4058" y="0"/>
                  </a:lnTo>
                  <a:lnTo>
                    <a:pt x="4058" y="33"/>
                  </a:lnTo>
                  <a:close/>
                  <a:moveTo>
                    <a:pt x="3825" y="33"/>
                  </a:moveTo>
                  <a:lnTo>
                    <a:pt x="3692" y="33"/>
                  </a:lnTo>
                  <a:lnTo>
                    <a:pt x="3692" y="0"/>
                  </a:lnTo>
                  <a:lnTo>
                    <a:pt x="3825" y="0"/>
                  </a:lnTo>
                  <a:lnTo>
                    <a:pt x="3825" y="33"/>
                  </a:lnTo>
                  <a:close/>
                  <a:moveTo>
                    <a:pt x="3592" y="33"/>
                  </a:moveTo>
                  <a:lnTo>
                    <a:pt x="3458" y="33"/>
                  </a:lnTo>
                  <a:lnTo>
                    <a:pt x="3458" y="0"/>
                  </a:lnTo>
                  <a:lnTo>
                    <a:pt x="3592" y="0"/>
                  </a:lnTo>
                  <a:lnTo>
                    <a:pt x="3592" y="33"/>
                  </a:lnTo>
                  <a:close/>
                  <a:moveTo>
                    <a:pt x="3358" y="33"/>
                  </a:moveTo>
                  <a:lnTo>
                    <a:pt x="3225" y="33"/>
                  </a:lnTo>
                  <a:lnTo>
                    <a:pt x="3225" y="0"/>
                  </a:lnTo>
                  <a:lnTo>
                    <a:pt x="3358" y="0"/>
                  </a:lnTo>
                  <a:lnTo>
                    <a:pt x="3358" y="33"/>
                  </a:lnTo>
                  <a:close/>
                  <a:moveTo>
                    <a:pt x="3125" y="33"/>
                  </a:moveTo>
                  <a:lnTo>
                    <a:pt x="2992" y="33"/>
                  </a:lnTo>
                  <a:lnTo>
                    <a:pt x="2992" y="0"/>
                  </a:lnTo>
                  <a:lnTo>
                    <a:pt x="3125" y="0"/>
                  </a:lnTo>
                  <a:lnTo>
                    <a:pt x="3125" y="33"/>
                  </a:lnTo>
                  <a:close/>
                  <a:moveTo>
                    <a:pt x="2892" y="33"/>
                  </a:moveTo>
                  <a:lnTo>
                    <a:pt x="2758" y="33"/>
                  </a:lnTo>
                  <a:lnTo>
                    <a:pt x="2758" y="0"/>
                  </a:lnTo>
                  <a:lnTo>
                    <a:pt x="2892" y="0"/>
                  </a:lnTo>
                  <a:lnTo>
                    <a:pt x="2892" y="33"/>
                  </a:lnTo>
                  <a:close/>
                  <a:moveTo>
                    <a:pt x="2658" y="33"/>
                  </a:moveTo>
                  <a:lnTo>
                    <a:pt x="2525" y="33"/>
                  </a:lnTo>
                  <a:lnTo>
                    <a:pt x="2525" y="0"/>
                  </a:lnTo>
                  <a:lnTo>
                    <a:pt x="2658" y="0"/>
                  </a:lnTo>
                  <a:lnTo>
                    <a:pt x="2658" y="33"/>
                  </a:lnTo>
                  <a:close/>
                  <a:moveTo>
                    <a:pt x="2425" y="33"/>
                  </a:moveTo>
                  <a:lnTo>
                    <a:pt x="2292" y="33"/>
                  </a:lnTo>
                  <a:lnTo>
                    <a:pt x="2292" y="0"/>
                  </a:lnTo>
                  <a:lnTo>
                    <a:pt x="2425" y="0"/>
                  </a:lnTo>
                  <a:lnTo>
                    <a:pt x="2425" y="33"/>
                  </a:lnTo>
                  <a:close/>
                  <a:moveTo>
                    <a:pt x="2192" y="33"/>
                  </a:moveTo>
                  <a:lnTo>
                    <a:pt x="2058" y="33"/>
                  </a:lnTo>
                  <a:lnTo>
                    <a:pt x="2058" y="0"/>
                  </a:lnTo>
                  <a:lnTo>
                    <a:pt x="2192" y="0"/>
                  </a:lnTo>
                  <a:lnTo>
                    <a:pt x="2192" y="33"/>
                  </a:lnTo>
                  <a:close/>
                  <a:moveTo>
                    <a:pt x="1958" y="33"/>
                  </a:moveTo>
                  <a:lnTo>
                    <a:pt x="1825" y="33"/>
                  </a:lnTo>
                  <a:lnTo>
                    <a:pt x="1825" y="0"/>
                  </a:lnTo>
                  <a:lnTo>
                    <a:pt x="1958" y="0"/>
                  </a:lnTo>
                  <a:lnTo>
                    <a:pt x="1958" y="33"/>
                  </a:lnTo>
                  <a:close/>
                  <a:moveTo>
                    <a:pt x="1725" y="33"/>
                  </a:moveTo>
                  <a:lnTo>
                    <a:pt x="1592" y="33"/>
                  </a:lnTo>
                  <a:lnTo>
                    <a:pt x="1592" y="0"/>
                  </a:lnTo>
                  <a:lnTo>
                    <a:pt x="1725" y="0"/>
                  </a:lnTo>
                  <a:lnTo>
                    <a:pt x="1725" y="33"/>
                  </a:lnTo>
                  <a:close/>
                  <a:moveTo>
                    <a:pt x="1492" y="33"/>
                  </a:moveTo>
                  <a:lnTo>
                    <a:pt x="1358" y="33"/>
                  </a:lnTo>
                  <a:lnTo>
                    <a:pt x="1358" y="0"/>
                  </a:lnTo>
                  <a:lnTo>
                    <a:pt x="1492" y="0"/>
                  </a:lnTo>
                  <a:lnTo>
                    <a:pt x="1492" y="33"/>
                  </a:lnTo>
                  <a:close/>
                  <a:moveTo>
                    <a:pt x="1258" y="33"/>
                  </a:moveTo>
                  <a:lnTo>
                    <a:pt x="1125" y="33"/>
                  </a:lnTo>
                  <a:lnTo>
                    <a:pt x="1125" y="0"/>
                  </a:lnTo>
                  <a:lnTo>
                    <a:pt x="1258" y="0"/>
                  </a:lnTo>
                  <a:lnTo>
                    <a:pt x="1258" y="33"/>
                  </a:lnTo>
                  <a:close/>
                  <a:moveTo>
                    <a:pt x="1025" y="33"/>
                  </a:moveTo>
                  <a:lnTo>
                    <a:pt x="892" y="33"/>
                  </a:lnTo>
                  <a:lnTo>
                    <a:pt x="892" y="0"/>
                  </a:lnTo>
                  <a:lnTo>
                    <a:pt x="1025" y="0"/>
                  </a:lnTo>
                  <a:lnTo>
                    <a:pt x="1025" y="33"/>
                  </a:lnTo>
                  <a:close/>
                  <a:moveTo>
                    <a:pt x="792" y="33"/>
                  </a:moveTo>
                  <a:lnTo>
                    <a:pt x="658" y="33"/>
                  </a:lnTo>
                  <a:lnTo>
                    <a:pt x="658" y="0"/>
                  </a:lnTo>
                  <a:lnTo>
                    <a:pt x="792" y="0"/>
                  </a:lnTo>
                  <a:lnTo>
                    <a:pt x="792" y="33"/>
                  </a:lnTo>
                  <a:close/>
                  <a:moveTo>
                    <a:pt x="558" y="33"/>
                  </a:moveTo>
                  <a:lnTo>
                    <a:pt x="425" y="33"/>
                  </a:lnTo>
                  <a:lnTo>
                    <a:pt x="425" y="0"/>
                  </a:lnTo>
                  <a:lnTo>
                    <a:pt x="558" y="0"/>
                  </a:lnTo>
                  <a:lnTo>
                    <a:pt x="558" y="33"/>
                  </a:lnTo>
                  <a:close/>
                  <a:moveTo>
                    <a:pt x="325" y="33"/>
                  </a:moveTo>
                  <a:lnTo>
                    <a:pt x="192" y="33"/>
                  </a:lnTo>
                  <a:lnTo>
                    <a:pt x="192" y="0"/>
                  </a:lnTo>
                  <a:lnTo>
                    <a:pt x="325" y="0"/>
                  </a:lnTo>
                  <a:lnTo>
                    <a:pt x="325" y="33"/>
                  </a:lnTo>
                  <a:close/>
                  <a:moveTo>
                    <a:pt x="92" y="33"/>
                  </a:moveTo>
                  <a:lnTo>
                    <a:pt x="17" y="33"/>
                  </a:lnTo>
                  <a:lnTo>
                    <a:pt x="33" y="16"/>
                  </a:lnTo>
                  <a:lnTo>
                    <a:pt x="33" y="75"/>
                  </a:lnTo>
                  <a:lnTo>
                    <a:pt x="0" y="75"/>
                  </a:ln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92" y="0"/>
                  </a:lnTo>
                  <a:lnTo>
                    <a:pt x="92" y="33"/>
                  </a:lnTo>
                  <a:close/>
                  <a:moveTo>
                    <a:pt x="33" y="175"/>
                  </a:moveTo>
                  <a:lnTo>
                    <a:pt x="33" y="308"/>
                  </a:lnTo>
                  <a:lnTo>
                    <a:pt x="0" y="308"/>
                  </a:lnTo>
                  <a:lnTo>
                    <a:pt x="0" y="175"/>
                  </a:lnTo>
                  <a:lnTo>
                    <a:pt x="33" y="175"/>
                  </a:lnTo>
                  <a:close/>
                  <a:moveTo>
                    <a:pt x="33" y="408"/>
                  </a:moveTo>
                  <a:lnTo>
                    <a:pt x="33" y="541"/>
                  </a:lnTo>
                  <a:lnTo>
                    <a:pt x="0" y="541"/>
                  </a:lnTo>
                  <a:lnTo>
                    <a:pt x="0" y="408"/>
                  </a:lnTo>
                  <a:lnTo>
                    <a:pt x="33" y="408"/>
                  </a:lnTo>
                  <a:close/>
                  <a:moveTo>
                    <a:pt x="33" y="641"/>
                  </a:moveTo>
                  <a:lnTo>
                    <a:pt x="33" y="775"/>
                  </a:lnTo>
                  <a:lnTo>
                    <a:pt x="0" y="775"/>
                  </a:lnTo>
                  <a:lnTo>
                    <a:pt x="0" y="641"/>
                  </a:lnTo>
                  <a:lnTo>
                    <a:pt x="33" y="641"/>
                  </a:lnTo>
                  <a:close/>
                  <a:moveTo>
                    <a:pt x="33" y="875"/>
                  </a:moveTo>
                  <a:lnTo>
                    <a:pt x="33" y="1008"/>
                  </a:lnTo>
                  <a:lnTo>
                    <a:pt x="0" y="1008"/>
                  </a:lnTo>
                  <a:lnTo>
                    <a:pt x="0" y="875"/>
                  </a:lnTo>
                  <a:lnTo>
                    <a:pt x="33" y="875"/>
                  </a:lnTo>
                  <a:close/>
                  <a:moveTo>
                    <a:pt x="33" y="1108"/>
                  </a:moveTo>
                  <a:lnTo>
                    <a:pt x="33" y="1241"/>
                  </a:lnTo>
                  <a:lnTo>
                    <a:pt x="0" y="1241"/>
                  </a:lnTo>
                  <a:lnTo>
                    <a:pt x="0" y="1108"/>
                  </a:lnTo>
                  <a:lnTo>
                    <a:pt x="33" y="1108"/>
                  </a:lnTo>
                  <a:close/>
                  <a:moveTo>
                    <a:pt x="33" y="1341"/>
                  </a:moveTo>
                  <a:lnTo>
                    <a:pt x="33" y="1475"/>
                  </a:lnTo>
                  <a:lnTo>
                    <a:pt x="0" y="1475"/>
                  </a:lnTo>
                  <a:lnTo>
                    <a:pt x="0" y="1341"/>
                  </a:lnTo>
                  <a:lnTo>
                    <a:pt x="33" y="1341"/>
                  </a:lnTo>
                  <a:close/>
                  <a:moveTo>
                    <a:pt x="33" y="1575"/>
                  </a:moveTo>
                  <a:lnTo>
                    <a:pt x="33" y="1708"/>
                  </a:lnTo>
                  <a:lnTo>
                    <a:pt x="0" y="1708"/>
                  </a:lnTo>
                  <a:lnTo>
                    <a:pt x="0" y="1575"/>
                  </a:lnTo>
                  <a:lnTo>
                    <a:pt x="33" y="1575"/>
                  </a:lnTo>
                  <a:close/>
                  <a:moveTo>
                    <a:pt x="33" y="1808"/>
                  </a:moveTo>
                  <a:lnTo>
                    <a:pt x="33" y="1941"/>
                  </a:lnTo>
                  <a:lnTo>
                    <a:pt x="0" y="1941"/>
                  </a:lnTo>
                  <a:lnTo>
                    <a:pt x="0" y="1808"/>
                  </a:lnTo>
                  <a:lnTo>
                    <a:pt x="33" y="1808"/>
                  </a:lnTo>
                  <a:close/>
                  <a:moveTo>
                    <a:pt x="33" y="2041"/>
                  </a:moveTo>
                  <a:lnTo>
                    <a:pt x="33" y="2170"/>
                  </a:lnTo>
                  <a:lnTo>
                    <a:pt x="17" y="2154"/>
                  </a:lnTo>
                  <a:lnTo>
                    <a:pt x="21" y="2154"/>
                  </a:lnTo>
                  <a:lnTo>
                    <a:pt x="21" y="2187"/>
                  </a:lnTo>
                  <a:lnTo>
                    <a:pt x="17" y="2187"/>
                  </a:lnTo>
                  <a:cubicBezTo>
                    <a:pt x="8" y="2187"/>
                    <a:pt x="0" y="2180"/>
                    <a:pt x="0" y="2170"/>
                  </a:cubicBezTo>
                  <a:lnTo>
                    <a:pt x="0" y="2041"/>
                  </a:lnTo>
                  <a:lnTo>
                    <a:pt x="33" y="2041"/>
                  </a:lnTo>
                  <a:close/>
                  <a:moveTo>
                    <a:pt x="121" y="2154"/>
                  </a:moveTo>
                  <a:lnTo>
                    <a:pt x="254" y="2154"/>
                  </a:lnTo>
                  <a:lnTo>
                    <a:pt x="254" y="2187"/>
                  </a:lnTo>
                  <a:lnTo>
                    <a:pt x="121" y="2187"/>
                  </a:lnTo>
                  <a:lnTo>
                    <a:pt x="121" y="2154"/>
                  </a:lnTo>
                  <a:close/>
                  <a:moveTo>
                    <a:pt x="354" y="2154"/>
                  </a:moveTo>
                  <a:lnTo>
                    <a:pt x="488" y="2154"/>
                  </a:lnTo>
                  <a:lnTo>
                    <a:pt x="488" y="2187"/>
                  </a:lnTo>
                  <a:lnTo>
                    <a:pt x="354" y="2187"/>
                  </a:lnTo>
                  <a:lnTo>
                    <a:pt x="354" y="2154"/>
                  </a:lnTo>
                  <a:close/>
                  <a:moveTo>
                    <a:pt x="588" y="2154"/>
                  </a:moveTo>
                  <a:lnTo>
                    <a:pt x="721" y="2154"/>
                  </a:lnTo>
                  <a:lnTo>
                    <a:pt x="721" y="2187"/>
                  </a:lnTo>
                  <a:lnTo>
                    <a:pt x="588" y="2187"/>
                  </a:lnTo>
                  <a:lnTo>
                    <a:pt x="588" y="2154"/>
                  </a:lnTo>
                  <a:close/>
                  <a:moveTo>
                    <a:pt x="821" y="2154"/>
                  </a:moveTo>
                  <a:lnTo>
                    <a:pt x="954" y="2154"/>
                  </a:lnTo>
                  <a:lnTo>
                    <a:pt x="954" y="2187"/>
                  </a:lnTo>
                  <a:lnTo>
                    <a:pt x="821" y="2187"/>
                  </a:lnTo>
                  <a:lnTo>
                    <a:pt x="821" y="2154"/>
                  </a:lnTo>
                  <a:close/>
                  <a:moveTo>
                    <a:pt x="1054" y="2154"/>
                  </a:moveTo>
                  <a:lnTo>
                    <a:pt x="1188" y="2154"/>
                  </a:lnTo>
                  <a:lnTo>
                    <a:pt x="1188" y="2187"/>
                  </a:lnTo>
                  <a:lnTo>
                    <a:pt x="1054" y="2187"/>
                  </a:lnTo>
                  <a:lnTo>
                    <a:pt x="1054" y="2154"/>
                  </a:lnTo>
                  <a:close/>
                  <a:moveTo>
                    <a:pt x="1288" y="2154"/>
                  </a:moveTo>
                  <a:lnTo>
                    <a:pt x="1421" y="2154"/>
                  </a:lnTo>
                  <a:lnTo>
                    <a:pt x="1421" y="2187"/>
                  </a:lnTo>
                  <a:lnTo>
                    <a:pt x="1288" y="2187"/>
                  </a:lnTo>
                  <a:lnTo>
                    <a:pt x="1288" y="2154"/>
                  </a:lnTo>
                  <a:close/>
                  <a:moveTo>
                    <a:pt x="1521" y="2154"/>
                  </a:moveTo>
                  <a:lnTo>
                    <a:pt x="1654" y="2154"/>
                  </a:lnTo>
                  <a:lnTo>
                    <a:pt x="1654" y="2187"/>
                  </a:lnTo>
                  <a:lnTo>
                    <a:pt x="1521" y="2187"/>
                  </a:lnTo>
                  <a:lnTo>
                    <a:pt x="1521" y="2154"/>
                  </a:lnTo>
                  <a:close/>
                  <a:moveTo>
                    <a:pt x="1754" y="2154"/>
                  </a:moveTo>
                  <a:lnTo>
                    <a:pt x="1888" y="2154"/>
                  </a:lnTo>
                  <a:lnTo>
                    <a:pt x="1888" y="2187"/>
                  </a:lnTo>
                  <a:lnTo>
                    <a:pt x="1754" y="2187"/>
                  </a:lnTo>
                  <a:lnTo>
                    <a:pt x="1754" y="2154"/>
                  </a:lnTo>
                  <a:close/>
                  <a:moveTo>
                    <a:pt x="1988" y="2154"/>
                  </a:moveTo>
                  <a:lnTo>
                    <a:pt x="2121" y="2154"/>
                  </a:lnTo>
                  <a:lnTo>
                    <a:pt x="2121" y="2187"/>
                  </a:lnTo>
                  <a:lnTo>
                    <a:pt x="1988" y="2187"/>
                  </a:lnTo>
                  <a:lnTo>
                    <a:pt x="1988" y="2154"/>
                  </a:lnTo>
                  <a:close/>
                  <a:moveTo>
                    <a:pt x="2221" y="2154"/>
                  </a:moveTo>
                  <a:lnTo>
                    <a:pt x="2354" y="2154"/>
                  </a:lnTo>
                  <a:lnTo>
                    <a:pt x="2354" y="2187"/>
                  </a:lnTo>
                  <a:lnTo>
                    <a:pt x="2221" y="2187"/>
                  </a:lnTo>
                  <a:lnTo>
                    <a:pt x="2221" y="2154"/>
                  </a:lnTo>
                  <a:close/>
                  <a:moveTo>
                    <a:pt x="2454" y="2154"/>
                  </a:moveTo>
                  <a:lnTo>
                    <a:pt x="2588" y="2154"/>
                  </a:lnTo>
                  <a:lnTo>
                    <a:pt x="2588" y="2187"/>
                  </a:lnTo>
                  <a:lnTo>
                    <a:pt x="2454" y="2187"/>
                  </a:lnTo>
                  <a:lnTo>
                    <a:pt x="2454" y="2154"/>
                  </a:lnTo>
                  <a:close/>
                  <a:moveTo>
                    <a:pt x="2688" y="2154"/>
                  </a:moveTo>
                  <a:lnTo>
                    <a:pt x="2821" y="2154"/>
                  </a:lnTo>
                  <a:lnTo>
                    <a:pt x="2821" y="2187"/>
                  </a:lnTo>
                  <a:lnTo>
                    <a:pt x="2688" y="2187"/>
                  </a:lnTo>
                  <a:lnTo>
                    <a:pt x="2688" y="2154"/>
                  </a:lnTo>
                  <a:close/>
                  <a:moveTo>
                    <a:pt x="2921" y="2154"/>
                  </a:moveTo>
                  <a:lnTo>
                    <a:pt x="3054" y="2154"/>
                  </a:lnTo>
                  <a:lnTo>
                    <a:pt x="3054" y="2187"/>
                  </a:lnTo>
                  <a:lnTo>
                    <a:pt x="2921" y="2187"/>
                  </a:lnTo>
                  <a:lnTo>
                    <a:pt x="2921" y="2154"/>
                  </a:lnTo>
                  <a:close/>
                  <a:moveTo>
                    <a:pt x="3154" y="2154"/>
                  </a:moveTo>
                  <a:lnTo>
                    <a:pt x="3288" y="2154"/>
                  </a:lnTo>
                  <a:lnTo>
                    <a:pt x="3288" y="2187"/>
                  </a:lnTo>
                  <a:lnTo>
                    <a:pt x="3154" y="2187"/>
                  </a:lnTo>
                  <a:lnTo>
                    <a:pt x="3154" y="2154"/>
                  </a:lnTo>
                  <a:close/>
                  <a:moveTo>
                    <a:pt x="3388" y="2154"/>
                  </a:moveTo>
                  <a:lnTo>
                    <a:pt x="3521" y="2154"/>
                  </a:lnTo>
                  <a:lnTo>
                    <a:pt x="3521" y="2187"/>
                  </a:lnTo>
                  <a:lnTo>
                    <a:pt x="3388" y="2187"/>
                  </a:lnTo>
                  <a:lnTo>
                    <a:pt x="3388" y="2154"/>
                  </a:lnTo>
                  <a:close/>
                  <a:moveTo>
                    <a:pt x="3621" y="2154"/>
                  </a:moveTo>
                  <a:lnTo>
                    <a:pt x="3754" y="2154"/>
                  </a:lnTo>
                  <a:lnTo>
                    <a:pt x="3754" y="2187"/>
                  </a:lnTo>
                  <a:lnTo>
                    <a:pt x="3621" y="2187"/>
                  </a:lnTo>
                  <a:lnTo>
                    <a:pt x="3621" y="2154"/>
                  </a:lnTo>
                  <a:close/>
                  <a:moveTo>
                    <a:pt x="3854" y="2154"/>
                  </a:moveTo>
                  <a:lnTo>
                    <a:pt x="3988" y="2154"/>
                  </a:lnTo>
                  <a:lnTo>
                    <a:pt x="3988" y="2187"/>
                  </a:lnTo>
                  <a:lnTo>
                    <a:pt x="3854" y="2187"/>
                  </a:lnTo>
                  <a:lnTo>
                    <a:pt x="3854" y="2154"/>
                  </a:lnTo>
                  <a:close/>
                  <a:moveTo>
                    <a:pt x="4088" y="2154"/>
                  </a:moveTo>
                  <a:lnTo>
                    <a:pt x="4221" y="2154"/>
                  </a:lnTo>
                  <a:lnTo>
                    <a:pt x="4221" y="2187"/>
                  </a:lnTo>
                  <a:lnTo>
                    <a:pt x="4088" y="2187"/>
                  </a:lnTo>
                  <a:lnTo>
                    <a:pt x="4088" y="2154"/>
                  </a:lnTo>
                  <a:close/>
                  <a:moveTo>
                    <a:pt x="4321" y="2154"/>
                  </a:moveTo>
                  <a:lnTo>
                    <a:pt x="4454" y="2154"/>
                  </a:lnTo>
                  <a:lnTo>
                    <a:pt x="4454" y="2187"/>
                  </a:lnTo>
                  <a:lnTo>
                    <a:pt x="4321" y="2187"/>
                  </a:lnTo>
                  <a:lnTo>
                    <a:pt x="4321" y="2154"/>
                  </a:lnTo>
                  <a:close/>
                  <a:moveTo>
                    <a:pt x="4554" y="2154"/>
                  </a:moveTo>
                  <a:lnTo>
                    <a:pt x="4688" y="2154"/>
                  </a:lnTo>
                  <a:lnTo>
                    <a:pt x="4688" y="2187"/>
                  </a:lnTo>
                  <a:lnTo>
                    <a:pt x="4554" y="2187"/>
                  </a:lnTo>
                  <a:lnTo>
                    <a:pt x="4554" y="21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0" name="Rectangle 366"/>
            <p:cNvSpPr>
              <a:spLocks noChangeArrowheads="1"/>
            </p:cNvSpPr>
            <p:nvPr/>
          </p:nvSpPr>
          <p:spPr bwMode="auto">
            <a:xfrm>
              <a:off x="4708" y="2196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1" name="Freeform 367"/>
            <p:cNvSpPr>
              <a:spLocks noEditPoints="1"/>
            </p:cNvSpPr>
            <p:nvPr/>
          </p:nvSpPr>
          <p:spPr bwMode="auto">
            <a:xfrm>
              <a:off x="4705" y="2193"/>
              <a:ext cx="158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2" name="Rectangle 368"/>
            <p:cNvSpPr>
              <a:spLocks noChangeArrowheads="1"/>
            </p:cNvSpPr>
            <p:nvPr/>
          </p:nvSpPr>
          <p:spPr bwMode="auto">
            <a:xfrm>
              <a:off x="4729" y="2243"/>
              <a:ext cx="14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" name="Rectangle 369"/>
            <p:cNvSpPr>
              <a:spLocks noChangeArrowheads="1"/>
            </p:cNvSpPr>
            <p:nvPr/>
          </p:nvSpPr>
          <p:spPr bwMode="auto">
            <a:xfrm>
              <a:off x="4476" y="219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4" name="Freeform 370"/>
            <p:cNvSpPr>
              <a:spLocks noEditPoints="1"/>
            </p:cNvSpPr>
            <p:nvPr/>
          </p:nvSpPr>
          <p:spPr bwMode="auto">
            <a:xfrm>
              <a:off x="4472" y="2193"/>
              <a:ext cx="159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5" name="Rectangle 371"/>
            <p:cNvSpPr>
              <a:spLocks noChangeArrowheads="1"/>
            </p:cNvSpPr>
            <p:nvPr/>
          </p:nvSpPr>
          <p:spPr bwMode="auto">
            <a:xfrm>
              <a:off x="4488" y="2243"/>
              <a:ext cx="1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6" name="Freeform 372"/>
            <p:cNvSpPr>
              <a:spLocks noEditPoints="1"/>
            </p:cNvSpPr>
            <p:nvPr/>
          </p:nvSpPr>
          <p:spPr bwMode="auto">
            <a:xfrm>
              <a:off x="4627" y="2253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6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1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6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7" name="Rectangle 373"/>
            <p:cNvSpPr>
              <a:spLocks noChangeArrowheads="1"/>
            </p:cNvSpPr>
            <p:nvPr/>
          </p:nvSpPr>
          <p:spPr bwMode="auto">
            <a:xfrm>
              <a:off x="4941" y="219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8" name="Freeform 374"/>
            <p:cNvSpPr>
              <a:spLocks noEditPoints="1"/>
            </p:cNvSpPr>
            <p:nvPr/>
          </p:nvSpPr>
          <p:spPr bwMode="auto">
            <a:xfrm>
              <a:off x="4937" y="2193"/>
              <a:ext cx="159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9" name="Rectangle 375"/>
            <p:cNvSpPr>
              <a:spLocks noChangeArrowheads="1"/>
            </p:cNvSpPr>
            <p:nvPr/>
          </p:nvSpPr>
          <p:spPr bwMode="auto">
            <a:xfrm>
              <a:off x="4964" y="2243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0" name="Freeform 376"/>
            <p:cNvSpPr>
              <a:spLocks noEditPoints="1"/>
            </p:cNvSpPr>
            <p:nvPr/>
          </p:nvSpPr>
          <p:spPr bwMode="auto">
            <a:xfrm>
              <a:off x="4860" y="2253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6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6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1" name="Rectangle 377"/>
            <p:cNvSpPr>
              <a:spLocks noChangeArrowheads="1"/>
            </p:cNvSpPr>
            <p:nvPr/>
          </p:nvSpPr>
          <p:spPr bwMode="auto">
            <a:xfrm>
              <a:off x="4239" y="2196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2" name="Freeform 378"/>
            <p:cNvSpPr>
              <a:spLocks noEditPoints="1"/>
            </p:cNvSpPr>
            <p:nvPr/>
          </p:nvSpPr>
          <p:spPr bwMode="auto">
            <a:xfrm>
              <a:off x="4236" y="2193"/>
              <a:ext cx="158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3" name="Rectangle 379"/>
            <p:cNvSpPr>
              <a:spLocks noChangeArrowheads="1"/>
            </p:cNvSpPr>
            <p:nvPr/>
          </p:nvSpPr>
          <p:spPr bwMode="auto">
            <a:xfrm>
              <a:off x="4258" y="2243"/>
              <a:ext cx="14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4" name="Freeform 380"/>
            <p:cNvSpPr>
              <a:spLocks noEditPoints="1"/>
            </p:cNvSpPr>
            <p:nvPr/>
          </p:nvSpPr>
          <p:spPr bwMode="auto">
            <a:xfrm>
              <a:off x="4390" y="2252"/>
              <a:ext cx="82" cy="40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48" y="17"/>
                </a:cxn>
                <a:cxn ang="0">
                  <a:pos x="48" y="24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3" y="0"/>
                </a:cxn>
                <a:cxn ang="0">
                  <a:pos x="82" y="23"/>
                </a:cxn>
                <a:cxn ang="0">
                  <a:pos x="40" y="40"/>
                </a:cxn>
                <a:cxn ang="0">
                  <a:pos x="43" y="0"/>
                </a:cxn>
              </a:cxnLst>
              <a:rect l="0" t="0" r="r" b="b"/>
              <a:pathLst>
                <a:path w="82" h="40">
                  <a:moveTo>
                    <a:pt x="1" y="14"/>
                  </a:moveTo>
                  <a:lnTo>
                    <a:pt x="48" y="17"/>
                  </a:lnTo>
                  <a:lnTo>
                    <a:pt x="48" y="24"/>
                  </a:lnTo>
                  <a:lnTo>
                    <a:pt x="0" y="21"/>
                  </a:lnTo>
                  <a:lnTo>
                    <a:pt x="1" y="14"/>
                  </a:lnTo>
                  <a:close/>
                  <a:moveTo>
                    <a:pt x="43" y="0"/>
                  </a:moveTo>
                  <a:lnTo>
                    <a:pt x="82" y="23"/>
                  </a:lnTo>
                  <a:lnTo>
                    <a:pt x="40" y="4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5" name="Rectangle 381"/>
            <p:cNvSpPr>
              <a:spLocks noChangeArrowheads="1"/>
            </p:cNvSpPr>
            <p:nvPr/>
          </p:nvSpPr>
          <p:spPr bwMode="auto">
            <a:xfrm>
              <a:off x="4004" y="2196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6" name="Freeform 382"/>
            <p:cNvSpPr>
              <a:spLocks noEditPoints="1"/>
            </p:cNvSpPr>
            <p:nvPr/>
          </p:nvSpPr>
          <p:spPr bwMode="auto">
            <a:xfrm>
              <a:off x="4001" y="2193"/>
              <a:ext cx="158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7" name="Rectangle 383"/>
            <p:cNvSpPr>
              <a:spLocks noChangeArrowheads="1"/>
            </p:cNvSpPr>
            <p:nvPr/>
          </p:nvSpPr>
          <p:spPr bwMode="auto">
            <a:xfrm>
              <a:off x="4025" y="2243"/>
              <a:ext cx="14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8" name="Freeform 384"/>
            <p:cNvSpPr>
              <a:spLocks noEditPoints="1"/>
            </p:cNvSpPr>
            <p:nvPr/>
          </p:nvSpPr>
          <p:spPr bwMode="auto">
            <a:xfrm>
              <a:off x="4154" y="2253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6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6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9" name="Rectangle 385"/>
            <p:cNvSpPr>
              <a:spLocks noChangeArrowheads="1"/>
            </p:cNvSpPr>
            <p:nvPr/>
          </p:nvSpPr>
          <p:spPr bwMode="auto">
            <a:xfrm>
              <a:off x="3766" y="219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0" name="Freeform 386"/>
            <p:cNvSpPr>
              <a:spLocks noEditPoints="1"/>
            </p:cNvSpPr>
            <p:nvPr/>
          </p:nvSpPr>
          <p:spPr bwMode="auto">
            <a:xfrm>
              <a:off x="3763" y="2193"/>
              <a:ext cx="158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1" name="Rectangle 387"/>
            <p:cNvSpPr>
              <a:spLocks noChangeArrowheads="1"/>
            </p:cNvSpPr>
            <p:nvPr/>
          </p:nvSpPr>
          <p:spPr bwMode="auto">
            <a:xfrm>
              <a:off x="3785" y="2243"/>
              <a:ext cx="14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2" name="Freeform 388"/>
            <p:cNvSpPr>
              <a:spLocks noEditPoints="1"/>
            </p:cNvSpPr>
            <p:nvPr/>
          </p:nvSpPr>
          <p:spPr bwMode="auto">
            <a:xfrm>
              <a:off x="3917" y="2252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8" y="17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81" y="18"/>
                </a:cxn>
                <a:cxn ang="0">
                  <a:pos x="42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8" y="17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19"/>
                  </a:lnTo>
                  <a:close/>
                  <a:moveTo>
                    <a:pt x="40" y="0"/>
                  </a:moveTo>
                  <a:lnTo>
                    <a:pt x="81" y="18"/>
                  </a:lnTo>
                  <a:lnTo>
                    <a:pt x="42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3" name="Freeform 389"/>
            <p:cNvSpPr>
              <a:spLocks noEditPoints="1"/>
            </p:cNvSpPr>
            <p:nvPr/>
          </p:nvSpPr>
          <p:spPr bwMode="auto">
            <a:xfrm>
              <a:off x="3680" y="2252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0"/>
                </a:cxn>
                <a:cxn ang="0">
                  <a:pos x="39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4" name="Rectangle 390"/>
            <p:cNvSpPr>
              <a:spLocks noChangeArrowheads="1"/>
            </p:cNvSpPr>
            <p:nvPr/>
          </p:nvSpPr>
          <p:spPr bwMode="auto">
            <a:xfrm>
              <a:off x="5101" y="2037"/>
              <a:ext cx="137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5" name="Freeform 391"/>
            <p:cNvSpPr>
              <a:spLocks noEditPoints="1"/>
            </p:cNvSpPr>
            <p:nvPr/>
          </p:nvSpPr>
          <p:spPr bwMode="auto">
            <a:xfrm>
              <a:off x="5128" y="1963"/>
              <a:ext cx="83" cy="80"/>
            </a:xfrm>
            <a:custGeom>
              <a:avLst/>
              <a:gdLst/>
              <a:ahLst/>
              <a:cxnLst>
                <a:cxn ang="0">
                  <a:pos x="372" y="165"/>
                </a:cxn>
                <a:cxn ang="0">
                  <a:pos x="354" y="120"/>
                </a:cxn>
                <a:cxn ang="0">
                  <a:pos x="324" y="81"/>
                </a:cxn>
                <a:cxn ang="0">
                  <a:pos x="301" y="62"/>
                </a:cxn>
                <a:cxn ang="0">
                  <a:pos x="255" y="41"/>
                </a:cxn>
                <a:cxn ang="0">
                  <a:pos x="204" y="34"/>
                </a:cxn>
                <a:cxn ang="0">
                  <a:pos x="153" y="41"/>
                </a:cxn>
                <a:cxn ang="0">
                  <a:pos x="108" y="62"/>
                </a:cxn>
                <a:cxn ang="0">
                  <a:pos x="85" y="81"/>
                </a:cxn>
                <a:cxn ang="0">
                  <a:pos x="54" y="121"/>
                </a:cxn>
                <a:cxn ang="0">
                  <a:pos x="37" y="167"/>
                </a:cxn>
                <a:cxn ang="0">
                  <a:pos x="35" y="216"/>
                </a:cxn>
                <a:cxn ang="0">
                  <a:pos x="47" y="264"/>
                </a:cxn>
                <a:cxn ang="0">
                  <a:pos x="62" y="290"/>
                </a:cxn>
                <a:cxn ang="0">
                  <a:pos x="110" y="336"/>
                </a:cxn>
                <a:cxn ang="0">
                  <a:pos x="139" y="351"/>
                </a:cxn>
                <a:cxn ang="0">
                  <a:pos x="188" y="363"/>
                </a:cxn>
                <a:cxn ang="0">
                  <a:pos x="240" y="360"/>
                </a:cxn>
                <a:cxn ang="0">
                  <a:pos x="287" y="343"/>
                </a:cxn>
                <a:cxn ang="0">
                  <a:pos x="327" y="314"/>
                </a:cxn>
                <a:cxn ang="0">
                  <a:pos x="346" y="292"/>
                </a:cxn>
                <a:cxn ang="0">
                  <a:pos x="368" y="247"/>
                </a:cxn>
                <a:cxn ang="0">
                  <a:pos x="375" y="198"/>
                </a:cxn>
                <a:cxn ang="0">
                  <a:pos x="399" y="259"/>
                </a:cxn>
                <a:cxn ang="0">
                  <a:pos x="374" y="309"/>
                </a:cxn>
                <a:cxn ang="0">
                  <a:pos x="347" y="340"/>
                </a:cxn>
                <a:cxn ang="0">
                  <a:pos x="301" y="374"/>
                </a:cxn>
                <a:cxn ang="0">
                  <a:pos x="245" y="393"/>
                </a:cxn>
                <a:cxn ang="0">
                  <a:pos x="183" y="396"/>
                </a:cxn>
                <a:cxn ang="0">
                  <a:pos x="124" y="381"/>
                </a:cxn>
                <a:cxn ang="0">
                  <a:pos x="89" y="362"/>
                </a:cxn>
                <a:cxn ang="0">
                  <a:pos x="36" y="311"/>
                </a:cxn>
                <a:cxn ang="0">
                  <a:pos x="16" y="275"/>
                </a:cxn>
                <a:cxn ang="0">
                  <a:pos x="1" y="218"/>
                </a:cxn>
                <a:cxn ang="0">
                  <a:pos x="5" y="158"/>
                </a:cxn>
                <a:cxn ang="0">
                  <a:pos x="26" y="103"/>
                </a:cxn>
                <a:cxn ang="0">
                  <a:pos x="59" y="59"/>
                </a:cxn>
                <a:cxn ang="0">
                  <a:pos x="91" y="34"/>
                </a:cxn>
                <a:cxn ang="0">
                  <a:pos x="145" y="9"/>
                </a:cxn>
                <a:cxn ang="0">
                  <a:pos x="205" y="0"/>
                </a:cxn>
                <a:cxn ang="0">
                  <a:pos x="266" y="9"/>
                </a:cxn>
                <a:cxn ang="0">
                  <a:pos x="318" y="34"/>
                </a:cxn>
                <a:cxn ang="0">
                  <a:pos x="350" y="59"/>
                </a:cxn>
                <a:cxn ang="0">
                  <a:pos x="384" y="105"/>
                </a:cxn>
                <a:cxn ang="0">
                  <a:pos x="405" y="160"/>
                </a:cxn>
                <a:cxn ang="0">
                  <a:pos x="407" y="220"/>
                </a:cxn>
              </a:cxnLst>
              <a:rect l="0" t="0" r="r" b="b"/>
              <a:pathLst>
                <a:path w="409" h="397">
                  <a:moveTo>
                    <a:pt x="375" y="198"/>
                  </a:moveTo>
                  <a:lnTo>
                    <a:pt x="374" y="181"/>
                  </a:lnTo>
                  <a:lnTo>
                    <a:pt x="372" y="165"/>
                  </a:lnTo>
                  <a:lnTo>
                    <a:pt x="367" y="149"/>
                  </a:lnTo>
                  <a:lnTo>
                    <a:pt x="362" y="134"/>
                  </a:lnTo>
                  <a:lnTo>
                    <a:pt x="354" y="120"/>
                  </a:lnTo>
                  <a:lnTo>
                    <a:pt x="346" y="106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7" y="83"/>
                  </a:lnTo>
                  <a:lnTo>
                    <a:pt x="299" y="61"/>
                  </a:lnTo>
                  <a:lnTo>
                    <a:pt x="301" y="62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5" y="41"/>
                  </a:lnTo>
                  <a:lnTo>
                    <a:pt x="238" y="37"/>
                  </a:lnTo>
                  <a:lnTo>
                    <a:pt x="221" y="34"/>
                  </a:lnTo>
                  <a:lnTo>
                    <a:pt x="204" y="34"/>
                  </a:lnTo>
                  <a:lnTo>
                    <a:pt x="186" y="35"/>
                  </a:lnTo>
                  <a:lnTo>
                    <a:pt x="169" y="37"/>
                  </a:lnTo>
                  <a:lnTo>
                    <a:pt x="153" y="41"/>
                  </a:lnTo>
                  <a:lnTo>
                    <a:pt x="137" y="47"/>
                  </a:lnTo>
                  <a:lnTo>
                    <a:pt x="122" y="54"/>
                  </a:lnTo>
                  <a:lnTo>
                    <a:pt x="108" y="62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6"/>
                  </a:lnTo>
                  <a:lnTo>
                    <a:pt x="54" y="121"/>
                  </a:lnTo>
                  <a:lnTo>
                    <a:pt x="47" y="136"/>
                  </a:lnTo>
                  <a:lnTo>
                    <a:pt x="41" y="151"/>
                  </a:lnTo>
                  <a:lnTo>
                    <a:pt x="37" y="167"/>
                  </a:lnTo>
                  <a:lnTo>
                    <a:pt x="34" y="183"/>
                  </a:lnTo>
                  <a:lnTo>
                    <a:pt x="34" y="200"/>
                  </a:lnTo>
                  <a:lnTo>
                    <a:pt x="35" y="216"/>
                  </a:lnTo>
                  <a:lnTo>
                    <a:pt x="37" y="233"/>
                  </a:lnTo>
                  <a:lnTo>
                    <a:pt x="42" y="248"/>
                  </a:lnTo>
                  <a:lnTo>
                    <a:pt x="47" y="264"/>
                  </a:lnTo>
                  <a:lnTo>
                    <a:pt x="55" y="278"/>
                  </a:lnTo>
                  <a:lnTo>
                    <a:pt x="63" y="292"/>
                  </a:lnTo>
                  <a:lnTo>
                    <a:pt x="62" y="290"/>
                  </a:lnTo>
                  <a:lnTo>
                    <a:pt x="85" y="316"/>
                  </a:lnTo>
                  <a:lnTo>
                    <a:pt x="82" y="314"/>
                  </a:lnTo>
                  <a:lnTo>
                    <a:pt x="110" y="336"/>
                  </a:lnTo>
                  <a:lnTo>
                    <a:pt x="108" y="335"/>
                  </a:lnTo>
                  <a:lnTo>
                    <a:pt x="124" y="344"/>
                  </a:lnTo>
                  <a:lnTo>
                    <a:pt x="139" y="351"/>
                  </a:lnTo>
                  <a:lnTo>
                    <a:pt x="154" y="356"/>
                  </a:lnTo>
                  <a:lnTo>
                    <a:pt x="171" y="361"/>
                  </a:lnTo>
                  <a:lnTo>
                    <a:pt x="188" y="363"/>
                  </a:lnTo>
                  <a:lnTo>
                    <a:pt x="205" y="364"/>
                  </a:lnTo>
                  <a:lnTo>
                    <a:pt x="223" y="363"/>
                  </a:lnTo>
                  <a:lnTo>
                    <a:pt x="240" y="360"/>
                  </a:lnTo>
                  <a:lnTo>
                    <a:pt x="256" y="356"/>
                  </a:lnTo>
                  <a:lnTo>
                    <a:pt x="272" y="350"/>
                  </a:lnTo>
                  <a:lnTo>
                    <a:pt x="287" y="343"/>
                  </a:lnTo>
                  <a:lnTo>
                    <a:pt x="301" y="335"/>
                  </a:lnTo>
                  <a:lnTo>
                    <a:pt x="299" y="336"/>
                  </a:lnTo>
                  <a:lnTo>
                    <a:pt x="327" y="314"/>
                  </a:lnTo>
                  <a:lnTo>
                    <a:pt x="324" y="316"/>
                  </a:lnTo>
                  <a:lnTo>
                    <a:pt x="347" y="290"/>
                  </a:lnTo>
                  <a:lnTo>
                    <a:pt x="346" y="292"/>
                  </a:lnTo>
                  <a:lnTo>
                    <a:pt x="355" y="277"/>
                  </a:lnTo>
                  <a:lnTo>
                    <a:pt x="362" y="262"/>
                  </a:lnTo>
                  <a:lnTo>
                    <a:pt x="368" y="247"/>
                  </a:lnTo>
                  <a:lnTo>
                    <a:pt x="372" y="231"/>
                  </a:lnTo>
                  <a:lnTo>
                    <a:pt x="374" y="215"/>
                  </a:lnTo>
                  <a:lnTo>
                    <a:pt x="375" y="198"/>
                  </a:lnTo>
                  <a:close/>
                  <a:moveTo>
                    <a:pt x="407" y="220"/>
                  </a:moveTo>
                  <a:lnTo>
                    <a:pt x="404" y="240"/>
                  </a:lnTo>
                  <a:lnTo>
                    <a:pt x="399" y="259"/>
                  </a:lnTo>
                  <a:lnTo>
                    <a:pt x="392" y="277"/>
                  </a:lnTo>
                  <a:lnTo>
                    <a:pt x="383" y="294"/>
                  </a:lnTo>
                  <a:lnTo>
                    <a:pt x="374" y="309"/>
                  </a:lnTo>
                  <a:cubicBezTo>
                    <a:pt x="374" y="310"/>
                    <a:pt x="373" y="311"/>
                    <a:pt x="373" y="311"/>
                  </a:cubicBezTo>
                  <a:lnTo>
                    <a:pt x="350" y="338"/>
                  </a:lnTo>
                  <a:cubicBezTo>
                    <a:pt x="349" y="339"/>
                    <a:pt x="348" y="340"/>
                    <a:pt x="347" y="340"/>
                  </a:cubicBezTo>
                  <a:lnTo>
                    <a:pt x="320" y="362"/>
                  </a:lnTo>
                  <a:cubicBezTo>
                    <a:pt x="319" y="363"/>
                    <a:pt x="318" y="363"/>
                    <a:pt x="318" y="364"/>
                  </a:cubicBezTo>
                  <a:lnTo>
                    <a:pt x="301" y="374"/>
                  </a:lnTo>
                  <a:lnTo>
                    <a:pt x="283" y="382"/>
                  </a:lnTo>
                  <a:lnTo>
                    <a:pt x="264" y="388"/>
                  </a:lnTo>
                  <a:lnTo>
                    <a:pt x="245" y="393"/>
                  </a:lnTo>
                  <a:lnTo>
                    <a:pt x="225" y="396"/>
                  </a:lnTo>
                  <a:lnTo>
                    <a:pt x="204" y="397"/>
                  </a:lnTo>
                  <a:lnTo>
                    <a:pt x="183" y="396"/>
                  </a:lnTo>
                  <a:lnTo>
                    <a:pt x="163" y="393"/>
                  </a:lnTo>
                  <a:lnTo>
                    <a:pt x="143" y="388"/>
                  </a:lnTo>
                  <a:lnTo>
                    <a:pt x="124" y="381"/>
                  </a:lnTo>
                  <a:lnTo>
                    <a:pt x="107" y="373"/>
                  </a:lnTo>
                  <a:lnTo>
                    <a:pt x="91" y="364"/>
                  </a:lnTo>
                  <a:cubicBezTo>
                    <a:pt x="91" y="363"/>
                    <a:pt x="90" y="363"/>
                    <a:pt x="89" y="362"/>
                  </a:cubicBezTo>
                  <a:lnTo>
                    <a:pt x="62" y="340"/>
                  </a:lnTo>
                  <a:cubicBezTo>
                    <a:pt x="61" y="340"/>
                    <a:pt x="60" y="339"/>
                    <a:pt x="59" y="338"/>
                  </a:cubicBezTo>
                  <a:lnTo>
                    <a:pt x="36" y="311"/>
                  </a:lnTo>
                  <a:cubicBezTo>
                    <a:pt x="36" y="311"/>
                    <a:pt x="35" y="310"/>
                    <a:pt x="35" y="309"/>
                  </a:cubicBezTo>
                  <a:lnTo>
                    <a:pt x="25" y="293"/>
                  </a:lnTo>
                  <a:lnTo>
                    <a:pt x="16" y="275"/>
                  </a:lnTo>
                  <a:lnTo>
                    <a:pt x="9" y="257"/>
                  </a:lnTo>
                  <a:lnTo>
                    <a:pt x="4" y="238"/>
                  </a:lnTo>
                  <a:lnTo>
                    <a:pt x="1" y="218"/>
                  </a:lnTo>
                  <a:lnTo>
                    <a:pt x="0" y="198"/>
                  </a:lnTo>
                  <a:lnTo>
                    <a:pt x="1" y="178"/>
                  </a:lnTo>
                  <a:lnTo>
                    <a:pt x="5" y="158"/>
                  </a:lnTo>
                  <a:lnTo>
                    <a:pt x="10" y="139"/>
                  </a:lnTo>
                  <a:lnTo>
                    <a:pt x="17" y="120"/>
                  </a:lnTo>
                  <a:lnTo>
                    <a:pt x="26" y="103"/>
                  </a:lnTo>
                  <a:lnTo>
                    <a:pt x="35" y="88"/>
                  </a:lnTo>
                  <a:cubicBezTo>
                    <a:pt x="35" y="88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9"/>
                    <a:pt x="61" y="58"/>
                    <a:pt x="62" y="57"/>
                  </a:cubicBezTo>
                  <a:lnTo>
                    <a:pt x="89" y="35"/>
                  </a:lnTo>
                  <a:cubicBezTo>
                    <a:pt x="90" y="34"/>
                    <a:pt x="91" y="34"/>
                    <a:pt x="91" y="34"/>
                  </a:cubicBezTo>
                  <a:lnTo>
                    <a:pt x="108" y="24"/>
                  </a:lnTo>
                  <a:lnTo>
                    <a:pt x="126" y="15"/>
                  </a:lnTo>
                  <a:lnTo>
                    <a:pt x="145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5"/>
                  </a:lnTo>
                  <a:lnTo>
                    <a:pt x="266" y="9"/>
                  </a:lnTo>
                  <a:lnTo>
                    <a:pt x="285" y="16"/>
                  </a:lnTo>
                  <a:lnTo>
                    <a:pt x="302" y="25"/>
                  </a:lnTo>
                  <a:lnTo>
                    <a:pt x="318" y="34"/>
                  </a:lnTo>
                  <a:cubicBezTo>
                    <a:pt x="318" y="34"/>
                    <a:pt x="319" y="34"/>
                    <a:pt x="320" y="35"/>
                  </a:cubicBezTo>
                  <a:lnTo>
                    <a:pt x="347" y="57"/>
                  </a:lnTo>
                  <a:cubicBezTo>
                    <a:pt x="348" y="58"/>
                    <a:pt x="349" y="59"/>
                    <a:pt x="350" y="59"/>
                  </a:cubicBezTo>
                  <a:lnTo>
                    <a:pt x="373" y="86"/>
                  </a:lnTo>
                  <a:cubicBezTo>
                    <a:pt x="373" y="87"/>
                    <a:pt x="374" y="88"/>
                    <a:pt x="374" y="88"/>
                  </a:cubicBezTo>
                  <a:lnTo>
                    <a:pt x="384" y="105"/>
                  </a:lnTo>
                  <a:lnTo>
                    <a:pt x="393" y="122"/>
                  </a:lnTo>
                  <a:lnTo>
                    <a:pt x="400" y="140"/>
                  </a:lnTo>
                  <a:lnTo>
                    <a:pt x="405" y="160"/>
                  </a:lnTo>
                  <a:lnTo>
                    <a:pt x="408" y="179"/>
                  </a:lnTo>
                  <a:lnTo>
                    <a:pt x="409" y="200"/>
                  </a:lnTo>
                  <a:lnTo>
                    <a:pt x="407" y="2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6" name="Rectangle 392"/>
            <p:cNvSpPr>
              <a:spLocks noChangeArrowheads="1"/>
            </p:cNvSpPr>
            <p:nvPr/>
          </p:nvSpPr>
          <p:spPr bwMode="auto">
            <a:xfrm>
              <a:off x="5101" y="2061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7" name="Freeform 393"/>
            <p:cNvSpPr>
              <a:spLocks noEditPoints="1"/>
            </p:cNvSpPr>
            <p:nvPr/>
          </p:nvSpPr>
          <p:spPr bwMode="auto">
            <a:xfrm>
              <a:off x="5128" y="2061"/>
              <a:ext cx="83" cy="80"/>
            </a:xfrm>
            <a:custGeom>
              <a:avLst/>
              <a:gdLst/>
              <a:ahLst/>
              <a:cxnLst>
                <a:cxn ang="0">
                  <a:pos x="405" y="237"/>
                </a:cxn>
                <a:cxn ang="0">
                  <a:pos x="384" y="292"/>
                </a:cxn>
                <a:cxn ang="0">
                  <a:pos x="350" y="338"/>
                </a:cxn>
                <a:cxn ang="0">
                  <a:pos x="318" y="363"/>
                </a:cxn>
                <a:cxn ang="0">
                  <a:pos x="266" y="387"/>
                </a:cxn>
                <a:cxn ang="0">
                  <a:pos x="205" y="397"/>
                </a:cxn>
                <a:cxn ang="0">
                  <a:pos x="145" y="388"/>
                </a:cxn>
                <a:cxn ang="0">
                  <a:pos x="91" y="363"/>
                </a:cxn>
                <a:cxn ang="0">
                  <a:pos x="59" y="338"/>
                </a:cxn>
                <a:cxn ang="0">
                  <a:pos x="26" y="293"/>
                </a:cxn>
                <a:cxn ang="0">
                  <a:pos x="5" y="239"/>
                </a:cxn>
                <a:cxn ang="0">
                  <a:pos x="1" y="179"/>
                </a:cxn>
                <a:cxn ang="0">
                  <a:pos x="16" y="122"/>
                </a:cxn>
                <a:cxn ang="0">
                  <a:pos x="36" y="86"/>
                </a:cxn>
                <a:cxn ang="0">
                  <a:pos x="89" y="34"/>
                </a:cxn>
                <a:cxn ang="0">
                  <a:pos x="124" y="16"/>
                </a:cxn>
                <a:cxn ang="0">
                  <a:pos x="183" y="1"/>
                </a:cxn>
                <a:cxn ang="0">
                  <a:pos x="245" y="4"/>
                </a:cxn>
                <a:cxn ang="0">
                  <a:pos x="301" y="23"/>
                </a:cxn>
                <a:cxn ang="0">
                  <a:pos x="347" y="57"/>
                </a:cxn>
                <a:cxn ang="0">
                  <a:pos x="374" y="88"/>
                </a:cxn>
                <a:cxn ang="0">
                  <a:pos x="399" y="138"/>
                </a:cxn>
                <a:cxn ang="0">
                  <a:pos x="409" y="197"/>
                </a:cxn>
                <a:cxn ang="0">
                  <a:pos x="368" y="150"/>
                </a:cxn>
                <a:cxn ang="0">
                  <a:pos x="346" y="105"/>
                </a:cxn>
                <a:cxn ang="0">
                  <a:pos x="327" y="83"/>
                </a:cxn>
                <a:cxn ang="0">
                  <a:pos x="287" y="54"/>
                </a:cxn>
                <a:cxn ang="0">
                  <a:pos x="240" y="37"/>
                </a:cxn>
                <a:cxn ang="0">
                  <a:pos x="188" y="34"/>
                </a:cxn>
                <a:cxn ang="0">
                  <a:pos x="139" y="46"/>
                </a:cxn>
                <a:cxn ang="0">
                  <a:pos x="110" y="60"/>
                </a:cxn>
                <a:cxn ang="0">
                  <a:pos x="62" y="108"/>
                </a:cxn>
                <a:cxn ang="0">
                  <a:pos x="47" y="133"/>
                </a:cxn>
                <a:cxn ang="0">
                  <a:pos x="35" y="181"/>
                </a:cxn>
                <a:cxn ang="0">
                  <a:pos x="37" y="230"/>
                </a:cxn>
                <a:cxn ang="0">
                  <a:pos x="54" y="276"/>
                </a:cxn>
                <a:cxn ang="0">
                  <a:pos x="85" y="316"/>
                </a:cxn>
                <a:cxn ang="0">
                  <a:pos x="108" y="335"/>
                </a:cxn>
                <a:cxn ang="0">
                  <a:pos x="153" y="356"/>
                </a:cxn>
                <a:cxn ang="0">
                  <a:pos x="204" y="363"/>
                </a:cxn>
                <a:cxn ang="0">
                  <a:pos x="255" y="356"/>
                </a:cxn>
                <a:cxn ang="0">
                  <a:pos x="301" y="335"/>
                </a:cxn>
                <a:cxn ang="0">
                  <a:pos x="324" y="316"/>
                </a:cxn>
                <a:cxn ang="0">
                  <a:pos x="354" y="277"/>
                </a:cxn>
                <a:cxn ang="0">
                  <a:pos x="372" y="232"/>
                </a:cxn>
                <a:cxn ang="0">
                  <a:pos x="374" y="182"/>
                </a:cxn>
              </a:cxnLst>
              <a:rect l="0" t="0" r="r" b="b"/>
              <a:pathLst>
                <a:path w="409" h="397">
                  <a:moveTo>
                    <a:pt x="409" y="197"/>
                  </a:moveTo>
                  <a:lnTo>
                    <a:pt x="408" y="218"/>
                  </a:lnTo>
                  <a:lnTo>
                    <a:pt x="405" y="237"/>
                  </a:lnTo>
                  <a:lnTo>
                    <a:pt x="400" y="257"/>
                  </a:lnTo>
                  <a:lnTo>
                    <a:pt x="393" y="275"/>
                  </a:lnTo>
                  <a:lnTo>
                    <a:pt x="384" y="292"/>
                  </a:lnTo>
                  <a:lnTo>
                    <a:pt x="374" y="308"/>
                  </a:lnTo>
                  <a:cubicBezTo>
                    <a:pt x="374" y="309"/>
                    <a:pt x="373" y="310"/>
                    <a:pt x="373" y="311"/>
                  </a:cubicBezTo>
                  <a:lnTo>
                    <a:pt x="350" y="338"/>
                  </a:lnTo>
                  <a:cubicBezTo>
                    <a:pt x="349" y="338"/>
                    <a:pt x="348" y="339"/>
                    <a:pt x="347" y="340"/>
                  </a:cubicBezTo>
                  <a:lnTo>
                    <a:pt x="320" y="362"/>
                  </a:lnTo>
                  <a:cubicBezTo>
                    <a:pt x="319" y="362"/>
                    <a:pt x="318" y="363"/>
                    <a:pt x="318" y="363"/>
                  </a:cubicBezTo>
                  <a:lnTo>
                    <a:pt x="302" y="372"/>
                  </a:lnTo>
                  <a:lnTo>
                    <a:pt x="285" y="381"/>
                  </a:lnTo>
                  <a:lnTo>
                    <a:pt x="266" y="387"/>
                  </a:lnTo>
                  <a:lnTo>
                    <a:pt x="246" y="392"/>
                  </a:lnTo>
                  <a:lnTo>
                    <a:pt x="226" y="395"/>
                  </a:lnTo>
                  <a:lnTo>
                    <a:pt x="205" y="397"/>
                  </a:lnTo>
                  <a:lnTo>
                    <a:pt x="184" y="396"/>
                  </a:lnTo>
                  <a:lnTo>
                    <a:pt x="164" y="393"/>
                  </a:lnTo>
                  <a:lnTo>
                    <a:pt x="145" y="388"/>
                  </a:lnTo>
                  <a:lnTo>
                    <a:pt x="126" y="381"/>
                  </a:lnTo>
                  <a:lnTo>
                    <a:pt x="108" y="373"/>
                  </a:lnTo>
                  <a:lnTo>
                    <a:pt x="91" y="363"/>
                  </a:lnTo>
                  <a:cubicBezTo>
                    <a:pt x="91" y="363"/>
                    <a:pt x="90" y="362"/>
                    <a:pt x="89" y="362"/>
                  </a:cubicBezTo>
                  <a:lnTo>
                    <a:pt x="62" y="340"/>
                  </a:lnTo>
                  <a:cubicBezTo>
                    <a:pt x="61" y="339"/>
                    <a:pt x="60" y="338"/>
                    <a:pt x="59" y="338"/>
                  </a:cubicBezTo>
                  <a:lnTo>
                    <a:pt x="36" y="311"/>
                  </a:lnTo>
                  <a:cubicBezTo>
                    <a:pt x="36" y="310"/>
                    <a:pt x="35" y="309"/>
                    <a:pt x="35" y="308"/>
                  </a:cubicBezTo>
                  <a:lnTo>
                    <a:pt x="26" y="293"/>
                  </a:lnTo>
                  <a:lnTo>
                    <a:pt x="17" y="277"/>
                  </a:lnTo>
                  <a:lnTo>
                    <a:pt x="10" y="258"/>
                  </a:lnTo>
                  <a:lnTo>
                    <a:pt x="5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5" y="104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7"/>
                    <a:pt x="62" y="57"/>
                  </a:cubicBezTo>
                  <a:lnTo>
                    <a:pt x="89" y="34"/>
                  </a:lnTo>
                  <a:cubicBezTo>
                    <a:pt x="90" y="34"/>
                    <a:pt x="91" y="33"/>
                    <a:pt x="91" y="33"/>
                  </a:cubicBezTo>
                  <a:lnTo>
                    <a:pt x="107" y="24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1" y="23"/>
                  </a:lnTo>
                  <a:lnTo>
                    <a:pt x="318" y="33"/>
                  </a:lnTo>
                  <a:cubicBezTo>
                    <a:pt x="318" y="33"/>
                    <a:pt x="319" y="34"/>
                    <a:pt x="320" y="34"/>
                  </a:cubicBezTo>
                  <a:lnTo>
                    <a:pt x="347" y="57"/>
                  </a:lnTo>
                  <a:cubicBezTo>
                    <a:pt x="348" y="57"/>
                    <a:pt x="349" y="58"/>
                    <a:pt x="350" y="59"/>
                  </a:cubicBezTo>
                  <a:lnTo>
                    <a:pt x="373" y="86"/>
                  </a:lnTo>
                  <a:cubicBezTo>
                    <a:pt x="373" y="87"/>
                    <a:pt x="374" y="87"/>
                    <a:pt x="374" y="88"/>
                  </a:cubicBezTo>
                  <a:lnTo>
                    <a:pt x="383" y="103"/>
                  </a:lnTo>
                  <a:lnTo>
                    <a:pt x="392" y="120"/>
                  </a:lnTo>
                  <a:lnTo>
                    <a:pt x="399" y="138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9" y="197"/>
                  </a:lnTo>
                  <a:close/>
                  <a:moveTo>
                    <a:pt x="374" y="182"/>
                  </a:moveTo>
                  <a:lnTo>
                    <a:pt x="372" y="166"/>
                  </a:lnTo>
                  <a:lnTo>
                    <a:pt x="368" y="150"/>
                  </a:lnTo>
                  <a:lnTo>
                    <a:pt x="362" y="135"/>
                  </a:lnTo>
                  <a:lnTo>
                    <a:pt x="355" y="120"/>
                  </a:lnTo>
                  <a:lnTo>
                    <a:pt x="346" y="105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7" y="83"/>
                  </a:lnTo>
                  <a:lnTo>
                    <a:pt x="299" y="60"/>
                  </a:lnTo>
                  <a:lnTo>
                    <a:pt x="301" y="62"/>
                  </a:lnTo>
                  <a:lnTo>
                    <a:pt x="287" y="54"/>
                  </a:lnTo>
                  <a:lnTo>
                    <a:pt x="272" y="46"/>
                  </a:lnTo>
                  <a:lnTo>
                    <a:pt x="256" y="41"/>
                  </a:lnTo>
                  <a:lnTo>
                    <a:pt x="240" y="37"/>
                  </a:lnTo>
                  <a:lnTo>
                    <a:pt x="223" y="34"/>
                  </a:lnTo>
                  <a:lnTo>
                    <a:pt x="205" y="33"/>
                  </a:lnTo>
                  <a:lnTo>
                    <a:pt x="188" y="34"/>
                  </a:lnTo>
                  <a:lnTo>
                    <a:pt x="171" y="36"/>
                  </a:lnTo>
                  <a:lnTo>
                    <a:pt x="154" y="40"/>
                  </a:lnTo>
                  <a:lnTo>
                    <a:pt x="139" y="46"/>
                  </a:lnTo>
                  <a:lnTo>
                    <a:pt x="124" y="53"/>
                  </a:lnTo>
                  <a:lnTo>
                    <a:pt x="108" y="62"/>
                  </a:lnTo>
                  <a:lnTo>
                    <a:pt x="110" y="60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5"/>
                  </a:lnTo>
                  <a:lnTo>
                    <a:pt x="55" y="119"/>
                  </a:lnTo>
                  <a:lnTo>
                    <a:pt x="47" y="133"/>
                  </a:lnTo>
                  <a:lnTo>
                    <a:pt x="42" y="149"/>
                  </a:lnTo>
                  <a:lnTo>
                    <a:pt x="37" y="164"/>
                  </a:lnTo>
                  <a:lnTo>
                    <a:pt x="35" y="181"/>
                  </a:lnTo>
                  <a:lnTo>
                    <a:pt x="34" y="197"/>
                  </a:lnTo>
                  <a:lnTo>
                    <a:pt x="34" y="214"/>
                  </a:lnTo>
                  <a:lnTo>
                    <a:pt x="37" y="230"/>
                  </a:lnTo>
                  <a:lnTo>
                    <a:pt x="41" y="246"/>
                  </a:lnTo>
                  <a:lnTo>
                    <a:pt x="47" y="261"/>
                  </a:lnTo>
                  <a:lnTo>
                    <a:pt x="54" y="276"/>
                  </a:lnTo>
                  <a:lnTo>
                    <a:pt x="63" y="291"/>
                  </a:lnTo>
                  <a:lnTo>
                    <a:pt x="62" y="289"/>
                  </a:lnTo>
                  <a:lnTo>
                    <a:pt x="85" y="316"/>
                  </a:lnTo>
                  <a:lnTo>
                    <a:pt x="82" y="314"/>
                  </a:lnTo>
                  <a:lnTo>
                    <a:pt x="110" y="336"/>
                  </a:lnTo>
                  <a:lnTo>
                    <a:pt x="108" y="335"/>
                  </a:lnTo>
                  <a:lnTo>
                    <a:pt x="122" y="343"/>
                  </a:lnTo>
                  <a:lnTo>
                    <a:pt x="137" y="350"/>
                  </a:lnTo>
                  <a:lnTo>
                    <a:pt x="153" y="356"/>
                  </a:lnTo>
                  <a:lnTo>
                    <a:pt x="169" y="360"/>
                  </a:lnTo>
                  <a:lnTo>
                    <a:pt x="186" y="362"/>
                  </a:lnTo>
                  <a:lnTo>
                    <a:pt x="204" y="363"/>
                  </a:lnTo>
                  <a:lnTo>
                    <a:pt x="221" y="362"/>
                  </a:lnTo>
                  <a:lnTo>
                    <a:pt x="238" y="360"/>
                  </a:lnTo>
                  <a:lnTo>
                    <a:pt x="255" y="356"/>
                  </a:lnTo>
                  <a:lnTo>
                    <a:pt x="270" y="351"/>
                  </a:lnTo>
                  <a:lnTo>
                    <a:pt x="285" y="344"/>
                  </a:lnTo>
                  <a:lnTo>
                    <a:pt x="301" y="335"/>
                  </a:lnTo>
                  <a:lnTo>
                    <a:pt x="299" y="336"/>
                  </a:lnTo>
                  <a:lnTo>
                    <a:pt x="327" y="314"/>
                  </a:lnTo>
                  <a:lnTo>
                    <a:pt x="324" y="316"/>
                  </a:lnTo>
                  <a:lnTo>
                    <a:pt x="347" y="289"/>
                  </a:lnTo>
                  <a:lnTo>
                    <a:pt x="346" y="291"/>
                  </a:lnTo>
                  <a:lnTo>
                    <a:pt x="354" y="277"/>
                  </a:lnTo>
                  <a:lnTo>
                    <a:pt x="362" y="263"/>
                  </a:lnTo>
                  <a:lnTo>
                    <a:pt x="367" y="248"/>
                  </a:lnTo>
                  <a:lnTo>
                    <a:pt x="372" y="232"/>
                  </a:lnTo>
                  <a:lnTo>
                    <a:pt x="374" y="216"/>
                  </a:lnTo>
                  <a:lnTo>
                    <a:pt x="375" y="199"/>
                  </a:lnTo>
                  <a:lnTo>
                    <a:pt x="374" y="1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8" name="Rectangle 394"/>
            <p:cNvSpPr>
              <a:spLocks noChangeArrowheads="1"/>
            </p:cNvSpPr>
            <p:nvPr/>
          </p:nvSpPr>
          <p:spPr bwMode="auto">
            <a:xfrm>
              <a:off x="5096" y="2257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9" name="Freeform 395"/>
            <p:cNvSpPr>
              <a:spLocks noEditPoints="1"/>
            </p:cNvSpPr>
            <p:nvPr/>
          </p:nvSpPr>
          <p:spPr bwMode="auto">
            <a:xfrm>
              <a:off x="5123" y="2184"/>
              <a:ext cx="83" cy="80"/>
            </a:xfrm>
            <a:custGeom>
              <a:avLst/>
              <a:gdLst/>
              <a:ahLst/>
              <a:cxnLst>
                <a:cxn ang="0">
                  <a:pos x="372" y="164"/>
                </a:cxn>
                <a:cxn ang="0">
                  <a:pos x="354" y="120"/>
                </a:cxn>
                <a:cxn ang="0">
                  <a:pos x="324" y="81"/>
                </a:cxn>
                <a:cxn ang="0">
                  <a:pos x="301" y="62"/>
                </a:cxn>
                <a:cxn ang="0">
                  <a:pos x="255" y="41"/>
                </a:cxn>
                <a:cxn ang="0">
                  <a:pos x="204" y="33"/>
                </a:cxn>
                <a:cxn ang="0">
                  <a:pos x="153" y="41"/>
                </a:cxn>
                <a:cxn ang="0">
                  <a:pos x="108" y="62"/>
                </a:cxn>
                <a:cxn ang="0">
                  <a:pos x="85" y="81"/>
                </a:cxn>
                <a:cxn ang="0">
                  <a:pos x="54" y="121"/>
                </a:cxn>
                <a:cxn ang="0">
                  <a:pos x="37" y="166"/>
                </a:cxn>
                <a:cxn ang="0">
                  <a:pos x="35" y="216"/>
                </a:cxn>
                <a:cxn ang="0">
                  <a:pos x="47" y="263"/>
                </a:cxn>
                <a:cxn ang="0">
                  <a:pos x="62" y="289"/>
                </a:cxn>
                <a:cxn ang="0">
                  <a:pos x="110" y="336"/>
                </a:cxn>
                <a:cxn ang="0">
                  <a:pos x="139" y="351"/>
                </a:cxn>
                <a:cxn ang="0">
                  <a:pos x="188" y="363"/>
                </a:cxn>
                <a:cxn ang="0">
                  <a:pos x="240" y="360"/>
                </a:cxn>
                <a:cxn ang="0">
                  <a:pos x="287" y="343"/>
                </a:cxn>
                <a:cxn ang="0">
                  <a:pos x="327" y="314"/>
                </a:cxn>
                <a:cxn ang="0">
                  <a:pos x="346" y="291"/>
                </a:cxn>
                <a:cxn ang="0">
                  <a:pos x="368" y="247"/>
                </a:cxn>
                <a:cxn ang="0">
                  <a:pos x="375" y="198"/>
                </a:cxn>
                <a:cxn ang="0">
                  <a:pos x="399" y="258"/>
                </a:cxn>
                <a:cxn ang="0">
                  <a:pos x="374" y="309"/>
                </a:cxn>
                <a:cxn ang="0">
                  <a:pos x="347" y="340"/>
                </a:cxn>
                <a:cxn ang="0">
                  <a:pos x="301" y="373"/>
                </a:cxn>
                <a:cxn ang="0">
                  <a:pos x="245" y="393"/>
                </a:cxn>
                <a:cxn ang="0">
                  <a:pos x="183" y="396"/>
                </a:cxn>
                <a:cxn ang="0">
                  <a:pos x="124" y="381"/>
                </a:cxn>
                <a:cxn ang="0">
                  <a:pos x="89" y="362"/>
                </a:cxn>
                <a:cxn ang="0">
                  <a:pos x="36" y="311"/>
                </a:cxn>
                <a:cxn ang="0">
                  <a:pos x="16" y="275"/>
                </a:cxn>
                <a:cxn ang="0">
                  <a:pos x="1" y="218"/>
                </a:cxn>
                <a:cxn ang="0">
                  <a:pos x="5" y="158"/>
                </a:cxn>
                <a:cxn ang="0">
                  <a:pos x="26" y="103"/>
                </a:cxn>
                <a:cxn ang="0">
                  <a:pos x="59" y="59"/>
                </a:cxn>
                <a:cxn ang="0">
                  <a:pos x="91" y="33"/>
                </a:cxn>
                <a:cxn ang="0">
                  <a:pos x="145" y="9"/>
                </a:cxn>
                <a:cxn ang="0">
                  <a:pos x="205" y="0"/>
                </a:cxn>
                <a:cxn ang="0">
                  <a:pos x="266" y="9"/>
                </a:cxn>
                <a:cxn ang="0">
                  <a:pos x="318" y="33"/>
                </a:cxn>
                <a:cxn ang="0">
                  <a:pos x="350" y="59"/>
                </a:cxn>
                <a:cxn ang="0">
                  <a:pos x="384" y="104"/>
                </a:cxn>
                <a:cxn ang="0">
                  <a:pos x="405" y="159"/>
                </a:cxn>
                <a:cxn ang="0">
                  <a:pos x="407" y="219"/>
                </a:cxn>
              </a:cxnLst>
              <a:rect l="0" t="0" r="r" b="b"/>
              <a:pathLst>
                <a:path w="409" h="397">
                  <a:moveTo>
                    <a:pt x="375" y="198"/>
                  </a:moveTo>
                  <a:lnTo>
                    <a:pt x="374" y="181"/>
                  </a:lnTo>
                  <a:lnTo>
                    <a:pt x="372" y="164"/>
                  </a:lnTo>
                  <a:lnTo>
                    <a:pt x="367" y="149"/>
                  </a:lnTo>
                  <a:lnTo>
                    <a:pt x="362" y="134"/>
                  </a:lnTo>
                  <a:lnTo>
                    <a:pt x="354" y="120"/>
                  </a:lnTo>
                  <a:lnTo>
                    <a:pt x="346" y="106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7" y="83"/>
                  </a:lnTo>
                  <a:lnTo>
                    <a:pt x="299" y="61"/>
                  </a:lnTo>
                  <a:lnTo>
                    <a:pt x="301" y="62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5" y="41"/>
                  </a:lnTo>
                  <a:lnTo>
                    <a:pt x="238" y="37"/>
                  </a:lnTo>
                  <a:lnTo>
                    <a:pt x="221" y="34"/>
                  </a:lnTo>
                  <a:lnTo>
                    <a:pt x="204" y="33"/>
                  </a:lnTo>
                  <a:lnTo>
                    <a:pt x="186" y="34"/>
                  </a:lnTo>
                  <a:lnTo>
                    <a:pt x="169" y="37"/>
                  </a:lnTo>
                  <a:lnTo>
                    <a:pt x="153" y="41"/>
                  </a:lnTo>
                  <a:lnTo>
                    <a:pt x="137" y="47"/>
                  </a:lnTo>
                  <a:lnTo>
                    <a:pt x="122" y="54"/>
                  </a:lnTo>
                  <a:lnTo>
                    <a:pt x="108" y="62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6"/>
                  </a:lnTo>
                  <a:lnTo>
                    <a:pt x="54" y="121"/>
                  </a:lnTo>
                  <a:lnTo>
                    <a:pt x="47" y="135"/>
                  </a:lnTo>
                  <a:lnTo>
                    <a:pt x="41" y="150"/>
                  </a:lnTo>
                  <a:lnTo>
                    <a:pt x="37" y="166"/>
                  </a:lnTo>
                  <a:lnTo>
                    <a:pt x="34" y="182"/>
                  </a:lnTo>
                  <a:lnTo>
                    <a:pt x="34" y="199"/>
                  </a:lnTo>
                  <a:lnTo>
                    <a:pt x="35" y="216"/>
                  </a:lnTo>
                  <a:lnTo>
                    <a:pt x="37" y="232"/>
                  </a:lnTo>
                  <a:lnTo>
                    <a:pt x="42" y="248"/>
                  </a:lnTo>
                  <a:lnTo>
                    <a:pt x="47" y="263"/>
                  </a:lnTo>
                  <a:lnTo>
                    <a:pt x="55" y="277"/>
                  </a:lnTo>
                  <a:lnTo>
                    <a:pt x="63" y="291"/>
                  </a:lnTo>
                  <a:lnTo>
                    <a:pt x="62" y="289"/>
                  </a:lnTo>
                  <a:lnTo>
                    <a:pt x="85" y="316"/>
                  </a:lnTo>
                  <a:lnTo>
                    <a:pt x="82" y="314"/>
                  </a:lnTo>
                  <a:lnTo>
                    <a:pt x="110" y="336"/>
                  </a:lnTo>
                  <a:lnTo>
                    <a:pt x="108" y="335"/>
                  </a:lnTo>
                  <a:lnTo>
                    <a:pt x="124" y="344"/>
                  </a:lnTo>
                  <a:lnTo>
                    <a:pt x="139" y="351"/>
                  </a:lnTo>
                  <a:lnTo>
                    <a:pt x="154" y="356"/>
                  </a:lnTo>
                  <a:lnTo>
                    <a:pt x="171" y="360"/>
                  </a:lnTo>
                  <a:lnTo>
                    <a:pt x="188" y="363"/>
                  </a:lnTo>
                  <a:lnTo>
                    <a:pt x="205" y="364"/>
                  </a:lnTo>
                  <a:lnTo>
                    <a:pt x="223" y="363"/>
                  </a:lnTo>
                  <a:lnTo>
                    <a:pt x="240" y="360"/>
                  </a:lnTo>
                  <a:lnTo>
                    <a:pt x="256" y="356"/>
                  </a:lnTo>
                  <a:lnTo>
                    <a:pt x="272" y="350"/>
                  </a:lnTo>
                  <a:lnTo>
                    <a:pt x="287" y="343"/>
                  </a:lnTo>
                  <a:lnTo>
                    <a:pt x="301" y="335"/>
                  </a:lnTo>
                  <a:lnTo>
                    <a:pt x="299" y="336"/>
                  </a:lnTo>
                  <a:lnTo>
                    <a:pt x="327" y="314"/>
                  </a:lnTo>
                  <a:lnTo>
                    <a:pt x="324" y="316"/>
                  </a:lnTo>
                  <a:lnTo>
                    <a:pt x="347" y="289"/>
                  </a:lnTo>
                  <a:lnTo>
                    <a:pt x="346" y="291"/>
                  </a:lnTo>
                  <a:lnTo>
                    <a:pt x="355" y="276"/>
                  </a:lnTo>
                  <a:lnTo>
                    <a:pt x="362" y="262"/>
                  </a:lnTo>
                  <a:lnTo>
                    <a:pt x="368" y="247"/>
                  </a:lnTo>
                  <a:lnTo>
                    <a:pt x="372" y="231"/>
                  </a:lnTo>
                  <a:lnTo>
                    <a:pt x="374" y="214"/>
                  </a:lnTo>
                  <a:lnTo>
                    <a:pt x="375" y="198"/>
                  </a:lnTo>
                  <a:close/>
                  <a:moveTo>
                    <a:pt x="407" y="219"/>
                  </a:moveTo>
                  <a:lnTo>
                    <a:pt x="404" y="239"/>
                  </a:lnTo>
                  <a:lnTo>
                    <a:pt x="399" y="258"/>
                  </a:lnTo>
                  <a:lnTo>
                    <a:pt x="392" y="277"/>
                  </a:lnTo>
                  <a:lnTo>
                    <a:pt x="383" y="294"/>
                  </a:lnTo>
                  <a:lnTo>
                    <a:pt x="374" y="309"/>
                  </a:lnTo>
                  <a:cubicBezTo>
                    <a:pt x="374" y="309"/>
                    <a:pt x="373" y="310"/>
                    <a:pt x="373" y="311"/>
                  </a:cubicBezTo>
                  <a:lnTo>
                    <a:pt x="350" y="338"/>
                  </a:lnTo>
                  <a:cubicBezTo>
                    <a:pt x="349" y="339"/>
                    <a:pt x="348" y="339"/>
                    <a:pt x="347" y="340"/>
                  </a:cubicBezTo>
                  <a:lnTo>
                    <a:pt x="320" y="362"/>
                  </a:lnTo>
                  <a:cubicBezTo>
                    <a:pt x="319" y="363"/>
                    <a:pt x="318" y="363"/>
                    <a:pt x="318" y="364"/>
                  </a:cubicBezTo>
                  <a:lnTo>
                    <a:pt x="301" y="373"/>
                  </a:lnTo>
                  <a:lnTo>
                    <a:pt x="283" y="382"/>
                  </a:lnTo>
                  <a:lnTo>
                    <a:pt x="264" y="388"/>
                  </a:lnTo>
                  <a:lnTo>
                    <a:pt x="245" y="393"/>
                  </a:lnTo>
                  <a:lnTo>
                    <a:pt x="225" y="396"/>
                  </a:lnTo>
                  <a:lnTo>
                    <a:pt x="204" y="397"/>
                  </a:lnTo>
                  <a:lnTo>
                    <a:pt x="183" y="396"/>
                  </a:lnTo>
                  <a:lnTo>
                    <a:pt x="163" y="393"/>
                  </a:lnTo>
                  <a:lnTo>
                    <a:pt x="143" y="388"/>
                  </a:lnTo>
                  <a:lnTo>
                    <a:pt x="124" y="381"/>
                  </a:lnTo>
                  <a:lnTo>
                    <a:pt x="107" y="373"/>
                  </a:lnTo>
                  <a:lnTo>
                    <a:pt x="91" y="364"/>
                  </a:lnTo>
                  <a:cubicBezTo>
                    <a:pt x="91" y="363"/>
                    <a:pt x="90" y="363"/>
                    <a:pt x="89" y="362"/>
                  </a:cubicBezTo>
                  <a:lnTo>
                    <a:pt x="62" y="340"/>
                  </a:lnTo>
                  <a:cubicBezTo>
                    <a:pt x="61" y="339"/>
                    <a:pt x="60" y="339"/>
                    <a:pt x="59" y="338"/>
                  </a:cubicBezTo>
                  <a:lnTo>
                    <a:pt x="36" y="311"/>
                  </a:lnTo>
                  <a:cubicBezTo>
                    <a:pt x="36" y="310"/>
                    <a:pt x="35" y="309"/>
                    <a:pt x="35" y="309"/>
                  </a:cubicBezTo>
                  <a:lnTo>
                    <a:pt x="25" y="293"/>
                  </a:lnTo>
                  <a:lnTo>
                    <a:pt x="16" y="275"/>
                  </a:lnTo>
                  <a:lnTo>
                    <a:pt x="9" y="257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8"/>
                  </a:lnTo>
                  <a:lnTo>
                    <a:pt x="1" y="177"/>
                  </a:lnTo>
                  <a:lnTo>
                    <a:pt x="5" y="158"/>
                  </a:lnTo>
                  <a:lnTo>
                    <a:pt x="10" y="139"/>
                  </a:lnTo>
                  <a:lnTo>
                    <a:pt x="17" y="120"/>
                  </a:lnTo>
                  <a:lnTo>
                    <a:pt x="26" y="103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8"/>
                    <a:pt x="62" y="57"/>
                  </a:cubicBezTo>
                  <a:lnTo>
                    <a:pt x="89" y="35"/>
                  </a:lnTo>
                  <a:cubicBezTo>
                    <a:pt x="90" y="34"/>
                    <a:pt x="91" y="34"/>
                    <a:pt x="91" y="33"/>
                  </a:cubicBezTo>
                  <a:lnTo>
                    <a:pt x="108" y="24"/>
                  </a:lnTo>
                  <a:lnTo>
                    <a:pt x="126" y="15"/>
                  </a:lnTo>
                  <a:lnTo>
                    <a:pt x="145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4"/>
                  </a:lnTo>
                  <a:lnTo>
                    <a:pt x="266" y="9"/>
                  </a:lnTo>
                  <a:lnTo>
                    <a:pt x="285" y="16"/>
                  </a:lnTo>
                  <a:lnTo>
                    <a:pt x="302" y="24"/>
                  </a:lnTo>
                  <a:lnTo>
                    <a:pt x="318" y="33"/>
                  </a:lnTo>
                  <a:cubicBezTo>
                    <a:pt x="318" y="34"/>
                    <a:pt x="319" y="34"/>
                    <a:pt x="320" y="35"/>
                  </a:cubicBezTo>
                  <a:lnTo>
                    <a:pt x="347" y="57"/>
                  </a:lnTo>
                  <a:cubicBezTo>
                    <a:pt x="348" y="58"/>
                    <a:pt x="349" y="58"/>
                    <a:pt x="350" y="59"/>
                  </a:cubicBezTo>
                  <a:lnTo>
                    <a:pt x="373" y="86"/>
                  </a:lnTo>
                  <a:cubicBezTo>
                    <a:pt x="373" y="87"/>
                    <a:pt x="374" y="87"/>
                    <a:pt x="374" y="88"/>
                  </a:cubicBezTo>
                  <a:lnTo>
                    <a:pt x="384" y="104"/>
                  </a:lnTo>
                  <a:lnTo>
                    <a:pt x="393" y="122"/>
                  </a:lnTo>
                  <a:lnTo>
                    <a:pt x="400" y="140"/>
                  </a:lnTo>
                  <a:lnTo>
                    <a:pt x="405" y="159"/>
                  </a:lnTo>
                  <a:lnTo>
                    <a:pt x="408" y="179"/>
                  </a:lnTo>
                  <a:lnTo>
                    <a:pt x="409" y="199"/>
                  </a:lnTo>
                  <a:lnTo>
                    <a:pt x="407" y="2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0" name="Rectangle 396"/>
            <p:cNvSpPr>
              <a:spLocks noChangeArrowheads="1"/>
            </p:cNvSpPr>
            <p:nvPr/>
          </p:nvSpPr>
          <p:spPr bwMode="auto">
            <a:xfrm>
              <a:off x="5096" y="2281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1" name="Freeform 397"/>
            <p:cNvSpPr>
              <a:spLocks noEditPoints="1"/>
            </p:cNvSpPr>
            <p:nvPr/>
          </p:nvSpPr>
          <p:spPr bwMode="auto">
            <a:xfrm>
              <a:off x="5123" y="2281"/>
              <a:ext cx="83" cy="80"/>
            </a:xfrm>
            <a:custGeom>
              <a:avLst/>
              <a:gdLst/>
              <a:ahLst/>
              <a:cxnLst>
                <a:cxn ang="0">
                  <a:pos x="405" y="237"/>
                </a:cxn>
                <a:cxn ang="0">
                  <a:pos x="384" y="292"/>
                </a:cxn>
                <a:cxn ang="0">
                  <a:pos x="350" y="337"/>
                </a:cxn>
                <a:cxn ang="0">
                  <a:pos x="318" y="363"/>
                </a:cxn>
                <a:cxn ang="0">
                  <a:pos x="266" y="387"/>
                </a:cxn>
                <a:cxn ang="0">
                  <a:pos x="205" y="396"/>
                </a:cxn>
                <a:cxn ang="0">
                  <a:pos x="145" y="387"/>
                </a:cxn>
                <a:cxn ang="0">
                  <a:pos x="91" y="363"/>
                </a:cxn>
                <a:cxn ang="0">
                  <a:pos x="59" y="337"/>
                </a:cxn>
                <a:cxn ang="0">
                  <a:pos x="26" y="293"/>
                </a:cxn>
                <a:cxn ang="0">
                  <a:pos x="5" y="239"/>
                </a:cxn>
                <a:cxn ang="0">
                  <a:pos x="1" y="179"/>
                </a:cxn>
                <a:cxn ang="0">
                  <a:pos x="16" y="121"/>
                </a:cxn>
                <a:cxn ang="0">
                  <a:pos x="36" y="85"/>
                </a:cxn>
                <a:cxn ang="0">
                  <a:pos x="89" y="34"/>
                </a:cxn>
                <a:cxn ang="0">
                  <a:pos x="124" y="15"/>
                </a:cxn>
                <a:cxn ang="0">
                  <a:pos x="183" y="1"/>
                </a:cxn>
                <a:cxn ang="0">
                  <a:pos x="245" y="3"/>
                </a:cxn>
                <a:cxn ang="0">
                  <a:pos x="301" y="23"/>
                </a:cxn>
                <a:cxn ang="0">
                  <a:pos x="347" y="56"/>
                </a:cxn>
                <a:cxn ang="0">
                  <a:pos x="374" y="87"/>
                </a:cxn>
                <a:cxn ang="0">
                  <a:pos x="399" y="138"/>
                </a:cxn>
                <a:cxn ang="0">
                  <a:pos x="409" y="197"/>
                </a:cxn>
                <a:cxn ang="0">
                  <a:pos x="368" y="150"/>
                </a:cxn>
                <a:cxn ang="0">
                  <a:pos x="346" y="105"/>
                </a:cxn>
                <a:cxn ang="0">
                  <a:pos x="327" y="82"/>
                </a:cxn>
                <a:cxn ang="0">
                  <a:pos x="287" y="53"/>
                </a:cxn>
                <a:cxn ang="0">
                  <a:pos x="240" y="36"/>
                </a:cxn>
                <a:cxn ang="0">
                  <a:pos x="188" y="34"/>
                </a:cxn>
                <a:cxn ang="0">
                  <a:pos x="139" y="46"/>
                </a:cxn>
                <a:cxn ang="0">
                  <a:pos x="110" y="60"/>
                </a:cxn>
                <a:cxn ang="0">
                  <a:pos x="62" y="107"/>
                </a:cxn>
                <a:cxn ang="0">
                  <a:pos x="47" y="133"/>
                </a:cxn>
                <a:cxn ang="0">
                  <a:pos x="35" y="180"/>
                </a:cxn>
                <a:cxn ang="0">
                  <a:pos x="37" y="230"/>
                </a:cxn>
                <a:cxn ang="0">
                  <a:pos x="54" y="276"/>
                </a:cxn>
                <a:cxn ang="0">
                  <a:pos x="85" y="315"/>
                </a:cxn>
                <a:cxn ang="0">
                  <a:pos x="108" y="334"/>
                </a:cxn>
                <a:cxn ang="0">
                  <a:pos x="153" y="355"/>
                </a:cxn>
                <a:cxn ang="0">
                  <a:pos x="204" y="363"/>
                </a:cxn>
                <a:cxn ang="0">
                  <a:pos x="255" y="355"/>
                </a:cxn>
                <a:cxn ang="0">
                  <a:pos x="301" y="334"/>
                </a:cxn>
                <a:cxn ang="0">
                  <a:pos x="324" y="315"/>
                </a:cxn>
                <a:cxn ang="0">
                  <a:pos x="354" y="277"/>
                </a:cxn>
                <a:cxn ang="0">
                  <a:pos x="372" y="232"/>
                </a:cxn>
                <a:cxn ang="0">
                  <a:pos x="374" y="182"/>
                </a:cxn>
              </a:cxnLst>
              <a:rect l="0" t="0" r="r" b="b"/>
              <a:pathLst>
                <a:path w="409" h="396">
                  <a:moveTo>
                    <a:pt x="409" y="197"/>
                  </a:moveTo>
                  <a:lnTo>
                    <a:pt x="408" y="217"/>
                  </a:lnTo>
                  <a:lnTo>
                    <a:pt x="405" y="237"/>
                  </a:lnTo>
                  <a:lnTo>
                    <a:pt x="400" y="256"/>
                  </a:lnTo>
                  <a:lnTo>
                    <a:pt x="393" y="275"/>
                  </a:lnTo>
                  <a:lnTo>
                    <a:pt x="384" y="292"/>
                  </a:lnTo>
                  <a:lnTo>
                    <a:pt x="374" y="308"/>
                  </a:lnTo>
                  <a:cubicBezTo>
                    <a:pt x="374" y="309"/>
                    <a:pt x="373" y="310"/>
                    <a:pt x="373" y="310"/>
                  </a:cubicBezTo>
                  <a:lnTo>
                    <a:pt x="350" y="337"/>
                  </a:lnTo>
                  <a:cubicBezTo>
                    <a:pt x="349" y="338"/>
                    <a:pt x="348" y="339"/>
                    <a:pt x="347" y="339"/>
                  </a:cubicBezTo>
                  <a:lnTo>
                    <a:pt x="320" y="361"/>
                  </a:lnTo>
                  <a:cubicBezTo>
                    <a:pt x="319" y="362"/>
                    <a:pt x="318" y="362"/>
                    <a:pt x="318" y="363"/>
                  </a:cubicBezTo>
                  <a:lnTo>
                    <a:pt x="302" y="372"/>
                  </a:lnTo>
                  <a:lnTo>
                    <a:pt x="285" y="380"/>
                  </a:lnTo>
                  <a:lnTo>
                    <a:pt x="266" y="387"/>
                  </a:lnTo>
                  <a:lnTo>
                    <a:pt x="246" y="392"/>
                  </a:lnTo>
                  <a:lnTo>
                    <a:pt x="226" y="395"/>
                  </a:lnTo>
                  <a:lnTo>
                    <a:pt x="205" y="396"/>
                  </a:lnTo>
                  <a:lnTo>
                    <a:pt x="184" y="395"/>
                  </a:lnTo>
                  <a:lnTo>
                    <a:pt x="164" y="392"/>
                  </a:lnTo>
                  <a:lnTo>
                    <a:pt x="145" y="387"/>
                  </a:lnTo>
                  <a:lnTo>
                    <a:pt x="126" y="381"/>
                  </a:lnTo>
                  <a:lnTo>
                    <a:pt x="108" y="373"/>
                  </a:lnTo>
                  <a:lnTo>
                    <a:pt x="91" y="363"/>
                  </a:lnTo>
                  <a:cubicBezTo>
                    <a:pt x="91" y="362"/>
                    <a:pt x="90" y="362"/>
                    <a:pt x="89" y="361"/>
                  </a:cubicBezTo>
                  <a:lnTo>
                    <a:pt x="62" y="339"/>
                  </a:lnTo>
                  <a:cubicBezTo>
                    <a:pt x="61" y="339"/>
                    <a:pt x="60" y="338"/>
                    <a:pt x="59" y="337"/>
                  </a:cubicBezTo>
                  <a:lnTo>
                    <a:pt x="36" y="310"/>
                  </a:lnTo>
                  <a:cubicBezTo>
                    <a:pt x="36" y="310"/>
                    <a:pt x="35" y="309"/>
                    <a:pt x="35" y="308"/>
                  </a:cubicBezTo>
                  <a:lnTo>
                    <a:pt x="26" y="293"/>
                  </a:lnTo>
                  <a:lnTo>
                    <a:pt x="17" y="276"/>
                  </a:lnTo>
                  <a:lnTo>
                    <a:pt x="10" y="258"/>
                  </a:lnTo>
                  <a:lnTo>
                    <a:pt x="5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1"/>
                  </a:lnTo>
                  <a:lnTo>
                    <a:pt x="25" y="104"/>
                  </a:lnTo>
                  <a:lnTo>
                    <a:pt x="35" y="87"/>
                  </a:lnTo>
                  <a:cubicBezTo>
                    <a:pt x="35" y="87"/>
                    <a:pt x="36" y="86"/>
                    <a:pt x="36" y="85"/>
                  </a:cubicBezTo>
                  <a:lnTo>
                    <a:pt x="59" y="59"/>
                  </a:lnTo>
                  <a:cubicBezTo>
                    <a:pt x="60" y="58"/>
                    <a:pt x="61" y="57"/>
                    <a:pt x="62" y="56"/>
                  </a:cubicBezTo>
                  <a:lnTo>
                    <a:pt x="89" y="34"/>
                  </a:lnTo>
                  <a:cubicBezTo>
                    <a:pt x="90" y="34"/>
                    <a:pt x="91" y="33"/>
                    <a:pt x="91" y="33"/>
                  </a:cubicBezTo>
                  <a:lnTo>
                    <a:pt x="107" y="24"/>
                  </a:lnTo>
                  <a:lnTo>
                    <a:pt x="124" y="15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25" y="1"/>
                  </a:lnTo>
                  <a:lnTo>
                    <a:pt x="245" y="3"/>
                  </a:lnTo>
                  <a:lnTo>
                    <a:pt x="264" y="8"/>
                  </a:lnTo>
                  <a:lnTo>
                    <a:pt x="283" y="15"/>
                  </a:lnTo>
                  <a:lnTo>
                    <a:pt x="301" y="23"/>
                  </a:lnTo>
                  <a:lnTo>
                    <a:pt x="318" y="33"/>
                  </a:lnTo>
                  <a:cubicBezTo>
                    <a:pt x="318" y="33"/>
                    <a:pt x="319" y="34"/>
                    <a:pt x="320" y="34"/>
                  </a:cubicBezTo>
                  <a:lnTo>
                    <a:pt x="347" y="56"/>
                  </a:lnTo>
                  <a:cubicBezTo>
                    <a:pt x="348" y="57"/>
                    <a:pt x="349" y="58"/>
                    <a:pt x="350" y="59"/>
                  </a:cubicBezTo>
                  <a:lnTo>
                    <a:pt x="373" y="85"/>
                  </a:lnTo>
                  <a:cubicBezTo>
                    <a:pt x="373" y="86"/>
                    <a:pt x="374" y="87"/>
                    <a:pt x="374" y="87"/>
                  </a:cubicBezTo>
                  <a:lnTo>
                    <a:pt x="383" y="102"/>
                  </a:lnTo>
                  <a:lnTo>
                    <a:pt x="392" y="120"/>
                  </a:lnTo>
                  <a:lnTo>
                    <a:pt x="399" y="138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9" y="197"/>
                  </a:lnTo>
                  <a:close/>
                  <a:moveTo>
                    <a:pt x="374" y="182"/>
                  </a:moveTo>
                  <a:lnTo>
                    <a:pt x="372" y="166"/>
                  </a:lnTo>
                  <a:lnTo>
                    <a:pt x="368" y="150"/>
                  </a:lnTo>
                  <a:lnTo>
                    <a:pt x="362" y="135"/>
                  </a:lnTo>
                  <a:lnTo>
                    <a:pt x="355" y="120"/>
                  </a:lnTo>
                  <a:lnTo>
                    <a:pt x="346" y="105"/>
                  </a:lnTo>
                  <a:lnTo>
                    <a:pt x="347" y="107"/>
                  </a:lnTo>
                  <a:lnTo>
                    <a:pt x="324" y="80"/>
                  </a:lnTo>
                  <a:lnTo>
                    <a:pt x="327" y="82"/>
                  </a:lnTo>
                  <a:lnTo>
                    <a:pt x="299" y="60"/>
                  </a:lnTo>
                  <a:lnTo>
                    <a:pt x="301" y="62"/>
                  </a:lnTo>
                  <a:lnTo>
                    <a:pt x="287" y="53"/>
                  </a:lnTo>
                  <a:lnTo>
                    <a:pt x="272" y="46"/>
                  </a:lnTo>
                  <a:lnTo>
                    <a:pt x="256" y="41"/>
                  </a:lnTo>
                  <a:lnTo>
                    <a:pt x="240" y="36"/>
                  </a:lnTo>
                  <a:lnTo>
                    <a:pt x="223" y="34"/>
                  </a:lnTo>
                  <a:lnTo>
                    <a:pt x="205" y="33"/>
                  </a:lnTo>
                  <a:lnTo>
                    <a:pt x="188" y="34"/>
                  </a:lnTo>
                  <a:lnTo>
                    <a:pt x="171" y="36"/>
                  </a:lnTo>
                  <a:lnTo>
                    <a:pt x="154" y="40"/>
                  </a:lnTo>
                  <a:lnTo>
                    <a:pt x="139" y="46"/>
                  </a:lnTo>
                  <a:lnTo>
                    <a:pt x="124" y="53"/>
                  </a:lnTo>
                  <a:lnTo>
                    <a:pt x="108" y="62"/>
                  </a:lnTo>
                  <a:lnTo>
                    <a:pt x="110" y="60"/>
                  </a:lnTo>
                  <a:lnTo>
                    <a:pt x="82" y="82"/>
                  </a:lnTo>
                  <a:lnTo>
                    <a:pt x="85" y="80"/>
                  </a:lnTo>
                  <a:lnTo>
                    <a:pt x="62" y="107"/>
                  </a:lnTo>
                  <a:lnTo>
                    <a:pt x="63" y="105"/>
                  </a:lnTo>
                  <a:lnTo>
                    <a:pt x="55" y="119"/>
                  </a:lnTo>
                  <a:lnTo>
                    <a:pt x="47" y="133"/>
                  </a:lnTo>
                  <a:lnTo>
                    <a:pt x="42" y="148"/>
                  </a:lnTo>
                  <a:lnTo>
                    <a:pt x="37" y="164"/>
                  </a:lnTo>
                  <a:lnTo>
                    <a:pt x="35" y="180"/>
                  </a:lnTo>
                  <a:lnTo>
                    <a:pt x="34" y="197"/>
                  </a:lnTo>
                  <a:lnTo>
                    <a:pt x="34" y="214"/>
                  </a:lnTo>
                  <a:lnTo>
                    <a:pt x="37" y="230"/>
                  </a:lnTo>
                  <a:lnTo>
                    <a:pt x="41" y="246"/>
                  </a:lnTo>
                  <a:lnTo>
                    <a:pt x="47" y="261"/>
                  </a:lnTo>
                  <a:lnTo>
                    <a:pt x="54" y="276"/>
                  </a:lnTo>
                  <a:lnTo>
                    <a:pt x="63" y="291"/>
                  </a:lnTo>
                  <a:lnTo>
                    <a:pt x="62" y="289"/>
                  </a:lnTo>
                  <a:lnTo>
                    <a:pt x="85" y="315"/>
                  </a:lnTo>
                  <a:lnTo>
                    <a:pt x="82" y="313"/>
                  </a:lnTo>
                  <a:lnTo>
                    <a:pt x="110" y="335"/>
                  </a:lnTo>
                  <a:lnTo>
                    <a:pt x="108" y="334"/>
                  </a:lnTo>
                  <a:lnTo>
                    <a:pt x="122" y="342"/>
                  </a:lnTo>
                  <a:lnTo>
                    <a:pt x="137" y="349"/>
                  </a:lnTo>
                  <a:lnTo>
                    <a:pt x="153" y="355"/>
                  </a:lnTo>
                  <a:lnTo>
                    <a:pt x="169" y="359"/>
                  </a:lnTo>
                  <a:lnTo>
                    <a:pt x="186" y="362"/>
                  </a:lnTo>
                  <a:lnTo>
                    <a:pt x="204" y="363"/>
                  </a:lnTo>
                  <a:lnTo>
                    <a:pt x="221" y="362"/>
                  </a:lnTo>
                  <a:lnTo>
                    <a:pt x="238" y="360"/>
                  </a:lnTo>
                  <a:lnTo>
                    <a:pt x="255" y="355"/>
                  </a:lnTo>
                  <a:lnTo>
                    <a:pt x="270" y="350"/>
                  </a:lnTo>
                  <a:lnTo>
                    <a:pt x="285" y="343"/>
                  </a:lnTo>
                  <a:lnTo>
                    <a:pt x="301" y="334"/>
                  </a:lnTo>
                  <a:lnTo>
                    <a:pt x="299" y="335"/>
                  </a:lnTo>
                  <a:lnTo>
                    <a:pt x="327" y="313"/>
                  </a:lnTo>
                  <a:lnTo>
                    <a:pt x="324" y="315"/>
                  </a:lnTo>
                  <a:lnTo>
                    <a:pt x="347" y="289"/>
                  </a:lnTo>
                  <a:lnTo>
                    <a:pt x="346" y="291"/>
                  </a:lnTo>
                  <a:lnTo>
                    <a:pt x="354" y="277"/>
                  </a:lnTo>
                  <a:lnTo>
                    <a:pt x="362" y="263"/>
                  </a:lnTo>
                  <a:lnTo>
                    <a:pt x="367" y="248"/>
                  </a:lnTo>
                  <a:lnTo>
                    <a:pt x="372" y="232"/>
                  </a:lnTo>
                  <a:lnTo>
                    <a:pt x="374" y="216"/>
                  </a:lnTo>
                  <a:lnTo>
                    <a:pt x="375" y="199"/>
                  </a:lnTo>
                  <a:lnTo>
                    <a:pt x="374" y="1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2" name="Rectangle 398"/>
            <p:cNvSpPr>
              <a:spLocks noChangeArrowheads="1"/>
            </p:cNvSpPr>
            <p:nvPr/>
          </p:nvSpPr>
          <p:spPr bwMode="auto">
            <a:xfrm>
              <a:off x="4414" y="1883"/>
              <a:ext cx="22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FPGA 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3" name="Rectangle 399"/>
            <p:cNvSpPr>
              <a:spLocks noChangeArrowheads="1"/>
            </p:cNvSpPr>
            <p:nvPr/>
          </p:nvSpPr>
          <p:spPr bwMode="auto">
            <a:xfrm>
              <a:off x="4004" y="1835"/>
              <a:ext cx="152" cy="58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4" name="Freeform 400"/>
            <p:cNvSpPr>
              <a:spLocks noEditPoints="1"/>
            </p:cNvSpPr>
            <p:nvPr/>
          </p:nvSpPr>
          <p:spPr bwMode="auto">
            <a:xfrm>
              <a:off x="4001" y="1831"/>
              <a:ext cx="158" cy="66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308"/>
                </a:cxn>
                <a:cxn ang="0">
                  <a:pos x="17" y="292"/>
                </a:cxn>
                <a:cxn ang="0">
                  <a:pos x="767" y="292"/>
                </a:cxn>
                <a:cxn ang="0">
                  <a:pos x="750" y="308"/>
                </a:cxn>
                <a:cxn ang="0">
                  <a:pos x="750" y="17"/>
                </a:cxn>
                <a:cxn ang="0">
                  <a:pos x="783" y="308"/>
                </a:cxn>
                <a:cxn ang="0">
                  <a:pos x="767" y="325"/>
                </a:cxn>
                <a:cxn ang="0">
                  <a:pos x="17" y="325"/>
                </a:cxn>
                <a:cxn ang="0">
                  <a:pos x="0" y="308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308"/>
                </a:cxn>
              </a:cxnLst>
              <a:rect l="0" t="0" r="r" b="b"/>
              <a:pathLst>
                <a:path w="783" h="325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308"/>
                  </a:lnTo>
                  <a:lnTo>
                    <a:pt x="17" y="292"/>
                  </a:lnTo>
                  <a:lnTo>
                    <a:pt x="767" y="292"/>
                  </a:lnTo>
                  <a:lnTo>
                    <a:pt x="750" y="308"/>
                  </a:lnTo>
                  <a:lnTo>
                    <a:pt x="750" y="17"/>
                  </a:lnTo>
                  <a:close/>
                  <a:moveTo>
                    <a:pt x="783" y="308"/>
                  </a:moveTo>
                  <a:cubicBezTo>
                    <a:pt x="783" y="318"/>
                    <a:pt x="776" y="325"/>
                    <a:pt x="767" y="325"/>
                  </a:cubicBezTo>
                  <a:lnTo>
                    <a:pt x="17" y="325"/>
                  </a:lnTo>
                  <a:cubicBezTo>
                    <a:pt x="7" y="325"/>
                    <a:pt x="0" y="318"/>
                    <a:pt x="0" y="30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30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5" name="Rectangle 401"/>
            <p:cNvSpPr>
              <a:spLocks noChangeArrowheads="1"/>
            </p:cNvSpPr>
            <p:nvPr/>
          </p:nvSpPr>
          <p:spPr bwMode="auto">
            <a:xfrm>
              <a:off x="4020" y="1834"/>
              <a:ext cx="15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6" name="Freeform 402"/>
            <p:cNvSpPr>
              <a:spLocks noEditPoints="1"/>
            </p:cNvSpPr>
            <p:nvPr/>
          </p:nvSpPr>
          <p:spPr bwMode="auto">
            <a:xfrm>
              <a:off x="4068" y="1896"/>
              <a:ext cx="27" cy="81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0" y="61"/>
                </a:cxn>
                <a:cxn ang="0">
                  <a:pos x="27" y="54"/>
                </a:cxn>
                <a:cxn ang="0">
                  <a:pos x="14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0" y="61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0" y="61"/>
                  </a:lnTo>
                  <a:close/>
                  <a:moveTo>
                    <a:pt x="27" y="54"/>
                  </a:moveTo>
                  <a:lnTo>
                    <a:pt x="14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7" name="Rectangle 403"/>
            <p:cNvSpPr>
              <a:spLocks noChangeArrowheads="1"/>
            </p:cNvSpPr>
            <p:nvPr/>
          </p:nvSpPr>
          <p:spPr bwMode="auto">
            <a:xfrm>
              <a:off x="4004" y="2421"/>
              <a:ext cx="152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8" name="Freeform 404"/>
            <p:cNvSpPr>
              <a:spLocks noEditPoints="1"/>
            </p:cNvSpPr>
            <p:nvPr/>
          </p:nvSpPr>
          <p:spPr bwMode="auto">
            <a:xfrm>
              <a:off x="4001" y="2418"/>
              <a:ext cx="158" cy="66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3" y="17"/>
                </a:cxn>
                <a:cxn ang="0">
                  <a:pos x="33" y="309"/>
                </a:cxn>
                <a:cxn ang="0">
                  <a:pos x="17" y="292"/>
                </a:cxn>
                <a:cxn ang="0">
                  <a:pos x="767" y="292"/>
                </a:cxn>
                <a:cxn ang="0">
                  <a:pos x="750" y="309"/>
                </a:cxn>
                <a:cxn ang="0">
                  <a:pos x="750" y="17"/>
                </a:cxn>
                <a:cxn ang="0">
                  <a:pos x="783" y="309"/>
                </a:cxn>
                <a:cxn ang="0">
                  <a:pos x="767" y="325"/>
                </a:cxn>
                <a:cxn ang="0">
                  <a:pos x="17" y="325"/>
                </a:cxn>
                <a:cxn ang="0">
                  <a:pos x="0" y="309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309"/>
                </a:cxn>
              </a:cxnLst>
              <a:rect l="0" t="0" r="r" b="b"/>
              <a:pathLst>
                <a:path w="783" h="325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309"/>
                  </a:lnTo>
                  <a:lnTo>
                    <a:pt x="17" y="292"/>
                  </a:lnTo>
                  <a:lnTo>
                    <a:pt x="767" y="292"/>
                  </a:lnTo>
                  <a:lnTo>
                    <a:pt x="750" y="309"/>
                  </a:lnTo>
                  <a:lnTo>
                    <a:pt x="750" y="17"/>
                  </a:lnTo>
                  <a:close/>
                  <a:moveTo>
                    <a:pt x="783" y="309"/>
                  </a:moveTo>
                  <a:cubicBezTo>
                    <a:pt x="783" y="318"/>
                    <a:pt x="776" y="325"/>
                    <a:pt x="767" y="325"/>
                  </a:cubicBezTo>
                  <a:lnTo>
                    <a:pt x="17" y="325"/>
                  </a:lnTo>
                  <a:cubicBezTo>
                    <a:pt x="7" y="325"/>
                    <a:pt x="0" y="318"/>
                    <a:pt x="0" y="309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30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9" name="Rectangle 405"/>
            <p:cNvSpPr>
              <a:spLocks noChangeArrowheads="1"/>
            </p:cNvSpPr>
            <p:nvPr/>
          </p:nvSpPr>
          <p:spPr bwMode="auto">
            <a:xfrm>
              <a:off x="4020" y="2421"/>
              <a:ext cx="15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1" name="Group 607"/>
          <p:cNvGrpSpPr>
            <a:grpSpLocks/>
          </p:cNvGrpSpPr>
          <p:nvPr/>
        </p:nvGrpSpPr>
        <p:grpSpPr bwMode="auto">
          <a:xfrm>
            <a:off x="617537" y="1733551"/>
            <a:ext cx="7691438" cy="4427537"/>
            <a:chOff x="389" y="1092"/>
            <a:chExt cx="4845" cy="2789"/>
          </a:xfrm>
        </p:grpSpPr>
        <p:sp>
          <p:nvSpPr>
            <p:cNvPr id="1431" name="Freeform 407"/>
            <p:cNvSpPr>
              <a:spLocks noEditPoints="1"/>
            </p:cNvSpPr>
            <p:nvPr/>
          </p:nvSpPr>
          <p:spPr bwMode="auto">
            <a:xfrm>
              <a:off x="4067" y="2346"/>
              <a:ext cx="27" cy="80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0"/>
                </a:cxn>
                <a:cxn ang="0">
                  <a:pos x="10" y="60"/>
                </a:cxn>
                <a:cxn ang="0">
                  <a:pos x="27" y="53"/>
                </a:cxn>
                <a:cxn ang="0">
                  <a:pos x="14" y="80"/>
                </a:cxn>
                <a:cxn ang="0">
                  <a:pos x="0" y="53"/>
                </a:cxn>
                <a:cxn ang="0">
                  <a:pos x="27" y="53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6"/>
                </a:cxn>
                <a:cxn ang="0">
                  <a:pos x="0" y="27"/>
                </a:cxn>
              </a:cxnLst>
              <a:rect l="0" t="0" r="r" b="b"/>
              <a:pathLst>
                <a:path w="27" h="80">
                  <a:moveTo>
                    <a:pt x="10" y="60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0"/>
                  </a:lnTo>
                  <a:lnTo>
                    <a:pt x="10" y="60"/>
                  </a:lnTo>
                  <a:close/>
                  <a:moveTo>
                    <a:pt x="27" y="53"/>
                  </a:moveTo>
                  <a:lnTo>
                    <a:pt x="14" y="80"/>
                  </a:lnTo>
                  <a:lnTo>
                    <a:pt x="0" y="53"/>
                  </a:lnTo>
                  <a:lnTo>
                    <a:pt x="27" y="53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2" name="Rectangle 408"/>
            <p:cNvSpPr>
              <a:spLocks noChangeArrowheads="1"/>
            </p:cNvSpPr>
            <p:nvPr/>
          </p:nvSpPr>
          <p:spPr bwMode="auto">
            <a:xfrm>
              <a:off x="4709" y="2668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3" name="Freeform 409"/>
            <p:cNvSpPr>
              <a:spLocks noEditPoints="1"/>
            </p:cNvSpPr>
            <p:nvPr/>
          </p:nvSpPr>
          <p:spPr bwMode="auto">
            <a:xfrm>
              <a:off x="4706" y="2665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4" name="Rectangle 410"/>
            <p:cNvSpPr>
              <a:spLocks noChangeArrowheads="1"/>
            </p:cNvSpPr>
            <p:nvPr/>
          </p:nvSpPr>
          <p:spPr bwMode="auto">
            <a:xfrm>
              <a:off x="4730" y="2714"/>
              <a:ext cx="1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" name="Rectangle 411"/>
            <p:cNvSpPr>
              <a:spLocks noChangeArrowheads="1"/>
            </p:cNvSpPr>
            <p:nvPr/>
          </p:nvSpPr>
          <p:spPr bwMode="auto">
            <a:xfrm>
              <a:off x="4477" y="266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6" name="Freeform 412"/>
            <p:cNvSpPr>
              <a:spLocks noEditPoints="1"/>
            </p:cNvSpPr>
            <p:nvPr/>
          </p:nvSpPr>
          <p:spPr bwMode="auto">
            <a:xfrm>
              <a:off x="4473" y="2665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7" name="Rectangle 413"/>
            <p:cNvSpPr>
              <a:spLocks noChangeArrowheads="1"/>
            </p:cNvSpPr>
            <p:nvPr/>
          </p:nvSpPr>
          <p:spPr bwMode="auto">
            <a:xfrm>
              <a:off x="4489" y="2714"/>
              <a:ext cx="1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" name="Freeform 414"/>
            <p:cNvSpPr>
              <a:spLocks noEditPoints="1"/>
            </p:cNvSpPr>
            <p:nvPr/>
          </p:nvSpPr>
          <p:spPr bwMode="auto">
            <a:xfrm>
              <a:off x="4628" y="2723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9" name="Rectangle 415"/>
            <p:cNvSpPr>
              <a:spLocks noChangeArrowheads="1"/>
            </p:cNvSpPr>
            <p:nvPr/>
          </p:nvSpPr>
          <p:spPr bwMode="auto">
            <a:xfrm>
              <a:off x="4941" y="2668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0" name="Freeform 416"/>
            <p:cNvSpPr>
              <a:spLocks noEditPoints="1"/>
            </p:cNvSpPr>
            <p:nvPr/>
          </p:nvSpPr>
          <p:spPr bwMode="auto">
            <a:xfrm>
              <a:off x="4938" y="2665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1" name="Rectangle 417"/>
            <p:cNvSpPr>
              <a:spLocks noChangeArrowheads="1"/>
            </p:cNvSpPr>
            <p:nvPr/>
          </p:nvSpPr>
          <p:spPr bwMode="auto">
            <a:xfrm>
              <a:off x="4964" y="2714"/>
              <a:ext cx="1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" name="Freeform 418"/>
            <p:cNvSpPr>
              <a:spLocks noEditPoints="1"/>
            </p:cNvSpPr>
            <p:nvPr/>
          </p:nvSpPr>
          <p:spPr bwMode="auto">
            <a:xfrm>
              <a:off x="4861" y="2723"/>
              <a:ext cx="80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0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0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0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3" name="Rectangle 419"/>
            <p:cNvSpPr>
              <a:spLocks noChangeArrowheads="1"/>
            </p:cNvSpPr>
            <p:nvPr/>
          </p:nvSpPr>
          <p:spPr bwMode="auto">
            <a:xfrm>
              <a:off x="4240" y="2668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4" name="Freeform 420"/>
            <p:cNvSpPr>
              <a:spLocks noEditPoints="1"/>
            </p:cNvSpPr>
            <p:nvPr/>
          </p:nvSpPr>
          <p:spPr bwMode="auto">
            <a:xfrm>
              <a:off x="4237" y="2665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5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5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4259" y="271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6" name="Freeform 422"/>
            <p:cNvSpPr>
              <a:spLocks noEditPoints="1"/>
            </p:cNvSpPr>
            <p:nvPr/>
          </p:nvSpPr>
          <p:spPr bwMode="auto">
            <a:xfrm>
              <a:off x="4391" y="2724"/>
              <a:ext cx="81" cy="40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48" y="17"/>
                </a:cxn>
                <a:cxn ang="0">
                  <a:pos x="48" y="24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2" y="0"/>
                </a:cxn>
                <a:cxn ang="0">
                  <a:pos x="81" y="22"/>
                </a:cxn>
                <a:cxn ang="0">
                  <a:pos x="40" y="40"/>
                </a:cxn>
                <a:cxn ang="0">
                  <a:pos x="42" y="0"/>
                </a:cxn>
              </a:cxnLst>
              <a:rect l="0" t="0" r="r" b="b"/>
              <a:pathLst>
                <a:path w="81" h="40">
                  <a:moveTo>
                    <a:pt x="1" y="14"/>
                  </a:moveTo>
                  <a:lnTo>
                    <a:pt x="48" y="17"/>
                  </a:lnTo>
                  <a:lnTo>
                    <a:pt x="48" y="24"/>
                  </a:lnTo>
                  <a:lnTo>
                    <a:pt x="0" y="21"/>
                  </a:lnTo>
                  <a:lnTo>
                    <a:pt x="1" y="14"/>
                  </a:lnTo>
                  <a:close/>
                  <a:moveTo>
                    <a:pt x="42" y="0"/>
                  </a:moveTo>
                  <a:lnTo>
                    <a:pt x="81" y="22"/>
                  </a:lnTo>
                  <a:lnTo>
                    <a:pt x="40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7" name="Rectangle 423"/>
            <p:cNvSpPr>
              <a:spLocks noChangeArrowheads="1"/>
            </p:cNvSpPr>
            <p:nvPr/>
          </p:nvSpPr>
          <p:spPr bwMode="auto">
            <a:xfrm>
              <a:off x="4001" y="266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8" name="Freeform 424"/>
            <p:cNvSpPr>
              <a:spLocks noEditPoints="1"/>
            </p:cNvSpPr>
            <p:nvPr/>
          </p:nvSpPr>
          <p:spPr bwMode="auto">
            <a:xfrm>
              <a:off x="3997" y="2665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9" name="Rectangle 425"/>
            <p:cNvSpPr>
              <a:spLocks noChangeArrowheads="1"/>
            </p:cNvSpPr>
            <p:nvPr/>
          </p:nvSpPr>
          <p:spPr bwMode="auto">
            <a:xfrm>
              <a:off x="4021" y="2714"/>
              <a:ext cx="1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0" name="Freeform 426"/>
            <p:cNvSpPr>
              <a:spLocks noEditPoints="1"/>
            </p:cNvSpPr>
            <p:nvPr/>
          </p:nvSpPr>
          <p:spPr bwMode="auto">
            <a:xfrm>
              <a:off x="4151" y="2723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1" name="Rectangle 427"/>
            <p:cNvSpPr>
              <a:spLocks noChangeArrowheads="1"/>
            </p:cNvSpPr>
            <p:nvPr/>
          </p:nvSpPr>
          <p:spPr bwMode="auto">
            <a:xfrm>
              <a:off x="3767" y="266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2" name="Freeform 428"/>
            <p:cNvSpPr>
              <a:spLocks noEditPoints="1"/>
            </p:cNvSpPr>
            <p:nvPr/>
          </p:nvSpPr>
          <p:spPr bwMode="auto">
            <a:xfrm>
              <a:off x="3763" y="2665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8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3" name="Rectangle 429"/>
            <p:cNvSpPr>
              <a:spLocks noChangeArrowheads="1"/>
            </p:cNvSpPr>
            <p:nvPr/>
          </p:nvSpPr>
          <p:spPr bwMode="auto">
            <a:xfrm>
              <a:off x="3786" y="2714"/>
              <a:ext cx="1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" name="Freeform 430"/>
            <p:cNvSpPr>
              <a:spLocks noEditPoints="1"/>
            </p:cNvSpPr>
            <p:nvPr/>
          </p:nvSpPr>
          <p:spPr bwMode="auto">
            <a:xfrm>
              <a:off x="3918" y="2724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6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81" y="17"/>
                </a:cxn>
                <a:cxn ang="0">
                  <a:pos x="42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6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19"/>
                  </a:lnTo>
                  <a:close/>
                  <a:moveTo>
                    <a:pt x="40" y="0"/>
                  </a:moveTo>
                  <a:lnTo>
                    <a:pt x="81" y="17"/>
                  </a:lnTo>
                  <a:lnTo>
                    <a:pt x="42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5" name="Freeform 431"/>
            <p:cNvSpPr>
              <a:spLocks noEditPoints="1"/>
            </p:cNvSpPr>
            <p:nvPr/>
          </p:nvSpPr>
          <p:spPr bwMode="auto">
            <a:xfrm>
              <a:off x="3681" y="2724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6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81" y="17"/>
                </a:cxn>
                <a:cxn ang="0">
                  <a:pos x="42" y="40"/>
                </a:cxn>
                <a:cxn ang="0">
                  <a:pos x="39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6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39" y="0"/>
                  </a:moveTo>
                  <a:lnTo>
                    <a:pt x="81" y="17"/>
                  </a:lnTo>
                  <a:lnTo>
                    <a:pt x="42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6" name="Freeform 432"/>
            <p:cNvSpPr>
              <a:spLocks noEditPoints="1"/>
            </p:cNvSpPr>
            <p:nvPr/>
          </p:nvSpPr>
          <p:spPr bwMode="auto">
            <a:xfrm>
              <a:off x="3731" y="2636"/>
              <a:ext cx="954" cy="443"/>
            </a:xfrm>
            <a:custGeom>
              <a:avLst/>
              <a:gdLst/>
              <a:ahLst/>
              <a:cxnLst>
                <a:cxn ang="0">
                  <a:pos x="4688" y="2175"/>
                </a:cxn>
                <a:cxn ang="0">
                  <a:pos x="4688" y="1942"/>
                </a:cxn>
                <a:cxn ang="0">
                  <a:pos x="4688" y="1709"/>
                </a:cxn>
                <a:cxn ang="0">
                  <a:pos x="4688" y="1475"/>
                </a:cxn>
                <a:cxn ang="0">
                  <a:pos x="4688" y="1242"/>
                </a:cxn>
                <a:cxn ang="0">
                  <a:pos x="4688" y="1009"/>
                </a:cxn>
                <a:cxn ang="0">
                  <a:pos x="4688" y="775"/>
                </a:cxn>
                <a:cxn ang="0">
                  <a:pos x="4688" y="542"/>
                </a:cxn>
                <a:cxn ang="0">
                  <a:pos x="4688" y="309"/>
                </a:cxn>
                <a:cxn ang="0">
                  <a:pos x="4630" y="0"/>
                </a:cxn>
                <a:cxn ang="0">
                  <a:pos x="4530" y="34"/>
                </a:cxn>
                <a:cxn ang="0">
                  <a:pos x="4296" y="34"/>
                </a:cxn>
                <a:cxn ang="0">
                  <a:pos x="4063" y="34"/>
                </a:cxn>
                <a:cxn ang="0">
                  <a:pos x="3830" y="34"/>
                </a:cxn>
                <a:cxn ang="0">
                  <a:pos x="3596" y="34"/>
                </a:cxn>
                <a:cxn ang="0">
                  <a:pos x="3363" y="34"/>
                </a:cxn>
                <a:cxn ang="0">
                  <a:pos x="3130" y="34"/>
                </a:cxn>
                <a:cxn ang="0">
                  <a:pos x="2896" y="34"/>
                </a:cxn>
                <a:cxn ang="0">
                  <a:pos x="2663" y="34"/>
                </a:cxn>
                <a:cxn ang="0">
                  <a:pos x="2430" y="34"/>
                </a:cxn>
                <a:cxn ang="0">
                  <a:pos x="2196" y="34"/>
                </a:cxn>
                <a:cxn ang="0">
                  <a:pos x="1963" y="34"/>
                </a:cxn>
                <a:cxn ang="0">
                  <a:pos x="1730" y="34"/>
                </a:cxn>
                <a:cxn ang="0">
                  <a:pos x="1496" y="34"/>
                </a:cxn>
                <a:cxn ang="0">
                  <a:pos x="1263" y="34"/>
                </a:cxn>
                <a:cxn ang="0">
                  <a:pos x="1030" y="34"/>
                </a:cxn>
                <a:cxn ang="0">
                  <a:pos x="796" y="34"/>
                </a:cxn>
                <a:cxn ang="0">
                  <a:pos x="563" y="34"/>
                </a:cxn>
                <a:cxn ang="0">
                  <a:pos x="330" y="34"/>
                </a:cxn>
                <a:cxn ang="0">
                  <a:pos x="96" y="34"/>
                </a:cxn>
                <a:cxn ang="0">
                  <a:pos x="0" y="17"/>
                </a:cxn>
                <a:cxn ang="0">
                  <a:pos x="34" y="305"/>
                </a:cxn>
                <a:cxn ang="0">
                  <a:pos x="34" y="538"/>
                </a:cxn>
                <a:cxn ang="0">
                  <a:pos x="34" y="771"/>
                </a:cxn>
                <a:cxn ang="0">
                  <a:pos x="34" y="1005"/>
                </a:cxn>
                <a:cxn ang="0">
                  <a:pos x="34" y="1238"/>
                </a:cxn>
                <a:cxn ang="0">
                  <a:pos x="34" y="1471"/>
                </a:cxn>
                <a:cxn ang="0">
                  <a:pos x="34" y="1705"/>
                </a:cxn>
                <a:cxn ang="0">
                  <a:pos x="34" y="1938"/>
                </a:cxn>
                <a:cxn ang="0">
                  <a:pos x="34" y="2171"/>
                </a:cxn>
                <a:cxn ang="0">
                  <a:pos x="246" y="2159"/>
                </a:cxn>
                <a:cxn ang="0">
                  <a:pos x="480" y="2159"/>
                </a:cxn>
                <a:cxn ang="0">
                  <a:pos x="713" y="2159"/>
                </a:cxn>
                <a:cxn ang="0">
                  <a:pos x="946" y="2159"/>
                </a:cxn>
                <a:cxn ang="0">
                  <a:pos x="1180" y="2159"/>
                </a:cxn>
                <a:cxn ang="0">
                  <a:pos x="1413" y="2159"/>
                </a:cxn>
                <a:cxn ang="0">
                  <a:pos x="1646" y="2159"/>
                </a:cxn>
                <a:cxn ang="0">
                  <a:pos x="1880" y="2159"/>
                </a:cxn>
                <a:cxn ang="0">
                  <a:pos x="2113" y="2159"/>
                </a:cxn>
                <a:cxn ang="0">
                  <a:pos x="2346" y="2159"/>
                </a:cxn>
                <a:cxn ang="0">
                  <a:pos x="2580" y="2159"/>
                </a:cxn>
                <a:cxn ang="0">
                  <a:pos x="2813" y="2159"/>
                </a:cxn>
                <a:cxn ang="0">
                  <a:pos x="3046" y="2159"/>
                </a:cxn>
                <a:cxn ang="0">
                  <a:pos x="3280" y="2159"/>
                </a:cxn>
                <a:cxn ang="0">
                  <a:pos x="3513" y="2159"/>
                </a:cxn>
                <a:cxn ang="0">
                  <a:pos x="3746" y="2159"/>
                </a:cxn>
                <a:cxn ang="0">
                  <a:pos x="3980" y="2159"/>
                </a:cxn>
                <a:cxn ang="0">
                  <a:pos x="4213" y="2159"/>
                </a:cxn>
                <a:cxn ang="0">
                  <a:pos x="4446" y="2159"/>
                </a:cxn>
                <a:cxn ang="0">
                  <a:pos x="4680" y="2159"/>
                </a:cxn>
              </a:cxnLst>
              <a:rect l="0" t="0" r="r" b="b"/>
              <a:pathLst>
                <a:path w="4721" h="2192">
                  <a:moveTo>
                    <a:pt x="4688" y="2175"/>
                  </a:moveTo>
                  <a:lnTo>
                    <a:pt x="4688" y="2042"/>
                  </a:lnTo>
                  <a:lnTo>
                    <a:pt x="4721" y="2042"/>
                  </a:lnTo>
                  <a:lnTo>
                    <a:pt x="4721" y="2175"/>
                  </a:lnTo>
                  <a:lnTo>
                    <a:pt x="4688" y="2175"/>
                  </a:lnTo>
                  <a:close/>
                  <a:moveTo>
                    <a:pt x="4688" y="1942"/>
                  </a:moveTo>
                  <a:lnTo>
                    <a:pt x="4688" y="1809"/>
                  </a:lnTo>
                  <a:lnTo>
                    <a:pt x="4721" y="1809"/>
                  </a:lnTo>
                  <a:lnTo>
                    <a:pt x="4721" y="1942"/>
                  </a:lnTo>
                  <a:lnTo>
                    <a:pt x="4688" y="1942"/>
                  </a:lnTo>
                  <a:close/>
                  <a:moveTo>
                    <a:pt x="4688" y="1709"/>
                  </a:moveTo>
                  <a:lnTo>
                    <a:pt x="4688" y="1575"/>
                  </a:lnTo>
                  <a:lnTo>
                    <a:pt x="4721" y="1575"/>
                  </a:lnTo>
                  <a:lnTo>
                    <a:pt x="4721" y="1709"/>
                  </a:lnTo>
                  <a:lnTo>
                    <a:pt x="4688" y="1709"/>
                  </a:lnTo>
                  <a:close/>
                  <a:moveTo>
                    <a:pt x="4688" y="1475"/>
                  </a:moveTo>
                  <a:lnTo>
                    <a:pt x="4688" y="1342"/>
                  </a:lnTo>
                  <a:lnTo>
                    <a:pt x="4721" y="1342"/>
                  </a:lnTo>
                  <a:lnTo>
                    <a:pt x="4721" y="1475"/>
                  </a:lnTo>
                  <a:lnTo>
                    <a:pt x="4688" y="1475"/>
                  </a:lnTo>
                  <a:close/>
                  <a:moveTo>
                    <a:pt x="4688" y="1242"/>
                  </a:moveTo>
                  <a:lnTo>
                    <a:pt x="4688" y="1109"/>
                  </a:lnTo>
                  <a:lnTo>
                    <a:pt x="4721" y="1109"/>
                  </a:lnTo>
                  <a:lnTo>
                    <a:pt x="4721" y="1242"/>
                  </a:lnTo>
                  <a:lnTo>
                    <a:pt x="4688" y="1242"/>
                  </a:lnTo>
                  <a:close/>
                  <a:moveTo>
                    <a:pt x="4688" y="1009"/>
                  </a:moveTo>
                  <a:lnTo>
                    <a:pt x="4688" y="875"/>
                  </a:lnTo>
                  <a:lnTo>
                    <a:pt x="4721" y="875"/>
                  </a:lnTo>
                  <a:lnTo>
                    <a:pt x="4721" y="1009"/>
                  </a:lnTo>
                  <a:lnTo>
                    <a:pt x="4688" y="1009"/>
                  </a:lnTo>
                  <a:close/>
                  <a:moveTo>
                    <a:pt x="4688" y="775"/>
                  </a:moveTo>
                  <a:lnTo>
                    <a:pt x="4688" y="642"/>
                  </a:lnTo>
                  <a:lnTo>
                    <a:pt x="4721" y="642"/>
                  </a:lnTo>
                  <a:lnTo>
                    <a:pt x="4721" y="775"/>
                  </a:lnTo>
                  <a:lnTo>
                    <a:pt x="4688" y="775"/>
                  </a:lnTo>
                  <a:close/>
                  <a:moveTo>
                    <a:pt x="4688" y="542"/>
                  </a:moveTo>
                  <a:lnTo>
                    <a:pt x="4688" y="409"/>
                  </a:lnTo>
                  <a:lnTo>
                    <a:pt x="4721" y="409"/>
                  </a:lnTo>
                  <a:lnTo>
                    <a:pt x="4721" y="542"/>
                  </a:lnTo>
                  <a:lnTo>
                    <a:pt x="4688" y="542"/>
                  </a:lnTo>
                  <a:close/>
                  <a:moveTo>
                    <a:pt x="4688" y="309"/>
                  </a:moveTo>
                  <a:lnTo>
                    <a:pt x="4688" y="175"/>
                  </a:lnTo>
                  <a:lnTo>
                    <a:pt x="4721" y="175"/>
                  </a:lnTo>
                  <a:lnTo>
                    <a:pt x="4721" y="309"/>
                  </a:lnTo>
                  <a:lnTo>
                    <a:pt x="4688" y="309"/>
                  </a:lnTo>
                  <a:close/>
                  <a:moveTo>
                    <a:pt x="4688" y="75"/>
                  </a:moveTo>
                  <a:lnTo>
                    <a:pt x="4688" y="17"/>
                  </a:lnTo>
                  <a:lnTo>
                    <a:pt x="4705" y="34"/>
                  </a:lnTo>
                  <a:lnTo>
                    <a:pt x="4630" y="34"/>
                  </a:lnTo>
                  <a:lnTo>
                    <a:pt x="4630" y="0"/>
                  </a:lnTo>
                  <a:lnTo>
                    <a:pt x="4705" y="0"/>
                  </a:lnTo>
                  <a:cubicBezTo>
                    <a:pt x="4714" y="0"/>
                    <a:pt x="4721" y="8"/>
                    <a:pt x="4721" y="17"/>
                  </a:cubicBezTo>
                  <a:lnTo>
                    <a:pt x="4721" y="75"/>
                  </a:lnTo>
                  <a:lnTo>
                    <a:pt x="4688" y="75"/>
                  </a:lnTo>
                  <a:close/>
                  <a:moveTo>
                    <a:pt x="4530" y="34"/>
                  </a:moveTo>
                  <a:lnTo>
                    <a:pt x="4396" y="34"/>
                  </a:lnTo>
                  <a:lnTo>
                    <a:pt x="4396" y="0"/>
                  </a:lnTo>
                  <a:lnTo>
                    <a:pt x="4530" y="0"/>
                  </a:lnTo>
                  <a:lnTo>
                    <a:pt x="4530" y="34"/>
                  </a:lnTo>
                  <a:close/>
                  <a:moveTo>
                    <a:pt x="4296" y="34"/>
                  </a:moveTo>
                  <a:lnTo>
                    <a:pt x="4163" y="34"/>
                  </a:lnTo>
                  <a:lnTo>
                    <a:pt x="4163" y="0"/>
                  </a:lnTo>
                  <a:lnTo>
                    <a:pt x="4296" y="0"/>
                  </a:lnTo>
                  <a:lnTo>
                    <a:pt x="4296" y="34"/>
                  </a:lnTo>
                  <a:close/>
                  <a:moveTo>
                    <a:pt x="4063" y="34"/>
                  </a:moveTo>
                  <a:lnTo>
                    <a:pt x="3930" y="34"/>
                  </a:lnTo>
                  <a:lnTo>
                    <a:pt x="3930" y="0"/>
                  </a:lnTo>
                  <a:lnTo>
                    <a:pt x="4063" y="0"/>
                  </a:lnTo>
                  <a:lnTo>
                    <a:pt x="4063" y="34"/>
                  </a:lnTo>
                  <a:close/>
                  <a:moveTo>
                    <a:pt x="3830" y="34"/>
                  </a:moveTo>
                  <a:lnTo>
                    <a:pt x="3696" y="34"/>
                  </a:lnTo>
                  <a:lnTo>
                    <a:pt x="3696" y="0"/>
                  </a:lnTo>
                  <a:lnTo>
                    <a:pt x="3830" y="0"/>
                  </a:lnTo>
                  <a:lnTo>
                    <a:pt x="3830" y="34"/>
                  </a:lnTo>
                  <a:close/>
                  <a:moveTo>
                    <a:pt x="3596" y="34"/>
                  </a:moveTo>
                  <a:lnTo>
                    <a:pt x="3463" y="34"/>
                  </a:lnTo>
                  <a:lnTo>
                    <a:pt x="3463" y="0"/>
                  </a:lnTo>
                  <a:lnTo>
                    <a:pt x="3596" y="0"/>
                  </a:lnTo>
                  <a:lnTo>
                    <a:pt x="3596" y="34"/>
                  </a:lnTo>
                  <a:close/>
                  <a:moveTo>
                    <a:pt x="3363" y="34"/>
                  </a:moveTo>
                  <a:lnTo>
                    <a:pt x="3230" y="34"/>
                  </a:lnTo>
                  <a:lnTo>
                    <a:pt x="3230" y="0"/>
                  </a:lnTo>
                  <a:lnTo>
                    <a:pt x="3363" y="0"/>
                  </a:lnTo>
                  <a:lnTo>
                    <a:pt x="3363" y="34"/>
                  </a:lnTo>
                  <a:close/>
                  <a:moveTo>
                    <a:pt x="3130" y="34"/>
                  </a:moveTo>
                  <a:lnTo>
                    <a:pt x="2996" y="34"/>
                  </a:lnTo>
                  <a:lnTo>
                    <a:pt x="2996" y="0"/>
                  </a:lnTo>
                  <a:lnTo>
                    <a:pt x="3130" y="0"/>
                  </a:lnTo>
                  <a:lnTo>
                    <a:pt x="3130" y="34"/>
                  </a:lnTo>
                  <a:close/>
                  <a:moveTo>
                    <a:pt x="2896" y="34"/>
                  </a:moveTo>
                  <a:lnTo>
                    <a:pt x="2763" y="34"/>
                  </a:lnTo>
                  <a:lnTo>
                    <a:pt x="2763" y="0"/>
                  </a:lnTo>
                  <a:lnTo>
                    <a:pt x="2896" y="0"/>
                  </a:lnTo>
                  <a:lnTo>
                    <a:pt x="2896" y="34"/>
                  </a:lnTo>
                  <a:close/>
                  <a:moveTo>
                    <a:pt x="2663" y="34"/>
                  </a:moveTo>
                  <a:lnTo>
                    <a:pt x="2530" y="34"/>
                  </a:lnTo>
                  <a:lnTo>
                    <a:pt x="2530" y="0"/>
                  </a:lnTo>
                  <a:lnTo>
                    <a:pt x="2663" y="0"/>
                  </a:lnTo>
                  <a:lnTo>
                    <a:pt x="2663" y="34"/>
                  </a:lnTo>
                  <a:close/>
                  <a:moveTo>
                    <a:pt x="2430" y="34"/>
                  </a:moveTo>
                  <a:lnTo>
                    <a:pt x="2296" y="34"/>
                  </a:lnTo>
                  <a:lnTo>
                    <a:pt x="2296" y="0"/>
                  </a:lnTo>
                  <a:lnTo>
                    <a:pt x="2430" y="0"/>
                  </a:lnTo>
                  <a:lnTo>
                    <a:pt x="2430" y="34"/>
                  </a:lnTo>
                  <a:close/>
                  <a:moveTo>
                    <a:pt x="2196" y="34"/>
                  </a:moveTo>
                  <a:lnTo>
                    <a:pt x="2063" y="34"/>
                  </a:lnTo>
                  <a:lnTo>
                    <a:pt x="2063" y="0"/>
                  </a:lnTo>
                  <a:lnTo>
                    <a:pt x="2196" y="0"/>
                  </a:lnTo>
                  <a:lnTo>
                    <a:pt x="2196" y="34"/>
                  </a:lnTo>
                  <a:close/>
                  <a:moveTo>
                    <a:pt x="1963" y="34"/>
                  </a:moveTo>
                  <a:lnTo>
                    <a:pt x="1830" y="34"/>
                  </a:lnTo>
                  <a:lnTo>
                    <a:pt x="1830" y="0"/>
                  </a:lnTo>
                  <a:lnTo>
                    <a:pt x="1963" y="0"/>
                  </a:lnTo>
                  <a:lnTo>
                    <a:pt x="1963" y="34"/>
                  </a:lnTo>
                  <a:close/>
                  <a:moveTo>
                    <a:pt x="1730" y="34"/>
                  </a:moveTo>
                  <a:lnTo>
                    <a:pt x="1596" y="34"/>
                  </a:lnTo>
                  <a:lnTo>
                    <a:pt x="1596" y="0"/>
                  </a:lnTo>
                  <a:lnTo>
                    <a:pt x="1730" y="0"/>
                  </a:lnTo>
                  <a:lnTo>
                    <a:pt x="1730" y="34"/>
                  </a:lnTo>
                  <a:close/>
                  <a:moveTo>
                    <a:pt x="1496" y="34"/>
                  </a:moveTo>
                  <a:lnTo>
                    <a:pt x="1363" y="34"/>
                  </a:lnTo>
                  <a:lnTo>
                    <a:pt x="1363" y="0"/>
                  </a:lnTo>
                  <a:lnTo>
                    <a:pt x="1496" y="0"/>
                  </a:lnTo>
                  <a:lnTo>
                    <a:pt x="1496" y="34"/>
                  </a:lnTo>
                  <a:close/>
                  <a:moveTo>
                    <a:pt x="1263" y="34"/>
                  </a:moveTo>
                  <a:lnTo>
                    <a:pt x="1130" y="34"/>
                  </a:lnTo>
                  <a:lnTo>
                    <a:pt x="1130" y="0"/>
                  </a:lnTo>
                  <a:lnTo>
                    <a:pt x="1263" y="0"/>
                  </a:lnTo>
                  <a:lnTo>
                    <a:pt x="1263" y="34"/>
                  </a:lnTo>
                  <a:close/>
                  <a:moveTo>
                    <a:pt x="1030" y="34"/>
                  </a:moveTo>
                  <a:lnTo>
                    <a:pt x="896" y="34"/>
                  </a:lnTo>
                  <a:lnTo>
                    <a:pt x="896" y="0"/>
                  </a:lnTo>
                  <a:lnTo>
                    <a:pt x="1030" y="0"/>
                  </a:lnTo>
                  <a:lnTo>
                    <a:pt x="1030" y="34"/>
                  </a:lnTo>
                  <a:close/>
                  <a:moveTo>
                    <a:pt x="796" y="34"/>
                  </a:moveTo>
                  <a:lnTo>
                    <a:pt x="663" y="34"/>
                  </a:lnTo>
                  <a:lnTo>
                    <a:pt x="663" y="0"/>
                  </a:lnTo>
                  <a:lnTo>
                    <a:pt x="796" y="0"/>
                  </a:lnTo>
                  <a:lnTo>
                    <a:pt x="796" y="34"/>
                  </a:lnTo>
                  <a:close/>
                  <a:moveTo>
                    <a:pt x="563" y="34"/>
                  </a:moveTo>
                  <a:lnTo>
                    <a:pt x="430" y="34"/>
                  </a:lnTo>
                  <a:lnTo>
                    <a:pt x="430" y="0"/>
                  </a:lnTo>
                  <a:lnTo>
                    <a:pt x="563" y="0"/>
                  </a:lnTo>
                  <a:lnTo>
                    <a:pt x="563" y="34"/>
                  </a:lnTo>
                  <a:close/>
                  <a:moveTo>
                    <a:pt x="330" y="34"/>
                  </a:moveTo>
                  <a:lnTo>
                    <a:pt x="196" y="34"/>
                  </a:lnTo>
                  <a:lnTo>
                    <a:pt x="196" y="0"/>
                  </a:lnTo>
                  <a:lnTo>
                    <a:pt x="330" y="0"/>
                  </a:lnTo>
                  <a:lnTo>
                    <a:pt x="330" y="34"/>
                  </a:lnTo>
                  <a:close/>
                  <a:moveTo>
                    <a:pt x="96" y="34"/>
                  </a:moveTo>
                  <a:lnTo>
                    <a:pt x="17" y="34"/>
                  </a:lnTo>
                  <a:lnTo>
                    <a:pt x="34" y="17"/>
                  </a:lnTo>
                  <a:lnTo>
                    <a:pt x="34" y="71"/>
                  </a:lnTo>
                  <a:lnTo>
                    <a:pt x="0" y="71"/>
                  </a:ln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96" y="0"/>
                  </a:lnTo>
                  <a:lnTo>
                    <a:pt x="96" y="34"/>
                  </a:lnTo>
                  <a:close/>
                  <a:moveTo>
                    <a:pt x="34" y="171"/>
                  </a:moveTo>
                  <a:lnTo>
                    <a:pt x="34" y="305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34" y="171"/>
                  </a:lnTo>
                  <a:close/>
                  <a:moveTo>
                    <a:pt x="34" y="405"/>
                  </a:moveTo>
                  <a:lnTo>
                    <a:pt x="34" y="538"/>
                  </a:lnTo>
                  <a:lnTo>
                    <a:pt x="0" y="538"/>
                  </a:lnTo>
                  <a:lnTo>
                    <a:pt x="0" y="405"/>
                  </a:lnTo>
                  <a:lnTo>
                    <a:pt x="34" y="405"/>
                  </a:lnTo>
                  <a:close/>
                  <a:moveTo>
                    <a:pt x="34" y="638"/>
                  </a:moveTo>
                  <a:lnTo>
                    <a:pt x="34" y="771"/>
                  </a:lnTo>
                  <a:lnTo>
                    <a:pt x="0" y="771"/>
                  </a:lnTo>
                  <a:lnTo>
                    <a:pt x="0" y="638"/>
                  </a:lnTo>
                  <a:lnTo>
                    <a:pt x="34" y="638"/>
                  </a:lnTo>
                  <a:close/>
                  <a:moveTo>
                    <a:pt x="34" y="871"/>
                  </a:moveTo>
                  <a:lnTo>
                    <a:pt x="34" y="1005"/>
                  </a:lnTo>
                  <a:lnTo>
                    <a:pt x="0" y="1005"/>
                  </a:lnTo>
                  <a:lnTo>
                    <a:pt x="0" y="871"/>
                  </a:lnTo>
                  <a:lnTo>
                    <a:pt x="34" y="871"/>
                  </a:lnTo>
                  <a:close/>
                  <a:moveTo>
                    <a:pt x="34" y="1105"/>
                  </a:moveTo>
                  <a:lnTo>
                    <a:pt x="34" y="1238"/>
                  </a:lnTo>
                  <a:lnTo>
                    <a:pt x="0" y="1238"/>
                  </a:lnTo>
                  <a:lnTo>
                    <a:pt x="0" y="1105"/>
                  </a:lnTo>
                  <a:lnTo>
                    <a:pt x="34" y="1105"/>
                  </a:lnTo>
                  <a:close/>
                  <a:moveTo>
                    <a:pt x="34" y="1338"/>
                  </a:moveTo>
                  <a:lnTo>
                    <a:pt x="34" y="1471"/>
                  </a:lnTo>
                  <a:lnTo>
                    <a:pt x="0" y="1471"/>
                  </a:lnTo>
                  <a:lnTo>
                    <a:pt x="0" y="1338"/>
                  </a:lnTo>
                  <a:lnTo>
                    <a:pt x="34" y="1338"/>
                  </a:lnTo>
                  <a:close/>
                  <a:moveTo>
                    <a:pt x="34" y="1571"/>
                  </a:moveTo>
                  <a:lnTo>
                    <a:pt x="34" y="1705"/>
                  </a:lnTo>
                  <a:lnTo>
                    <a:pt x="0" y="1705"/>
                  </a:lnTo>
                  <a:lnTo>
                    <a:pt x="0" y="1571"/>
                  </a:lnTo>
                  <a:lnTo>
                    <a:pt x="34" y="1571"/>
                  </a:lnTo>
                  <a:close/>
                  <a:moveTo>
                    <a:pt x="34" y="1805"/>
                  </a:moveTo>
                  <a:lnTo>
                    <a:pt x="34" y="1938"/>
                  </a:lnTo>
                  <a:lnTo>
                    <a:pt x="0" y="1938"/>
                  </a:lnTo>
                  <a:lnTo>
                    <a:pt x="0" y="1805"/>
                  </a:lnTo>
                  <a:lnTo>
                    <a:pt x="34" y="1805"/>
                  </a:lnTo>
                  <a:close/>
                  <a:moveTo>
                    <a:pt x="34" y="2038"/>
                  </a:moveTo>
                  <a:lnTo>
                    <a:pt x="34" y="2171"/>
                  </a:lnTo>
                  <a:lnTo>
                    <a:pt x="0" y="2171"/>
                  </a:lnTo>
                  <a:lnTo>
                    <a:pt x="0" y="2038"/>
                  </a:lnTo>
                  <a:lnTo>
                    <a:pt x="34" y="2038"/>
                  </a:lnTo>
                  <a:close/>
                  <a:moveTo>
                    <a:pt x="113" y="2159"/>
                  </a:moveTo>
                  <a:lnTo>
                    <a:pt x="246" y="2159"/>
                  </a:lnTo>
                  <a:lnTo>
                    <a:pt x="246" y="2192"/>
                  </a:lnTo>
                  <a:lnTo>
                    <a:pt x="113" y="2192"/>
                  </a:lnTo>
                  <a:lnTo>
                    <a:pt x="113" y="2159"/>
                  </a:lnTo>
                  <a:close/>
                  <a:moveTo>
                    <a:pt x="346" y="2159"/>
                  </a:moveTo>
                  <a:lnTo>
                    <a:pt x="480" y="2159"/>
                  </a:lnTo>
                  <a:lnTo>
                    <a:pt x="480" y="2192"/>
                  </a:lnTo>
                  <a:lnTo>
                    <a:pt x="346" y="2192"/>
                  </a:lnTo>
                  <a:lnTo>
                    <a:pt x="346" y="2159"/>
                  </a:lnTo>
                  <a:close/>
                  <a:moveTo>
                    <a:pt x="580" y="2159"/>
                  </a:moveTo>
                  <a:lnTo>
                    <a:pt x="713" y="2159"/>
                  </a:lnTo>
                  <a:lnTo>
                    <a:pt x="713" y="2192"/>
                  </a:lnTo>
                  <a:lnTo>
                    <a:pt x="580" y="2192"/>
                  </a:lnTo>
                  <a:lnTo>
                    <a:pt x="580" y="2159"/>
                  </a:lnTo>
                  <a:close/>
                  <a:moveTo>
                    <a:pt x="813" y="2159"/>
                  </a:moveTo>
                  <a:lnTo>
                    <a:pt x="946" y="2159"/>
                  </a:lnTo>
                  <a:lnTo>
                    <a:pt x="946" y="2192"/>
                  </a:lnTo>
                  <a:lnTo>
                    <a:pt x="813" y="2192"/>
                  </a:lnTo>
                  <a:lnTo>
                    <a:pt x="813" y="2159"/>
                  </a:lnTo>
                  <a:close/>
                  <a:moveTo>
                    <a:pt x="1046" y="2159"/>
                  </a:moveTo>
                  <a:lnTo>
                    <a:pt x="1180" y="2159"/>
                  </a:lnTo>
                  <a:lnTo>
                    <a:pt x="1180" y="2192"/>
                  </a:lnTo>
                  <a:lnTo>
                    <a:pt x="1046" y="2192"/>
                  </a:lnTo>
                  <a:lnTo>
                    <a:pt x="1046" y="2159"/>
                  </a:lnTo>
                  <a:close/>
                  <a:moveTo>
                    <a:pt x="1280" y="2159"/>
                  </a:moveTo>
                  <a:lnTo>
                    <a:pt x="1413" y="2159"/>
                  </a:lnTo>
                  <a:lnTo>
                    <a:pt x="1413" y="2192"/>
                  </a:lnTo>
                  <a:lnTo>
                    <a:pt x="1280" y="2192"/>
                  </a:lnTo>
                  <a:lnTo>
                    <a:pt x="1280" y="2159"/>
                  </a:lnTo>
                  <a:close/>
                  <a:moveTo>
                    <a:pt x="1513" y="2159"/>
                  </a:moveTo>
                  <a:lnTo>
                    <a:pt x="1646" y="2159"/>
                  </a:lnTo>
                  <a:lnTo>
                    <a:pt x="1646" y="2192"/>
                  </a:lnTo>
                  <a:lnTo>
                    <a:pt x="1513" y="2192"/>
                  </a:lnTo>
                  <a:lnTo>
                    <a:pt x="1513" y="2159"/>
                  </a:lnTo>
                  <a:close/>
                  <a:moveTo>
                    <a:pt x="1746" y="2159"/>
                  </a:moveTo>
                  <a:lnTo>
                    <a:pt x="1880" y="2159"/>
                  </a:lnTo>
                  <a:lnTo>
                    <a:pt x="1880" y="2192"/>
                  </a:lnTo>
                  <a:lnTo>
                    <a:pt x="1746" y="2192"/>
                  </a:lnTo>
                  <a:lnTo>
                    <a:pt x="1746" y="2159"/>
                  </a:lnTo>
                  <a:close/>
                  <a:moveTo>
                    <a:pt x="1980" y="2159"/>
                  </a:moveTo>
                  <a:lnTo>
                    <a:pt x="2113" y="2159"/>
                  </a:lnTo>
                  <a:lnTo>
                    <a:pt x="2113" y="2192"/>
                  </a:lnTo>
                  <a:lnTo>
                    <a:pt x="1980" y="2192"/>
                  </a:lnTo>
                  <a:lnTo>
                    <a:pt x="1980" y="2159"/>
                  </a:lnTo>
                  <a:close/>
                  <a:moveTo>
                    <a:pt x="2213" y="2159"/>
                  </a:moveTo>
                  <a:lnTo>
                    <a:pt x="2346" y="2159"/>
                  </a:lnTo>
                  <a:lnTo>
                    <a:pt x="2346" y="2192"/>
                  </a:lnTo>
                  <a:lnTo>
                    <a:pt x="2213" y="2192"/>
                  </a:lnTo>
                  <a:lnTo>
                    <a:pt x="2213" y="2159"/>
                  </a:lnTo>
                  <a:close/>
                  <a:moveTo>
                    <a:pt x="2446" y="2159"/>
                  </a:moveTo>
                  <a:lnTo>
                    <a:pt x="2580" y="2159"/>
                  </a:lnTo>
                  <a:lnTo>
                    <a:pt x="2580" y="2192"/>
                  </a:lnTo>
                  <a:lnTo>
                    <a:pt x="2446" y="2192"/>
                  </a:lnTo>
                  <a:lnTo>
                    <a:pt x="2446" y="2159"/>
                  </a:lnTo>
                  <a:close/>
                  <a:moveTo>
                    <a:pt x="2680" y="2159"/>
                  </a:moveTo>
                  <a:lnTo>
                    <a:pt x="2813" y="2159"/>
                  </a:lnTo>
                  <a:lnTo>
                    <a:pt x="2813" y="2192"/>
                  </a:lnTo>
                  <a:lnTo>
                    <a:pt x="2680" y="2192"/>
                  </a:lnTo>
                  <a:lnTo>
                    <a:pt x="2680" y="2159"/>
                  </a:lnTo>
                  <a:close/>
                  <a:moveTo>
                    <a:pt x="2913" y="2159"/>
                  </a:moveTo>
                  <a:lnTo>
                    <a:pt x="3046" y="2159"/>
                  </a:lnTo>
                  <a:lnTo>
                    <a:pt x="3046" y="2192"/>
                  </a:lnTo>
                  <a:lnTo>
                    <a:pt x="2913" y="2192"/>
                  </a:lnTo>
                  <a:lnTo>
                    <a:pt x="2913" y="2159"/>
                  </a:lnTo>
                  <a:close/>
                  <a:moveTo>
                    <a:pt x="3146" y="2159"/>
                  </a:moveTo>
                  <a:lnTo>
                    <a:pt x="3280" y="2159"/>
                  </a:lnTo>
                  <a:lnTo>
                    <a:pt x="3280" y="2192"/>
                  </a:lnTo>
                  <a:lnTo>
                    <a:pt x="3146" y="2192"/>
                  </a:lnTo>
                  <a:lnTo>
                    <a:pt x="3146" y="2159"/>
                  </a:lnTo>
                  <a:close/>
                  <a:moveTo>
                    <a:pt x="3380" y="2159"/>
                  </a:moveTo>
                  <a:lnTo>
                    <a:pt x="3513" y="2159"/>
                  </a:lnTo>
                  <a:lnTo>
                    <a:pt x="3513" y="2192"/>
                  </a:lnTo>
                  <a:lnTo>
                    <a:pt x="3380" y="2192"/>
                  </a:lnTo>
                  <a:lnTo>
                    <a:pt x="3380" y="2159"/>
                  </a:lnTo>
                  <a:close/>
                  <a:moveTo>
                    <a:pt x="3613" y="2159"/>
                  </a:moveTo>
                  <a:lnTo>
                    <a:pt x="3746" y="2159"/>
                  </a:lnTo>
                  <a:lnTo>
                    <a:pt x="3746" y="2192"/>
                  </a:lnTo>
                  <a:lnTo>
                    <a:pt x="3613" y="2192"/>
                  </a:lnTo>
                  <a:lnTo>
                    <a:pt x="3613" y="2159"/>
                  </a:lnTo>
                  <a:close/>
                  <a:moveTo>
                    <a:pt x="3846" y="2159"/>
                  </a:moveTo>
                  <a:lnTo>
                    <a:pt x="3980" y="2159"/>
                  </a:lnTo>
                  <a:lnTo>
                    <a:pt x="3980" y="2192"/>
                  </a:lnTo>
                  <a:lnTo>
                    <a:pt x="3846" y="2192"/>
                  </a:lnTo>
                  <a:lnTo>
                    <a:pt x="3846" y="2159"/>
                  </a:lnTo>
                  <a:close/>
                  <a:moveTo>
                    <a:pt x="4080" y="2159"/>
                  </a:moveTo>
                  <a:lnTo>
                    <a:pt x="4213" y="2159"/>
                  </a:lnTo>
                  <a:lnTo>
                    <a:pt x="4213" y="2192"/>
                  </a:lnTo>
                  <a:lnTo>
                    <a:pt x="4080" y="2192"/>
                  </a:lnTo>
                  <a:lnTo>
                    <a:pt x="4080" y="2159"/>
                  </a:lnTo>
                  <a:close/>
                  <a:moveTo>
                    <a:pt x="4313" y="2159"/>
                  </a:moveTo>
                  <a:lnTo>
                    <a:pt x="4446" y="2159"/>
                  </a:lnTo>
                  <a:lnTo>
                    <a:pt x="4446" y="2192"/>
                  </a:lnTo>
                  <a:lnTo>
                    <a:pt x="4313" y="2192"/>
                  </a:lnTo>
                  <a:lnTo>
                    <a:pt x="4313" y="2159"/>
                  </a:lnTo>
                  <a:close/>
                  <a:moveTo>
                    <a:pt x="4546" y="2159"/>
                  </a:moveTo>
                  <a:lnTo>
                    <a:pt x="4680" y="2159"/>
                  </a:lnTo>
                  <a:lnTo>
                    <a:pt x="4680" y="2192"/>
                  </a:lnTo>
                  <a:lnTo>
                    <a:pt x="4546" y="2192"/>
                  </a:lnTo>
                  <a:lnTo>
                    <a:pt x="4546" y="215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7" name="Rectangle 433"/>
            <p:cNvSpPr>
              <a:spLocks noChangeArrowheads="1"/>
            </p:cNvSpPr>
            <p:nvPr/>
          </p:nvSpPr>
          <p:spPr bwMode="auto">
            <a:xfrm>
              <a:off x="4704" y="288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8" name="Freeform 434"/>
            <p:cNvSpPr>
              <a:spLocks noEditPoints="1"/>
            </p:cNvSpPr>
            <p:nvPr/>
          </p:nvSpPr>
          <p:spPr bwMode="auto">
            <a:xfrm>
              <a:off x="4700" y="2885"/>
              <a:ext cx="159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9" name="Rectangle 435"/>
            <p:cNvSpPr>
              <a:spLocks noChangeArrowheads="1"/>
            </p:cNvSpPr>
            <p:nvPr/>
          </p:nvSpPr>
          <p:spPr bwMode="auto">
            <a:xfrm>
              <a:off x="4724" y="2935"/>
              <a:ext cx="14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0" name="Rectangle 436"/>
            <p:cNvSpPr>
              <a:spLocks noChangeArrowheads="1"/>
            </p:cNvSpPr>
            <p:nvPr/>
          </p:nvSpPr>
          <p:spPr bwMode="auto">
            <a:xfrm>
              <a:off x="4472" y="288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" name="Freeform 437"/>
            <p:cNvSpPr>
              <a:spLocks noEditPoints="1"/>
            </p:cNvSpPr>
            <p:nvPr/>
          </p:nvSpPr>
          <p:spPr bwMode="auto">
            <a:xfrm>
              <a:off x="4468" y="2885"/>
              <a:ext cx="159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" name="Rectangle 438"/>
            <p:cNvSpPr>
              <a:spLocks noChangeArrowheads="1"/>
            </p:cNvSpPr>
            <p:nvPr/>
          </p:nvSpPr>
          <p:spPr bwMode="auto">
            <a:xfrm>
              <a:off x="4484" y="2935"/>
              <a:ext cx="1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3" name="Freeform 439"/>
            <p:cNvSpPr>
              <a:spLocks noEditPoints="1"/>
            </p:cNvSpPr>
            <p:nvPr/>
          </p:nvSpPr>
          <p:spPr bwMode="auto">
            <a:xfrm>
              <a:off x="4623" y="2944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4" name="Rectangle 440"/>
            <p:cNvSpPr>
              <a:spLocks noChangeArrowheads="1"/>
            </p:cNvSpPr>
            <p:nvPr/>
          </p:nvSpPr>
          <p:spPr bwMode="auto">
            <a:xfrm>
              <a:off x="4936" y="2888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5" name="Freeform 441"/>
            <p:cNvSpPr>
              <a:spLocks noEditPoints="1"/>
            </p:cNvSpPr>
            <p:nvPr/>
          </p:nvSpPr>
          <p:spPr bwMode="auto">
            <a:xfrm>
              <a:off x="4933" y="2885"/>
              <a:ext cx="158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6" name="Rectangle 442"/>
            <p:cNvSpPr>
              <a:spLocks noChangeArrowheads="1"/>
            </p:cNvSpPr>
            <p:nvPr/>
          </p:nvSpPr>
          <p:spPr bwMode="auto">
            <a:xfrm>
              <a:off x="4959" y="2935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7" name="Freeform 443"/>
            <p:cNvSpPr>
              <a:spLocks noEditPoints="1"/>
            </p:cNvSpPr>
            <p:nvPr/>
          </p:nvSpPr>
          <p:spPr bwMode="auto">
            <a:xfrm>
              <a:off x="4855" y="2944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17"/>
                </a:cxn>
                <a:cxn ang="0">
                  <a:pos x="48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1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8" y="17"/>
                  </a:lnTo>
                  <a:lnTo>
                    <a:pt x="48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8" name="Rectangle 444"/>
            <p:cNvSpPr>
              <a:spLocks noChangeArrowheads="1"/>
            </p:cNvSpPr>
            <p:nvPr/>
          </p:nvSpPr>
          <p:spPr bwMode="auto">
            <a:xfrm>
              <a:off x="4235" y="288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9" name="Freeform 445"/>
            <p:cNvSpPr>
              <a:spLocks noEditPoints="1"/>
            </p:cNvSpPr>
            <p:nvPr/>
          </p:nvSpPr>
          <p:spPr bwMode="auto">
            <a:xfrm>
              <a:off x="4232" y="2885"/>
              <a:ext cx="158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5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5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0" name="Rectangle 446"/>
            <p:cNvSpPr>
              <a:spLocks noChangeArrowheads="1"/>
            </p:cNvSpPr>
            <p:nvPr/>
          </p:nvSpPr>
          <p:spPr bwMode="auto">
            <a:xfrm>
              <a:off x="4275" y="2935"/>
              <a:ext cx="10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1" name="Freeform 447"/>
            <p:cNvSpPr>
              <a:spLocks noEditPoints="1"/>
            </p:cNvSpPr>
            <p:nvPr/>
          </p:nvSpPr>
          <p:spPr bwMode="auto">
            <a:xfrm>
              <a:off x="4386" y="2944"/>
              <a:ext cx="81" cy="40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48" y="17"/>
                </a:cxn>
                <a:cxn ang="0">
                  <a:pos x="48" y="24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40" y="40"/>
                </a:cxn>
                <a:cxn ang="0">
                  <a:pos x="42" y="0"/>
                </a:cxn>
              </a:cxnLst>
              <a:rect l="0" t="0" r="r" b="b"/>
              <a:pathLst>
                <a:path w="81" h="40">
                  <a:moveTo>
                    <a:pt x="1" y="14"/>
                  </a:moveTo>
                  <a:lnTo>
                    <a:pt x="48" y="17"/>
                  </a:lnTo>
                  <a:lnTo>
                    <a:pt x="48" y="24"/>
                  </a:lnTo>
                  <a:lnTo>
                    <a:pt x="0" y="21"/>
                  </a:lnTo>
                  <a:lnTo>
                    <a:pt x="1" y="14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40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2" name="Rectangle 448"/>
            <p:cNvSpPr>
              <a:spLocks noChangeArrowheads="1"/>
            </p:cNvSpPr>
            <p:nvPr/>
          </p:nvSpPr>
          <p:spPr bwMode="auto">
            <a:xfrm>
              <a:off x="4001" y="288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3" name="Freeform 449"/>
            <p:cNvSpPr>
              <a:spLocks noEditPoints="1"/>
            </p:cNvSpPr>
            <p:nvPr/>
          </p:nvSpPr>
          <p:spPr bwMode="auto">
            <a:xfrm>
              <a:off x="3997" y="2885"/>
              <a:ext cx="159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4" name="Rectangle 450"/>
            <p:cNvSpPr>
              <a:spLocks noChangeArrowheads="1"/>
            </p:cNvSpPr>
            <p:nvPr/>
          </p:nvSpPr>
          <p:spPr bwMode="auto">
            <a:xfrm>
              <a:off x="4021" y="2935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5" name="Freeform 451"/>
            <p:cNvSpPr>
              <a:spLocks noEditPoints="1"/>
            </p:cNvSpPr>
            <p:nvPr/>
          </p:nvSpPr>
          <p:spPr bwMode="auto">
            <a:xfrm>
              <a:off x="4150" y="2944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6" name="Rectangle 452"/>
            <p:cNvSpPr>
              <a:spLocks noChangeArrowheads="1"/>
            </p:cNvSpPr>
            <p:nvPr/>
          </p:nvSpPr>
          <p:spPr bwMode="auto">
            <a:xfrm>
              <a:off x="3762" y="2888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7" name="Freeform 453"/>
            <p:cNvSpPr>
              <a:spLocks noEditPoints="1"/>
            </p:cNvSpPr>
            <p:nvPr/>
          </p:nvSpPr>
          <p:spPr bwMode="auto">
            <a:xfrm>
              <a:off x="3758" y="2885"/>
              <a:ext cx="159" cy="158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8" name="Rectangle 454"/>
            <p:cNvSpPr>
              <a:spLocks noChangeArrowheads="1"/>
            </p:cNvSpPr>
            <p:nvPr/>
          </p:nvSpPr>
          <p:spPr bwMode="auto">
            <a:xfrm>
              <a:off x="3781" y="2935"/>
              <a:ext cx="14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9" name="Freeform 455"/>
            <p:cNvSpPr>
              <a:spLocks noEditPoints="1"/>
            </p:cNvSpPr>
            <p:nvPr/>
          </p:nvSpPr>
          <p:spPr bwMode="auto">
            <a:xfrm>
              <a:off x="3913" y="2944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7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81" y="18"/>
                </a:cxn>
                <a:cxn ang="0">
                  <a:pos x="42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7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19"/>
                  </a:lnTo>
                  <a:close/>
                  <a:moveTo>
                    <a:pt x="40" y="0"/>
                  </a:moveTo>
                  <a:lnTo>
                    <a:pt x="81" y="18"/>
                  </a:lnTo>
                  <a:lnTo>
                    <a:pt x="42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0" name="Freeform 456"/>
            <p:cNvSpPr>
              <a:spLocks noEditPoints="1"/>
            </p:cNvSpPr>
            <p:nvPr/>
          </p:nvSpPr>
          <p:spPr bwMode="auto">
            <a:xfrm>
              <a:off x="3676" y="2944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0"/>
                </a:cxn>
                <a:cxn ang="0">
                  <a:pos x="39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1" name="Rectangle 457"/>
            <p:cNvSpPr>
              <a:spLocks noChangeArrowheads="1"/>
            </p:cNvSpPr>
            <p:nvPr/>
          </p:nvSpPr>
          <p:spPr bwMode="auto">
            <a:xfrm>
              <a:off x="5097" y="2728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2" name="Freeform 458"/>
            <p:cNvSpPr>
              <a:spLocks noEditPoints="1"/>
            </p:cNvSpPr>
            <p:nvPr/>
          </p:nvSpPr>
          <p:spPr bwMode="auto">
            <a:xfrm>
              <a:off x="5124" y="2655"/>
              <a:ext cx="83" cy="80"/>
            </a:xfrm>
            <a:custGeom>
              <a:avLst/>
              <a:gdLst/>
              <a:ahLst/>
              <a:cxnLst>
                <a:cxn ang="0">
                  <a:pos x="374" y="180"/>
                </a:cxn>
                <a:cxn ang="0">
                  <a:pos x="367" y="149"/>
                </a:cxn>
                <a:cxn ang="0">
                  <a:pos x="355" y="119"/>
                </a:cxn>
                <a:cxn ang="0">
                  <a:pos x="325" y="81"/>
                </a:cxn>
                <a:cxn ang="0">
                  <a:pos x="299" y="61"/>
                </a:cxn>
                <a:cxn ang="0">
                  <a:pos x="271" y="46"/>
                </a:cxn>
                <a:cxn ang="0">
                  <a:pos x="238" y="37"/>
                </a:cxn>
                <a:cxn ang="0">
                  <a:pos x="204" y="34"/>
                </a:cxn>
                <a:cxn ang="0">
                  <a:pos x="169" y="37"/>
                </a:cxn>
                <a:cxn ang="0">
                  <a:pos x="137" y="47"/>
                </a:cxn>
                <a:cxn ang="0">
                  <a:pos x="108" y="62"/>
                </a:cxn>
                <a:cxn ang="0">
                  <a:pos x="85" y="81"/>
                </a:cxn>
                <a:cxn ang="0">
                  <a:pos x="63" y="105"/>
                </a:cxn>
                <a:cxn ang="0">
                  <a:pos x="47" y="135"/>
                </a:cxn>
                <a:cxn ang="0">
                  <a:pos x="37" y="166"/>
                </a:cxn>
                <a:cxn ang="0">
                  <a:pos x="34" y="199"/>
                </a:cxn>
                <a:cxn ang="0">
                  <a:pos x="37" y="232"/>
                </a:cxn>
                <a:cxn ang="0">
                  <a:pos x="47" y="262"/>
                </a:cxn>
                <a:cxn ang="0">
                  <a:pos x="63" y="290"/>
                </a:cxn>
                <a:cxn ang="0">
                  <a:pos x="85" y="315"/>
                </a:cxn>
                <a:cxn ang="0">
                  <a:pos x="110" y="335"/>
                </a:cxn>
                <a:cxn ang="0">
                  <a:pos x="138" y="349"/>
                </a:cxn>
                <a:cxn ang="0">
                  <a:pos x="171" y="359"/>
                </a:cxn>
                <a:cxn ang="0">
                  <a:pos x="205" y="362"/>
                </a:cxn>
                <a:cxn ang="0">
                  <a:pos x="240" y="358"/>
                </a:cxn>
                <a:cxn ang="0">
                  <a:pos x="272" y="349"/>
                </a:cxn>
                <a:cxn ang="0">
                  <a:pos x="301" y="333"/>
                </a:cxn>
                <a:cxn ang="0">
                  <a:pos x="325" y="315"/>
                </a:cxn>
                <a:cxn ang="0">
                  <a:pos x="355" y="275"/>
                </a:cxn>
                <a:cxn ang="0">
                  <a:pos x="368" y="246"/>
                </a:cxn>
                <a:cxn ang="0">
                  <a:pos x="374" y="214"/>
                </a:cxn>
                <a:cxn ang="0">
                  <a:pos x="407" y="219"/>
                </a:cxn>
                <a:cxn ang="0">
                  <a:pos x="399" y="258"/>
                </a:cxn>
                <a:cxn ang="0">
                  <a:pos x="384" y="293"/>
                </a:cxn>
                <a:cxn ang="0">
                  <a:pos x="350" y="337"/>
                </a:cxn>
                <a:cxn ang="0">
                  <a:pos x="318" y="362"/>
                </a:cxn>
                <a:cxn ang="0">
                  <a:pos x="283" y="380"/>
                </a:cxn>
                <a:cxn ang="0">
                  <a:pos x="245" y="391"/>
                </a:cxn>
                <a:cxn ang="0">
                  <a:pos x="204" y="395"/>
                </a:cxn>
                <a:cxn ang="0">
                  <a:pos x="163" y="391"/>
                </a:cxn>
                <a:cxn ang="0">
                  <a:pos x="124" y="380"/>
                </a:cxn>
                <a:cxn ang="0">
                  <a:pos x="89" y="361"/>
                </a:cxn>
                <a:cxn ang="0">
                  <a:pos x="59" y="337"/>
                </a:cxn>
                <a:cxn ang="0">
                  <a:pos x="35" y="308"/>
                </a:cxn>
                <a:cxn ang="0">
                  <a:pos x="16" y="274"/>
                </a:cxn>
                <a:cxn ang="0">
                  <a:pos x="4" y="237"/>
                </a:cxn>
                <a:cxn ang="0">
                  <a:pos x="0" y="197"/>
                </a:cxn>
                <a:cxn ang="0">
                  <a:pos x="5" y="157"/>
                </a:cxn>
                <a:cxn ang="0">
                  <a:pos x="17" y="120"/>
                </a:cxn>
                <a:cxn ang="0">
                  <a:pos x="35" y="88"/>
                </a:cxn>
                <a:cxn ang="0">
                  <a:pos x="59" y="59"/>
                </a:cxn>
                <a:cxn ang="0">
                  <a:pos x="91" y="34"/>
                </a:cxn>
                <a:cxn ang="0">
                  <a:pos x="126" y="15"/>
                </a:cxn>
                <a:cxn ang="0">
                  <a:pos x="164" y="4"/>
                </a:cxn>
                <a:cxn ang="0">
                  <a:pos x="205" y="0"/>
                </a:cxn>
                <a:cxn ang="0">
                  <a:pos x="246" y="5"/>
                </a:cxn>
                <a:cxn ang="0">
                  <a:pos x="284" y="16"/>
                </a:cxn>
                <a:cxn ang="0">
                  <a:pos x="320" y="35"/>
                </a:cxn>
                <a:cxn ang="0">
                  <a:pos x="350" y="59"/>
                </a:cxn>
                <a:cxn ang="0">
                  <a:pos x="384" y="104"/>
                </a:cxn>
                <a:cxn ang="0">
                  <a:pos x="400" y="140"/>
                </a:cxn>
                <a:cxn ang="0">
                  <a:pos x="408" y="179"/>
                </a:cxn>
                <a:cxn ang="0">
                  <a:pos x="407" y="219"/>
                </a:cxn>
              </a:cxnLst>
              <a:rect l="0" t="0" r="r" b="b"/>
              <a:pathLst>
                <a:path w="409" h="395">
                  <a:moveTo>
                    <a:pt x="375" y="197"/>
                  </a:moveTo>
                  <a:lnTo>
                    <a:pt x="374" y="180"/>
                  </a:lnTo>
                  <a:lnTo>
                    <a:pt x="372" y="164"/>
                  </a:lnTo>
                  <a:lnTo>
                    <a:pt x="367" y="149"/>
                  </a:lnTo>
                  <a:lnTo>
                    <a:pt x="362" y="133"/>
                  </a:lnTo>
                  <a:lnTo>
                    <a:pt x="355" y="119"/>
                  </a:lnTo>
                  <a:lnTo>
                    <a:pt x="346" y="106"/>
                  </a:lnTo>
                  <a:lnTo>
                    <a:pt x="325" y="81"/>
                  </a:lnTo>
                  <a:lnTo>
                    <a:pt x="327" y="83"/>
                  </a:lnTo>
                  <a:lnTo>
                    <a:pt x="299" y="61"/>
                  </a:lnTo>
                  <a:lnTo>
                    <a:pt x="285" y="53"/>
                  </a:lnTo>
                  <a:lnTo>
                    <a:pt x="271" y="46"/>
                  </a:lnTo>
                  <a:lnTo>
                    <a:pt x="255" y="41"/>
                  </a:lnTo>
                  <a:lnTo>
                    <a:pt x="238" y="37"/>
                  </a:lnTo>
                  <a:lnTo>
                    <a:pt x="221" y="34"/>
                  </a:lnTo>
                  <a:lnTo>
                    <a:pt x="204" y="34"/>
                  </a:lnTo>
                  <a:lnTo>
                    <a:pt x="186" y="35"/>
                  </a:lnTo>
                  <a:lnTo>
                    <a:pt x="169" y="37"/>
                  </a:lnTo>
                  <a:lnTo>
                    <a:pt x="153" y="41"/>
                  </a:lnTo>
                  <a:lnTo>
                    <a:pt x="137" y="47"/>
                  </a:lnTo>
                  <a:lnTo>
                    <a:pt x="122" y="54"/>
                  </a:lnTo>
                  <a:lnTo>
                    <a:pt x="108" y="62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5"/>
                  </a:lnTo>
                  <a:lnTo>
                    <a:pt x="54" y="120"/>
                  </a:lnTo>
                  <a:lnTo>
                    <a:pt x="47" y="135"/>
                  </a:lnTo>
                  <a:lnTo>
                    <a:pt x="41" y="150"/>
                  </a:lnTo>
                  <a:lnTo>
                    <a:pt x="37" y="166"/>
                  </a:lnTo>
                  <a:lnTo>
                    <a:pt x="34" y="182"/>
                  </a:lnTo>
                  <a:lnTo>
                    <a:pt x="34" y="199"/>
                  </a:lnTo>
                  <a:lnTo>
                    <a:pt x="35" y="216"/>
                  </a:lnTo>
                  <a:lnTo>
                    <a:pt x="37" y="232"/>
                  </a:lnTo>
                  <a:lnTo>
                    <a:pt x="42" y="247"/>
                  </a:lnTo>
                  <a:lnTo>
                    <a:pt x="47" y="262"/>
                  </a:lnTo>
                  <a:lnTo>
                    <a:pt x="55" y="276"/>
                  </a:lnTo>
                  <a:lnTo>
                    <a:pt x="63" y="290"/>
                  </a:lnTo>
                  <a:lnTo>
                    <a:pt x="62" y="288"/>
                  </a:lnTo>
                  <a:lnTo>
                    <a:pt x="85" y="315"/>
                  </a:lnTo>
                  <a:lnTo>
                    <a:pt x="82" y="313"/>
                  </a:lnTo>
                  <a:lnTo>
                    <a:pt x="110" y="335"/>
                  </a:lnTo>
                  <a:lnTo>
                    <a:pt x="124" y="343"/>
                  </a:lnTo>
                  <a:lnTo>
                    <a:pt x="138" y="349"/>
                  </a:lnTo>
                  <a:lnTo>
                    <a:pt x="154" y="355"/>
                  </a:lnTo>
                  <a:lnTo>
                    <a:pt x="171" y="359"/>
                  </a:lnTo>
                  <a:lnTo>
                    <a:pt x="188" y="361"/>
                  </a:lnTo>
                  <a:lnTo>
                    <a:pt x="205" y="362"/>
                  </a:lnTo>
                  <a:lnTo>
                    <a:pt x="223" y="361"/>
                  </a:lnTo>
                  <a:lnTo>
                    <a:pt x="240" y="358"/>
                  </a:lnTo>
                  <a:lnTo>
                    <a:pt x="256" y="354"/>
                  </a:lnTo>
                  <a:lnTo>
                    <a:pt x="272" y="349"/>
                  </a:lnTo>
                  <a:lnTo>
                    <a:pt x="287" y="342"/>
                  </a:lnTo>
                  <a:lnTo>
                    <a:pt x="301" y="333"/>
                  </a:lnTo>
                  <a:lnTo>
                    <a:pt x="327" y="313"/>
                  </a:lnTo>
                  <a:lnTo>
                    <a:pt x="325" y="315"/>
                  </a:lnTo>
                  <a:lnTo>
                    <a:pt x="347" y="288"/>
                  </a:lnTo>
                  <a:lnTo>
                    <a:pt x="355" y="275"/>
                  </a:lnTo>
                  <a:lnTo>
                    <a:pt x="362" y="261"/>
                  </a:lnTo>
                  <a:lnTo>
                    <a:pt x="368" y="246"/>
                  </a:lnTo>
                  <a:lnTo>
                    <a:pt x="372" y="230"/>
                  </a:lnTo>
                  <a:lnTo>
                    <a:pt x="374" y="214"/>
                  </a:lnTo>
                  <a:lnTo>
                    <a:pt x="375" y="197"/>
                  </a:lnTo>
                  <a:close/>
                  <a:moveTo>
                    <a:pt x="407" y="219"/>
                  </a:moveTo>
                  <a:lnTo>
                    <a:pt x="404" y="239"/>
                  </a:lnTo>
                  <a:lnTo>
                    <a:pt x="399" y="258"/>
                  </a:lnTo>
                  <a:lnTo>
                    <a:pt x="392" y="276"/>
                  </a:lnTo>
                  <a:lnTo>
                    <a:pt x="384" y="293"/>
                  </a:lnTo>
                  <a:lnTo>
                    <a:pt x="373" y="310"/>
                  </a:lnTo>
                  <a:lnTo>
                    <a:pt x="350" y="337"/>
                  </a:lnTo>
                  <a:cubicBezTo>
                    <a:pt x="349" y="337"/>
                    <a:pt x="348" y="338"/>
                    <a:pt x="348" y="339"/>
                  </a:cubicBezTo>
                  <a:lnTo>
                    <a:pt x="318" y="362"/>
                  </a:lnTo>
                  <a:lnTo>
                    <a:pt x="301" y="372"/>
                  </a:lnTo>
                  <a:lnTo>
                    <a:pt x="283" y="380"/>
                  </a:lnTo>
                  <a:lnTo>
                    <a:pt x="264" y="387"/>
                  </a:lnTo>
                  <a:lnTo>
                    <a:pt x="245" y="391"/>
                  </a:lnTo>
                  <a:lnTo>
                    <a:pt x="225" y="394"/>
                  </a:lnTo>
                  <a:lnTo>
                    <a:pt x="204" y="395"/>
                  </a:lnTo>
                  <a:lnTo>
                    <a:pt x="183" y="394"/>
                  </a:lnTo>
                  <a:lnTo>
                    <a:pt x="163" y="391"/>
                  </a:lnTo>
                  <a:lnTo>
                    <a:pt x="143" y="386"/>
                  </a:lnTo>
                  <a:lnTo>
                    <a:pt x="124" y="380"/>
                  </a:lnTo>
                  <a:lnTo>
                    <a:pt x="107" y="371"/>
                  </a:lnTo>
                  <a:lnTo>
                    <a:pt x="89" y="361"/>
                  </a:lnTo>
                  <a:lnTo>
                    <a:pt x="62" y="339"/>
                  </a:lnTo>
                  <a:cubicBezTo>
                    <a:pt x="61" y="338"/>
                    <a:pt x="60" y="337"/>
                    <a:pt x="59" y="337"/>
                  </a:cubicBezTo>
                  <a:lnTo>
                    <a:pt x="36" y="310"/>
                  </a:lnTo>
                  <a:cubicBezTo>
                    <a:pt x="36" y="309"/>
                    <a:pt x="35" y="308"/>
                    <a:pt x="35" y="308"/>
                  </a:cubicBezTo>
                  <a:lnTo>
                    <a:pt x="25" y="292"/>
                  </a:lnTo>
                  <a:lnTo>
                    <a:pt x="16" y="274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5" y="157"/>
                  </a:lnTo>
                  <a:lnTo>
                    <a:pt x="10" y="138"/>
                  </a:lnTo>
                  <a:lnTo>
                    <a:pt x="17" y="120"/>
                  </a:lnTo>
                  <a:lnTo>
                    <a:pt x="26" y="103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8"/>
                    <a:pt x="62" y="57"/>
                  </a:cubicBezTo>
                  <a:lnTo>
                    <a:pt x="91" y="34"/>
                  </a:lnTo>
                  <a:lnTo>
                    <a:pt x="108" y="24"/>
                  </a:lnTo>
                  <a:lnTo>
                    <a:pt x="126" y="15"/>
                  </a:lnTo>
                  <a:lnTo>
                    <a:pt x="145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5"/>
                  </a:lnTo>
                  <a:lnTo>
                    <a:pt x="266" y="9"/>
                  </a:lnTo>
                  <a:lnTo>
                    <a:pt x="284" y="16"/>
                  </a:lnTo>
                  <a:lnTo>
                    <a:pt x="303" y="24"/>
                  </a:lnTo>
                  <a:lnTo>
                    <a:pt x="320" y="35"/>
                  </a:lnTo>
                  <a:lnTo>
                    <a:pt x="348" y="57"/>
                  </a:lnTo>
                  <a:cubicBezTo>
                    <a:pt x="348" y="58"/>
                    <a:pt x="349" y="58"/>
                    <a:pt x="350" y="59"/>
                  </a:cubicBezTo>
                  <a:lnTo>
                    <a:pt x="374" y="88"/>
                  </a:lnTo>
                  <a:lnTo>
                    <a:pt x="384" y="104"/>
                  </a:lnTo>
                  <a:lnTo>
                    <a:pt x="393" y="122"/>
                  </a:lnTo>
                  <a:lnTo>
                    <a:pt x="400" y="140"/>
                  </a:lnTo>
                  <a:lnTo>
                    <a:pt x="405" y="159"/>
                  </a:lnTo>
                  <a:lnTo>
                    <a:pt x="408" y="179"/>
                  </a:lnTo>
                  <a:lnTo>
                    <a:pt x="409" y="199"/>
                  </a:lnTo>
                  <a:lnTo>
                    <a:pt x="407" y="2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3" name="Rectangle 459"/>
            <p:cNvSpPr>
              <a:spLocks noChangeArrowheads="1"/>
            </p:cNvSpPr>
            <p:nvPr/>
          </p:nvSpPr>
          <p:spPr bwMode="auto">
            <a:xfrm>
              <a:off x="5097" y="2752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4" name="Freeform 460"/>
            <p:cNvSpPr>
              <a:spLocks noEditPoints="1"/>
            </p:cNvSpPr>
            <p:nvPr/>
          </p:nvSpPr>
          <p:spPr bwMode="auto">
            <a:xfrm>
              <a:off x="5124" y="2752"/>
              <a:ext cx="83" cy="80"/>
            </a:xfrm>
            <a:custGeom>
              <a:avLst/>
              <a:gdLst/>
              <a:ahLst/>
              <a:cxnLst>
                <a:cxn ang="0">
                  <a:pos x="408" y="216"/>
                </a:cxn>
                <a:cxn ang="0">
                  <a:pos x="400" y="255"/>
                </a:cxn>
                <a:cxn ang="0">
                  <a:pos x="384" y="290"/>
                </a:cxn>
                <a:cxn ang="0">
                  <a:pos x="350" y="336"/>
                </a:cxn>
                <a:cxn ang="0">
                  <a:pos x="320" y="360"/>
                </a:cxn>
                <a:cxn ang="0">
                  <a:pos x="284" y="379"/>
                </a:cxn>
                <a:cxn ang="0">
                  <a:pos x="246" y="390"/>
                </a:cxn>
                <a:cxn ang="0">
                  <a:pos x="205" y="394"/>
                </a:cxn>
                <a:cxn ang="0">
                  <a:pos x="164" y="390"/>
                </a:cxn>
                <a:cxn ang="0">
                  <a:pos x="126" y="379"/>
                </a:cxn>
                <a:cxn ang="0">
                  <a:pos x="91" y="361"/>
                </a:cxn>
                <a:cxn ang="0">
                  <a:pos x="59" y="336"/>
                </a:cxn>
                <a:cxn ang="0">
                  <a:pos x="35" y="307"/>
                </a:cxn>
                <a:cxn ang="0">
                  <a:pos x="17" y="275"/>
                </a:cxn>
                <a:cxn ang="0">
                  <a:pos x="5" y="238"/>
                </a:cxn>
                <a:cxn ang="0">
                  <a:pos x="0" y="198"/>
                </a:cxn>
                <a:cxn ang="0">
                  <a:pos x="4" y="158"/>
                </a:cxn>
                <a:cxn ang="0">
                  <a:pos x="16" y="121"/>
                </a:cxn>
                <a:cxn ang="0">
                  <a:pos x="35" y="87"/>
                </a:cxn>
                <a:cxn ang="0">
                  <a:pos x="59" y="58"/>
                </a:cxn>
                <a:cxn ang="0">
                  <a:pos x="89" y="34"/>
                </a:cxn>
                <a:cxn ang="0">
                  <a:pos x="124" y="15"/>
                </a:cxn>
                <a:cxn ang="0">
                  <a:pos x="163" y="4"/>
                </a:cxn>
                <a:cxn ang="0">
                  <a:pos x="204" y="0"/>
                </a:cxn>
                <a:cxn ang="0">
                  <a:pos x="245" y="3"/>
                </a:cxn>
                <a:cxn ang="0">
                  <a:pos x="283" y="15"/>
                </a:cxn>
                <a:cxn ang="0">
                  <a:pos x="318" y="33"/>
                </a:cxn>
                <a:cxn ang="0">
                  <a:pos x="350" y="58"/>
                </a:cxn>
                <a:cxn ang="0">
                  <a:pos x="384" y="102"/>
                </a:cxn>
                <a:cxn ang="0">
                  <a:pos x="399" y="137"/>
                </a:cxn>
                <a:cxn ang="0">
                  <a:pos x="407" y="176"/>
                </a:cxn>
                <a:cxn ang="0">
                  <a:pos x="374" y="181"/>
                </a:cxn>
                <a:cxn ang="0">
                  <a:pos x="368" y="149"/>
                </a:cxn>
                <a:cxn ang="0">
                  <a:pos x="355" y="120"/>
                </a:cxn>
                <a:cxn ang="0">
                  <a:pos x="325" y="80"/>
                </a:cxn>
                <a:cxn ang="0">
                  <a:pos x="301" y="62"/>
                </a:cxn>
                <a:cxn ang="0">
                  <a:pos x="272" y="46"/>
                </a:cxn>
                <a:cxn ang="0">
                  <a:pos x="240" y="36"/>
                </a:cxn>
                <a:cxn ang="0">
                  <a:pos x="205" y="33"/>
                </a:cxn>
                <a:cxn ang="0">
                  <a:pos x="171" y="36"/>
                </a:cxn>
                <a:cxn ang="0">
                  <a:pos x="138" y="46"/>
                </a:cxn>
                <a:cxn ang="0">
                  <a:pos x="110" y="60"/>
                </a:cxn>
                <a:cxn ang="0">
                  <a:pos x="85" y="80"/>
                </a:cxn>
                <a:cxn ang="0">
                  <a:pos x="63" y="105"/>
                </a:cxn>
                <a:cxn ang="0">
                  <a:pos x="47" y="133"/>
                </a:cxn>
                <a:cxn ang="0">
                  <a:pos x="37" y="163"/>
                </a:cxn>
                <a:cxn ang="0">
                  <a:pos x="34" y="196"/>
                </a:cxn>
                <a:cxn ang="0">
                  <a:pos x="37" y="229"/>
                </a:cxn>
                <a:cxn ang="0">
                  <a:pos x="47" y="260"/>
                </a:cxn>
                <a:cxn ang="0">
                  <a:pos x="63" y="289"/>
                </a:cxn>
                <a:cxn ang="0">
                  <a:pos x="85" y="314"/>
                </a:cxn>
                <a:cxn ang="0">
                  <a:pos x="108" y="332"/>
                </a:cxn>
                <a:cxn ang="0">
                  <a:pos x="137" y="348"/>
                </a:cxn>
                <a:cxn ang="0">
                  <a:pos x="169" y="357"/>
                </a:cxn>
                <a:cxn ang="0">
                  <a:pos x="204" y="361"/>
                </a:cxn>
                <a:cxn ang="0">
                  <a:pos x="238" y="358"/>
                </a:cxn>
                <a:cxn ang="0">
                  <a:pos x="271" y="348"/>
                </a:cxn>
                <a:cxn ang="0">
                  <a:pos x="299" y="334"/>
                </a:cxn>
                <a:cxn ang="0">
                  <a:pos x="325" y="314"/>
                </a:cxn>
                <a:cxn ang="0">
                  <a:pos x="355" y="276"/>
                </a:cxn>
                <a:cxn ang="0">
                  <a:pos x="367" y="246"/>
                </a:cxn>
                <a:cxn ang="0">
                  <a:pos x="374" y="215"/>
                </a:cxn>
                <a:cxn ang="0">
                  <a:pos x="374" y="181"/>
                </a:cxn>
              </a:cxnLst>
              <a:rect l="0" t="0" r="r" b="b"/>
              <a:pathLst>
                <a:path w="409" h="394">
                  <a:moveTo>
                    <a:pt x="409" y="196"/>
                  </a:moveTo>
                  <a:lnTo>
                    <a:pt x="408" y="216"/>
                  </a:lnTo>
                  <a:lnTo>
                    <a:pt x="405" y="236"/>
                  </a:lnTo>
                  <a:lnTo>
                    <a:pt x="400" y="255"/>
                  </a:lnTo>
                  <a:lnTo>
                    <a:pt x="393" y="273"/>
                  </a:lnTo>
                  <a:lnTo>
                    <a:pt x="384" y="290"/>
                  </a:lnTo>
                  <a:lnTo>
                    <a:pt x="374" y="307"/>
                  </a:lnTo>
                  <a:lnTo>
                    <a:pt x="350" y="336"/>
                  </a:lnTo>
                  <a:cubicBezTo>
                    <a:pt x="349" y="336"/>
                    <a:pt x="348" y="337"/>
                    <a:pt x="348" y="338"/>
                  </a:cubicBezTo>
                  <a:lnTo>
                    <a:pt x="320" y="360"/>
                  </a:lnTo>
                  <a:lnTo>
                    <a:pt x="303" y="370"/>
                  </a:lnTo>
                  <a:lnTo>
                    <a:pt x="284" y="379"/>
                  </a:lnTo>
                  <a:lnTo>
                    <a:pt x="266" y="385"/>
                  </a:lnTo>
                  <a:lnTo>
                    <a:pt x="246" y="390"/>
                  </a:lnTo>
                  <a:lnTo>
                    <a:pt x="226" y="393"/>
                  </a:lnTo>
                  <a:lnTo>
                    <a:pt x="205" y="394"/>
                  </a:lnTo>
                  <a:lnTo>
                    <a:pt x="184" y="393"/>
                  </a:lnTo>
                  <a:lnTo>
                    <a:pt x="164" y="390"/>
                  </a:lnTo>
                  <a:lnTo>
                    <a:pt x="145" y="386"/>
                  </a:lnTo>
                  <a:lnTo>
                    <a:pt x="126" y="379"/>
                  </a:lnTo>
                  <a:lnTo>
                    <a:pt x="108" y="371"/>
                  </a:lnTo>
                  <a:lnTo>
                    <a:pt x="91" y="361"/>
                  </a:lnTo>
                  <a:lnTo>
                    <a:pt x="62" y="338"/>
                  </a:lnTo>
                  <a:cubicBezTo>
                    <a:pt x="61" y="337"/>
                    <a:pt x="60" y="336"/>
                    <a:pt x="59" y="336"/>
                  </a:cubicBezTo>
                  <a:lnTo>
                    <a:pt x="36" y="309"/>
                  </a:lnTo>
                  <a:cubicBezTo>
                    <a:pt x="36" y="308"/>
                    <a:pt x="35" y="307"/>
                    <a:pt x="35" y="307"/>
                  </a:cubicBezTo>
                  <a:lnTo>
                    <a:pt x="26" y="292"/>
                  </a:lnTo>
                  <a:lnTo>
                    <a:pt x="17" y="275"/>
                  </a:lnTo>
                  <a:lnTo>
                    <a:pt x="10" y="257"/>
                  </a:lnTo>
                  <a:lnTo>
                    <a:pt x="5" y="238"/>
                  </a:lnTo>
                  <a:lnTo>
                    <a:pt x="1" y="218"/>
                  </a:lnTo>
                  <a:lnTo>
                    <a:pt x="0" y="198"/>
                  </a:lnTo>
                  <a:lnTo>
                    <a:pt x="1" y="178"/>
                  </a:lnTo>
                  <a:lnTo>
                    <a:pt x="4" y="158"/>
                  </a:lnTo>
                  <a:lnTo>
                    <a:pt x="9" y="139"/>
                  </a:lnTo>
                  <a:lnTo>
                    <a:pt x="16" y="121"/>
                  </a:lnTo>
                  <a:lnTo>
                    <a:pt x="25" y="103"/>
                  </a:lnTo>
                  <a:lnTo>
                    <a:pt x="35" y="87"/>
                  </a:lnTo>
                  <a:cubicBezTo>
                    <a:pt x="35" y="86"/>
                    <a:pt x="36" y="86"/>
                    <a:pt x="36" y="85"/>
                  </a:cubicBezTo>
                  <a:lnTo>
                    <a:pt x="59" y="58"/>
                  </a:lnTo>
                  <a:cubicBezTo>
                    <a:pt x="60" y="58"/>
                    <a:pt x="61" y="57"/>
                    <a:pt x="62" y="56"/>
                  </a:cubicBezTo>
                  <a:lnTo>
                    <a:pt x="89" y="34"/>
                  </a:lnTo>
                  <a:lnTo>
                    <a:pt x="107" y="24"/>
                  </a:lnTo>
                  <a:lnTo>
                    <a:pt x="124" y="15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25" y="1"/>
                  </a:lnTo>
                  <a:lnTo>
                    <a:pt x="245" y="3"/>
                  </a:lnTo>
                  <a:lnTo>
                    <a:pt x="264" y="8"/>
                  </a:lnTo>
                  <a:lnTo>
                    <a:pt x="283" y="15"/>
                  </a:lnTo>
                  <a:lnTo>
                    <a:pt x="301" y="23"/>
                  </a:lnTo>
                  <a:lnTo>
                    <a:pt x="318" y="33"/>
                  </a:lnTo>
                  <a:lnTo>
                    <a:pt x="348" y="56"/>
                  </a:lnTo>
                  <a:cubicBezTo>
                    <a:pt x="348" y="57"/>
                    <a:pt x="349" y="58"/>
                    <a:pt x="350" y="58"/>
                  </a:cubicBezTo>
                  <a:lnTo>
                    <a:pt x="373" y="85"/>
                  </a:lnTo>
                  <a:lnTo>
                    <a:pt x="384" y="102"/>
                  </a:lnTo>
                  <a:lnTo>
                    <a:pt x="392" y="119"/>
                  </a:lnTo>
                  <a:lnTo>
                    <a:pt x="399" y="137"/>
                  </a:lnTo>
                  <a:lnTo>
                    <a:pt x="404" y="156"/>
                  </a:lnTo>
                  <a:lnTo>
                    <a:pt x="407" y="176"/>
                  </a:lnTo>
                  <a:lnTo>
                    <a:pt x="409" y="196"/>
                  </a:lnTo>
                  <a:close/>
                  <a:moveTo>
                    <a:pt x="374" y="181"/>
                  </a:moveTo>
                  <a:lnTo>
                    <a:pt x="372" y="165"/>
                  </a:lnTo>
                  <a:lnTo>
                    <a:pt x="368" y="149"/>
                  </a:lnTo>
                  <a:lnTo>
                    <a:pt x="362" y="134"/>
                  </a:lnTo>
                  <a:lnTo>
                    <a:pt x="355" y="120"/>
                  </a:lnTo>
                  <a:lnTo>
                    <a:pt x="347" y="107"/>
                  </a:lnTo>
                  <a:lnTo>
                    <a:pt x="325" y="80"/>
                  </a:lnTo>
                  <a:lnTo>
                    <a:pt x="327" y="82"/>
                  </a:lnTo>
                  <a:lnTo>
                    <a:pt x="301" y="62"/>
                  </a:lnTo>
                  <a:lnTo>
                    <a:pt x="287" y="53"/>
                  </a:lnTo>
                  <a:lnTo>
                    <a:pt x="272" y="46"/>
                  </a:lnTo>
                  <a:lnTo>
                    <a:pt x="256" y="41"/>
                  </a:lnTo>
                  <a:lnTo>
                    <a:pt x="240" y="36"/>
                  </a:lnTo>
                  <a:lnTo>
                    <a:pt x="223" y="34"/>
                  </a:lnTo>
                  <a:lnTo>
                    <a:pt x="205" y="33"/>
                  </a:lnTo>
                  <a:lnTo>
                    <a:pt x="188" y="34"/>
                  </a:lnTo>
                  <a:lnTo>
                    <a:pt x="171" y="36"/>
                  </a:lnTo>
                  <a:lnTo>
                    <a:pt x="154" y="40"/>
                  </a:lnTo>
                  <a:lnTo>
                    <a:pt x="138" y="46"/>
                  </a:lnTo>
                  <a:lnTo>
                    <a:pt x="124" y="52"/>
                  </a:lnTo>
                  <a:lnTo>
                    <a:pt x="110" y="60"/>
                  </a:lnTo>
                  <a:lnTo>
                    <a:pt x="82" y="82"/>
                  </a:lnTo>
                  <a:lnTo>
                    <a:pt x="85" y="80"/>
                  </a:lnTo>
                  <a:lnTo>
                    <a:pt x="62" y="107"/>
                  </a:lnTo>
                  <a:lnTo>
                    <a:pt x="63" y="105"/>
                  </a:lnTo>
                  <a:lnTo>
                    <a:pt x="55" y="119"/>
                  </a:lnTo>
                  <a:lnTo>
                    <a:pt x="47" y="133"/>
                  </a:lnTo>
                  <a:lnTo>
                    <a:pt x="42" y="148"/>
                  </a:lnTo>
                  <a:lnTo>
                    <a:pt x="37" y="163"/>
                  </a:lnTo>
                  <a:lnTo>
                    <a:pt x="35" y="179"/>
                  </a:lnTo>
                  <a:lnTo>
                    <a:pt x="34" y="196"/>
                  </a:lnTo>
                  <a:lnTo>
                    <a:pt x="34" y="213"/>
                  </a:lnTo>
                  <a:lnTo>
                    <a:pt x="37" y="229"/>
                  </a:lnTo>
                  <a:lnTo>
                    <a:pt x="41" y="245"/>
                  </a:lnTo>
                  <a:lnTo>
                    <a:pt x="47" y="260"/>
                  </a:lnTo>
                  <a:lnTo>
                    <a:pt x="54" y="274"/>
                  </a:lnTo>
                  <a:lnTo>
                    <a:pt x="63" y="289"/>
                  </a:lnTo>
                  <a:lnTo>
                    <a:pt x="62" y="287"/>
                  </a:lnTo>
                  <a:lnTo>
                    <a:pt x="85" y="314"/>
                  </a:lnTo>
                  <a:lnTo>
                    <a:pt x="82" y="312"/>
                  </a:lnTo>
                  <a:lnTo>
                    <a:pt x="108" y="332"/>
                  </a:lnTo>
                  <a:lnTo>
                    <a:pt x="122" y="341"/>
                  </a:lnTo>
                  <a:lnTo>
                    <a:pt x="137" y="348"/>
                  </a:lnTo>
                  <a:lnTo>
                    <a:pt x="153" y="353"/>
                  </a:lnTo>
                  <a:lnTo>
                    <a:pt x="169" y="357"/>
                  </a:lnTo>
                  <a:lnTo>
                    <a:pt x="186" y="360"/>
                  </a:lnTo>
                  <a:lnTo>
                    <a:pt x="204" y="361"/>
                  </a:lnTo>
                  <a:lnTo>
                    <a:pt x="221" y="360"/>
                  </a:lnTo>
                  <a:lnTo>
                    <a:pt x="238" y="358"/>
                  </a:lnTo>
                  <a:lnTo>
                    <a:pt x="255" y="354"/>
                  </a:lnTo>
                  <a:lnTo>
                    <a:pt x="271" y="348"/>
                  </a:lnTo>
                  <a:lnTo>
                    <a:pt x="285" y="342"/>
                  </a:lnTo>
                  <a:lnTo>
                    <a:pt x="299" y="334"/>
                  </a:lnTo>
                  <a:lnTo>
                    <a:pt x="327" y="312"/>
                  </a:lnTo>
                  <a:lnTo>
                    <a:pt x="325" y="314"/>
                  </a:lnTo>
                  <a:lnTo>
                    <a:pt x="346" y="289"/>
                  </a:lnTo>
                  <a:lnTo>
                    <a:pt x="355" y="276"/>
                  </a:lnTo>
                  <a:lnTo>
                    <a:pt x="362" y="261"/>
                  </a:lnTo>
                  <a:lnTo>
                    <a:pt x="367" y="246"/>
                  </a:lnTo>
                  <a:lnTo>
                    <a:pt x="372" y="231"/>
                  </a:lnTo>
                  <a:lnTo>
                    <a:pt x="374" y="215"/>
                  </a:lnTo>
                  <a:lnTo>
                    <a:pt x="375" y="198"/>
                  </a:lnTo>
                  <a:lnTo>
                    <a:pt x="374" y="18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5" name="Rectangle 461"/>
            <p:cNvSpPr>
              <a:spLocks noChangeArrowheads="1"/>
            </p:cNvSpPr>
            <p:nvPr/>
          </p:nvSpPr>
          <p:spPr bwMode="auto">
            <a:xfrm>
              <a:off x="5092" y="2948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6" name="Freeform 462"/>
            <p:cNvSpPr>
              <a:spLocks noEditPoints="1"/>
            </p:cNvSpPr>
            <p:nvPr/>
          </p:nvSpPr>
          <p:spPr bwMode="auto">
            <a:xfrm>
              <a:off x="5119" y="2875"/>
              <a:ext cx="83" cy="80"/>
            </a:xfrm>
            <a:custGeom>
              <a:avLst/>
              <a:gdLst/>
              <a:ahLst/>
              <a:cxnLst>
                <a:cxn ang="0">
                  <a:pos x="372" y="164"/>
                </a:cxn>
                <a:cxn ang="0">
                  <a:pos x="355" y="119"/>
                </a:cxn>
                <a:cxn ang="0">
                  <a:pos x="327" y="83"/>
                </a:cxn>
                <a:cxn ang="0">
                  <a:pos x="286" y="53"/>
                </a:cxn>
                <a:cxn ang="0">
                  <a:pos x="238" y="36"/>
                </a:cxn>
                <a:cxn ang="0">
                  <a:pos x="186" y="34"/>
                </a:cxn>
                <a:cxn ang="0">
                  <a:pos x="137" y="46"/>
                </a:cxn>
                <a:cxn ang="0">
                  <a:pos x="110" y="60"/>
                </a:cxn>
                <a:cxn ang="0">
                  <a:pos x="62" y="108"/>
                </a:cxn>
                <a:cxn ang="0">
                  <a:pos x="47" y="135"/>
                </a:cxn>
                <a:cxn ang="0">
                  <a:pos x="34" y="182"/>
                </a:cxn>
                <a:cxn ang="0">
                  <a:pos x="37" y="232"/>
                </a:cxn>
                <a:cxn ang="0">
                  <a:pos x="55" y="278"/>
                </a:cxn>
                <a:cxn ang="0">
                  <a:pos x="85" y="316"/>
                </a:cxn>
                <a:cxn ang="0">
                  <a:pos x="108" y="335"/>
                </a:cxn>
                <a:cxn ang="0">
                  <a:pos x="154" y="356"/>
                </a:cxn>
                <a:cxn ang="0">
                  <a:pos x="205" y="363"/>
                </a:cxn>
                <a:cxn ang="0">
                  <a:pos x="256" y="356"/>
                </a:cxn>
                <a:cxn ang="0">
                  <a:pos x="301" y="335"/>
                </a:cxn>
                <a:cxn ang="0">
                  <a:pos x="325" y="316"/>
                </a:cxn>
                <a:cxn ang="0">
                  <a:pos x="362" y="262"/>
                </a:cxn>
                <a:cxn ang="0">
                  <a:pos x="374" y="214"/>
                </a:cxn>
                <a:cxn ang="0">
                  <a:pos x="404" y="239"/>
                </a:cxn>
                <a:cxn ang="0">
                  <a:pos x="384" y="294"/>
                </a:cxn>
                <a:cxn ang="0">
                  <a:pos x="348" y="340"/>
                </a:cxn>
                <a:cxn ang="0">
                  <a:pos x="301" y="373"/>
                </a:cxn>
                <a:cxn ang="0">
                  <a:pos x="245" y="393"/>
                </a:cxn>
                <a:cxn ang="0">
                  <a:pos x="183" y="395"/>
                </a:cxn>
                <a:cxn ang="0">
                  <a:pos x="124" y="381"/>
                </a:cxn>
                <a:cxn ang="0">
                  <a:pos x="89" y="362"/>
                </a:cxn>
                <a:cxn ang="0">
                  <a:pos x="36" y="311"/>
                </a:cxn>
                <a:cxn ang="0">
                  <a:pos x="16" y="275"/>
                </a:cxn>
                <a:cxn ang="0">
                  <a:pos x="1" y="218"/>
                </a:cxn>
                <a:cxn ang="0">
                  <a:pos x="5" y="157"/>
                </a:cxn>
                <a:cxn ang="0">
                  <a:pos x="26" y="103"/>
                </a:cxn>
                <a:cxn ang="0">
                  <a:pos x="59" y="59"/>
                </a:cxn>
                <a:cxn ang="0">
                  <a:pos x="91" y="33"/>
                </a:cxn>
                <a:cxn ang="0">
                  <a:pos x="145" y="9"/>
                </a:cxn>
                <a:cxn ang="0">
                  <a:pos x="205" y="0"/>
                </a:cxn>
                <a:cxn ang="0">
                  <a:pos x="266" y="9"/>
                </a:cxn>
                <a:cxn ang="0">
                  <a:pos x="318" y="33"/>
                </a:cxn>
                <a:cxn ang="0">
                  <a:pos x="350" y="59"/>
                </a:cxn>
                <a:cxn ang="0">
                  <a:pos x="393" y="122"/>
                </a:cxn>
                <a:cxn ang="0">
                  <a:pos x="408" y="179"/>
                </a:cxn>
              </a:cxnLst>
              <a:rect l="0" t="0" r="r" b="b"/>
              <a:pathLst>
                <a:path w="409" h="397">
                  <a:moveTo>
                    <a:pt x="375" y="197"/>
                  </a:moveTo>
                  <a:lnTo>
                    <a:pt x="374" y="181"/>
                  </a:lnTo>
                  <a:lnTo>
                    <a:pt x="372" y="164"/>
                  </a:lnTo>
                  <a:lnTo>
                    <a:pt x="367" y="149"/>
                  </a:lnTo>
                  <a:lnTo>
                    <a:pt x="362" y="133"/>
                  </a:lnTo>
                  <a:lnTo>
                    <a:pt x="355" y="119"/>
                  </a:lnTo>
                  <a:lnTo>
                    <a:pt x="346" y="106"/>
                  </a:lnTo>
                  <a:lnTo>
                    <a:pt x="324" y="80"/>
                  </a:lnTo>
                  <a:lnTo>
                    <a:pt x="327" y="83"/>
                  </a:lnTo>
                  <a:lnTo>
                    <a:pt x="299" y="60"/>
                  </a:lnTo>
                  <a:lnTo>
                    <a:pt x="301" y="62"/>
                  </a:lnTo>
                  <a:lnTo>
                    <a:pt x="286" y="53"/>
                  </a:lnTo>
                  <a:lnTo>
                    <a:pt x="270" y="46"/>
                  </a:lnTo>
                  <a:lnTo>
                    <a:pt x="255" y="40"/>
                  </a:lnTo>
                  <a:lnTo>
                    <a:pt x="238" y="36"/>
                  </a:lnTo>
                  <a:lnTo>
                    <a:pt x="221" y="34"/>
                  </a:lnTo>
                  <a:lnTo>
                    <a:pt x="204" y="33"/>
                  </a:lnTo>
                  <a:lnTo>
                    <a:pt x="186" y="34"/>
                  </a:lnTo>
                  <a:lnTo>
                    <a:pt x="169" y="37"/>
                  </a:lnTo>
                  <a:lnTo>
                    <a:pt x="153" y="41"/>
                  </a:lnTo>
                  <a:lnTo>
                    <a:pt x="137" y="46"/>
                  </a:lnTo>
                  <a:lnTo>
                    <a:pt x="122" y="54"/>
                  </a:lnTo>
                  <a:lnTo>
                    <a:pt x="108" y="62"/>
                  </a:lnTo>
                  <a:lnTo>
                    <a:pt x="110" y="60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5"/>
                  </a:lnTo>
                  <a:lnTo>
                    <a:pt x="54" y="120"/>
                  </a:lnTo>
                  <a:lnTo>
                    <a:pt x="47" y="135"/>
                  </a:lnTo>
                  <a:lnTo>
                    <a:pt x="41" y="150"/>
                  </a:lnTo>
                  <a:lnTo>
                    <a:pt x="37" y="166"/>
                  </a:lnTo>
                  <a:lnTo>
                    <a:pt x="34" y="182"/>
                  </a:lnTo>
                  <a:lnTo>
                    <a:pt x="34" y="199"/>
                  </a:lnTo>
                  <a:lnTo>
                    <a:pt x="35" y="216"/>
                  </a:lnTo>
                  <a:lnTo>
                    <a:pt x="37" y="232"/>
                  </a:lnTo>
                  <a:lnTo>
                    <a:pt x="42" y="248"/>
                  </a:lnTo>
                  <a:lnTo>
                    <a:pt x="47" y="263"/>
                  </a:lnTo>
                  <a:lnTo>
                    <a:pt x="55" y="278"/>
                  </a:lnTo>
                  <a:lnTo>
                    <a:pt x="63" y="291"/>
                  </a:lnTo>
                  <a:lnTo>
                    <a:pt x="62" y="289"/>
                  </a:lnTo>
                  <a:lnTo>
                    <a:pt x="85" y="316"/>
                  </a:lnTo>
                  <a:lnTo>
                    <a:pt x="82" y="314"/>
                  </a:lnTo>
                  <a:lnTo>
                    <a:pt x="110" y="336"/>
                  </a:lnTo>
                  <a:lnTo>
                    <a:pt x="108" y="335"/>
                  </a:lnTo>
                  <a:lnTo>
                    <a:pt x="124" y="344"/>
                  </a:lnTo>
                  <a:lnTo>
                    <a:pt x="139" y="351"/>
                  </a:lnTo>
                  <a:lnTo>
                    <a:pt x="154" y="356"/>
                  </a:lnTo>
                  <a:lnTo>
                    <a:pt x="171" y="360"/>
                  </a:lnTo>
                  <a:lnTo>
                    <a:pt x="188" y="362"/>
                  </a:lnTo>
                  <a:lnTo>
                    <a:pt x="205" y="363"/>
                  </a:lnTo>
                  <a:lnTo>
                    <a:pt x="223" y="362"/>
                  </a:lnTo>
                  <a:lnTo>
                    <a:pt x="240" y="360"/>
                  </a:lnTo>
                  <a:lnTo>
                    <a:pt x="256" y="356"/>
                  </a:lnTo>
                  <a:lnTo>
                    <a:pt x="272" y="350"/>
                  </a:lnTo>
                  <a:lnTo>
                    <a:pt x="287" y="343"/>
                  </a:lnTo>
                  <a:lnTo>
                    <a:pt x="301" y="335"/>
                  </a:lnTo>
                  <a:lnTo>
                    <a:pt x="299" y="336"/>
                  </a:lnTo>
                  <a:lnTo>
                    <a:pt x="327" y="314"/>
                  </a:lnTo>
                  <a:lnTo>
                    <a:pt x="325" y="316"/>
                  </a:lnTo>
                  <a:lnTo>
                    <a:pt x="347" y="289"/>
                  </a:lnTo>
                  <a:lnTo>
                    <a:pt x="355" y="276"/>
                  </a:lnTo>
                  <a:lnTo>
                    <a:pt x="362" y="262"/>
                  </a:lnTo>
                  <a:lnTo>
                    <a:pt x="368" y="246"/>
                  </a:lnTo>
                  <a:lnTo>
                    <a:pt x="372" y="231"/>
                  </a:lnTo>
                  <a:lnTo>
                    <a:pt x="374" y="214"/>
                  </a:lnTo>
                  <a:lnTo>
                    <a:pt x="375" y="197"/>
                  </a:lnTo>
                  <a:close/>
                  <a:moveTo>
                    <a:pt x="407" y="219"/>
                  </a:moveTo>
                  <a:lnTo>
                    <a:pt x="404" y="239"/>
                  </a:lnTo>
                  <a:lnTo>
                    <a:pt x="399" y="258"/>
                  </a:lnTo>
                  <a:lnTo>
                    <a:pt x="392" y="276"/>
                  </a:lnTo>
                  <a:lnTo>
                    <a:pt x="384" y="294"/>
                  </a:lnTo>
                  <a:lnTo>
                    <a:pt x="373" y="311"/>
                  </a:lnTo>
                  <a:lnTo>
                    <a:pt x="350" y="338"/>
                  </a:lnTo>
                  <a:cubicBezTo>
                    <a:pt x="349" y="338"/>
                    <a:pt x="348" y="339"/>
                    <a:pt x="348" y="340"/>
                  </a:cubicBezTo>
                  <a:lnTo>
                    <a:pt x="320" y="362"/>
                  </a:lnTo>
                  <a:cubicBezTo>
                    <a:pt x="319" y="362"/>
                    <a:pt x="319" y="363"/>
                    <a:pt x="318" y="363"/>
                  </a:cubicBezTo>
                  <a:lnTo>
                    <a:pt x="301" y="373"/>
                  </a:lnTo>
                  <a:lnTo>
                    <a:pt x="283" y="381"/>
                  </a:lnTo>
                  <a:lnTo>
                    <a:pt x="264" y="388"/>
                  </a:lnTo>
                  <a:lnTo>
                    <a:pt x="245" y="393"/>
                  </a:lnTo>
                  <a:lnTo>
                    <a:pt x="225" y="396"/>
                  </a:lnTo>
                  <a:lnTo>
                    <a:pt x="204" y="397"/>
                  </a:lnTo>
                  <a:lnTo>
                    <a:pt x="183" y="395"/>
                  </a:lnTo>
                  <a:lnTo>
                    <a:pt x="163" y="392"/>
                  </a:lnTo>
                  <a:lnTo>
                    <a:pt x="143" y="387"/>
                  </a:lnTo>
                  <a:lnTo>
                    <a:pt x="124" y="381"/>
                  </a:lnTo>
                  <a:lnTo>
                    <a:pt x="107" y="372"/>
                  </a:lnTo>
                  <a:lnTo>
                    <a:pt x="91" y="363"/>
                  </a:lnTo>
                  <a:cubicBezTo>
                    <a:pt x="91" y="363"/>
                    <a:pt x="90" y="362"/>
                    <a:pt x="89" y="362"/>
                  </a:cubicBezTo>
                  <a:lnTo>
                    <a:pt x="62" y="340"/>
                  </a:lnTo>
                  <a:cubicBezTo>
                    <a:pt x="61" y="339"/>
                    <a:pt x="60" y="338"/>
                    <a:pt x="59" y="338"/>
                  </a:cubicBezTo>
                  <a:lnTo>
                    <a:pt x="36" y="311"/>
                  </a:lnTo>
                  <a:cubicBezTo>
                    <a:pt x="36" y="310"/>
                    <a:pt x="35" y="309"/>
                    <a:pt x="35" y="309"/>
                  </a:cubicBezTo>
                  <a:lnTo>
                    <a:pt x="25" y="292"/>
                  </a:lnTo>
                  <a:lnTo>
                    <a:pt x="16" y="275"/>
                  </a:lnTo>
                  <a:lnTo>
                    <a:pt x="9" y="257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5" y="157"/>
                  </a:lnTo>
                  <a:lnTo>
                    <a:pt x="10" y="138"/>
                  </a:lnTo>
                  <a:lnTo>
                    <a:pt x="17" y="120"/>
                  </a:lnTo>
                  <a:lnTo>
                    <a:pt x="26" y="103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7"/>
                    <a:pt x="62" y="57"/>
                  </a:cubicBezTo>
                  <a:lnTo>
                    <a:pt x="89" y="34"/>
                  </a:lnTo>
                  <a:cubicBezTo>
                    <a:pt x="90" y="34"/>
                    <a:pt x="91" y="33"/>
                    <a:pt x="91" y="33"/>
                  </a:cubicBezTo>
                  <a:lnTo>
                    <a:pt x="108" y="23"/>
                  </a:lnTo>
                  <a:lnTo>
                    <a:pt x="126" y="15"/>
                  </a:lnTo>
                  <a:lnTo>
                    <a:pt x="145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4"/>
                  </a:lnTo>
                  <a:lnTo>
                    <a:pt x="266" y="9"/>
                  </a:lnTo>
                  <a:lnTo>
                    <a:pt x="285" y="16"/>
                  </a:lnTo>
                  <a:lnTo>
                    <a:pt x="302" y="24"/>
                  </a:lnTo>
                  <a:lnTo>
                    <a:pt x="318" y="33"/>
                  </a:lnTo>
                  <a:cubicBezTo>
                    <a:pt x="319" y="33"/>
                    <a:pt x="319" y="34"/>
                    <a:pt x="320" y="34"/>
                  </a:cubicBezTo>
                  <a:lnTo>
                    <a:pt x="348" y="57"/>
                  </a:lnTo>
                  <a:cubicBezTo>
                    <a:pt x="348" y="57"/>
                    <a:pt x="349" y="58"/>
                    <a:pt x="350" y="59"/>
                  </a:cubicBezTo>
                  <a:lnTo>
                    <a:pt x="374" y="88"/>
                  </a:lnTo>
                  <a:lnTo>
                    <a:pt x="384" y="104"/>
                  </a:lnTo>
                  <a:lnTo>
                    <a:pt x="393" y="122"/>
                  </a:lnTo>
                  <a:lnTo>
                    <a:pt x="400" y="140"/>
                  </a:lnTo>
                  <a:lnTo>
                    <a:pt x="405" y="159"/>
                  </a:lnTo>
                  <a:lnTo>
                    <a:pt x="408" y="179"/>
                  </a:lnTo>
                  <a:lnTo>
                    <a:pt x="409" y="199"/>
                  </a:lnTo>
                  <a:lnTo>
                    <a:pt x="407" y="2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7" name="Rectangle 463"/>
            <p:cNvSpPr>
              <a:spLocks noChangeArrowheads="1"/>
            </p:cNvSpPr>
            <p:nvPr/>
          </p:nvSpPr>
          <p:spPr bwMode="auto">
            <a:xfrm>
              <a:off x="5092" y="2972"/>
              <a:ext cx="137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8" name="Freeform 464"/>
            <p:cNvSpPr>
              <a:spLocks noEditPoints="1"/>
            </p:cNvSpPr>
            <p:nvPr/>
          </p:nvSpPr>
          <p:spPr bwMode="auto">
            <a:xfrm>
              <a:off x="5119" y="2972"/>
              <a:ext cx="83" cy="81"/>
            </a:xfrm>
            <a:custGeom>
              <a:avLst/>
              <a:gdLst/>
              <a:ahLst/>
              <a:cxnLst>
                <a:cxn ang="0">
                  <a:pos x="405" y="238"/>
                </a:cxn>
                <a:cxn ang="0">
                  <a:pos x="384" y="293"/>
                </a:cxn>
                <a:cxn ang="0">
                  <a:pos x="348" y="340"/>
                </a:cxn>
                <a:cxn ang="0">
                  <a:pos x="302" y="373"/>
                </a:cxn>
                <a:cxn ang="0">
                  <a:pos x="246" y="393"/>
                </a:cxn>
                <a:cxn ang="0">
                  <a:pos x="184" y="396"/>
                </a:cxn>
                <a:cxn ang="0">
                  <a:pos x="126" y="382"/>
                </a:cxn>
                <a:cxn ang="0">
                  <a:pos x="89" y="362"/>
                </a:cxn>
                <a:cxn ang="0">
                  <a:pos x="36" y="311"/>
                </a:cxn>
                <a:cxn ang="0">
                  <a:pos x="17" y="277"/>
                </a:cxn>
                <a:cxn ang="0">
                  <a:pos x="1" y="220"/>
                </a:cxn>
                <a:cxn ang="0">
                  <a:pos x="4" y="160"/>
                </a:cxn>
                <a:cxn ang="0">
                  <a:pos x="25" y="105"/>
                </a:cxn>
                <a:cxn ang="0">
                  <a:pos x="59" y="59"/>
                </a:cxn>
                <a:cxn ang="0">
                  <a:pos x="91" y="34"/>
                </a:cxn>
                <a:cxn ang="0">
                  <a:pos x="143" y="9"/>
                </a:cxn>
                <a:cxn ang="0">
                  <a:pos x="204" y="0"/>
                </a:cxn>
                <a:cxn ang="0">
                  <a:pos x="264" y="9"/>
                </a:cxn>
                <a:cxn ang="0">
                  <a:pos x="318" y="34"/>
                </a:cxn>
                <a:cxn ang="0">
                  <a:pos x="350" y="59"/>
                </a:cxn>
                <a:cxn ang="0">
                  <a:pos x="392" y="121"/>
                </a:cxn>
                <a:cxn ang="0">
                  <a:pos x="407" y="178"/>
                </a:cxn>
                <a:cxn ang="0">
                  <a:pos x="372" y="167"/>
                </a:cxn>
                <a:cxn ang="0">
                  <a:pos x="355" y="121"/>
                </a:cxn>
                <a:cxn ang="0">
                  <a:pos x="327" y="83"/>
                </a:cxn>
                <a:cxn ang="0">
                  <a:pos x="287" y="54"/>
                </a:cxn>
                <a:cxn ang="0">
                  <a:pos x="240" y="37"/>
                </a:cxn>
                <a:cxn ang="0">
                  <a:pos x="188" y="34"/>
                </a:cxn>
                <a:cxn ang="0">
                  <a:pos x="139" y="46"/>
                </a:cxn>
                <a:cxn ang="0">
                  <a:pos x="110" y="61"/>
                </a:cxn>
                <a:cxn ang="0">
                  <a:pos x="62" y="108"/>
                </a:cxn>
                <a:cxn ang="0">
                  <a:pos x="47" y="134"/>
                </a:cxn>
                <a:cxn ang="0">
                  <a:pos x="35" y="181"/>
                </a:cxn>
                <a:cxn ang="0">
                  <a:pos x="37" y="231"/>
                </a:cxn>
                <a:cxn ang="0">
                  <a:pos x="54" y="276"/>
                </a:cxn>
                <a:cxn ang="0">
                  <a:pos x="85" y="316"/>
                </a:cxn>
                <a:cxn ang="0">
                  <a:pos x="108" y="335"/>
                </a:cxn>
                <a:cxn ang="0">
                  <a:pos x="153" y="356"/>
                </a:cxn>
                <a:cxn ang="0">
                  <a:pos x="204" y="364"/>
                </a:cxn>
                <a:cxn ang="0">
                  <a:pos x="255" y="356"/>
                </a:cxn>
                <a:cxn ang="0">
                  <a:pos x="301" y="335"/>
                </a:cxn>
                <a:cxn ang="0">
                  <a:pos x="324" y="316"/>
                </a:cxn>
                <a:cxn ang="0">
                  <a:pos x="362" y="264"/>
                </a:cxn>
                <a:cxn ang="0">
                  <a:pos x="374" y="216"/>
                </a:cxn>
              </a:cxnLst>
              <a:rect l="0" t="0" r="r" b="b"/>
              <a:pathLst>
                <a:path w="409" h="397">
                  <a:moveTo>
                    <a:pt x="409" y="198"/>
                  </a:moveTo>
                  <a:lnTo>
                    <a:pt x="408" y="218"/>
                  </a:lnTo>
                  <a:lnTo>
                    <a:pt x="405" y="238"/>
                  </a:lnTo>
                  <a:lnTo>
                    <a:pt x="400" y="257"/>
                  </a:lnTo>
                  <a:lnTo>
                    <a:pt x="393" y="275"/>
                  </a:lnTo>
                  <a:lnTo>
                    <a:pt x="384" y="293"/>
                  </a:lnTo>
                  <a:lnTo>
                    <a:pt x="374" y="309"/>
                  </a:lnTo>
                  <a:lnTo>
                    <a:pt x="350" y="338"/>
                  </a:lnTo>
                  <a:cubicBezTo>
                    <a:pt x="349" y="339"/>
                    <a:pt x="348" y="340"/>
                    <a:pt x="348" y="340"/>
                  </a:cubicBezTo>
                  <a:lnTo>
                    <a:pt x="320" y="362"/>
                  </a:lnTo>
                  <a:cubicBezTo>
                    <a:pt x="319" y="363"/>
                    <a:pt x="319" y="363"/>
                    <a:pt x="318" y="364"/>
                  </a:cubicBezTo>
                  <a:lnTo>
                    <a:pt x="302" y="373"/>
                  </a:lnTo>
                  <a:lnTo>
                    <a:pt x="285" y="381"/>
                  </a:lnTo>
                  <a:lnTo>
                    <a:pt x="266" y="388"/>
                  </a:lnTo>
                  <a:lnTo>
                    <a:pt x="246" y="393"/>
                  </a:lnTo>
                  <a:lnTo>
                    <a:pt x="226" y="396"/>
                  </a:lnTo>
                  <a:lnTo>
                    <a:pt x="205" y="397"/>
                  </a:lnTo>
                  <a:lnTo>
                    <a:pt x="184" y="396"/>
                  </a:lnTo>
                  <a:lnTo>
                    <a:pt x="164" y="393"/>
                  </a:lnTo>
                  <a:lnTo>
                    <a:pt x="145" y="388"/>
                  </a:lnTo>
                  <a:lnTo>
                    <a:pt x="126" y="382"/>
                  </a:lnTo>
                  <a:lnTo>
                    <a:pt x="108" y="374"/>
                  </a:lnTo>
                  <a:lnTo>
                    <a:pt x="91" y="364"/>
                  </a:lnTo>
                  <a:cubicBezTo>
                    <a:pt x="91" y="363"/>
                    <a:pt x="90" y="363"/>
                    <a:pt x="89" y="362"/>
                  </a:cubicBezTo>
                  <a:lnTo>
                    <a:pt x="62" y="340"/>
                  </a:lnTo>
                  <a:cubicBezTo>
                    <a:pt x="61" y="340"/>
                    <a:pt x="60" y="339"/>
                    <a:pt x="59" y="338"/>
                  </a:cubicBezTo>
                  <a:lnTo>
                    <a:pt x="36" y="311"/>
                  </a:lnTo>
                  <a:cubicBezTo>
                    <a:pt x="36" y="310"/>
                    <a:pt x="35" y="310"/>
                    <a:pt x="35" y="309"/>
                  </a:cubicBezTo>
                  <a:lnTo>
                    <a:pt x="26" y="294"/>
                  </a:lnTo>
                  <a:lnTo>
                    <a:pt x="17" y="277"/>
                  </a:lnTo>
                  <a:lnTo>
                    <a:pt x="10" y="259"/>
                  </a:lnTo>
                  <a:lnTo>
                    <a:pt x="5" y="240"/>
                  </a:lnTo>
                  <a:lnTo>
                    <a:pt x="1" y="220"/>
                  </a:lnTo>
                  <a:lnTo>
                    <a:pt x="0" y="200"/>
                  </a:lnTo>
                  <a:lnTo>
                    <a:pt x="1" y="179"/>
                  </a:lnTo>
                  <a:lnTo>
                    <a:pt x="4" y="160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8"/>
                  </a:lnTo>
                  <a:cubicBezTo>
                    <a:pt x="35" y="88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9"/>
                    <a:pt x="61" y="58"/>
                    <a:pt x="62" y="57"/>
                  </a:cubicBezTo>
                  <a:lnTo>
                    <a:pt x="89" y="35"/>
                  </a:lnTo>
                  <a:cubicBezTo>
                    <a:pt x="90" y="34"/>
                    <a:pt x="91" y="34"/>
                    <a:pt x="91" y="34"/>
                  </a:cubicBezTo>
                  <a:lnTo>
                    <a:pt x="107" y="25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3" y="5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1" y="24"/>
                  </a:lnTo>
                  <a:lnTo>
                    <a:pt x="318" y="34"/>
                  </a:lnTo>
                  <a:cubicBezTo>
                    <a:pt x="319" y="34"/>
                    <a:pt x="319" y="34"/>
                    <a:pt x="320" y="35"/>
                  </a:cubicBezTo>
                  <a:lnTo>
                    <a:pt x="348" y="57"/>
                  </a:lnTo>
                  <a:cubicBezTo>
                    <a:pt x="348" y="58"/>
                    <a:pt x="349" y="59"/>
                    <a:pt x="350" y="59"/>
                  </a:cubicBezTo>
                  <a:lnTo>
                    <a:pt x="373" y="86"/>
                  </a:lnTo>
                  <a:lnTo>
                    <a:pt x="384" y="103"/>
                  </a:lnTo>
                  <a:lnTo>
                    <a:pt x="392" y="121"/>
                  </a:lnTo>
                  <a:lnTo>
                    <a:pt x="399" y="139"/>
                  </a:lnTo>
                  <a:lnTo>
                    <a:pt x="404" y="158"/>
                  </a:lnTo>
                  <a:lnTo>
                    <a:pt x="407" y="178"/>
                  </a:lnTo>
                  <a:lnTo>
                    <a:pt x="409" y="198"/>
                  </a:lnTo>
                  <a:close/>
                  <a:moveTo>
                    <a:pt x="374" y="183"/>
                  </a:moveTo>
                  <a:lnTo>
                    <a:pt x="372" y="167"/>
                  </a:lnTo>
                  <a:lnTo>
                    <a:pt x="368" y="151"/>
                  </a:lnTo>
                  <a:lnTo>
                    <a:pt x="362" y="135"/>
                  </a:lnTo>
                  <a:lnTo>
                    <a:pt x="355" y="121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7" y="83"/>
                  </a:lnTo>
                  <a:lnTo>
                    <a:pt x="299" y="61"/>
                  </a:lnTo>
                  <a:lnTo>
                    <a:pt x="301" y="62"/>
                  </a:lnTo>
                  <a:lnTo>
                    <a:pt x="287" y="54"/>
                  </a:lnTo>
                  <a:lnTo>
                    <a:pt x="272" y="47"/>
                  </a:lnTo>
                  <a:lnTo>
                    <a:pt x="256" y="41"/>
                  </a:lnTo>
                  <a:lnTo>
                    <a:pt x="240" y="37"/>
                  </a:lnTo>
                  <a:lnTo>
                    <a:pt x="223" y="35"/>
                  </a:lnTo>
                  <a:lnTo>
                    <a:pt x="205" y="34"/>
                  </a:lnTo>
                  <a:lnTo>
                    <a:pt x="188" y="34"/>
                  </a:lnTo>
                  <a:lnTo>
                    <a:pt x="171" y="37"/>
                  </a:lnTo>
                  <a:lnTo>
                    <a:pt x="154" y="41"/>
                  </a:lnTo>
                  <a:lnTo>
                    <a:pt x="139" y="46"/>
                  </a:lnTo>
                  <a:lnTo>
                    <a:pt x="124" y="53"/>
                  </a:lnTo>
                  <a:lnTo>
                    <a:pt x="108" y="62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5" y="81"/>
                  </a:lnTo>
                  <a:lnTo>
                    <a:pt x="62" y="108"/>
                  </a:lnTo>
                  <a:lnTo>
                    <a:pt x="63" y="106"/>
                  </a:lnTo>
                  <a:lnTo>
                    <a:pt x="55" y="120"/>
                  </a:lnTo>
                  <a:lnTo>
                    <a:pt x="47" y="134"/>
                  </a:lnTo>
                  <a:lnTo>
                    <a:pt x="42" y="149"/>
                  </a:lnTo>
                  <a:lnTo>
                    <a:pt x="37" y="165"/>
                  </a:lnTo>
                  <a:lnTo>
                    <a:pt x="35" y="181"/>
                  </a:lnTo>
                  <a:lnTo>
                    <a:pt x="34" y="198"/>
                  </a:lnTo>
                  <a:lnTo>
                    <a:pt x="34" y="215"/>
                  </a:lnTo>
                  <a:lnTo>
                    <a:pt x="37" y="231"/>
                  </a:lnTo>
                  <a:lnTo>
                    <a:pt x="41" y="247"/>
                  </a:lnTo>
                  <a:lnTo>
                    <a:pt x="47" y="262"/>
                  </a:lnTo>
                  <a:lnTo>
                    <a:pt x="54" y="276"/>
                  </a:lnTo>
                  <a:lnTo>
                    <a:pt x="63" y="291"/>
                  </a:lnTo>
                  <a:lnTo>
                    <a:pt x="62" y="289"/>
                  </a:lnTo>
                  <a:lnTo>
                    <a:pt x="85" y="316"/>
                  </a:lnTo>
                  <a:lnTo>
                    <a:pt x="82" y="314"/>
                  </a:lnTo>
                  <a:lnTo>
                    <a:pt x="110" y="336"/>
                  </a:lnTo>
                  <a:lnTo>
                    <a:pt x="108" y="335"/>
                  </a:lnTo>
                  <a:lnTo>
                    <a:pt x="122" y="343"/>
                  </a:lnTo>
                  <a:lnTo>
                    <a:pt x="137" y="350"/>
                  </a:lnTo>
                  <a:lnTo>
                    <a:pt x="153" y="356"/>
                  </a:lnTo>
                  <a:lnTo>
                    <a:pt x="169" y="360"/>
                  </a:lnTo>
                  <a:lnTo>
                    <a:pt x="186" y="363"/>
                  </a:lnTo>
                  <a:lnTo>
                    <a:pt x="204" y="364"/>
                  </a:lnTo>
                  <a:lnTo>
                    <a:pt x="221" y="363"/>
                  </a:lnTo>
                  <a:lnTo>
                    <a:pt x="238" y="361"/>
                  </a:lnTo>
                  <a:lnTo>
                    <a:pt x="255" y="356"/>
                  </a:lnTo>
                  <a:lnTo>
                    <a:pt x="270" y="351"/>
                  </a:lnTo>
                  <a:lnTo>
                    <a:pt x="286" y="344"/>
                  </a:lnTo>
                  <a:lnTo>
                    <a:pt x="301" y="335"/>
                  </a:lnTo>
                  <a:lnTo>
                    <a:pt x="299" y="336"/>
                  </a:lnTo>
                  <a:lnTo>
                    <a:pt x="327" y="314"/>
                  </a:lnTo>
                  <a:lnTo>
                    <a:pt x="324" y="316"/>
                  </a:lnTo>
                  <a:lnTo>
                    <a:pt x="346" y="291"/>
                  </a:lnTo>
                  <a:lnTo>
                    <a:pt x="355" y="278"/>
                  </a:lnTo>
                  <a:lnTo>
                    <a:pt x="362" y="264"/>
                  </a:lnTo>
                  <a:lnTo>
                    <a:pt x="367" y="248"/>
                  </a:lnTo>
                  <a:lnTo>
                    <a:pt x="372" y="233"/>
                  </a:lnTo>
                  <a:lnTo>
                    <a:pt x="374" y="216"/>
                  </a:lnTo>
                  <a:lnTo>
                    <a:pt x="375" y="200"/>
                  </a:lnTo>
                  <a:lnTo>
                    <a:pt x="374" y="18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9" name="Rectangle 465"/>
            <p:cNvSpPr>
              <a:spLocks noChangeArrowheads="1"/>
            </p:cNvSpPr>
            <p:nvPr/>
          </p:nvSpPr>
          <p:spPr bwMode="auto">
            <a:xfrm>
              <a:off x="4411" y="2575"/>
              <a:ext cx="22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FPGA 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0" name="Rectangle 466"/>
            <p:cNvSpPr>
              <a:spLocks noChangeArrowheads="1"/>
            </p:cNvSpPr>
            <p:nvPr/>
          </p:nvSpPr>
          <p:spPr bwMode="auto">
            <a:xfrm>
              <a:off x="4001" y="2526"/>
              <a:ext cx="151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1" name="Freeform 467"/>
            <p:cNvSpPr>
              <a:spLocks noEditPoints="1"/>
            </p:cNvSpPr>
            <p:nvPr/>
          </p:nvSpPr>
          <p:spPr bwMode="auto">
            <a:xfrm>
              <a:off x="3997" y="2522"/>
              <a:ext cx="159" cy="66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308"/>
                </a:cxn>
                <a:cxn ang="0">
                  <a:pos x="17" y="292"/>
                </a:cxn>
                <a:cxn ang="0">
                  <a:pos x="767" y="292"/>
                </a:cxn>
                <a:cxn ang="0">
                  <a:pos x="750" y="308"/>
                </a:cxn>
                <a:cxn ang="0">
                  <a:pos x="750" y="17"/>
                </a:cxn>
                <a:cxn ang="0">
                  <a:pos x="784" y="308"/>
                </a:cxn>
                <a:cxn ang="0">
                  <a:pos x="767" y="325"/>
                </a:cxn>
                <a:cxn ang="0">
                  <a:pos x="17" y="325"/>
                </a:cxn>
                <a:cxn ang="0">
                  <a:pos x="0" y="308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308"/>
                </a:cxn>
              </a:cxnLst>
              <a:rect l="0" t="0" r="r" b="b"/>
              <a:pathLst>
                <a:path w="784" h="325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308"/>
                  </a:lnTo>
                  <a:lnTo>
                    <a:pt x="17" y="292"/>
                  </a:lnTo>
                  <a:lnTo>
                    <a:pt x="767" y="292"/>
                  </a:lnTo>
                  <a:lnTo>
                    <a:pt x="750" y="308"/>
                  </a:lnTo>
                  <a:lnTo>
                    <a:pt x="750" y="17"/>
                  </a:lnTo>
                  <a:close/>
                  <a:moveTo>
                    <a:pt x="784" y="308"/>
                  </a:moveTo>
                  <a:cubicBezTo>
                    <a:pt x="784" y="318"/>
                    <a:pt x="776" y="325"/>
                    <a:pt x="767" y="325"/>
                  </a:cubicBezTo>
                  <a:lnTo>
                    <a:pt x="17" y="325"/>
                  </a:lnTo>
                  <a:cubicBezTo>
                    <a:pt x="8" y="325"/>
                    <a:pt x="0" y="318"/>
                    <a:pt x="0" y="308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30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2" name="Rectangle 468"/>
            <p:cNvSpPr>
              <a:spLocks noChangeArrowheads="1"/>
            </p:cNvSpPr>
            <p:nvPr/>
          </p:nvSpPr>
          <p:spPr bwMode="auto">
            <a:xfrm>
              <a:off x="4017" y="2526"/>
              <a:ext cx="15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3" name="Freeform 469"/>
            <p:cNvSpPr>
              <a:spLocks noEditPoints="1"/>
            </p:cNvSpPr>
            <p:nvPr/>
          </p:nvSpPr>
          <p:spPr bwMode="auto">
            <a:xfrm>
              <a:off x="4064" y="2587"/>
              <a:ext cx="27" cy="81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9" y="20"/>
                </a:cxn>
                <a:cxn ang="0">
                  <a:pos x="16" y="20"/>
                </a:cxn>
                <a:cxn ang="0">
                  <a:pos x="17" y="61"/>
                </a:cxn>
                <a:cxn ang="0">
                  <a:pos x="10" y="61"/>
                </a:cxn>
                <a:cxn ang="0">
                  <a:pos x="27" y="54"/>
                </a:cxn>
                <a:cxn ang="0">
                  <a:pos x="13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6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0" y="61"/>
                  </a:moveTo>
                  <a:lnTo>
                    <a:pt x="9" y="20"/>
                  </a:lnTo>
                  <a:lnTo>
                    <a:pt x="16" y="20"/>
                  </a:lnTo>
                  <a:lnTo>
                    <a:pt x="17" y="61"/>
                  </a:lnTo>
                  <a:lnTo>
                    <a:pt x="10" y="61"/>
                  </a:lnTo>
                  <a:close/>
                  <a:moveTo>
                    <a:pt x="27" y="54"/>
                  </a:moveTo>
                  <a:lnTo>
                    <a:pt x="13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4" name="Rectangle 470"/>
            <p:cNvSpPr>
              <a:spLocks noChangeArrowheads="1"/>
            </p:cNvSpPr>
            <p:nvPr/>
          </p:nvSpPr>
          <p:spPr bwMode="auto">
            <a:xfrm>
              <a:off x="4001" y="3113"/>
              <a:ext cx="151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5" name="Freeform 471"/>
            <p:cNvSpPr>
              <a:spLocks noEditPoints="1"/>
            </p:cNvSpPr>
            <p:nvPr/>
          </p:nvSpPr>
          <p:spPr bwMode="auto">
            <a:xfrm>
              <a:off x="3997" y="3110"/>
              <a:ext cx="159" cy="66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4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34" y="309"/>
                </a:cxn>
                <a:cxn ang="0">
                  <a:pos x="17" y="292"/>
                </a:cxn>
                <a:cxn ang="0">
                  <a:pos x="767" y="292"/>
                </a:cxn>
                <a:cxn ang="0">
                  <a:pos x="750" y="309"/>
                </a:cxn>
                <a:cxn ang="0">
                  <a:pos x="750" y="17"/>
                </a:cxn>
                <a:cxn ang="0">
                  <a:pos x="784" y="309"/>
                </a:cxn>
                <a:cxn ang="0">
                  <a:pos x="767" y="325"/>
                </a:cxn>
                <a:cxn ang="0">
                  <a:pos x="17" y="325"/>
                </a:cxn>
                <a:cxn ang="0">
                  <a:pos x="0" y="309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309"/>
                </a:cxn>
              </a:cxnLst>
              <a:rect l="0" t="0" r="r" b="b"/>
              <a:pathLst>
                <a:path w="784" h="325">
                  <a:moveTo>
                    <a:pt x="750" y="17"/>
                  </a:moveTo>
                  <a:lnTo>
                    <a:pt x="767" y="34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34" y="309"/>
                  </a:lnTo>
                  <a:lnTo>
                    <a:pt x="17" y="292"/>
                  </a:lnTo>
                  <a:lnTo>
                    <a:pt x="767" y="292"/>
                  </a:lnTo>
                  <a:lnTo>
                    <a:pt x="750" y="309"/>
                  </a:lnTo>
                  <a:lnTo>
                    <a:pt x="750" y="17"/>
                  </a:lnTo>
                  <a:close/>
                  <a:moveTo>
                    <a:pt x="784" y="309"/>
                  </a:moveTo>
                  <a:cubicBezTo>
                    <a:pt x="784" y="318"/>
                    <a:pt x="776" y="325"/>
                    <a:pt x="767" y="325"/>
                  </a:cubicBezTo>
                  <a:lnTo>
                    <a:pt x="17" y="325"/>
                  </a:lnTo>
                  <a:cubicBezTo>
                    <a:pt x="8" y="325"/>
                    <a:pt x="0" y="318"/>
                    <a:pt x="0" y="309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30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6" name="Rectangle 472"/>
            <p:cNvSpPr>
              <a:spLocks noChangeArrowheads="1"/>
            </p:cNvSpPr>
            <p:nvPr/>
          </p:nvSpPr>
          <p:spPr bwMode="auto">
            <a:xfrm>
              <a:off x="4017" y="3113"/>
              <a:ext cx="1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7" name="Freeform 473"/>
            <p:cNvSpPr>
              <a:spLocks noEditPoints="1"/>
            </p:cNvSpPr>
            <p:nvPr/>
          </p:nvSpPr>
          <p:spPr bwMode="auto">
            <a:xfrm>
              <a:off x="4063" y="3038"/>
              <a:ext cx="27" cy="80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10" y="20"/>
                </a:cxn>
                <a:cxn ang="0">
                  <a:pos x="16" y="20"/>
                </a:cxn>
                <a:cxn ang="0">
                  <a:pos x="17" y="60"/>
                </a:cxn>
                <a:cxn ang="0">
                  <a:pos x="10" y="60"/>
                </a:cxn>
                <a:cxn ang="0">
                  <a:pos x="27" y="53"/>
                </a:cxn>
                <a:cxn ang="0">
                  <a:pos x="14" y="80"/>
                </a:cxn>
                <a:cxn ang="0">
                  <a:pos x="0" y="53"/>
                </a:cxn>
                <a:cxn ang="0">
                  <a:pos x="27" y="53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6"/>
                </a:cxn>
                <a:cxn ang="0">
                  <a:pos x="0" y="27"/>
                </a:cxn>
              </a:cxnLst>
              <a:rect l="0" t="0" r="r" b="b"/>
              <a:pathLst>
                <a:path w="27" h="80">
                  <a:moveTo>
                    <a:pt x="10" y="60"/>
                  </a:moveTo>
                  <a:lnTo>
                    <a:pt x="10" y="20"/>
                  </a:lnTo>
                  <a:lnTo>
                    <a:pt x="16" y="20"/>
                  </a:lnTo>
                  <a:lnTo>
                    <a:pt x="17" y="60"/>
                  </a:lnTo>
                  <a:lnTo>
                    <a:pt x="10" y="60"/>
                  </a:lnTo>
                  <a:close/>
                  <a:moveTo>
                    <a:pt x="27" y="53"/>
                  </a:moveTo>
                  <a:lnTo>
                    <a:pt x="14" y="80"/>
                  </a:lnTo>
                  <a:lnTo>
                    <a:pt x="0" y="53"/>
                  </a:lnTo>
                  <a:lnTo>
                    <a:pt x="27" y="53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8" name="Rectangle 474"/>
            <p:cNvSpPr>
              <a:spLocks noChangeArrowheads="1"/>
            </p:cNvSpPr>
            <p:nvPr/>
          </p:nvSpPr>
          <p:spPr bwMode="auto">
            <a:xfrm>
              <a:off x="4706" y="3359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9" name="Freeform 475"/>
            <p:cNvSpPr>
              <a:spLocks noEditPoints="1"/>
            </p:cNvSpPr>
            <p:nvPr/>
          </p:nvSpPr>
          <p:spPr bwMode="auto">
            <a:xfrm>
              <a:off x="4702" y="3356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0" name="Rectangle 476"/>
            <p:cNvSpPr>
              <a:spLocks noChangeArrowheads="1"/>
            </p:cNvSpPr>
            <p:nvPr/>
          </p:nvSpPr>
          <p:spPr bwMode="auto">
            <a:xfrm>
              <a:off x="4726" y="3405"/>
              <a:ext cx="1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1" name="Rectangle 477"/>
            <p:cNvSpPr>
              <a:spLocks noChangeArrowheads="1"/>
            </p:cNvSpPr>
            <p:nvPr/>
          </p:nvSpPr>
          <p:spPr bwMode="auto">
            <a:xfrm>
              <a:off x="4473" y="3359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2" name="Freeform 478"/>
            <p:cNvSpPr>
              <a:spLocks noEditPoints="1"/>
            </p:cNvSpPr>
            <p:nvPr/>
          </p:nvSpPr>
          <p:spPr bwMode="auto">
            <a:xfrm>
              <a:off x="4470" y="3356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3" name="Rectangle 479"/>
            <p:cNvSpPr>
              <a:spLocks noChangeArrowheads="1"/>
            </p:cNvSpPr>
            <p:nvPr/>
          </p:nvSpPr>
          <p:spPr bwMode="auto">
            <a:xfrm>
              <a:off x="4486" y="3405"/>
              <a:ext cx="1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4" name="Freeform 480"/>
            <p:cNvSpPr>
              <a:spLocks noEditPoints="1"/>
            </p:cNvSpPr>
            <p:nvPr/>
          </p:nvSpPr>
          <p:spPr bwMode="auto">
            <a:xfrm>
              <a:off x="4625" y="3415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5" name="Rectangle 481"/>
            <p:cNvSpPr>
              <a:spLocks noChangeArrowheads="1"/>
            </p:cNvSpPr>
            <p:nvPr/>
          </p:nvSpPr>
          <p:spPr bwMode="auto">
            <a:xfrm>
              <a:off x="4938" y="3359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8" name="Freeform 484"/>
            <p:cNvSpPr>
              <a:spLocks noEditPoints="1"/>
            </p:cNvSpPr>
            <p:nvPr/>
          </p:nvSpPr>
          <p:spPr bwMode="auto">
            <a:xfrm>
              <a:off x="4857" y="3415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9" name="Rectangle 485"/>
            <p:cNvSpPr>
              <a:spLocks noChangeArrowheads="1"/>
            </p:cNvSpPr>
            <p:nvPr/>
          </p:nvSpPr>
          <p:spPr bwMode="auto">
            <a:xfrm>
              <a:off x="4237" y="3359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0" name="Freeform 486"/>
            <p:cNvSpPr>
              <a:spLocks noEditPoints="1"/>
            </p:cNvSpPr>
            <p:nvPr/>
          </p:nvSpPr>
          <p:spPr bwMode="auto">
            <a:xfrm>
              <a:off x="4233" y="3356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</a:cxnLst>
              <a:rect l="0" t="0" r="r" b="b"/>
              <a:pathLst>
                <a:path w="783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3" y="767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1" name="Rectangle 487"/>
            <p:cNvSpPr>
              <a:spLocks noChangeArrowheads="1"/>
            </p:cNvSpPr>
            <p:nvPr/>
          </p:nvSpPr>
          <p:spPr bwMode="auto">
            <a:xfrm>
              <a:off x="4277" y="3405"/>
              <a:ext cx="1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2" name="Freeform 488"/>
            <p:cNvSpPr>
              <a:spLocks noEditPoints="1"/>
            </p:cNvSpPr>
            <p:nvPr/>
          </p:nvSpPr>
          <p:spPr bwMode="auto">
            <a:xfrm>
              <a:off x="4388" y="3415"/>
              <a:ext cx="81" cy="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8" y="17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42" y="0"/>
                </a:cxn>
                <a:cxn ang="0">
                  <a:pos x="81" y="22"/>
                </a:cxn>
                <a:cxn ang="0">
                  <a:pos x="39" y="40"/>
                </a:cxn>
                <a:cxn ang="0">
                  <a:pos x="42" y="0"/>
                </a:cxn>
              </a:cxnLst>
              <a:rect l="0" t="0" r="r" b="b"/>
              <a:pathLst>
                <a:path w="81" h="40">
                  <a:moveTo>
                    <a:pt x="0" y="14"/>
                  </a:moveTo>
                  <a:lnTo>
                    <a:pt x="48" y="17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0" y="14"/>
                  </a:lnTo>
                  <a:close/>
                  <a:moveTo>
                    <a:pt x="42" y="0"/>
                  </a:moveTo>
                  <a:lnTo>
                    <a:pt x="81" y="22"/>
                  </a:lnTo>
                  <a:lnTo>
                    <a:pt x="39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3" name="Rectangle 489"/>
            <p:cNvSpPr>
              <a:spLocks noChangeArrowheads="1"/>
            </p:cNvSpPr>
            <p:nvPr/>
          </p:nvSpPr>
          <p:spPr bwMode="auto">
            <a:xfrm>
              <a:off x="3997" y="3359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4" name="Freeform 490"/>
            <p:cNvSpPr>
              <a:spLocks noEditPoints="1"/>
            </p:cNvSpPr>
            <p:nvPr/>
          </p:nvSpPr>
          <p:spPr bwMode="auto">
            <a:xfrm>
              <a:off x="3993" y="3356"/>
              <a:ext cx="159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5" name="Rectangle 491"/>
            <p:cNvSpPr>
              <a:spLocks noChangeArrowheads="1"/>
            </p:cNvSpPr>
            <p:nvPr/>
          </p:nvSpPr>
          <p:spPr bwMode="auto">
            <a:xfrm>
              <a:off x="4017" y="3405"/>
              <a:ext cx="1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6" name="Freeform 492"/>
            <p:cNvSpPr>
              <a:spLocks noEditPoints="1"/>
            </p:cNvSpPr>
            <p:nvPr/>
          </p:nvSpPr>
          <p:spPr bwMode="auto">
            <a:xfrm>
              <a:off x="4147" y="3415"/>
              <a:ext cx="80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0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0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0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7" name="Rectangle 493"/>
            <p:cNvSpPr>
              <a:spLocks noChangeArrowheads="1"/>
            </p:cNvSpPr>
            <p:nvPr/>
          </p:nvSpPr>
          <p:spPr bwMode="auto">
            <a:xfrm>
              <a:off x="3763" y="3359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8" name="Freeform 494"/>
            <p:cNvSpPr>
              <a:spLocks noEditPoints="1"/>
            </p:cNvSpPr>
            <p:nvPr/>
          </p:nvSpPr>
          <p:spPr bwMode="auto">
            <a:xfrm>
              <a:off x="3760" y="3356"/>
              <a:ext cx="158" cy="158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</a:cxnLst>
              <a:rect l="0" t="0" r="r" b="b"/>
              <a:pathLst>
                <a:path w="784" h="783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close/>
                  <a:moveTo>
                    <a:pt x="784" y="767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9" name="Rectangle 495"/>
            <p:cNvSpPr>
              <a:spLocks noChangeArrowheads="1"/>
            </p:cNvSpPr>
            <p:nvPr/>
          </p:nvSpPr>
          <p:spPr bwMode="auto">
            <a:xfrm>
              <a:off x="3782" y="3405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0" name="Freeform 496"/>
            <p:cNvSpPr>
              <a:spLocks noEditPoints="1"/>
            </p:cNvSpPr>
            <p:nvPr/>
          </p:nvSpPr>
          <p:spPr bwMode="auto">
            <a:xfrm>
              <a:off x="3915" y="3415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7" y="16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81" y="17"/>
                </a:cxn>
                <a:cxn ang="0">
                  <a:pos x="42" y="40"/>
                </a:cxn>
                <a:cxn ang="0">
                  <a:pos x="39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7" y="16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39" y="0"/>
                  </a:moveTo>
                  <a:lnTo>
                    <a:pt x="81" y="17"/>
                  </a:lnTo>
                  <a:lnTo>
                    <a:pt x="42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1" name="Freeform 497"/>
            <p:cNvSpPr>
              <a:spLocks noEditPoints="1"/>
            </p:cNvSpPr>
            <p:nvPr/>
          </p:nvSpPr>
          <p:spPr bwMode="auto">
            <a:xfrm>
              <a:off x="3677" y="3415"/>
              <a:ext cx="81" cy="4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8" y="16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81" y="17"/>
                </a:cxn>
                <a:cxn ang="0">
                  <a:pos x="42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9"/>
                  </a:moveTo>
                  <a:lnTo>
                    <a:pt x="48" y="16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19"/>
                  </a:lnTo>
                  <a:close/>
                  <a:moveTo>
                    <a:pt x="40" y="0"/>
                  </a:moveTo>
                  <a:lnTo>
                    <a:pt x="81" y="17"/>
                  </a:lnTo>
                  <a:lnTo>
                    <a:pt x="42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2" name="Freeform 498"/>
            <p:cNvSpPr>
              <a:spLocks noEditPoints="1"/>
            </p:cNvSpPr>
            <p:nvPr/>
          </p:nvSpPr>
          <p:spPr bwMode="auto">
            <a:xfrm>
              <a:off x="3726" y="3328"/>
              <a:ext cx="954" cy="442"/>
            </a:xfrm>
            <a:custGeom>
              <a:avLst/>
              <a:gdLst/>
              <a:ahLst/>
              <a:cxnLst>
                <a:cxn ang="0">
                  <a:pos x="4687" y="2171"/>
                </a:cxn>
                <a:cxn ang="0">
                  <a:pos x="4687" y="1938"/>
                </a:cxn>
                <a:cxn ang="0">
                  <a:pos x="4687" y="1705"/>
                </a:cxn>
                <a:cxn ang="0">
                  <a:pos x="4687" y="1471"/>
                </a:cxn>
                <a:cxn ang="0">
                  <a:pos x="4687" y="1238"/>
                </a:cxn>
                <a:cxn ang="0">
                  <a:pos x="4687" y="1005"/>
                </a:cxn>
                <a:cxn ang="0">
                  <a:pos x="4687" y="771"/>
                </a:cxn>
                <a:cxn ang="0">
                  <a:pos x="4687" y="538"/>
                </a:cxn>
                <a:cxn ang="0">
                  <a:pos x="4687" y="305"/>
                </a:cxn>
                <a:cxn ang="0">
                  <a:pos x="4625" y="0"/>
                </a:cxn>
                <a:cxn ang="0">
                  <a:pos x="4525" y="34"/>
                </a:cxn>
                <a:cxn ang="0">
                  <a:pos x="4291" y="34"/>
                </a:cxn>
                <a:cxn ang="0">
                  <a:pos x="4058" y="34"/>
                </a:cxn>
                <a:cxn ang="0">
                  <a:pos x="3825" y="34"/>
                </a:cxn>
                <a:cxn ang="0">
                  <a:pos x="3591" y="34"/>
                </a:cxn>
                <a:cxn ang="0">
                  <a:pos x="3358" y="34"/>
                </a:cxn>
                <a:cxn ang="0">
                  <a:pos x="3125" y="34"/>
                </a:cxn>
                <a:cxn ang="0">
                  <a:pos x="2891" y="34"/>
                </a:cxn>
                <a:cxn ang="0">
                  <a:pos x="2658" y="34"/>
                </a:cxn>
                <a:cxn ang="0">
                  <a:pos x="2425" y="34"/>
                </a:cxn>
                <a:cxn ang="0">
                  <a:pos x="2191" y="34"/>
                </a:cxn>
                <a:cxn ang="0">
                  <a:pos x="1958" y="34"/>
                </a:cxn>
                <a:cxn ang="0">
                  <a:pos x="1725" y="34"/>
                </a:cxn>
                <a:cxn ang="0">
                  <a:pos x="1491" y="34"/>
                </a:cxn>
                <a:cxn ang="0">
                  <a:pos x="1258" y="34"/>
                </a:cxn>
                <a:cxn ang="0">
                  <a:pos x="1025" y="34"/>
                </a:cxn>
                <a:cxn ang="0">
                  <a:pos x="791" y="34"/>
                </a:cxn>
                <a:cxn ang="0">
                  <a:pos x="558" y="34"/>
                </a:cxn>
                <a:cxn ang="0">
                  <a:pos x="325" y="34"/>
                </a:cxn>
                <a:cxn ang="0">
                  <a:pos x="91" y="34"/>
                </a:cxn>
                <a:cxn ang="0">
                  <a:pos x="0" y="17"/>
                </a:cxn>
                <a:cxn ang="0">
                  <a:pos x="33" y="309"/>
                </a:cxn>
                <a:cxn ang="0">
                  <a:pos x="33" y="542"/>
                </a:cxn>
                <a:cxn ang="0">
                  <a:pos x="33" y="775"/>
                </a:cxn>
                <a:cxn ang="0">
                  <a:pos x="33" y="1009"/>
                </a:cxn>
                <a:cxn ang="0">
                  <a:pos x="33" y="1242"/>
                </a:cxn>
                <a:cxn ang="0">
                  <a:pos x="33" y="1475"/>
                </a:cxn>
                <a:cxn ang="0">
                  <a:pos x="33" y="1709"/>
                </a:cxn>
                <a:cxn ang="0">
                  <a:pos x="33" y="1942"/>
                </a:cxn>
                <a:cxn ang="0">
                  <a:pos x="33" y="2171"/>
                </a:cxn>
                <a:cxn ang="0">
                  <a:pos x="0" y="2171"/>
                </a:cxn>
                <a:cxn ang="0">
                  <a:pos x="254" y="2188"/>
                </a:cxn>
                <a:cxn ang="0">
                  <a:pos x="487" y="2188"/>
                </a:cxn>
                <a:cxn ang="0">
                  <a:pos x="720" y="2188"/>
                </a:cxn>
                <a:cxn ang="0">
                  <a:pos x="954" y="2188"/>
                </a:cxn>
                <a:cxn ang="0">
                  <a:pos x="1187" y="2188"/>
                </a:cxn>
                <a:cxn ang="0">
                  <a:pos x="1420" y="2188"/>
                </a:cxn>
                <a:cxn ang="0">
                  <a:pos x="1654" y="2188"/>
                </a:cxn>
                <a:cxn ang="0">
                  <a:pos x="1887" y="2188"/>
                </a:cxn>
                <a:cxn ang="0">
                  <a:pos x="2120" y="2188"/>
                </a:cxn>
                <a:cxn ang="0">
                  <a:pos x="2354" y="2188"/>
                </a:cxn>
                <a:cxn ang="0">
                  <a:pos x="2587" y="2188"/>
                </a:cxn>
                <a:cxn ang="0">
                  <a:pos x="2820" y="2188"/>
                </a:cxn>
                <a:cxn ang="0">
                  <a:pos x="3054" y="2188"/>
                </a:cxn>
                <a:cxn ang="0">
                  <a:pos x="3287" y="2188"/>
                </a:cxn>
                <a:cxn ang="0">
                  <a:pos x="3520" y="2188"/>
                </a:cxn>
                <a:cxn ang="0">
                  <a:pos x="3754" y="2188"/>
                </a:cxn>
                <a:cxn ang="0">
                  <a:pos x="3987" y="2188"/>
                </a:cxn>
                <a:cxn ang="0">
                  <a:pos x="4220" y="2188"/>
                </a:cxn>
                <a:cxn ang="0">
                  <a:pos x="4454" y="2188"/>
                </a:cxn>
                <a:cxn ang="0">
                  <a:pos x="4687" y="2188"/>
                </a:cxn>
              </a:cxnLst>
              <a:rect l="0" t="0" r="r" b="b"/>
              <a:pathLst>
                <a:path w="4720" h="2188">
                  <a:moveTo>
                    <a:pt x="4687" y="2171"/>
                  </a:moveTo>
                  <a:lnTo>
                    <a:pt x="4687" y="2038"/>
                  </a:lnTo>
                  <a:lnTo>
                    <a:pt x="4720" y="2038"/>
                  </a:lnTo>
                  <a:lnTo>
                    <a:pt x="4720" y="2171"/>
                  </a:lnTo>
                  <a:lnTo>
                    <a:pt x="4687" y="2171"/>
                  </a:lnTo>
                  <a:close/>
                  <a:moveTo>
                    <a:pt x="4687" y="1938"/>
                  </a:moveTo>
                  <a:lnTo>
                    <a:pt x="4687" y="1805"/>
                  </a:lnTo>
                  <a:lnTo>
                    <a:pt x="4720" y="1805"/>
                  </a:lnTo>
                  <a:lnTo>
                    <a:pt x="4720" y="1938"/>
                  </a:lnTo>
                  <a:lnTo>
                    <a:pt x="4687" y="1938"/>
                  </a:lnTo>
                  <a:close/>
                  <a:moveTo>
                    <a:pt x="4687" y="1705"/>
                  </a:moveTo>
                  <a:lnTo>
                    <a:pt x="4687" y="1571"/>
                  </a:lnTo>
                  <a:lnTo>
                    <a:pt x="4720" y="1571"/>
                  </a:lnTo>
                  <a:lnTo>
                    <a:pt x="4720" y="1705"/>
                  </a:lnTo>
                  <a:lnTo>
                    <a:pt x="4687" y="1705"/>
                  </a:lnTo>
                  <a:close/>
                  <a:moveTo>
                    <a:pt x="4687" y="1471"/>
                  </a:moveTo>
                  <a:lnTo>
                    <a:pt x="4687" y="1338"/>
                  </a:lnTo>
                  <a:lnTo>
                    <a:pt x="4720" y="1338"/>
                  </a:lnTo>
                  <a:lnTo>
                    <a:pt x="4720" y="1471"/>
                  </a:lnTo>
                  <a:lnTo>
                    <a:pt x="4687" y="1471"/>
                  </a:lnTo>
                  <a:close/>
                  <a:moveTo>
                    <a:pt x="4687" y="1238"/>
                  </a:moveTo>
                  <a:lnTo>
                    <a:pt x="4687" y="1105"/>
                  </a:lnTo>
                  <a:lnTo>
                    <a:pt x="4720" y="1105"/>
                  </a:lnTo>
                  <a:lnTo>
                    <a:pt x="4720" y="1238"/>
                  </a:lnTo>
                  <a:lnTo>
                    <a:pt x="4687" y="1238"/>
                  </a:lnTo>
                  <a:close/>
                  <a:moveTo>
                    <a:pt x="4687" y="1005"/>
                  </a:moveTo>
                  <a:lnTo>
                    <a:pt x="4687" y="871"/>
                  </a:lnTo>
                  <a:lnTo>
                    <a:pt x="4720" y="871"/>
                  </a:lnTo>
                  <a:lnTo>
                    <a:pt x="4720" y="1005"/>
                  </a:lnTo>
                  <a:lnTo>
                    <a:pt x="4687" y="1005"/>
                  </a:lnTo>
                  <a:close/>
                  <a:moveTo>
                    <a:pt x="4687" y="771"/>
                  </a:moveTo>
                  <a:lnTo>
                    <a:pt x="4687" y="638"/>
                  </a:lnTo>
                  <a:lnTo>
                    <a:pt x="4720" y="638"/>
                  </a:lnTo>
                  <a:lnTo>
                    <a:pt x="4720" y="771"/>
                  </a:lnTo>
                  <a:lnTo>
                    <a:pt x="4687" y="771"/>
                  </a:lnTo>
                  <a:close/>
                  <a:moveTo>
                    <a:pt x="4687" y="538"/>
                  </a:moveTo>
                  <a:lnTo>
                    <a:pt x="4687" y="405"/>
                  </a:lnTo>
                  <a:lnTo>
                    <a:pt x="4720" y="405"/>
                  </a:lnTo>
                  <a:lnTo>
                    <a:pt x="4720" y="538"/>
                  </a:lnTo>
                  <a:lnTo>
                    <a:pt x="4687" y="538"/>
                  </a:lnTo>
                  <a:close/>
                  <a:moveTo>
                    <a:pt x="4687" y="305"/>
                  </a:moveTo>
                  <a:lnTo>
                    <a:pt x="4687" y="171"/>
                  </a:lnTo>
                  <a:lnTo>
                    <a:pt x="4720" y="171"/>
                  </a:lnTo>
                  <a:lnTo>
                    <a:pt x="4720" y="305"/>
                  </a:lnTo>
                  <a:lnTo>
                    <a:pt x="4687" y="305"/>
                  </a:lnTo>
                  <a:close/>
                  <a:moveTo>
                    <a:pt x="4687" y="71"/>
                  </a:moveTo>
                  <a:lnTo>
                    <a:pt x="4687" y="17"/>
                  </a:lnTo>
                  <a:lnTo>
                    <a:pt x="4704" y="34"/>
                  </a:lnTo>
                  <a:lnTo>
                    <a:pt x="4625" y="34"/>
                  </a:lnTo>
                  <a:lnTo>
                    <a:pt x="4625" y="0"/>
                  </a:lnTo>
                  <a:lnTo>
                    <a:pt x="4704" y="0"/>
                  </a:lnTo>
                  <a:cubicBezTo>
                    <a:pt x="4713" y="0"/>
                    <a:pt x="4720" y="8"/>
                    <a:pt x="4720" y="17"/>
                  </a:cubicBezTo>
                  <a:lnTo>
                    <a:pt x="4720" y="71"/>
                  </a:lnTo>
                  <a:lnTo>
                    <a:pt x="4687" y="71"/>
                  </a:lnTo>
                  <a:close/>
                  <a:moveTo>
                    <a:pt x="4525" y="34"/>
                  </a:moveTo>
                  <a:lnTo>
                    <a:pt x="4391" y="34"/>
                  </a:lnTo>
                  <a:lnTo>
                    <a:pt x="4391" y="0"/>
                  </a:lnTo>
                  <a:lnTo>
                    <a:pt x="4525" y="0"/>
                  </a:lnTo>
                  <a:lnTo>
                    <a:pt x="4525" y="34"/>
                  </a:lnTo>
                  <a:close/>
                  <a:moveTo>
                    <a:pt x="4291" y="34"/>
                  </a:moveTo>
                  <a:lnTo>
                    <a:pt x="4158" y="34"/>
                  </a:lnTo>
                  <a:lnTo>
                    <a:pt x="4158" y="0"/>
                  </a:lnTo>
                  <a:lnTo>
                    <a:pt x="4291" y="0"/>
                  </a:lnTo>
                  <a:lnTo>
                    <a:pt x="4291" y="34"/>
                  </a:lnTo>
                  <a:close/>
                  <a:moveTo>
                    <a:pt x="4058" y="34"/>
                  </a:moveTo>
                  <a:lnTo>
                    <a:pt x="3925" y="34"/>
                  </a:lnTo>
                  <a:lnTo>
                    <a:pt x="3925" y="0"/>
                  </a:lnTo>
                  <a:lnTo>
                    <a:pt x="4058" y="0"/>
                  </a:lnTo>
                  <a:lnTo>
                    <a:pt x="4058" y="34"/>
                  </a:lnTo>
                  <a:close/>
                  <a:moveTo>
                    <a:pt x="3825" y="34"/>
                  </a:moveTo>
                  <a:lnTo>
                    <a:pt x="3691" y="34"/>
                  </a:lnTo>
                  <a:lnTo>
                    <a:pt x="3691" y="0"/>
                  </a:lnTo>
                  <a:lnTo>
                    <a:pt x="3825" y="0"/>
                  </a:lnTo>
                  <a:lnTo>
                    <a:pt x="3825" y="34"/>
                  </a:lnTo>
                  <a:close/>
                  <a:moveTo>
                    <a:pt x="3591" y="34"/>
                  </a:moveTo>
                  <a:lnTo>
                    <a:pt x="3458" y="34"/>
                  </a:lnTo>
                  <a:lnTo>
                    <a:pt x="3458" y="0"/>
                  </a:lnTo>
                  <a:lnTo>
                    <a:pt x="3591" y="0"/>
                  </a:lnTo>
                  <a:lnTo>
                    <a:pt x="3591" y="34"/>
                  </a:lnTo>
                  <a:close/>
                  <a:moveTo>
                    <a:pt x="3358" y="34"/>
                  </a:moveTo>
                  <a:lnTo>
                    <a:pt x="3225" y="34"/>
                  </a:lnTo>
                  <a:lnTo>
                    <a:pt x="3225" y="0"/>
                  </a:lnTo>
                  <a:lnTo>
                    <a:pt x="3358" y="0"/>
                  </a:lnTo>
                  <a:lnTo>
                    <a:pt x="3358" y="34"/>
                  </a:lnTo>
                  <a:close/>
                  <a:moveTo>
                    <a:pt x="3125" y="34"/>
                  </a:moveTo>
                  <a:lnTo>
                    <a:pt x="2991" y="34"/>
                  </a:lnTo>
                  <a:lnTo>
                    <a:pt x="2991" y="0"/>
                  </a:lnTo>
                  <a:lnTo>
                    <a:pt x="3125" y="0"/>
                  </a:lnTo>
                  <a:lnTo>
                    <a:pt x="3125" y="34"/>
                  </a:lnTo>
                  <a:close/>
                  <a:moveTo>
                    <a:pt x="2891" y="34"/>
                  </a:moveTo>
                  <a:lnTo>
                    <a:pt x="2758" y="34"/>
                  </a:lnTo>
                  <a:lnTo>
                    <a:pt x="2758" y="0"/>
                  </a:lnTo>
                  <a:lnTo>
                    <a:pt x="2891" y="0"/>
                  </a:lnTo>
                  <a:lnTo>
                    <a:pt x="2891" y="34"/>
                  </a:lnTo>
                  <a:close/>
                  <a:moveTo>
                    <a:pt x="2658" y="34"/>
                  </a:moveTo>
                  <a:lnTo>
                    <a:pt x="2525" y="34"/>
                  </a:lnTo>
                  <a:lnTo>
                    <a:pt x="2525" y="0"/>
                  </a:lnTo>
                  <a:lnTo>
                    <a:pt x="2658" y="0"/>
                  </a:lnTo>
                  <a:lnTo>
                    <a:pt x="2658" y="34"/>
                  </a:lnTo>
                  <a:close/>
                  <a:moveTo>
                    <a:pt x="2425" y="34"/>
                  </a:moveTo>
                  <a:lnTo>
                    <a:pt x="2291" y="34"/>
                  </a:lnTo>
                  <a:lnTo>
                    <a:pt x="2291" y="0"/>
                  </a:lnTo>
                  <a:lnTo>
                    <a:pt x="2425" y="0"/>
                  </a:lnTo>
                  <a:lnTo>
                    <a:pt x="2425" y="34"/>
                  </a:lnTo>
                  <a:close/>
                  <a:moveTo>
                    <a:pt x="2191" y="34"/>
                  </a:moveTo>
                  <a:lnTo>
                    <a:pt x="2058" y="34"/>
                  </a:lnTo>
                  <a:lnTo>
                    <a:pt x="2058" y="0"/>
                  </a:lnTo>
                  <a:lnTo>
                    <a:pt x="2191" y="0"/>
                  </a:lnTo>
                  <a:lnTo>
                    <a:pt x="2191" y="34"/>
                  </a:lnTo>
                  <a:close/>
                  <a:moveTo>
                    <a:pt x="1958" y="34"/>
                  </a:moveTo>
                  <a:lnTo>
                    <a:pt x="1825" y="34"/>
                  </a:lnTo>
                  <a:lnTo>
                    <a:pt x="1825" y="0"/>
                  </a:lnTo>
                  <a:lnTo>
                    <a:pt x="1958" y="0"/>
                  </a:lnTo>
                  <a:lnTo>
                    <a:pt x="1958" y="34"/>
                  </a:lnTo>
                  <a:close/>
                  <a:moveTo>
                    <a:pt x="1725" y="34"/>
                  </a:moveTo>
                  <a:lnTo>
                    <a:pt x="1591" y="34"/>
                  </a:lnTo>
                  <a:lnTo>
                    <a:pt x="1591" y="0"/>
                  </a:lnTo>
                  <a:lnTo>
                    <a:pt x="1725" y="0"/>
                  </a:lnTo>
                  <a:lnTo>
                    <a:pt x="1725" y="34"/>
                  </a:lnTo>
                  <a:close/>
                  <a:moveTo>
                    <a:pt x="1491" y="34"/>
                  </a:moveTo>
                  <a:lnTo>
                    <a:pt x="1358" y="34"/>
                  </a:lnTo>
                  <a:lnTo>
                    <a:pt x="1358" y="0"/>
                  </a:lnTo>
                  <a:lnTo>
                    <a:pt x="1491" y="0"/>
                  </a:lnTo>
                  <a:lnTo>
                    <a:pt x="1491" y="34"/>
                  </a:lnTo>
                  <a:close/>
                  <a:moveTo>
                    <a:pt x="1258" y="34"/>
                  </a:moveTo>
                  <a:lnTo>
                    <a:pt x="1125" y="34"/>
                  </a:lnTo>
                  <a:lnTo>
                    <a:pt x="1125" y="0"/>
                  </a:lnTo>
                  <a:lnTo>
                    <a:pt x="1258" y="0"/>
                  </a:lnTo>
                  <a:lnTo>
                    <a:pt x="1258" y="34"/>
                  </a:lnTo>
                  <a:close/>
                  <a:moveTo>
                    <a:pt x="1025" y="34"/>
                  </a:moveTo>
                  <a:lnTo>
                    <a:pt x="891" y="34"/>
                  </a:lnTo>
                  <a:lnTo>
                    <a:pt x="891" y="0"/>
                  </a:lnTo>
                  <a:lnTo>
                    <a:pt x="1025" y="0"/>
                  </a:lnTo>
                  <a:lnTo>
                    <a:pt x="1025" y="34"/>
                  </a:lnTo>
                  <a:close/>
                  <a:moveTo>
                    <a:pt x="791" y="34"/>
                  </a:moveTo>
                  <a:lnTo>
                    <a:pt x="658" y="34"/>
                  </a:lnTo>
                  <a:lnTo>
                    <a:pt x="658" y="0"/>
                  </a:lnTo>
                  <a:lnTo>
                    <a:pt x="791" y="0"/>
                  </a:lnTo>
                  <a:lnTo>
                    <a:pt x="791" y="34"/>
                  </a:lnTo>
                  <a:close/>
                  <a:moveTo>
                    <a:pt x="558" y="34"/>
                  </a:moveTo>
                  <a:lnTo>
                    <a:pt x="425" y="34"/>
                  </a:lnTo>
                  <a:lnTo>
                    <a:pt x="425" y="0"/>
                  </a:lnTo>
                  <a:lnTo>
                    <a:pt x="558" y="0"/>
                  </a:lnTo>
                  <a:lnTo>
                    <a:pt x="558" y="34"/>
                  </a:lnTo>
                  <a:close/>
                  <a:moveTo>
                    <a:pt x="325" y="34"/>
                  </a:moveTo>
                  <a:lnTo>
                    <a:pt x="191" y="34"/>
                  </a:lnTo>
                  <a:lnTo>
                    <a:pt x="191" y="0"/>
                  </a:lnTo>
                  <a:lnTo>
                    <a:pt x="325" y="0"/>
                  </a:lnTo>
                  <a:lnTo>
                    <a:pt x="325" y="34"/>
                  </a:lnTo>
                  <a:close/>
                  <a:moveTo>
                    <a:pt x="91" y="34"/>
                  </a:moveTo>
                  <a:lnTo>
                    <a:pt x="16" y="34"/>
                  </a:lnTo>
                  <a:lnTo>
                    <a:pt x="33" y="17"/>
                  </a:lnTo>
                  <a:lnTo>
                    <a:pt x="33" y="75"/>
                  </a:lnTo>
                  <a:lnTo>
                    <a:pt x="0" y="75"/>
                  </a:ln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91" y="0"/>
                  </a:lnTo>
                  <a:lnTo>
                    <a:pt x="91" y="34"/>
                  </a:lnTo>
                  <a:close/>
                  <a:moveTo>
                    <a:pt x="33" y="175"/>
                  </a:moveTo>
                  <a:lnTo>
                    <a:pt x="33" y="309"/>
                  </a:lnTo>
                  <a:lnTo>
                    <a:pt x="0" y="309"/>
                  </a:lnTo>
                  <a:lnTo>
                    <a:pt x="0" y="175"/>
                  </a:lnTo>
                  <a:lnTo>
                    <a:pt x="33" y="175"/>
                  </a:lnTo>
                  <a:close/>
                  <a:moveTo>
                    <a:pt x="33" y="409"/>
                  </a:moveTo>
                  <a:lnTo>
                    <a:pt x="33" y="542"/>
                  </a:lnTo>
                  <a:lnTo>
                    <a:pt x="0" y="542"/>
                  </a:lnTo>
                  <a:lnTo>
                    <a:pt x="0" y="409"/>
                  </a:lnTo>
                  <a:lnTo>
                    <a:pt x="33" y="409"/>
                  </a:lnTo>
                  <a:close/>
                  <a:moveTo>
                    <a:pt x="33" y="642"/>
                  </a:moveTo>
                  <a:lnTo>
                    <a:pt x="33" y="775"/>
                  </a:lnTo>
                  <a:lnTo>
                    <a:pt x="0" y="775"/>
                  </a:lnTo>
                  <a:lnTo>
                    <a:pt x="0" y="642"/>
                  </a:lnTo>
                  <a:lnTo>
                    <a:pt x="33" y="642"/>
                  </a:lnTo>
                  <a:close/>
                  <a:moveTo>
                    <a:pt x="33" y="875"/>
                  </a:moveTo>
                  <a:lnTo>
                    <a:pt x="33" y="1009"/>
                  </a:lnTo>
                  <a:lnTo>
                    <a:pt x="0" y="1009"/>
                  </a:lnTo>
                  <a:lnTo>
                    <a:pt x="0" y="875"/>
                  </a:lnTo>
                  <a:lnTo>
                    <a:pt x="33" y="875"/>
                  </a:lnTo>
                  <a:close/>
                  <a:moveTo>
                    <a:pt x="33" y="1109"/>
                  </a:moveTo>
                  <a:lnTo>
                    <a:pt x="33" y="1242"/>
                  </a:lnTo>
                  <a:lnTo>
                    <a:pt x="0" y="1242"/>
                  </a:lnTo>
                  <a:lnTo>
                    <a:pt x="0" y="1109"/>
                  </a:lnTo>
                  <a:lnTo>
                    <a:pt x="33" y="1109"/>
                  </a:lnTo>
                  <a:close/>
                  <a:moveTo>
                    <a:pt x="33" y="1342"/>
                  </a:moveTo>
                  <a:lnTo>
                    <a:pt x="33" y="1475"/>
                  </a:lnTo>
                  <a:lnTo>
                    <a:pt x="0" y="1475"/>
                  </a:lnTo>
                  <a:lnTo>
                    <a:pt x="0" y="1342"/>
                  </a:lnTo>
                  <a:lnTo>
                    <a:pt x="33" y="1342"/>
                  </a:lnTo>
                  <a:close/>
                  <a:moveTo>
                    <a:pt x="33" y="1575"/>
                  </a:moveTo>
                  <a:lnTo>
                    <a:pt x="33" y="1709"/>
                  </a:lnTo>
                  <a:lnTo>
                    <a:pt x="0" y="1709"/>
                  </a:lnTo>
                  <a:lnTo>
                    <a:pt x="0" y="1575"/>
                  </a:lnTo>
                  <a:lnTo>
                    <a:pt x="33" y="1575"/>
                  </a:lnTo>
                  <a:close/>
                  <a:moveTo>
                    <a:pt x="33" y="1809"/>
                  </a:moveTo>
                  <a:lnTo>
                    <a:pt x="33" y="1942"/>
                  </a:lnTo>
                  <a:lnTo>
                    <a:pt x="0" y="1942"/>
                  </a:lnTo>
                  <a:lnTo>
                    <a:pt x="0" y="1809"/>
                  </a:lnTo>
                  <a:lnTo>
                    <a:pt x="33" y="1809"/>
                  </a:lnTo>
                  <a:close/>
                  <a:moveTo>
                    <a:pt x="33" y="2042"/>
                  </a:moveTo>
                  <a:lnTo>
                    <a:pt x="33" y="2171"/>
                  </a:lnTo>
                  <a:lnTo>
                    <a:pt x="16" y="2155"/>
                  </a:lnTo>
                  <a:lnTo>
                    <a:pt x="20" y="2155"/>
                  </a:lnTo>
                  <a:lnTo>
                    <a:pt x="20" y="2188"/>
                  </a:lnTo>
                  <a:lnTo>
                    <a:pt x="16" y="2188"/>
                  </a:lnTo>
                  <a:cubicBezTo>
                    <a:pt x="7" y="2188"/>
                    <a:pt x="0" y="2180"/>
                    <a:pt x="0" y="2171"/>
                  </a:cubicBezTo>
                  <a:lnTo>
                    <a:pt x="0" y="2042"/>
                  </a:lnTo>
                  <a:lnTo>
                    <a:pt x="33" y="2042"/>
                  </a:lnTo>
                  <a:close/>
                  <a:moveTo>
                    <a:pt x="120" y="2155"/>
                  </a:moveTo>
                  <a:lnTo>
                    <a:pt x="254" y="2155"/>
                  </a:lnTo>
                  <a:lnTo>
                    <a:pt x="254" y="2188"/>
                  </a:lnTo>
                  <a:lnTo>
                    <a:pt x="120" y="2188"/>
                  </a:lnTo>
                  <a:lnTo>
                    <a:pt x="120" y="2155"/>
                  </a:lnTo>
                  <a:close/>
                  <a:moveTo>
                    <a:pt x="354" y="2155"/>
                  </a:moveTo>
                  <a:lnTo>
                    <a:pt x="487" y="2155"/>
                  </a:lnTo>
                  <a:lnTo>
                    <a:pt x="487" y="2188"/>
                  </a:lnTo>
                  <a:lnTo>
                    <a:pt x="354" y="2188"/>
                  </a:lnTo>
                  <a:lnTo>
                    <a:pt x="354" y="2155"/>
                  </a:lnTo>
                  <a:close/>
                  <a:moveTo>
                    <a:pt x="587" y="2155"/>
                  </a:moveTo>
                  <a:lnTo>
                    <a:pt x="720" y="2155"/>
                  </a:lnTo>
                  <a:lnTo>
                    <a:pt x="720" y="2188"/>
                  </a:lnTo>
                  <a:lnTo>
                    <a:pt x="587" y="2188"/>
                  </a:lnTo>
                  <a:lnTo>
                    <a:pt x="587" y="2155"/>
                  </a:lnTo>
                  <a:close/>
                  <a:moveTo>
                    <a:pt x="820" y="2155"/>
                  </a:moveTo>
                  <a:lnTo>
                    <a:pt x="954" y="2155"/>
                  </a:lnTo>
                  <a:lnTo>
                    <a:pt x="954" y="2188"/>
                  </a:lnTo>
                  <a:lnTo>
                    <a:pt x="820" y="2188"/>
                  </a:lnTo>
                  <a:lnTo>
                    <a:pt x="820" y="2155"/>
                  </a:lnTo>
                  <a:close/>
                  <a:moveTo>
                    <a:pt x="1054" y="2155"/>
                  </a:moveTo>
                  <a:lnTo>
                    <a:pt x="1187" y="2155"/>
                  </a:lnTo>
                  <a:lnTo>
                    <a:pt x="1187" y="2188"/>
                  </a:lnTo>
                  <a:lnTo>
                    <a:pt x="1054" y="2188"/>
                  </a:lnTo>
                  <a:lnTo>
                    <a:pt x="1054" y="2155"/>
                  </a:lnTo>
                  <a:close/>
                  <a:moveTo>
                    <a:pt x="1287" y="2155"/>
                  </a:moveTo>
                  <a:lnTo>
                    <a:pt x="1420" y="2155"/>
                  </a:lnTo>
                  <a:lnTo>
                    <a:pt x="1420" y="2188"/>
                  </a:lnTo>
                  <a:lnTo>
                    <a:pt x="1287" y="2188"/>
                  </a:lnTo>
                  <a:lnTo>
                    <a:pt x="1287" y="2155"/>
                  </a:lnTo>
                  <a:close/>
                  <a:moveTo>
                    <a:pt x="1520" y="2155"/>
                  </a:moveTo>
                  <a:lnTo>
                    <a:pt x="1654" y="2155"/>
                  </a:lnTo>
                  <a:lnTo>
                    <a:pt x="1654" y="2188"/>
                  </a:lnTo>
                  <a:lnTo>
                    <a:pt x="1520" y="2188"/>
                  </a:lnTo>
                  <a:lnTo>
                    <a:pt x="1520" y="2155"/>
                  </a:lnTo>
                  <a:close/>
                  <a:moveTo>
                    <a:pt x="1754" y="2155"/>
                  </a:moveTo>
                  <a:lnTo>
                    <a:pt x="1887" y="2155"/>
                  </a:lnTo>
                  <a:lnTo>
                    <a:pt x="1887" y="2188"/>
                  </a:lnTo>
                  <a:lnTo>
                    <a:pt x="1754" y="2188"/>
                  </a:lnTo>
                  <a:lnTo>
                    <a:pt x="1754" y="2155"/>
                  </a:lnTo>
                  <a:close/>
                  <a:moveTo>
                    <a:pt x="1987" y="2155"/>
                  </a:moveTo>
                  <a:lnTo>
                    <a:pt x="2120" y="2155"/>
                  </a:lnTo>
                  <a:lnTo>
                    <a:pt x="2120" y="2188"/>
                  </a:lnTo>
                  <a:lnTo>
                    <a:pt x="1987" y="2188"/>
                  </a:lnTo>
                  <a:lnTo>
                    <a:pt x="1987" y="2155"/>
                  </a:lnTo>
                  <a:close/>
                  <a:moveTo>
                    <a:pt x="2220" y="2155"/>
                  </a:moveTo>
                  <a:lnTo>
                    <a:pt x="2354" y="2155"/>
                  </a:lnTo>
                  <a:lnTo>
                    <a:pt x="2354" y="2188"/>
                  </a:lnTo>
                  <a:lnTo>
                    <a:pt x="2220" y="2188"/>
                  </a:lnTo>
                  <a:lnTo>
                    <a:pt x="2220" y="2155"/>
                  </a:lnTo>
                  <a:close/>
                  <a:moveTo>
                    <a:pt x="2454" y="2155"/>
                  </a:moveTo>
                  <a:lnTo>
                    <a:pt x="2587" y="2155"/>
                  </a:lnTo>
                  <a:lnTo>
                    <a:pt x="2587" y="2188"/>
                  </a:lnTo>
                  <a:lnTo>
                    <a:pt x="2454" y="2188"/>
                  </a:lnTo>
                  <a:lnTo>
                    <a:pt x="2454" y="2155"/>
                  </a:lnTo>
                  <a:close/>
                  <a:moveTo>
                    <a:pt x="2687" y="2155"/>
                  </a:moveTo>
                  <a:lnTo>
                    <a:pt x="2820" y="2155"/>
                  </a:lnTo>
                  <a:lnTo>
                    <a:pt x="2820" y="2188"/>
                  </a:lnTo>
                  <a:lnTo>
                    <a:pt x="2687" y="2188"/>
                  </a:lnTo>
                  <a:lnTo>
                    <a:pt x="2687" y="2155"/>
                  </a:lnTo>
                  <a:close/>
                  <a:moveTo>
                    <a:pt x="2920" y="2155"/>
                  </a:moveTo>
                  <a:lnTo>
                    <a:pt x="3054" y="2155"/>
                  </a:lnTo>
                  <a:lnTo>
                    <a:pt x="3054" y="2188"/>
                  </a:lnTo>
                  <a:lnTo>
                    <a:pt x="2920" y="2188"/>
                  </a:lnTo>
                  <a:lnTo>
                    <a:pt x="2920" y="2155"/>
                  </a:lnTo>
                  <a:close/>
                  <a:moveTo>
                    <a:pt x="3154" y="2155"/>
                  </a:moveTo>
                  <a:lnTo>
                    <a:pt x="3287" y="2155"/>
                  </a:lnTo>
                  <a:lnTo>
                    <a:pt x="3287" y="2188"/>
                  </a:lnTo>
                  <a:lnTo>
                    <a:pt x="3154" y="2188"/>
                  </a:lnTo>
                  <a:lnTo>
                    <a:pt x="3154" y="2155"/>
                  </a:lnTo>
                  <a:close/>
                  <a:moveTo>
                    <a:pt x="3387" y="2155"/>
                  </a:moveTo>
                  <a:lnTo>
                    <a:pt x="3520" y="2155"/>
                  </a:lnTo>
                  <a:lnTo>
                    <a:pt x="3520" y="2188"/>
                  </a:lnTo>
                  <a:lnTo>
                    <a:pt x="3387" y="2188"/>
                  </a:lnTo>
                  <a:lnTo>
                    <a:pt x="3387" y="2155"/>
                  </a:lnTo>
                  <a:close/>
                  <a:moveTo>
                    <a:pt x="3620" y="2155"/>
                  </a:moveTo>
                  <a:lnTo>
                    <a:pt x="3754" y="2155"/>
                  </a:lnTo>
                  <a:lnTo>
                    <a:pt x="3754" y="2188"/>
                  </a:lnTo>
                  <a:lnTo>
                    <a:pt x="3620" y="2188"/>
                  </a:lnTo>
                  <a:lnTo>
                    <a:pt x="3620" y="2155"/>
                  </a:lnTo>
                  <a:close/>
                  <a:moveTo>
                    <a:pt x="3854" y="2155"/>
                  </a:moveTo>
                  <a:lnTo>
                    <a:pt x="3987" y="2155"/>
                  </a:lnTo>
                  <a:lnTo>
                    <a:pt x="3987" y="2188"/>
                  </a:lnTo>
                  <a:lnTo>
                    <a:pt x="3854" y="2188"/>
                  </a:lnTo>
                  <a:lnTo>
                    <a:pt x="3854" y="2155"/>
                  </a:lnTo>
                  <a:close/>
                  <a:moveTo>
                    <a:pt x="4087" y="2155"/>
                  </a:moveTo>
                  <a:lnTo>
                    <a:pt x="4220" y="2155"/>
                  </a:lnTo>
                  <a:lnTo>
                    <a:pt x="4220" y="2188"/>
                  </a:lnTo>
                  <a:lnTo>
                    <a:pt x="4087" y="2188"/>
                  </a:lnTo>
                  <a:lnTo>
                    <a:pt x="4087" y="2155"/>
                  </a:lnTo>
                  <a:close/>
                  <a:moveTo>
                    <a:pt x="4320" y="2155"/>
                  </a:moveTo>
                  <a:lnTo>
                    <a:pt x="4454" y="2155"/>
                  </a:lnTo>
                  <a:lnTo>
                    <a:pt x="4454" y="2188"/>
                  </a:lnTo>
                  <a:lnTo>
                    <a:pt x="4320" y="2188"/>
                  </a:lnTo>
                  <a:lnTo>
                    <a:pt x="4320" y="2155"/>
                  </a:lnTo>
                  <a:close/>
                  <a:moveTo>
                    <a:pt x="4554" y="2155"/>
                  </a:moveTo>
                  <a:lnTo>
                    <a:pt x="4687" y="2155"/>
                  </a:lnTo>
                  <a:lnTo>
                    <a:pt x="4687" y="2188"/>
                  </a:lnTo>
                  <a:lnTo>
                    <a:pt x="4554" y="2188"/>
                  </a:lnTo>
                  <a:lnTo>
                    <a:pt x="4554" y="215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3" name="Rectangle 499"/>
            <p:cNvSpPr>
              <a:spLocks noChangeArrowheads="1"/>
            </p:cNvSpPr>
            <p:nvPr/>
          </p:nvSpPr>
          <p:spPr bwMode="auto">
            <a:xfrm>
              <a:off x="4700" y="35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4" name="Freeform 500"/>
            <p:cNvSpPr>
              <a:spLocks noEditPoints="1"/>
            </p:cNvSpPr>
            <p:nvPr/>
          </p:nvSpPr>
          <p:spPr bwMode="auto">
            <a:xfrm>
              <a:off x="4697" y="3576"/>
              <a:ext cx="158" cy="159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5" name="Rectangle 501"/>
            <p:cNvSpPr>
              <a:spLocks noChangeArrowheads="1"/>
            </p:cNvSpPr>
            <p:nvPr/>
          </p:nvSpPr>
          <p:spPr bwMode="auto">
            <a:xfrm>
              <a:off x="4721" y="3625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6" name="Rectangle 502"/>
            <p:cNvSpPr>
              <a:spLocks noChangeArrowheads="1"/>
            </p:cNvSpPr>
            <p:nvPr/>
          </p:nvSpPr>
          <p:spPr bwMode="auto">
            <a:xfrm>
              <a:off x="4468" y="35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7" name="Freeform 503"/>
            <p:cNvSpPr>
              <a:spLocks noEditPoints="1"/>
            </p:cNvSpPr>
            <p:nvPr/>
          </p:nvSpPr>
          <p:spPr bwMode="auto">
            <a:xfrm>
              <a:off x="4465" y="3576"/>
              <a:ext cx="158" cy="159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8" name="Rectangle 504"/>
            <p:cNvSpPr>
              <a:spLocks noChangeArrowheads="1"/>
            </p:cNvSpPr>
            <p:nvPr/>
          </p:nvSpPr>
          <p:spPr bwMode="auto">
            <a:xfrm>
              <a:off x="4481" y="3625"/>
              <a:ext cx="1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9" name="Freeform 505"/>
            <p:cNvSpPr>
              <a:spLocks noEditPoints="1"/>
            </p:cNvSpPr>
            <p:nvPr/>
          </p:nvSpPr>
          <p:spPr bwMode="auto">
            <a:xfrm>
              <a:off x="4620" y="3636"/>
              <a:ext cx="80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0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0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0" name="Rectangle 506"/>
            <p:cNvSpPr>
              <a:spLocks noChangeArrowheads="1"/>
            </p:cNvSpPr>
            <p:nvPr/>
          </p:nvSpPr>
          <p:spPr bwMode="auto">
            <a:xfrm>
              <a:off x="4933" y="3580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1" name="Freeform 507"/>
            <p:cNvSpPr>
              <a:spLocks noEditPoints="1"/>
            </p:cNvSpPr>
            <p:nvPr/>
          </p:nvSpPr>
          <p:spPr bwMode="auto">
            <a:xfrm>
              <a:off x="4930" y="3576"/>
              <a:ext cx="158" cy="159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6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6" y="750"/>
                  </a:lnTo>
                  <a:lnTo>
                    <a:pt x="766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2" name="Rectangle 508"/>
            <p:cNvSpPr>
              <a:spLocks noChangeArrowheads="1"/>
            </p:cNvSpPr>
            <p:nvPr/>
          </p:nvSpPr>
          <p:spPr bwMode="auto">
            <a:xfrm>
              <a:off x="4956" y="3625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3" name="Freeform 509"/>
            <p:cNvSpPr>
              <a:spLocks noEditPoints="1"/>
            </p:cNvSpPr>
            <p:nvPr/>
          </p:nvSpPr>
          <p:spPr bwMode="auto">
            <a:xfrm>
              <a:off x="4852" y="3636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4" name="Rectangle 510"/>
            <p:cNvSpPr>
              <a:spLocks noChangeArrowheads="1"/>
            </p:cNvSpPr>
            <p:nvPr/>
          </p:nvSpPr>
          <p:spPr bwMode="auto">
            <a:xfrm>
              <a:off x="4232" y="3580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5" name="Freeform 511"/>
            <p:cNvSpPr>
              <a:spLocks noEditPoints="1"/>
            </p:cNvSpPr>
            <p:nvPr/>
          </p:nvSpPr>
          <p:spPr bwMode="auto">
            <a:xfrm>
              <a:off x="4228" y="3576"/>
              <a:ext cx="158" cy="159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3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6"/>
                </a:cxn>
                <a:cxn ang="0">
                  <a:pos x="783" y="766"/>
                </a:cxn>
              </a:cxnLst>
              <a:rect l="0" t="0" r="r" b="b"/>
              <a:pathLst>
                <a:path w="783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33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3" y="766"/>
                  </a:move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7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7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6"/>
                  </a:cubicBezTo>
                  <a:lnTo>
                    <a:pt x="783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" name="Rectangle 512"/>
            <p:cNvSpPr>
              <a:spLocks noChangeArrowheads="1"/>
            </p:cNvSpPr>
            <p:nvPr/>
          </p:nvSpPr>
          <p:spPr bwMode="auto">
            <a:xfrm>
              <a:off x="4271" y="3625"/>
              <a:ext cx="10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" name="Freeform 513"/>
            <p:cNvSpPr>
              <a:spLocks noEditPoints="1"/>
            </p:cNvSpPr>
            <p:nvPr/>
          </p:nvSpPr>
          <p:spPr bwMode="auto">
            <a:xfrm>
              <a:off x="4383" y="3635"/>
              <a:ext cx="81" cy="4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8" y="18"/>
                </a:cxn>
                <a:cxn ang="0">
                  <a:pos x="47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42" y="0"/>
                </a:cxn>
                <a:cxn ang="0">
                  <a:pos x="81" y="23"/>
                </a:cxn>
                <a:cxn ang="0">
                  <a:pos x="39" y="41"/>
                </a:cxn>
                <a:cxn ang="0">
                  <a:pos x="42" y="0"/>
                </a:cxn>
              </a:cxnLst>
              <a:rect l="0" t="0" r="r" b="b"/>
              <a:pathLst>
                <a:path w="81" h="41">
                  <a:moveTo>
                    <a:pt x="0" y="15"/>
                  </a:moveTo>
                  <a:lnTo>
                    <a:pt x="48" y="18"/>
                  </a:lnTo>
                  <a:lnTo>
                    <a:pt x="47" y="24"/>
                  </a:lnTo>
                  <a:lnTo>
                    <a:pt x="0" y="21"/>
                  </a:lnTo>
                  <a:lnTo>
                    <a:pt x="0" y="15"/>
                  </a:lnTo>
                  <a:close/>
                  <a:moveTo>
                    <a:pt x="42" y="0"/>
                  </a:moveTo>
                  <a:lnTo>
                    <a:pt x="81" y="23"/>
                  </a:lnTo>
                  <a:lnTo>
                    <a:pt x="39" y="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" name="Rectangle 514"/>
            <p:cNvSpPr>
              <a:spLocks noChangeArrowheads="1"/>
            </p:cNvSpPr>
            <p:nvPr/>
          </p:nvSpPr>
          <p:spPr bwMode="auto">
            <a:xfrm>
              <a:off x="3997" y="3580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" name="Freeform 515"/>
            <p:cNvSpPr>
              <a:spLocks noEditPoints="1"/>
            </p:cNvSpPr>
            <p:nvPr/>
          </p:nvSpPr>
          <p:spPr bwMode="auto">
            <a:xfrm>
              <a:off x="3993" y="3576"/>
              <a:ext cx="159" cy="159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" name="Rectangle 516"/>
            <p:cNvSpPr>
              <a:spLocks noChangeArrowheads="1"/>
            </p:cNvSpPr>
            <p:nvPr/>
          </p:nvSpPr>
          <p:spPr bwMode="auto">
            <a:xfrm>
              <a:off x="4017" y="3625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" name="Freeform 517"/>
            <p:cNvSpPr>
              <a:spLocks noEditPoints="1"/>
            </p:cNvSpPr>
            <p:nvPr/>
          </p:nvSpPr>
          <p:spPr bwMode="auto">
            <a:xfrm>
              <a:off x="4147" y="3636"/>
              <a:ext cx="80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0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0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" name="Rectangle 518"/>
            <p:cNvSpPr>
              <a:spLocks noChangeArrowheads="1"/>
            </p:cNvSpPr>
            <p:nvPr/>
          </p:nvSpPr>
          <p:spPr bwMode="auto">
            <a:xfrm>
              <a:off x="3758" y="3580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" name="Freeform 519"/>
            <p:cNvSpPr>
              <a:spLocks noEditPoints="1"/>
            </p:cNvSpPr>
            <p:nvPr/>
          </p:nvSpPr>
          <p:spPr bwMode="auto">
            <a:xfrm>
              <a:off x="3755" y="3576"/>
              <a:ext cx="158" cy="159"/>
            </a:xfrm>
            <a:custGeom>
              <a:avLst/>
              <a:gdLst/>
              <a:ahLst/>
              <a:cxnLst>
                <a:cxn ang="0">
                  <a:pos x="750" y="16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6"/>
                </a:cxn>
                <a:cxn ang="0">
                  <a:pos x="34" y="766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6"/>
                </a:cxn>
                <a:cxn ang="0">
                  <a:pos x="750" y="16"/>
                </a:cxn>
                <a:cxn ang="0">
                  <a:pos x="784" y="766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6"/>
                </a:cxn>
                <a:cxn ang="0">
                  <a:pos x="784" y="766"/>
                </a:cxn>
              </a:cxnLst>
              <a:rect l="0" t="0" r="r" b="b"/>
              <a:pathLst>
                <a:path w="784" h="783">
                  <a:moveTo>
                    <a:pt x="750" y="16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766"/>
                  </a:lnTo>
                  <a:lnTo>
                    <a:pt x="17" y="750"/>
                  </a:lnTo>
                  <a:lnTo>
                    <a:pt x="767" y="750"/>
                  </a:lnTo>
                  <a:lnTo>
                    <a:pt x="750" y="766"/>
                  </a:lnTo>
                  <a:lnTo>
                    <a:pt x="750" y="16"/>
                  </a:lnTo>
                  <a:close/>
                  <a:moveTo>
                    <a:pt x="784" y="766"/>
                  </a:move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6"/>
                  </a:cubicBezTo>
                  <a:lnTo>
                    <a:pt x="784" y="76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" name="Rectangle 520"/>
            <p:cNvSpPr>
              <a:spLocks noChangeArrowheads="1"/>
            </p:cNvSpPr>
            <p:nvPr/>
          </p:nvSpPr>
          <p:spPr bwMode="auto">
            <a:xfrm>
              <a:off x="3777" y="3625"/>
              <a:ext cx="1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" name="Freeform 521"/>
            <p:cNvSpPr>
              <a:spLocks noEditPoints="1"/>
            </p:cNvSpPr>
            <p:nvPr/>
          </p:nvSpPr>
          <p:spPr bwMode="auto">
            <a:xfrm>
              <a:off x="3910" y="3635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9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39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39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6" name="Freeform 522"/>
            <p:cNvSpPr>
              <a:spLocks noEditPoints="1"/>
            </p:cNvSpPr>
            <p:nvPr/>
          </p:nvSpPr>
          <p:spPr bwMode="auto">
            <a:xfrm>
              <a:off x="3672" y="3635"/>
              <a:ext cx="81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17"/>
                </a:cxn>
                <a:cxn ang="0">
                  <a:pos x="48" y="23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40" y="0"/>
                </a:cxn>
                <a:cxn ang="0">
                  <a:pos x="81" y="18"/>
                </a:cxn>
                <a:cxn ang="0">
                  <a:pos x="42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20"/>
                  </a:moveTo>
                  <a:lnTo>
                    <a:pt x="48" y="17"/>
                  </a:lnTo>
                  <a:lnTo>
                    <a:pt x="48" y="23"/>
                  </a:lnTo>
                  <a:lnTo>
                    <a:pt x="1" y="26"/>
                  </a:lnTo>
                  <a:lnTo>
                    <a:pt x="0" y="20"/>
                  </a:lnTo>
                  <a:close/>
                  <a:moveTo>
                    <a:pt x="40" y="0"/>
                  </a:moveTo>
                  <a:lnTo>
                    <a:pt x="81" y="18"/>
                  </a:lnTo>
                  <a:lnTo>
                    <a:pt x="42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7" name="Rectangle 523"/>
            <p:cNvSpPr>
              <a:spLocks noChangeArrowheads="1"/>
            </p:cNvSpPr>
            <p:nvPr/>
          </p:nvSpPr>
          <p:spPr bwMode="auto">
            <a:xfrm>
              <a:off x="5093" y="3420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8" name="Freeform 524"/>
            <p:cNvSpPr>
              <a:spLocks noEditPoints="1"/>
            </p:cNvSpPr>
            <p:nvPr/>
          </p:nvSpPr>
          <p:spPr bwMode="auto">
            <a:xfrm>
              <a:off x="5120" y="3346"/>
              <a:ext cx="82" cy="81"/>
            </a:xfrm>
            <a:custGeom>
              <a:avLst/>
              <a:gdLst/>
              <a:ahLst/>
              <a:cxnLst>
                <a:cxn ang="0">
                  <a:pos x="371" y="164"/>
                </a:cxn>
                <a:cxn ang="0">
                  <a:pos x="354" y="119"/>
                </a:cxn>
                <a:cxn ang="0">
                  <a:pos x="324" y="81"/>
                </a:cxn>
                <a:cxn ang="0">
                  <a:pos x="300" y="62"/>
                </a:cxn>
                <a:cxn ang="0">
                  <a:pos x="254" y="41"/>
                </a:cxn>
                <a:cxn ang="0">
                  <a:pos x="203" y="34"/>
                </a:cxn>
                <a:cxn ang="0">
                  <a:pos x="152" y="41"/>
                </a:cxn>
                <a:cxn ang="0">
                  <a:pos x="107" y="62"/>
                </a:cxn>
                <a:cxn ang="0">
                  <a:pos x="84" y="81"/>
                </a:cxn>
                <a:cxn ang="0">
                  <a:pos x="53" y="121"/>
                </a:cxn>
                <a:cxn ang="0">
                  <a:pos x="36" y="166"/>
                </a:cxn>
                <a:cxn ang="0">
                  <a:pos x="34" y="216"/>
                </a:cxn>
                <a:cxn ang="0">
                  <a:pos x="47" y="264"/>
                </a:cxn>
                <a:cxn ang="0">
                  <a:pos x="61" y="289"/>
                </a:cxn>
                <a:cxn ang="0">
                  <a:pos x="109" y="336"/>
                </a:cxn>
                <a:cxn ang="0">
                  <a:pos x="138" y="351"/>
                </a:cxn>
                <a:cxn ang="0">
                  <a:pos x="187" y="363"/>
                </a:cxn>
                <a:cxn ang="0">
                  <a:pos x="239" y="360"/>
                </a:cxn>
                <a:cxn ang="0">
                  <a:pos x="286" y="343"/>
                </a:cxn>
                <a:cxn ang="0">
                  <a:pos x="326" y="314"/>
                </a:cxn>
                <a:cxn ang="0">
                  <a:pos x="345" y="291"/>
                </a:cxn>
                <a:cxn ang="0">
                  <a:pos x="367" y="247"/>
                </a:cxn>
                <a:cxn ang="0">
                  <a:pos x="375" y="198"/>
                </a:cxn>
                <a:cxn ang="0">
                  <a:pos x="398" y="259"/>
                </a:cxn>
                <a:cxn ang="0">
                  <a:pos x="373" y="309"/>
                </a:cxn>
                <a:cxn ang="0">
                  <a:pos x="347" y="340"/>
                </a:cxn>
                <a:cxn ang="0">
                  <a:pos x="300" y="373"/>
                </a:cxn>
                <a:cxn ang="0">
                  <a:pos x="244" y="393"/>
                </a:cxn>
                <a:cxn ang="0">
                  <a:pos x="182" y="396"/>
                </a:cxn>
                <a:cxn ang="0">
                  <a:pos x="124" y="381"/>
                </a:cxn>
                <a:cxn ang="0">
                  <a:pos x="89" y="362"/>
                </a:cxn>
                <a:cxn ang="0">
                  <a:pos x="36" y="311"/>
                </a:cxn>
                <a:cxn ang="0">
                  <a:pos x="15" y="275"/>
                </a:cxn>
                <a:cxn ang="0">
                  <a:pos x="1" y="218"/>
                </a:cxn>
                <a:cxn ang="0">
                  <a:pos x="4" y="158"/>
                </a:cxn>
                <a:cxn ang="0">
                  <a:pos x="25" y="103"/>
                </a:cxn>
                <a:cxn ang="0">
                  <a:pos x="59" y="59"/>
                </a:cxn>
                <a:cxn ang="0">
                  <a:pos x="91" y="34"/>
                </a:cxn>
                <a:cxn ang="0">
                  <a:pos x="144" y="9"/>
                </a:cxn>
                <a:cxn ang="0">
                  <a:pos x="205" y="0"/>
                </a:cxn>
                <a:cxn ang="0">
                  <a:pos x="265" y="9"/>
                </a:cxn>
                <a:cxn ang="0">
                  <a:pos x="317" y="34"/>
                </a:cxn>
                <a:cxn ang="0">
                  <a:pos x="349" y="59"/>
                </a:cxn>
                <a:cxn ang="0">
                  <a:pos x="383" y="105"/>
                </a:cxn>
                <a:cxn ang="0">
                  <a:pos x="404" y="159"/>
                </a:cxn>
                <a:cxn ang="0">
                  <a:pos x="407" y="220"/>
                </a:cxn>
              </a:cxnLst>
              <a:rect l="0" t="0" r="r" b="b"/>
              <a:pathLst>
                <a:path w="408" h="397">
                  <a:moveTo>
                    <a:pt x="375" y="198"/>
                  </a:moveTo>
                  <a:lnTo>
                    <a:pt x="374" y="181"/>
                  </a:lnTo>
                  <a:lnTo>
                    <a:pt x="371" y="164"/>
                  </a:lnTo>
                  <a:lnTo>
                    <a:pt x="367" y="149"/>
                  </a:lnTo>
                  <a:lnTo>
                    <a:pt x="361" y="134"/>
                  </a:lnTo>
                  <a:lnTo>
                    <a:pt x="354" y="119"/>
                  </a:lnTo>
                  <a:lnTo>
                    <a:pt x="345" y="106"/>
                  </a:lnTo>
                  <a:lnTo>
                    <a:pt x="347" y="108"/>
                  </a:lnTo>
                  <a:lnTo>
                    <a:pt x="324" y="81"/>
                  </a:lnTo>
                  <a:lnTo>
                    <a:pt x="326" y="83"/>
                  </a:lnTo>
                  <a:lnTo>
                    <a:pt x="298" y="61"/>
                  </a:lnTo>
                  <a:lnTo>
                    <a:pt x="300" y="62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4" y="41"/>
                  </a:lnTo>
                  <a:lnTo>
                    <a:pt x="237" y="37"/>
                  </a:lnTo>
                  <a:lnTo>
                    <a:pt x="221" y="34"/>
                  </a:lnTo>
                  <a:lnTo>
                    <a:pt x="203" y="34"/>
                  </a:lnTo>
                  <a:lnTo>
                    <a:pt x="185" y="35"/>
                  </a:lnTo>
                  <a:lnTo>
                    <a:pt x="168" y="37"/>
                  </a:lnTo>
                  <a:lnTo>
                    <a:pt x="152" y="41"/>
                  </a:lnTo>
                  <a:lnTo>
                    <a:pt x="136" y="47"/>
                  </a:lnTo>
                  <a:lnTo>
                    <a:pt x="122" y="54"/>
                  </a:lnTo>
                  <a:lnTo>
                    <a:pt x="107" y="62"/>
                  </a:lnTo>
                  <a:lnTo>
                    <a:pt x="109" y="61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8"/>
                  </a:lnTo>
                  <a:lnTo>
                    <a:pt x="62" y="106"/>
                  </a:lnTo>
                  <a:lnTo>
                    <a:pt x="53" y="121"/>
                  </a:lnTo>
                  <a:lnTo>
                    <a:pt x="46" y="135"/>
                  </a:lnTo>
                  <a:lnTo>
                    <a:pt x="40" y="151"/>
                  </a:lnTo>
                  <a:lnTo>
                    <a:pt x="36" y="166"/>
                  </a:lnTo>
                  <a:lnTo>
                    <a:pt x="34" y="183"/>
                  </a:lnTo>
                  <a:lnTo>
                    <a:pt x="33" y="200"/>
                  </a:lnTo>
                  <a:lnTo>
                    <a:pt x="34" y="216"/>
                  </a:lnTo>
                  <a:lnTo>
                    <a:pt x="36" y="233"/>
                  </a:lnTo>
                  <a:lnTo>
                    <a:pt x="41" y="248"/>
                  </a:lnTo>
                  <a:lnTo>
                    <a:pt x="47" y="264"/>
                  </a:lnTo>
                  <a:lnTo>
                    <a:pt x="54" y="278"/>
                  </a:lnTo>
                  <a:lnTo>
                    <a:pt x="62" y="291"/>
                  </a:lnTo>
                  <a:lnTo>
                    <a:pt x="61" y="289"/>
                  </a:lnTo>
                  <a:lnTo>
                    <a:pt x="84" y="316"/>
                  </a:lnTo>
                  <a:lnTo>
                    <a:pt x="82" y="314"/>
                  </a:lnTo>
                  <a:lnTo>
                    <a:pt x="109" y="336"/>
                  </a:lnTo>
                  <a:lnTo>
                    <a:pt x="107" y="335"/>
                  </a:lnTo>
                  <a:lnTo>
                    <a:pt x="123" y="344"/>
                  </a:lnTo>
                  <a:lnTo>
                    <a:pt x="138" y="351"/>
                  </a:lnTo>
                  <a:lnTo>
                    <a:pt x="153" y="356"/>
                  </a:lnTo>
                  <a:lnTo>
                    <a:pt x="170" y="360"/>
                  </a:lnTo>
                  <a:lnTo>
                    <a:pt x="187" y="363"/>
                  </a:lnTo>
                  <a:lnTo>
                    <a:pt x="205" y="364"/>
                  </a:lnTo>
                  <a:lnTo>
                    <a:pt x="222" y="363"/>
                  </a:lnTo>
                  <a:lnTo>
                    <a:pt x="239" y="360"/>
                  </a:lnTo>
                  <a:lnTo>
                    <a:pt x="255" y="356"/>
                  </a:lnTo>
                  <a:lnTo>
                    <a:pt x="271" y="350"/>
                  </a:lnTo>
                  <a:lnTo>
                    <a:pt x="286" y="343"/>
                  </a:lnTo>
                  <a:lnTo>
                    <a:pt x="300" y="335"/>
                  </a:lnTo>
                  <a:lnTo>
                    <a:pt x="298" y="336"/>
                  </a:lnTo>
                  <a:lnTo>
                    <a:pt x="326" y="314"/>
                  </a:lnTo>
                  <a:lnTo>
                    <a:pt x="324" y="316"/>
                  </a:lnTo>
                  <a:lnTo>
                    <a:pt x="347" y="289"/>
                  </a:lnTo>
                  <a:lnTo>
                    <a:pt x="345" y="291"/>
                  </a:lnTo>
                  <a:lnTo>
                    <a:pt x="354" y="276"/>
                  </a:lnTo>
                  <a:lnTo>
                    <a:pt x="362" y="262"/>
                  </a:lnTo>
                  <a:lnTo>
                    <a:pt x="367" y="247"/>
                  </a:lnTo>
                  <a:lnTo>
                    <a:pt x="371" y="231"/>
                  </a:lnTo>
                  <a:lnTo>
                    <a:pt x="374" y="215"/>
                  </a:lnTo>
                  <a:lnTo>
                    <a:pt x="375" y="198"/>
                  </a:lnTo>
                  <a:close/>
                  <a:moveTo>
                    <a:pt x="407" y="220"/>
                  </a:moveTo>
                  <a:lnTo>
                    <a:pt x="404" y="240"/>
                  </a:lnTo>
                  <a:lnTo>
                    <a:pt x="398" y="259"/>
                  </a:lnTo>
                  <a:lnTo>
                    <a:pt x="391" y="277"/>
                  </a:lnTo>
                  <a:lnTo>
                    <a:pt x="383" y="294"/>
                  </a:lnTo>
                  <a:lnTo>
                    <a:pt x="373" y="309"/>
                  </a:lnTo>
                  <a:cubicBezTo>
                    <a:pt x="373" y="310"/>
                    <a:pt x="372" y="310"/>
                    <a:pt x="372" y="311"/>
                  </a:cubicBezTo>
                  <a:lnTo>
                    <a:pt x="349" y="338"/>
                  </a:lnTo>
                  <a:cubicBezTo>
                    <a:pt x="348" y="339"/>
                    <a:pt x="347" y="339"/>
                    <a:pt x="347" y="340"/>
                  </a:cubicBezTo>
                  <a:lnTo>
                    <a:pt x="319" y="362"/>
                  </a:lnTo>
                  <a:cubicBezTo>
                    <a:pt x="318" y="363"/>
                    <a:pt x="318" y="363"/>
                    <a:pt x="317" y="364"/>
                  </a:cubicBezTo>
                  <a:lnTo>
                    <a:pt x="300" y="373"/>
                  </a:lnTo>
                  <a:lnTo>
                    <a:pt x="282" y="382"/>
                  </a:lnTo>
                  <a:lnTo>
                    <a:pt x="264" y="388"/>
                  </a:lnTo>
                  <a:lnTo>
                    <a:pt x="244" y="393"/>
                  </a:lnTo>
                  <a:lnTo>
                    <a:pt x="224" y="396"/>
                  </a:lnTo>
                  <a:lnTo>
                    <a:pt x="203" y="397"/>
                  </a:lnTo>
                  <a:lnTo>
                    <a:pt x="182" y="396"/>
                  </a:lnTo>
                  <a:lnTo>
                    <a:pt x="162" y="393"/>
                  </a:lnTo>
                  <a:lnTo>
                    <a:pt x="142" y="388"/>
                  </a:lnTo>
                  <a:lnTo>
                    <a:pt x="124" y="381"/>
                  </a:lnTo>
                  <a:lnTo>
                    <a:pt x="106" y="373"/>
                  </a:lnTo>
                  <a:lnTo>
                    <a:pt x="91" y="364"/>
                  </a:lnTo>
                  <a:cubicBezTo>
                    <a:pt x="90" y="363"/>
                    <a:pt x="89" y="363"/>
                    <a:pt x="89" y="362"/>
                  </a:cubicBezTo>
                  <a:lnTo>
                    <a:pt x="61" y="340"/>
                  </a:lnTo>
                  <a:cubicBezTo>
                    <a:pt x="60" y="339"/>
                    <a:pt x="59" y="339"/>
                    <a:pt x="59" y="338"/>
                  </a:cubicBezTo>
                  <a:lnTo>
                    <a:pt x="36" y="311"/>
                  </a:lnTo>
                  <a:cubicBezTo>
                    <a:pt x="35" y="310"/>
                    <a:pt x="34" y="310"/>
                    <a:pt x="34" y="309"/>
                  </a:cubicBezTo>
                  <a:lnTo>
                    <a:pt x="24" y="293"/>
                  </a:lnTo>
                  <a:lnTo>
                    <a:pt x="15" y="275"/>
                  </a:lnTo>
                  <a:lnTo>
                    <a:pt x="9" y="257"/>
                  </a:lnTo>
                  <a:lnTo>
                    <a:pt x="3" y="238"/>
                  </a:lnTo>
                  <a:lnTo>
                    <a:pt x="1" y="218"/>
                  </a:lnTo>
                  <a:lnTo>
                    <a:pt x="0" y="198"/>
                  </a:lnTo>
                  <a:lnTo>
                    <a:pt x="1" y="178"/>
                  </a:lnTo>
                  <a:lnTo>
                    <a:pt x="4" y="158"/>
                  </a:lnTo>
                  <a:lnTo>
                    <a:pt x="9" y="139"/>
                  </a:lnTo>
                  <a:lnTo>
                    <a:pt x="16" y="121"/>
                  </a:lnTo>
                  <a:lnTo>
                    <a:pt x="25" y="103"/>
                  </a:lnTo>
                  <a:lnTo>
                    <a:pt x="34" y="88"/>
                  </a:lnTo>
                  <a:cubicBezTo>
                    <a:pt x="34" y="87"/>
                    <a:pt x="35" y="87"/>
                    <a:pt x="36" y="86"/>
                  </a:cubicBezTo>
                  <a:lnTo>
                    <a:pt x="59" y="59"/>
                  </a:lnTo>
                  <a:cubicBezTo>
                    <a:pt x="59" y="59"/>
                    <a:pt x="60" y="58"/>
                    <a:pt x="61" y="57"/>
                  </a:cubicBezTo>
                  <a:lnTo>
                    <a:pt x="89" y="35"/>
                  </a:lnTo>
                  <a:cubicBezTo>
                    <a:pt x="89" y="34"/>
                    <a:pt x="90" y="34"/>
                    <a:pt x="91" y="34"/>
                  </a:cubicBezTo>
                  <a:lnTo>
                    <a:pt x="107" y="24"/>
                  </a:lnTo>
                  <a:lnTo>
                    <a:pt x="125" y="15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5" y="1"/>
                  </a:lnTo>
                  <a:lnTo>
                    <a:pt x="246" y="5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301" y="25"/>
                  </a:lnTo>
                  <a:lnTo>
                    <a:pt x="317" y="34"/>
                  </a:lnTo>
                  <a:cubicBezTo>
                    <a:pt x="318" y="34"/>
                    <a:pt x="318" y="34"/>
                    <a:pt x="319" y="35"/>
                  </a:cubicBezTo>
                  <a:lnTo>
                    <a:pt x="347" y="57"/>
                  </a:lnTo>
                  <a:cubicBezTo>
                    <a:pt x="347" y="58"/>
                    <a:pt x="348" y="59"/>
                    <a:pt x="349" y="59"/>
                  </a:cubicBezTo>
                  <a:lnTo>
                    <a:pt x="372" y="86"/>
                  </a:lnTo>
                  <a:cubicBezTo>
                    <a:pt x="372" y="87"/>
                    <a:pt x="373" y="87"/>
                    <a:pt x="373" y="88"/>
                  </a:cubicBezTo>
                  <a:lnTo>
                    <a:pt x="383" y="105"/>
                  </a:lnTo>
                  <a:lnTo>
                    <a:pt x="392" y="122"/>
                  </a:lnTo>
                  <a:lnTo>
                    <a:pt x="399" y="140"/>
                  </a:lnTo>
                  <a:lnTo>
                    <a:pt x="404" y="159"/>
                  </a:lnTo>
                  <a:lnTo>
                    <a:pt x="407" y="179"/>
                  </a:lnTo>
                  <a:lnTo>
                    <a:pt x="408" y="200"/>
                  </a:lnTo>
                  <a:lnTo>
                    <a:pt x="407" y="2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9" name="Rectangle 525"/>
            <p:cNvSpPr>
              <a:spLocks noChangeArrowheads="1"/>
            </p:cNvSpPr>
            <p:nvPr/>
          </p:nvSpPr>
          <p:spPr bwMode="auto">
            <a:xfrm>
              <a:off x="5093" y="3444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0" name="Freeform 526"/>
            <p:cNvSpPr>
              <a:spLocks noEditPoints="1"/>
            </p:cNvSpPr>
            <p:nvPr/>
          </p:nvSpPr>
          <p:spPr bwMode="auto">
            <a:xfrm>
              <a:off x="5120" y="3444"/>
              <a:ext cx="82" cy="80"/>
            </a:xfrm>
            <a:custGeom>
              <a:avLst/>
              <a:gdLst/>
              <a:ahLst/>
              <a:cxnLst>
                <a:cxn ang="0">
                  <a:pos x="404" y="237"/>
                </a:cxn>
                <a:cxn ang="0">
                  <a:pos x="383" y="292"/>
                </a:cxn>
                <a:cxn ang="0">
                  <a:pos x="349" y="337"/>
                </a:cxn>
                <a:cxn ang="0">
                  <a:pos x="317" y="363"/>
                </a:cxn>
                <a:cxn ang="0">
                  <a:pos x="265" y="387"/>
                </a:cxn>
                <a:cxn ang="0">
                  <a:pos x="205" y="396"/>
                </a:cxn>
                <a:cxn ang="0">
                  <a:pos x="144" y="388"/>
                </a:cxn>
                <a:cxn ang="0">
                  <a:pos x="91" y="363"/>
                </a:cxn>
                <a:cxn ang="0">
                  <a:pos x="59" y="337"/>
                </a:cxn>
                <a:cxn ang="0">
                  <a:pos x="25" y="293"/>
                </a:cxn>
                <a:cxn ang="0">
                  <a:pos x="4" y="239"/>
                </a:cxn>
                <a:cxn ang="0">
                  <a:pos x="1" y="179"/>
                </a:cxn>
                <a:cxn ang="0">
                  <a:pos x="15" y="121"/>
                </a:cxn>
                <a:cxn ang="0">
                  <a:pos x="36" y="86"/>
                </a:cxn>
                <a:cxn ang="0">
                  <a:pos x="89" y="34"/>
                </a:cxn>
                <a:cxn ang="0">
                  <a:pos x="124" y="16"/>
                </a:cxn>
                <a:cxn ang="0">
                  <a:pos x="182" y="1"/>
                </a:cxn>
                <a:cxn ang="0">
                  <a:pos x="244" y="4"/>
                </a:cxn>
                <a:cxn ang="0">
                  <a:pos x="300" y="23"/>
                </a:cxn>
                <a:cxn ang="0">
                  <a:pos x="347" y="57"/>
                </a:cxn>
                <a:cxn ang="0">
                  <a:pos x="373" y="88"/>
                </a:cxn>
                <a:cxn ang="0">
                  <a:pos x="398" y="138"/>
                </a:cxn>
                <a:cxn ang="0">
                  <a:pos x="408" y="197"/>
                </a:cxn>
                <a:cxn ang="0">
                  <a:pos x="367" y="150"/>
                </a:cxn>
                <a:cxn ang="0">
                  <a:pos x="345" y="105"/>
                </a:cxn>
                <a:cxn ang="0">
                  <a:pos x="326" y="83"/>
                </a:cxn>
                <a:cxn ang="0">
                  <a:pos x="286" y="54"/>
                </a:cxn>
                <a:cxn ang="0">
                  <a:pos x="239" y="37"/>
                </a:cxn>
                <a:cxn ang="0">
                  <a:pos x="187" y="34"/>
                </a:cxn>
                <a:cxn ang="0">
                  <a:pos x="138" y="46"/>
                </a:cxn>
                <a:cxn ang="0">
                  <a:pos x="109" y="60"/>
                </a:cxn>
                <a:cxn ang="0">
                  <a:pos x="61" y="107"/>
                </a:cxn>
                <a:cxn ang="0">
                  <a:pos x="47" y="133"/>
                </a:cxn>
                <a:cxn ang="0">
                  <a:pos x="34" y="180"/>
                </a:cxn>
                <a:cxn ang="0">
                  <a:pos x="36" y="230"/>
                </a:cxn>
                <a:cxn ang="0">
                  <a:pos x="53" y="276"/>
                </a:cxn>
                <a:cxn ang="0">
                  <a:pos x="84" y="316"/>
                </a:cxn>
                <a:cxn ang="0">
                  <a:pos x="107" y="334"/>
                </a:cxn>
                <a:cxn ang="0">
                  <a:pos x="152" y="355"/>
                </a:cxn>
                <a:cxn ang="0">
                  <a:pos x="203" y="363"/>
                </a:cxn>
                <a:cxn ang="0">
                  <a:pos x="254" y="356"/>
                </a:cxn>
                <a:cxn ang="0">
                  <a:pos x="300" y="334"/>
                </a:cxn>
                <a:cxn ang="0">
                  <a:pos x="324" y="316"/>
                </a:cxn>
                <a:cxn ang="0">
                  <a:pos x="354" y="277"/>
                </a:cxn>
                <a:cxn ang="0">
                  <a:pos x="371" y="232"/>
                </a:cxn>
                <a:cxn ang="0">
                  <a:pos x="374" y="182"/>
                </a:cxn>
              </a:cxnLst>
              <a:rect l="0" t="0" r="r" b="b"/>
              <a:pathLst>
                <a:path w="408" h="396">
                  <a:moveTo>
                    <a:pt x="408" y="197"/>
                  </a:moveTo>
                  <a:lnTo>
                    <a:pt x="407" y="217"/>
                  </a:lnTo>
                  <a:lnTo>
                    <a:pt x="404" y="237"/>
                  </a:lnTo>
                  <a:lnTo>
                    <a:pt x="399" y="256"/>
                  </a:lnTo>
                  <a:lnTo>
                    <a:pt x="392" y="275"/>
                  </a:lnTo>
                  <a:lnTo>
                    <a:pt x="383" y="292"/>
                  </a:lnTo>
                  <a:lnTo>
                    <a:pt x="373" y="308"/>
                  </a:lnTo>
                  <a:cubicBezTo>
                    <a:pt x="373" y="309"/>
                    <a:pt x="372" y="310"/>
                    <a:pt x="372" y="311"/>
                  </a:cubicBezTo>
                  <a:lnTo>
                    <a:pt x="349" y="337"/>
                  </a:lnTo>
                  <a:cubicBezTo>
                    <a:pt x="348" y="338"/>
                    <a:pt x="347" y="339"/>
                    <a:pt x="347" y="339"/>
                  </a:cubicBezTo>
                  <a:lnTo>
                    <a:pt x="319" y="362"/>
                  </a:lnTo>
                  <a:cubicBezTo>
                    <a:pt x="318" y="362"/>
                    <a:pt x="318" y="363"/>
                    <a:pt x="317" y="363"/>
                  </a:cubicBezTo>
                  <a:lnTo>
                    <a:pt x="301" y="372"/>
                  </a:lnTo>
                  <a:lnTo>
                    <a:pt x="284" y="381"/>
                  </a:lnTo>
                  <a:lnTo>
                    <a:pt x="265" y="387"/>
                  </a:lnTo>
                  <a:lnTo>
                    <a:pt x="246" y="392"/>
                  </a:lnTo>
                  <a:lnTo>
                    <a:pt x="225" y="395"/>
                  </a:lnTo>
                  <a:lnTo>
                    <a:pt x="205" y="396"/>
                  </a:lnTo>
                  <a:lnTo>
                    <a:pt x="184" y="395"/>
                  </a:lnTo>
                  <a:lnTo>
                    <a:pt x="164" y="392"/>
                  </a:lnTo>
                  <a:lnTo>
                    <a:pt x="144" y="388"/>
                  </a:lnTo>
                  <a:lnTo>
                    <a:pt x="125" y="381"/>
                  </a:lnTo>
                  <a:lnTo>
                    <a:pt x="107" y="373"/>
                  </a:lnTo>
                  <a:lnTo>
                    <a:pt x="91" y="363"/>
                  </a:lnTo>
                  <a:cubicBezTo>
                    <a:pt x="90" y="363"/>
                    <a:pt x="89" y="362"/>
                    <a:pt x="89" y="362"/>
                  </a:cubicBezTo>
                  <a:lnTo>
                    <a:pt x="61" y="339"/>
                  </a:lnTo>
                  <a:cubicBezTo>
                    <a:pt x="60" y="339"/>
                    <a:pt x="59" y="338"/>
                    <a:pt x="59" y="337"/>
                  </a:cubicBezTo>
                  <a:lnTo>
                    <a:pt x="36" y="311"/>
                  </a:lnTo>
                  <a:cubicBezTo>
                    <a:pt x="35" y="310"/>
                    <a:pt x="34" y="309"/>
                    <a:pt x="34" y="308"/>
                  </a:cubicBezTo>
                  <a:lnTo>
                    <a:pt x="25" y="293"/>
                  </a:lnTo>
                  <a:lnTo>
                    <a:pt x="16" y="276"/>
                  </a:lnTo>
                  <a:lnTo>
                    <a:pt x="9" y="258"/>
                  </a:lnTo>
                  <a:lnTo>
                    <a:pt x="4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3" y="159"/>
                  </a:lnTo>
                  <a:lnTo>
                    <a:pt x="9" y="140"/>
                  </a:lnTo>
                  <a:lnTo>
                    <a:pt x="15" y="121"/>
                  </a:lnTo>
                  <a:lnTo>
                    <a:pt x="24" y="104"/>
                  </a:lnTo>
                  <a:lnTo>
                    <a:pt x="34" y="88"/>
                  </a:lnTo>
                  <a:cubicBezTo>
                    <a:pt x="34" y="87"/>
                    <a:pt x="35" y="86"/>
                    <a:pt x="36" y="86"/>
                  </a:cubicBezTo>
                  <a:lnTo>
                    <a:pt x="59" y="59"/>
                  </a:lnTo>
                  <a:cubicBezTo>
                    <a:pt x="59" y="58"/>
                    <a:pt x="60" y="57"/>
                    <a:pt x="61" y="57"/>
                  </a:cubicBezTo>
                  <a:lnTo>
                    <a:pt x="89" y="34"/>
                  </a:lnTo>
                  <a:cubicBezTo>
                    <a:pt x="89" y="34"/>
                    <a:pt x="90" y="33"/>
                    <a:pt x="91" y="33"/>
                  </a:cubicBezTo>
                  <a:lnTo>
                    <a:pt x="106" y="24"/>
                  </a:lnTo>
                  <a:lnTo>
                    <a:pt x="124" y="16"/>
                  </a:lnTo>
                  <a:lnTo>
                    <a:pt x="142" y="9"/>
                  </a:lnTo>
                  <a:lnTo>
                    <a:pt x="162" y="4"/>
                  </a:lnTo>
                  <a:lnTo>
                    <a:pt x="182" y="1"/>
                  </a:lnTo>
                  <a:lnTo>
                    <a:pt x="203" y="0"/>
                  </a:lnTo>
                  <a:lnTo>
                    <a:pt x="224" y="1"/>
                  </a:lnTo>
                  <a:lnTo>
                    <a:pt x="244" y="4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300" y="23"/>
                  </a:lnTo>
                  <a:lnTo>
                    <a:pt x="317" y="33"/>
                  </a:lnTo>
                  <a:cubicBezTo>
                    <a:pt x="318" y="33"/>
                    <a:pt x="318" y="34"/>
                    <a:pt x="319" y="34"/>
                  </a:cubicBezTo>
                  <a:lnTo>
                    <a:pt x="347" y="57"/>
                  </a:lnTo>
                  <a:cubicBezTo>
                    <a:pt x="347" y="57"/>
                    <a:pt x="348" y="58"/>
                    <a:pt x="349" y="59"/>
                  </a:cubicBezTo>
                  <a:lnTo>
                    <a:pt x="372" y="86"/>
                  </a:lnTo>
                  <a:cubicBezTo>
                    <a:pt x="372" y="86"/>
                    <a:pt x="373" y="87"/>
                    <a:pt x="373" y="88"/>
                  </a:cubicBezTo>
                  <a:lnTo>
                    <a:pt x="383" y="103"/>
                  </a:lnTo>
                  <a:lnTo>
                    <a:pt x="391" y="120"/>
                  </a:lnTo>
                  <a:lnTo>
                    <a:pt x="398" y="138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8" y="197"/>
                  </a:lnTo>
                  <a:close/>
                  <a:moveTo>
                    <a:pt x="374" y="182"/>
                  </a:moveTo>
                  <a:lnTo>
                    <a:pt x="371" y="166"/>
                  </a:lnTo>
                  <a:lnTo>
                    <a:pt x="367" y="150"/>
                  </a:lnTo>
                  <a:lnTo>
                    <a:pt x="362" y="135"/>
                  </a:lnTo>
                  <a:lnTo>
                    <a:pt x="354" y="120"/>
                  </a:lnTo>
                  <a:lnTo>
                    <a:pt x="345" y="105"/>
                  </a:lnTo>
                  <a:lnTo>
                    <a:pt x="347" y="107"/>
                  </a:lnTo>
                  <a:lnTo>
                    <a:pt x="324" y="81"/>
                  </a:lnTo>
                  <a:lnTo>
                    <a:pt x="326" y="83"/>
                  </a:lnTo>
                  <a:lnTo>
                    <a:pt x="298" y="60"/>
                  </a:lnTo>
                  <a:lnTo>
                    <a:pt x="300" y="62"/>
                  </a:lnTo>
                  <a:lnTo>
                    <a:pt x="286" y="54"/>
                  </a:lnTo>
                  <a:lnTo>
                    <a:pt x="271" y="46"/>
                  </a:lnTo>
                  <a:lnTo>
                    <a:pt x="255" y="41"/>
                  </a:lnTo>
                  <a:lnTo>
                    <a:pt x="239" y="37"/>
                  </a:lnTo>
                  <a:lnTo>
                    <a:pt x="222" y="34"/>
                  </a:lnTo>
                  <a:lnTo>
                    <a:pt x="205" y="33"/>
                  </a:lnTo>
                  <a:lnTo>
                    <a:pt x="187" y="34"/>
                  </a:lnTo>
                  <a:lnTo>
                    <a:pt x="170" y="36"/>
                  </a:lnTo>
                  <a:lnTo>
                    <a:pt x="153" y="40"/>
                  </a:lnTo>
                  <a:lnTo>
                    <a:pt x="138" y="46"/>
                  </a:lnTo>
                  <a:lnTo>
                    <a:pt x="123" y="53"/>
                  </a:lnTo>
                  <a:lnTo>
                    <a:pt x="107" y="62"/>
                  </a:lnTo>
                  <a:lnTo>
                    <a:pt x="109" y="60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54" y="119"/>
                  </a:lnTo>
                  <a:lnTo>
                    <a:pt x="47" y="133"/>
                  </a:lnTo>
                  <a:lnTo>
                    <a:pt x="41" y="148"/>
                  </a:lnTo>
                  <a:lnTo>
                    <a:pt x="36" y="164"/>
                  </a:lnTo>
                  <a:lnTo>
                    <a:pt x="34" y="180"/>
                  </a:lnTo>
                  <a:lnTo>
                    <a:pt x="33" y="197"/>
                  </a:lnTo>
                  <a:lnTo>
                    <a:pt x="34" y="214"/>
                  </a:lnTo>
                  <a:lnTo>
                    <a:pt x="36" y="230"/>
                  </a:lnTo>
                  <a:lnTo>
                    <a:pt x="40" y="246"/>
                  </a:lnTo>
                  <a:lnTo>
                    <a:pt x="46" y="261"/>
                  </a:lnTo>
                  <a:lnTo>
                    <a:pt x="53" y="276"/>
                  </a:lnTo>
                  <a:lnTo>
                    <a:pt x="62" y="291"/>
                  </a:lnTo>
                  <a:lnTo>
                    <a:pt x="61" y="289"/>
                  </a:lnTo>
                  <a:lnTo>
                    <a:pt x="84" y="316"/>
                  </a:lnTo>
                  <a:lnTo>
                    <a:pt x="82" y="313"/>
                  </a:lnTo>
                  <a:lnTo>
                    <a:pt x="109" y="336"/>
                  </a:lnTo>
                  <a:lnTo>
                    <a:pt x="107" y="334"/>
                  </a:lnTo>
                  <a:lnTo>
                    <a:pt x="122" y="343"/>
                  </a:lnTo>
                  <a:lnTo>
                    <a:pt x="136" y="350"/>
                  </a:lnTo>
                  <a:lnTo>
                    <a:pt x="152" y="355"/>
                  </a:lnTo>
                  <a:lnTo>
                    <a:pt x="168" y="359"/>
                  </a:lnTo>
                  <a:lnTo>
                    <a:pt x="185" y="362"/>
                  </a:lnTo>
                  <a:lnTo>
                    <a:pt x="203" y="363"/>
                  </a:lnTo>
                  <a:lnTo>
                    <a:pt x="221" y="362"/>
                  </a:lnTo>
                  <a:lnTo>
                    <a:pt x="237" y="360"/>
                  </a:lnTo>
                  <a:lnTo>
                    <a:pt x="254" y="356"/>
                  </a:lnTo>
                  <a:lnTo>
                    <a:pt x="270" y="350"/>
                  </a:lnTo>
                  <a:lnTo>
                    <a:pt x="285" y="343"/>
                  </a:lnTo>
                  <a:lnTo>
                    <a:pt x="300" y="334"/>
                  </a:lnTo>
                  <a:lnTo>
                    <a:pt x="298" y="336"/>
                  </a:lnTo>
                  <a:lnTo>
                    <a:pt x="326" y="313"/>
                  </a:lnTo>
                  <a:lnTo>
                    <a:pt x="324" y="316"/>
                  </a:lnTo>
                  <a:lnTo>
                    <a:pt x="347" y="289"/>
                  </a:lnTo>
                  <a:lnTo>
                    <a:pt x="345" y="291"/>
                  </a:lnTo>
                  <a:lnTo>
                    <a:pt x="354" y="277"/>
                  </a:lnTo>
                  <a:lnTo>
                    <a:pt x="361" y="263"/>
                  </a:lnTo>
                  <a:lnTo>
                    <a:pt x="367" y="248"/>
                  </a:lnTo>
                  <a:lnTo>
                    <a:pt x="371" y="232"/>
                  </a:lnTo>
                  <a:lnTo>
                    <a:pt x="374" y="216"/>
                  </a:lnTo>
                  <a:lnTo>
                    <a:pt x="375" y="199"/>
                  </a:lnTo>
                  <a:lnTo>
                    <a:pt x="374" y="1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1" name="Rectangle 527"/>
            <p:cNvSpPr>
              <a:spLocks noChangeArrowheads="1"/>
            </p:cNvSpPr>
            <p:nvPr/>
          </p:nvSpPr>
          <p:spPr bwMode="auto">
            <a:xfrm>
              <a:off x="5089" y="3640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2" name="Freeform 528"/>
            <p:cNvSpPr>
              <a:spLocks noEditPoints="1"/>
            </p:cNvSpPr>
            <p:nvPr/>
          </p:nvSpPr>
          <p:spPr bwMode="auto">
            <a:xfrm>
              <a:off x="5116" y="3567"/>
              <a:ext cx="82" cy="80"/>
            </a:xfrm>
            <a:custGeom>
              <a:avLst/>
              <a:gdLst/>
              <a:ahLst/>
              <a:cxnLst>
                <a:cxn ang="0">
                  <a:pos x="371" y="163"/>
                </a:cxn>
                <a:cxn ang="0">
                  <a:pos x="354" y="119"/>
                </a:cxn>
                <a:cxn ang="0">
                  <a:pos x="324" y="80"/>
                </a:cxn>
                <a:cxn ang="0">
                  <a:pos x="285" y="53"/>
                </a:cxn>
                <a:cxn ang="0">
                  <a:pos x="238" y="36"/>
                </a:cxn>
                <a:cxn ang="0">
                  <a:pos x="186" y="34"/>
                </a:cxn>
                <a:cxn ang="0">
                  <a:pos x="136" y="46"/>
                </a:cxn>
                <a:cxn ang="0">
                  <a:pos x="82" y="83"/>
                </a:cxn>
                <a:cxn ang="0">
                  <a:pos x="63" y="105"/>
                </a:cxn>
                <a:cxn ang="0">
                  <a:pos x="41" y="150"/>
                </a:cxn>
                <a:cxn ang="0">
                  <a:pos x="33" y="198"/>
                </a:cxn>
                <a:cxn ang="0">
                  <a:pos x="41" y="247"/>
                </a:cxn>
                <a:cxn ang="0">
                  <a:pos x="63" y="290"/>
                </a:cxn>
                <a:cxn ang="0">
                  <a:pos x="82" y="312"/>
                </a:cxn>
                <a:cxn ang="0">
                  <a:pos x="138" y="349"/>
                </a:cxn>
                <a:cxn ang="0">
                  <a:pos x="187" y="361"/>
                </a:cxn>
                <a:cxn ang="0">
                  <a:pos x="239" y="358"/>
                </a:cxn>
                <a:cxn ang="0">
                  <a:pos x="286" y="341"/>
                </a:cxn>
                <a:cxn ang="0">
                  <a:pos x="324" y="314"/>
                </a:cxn>
                <a:cxn ang="0">
                  <a:pos x="355" y="275"/>
                </a:cxn>
                <a:cxn ang="0">
                  <a:pos x="372" y="230"/>
                </a:cxn>
                <a:cxn ang="0">
                  <a:pos x="407" y="218"/>
                </a:cxn>
                <a:cxn ang="0">
                  <a:pos x="392" y="275"/>
                </a:cxn>
                <a:cxn ang="0">
                  <a:pos x="372" y="309"/>
                </a:cxn>
                <a:cxn ang="0">
                  <a:pos x="317" y="362"/>
                </a:cxn>
                <a:cxn ang="0">
                  <a:pos x="264" y="386"/>
                </a:cxn>
                <a:cxn ang="0">
                  <a:pos x="203" y="395"/>
                </a:cxn>
                <a:cxn ang="0">
                  <a:pos x="143" y="386"/>
                </a:cxn>
                <a:cxn ang="0">
                  <a:pos x="89" y="360"/>
                </a:cxn>
                <a:cxn ang="0">
                  <a:pos x="36" y="309"/>
                </a:cxn>
                <a:cxn ang="0">
                  <a:pos x="16" y="274"/>
                </a:cxn>
                <a:cxn ang="0">
                  <a:pos x="1" y="217"/>
                </a:cxn>
                <a:cxn ang="0">
                  <a:pos x="4" y="157"/>
                </a:cxn>
                <a:cxn ang="0">
                  <a:pos x="25" y="102"/>
                </a:cxn>
                <a:cxn ang="0">
                  <a:pos x="59" y="59"/>
                </a:cxn>
                <a:cxn ang="0">
                  <a:pos x="108" y="23"/>
                </a:cxn>
                <a:cxn ang="0">
                  <a:pos x="164" y="4"/>
                </a:cxn>
                <a:cxn ang="0">
                  <a:pos x="226" y="1"/>
                </a:cxn>
                <a:cxn ang="0">
                  <a:pos x="284" y="16"/>
                </a:cxn>
                <a:cxn ang="0">
                  <a:pos x="347" y="56"/>
                </a:cxn>
                <a:cxn ang="0">
                  <a:pos x="374" y="87"/>
                </a:cxn>
                <a:cxn ang="0">
                  <a:pos x="399" y="139"/>
                </a:cxn>
                <a:cxn ang="0">
                  <a:pos x="408" y="198"/>
                </a:cxn>
              </a:cxnLst>
              <a:rect l="0" t="0" r="r" b="b"/>
              <a:pathLst>
                <a:path w="408" h="395">
                  <a:moveTo>
                    <a:pt x="375" y="197"/>
                  </a:moveTo>
                  <a:lnTo>
                    <a:pt x="374" y="180"/>
                  </a:lnTo>
                  <a:lnTo>
                    <a:pt x="371" y="163"/>
                  </a:lnTo>
                  <a:lnTo>
                    <a:pt x="367" y="148"/>
                  </a:lnTo>
                  <a:lnTo>
                    <a:pt x="361" y="133"/>
                  </a:lnTo>
                  <a:lnTo>
                    <a:pt x="354" y="119"/>
                  </a:lnTo>
                  <a:lnTo>
                    <a:pt x="345" y="105"/>
                  </a:lnTo>
                  <a:lnTo>
                    <a:pt x="347" y="107"/>
                  </a:lnTo>
                  <a:lnTo>
                    <a:pt x="324" y="80"/>
                  </a:lnTo>
                  <a:lnTo>
                    <a:pt x="326" y="83"/>
                  </a:lnTo>
                  <a:lnTo>
                    <a:pt x="298" y="61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4" y="40"/>
                  </a:lnTo>
                  <a:lnTo>
                    <a:pt x="238" y="36"/>
                  </a:lnTo>
                  <a:lnTo>
                    <a:pt x="221" y="34"/>
                  </a:lnTo>
                  <a:lnTo>
                    <a:pt x="203" y="33"/>
                  </a:lnTo>
                  <a:lnTo>
                    <a:pt x="186" y="34"/>
                  </a:lnTo>
                  <a:lnTo>
                    <a:pt x="169" y="37"/>
                  </a:lnTo>
                  <a:lnTo>
                    <a:pt x="152" y="41"/>
                  </a:lnTo>
                  <a:lnTo>
                    <a:pt x="136" y="46"/>
                  </a:lnTo>
                  <a:lnTo>
                    <a:pt x="122" y="53"/>
                  </a:lnTo>
                  <a:lnTo>
                    <a:pt x="108" y="62"/>
                  </a:lnTo>
                  <a:lnTo>
                    <a:pt x="82" y="83"/>
                  </a:lnTo>
                  <a:lnTo>
                    <a:pt x="84" y="80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53" y="120"/>
                  </a:lnTo>
                  <a:lnTo>
                    <a:pt x="46" y="135"/>
                  </a:lnTo>
                  <a:lnTo>
                    <a:pt x="41" y="150"/>
                  </a:lnTo>
                  <a:lnTo>
                    <a:pt x="36" y="165"/>
                  </a:lnTo>
                  <a:lnTo>
                    <a:pt x="34" y="181"/>
                  </a:lnTo>
                  <a:lnTo>
                    <a:pt x="33" y="198"/>
                  </a:lnTo>
                  <a:lnTo>
                    <a:pt x="34" y="215"/>
                  </a:lnTo>
                  <a:lnTo>
                    <a:pt x="37" y="231"/>
                  </a:lnTo>
                  <a:lnTo>
                    <a:pt x="41" y="247"/>
                  </a:lnTo>
                  <a:lnTo>
                    <a:pt x="47" y="262"/>
                  </a:lnTo>
                  <a:lnTo>
                    <a:pt x="54" y="276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84" y="314"/>
                  </a:lnTo>
                  <a:lnTo>
                    <a:pt x="82" y="312"/>
                  </a:lnTo>
                  <a:lnTo>
                    <a:pt x="110" y="334"/>
                  </a:lnTo>
                  <a:lnTo>
                    <a:pt x="123" y="342"/>
                  </a:lnTo>
                  <a:lnTo>
                    <a:pt x="138" y="349"/>
                  </a:lnTo>
                  <a:lnTo>
                    <a:pt x="154" y="354"/>
                  </a:lnTo>
                  <a:lnTo>
                    <a:pt x="170" y="358"/>
                  </a:lnTo>
                  <a:lnTo>
                    <a:pt x="187" y="361"/>
                  </a:lnTo>
                  <a:lnTo>
                    <a:pt x="205" y="362"/>
                  </a:lnTo>
                  <a:lnTo>
                    <a:pt x="222" y="361"/>
                  </a:lnTo>
                  <a:lnTo>
                    <a:pt x="239" y="358"/>
                  </a:lnTo>
                  <a:lnTo>
                    <a:pt x="256" y="354"/>
                  </a:lnTo>
                  <a:lnTo>
                    <a:pt x="271" y="348"/>
                  </a:lnTo>
                  <a:lnTo>
                    <a:pt x="286" y="341"/>
                  </a:lnTo>
                  <a:lnTo>
                    <a:pt x="300" y="333"/>
                  </a:lnTo>
                  <a:lnTo>
                    <a:pt x="326" y="312"/>
                  </a:lnTo>
                  <a:lnTo>
                    <a:pt x="324" y="314"/>
                  </a:lnTo>
                  <a:lnTo>
                    <a:pt x="347" y="288"/>
                  </a:lnTo>
                  <a:lnTo>
                    <a:pt x="345" y="290"/>
                  </a:lnTo>
                  <a:lnTo>
                    <a:pt x="355" y="275"/>
                  </a:lnTo>
                  <a:lnTo>
                    <a:pt x="362" y="260"/>
                  </a:lnTo>
                  <a:lnTo>
                    <a:pt x="367" y="245"/>
                  </a:lnTo>
                  <a:lnTo>
                    <a:pt x="372" y="230"/>
                  </a:lnTo>
                  <a:lnTo>
                    <a:pt x="374" y="213"/>
                  </a:lnTo>
                  <a:lnTo>
                    <a:pt x="375" y="197"/>
                  </a:lnTo>
                  <a:close/>
                  <a:moveTo>
                    <a:pt x="407" y="218"/>
                  </a:moveTo>
                  <a:lnTo>
                    <a:pt x="404" y="238"/>
                  </a:lnTo>
                  <a:lnTo>
                    <a:pt x="399" y="257"/>
                  </a:lnTo>
                  <a:lnTo>
                    <a:pt x="392" y="275"/>
                  </a:lnTo>
                  <a:lnTo>
                    <a:pt x="383" y="292"/>
                  </a:lnTo>
                  <a:lnTo>
                    <a:pt x="374" y="307"/>
                  </a:lnTo>
                  <a:cubicBezTo>
                    <a:pt x="373" y="308"/>
                    <a:pt x="373" y="309"/>
                    <a:pt x="372" y="309"/>
                  </a:cubicBezTo>
                  <a:lnTo>
                    <a:pt x="349" y="336"/>
                  </a:lnTo>
                  <a:cubicBezTo>
                    <a:pt x="348" y="337"/>
                    <a:pt x="348" y="338"/>
                    <a:pt x="347" y="338"/>
                  </a:cubicBezTo>
                  <a:lnTo>
                    <a:pt x="317" y="362"/>
                  </a:lnTo>
                  <a:lnTo>
                    <a:pt x="300" y="372"/>
                  </a:lnTo>
                  <a:lnTo>
                    <a:pt x="282" y="380"/>
                  </a:lnTo>
                  <a:lnTo>
                    <a:pt x="264" y="386"/>
                  </a:lnTo>
                  <a:lnTo>
                    <a:pt x="244" y="391"/>
                  </a:lnTo>
                  <a:lnTo>
                    <a:pt x="224" y="394"/>
                  </a:lnTo>
                  <a:lnTo>
                    <a:pt x="203" y="395"/>
                  </a:lnTo>
                  <a:lnTo>
                    <a:pt x="182" y="394"/>
                  </a:lnTo>
                  <a:lnTo>
                    <a:pt x="162" y="391"/>
                  </a:lnTo>
                  <a:lnTo>
                    <a:pt x="143" y="386"/>
                  </a:lnTo>
                  <a:lnTo>
                    <a:pt x="124" y="379"/>
                  </a:lnTo>
                  <a:lnTo>
                    <a:pt x="106" y="371"/>
                  </a:lnTo>
                  <a:lnTo>
                    <a:pt x="89" y="360"/>
                  </a:lnTo>
                  <a:lnTo>
                    <a:pt x="61" y="338"/>
                  </a:lnTo>
                  <a:cubicBezTo>
                    <a:pt x="60" y="338"/>
                    <a:pt x="60" y="337"/>
                    <a:pt x="59" y="336"/>
                  </a:cubicBezTo>
                  <a:lnTo>
                    <a:pt x="36" y="309"/>
                  </a:lnTo>
                  <a:cubicBezTo>
                    <a:pt x="35" y="309"/>
                    <a:pt x="35" y="308"/>
                    <a:pt x="34" y="307"/>
                  </a:cubicBezTo>
                  <a:lnTo>
                    <a:pt x="24" y="291"/>
                  </a:lnTo>
                  <a:lnTo>
                    <a:pt x="16" y="274"/>
                  </a:lnTo>
                  <a:lnTo>
                    <a:pt x="9" y="256"/>
                  </a:lnTo>
                  <a:lnTo>
                    <a:pt x="4" y="236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1" y="176"/>
                  </a:lnTo>
                  <a:lnTo>
                    <a:pt x="4" y="157"/>
                  </a:lnTo>
                  <a:lnTo>
                    <a:pt x="9" y="138"/>
                  </a:lnTo>
                  <a:lnTo>
                    <a:pt x="16" y="119"/>
                  </a:lnTo>
                  <a:lnTo>
                    <a:pt x="25" y="102"/>
                  </a:lnTo>
                  <a:lnTo>
                    <a:pt x="34" y="87"/>
                  </a:lnTo>
                  <a:cubicBezTo>
                    <a:pt x="35" y="87"/>
                    <a:pt x="35" y="86"/>
                    <a:pt x="36" y="85"/>
                  </a:cubicBezTo>
                  <a:lnTo>
                    <a:pt x="59" y="59"/>
                  </a:lnTo>
                  <a:cubicBezTo>
                    <a:pt x="60" y="58"/>
                    <a:pt x="60" y="57"/>
                    <a:pt x="61" y="56"/>
                  </a:cubicBezTo>
                  <a:lnTo>
                    <a:pt x="91" y="33"/>
                  </a:lnTo>
                  <a:lnTo>
                    <a:pt x="108" y="23"/>
                  </a:lnTo>
                  <a:lnTo>
                    <a:pt x="125" y="15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4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302" y="24"/>
                  </a:lnTo>
                  <a:lnTo>
                    <a:pt x="319" y="34"/>
                  </a:lnTo>
                  <a:lnTo>
                    <a:pt x="347" y="56"/>
                  </a:lnTo>
                  <a:cubicBezTo>
                    <a:pt x="348" y="57"/>
                    <a:pt x="348" y="58"/>
                    <a:pt x="349" y="59"/>
                  </a:cubicBezTo>
                  <a:lnTo>
                    <a:pt x="372" y="85"/>
                  </a:lnTo>
                  <a:cubicBezTo>
                    <a:pt x="373" y="86"/>
                    <a:pt x="373" y="87"/>
                    <a:pt x="374" y="87"/>
                  </a:cubicBezTo>
                  <a:lnTo>
                    <a:pt x="384" y="104"/>
                  </a:lnTo>
                  <a:lnTo>
                    <a:pt x="392" y="121"/>
                  </a:lnTo>
                  <a:lnTo>
                    <a:pt x="399" y="139"/>
                  </a:lnTo>
                  <a:lnTo>
                    <a:pt x="404" y="158"/>
                  </a:lnTo>
                  <a:lnTo>
                    <a:pt x="407" y="178"/>
                  </a:lnTo>
                  <a:lnTo>
                    <a:pt x="408" y="198"/>
                  </a:lnTo>
                  <a:lnTo>
                    <a:pt x="407" y="21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3" name="Rectangle 529"/>
            <p:cNvSpPr>
              <a:spLocks noChangeArrowheads="1"/>
            </p:cNvSpPr>
            <p:nvPr/>
          </p:nvSpPr>
          <p:spPr bwMode="auto">
            <a:xfrm>
              <a:off x="5089" y="3664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4" name="Freeform 530"/>
            <p:cNvSpPr>
              <a:spLocks noEditPoints="1"/>
            </p:cNvSpPr>
            <p:nvPr/>
          </p:nvSpPr>
          <p:spPr bwMode="auto">
            <a:xfrm>
              <a:off x="5116" y="3664"/>
              <a:ext cx="82" cy="80"/>
            </a:xfrm>
            <a:custGeom>
              <a:avLst/>
              <a:gdLst/>
              <a:ahLst/>
              <a:cxnLst>
                <a:cxn ang="0">
                  <a:pos x="404" y="236"/>
                </a:cxn>
                <a:cxn ang="0">
                  <a:pos x="384" y="291"/>
                </a:cxn>
                <a:cxn ang="0">
                  <a:pos x="349" y="336"/>
                </a:cxn>
                <a:cxn ang="0">
                  <a:pos x="302" y="371"/>
                </a:cxn>
                <a:cxn ang="0">
                  <a:pos x="246" y="391"/>
                </a:cxn>
                <a:cxn ang="0">
                  <a:pos x="184" y="394"/>
                </a:cxn>
                <a:cxn ang="0">
                  <a:pos x="125" y="380"/>
                </a:cxn>
                <a:cxn ang="0">
                  <a:pos x="61" y="338"/>
                </a:cxn>
                <a:cxn ang="0">
                  <a:pos x="34" y="307"/>
                </a:cxn>
                <a:cxn ang="0">
                  <a:pos x="9" y="257"/>
                </a:cxn>
                <a:cxn ang="0">
                  <a:pos x="0" y="198"/>
                </a:cxn>
                <a:cxn ang="0">
                  <a:pos x="9" y="139"/>
                </a:cxn>
                <a:cxn ang="0">
                  <a:pos x="34" y="88"/>
                </a:cxn>
                <a:cxn ang="0">
                  <a:pos x="61" y="57"/>
                </a:cxn>
                <a:cxn ang="0">
                  <a:pos x="124" y="16"/>
                </a:cxn>
                <a:cxn ang="0">
                  <a:pos x="182" y="1"/>
                </a:cxn>
                <a:cxn ang="0">
                  <a:pos x="244" y="4"/>
                </a:cxn>
                <a:cxn ang="0">
                  <a:pos x="300" y="23"/>
                </a:cxn>
                <a:cxn ang="0">
                  <a:pos x="349" y="59"/>
                </a:cxn>
                <a:cxn ang="0">
                  <a:pos x="383" y="103"/>
                </a:cxn>
                <a:cxn ang="0">
                  <a:pos x="404" y="157"/>
                </a:cxn>
                <a:cxn ang="0">
                  <a:pos x="374" y="181"/>
                </a:cxn>
                <a:cxn ang="0">
                  <a:pos x="362" y="135"/>
                </a:cxn>
                <a:cxn ang="0">
                  <a:pos x="347" y="107"/>
                </a:cxn>
                <a:cxn ang="0">
                  <a:pos x="300" y="62"/>
                </a:cxn>
                <a:cxn ang="0">
                  <a:pos x="256" y="41"/>
                </a:cxn>
                <a:cxn ang="0">
                  <a:pos x="205" y="33"/>
                </a:cxn>
                <a:cxn ang="0">
                  <a:pos x="154" y="41"/>
                </a:cxn>
                <a:cxn ang="0">
                  <a:pos x="110" y="61"/>
                </a:cxn>
                <a:cxn ang="0">
                  <a:pos x="61" y="107"/>
                </a:cxn>
                <a:cxn ang="0">
                  <a:pos x="47" y="133"/>
                </a:cxn>
                <a:cxn ang="0">
                  <a:pos x="34" y="180"/>
                </a:cxn>
                <a:cxn ang="0">
                  <a:pos x="36" y="230"/>
                </a:cxn>
                <a:cxn ang="0">
                  <a:pos x="53" y="275"/>
                </a:cxn>
                <a:cxn ang="0">
                  <a:pos x="84" y="314"/>
                </a:cxn>
                <a:cxn ang="0">
                  <a:pos x="122" y="341"/>
                </a:cxn>
                <a:cxn ang="0">
                  <a:pos x="169" y="358"/>
                </a:cxn>
                <a:cxn ang="0">
                  <a:pos x="221" y="361"/>
                </a:cxn>
                <a:cxn ang="0">
                  <a:pos x="270" y="349"/>
                </a:cxn>
                <a:cxn ang="0">
                  <a:pos x="326" y="312"/>
                </a:cxn>
                <a:cxn ang="0">
                  <a:pos x="345" y="290"/>
                </a:cxn>
                <a:cxn ang="0">
                  <a:pos x="367" y="247"/>
                </a:cxn>
                <a:cxn ang="0">
                  <a:pos x="375" y="198"/>
                </a:cxn>
              </a:cxnLst>
              <a:rect l="0" t="0" r="r" b="b"/>
              <a:pathLst>
                <a:path w="408" h="395">
                  <a:moveTo>
                    <a:pt x="408" y="197"/>
                  </a:moveTo>
                  <a:lnTo>
                    <a:pt x="407" y="217"/>
                  </a:lnTo>
                  <a:lnTo>
                    <a:pt x="404" y="236"/>
                  </a:lnTo>
                  <a:lnTo>
                    <a:pt x="399" y="256"/>
                  </a:lnTo>
                  <a:lnTo>
                    <a:pt x="392" y="274"/>
                  </a:lnTo>
                  <a:lnTo>
                    <a:pt x="384" y="291"/>
                  </a:lnTo>
                  <a:lnTo>
                    <a:pt x="374" y="307"/>
                  </a:lnTo>
                  <a:cubicBezTo>
                    <a:pt x="373" y="308"/>
                    <a:pt x="373" y="309"/>
                    <a:pt x="372" y="309"/>
                  </a:cubicBezTo>
                  <a:lnTo>
                    <a:pt x="349" y="336"/>
                  </a:lnTo>
                  <a:cubicBezTo>
                    <a:pt x="348" y="337"/>
                    <a:pt x="348" y="338"/>
                    <a:pt x="347" y="338"/>
                  </a:cubicBezTo>
                  <a:lnTo>
                    <a:pt x="319" y="360"/>
                  </a:lnTo>
                  <a:lnTo>
                    <a:pt x="302" y="371"/>
                  </a:lnTo>
                  <a:lnTo>
                    <a:pt x="284" y="379"/>
                  </a:lnTo>
                  <a:lnTo>
                    <a:pt x="265" y="386"/>
                  </a:lnTo>
                  <a:lnTo>
                    <a:pt x="246" y="391"/>
                  </a:lnTo>
                  <a:lnTo>
                    <a:pt x="226" y="394"/>
                  </a:lnTo>
                  <a:lnTo>
                    <a:pt x="205" y="395"/>
                  </a:lnTo>
                  <a:lnTo>
                    <a:pt x="184" y="394"/>
                  </a:lnTo>
                  <a:lnTo>
                    <a:pt x="164" y="391"/>
                  </a:lnTo>
                  <a:lnTo>
                    <a:pt x="144" y="386"/>
                  </a:lnTo>
                  <a:lnTo>
                    <a:pt x="125" y="380"/>
                  </a:lnTo>
                  <a:lnTo>
                    <a:pt x="108" y="372"/>
                  </a:lnTo>
                  <a:lnTo>
                    <a:pt x="91" y="362"/>
                  </a:lnTo>
                  <a:lnTo>
                    <a:pt x="61" y="338"/>
                  </a:lnTo>
                  <a:cubicBezTo>
                    <a:pt x="60" y="338"/>
                    <a:pt x="60" y="337"/>
                    <a:pt x="59" y="336"/>
                  </a:cubicBezTo>
                  <a:lnTo>
                    <a:pt x="36" y="309"/>
                  </a:lnTo>
                  <a:cubicBezTo>
                    <a:pt x="35" y="309"/>
                    <a:pt x="35" y="308"/>
                    <a:pt x="34" y="307"/>
                  </a:cubicBezTo>
                  <a:lnTo>
                    <a:pt x="25" y="292"/>
                  </a:lnTo>
                  <a:lnTo>
                    <a:pt x="16" y="275"/>
                  </a:lnTo>
                  <a:lnTo>
                    <a:pt x="9" y="257"/>
                  </a:lnTo>
                  <a:lnTo>
                    <a:pt x="4" y="238"/>
                  </a:lnTo>
                  <a:lnTo>
                    <a:pt x="1" y="218"/>
                  </a:lnTo>
                  <a:lnTo>
                    <a:pt x="0" y="198"/>
                  </a:lnTo>
                  <a:lnTo>
                    <a:pt x="1" y="178"/>
                  </a:lnTo>
                  <a:lnTo>
                    <a:pt x="4" y="158"/>
                  </a:lnTo>
                  <a:lnTo>
                    <a:pt x="9" y="139"/>
                  </a:lnTo>
                  <a:lnTo>
                    <a:pt x="16" y="121"/>
                  </a:lnTo>
                  <a:lnTo>
                    <a:pt x="24" y="104"/>
                  </a:lnTo>
                  <a:lnTo>
                    <a:pt x="34" y="88"/>
                  </a:lnTo>
                  <a:cubicBezTo>
                    <a:pt x="35" y="87"/>
                    <a:pt x="35" y="86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0" y="57"/>
                    <a:pt x="61" y="57"/>
                  </a:cubicBezTo>
                  <a:lnTo>
                    <a:pt x="89" y="35"/>
                  </a:lnTo>
                  <a:lnTo>
                    <a:pt x="106" y="24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2" y="4"/>
                  </a:lnTo>
                  <a:lnTo>
                    <a:pt x="182" y="1"/>
                  </a:lnTo>
                  <a:lnTo>
                    <a:pt x="203" y="0"/>
                  </a:lnTo>
                  <a:lnTo>
                    <a:pt x="224" y="1"/>
                  </a:lnTo>
                  <a:lnTo>
                    <a:pt x="244" y="4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300" y="23"/>
                  </a:lnTo>
                  <a:lnTo>
                    <a:pt x="317" y="33"/>
                  </a:lnTo>
                  <a:lnTo>
                    <a:pt x="347" y="57"/>
                  </a:lnTo>
                  <a:cubicBezTo>
                    <a:pt x="348" y="57"/>
                    <a:pt x="348" y="58"/>
                    <a:pt x="349" y="59"/>
                  </a:cubicBezTo>
                  <a:lnTo>
                    <a:pt x="372" y="86"/>
                  </a:lnTo>
                  <a:cubicBezTo>
                    <a:pt x="373" y="86"/>
                    <a:pt x="373" y="87"/>
                    <a:pt x="374" y="88"/>
                  </a:cubicBezTo>
                  <a:lnTo>
                    <a:pt x="383" y="103"/>
                  </a:lnTo>
                  <a:lnTo>
                    <a:pt x="392" y="120"/>
                  </a:lnTo>
                  <a:lnTo>
                    <a:pt x="399" y="138"/>
                  </a:lnTo>
                  <a:lnTo>
                    <a:pt x="404" y="157"/>
                  </a:lnTo>
                  <a:lnTo>
                    <a:pt x="407" y="176"/>
                  </a:lnTo>
                  <a:lnTo>
                    <a:pt x="408" y="197"/>
                  </a:lnTo>
                  <a:close/>
                  <a:moveTo>
                    <a:pt x="374" y="181"/>
                  </a:moveTo>
                  <a:lnTo>
                    <a:pt x="372" y="165"/>
                  </a:lnTo>
                  <a:lnTo>
                    <a:pt x="367" y="150"/>
                  </a:lnTo>
                  <a:lnTo>
                    <a:pt x="362" y="135"/>
                  </a:lnTo>
                  <a:lnTo>
                    <a:pt x="355" y="120"/>
                  </a:lnTo>
                  <a:lnTo>
                    <a:pt x="345" y="105"/>
                  </a:lnTo>
                  <a:lnTo>
                    <a:pt x="347" y="107"/>
                  </a:lnTo>
                  <a:lnTo>
                    <a:pt x="324" y="81"/>
                  </a:lnTo>
                  <a:lnTo>
                    <a:pt x="326" y="83"/>
                  </a:lnTo>
                  <a:lnTo>
                    <a:pt x="300" y="62"/>
                  </a:lnTo>
                  <a:lnTo>
                    <a:pt x="286" y="54"/>
                  </a:lnTo>
                  <a:lnTo>
                    <a:pt x="271" y="47"/>
                  </a:lnTo>
                  <a:lnTo>
                    <a:pt x="256" y="41"/>
                  </a:lnTo>
                  <a:lnTo>
                    <a:pt x="239" y="37"/>
                  </a:lnTo>
                  <a:lnTo>
                    <a:pt x="222" y="34"/>
                  </a:lnTo>
                  <a:lnTo>
                    <a:pt x="205" y="33"/>
                  </a:lnTo>
                  <a:lnTo>
                    <a:pt x="187" y="34"/>
                  </a:lnTo>
                  <a:lnTo>
                    <a:pt x="170" y="37"/>
                  </a:lnTo>
                  <a:lnTo>
                    <a:pt x="154" y="41"/>
                  </a:lnTo>
                  <a:lnTo>
                    <a:pt x="138" y="46"/>
                  </a:lnTo>
                  <a:lnTo>
                    <a:pt x="123" y="53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54" y="119"/>
                  </a:lnTo>
                  <a:lnTo>
                    <a:pt x="47" y="133"/>
                  </a:lnTo>
                  <a:lnTo>
                    <a:pt x="41" y="148"/>
                  </a:lnTo>
                  <a:lnTo>
                    <a:pt x="37" y="163"/>
                  </a:lnTo>
                  <a:lnTo>
                    <a:pt x="34" y="180"/>
                  </a:lnTo>
                  <a:lnTo>
                    <a:pt x="33" y="197"/>
                  </a:lnTo>
                  <a:lnTo>
                    <a:pt x="34" y="213"/>
                  </a:lnTo>
                  <a:lnTo>
                    <a:pt x="36" y="230"/>
                  </a:lnTo>
                  <a:lnTo>
                    <a:pt x="41" y="245"/>
                  </a:lnTo>
                  <a:lnTo>
                    <a:pt x="46" y="260"/>
                  </a:lnTo>
                  <a:lnTo>
                    <a:pt x="53" y="275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84" y="314"/>
                  </a:lnTo>
                  <a:lnTo>
                    <a:pt x="82" y="312"/>
                  </a:lnTo>
                  <a:lnTo>
                    <a:pt x="108" y="333"/>
                  </a:lnTo>
                  <a:lnTo>
                    <a:pt x="122" y="341"/>
                  </a:lnTo>
                  <a:lnTo>
                    <a:pt x="136" y="348"/>
                  </a:lnTo>
                  <a:lnTo>
                    <a:pt x="152" y="354"/>
                  </a:lnTo>
                  <a:lnTo>
                    <a:pt x="169" y="358"/>
                  </a:lnTo>
                  <a:lnTo>
                    <a:pt x="186" y="361"/>
                  </a:lnTo>
                  <a:lnTo>
                    <a:pt x="203" y="362"/>
                  </a:lnTo>
                  <a:lnTo>
                    <a:pt x="221" y="361"/>
                  </a:lnTo>
                  <a:lnTo>
                    <a:pt x="238" y="358"/>
                  </a:lnTo>
                  <a:lnTo>
                    <a:pt x="254" y="354"/>
                  </a:lnTo>
                  <a:lnTo>
                    <a:pt x="270" y="349"/>
                  </a:lnTo>
                  <a:lnTo>
                    <a:pt x="285" y="342"/>
                  </a:lnTo>
                  <a:lnTo>
                    <a:pt x="298" y="334"/>
                  </a:lnTo>
                  <a:lnTo>
                    <a:pt x="326" y="312"/>
                  </a:lnTo>
                  <a:lnTo>
                    <a:pt x="324" y="314"/>
                  </a:lnTo>
                  <a:lnTo>
                    <a:pt x="347" y="288"/>
                  </a:lnTo>
                  <a:lnTo>
                    <a:pt x="345" y="290"/>
                  </a:lnTo>
                  <a:lnTo>
                    <a:pt x="354" y="276"/>
                  </a:lnTo>
                  <a:lnTo>
                    <a:pt x="361" y="262"/>
                  </a:lnTo>
                  <a:lnTo>
                    <a:pt x="367" y="247"/>
                  </a:lnTo>
                  <a:lnTo>
                    <a:pt x="371" y="231"/>
                  </a:lnTo>
                  <a:lnTo>
                    <a:pt x="374" y="215"/>
                  </a:lnTo>
                  <a:lnTo>
                    <a:pt x="375" y="198"/>
                  </a:lnTo>
                  <a:lnTo>
                    <a:pt x="374" y="18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5" name="Rectangle 531"/>
            <p:cNvSpPr>
              <a:spLocks noChangeArrowheads="1"/>
            </p:cNvSpPr>
            <p:nvPr/>
          </p:nvSpPr>
          <p:spPr bwMode="auto">
            <a:xfrm>
              <a:off x="4407" y="3266"/>
              <a:ext cx="22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FPGA 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6" name="Rectangle 532"/>
            <p:cNvSpPr>
              <a:spLocks noChangeArrowheads="1"/>
            </p:cNvSpPr>
            <p:nvPr/>
          </p:nvSpPr>
          <p:spPr bwMode="auto">
            <a:xfrm>
              <a:off x="3997" y="3218"/>
              <a:ext cx="151" cy="58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7" name="Freeform 533"/>
            <p:cNvSpPr>
              <a:spLocks noEditPoints="1"/>
            </p:cNvSpPr>
            <p:nvPr/>
          </p:nvSpPr>
          <p:spPr bwMode="auto">
            <a:xfrm>
              <a:off x="3993" y="3214"/>
              <a:ext cx="159" cy="65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304"/>
                </a:cxn>
                <a:cxn ang="0">
                  <a:pos x="17" y="287"/>
                </a:cxn>
                <a:cxn ang="0">
                  <a:pos x="767" y="287"/>
                </a:cxn>
                <a:cxn ang="0">
                  <a:pos x="750" y="304"/>
                </a:cxn>
                <a:cxn ang="0">
                  <a:pos x="750" y="17"/>
                </a:cxn>
                <a:cxn ang="0">
                  <a:pos x="784" y="304"/>
                </a:cxn>
                <a:cxn ang="0">
                  <a:pos x="767" y="321"/>
                </a:cxn>
                <a:cxn ang="0">
                  <a:pos x="17" y="321"/>
                </a:cxn>
                <a:cxn ang="0">
                  <a:pos x="0" y="304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304"/>
                </a:cxn>
              </a:cxnLst>
              <a:rect l="0" t="0" r="r" b="b"/>
              <a:pathLst>
                <a:path w="784" h="321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304"/>
                  </a:lnTo>
                  <a:lnTo>
                    <a:pt x="17" y="287"/>
                  </a:lnTo>
                  <a:lnTo>
                    <a:pt x="767" y="287"/>
                  </a:lnTo>
                  <a:lnTo>
                    <a:pt x="750" y="304"/>
                  </a:lnTo>
                  <a:lnTo>
                    <a:pt x="750" y="17"/>
                  </a:lnTo>
                  <a:close/>
                  <a:moveTo>
                    <a:pt x="784" y="304"/>
                  </a:moveTo>
                  <a:cubicBezTo>
                    <a:pt x="784" y="313"/>
                    <a:pt x="776" y="321"/>
                    <a:pt x="767" y="321"/>
                  </a:cubicBezTo>
                  <a:lnTo>
                    <a:pt x="17" y="321"/>
                  </a:lnTo>
                  <a:cubicBezTo>
                    <a:pt x="8" y="321"/>
                    <a:pt x="0" y="313"/>
                    <a:pt x="0" y="304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3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8" name="Rectangle 534"/>
            <p:cNvSpPr>
              <a:spLocks noChangeArrowheads="1"/>
            </p:cNvSpPr>
            <p:nvPr/>
          </p:nvSpPr>
          <p:spPr bwMode="auto">
            <a:xfrm>
              <a:off x="4012" y="3217"/>
              <a:ext cx="1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9" name="Freeform 535"/>
            <p:cNvSpPr>
              <a:spLocks noEditPoints="1"/>
            </p:cNvSpPr>
            <p:nvPr/>
          </p:nvSpPr>
          <p:spPr bwMode="auto">
            <a:xfrm>
              <a:off x="4060" y="3278"/>
              <a:ext cx="27" cy="81"/>
            </a:xfrm>
            <a:custGeom>
              <a:avLst/>
              <a:gdLst/>
              <a:ahLst/>
              <a:cxnLst>
                <a:cxn ang="0">
                  <a:pos x="11" y="61"/>
                </a:cxn>
                <a:cxn ang="0">
                  <a:pos x="10" y="21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1" y="61"/>
                </a:cxn>
                <a:cxn ang="0">
                  <a:pos x="27" y="54"/>
                </a:cxn>
                <a:cxn ang="0">
                  <a:pos x="14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1" y="61"/>
                  </a:moveTo>
                  <a:lnTo>
                    <a:pt x="10" y="21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1" y="61"/>
                  </a:lnTo>
                  <a:close/>
                  <a:moveTo>
                    <a:pt x="27" y="54"/>
                  </a:moveTo>
                  <a:lnTo>
                    <a:pt x="14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0" name="Rectangle 536"/>
            <p:cNvSpPr>
              <a:spLocks noChangeArrowheads="1"/>
            </p:cNvSpPr>
            <p:nvPr/>
          </p:nvSpPr>
          <p:spPr bwMode="auto">
            <a:xfrm>
              <a:off x="3997" y="3804"/>
              <a:ext cx="151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1" name="Freeform 537"/>
            <p:cNvSpPr>
              <a:spLocks noEditPoints="1"/>
            </p:cNvSpPr>
            <p:nvPr/>
          </p:nvSpPr>
          <p:spPr bwMode="auto">
            <a:xfrm>
              <a:off x="3993" y="3801"/>
              <a:ext cx="159" cy="66"/>
            </a:xfrm>
            <a:custGeom>
              <a:avLst/>
              <a:gdLst/>
              <a:ahLst/>
              <a:cxnLst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308"/>
                </a:cxn>
                <a:cxn ang="0">
                  <a:pos x="17" y="292"/>
                </a:cxn>
                <a:cxn ang="0">
                  <a:pos x="767" y="292"/>
                </a:cxn>
                <a:cxn ang="0">
                  <a:pos x="750" y="308"/>
                </a:cxn>
                <a:cxn ang="0">
                  <a:pos x="750" y="17"/>
                </a:cxn>
                <a:cxn ang="0">
                  <a:pos x="784" y="308"/>
                </a:cxn>
                <a:cxn ang="0">
                  <a:pos x="767" y="325"/>
                </a:cxn>
                <a:cxn ang="0">
                  <a:pos x="17" y="325"/>
                </a:cxn>
                <a:cxn ang="0">
                  <a:pos x="0" y="308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308"/>
                </a:cxn>
              </a:cxnLst>
              <a:rect l="0" t="0" r="r" b="b"/>
              <a:pathLst>
                <a:path w="784" h="325">
                  <a:moveTo>
                    <a:pt x="750" y="17"/>
                  </a:move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308"/>
                  </a:lnTo>
                  <a:lnTo>
                    <a:pt x="17" y="292"/>
                  </a:lnTo>
                  <a:lnTo>
                    <a:pt x="767" y="292"/>
                  </a:lnTo>
                  <a:lnTo>
                    <a:pt x="750" y="308"/>
                  </a:lnTo>
                  <a:lnTo>
                    <a:pt x="750" y="17"/>
                  </a:lnTo>
                  <a:close/>
                  <a:moveTo>
                    <a:pt x="784" y="308"/>
                  </a:moveTo>
                  <a:cubicBezTo>
                    <a:pt x="784" y="318"/>
                    <a:pt x="776" y="325"/>
                    <a:pt x="767" y="325"/>
                  </a:cubicBezTo>
                  <a:lnTo>
                    <a:pt x="17" y="325"/>
                  </a:lnTo>
                  <a:cubicBezTo>
                    <a:pt x="8" y="325"/>
                    <a:pt x="0" y="318"/>
                    <a:pt x="0" y="30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8"/>
                    <a:pt x="784" y="17"/>
                  </a:cubicBezTo>
                  <a:lnTo>
                    <a:pt x="784" y="30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2" name="Rectangle 538"/>
            <p:cNvSpPr>
              <a:spLocks noChangeArrowheads="1"/>
            </p:cNvSpPr>
            <p:nvPr/>
          </p:nvSpPr>
          <p:spPr bwMode="auto">
            <a:xfrm>
              <a:off x="4012" y="3804"/>
              <a:ext cx="1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3" name="Freeform 539"/>
            <p:cNvSpPr>
              <a:spLocks noEditPoints="1"/>
            </p:cNvSpPr>
            <p:nvPr/>
          </p:nvSpPr>
          <p:spPr bwMode="auto">
            <a:xfrm>
              <a:off x="4059" y="3729"/>
              <a:ext cx="28" cy="81"/>
            </a:xfrm>
            <a:custGeom>
              <a:avLst/>
              <a:gdLst/>
              <a:ahLst/>
              <a:cxnLst>
                <a:cxn ang="0">
                  <a:pos x="11" y="60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0"/>
                </a:cxn>
                <a:cxn ang="0">
                  <a:pos x="11" y="60"/>
                </a:cxn>
                <a:cxn ang="0">
                  <a:pos x="28" y="53"/>
                </a:cxn>
                <a:cxn ang="0">
                  <a:pos x="14" y="81"/>
                </a:cxn>
                <a:cxn ang="0">
                  <a:pos x="0" y="54"/>
                </a:cxn>
                <a:cxn ang="0">
                  <a:pos x="28" y="53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27" y="26"/>
                </a:cxn>
                <a:cxn ang="0">
                  <a:pos x="0" y="27"/>
                </a:cxn>
              </a:cxnLst>
              <a:rect l="0" t="0" r="r" b="b"/>
              <a:pathLst>
                <a:path w="28" h="81">
                  <a:moveTo>
                    <a:pt x="11" y="60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0"/>
                  </a:lnTo>
                  <a:lnTo>
                    <a:pt x="11" y="60"/>
                  </a:lnTo>
                  <a:close/>
                  <a:moveTo>
                    <a:pt x="28" y="53"/>
                  </a:moveTo>
                  <a:lnTo>
                    <a:pt x="14" y="81"/>
                  </a:lnTo>
                  <a:lnTo>
                    <a:pt x="0" y="54"/>
                  </a:lnTo>
                  <a:lnTo>
                    <a:pt x="28" y="53"/>
                  </a:lnTo>
                  <a:close/>
                  <a:moveTo>
                    <a:pt x="0" y="27"/>
                  </a:moveTo>
                  <a:lnTo>
                    <a:pt x="13" y="0"/>
                  </a:lnTo>
                  <a:lnTo>
                    <a:pt x="27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4" name="Freeform 540"/>
            <p:cNvSpPr>
              <a:spLocks noEditPoints="1"/>
            </p:cNvSpPr>
            <p:nvPr/>
          </p:nvSpPr>
          <p:spPr bwMode="auto">
            <a:xfrm>
              <a:off x="3561" y="1128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69696"/>
            </a:solidFill>
            <a:ln w="0" cap="flat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6" name="Rectangle 542"/>
            <p:cNvSpPr>
              <a:spLocks noChangeArrowheads="1"/>
            </p:cNvSpPr>
            <p:nvPr/>
          </p:nvSpPr>
          <p:spPr bwMode="auto">
            <a:xfrm>
              <a:off x="1638" y="127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7" name="Freeform 543"/>
            <p:cNvSpPr>
              <a:spLocks noEditPoints="1"/>
            </p:cNvSpPr>
            <p:nvPr/>
          </p:nvSpPr>
          <p:spPr bwMode="auto">
            <a:xfrm>
              <a:off x="1634" y="1273"/>
              <a:ext cx="159" cy="15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0"/>
                </a:cxn>
                <a:cxn ang="0">
                  <a:pos x="3067" y="0"/>
                </a:cxn>
                <a:cxn ang="0">
                  <a:pos x="3133" y="67"/>
                </a:cxn>
                <a:cxn ang="0">
                  <a:pos x="3133" y="3067"/>
                </a:cxn>
                <a:cxn ang="0">
                  <a:pos x="3067" y="3133"/>
                </a:cxn>
                <a:cxn ang="0">
                  <a:pos x="67" y="3133"/>
                </a:cxn>
                <a:cxn ang="0">
                  <a:pos x="0" y="3067"/>
                </a:cxn>
                <a:cxn ang="0">
                  <a:pos x="0" y="67"/>
                </a:cxn>
                <a:cxn ang="0">
                  <a:pos x="133" y="3067"/>
                </a:cxn>
                <a:cxn ang="0">
                  <a:pos x="67" y="3000"/>
                </a:cxn>
                <a:cxn ang="0">
                  <a:pos x="3067" y="3000"/>
                </a:cxn>
                <a:cxn ang="0">
                  <a:pos x="3000" y="3067"/>
                </a:cxn>
                <a:cxn ang="0">
                  <a:pos x="3000" y="67"/>
                </a:cxn>
                <a:cxn ang="0">
                  <a:pos x="3067" y="133"/>
                </a:cxn>
                <a:cxn ang="0">
                  <a:pos x="67" y="133"/>
                </a:cxn>
                <a:cxn ang="0">
                  <a:pos x="133" y="67"/>
                </a:cxn>
                <a:cxn ang="0">
                  <a:pos x="133" y="3067"/>
                </a:cxn>
              </a:cxnLst>
              <a:rect l="0" t="0" r="r" b="b"/>
              <a:pathLst>
                <a:path w="3133" h="3133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lnTo>
                    <a:pt x="3067" y="0"/>
                  </a:lnTo>
                  <a:cubicBezTo>
                    <a:pt x="3103" y="0"/>
                    <a:pt x="3133" y="30"/>
                    <a:pt x="3133" y="67"/>
                  </a:cubicBezTo>
                  <a:lnTo>
                    <a:pt x="3133" y="3067"/>
                  </a:lnTo>
                  <a:cubicBezTo>
                    <a:pt x="3133" y="3104"/>
                    <a:pt x="3103" y="3133"/>
                    <a:pt x="3067" y="3133"/>
                  </a:cubicBezTo>
                  <a:lnTo>
                    <a:pt x="67" y="3133"/>
                  </a:lnTo>
                  <a:cubicBezTo>
                    <a:pt x="30" y="3133"/>
                    <a:pt x="0" y="3104"/>
                    <a:pt x="0" y="3067"/>
                  </a:cubicBezTo>
                  <a:lnTo>
                    <a:pt x="0" y="67"/>
                  </a:lnTo>
                  <a:close/>
                  <a:moveTo>
                    <a:pt x="133" y="3067"/>
                  </a:moveTo>
                  <a:lnTo>
                    <a:pt x="67" y="3000"/>
                  </a:lnTo>
                  <a:lnTo>
                    <a:pt x="3067" y="3000"/>
                  </a:lnTo>
                  <a:lnTo>
                    <a:pt x="3000" y="3067"/>
                  </a:lnTo>
                  <a:lnTo>
                    <a:pt x="3000" y="67"/>
                  </a:lnTo>
                  <a:lnTo>
                    <a:pt x="3067" y="133"/>
                  </a:lnTo>
                  <a:lnTo>
                    <a:pt x="67" y="133"/>
                  </a:lnTo>
                  <a:lnTo>
                    <a:pt x="133" y="67"/>
                  </a:lnTo>
                  <a:lnTo>
                    <a:pt x="133" y="30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8" name="Rectangle 544"/>
            <p:cNvSpPr>
              <a:spLocks noChangeArrowheads="1"/>
            </p:cNvSpPr>
            <p:nvPr/>
          </p:nvSpPr>
          <p:spPr bwMode="auto">
            <a:xfrm>
              <a:off x="1661" y="1323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9" name="Rectangle 545"/>
            <p:cNvSpPr>
              <a:spLocks noChangeArrowheads="1"/>
            </p:cNvSpPr>
            <p:nvPr/>
          </p:nvSpPr>
          <p:spPr bwMode="auto">
            <a:xfrm>
              <a:off x="1791" y="1337"/>
              <a:ext cx="136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0" name="Freeform 546"/>
            <p:cNvSpPr>
              <a:spLocks noEditPoints="1"/>
            </p:cNvSpPr>
            <p:nvPr/>
          </p:nvSpPr>
          <p:spPr bwMode="auto">
            <a:xfrm>
              <a:off x="1818" y="1264"/>
              <a:ext cx="82" cy="79"/>
            </a:xfrm>
            <a:custGeom>
              <a:avLst/>
              <a:gdLst/>
              <a:ahLst/>
              <a:cxnLst>
                <a:cxn ang="0">
                  <a:pos x="4" y="713"/>
                </a:cxn>
                <a:cxn ang="0">
                  <a:pos x="36" y="558"/>
                </a:cxn>
                <a:cxn ang="0">
                  <a:pos x="98" y="415"/>
                </a:cxn>
                <a:cxn ang="0">
                  <a:pos x="144" y="342"/>
                </a:cxn>
                <a:cxn ang="0">
                  <a:pos x="245" y="226"/>
                </a:cxn>
                <a:cxn ang="0">
                  <a:pos x="425" y="96"/>
                </a:cxn>
                <a:cxn ang="0">
                  <a:pos x="572" y="36"/>
                </a:cxn>
                <a:cxn ang="0">
                  <a:pos x="730" y="5"/>
                </a:cxn>
                <a:cxn ang="0">
                  <a:pos x="897" y="4"/>
                </a:cxn>
                <a:cxn ang="0">
                  <a:pos x="1056" y="35"/>
                </a:cxn>
                <a:cxn ang="0">
                  <a:pos x="1202" y="93"/>
                </a:cxn>
                <a:cxn ang="0">
                  <a:pos x="1389" y="226"/>
                </a:cxn>
                <a:cxn ang="0">
                  <a:pos x="1489" y="342"/>
                </a:cxn>
                <a:cxn ang="0">
                  <a:pos x="1567" y="479"/>
                </a:cxn>
                <a:cxn ang="0">
                  <a:pos x="1616" y="627"/>
                </a:cxn>
                <a:cxn ang="0">
                  <a:pos x="1633" y="787"/>
                </a:cxn>
                <a:cxn ang="0">
                  <a:pos x="1617" y="947"/>
                </a:cxn>
                <a:cxn ang="0">
                  <a:pos x="1570" y="1095"/>
                </a:cxn>
                <a:cxn ang="0">
                  <a:pos x="1495" y="1230"/>
                </a:cxn>
                <a:cxn ang="0">
                  <a:pos x="1389" y="1354"/>
                </a:cxn>
                <a:cxn ang="0">
                  <a:pos x="1209" y="1484"/>
                </a:cxn>
                <a:cxn ang="0">
                  <a:pos x="1061" y="1543"/>
                </a:cxn>
                <a:cxn ang="0">
                  <a:pos x="903" y="1575"/>
                </a:cxn>
                <a:cxn ang="0">
                  <a:pos x="736" y="1576"/>
                </a:cxn>
                <a:cxn ang="0">
                  <a:pos x="577" y="1545"/>
                </a:cxn>
                <a:cxn ang="0">
                  <a:pos x="432" y="1487"/>
                </a:cxn>
                <a:cxn ang="0">
                  <a:pos x="245" y="1354"/>
                </a:cxn>
                <a:cxn ang="0">
                  <a:pos x="144" y="1238"/>
                </a:cxn>
                <a:cxn ang="0">
                  <a:pos x="101" y="1169"/>
                </a:cxn>
                <a:cxn ang="0">
                  <a:pos x="38" y="1029"/>
                </a:cxn>
                <a:cxn ang="0">
                  <a:pos x="5" y="875"/>
                </a:cxn>
                <a:cxn ang="0">
                  <a:pos x="136" y="854"/>
                </a:cxn>
                <a:cxn ang="0">
                  <a:pos x="163" y="982"/>
                </a:cxn>
                <a:cxn ang="0">
                  <a:pos x="214" y="1099"/>
                </a:cxn>
                <a:cxn ang="0">
                  <a:pos x="245" y="1151"/>
                </a:cxn>
                <a:cxn ang="0">
                  <a:pos x="328" y="1249"/>
                </a:cxn>
                <a:cxn ang="0">
                  <a:pos x="487" y="1366"/>
                </a:cxn>
                <a:cxn ang="0">
                  <a:pos x="610" y="1416"/>
                </a:cxn>
                <a:cxn ang="0">
                  <a:pos x="743" y="1443"/>
                </a:cxn>
                <a:cxn ang="0">
                  <a:pos x="884" y="1444"/>
                </a:cxn>
                <a:cxn ang="0">
                  <a:pos x="1018" y="1417"/>
                </a:cxn>
                <a:cxn ang="0">
                  <a:pos x="1140" y="1369"/>
                </a:cxn>
                <a:cxn ang="0">
                  <a:pos x="1306" y="1249"/>
                </a:cxn>
                <a:cxn ang="0">
                  <a:pos x="1382" y="1159"/>
                </a:cxn>
                <a:cxn ang="0">
                  <a:pos x="1445" y="1048"/>
                </a:cxn>
                <a:cxn ang="0">
                  <a:pos x="1486" y="926"/>
                </a:cxn>
                <a:cxn ang="0">
                  <a:pos x="1500" y="794"/>
                </a:cxn>
                <a:cxn ang="0">
                  <a:pos x="1487" y="662"/>
                </a:cxn>
                <a:cxn ang="0">
                  <a:pos x="1448" y="538"/>
                </a:cxn>
                <a:cxn ang="0">
                  <a:pos x="1388" y="429"/>
                </a:cxn>
                <a:cxn ang="0">
                  <a:pos x="1306" y="331"/>
                </a:cxn>
                <a:cxn ang="0">
                  <a:pos x="1147" y="214"/>
                </a:cxn>
                <a:cxn ang="0">
                  <a:pos x="1023" y="164"/>
                </a:cxn>
                <a:cxn ang="0">
                  <a:pos x="890" y="137"/>
                </a:cxn>
                <a:cxn ang="0">
                  <a:pos x="749" y="136"/>
                </a:cxn>
                <a:cxn ang="0">
                  <a:pos x="615" y="162"/>
                </a:cxn>
                <a:cxn ang="0">
                  <a:pos x="494" y="211"/>
                </a:cxn>
                <a:cxn ang="0">
                  <a:pos x="328" y="331"/>
                </a:cxn>
                <a:cxn ang="0">
                  <a:pos x="245" y="429"/>
                </a:cxn>
                <a:cxn ang="0">
                  <a:pos x="217" y="476"/>
                </a:cxn>
                <a:cxn ang="0">
                  <a:pos x="165" y="593"/>
                </a:cxn>
                <a:cxn ang="0">
                  <a:pos x="137" y="720"/>
                </a:cxn>
                <a:cxn ang="0">
                  <a:pos x="136" y="854"/>
                </a:cxn>
              </a:cxnLst>
              <a:rect l="0" t="0" r="r" b="b"/>
              <a:pathLst>
                <a:path w="1633" h="1580">
                  <a:moveTo>
                    <a:pt x="0" y="794"/>
                  </a:moveTo>
                  <a:lnTo>
                    <a:pt x="4" y="713"/>
                  </a:lnTo>
                  <a:lnTo>
                    <a:pt x="16" y="634"/>
                  </a:lnTo>
                  <a:lnTo>
                    <a:pt x="36" y="558"/>
                  </a:lnTo>
                  <a:lnTo>
                    <a:pt x="63" y="485"/>
                  </a:lnTo>
                  <a:lnTo>
                    <a:pt x="98" y="415"/>
                  </a:lnTo>
                  <a:lnTo>
                    <a:pt x="138" y="350"/>
                  </a:lnTo>
                  <a:cubicBezTo>
                    <a:pt x="140" y="347"/>
                    <a:pt x="142" y="345"/>
                    <a:pt x="144" y="342"/>
                  </a:cubicBezTo>
                  <a:lnTo>
                    <a:pt x="236" y="235"/>
                  </a:lnTo>
                  <a:cubicBezTo>
                    <a:pt x="239" y="232"/>
                    <a:pt x="242" y="229"/>
                    <a:pt x="245" y="226"/>
                  </a:cubicBezTo>
                  <a:lnTo>
                    <a:pt x="356" y="138"/>
                  </a:lnTo>
                  <a:lnTo>
                    <a:pt x="425" y="96"/>
                  </a:lnTo>
                  <a:lnTo>
                    <a:pt x="497" y="63"/>
                  </a:lnTo>
                  <a:lnTo>
                    <a:pt x="572" y="36"/>
                  </a:lnTo>
                  <a:lnTo>
                    <a:pt x="649" y="17"/>
                  </a:lnTo>
                  <a:lnTo>
                    <a:pt x="730" y="5"/>
                  </a:lnTo>
                  <a:lnTo>
                    <a:pt x="813" y="0"/>
                  </a:lnTo>
                  <a:lnTo>
                    <a:pt x="897" y="4"/>
                  </a:lnTo>
                  <a:lnTo>
                    <a:pt x="977" y="16"/>
                  </a:lnTo>
                  <a:lnTo>
                    <a:pt x="1056" y="35"/>
                  </a:lnTo>
                  <a:lnTo>
                    <a:pt x="1130" y="60"/>
                  </a:lnTo>
                  <a:lnTo>
                    <a:pt x="1202" y="93"/>
                  </a:lnTo>
                  <a:lnTo>
                    <a:pt x="1271" y="133"/>
                  </a:lnTo>
                  <a:lnTo>
                    <a:pt x="1389" y="226"/>
                  </a:lnTo>
                  <a:cubicBezTo>
                    <a:pt x="1392" y="229"/>
                    <a:pt x="1395" y="232"/>
                    <a:pt x="1398" y="235"/>
                  </a:cubicBezTo>
                  <a:lnTo>
                    <a:pt x="1489" y="342"/>
                  </a:lnTo>
                  <a:lnTo>
                    <a:pt x="1533" y="410"/>
                  </a:lnTo>
                  <a:lnTo>
                    <a:pt x="1567" y="479"/>
                  </a:lnTo>
                  <a:lnTo>
                    <a:pt x="1595" y="552"/>
                  </a:lnTo>
                  <a:lnTo>
                    <a:pt x="1616" y="627"/>
                  </a:lnTo>
                  <a:lnTo>
                    <a:pt x="1628" y="706"/>
                  </a:lnTo>
                  <a:lnTo>
                    <a:pt x="1633" y="787"/>
                  </a:lnTo>
                  <a:lnTo>
                    <a:pt x="1629" y="868"/>
                  </a:lnTo>
                  <a:lnTo>
                    <a:pt x="1617" y="947"/>
                  </a:lnTo>
                  <a:lnTo>
                    <a:pt x="1597" y="1023"/>
                  </a:lnTo>
                  <a:lnTo>
                    <a:pt x="1570" y="1095"/>
                  </a:lnTo>
                  <a:lnTo>
                    <a:pt x="1536" y="1164"/>
                  </a:lnTo>
                  <a:lnTo>
                    <a:pt x="1495" y="1230"/>
                  </a:lnTo>
                  <a:lnTo>
                    <a:pt x="1398" y="1345"/>
                  </a:lnTo>
                  <a:cubicBezTo>
                    <a:pt x="1395" y="1348"/>
                    <a:pt x="1392" y="1351"/>
                    <a:pt x="1389" y="1354"/>
                  </a:cubicBezTo>
                  <a:lnTo>
                    <a:pt x="1278" y="1442"/>
                  </a:lnTo>
                  <a:lnTo>
                    <a:pt x="1209" y="1484"/>
                  </a:lnTo>
                  <a:lnTo>
                    <a:pt x="1136" y="1517"/>
                  </a:lnTo>
                  <a:lnTo>
                    <a:pt x="1061" y="1543"/>
                  </a:lnTo>
                  <a:lnTo>
                    <a:pt x="984" y="1563"/>
                  </a:lnTo>
                  <a:lnTo>
                    <a:pt x="903" y="1575"/>
                  </a:lnTo>
                  <a:lnTo>
                    <a:pt x="820" y="1580"/>
                  </a:lnTo>
                  <a:lnTo>
                    <a:pt x="736" y="1576"/>
                  </a:lnTo>
                  <a:lnTo>
                    <a:pt x="656" y="1564"/>
                  </a:lnTo>
                  <a:lnTo>
                    <a:pt x="577" y="1545"/>
                  </a:lnTo>
                  <a:lnTo>
                    <a:pt x="503" y="1519"/>
                  </a:lnTo>
                  <a:lnTo>
                    <a:pt x="432" y="1487"/>
                  </a:lnTo>
                  <a:lnTo>
                    <a:pt x="363" y="1447"/>
                  </a:lnTo>
                  <a:lnTo>
                    <a:pt x="245" y="1354"/>
                  </a:lnTo>
                  <a:cubicBezTo>
                    <a:pt x="242" y="1351"/>
                    <a:pt x="239" y="1348"/>
                    <a:pt x="236" y="1345"/>
                  </a:cubicBezTo>
                  <a:lnTo>
                    <a:pt x="144" y="1238"/>
                  </a:lnTo>
                  <a:cubicBezTo>
                    <a:pt x="142" y="1235"/>
                    <a:pt x="140" y="1232"/>
                    <a:pt x="138" y="1229"/>
                  </a:cubicBezTo>
                  <a:lnTo>
                    <a:pt x="101" y="1169"/>
                  </a:lnTo>
                  <a:lnTo>
                    <a:pt x="66" y="1102"/>
                  </a:lnTo>
                  <a:lnTo>
                    <a:pt x="38" y="1029"/>
                  </a:lnTo>
                  <a:lnTo>
                    <a:pt x="17" y="954"/>
                  </a:lnTo>
                  <a:lnTo>
                    <a:pt x="5" y="875"/>
                  </a:lnTo>
                  <a:lnTo>
                    <a:pt x="0" y="794"/>
                  </a:lnTo>
                  <a:close/>
                  <a:moveTo>
                    <a:pt x="136" y="854"/>
                  </a:moveTo>
                  <a:lnTo>
                    <a:pt x="146" y="919"/>
                  </a:lnTo>
                  <a:lnTo>
                    <a:pt x="163" y="982"/>
                  </a:lnTo>
                  <a:lnTo>
                    <a:pt x="185" y="1041"/>
                  </a:lnTo>
                  <a:lnTo>
                    <a:pt x="214" y="1099"/>
                  </a:lnTo>
                  <a:lnTo>
                    <a:pt x="251" y="1159"/>
                  </a:lnTo>
                  <a:lnTo>
                    <a:pt x="245" y="1151"/>
                  </a:lnTo>
                  <a:lnTo>
                    <a:pt x="337" y="1258"/>
                  </a:lnTo>
                  <a:lnTo>
                    <a:pt x="328" y="1249"/>
                  </a:lnTo>
                  <a:lnTo>
                    <a:pt x="432" y="1332"/>
                  </a:lnTo>
                  <a:lnTo>
                    <a:pt x="487" y="1366"/>
                  </a:lnTo>
                  <a:lnTo>
                    <a:pt x="546" y="1393"/>
                  </a:lnTo>
                  <a:lnTo>
                    <a:pt x="610" y="1416"/>
                  </a:lnTo>
                  <a:lnTo>
                    <a:pt x="675" y="1433"/>
                  </a:lnTo>
                  <a:lnTo>
                    <a:pt x="743" y="1443"/>
                  </a:lnTo>
                  <a:lnTo>
                    <a:pt x="813" y="1447"/>
                  </a:lnTo>
                  <a:lnTo>
                    <a:pt x="884" y="1444"/>
                  </a:lnTo>
                  <a:lnTo>
                    <a:pt x="951" y="1434"/>
                  </a:lnTo>
                  <a:lnTo>
                    <a:pt x="1018" y="1417"/>
                  </a:lnTo>
                  <a:lnTo>
                    <a:pt x="1081" y="1396"/>
                  </a:lnTo>
                  <a:lnTo>
                    <a:pt x="1140" y="1369"/>
                  </a:lnTo>
                  <a:lnTo>
                    <a:pt x="1195" y="1337"/>
                  </a:lnTo>
                  <a:lnTo>
                    <a:pt x="1306" y="1249"/>
                  </a:lnTo>
                  <a:lnTo>
                    <a:pt x="1297" y="1258"/>
                  </a:lnTo>
                  <a:lnTo>
                    <a:pt x="1382" y="1159"/>
                  </a:lnTo>
                  <a:lnTo>
                    <a:pt x="1417" y="1105"/>
                  </a:lnTo>
                  <a:lnTo>
                    <a:pt x="1445" y="1048"/>
                  </a:lnTo>
                  <a:lnTo>
                    <a:pt x="1468" y="988"/>
                  </a:lnTo>
                  <a:lnTo>
                    <a:pt x="1486" y="926"/>
                  </a:lnTo>
                  <a:lnTo>
                    <a:pt x="1496" y="861"/>
                  </a:lnTo>
                  <a:lnTo>
                    <a:pt x="1500" y="794"/>
                  </a:lnTo>
                  <a:lnTo>
                    <a:pt x="1497" y="727"/>
                  </a:lnTo>
                  <a:lnTo>
                    <a:pt x="1487" y="662"/>
                  </a:lnTo>
                  <a:lnTo>
                    <a:pt x="1470" y="599"/>
                  </a:lnTo>
                  <a:lnTo>
                    <a:pt x="1448" y="538"/>
                  </a:lnTo>
                  <a:lnTo>
                    <a:pt x="1420" y="481"/>
                  </a:lnTo>
                  <a:lnTo>
                    <a:pt x="1388" y="429"/>
                  </a:lnTo>
                  <a:lnTo>
                    <a:pt x="1297" y="322"/>
                  </a:lnTo>
                  <a:lnTo>
                    <a:pt x="1306" y="331"/>
                  </a:lnTo>
                  <a:lnTo>
                    <a:pt x="1202" y="248"/>
                  </a:lnTo>
                  <a:lnTo>
                    <a:pt x="1147" y="214"/>
                  </a:lnTo>
                  <a:lnTo>
                    <a:pt x="1087" y="186"/>
                  </a:lnTo>
                  <a:lnTo>
                    <a:pt x="1023" y="164"/>
                  </a:lnTo>
                  <a:lnTo>
                    <a:pt x="958" y="147"/>
                  </a:lnTo>
                  <a:lnTo>
                    <a:pt x="890" y="137"/>
                  </a:lnTo>
                  <a:lnTo>
                    <a:pt x="820" y="133"/>
                  </a:lnTo>
                  <a:lnTo>
                    <a:pt x="749" y="136"/>
                  </a:lnTo>
                  <a:lnTo>
                    <a:pt x="682" y="146"/>
                  </a:lnTo>
                  <a:lnTo>
                    <a:pt x="615" y="162"/>
                  </a:lnTo>
                  <a:lnTo>
                    <a:pt x="552" y="184"/>
                  </a:lnTo>
                  <a:lnTo>
                    <a:pt x="494" y="211"/>
                  </a:lnTo>
                  <a:lnTo>
                    <a:pt x="439" y="243"/>
                  </a:lnTo>
                  <a:lnTo>
                    <a:pt x="328" y="331"/>
                  </a:lnTo>
                  <a:lnTo>
                    <a:pt x="337" y="322"/>
                  </a:lnTo>
                  <a:lnTo>
                    <a:pt x="245" y="429"/>
                  </a:lnTo>
                  <a:lnTo>
                    <a:pt x="251" y="420"/>
                  </a:lnTo>
                  <a:lnTo>
                    <a:pt x="217" y="476"/>
                  </a:lnTo>
                  <a:lnTo>
                    <a:pt x="188" y="532"/>
                  </a:lnTo>
                  <a:lnTo>
                    <a:pt x="165" y="593"/>
                  </a:lnTo>
                  <a:lnTo>
                    <a:pt x="147" y="655"/>
                  </a:lnTo>
                  <a:lnTo>
                    <a:pt x="137" y="720"/>
                  </a:lnTo>
                  <a:lnTo>
                    <a:pt x="133" y="787"/>
                  </a:lnTo>
                  <a:lnTo>
                    <a:pt x="136" y="8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1" name="Rectangle 547"/>
            <p:cNvSpPr>
              <a:spLocks noChangeArrowheads="1"/>
            </p:cNvSpPr>
            <p:nvPr/>
          </p:nvSpPr>
          <p:spPr bwMode="auto">
            <a:xfrm>
              <a:off x="1791" y="1361"/>
              <a:ext cx="136" cy="6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2" name="Freeform 548"/>
            <p:cNvSpPr>
              <a:spLocks noEditPoints="1"/>
            </p:cNvSpPr>
            <p:nvPr/>
          </p:nvSpPr>
          <p:spPr bwMode="auto">
            <a:xfrm>
              <a:off x="1818" y="1361"/>
              <a:ext cx="82" cy="79"/>
            </a:xfrm>
            <a:custGeom>
              <a:avLst/>
              <a:gdLst/>
              <a:ahLst/>
              <a:cxnLst>
                <a:cxn ang="0">
                  <a:pos x="137" y="860"/>
                </a:cxn>
                <a:cxn ang="0">
                  <a:pos x="165" y="987"/>
                </a:cxn>
                <a:cxn ang="0">
                  <a:pos x="217" y="1103"/>
                </a:cxn>
                <a:cxn ang="0">
                  <a:pos x="245" y="1150"/>
                </a:cxn>
                <a:cxn ang="0">
                  <a:pos x="328" y="1248"/>
                </a:cxn>
                <a:cxn ang="0">
                  <a:pos x="494" y="1368"/>
                </a:cxn>
                <a:cxn ang="0">
                  <a:pos x="615" y="1416"/>
                </a:cxn>
                <a:cxn ang="0">
                  <a:pos x="749" y="1443"/>
                </a:cxn>
                <a:cxn ang="0">
                  <a:pos x="890" y="1442"/>
                </a:cxn>
                <a:cxn ang="0">
                  <a:pos x="1023" y="1415"/>
                </a:cxn>
                <a:cxn ang="0">
                  <a:pos x="1147" y="1365"/>
                </a:cxn>
                <a:cxn ang="0">
                  <a:pos x="1306" y="1248"/>
                </a:cxn>
                <a:cxn ang="0">
                  <a:pos x="1388" y="1150"/>
                </a:cxn>
                <a:cxn ang="0">
                  <a:pos x="1448" y="1041"/>
                </a:cxn>
                <a:cxn ang="0">
                  <a:pos x="1487" y="918"/>
                </a:cxn>
                <a:cxn ang="0">
                  <a:pos x="1500" y="786"/>
                </a:cxn>
                <a:cxn ang="0">
                  <a:pos x="1486" y="654"/>
                </a:cxn>
                <a:cxn ang="0">
                  <a:pos x="1445" y="532"/>
                </a:cxn>
                <a:cxn ang="0">
                  <a:pos x="1382" y="421"/>
                </a:cxn>
                <a:cxn ang="0">
                  <a:pos x="1306" y="331"/>
                </a:cxn>
                <a:cxn ang="0">
                  <a:pos x="1140" y="211"/>
                </a:cxn>
                <a:cxn ang="0">
                  <a:pos x="1018" y="162"/>
                </a:cxn>
                <a:cxn ang="0">
                  <a:pos x="884" y="136"/>
                </a:cxn>
                <a:cxn ang="0">
                  <a:pos x="743" y="137"/>
                </a:cxn>
                <a:cxn ang="0">
                  <a:pos x="610" y="164"/>
                </a:cxn>
                <a:cxn ang="0">
                  <a:pos x="487" y="214"/>
                </a:cxn>
                <a:cxn ang="0">
                  <a:pos x="328" y="331"/>
                </a:cxn>
                <a:cxn ang="0">
                  <a:pos x="245" y="429"/>
                </a:cxn>
                <a:cxn ang="0">
                  <a:pos x="214" y="480"/>
                </a:cxn>
                <a:cxn ang="0">
                  <a:pos x="163" y="598"/>
                </a:cxn>
                <a:cxn ang="0">
                  <a:pos x="136" y="726"/>
                </a:cxn>
                <a:cxn ang="0">
                  <a:pos x="5" y="705"/>
                </a:cxn>
                <a:cxn ang="0">
                  <a:pos x="38" y="551"/>
                </a:cxn>
                <a:cxn ang="0">
                  <a:pos x="101" y="410"/>
                </a:cxn>
                <a:cxn ang="0">
                  <a:pos x="144" y="342"/>
                </a:cxn>
                <a:cxn ang="0">
                  <a:pos x="245" y="226"/>
                </a:cxn>
                <a:cxn ang="0">
                  <a:pos x="432" y="93"/>
                </a:cxn>
                <a:cxn ang="0">
                  <a:pos x="577" y="35"/>
                </a:cxn>
                <a:cxn ang="0">
                  <a:pos x="736" y="4"/>
                </a:cxn>
                <a:cxn ang="0">
                  <a:pos x="903" y="5"/>
                </a:cxn>
                <a:cxn ang="0">
                  <a:pos x="1061" y="36"/>
                </a:cxn>
                <a:cxn ang="0">
                  <a:pos x="1209" y="96"/>
                </a:cxn>
                <a:cxn ang="0">
                  <a:pos x="1389" y="226"/>
                </a:cxn>
                <a:cxn ang="0">
                  <a:pos x="1495" y="350"/>
                </a:cxn>
                <a:cxn ang="0">
                  <a:pos x="1570" y="485"/>
                </a:cxn>
                <a:cxn ang="0">
                  <a:pos x="1617" y="633"/>
                </a:cxn>
                <a:cxn ang="0">
                  <a:pos x="1633" y="793"/>
                </a:cxn>
                <a:cxn ang="0">
                  <a:pos x="1616" y="953"/>
                </a:cxn>
                <a:cxn ang="0">
                  <a:pos x="1567" y="1100"/>
                </a:cxn>
                <a:cxn ang="0">
                  <a:pos x="1489" y="1237"/>
                </a:cxn>
                <a:cxn ang="0">
                  <a:pos x="1389" y="1353"/>
                </a:cxn>
                <a:cxn ang="0">
                  <a:pos x="1202" y="1486"/>
                </a:cxn>
                <a:cxn ang="0">
                  <a:pos x="1056" y="1544"/>
                </a:cxn>
                <a:cxn ang="0">
                  <a:pos x="897" y="1575"/>
                </a:cxn>
                <a:cxn ang="0">
                  <a:pos x="730" y="1574"/>
                </a:cxn>
                <a:cxn ang="0">
                  <a:pos x="572" y="1542"/>
                </a:cxn>
                <a:cxn ang="0">
                  <a:pos x="425" y="1483"/>
                </a:cxn>
                <a:cxn ang="0">
                  <a:pos x="245" y="1353"/>
                </a:cxn>
                <a:cxn ang="0">
                  <a:pos x="144" y="1237"/>
                </a:cxn>
                <a:cxn ang="0">
                  <a:pos x="98" y="1164"/>
                </a:cxn>
                <a:cxn ang="0">
                  <a:pos x="36" y="1022"/>
                </a:cxn>
                <a:cxn ang="0">
                  <a:pos x="4" y="867"/>
                </a:cxn>
                <a:cxn ang="0">
                  <a:pos x="5" y="705"/>
                </a:cxn>
              </a:cxnLst>
              <a:rect l="0" t="0" r="r" b="b"/>
              <a:pathLst>
                <a:path w="1633" h="1579">
                  <a:moveTo>
                    <a:pt x="133" y="793"/>
                  </a:moveTo>
                  <a:lnTo>
                    <a:pt x="137" y="860"/>
                  </a:lnTo>
                  <a:lnTo>
                    <a:pt x="147" y="925"/>
                  </a:lnTo>
                  <a:lnTo>
                    <a:pt x="165" y="987"/>
                  </a:lnTo>
                  <a:lnTo>
                    <a:pt x="188" y="1047"/>
                  </a:lnTo>
                  <a:lnTo>
                    <a:pt x="217" y="1103"/>
                  </a:lnTo>
                  <a:lnTo>
                    <a:pt x="251" y="1158"/>
                  </a:lnTo>
                  <a:lnTo>
                    <a:pt x="245" y="1150"/>
                  </a:lnTo>
                  <a:lnTo>
                    <a:pt x="337" y="1257"/>
                  </a:lnTo>
                  <a:lnTo>
                    <a:pt x="328" y="1248"/>
                  </a:lnTo>
                  <a:lnTo>
                    <a:pt x="439" y="1336"/>
                  </a:lnTo>
                  <a:lnTo>
                    <a:pt x="494" y="1368"/>
                  </a:lnTo>
                  <a:lnTo>
                    <a:pt x="552" y="1395"/>
                  </a:lnTo>
                  <a:lnTo>
                    <a:pt x="615" y="1416"/>
                  </a:lnTo>
                  <a:lnTo>
                    <a:pt x="682" y="1433"/>
                  </a:lnTo>
                  <a:lnTo>
                    <a:pt x="749" y="1443"/>
                  </a:lnTo>
                  <a:lnTo>
                    <a:pt x="820" y="1446"/>
                  </a:lnTo>
                  <a:lnTo>
                    <a:pt x="890" y="1442"/>
                  </a:lnTo>
                  <a:lnTo>
                    <a:pt x="958" y="1432"/>
                  </a:lnTo>
                  <a:lnTo>
                    <a:pt x="1023" y="1415"/>
                  </a:lnTo>
                  <a:lnTo>
                    <a:pt x="1087" y="1392"/>
                  </a:lnTo>
                  <a:lnTo>
                    <a:pt x="1147" y="1365"/>
                  </a:lnTo>
                  <a:lnTo>
                    <a:pt x="1202" y="1331"/>
                  </a:lnTo>
                  <a:lnTo>
                    <a:pt x="1306" y="1248"/>
                  </a:lnTo>
                  <a:lnTo>
                    <a:pt x="1297" y="1257"/>
                  </a:lnTo>
                  <a:lnTo>
                    <a:pt x="1388" y="1150"/>
                  </a:lnTo>
                  <a:lnTo>
                    <a:pt x="1420" y="1098"/>
                  </a:lnTo>
                  <a:lnTo>
                    <a:pt x="1448" y="1041"/>
                  </a:lnTo>
                  <a:lnTo>
                    <a:pt x="1470" y="981"/>
                  </a:lnTo>
                  <a:lnTo>
                    <a:pt x="1487" y="918"/>
                  </a:lnTo>
                  <a:lnTo>
                    <a:pt x="1497" y="853"/>
                  </a:lnTo>
                  <a:lnTo>
                    <a:pt x="1500" y="786"/>
                  </a:lnTo>
                  <a:lnTo>
                    <a:pt x="1496" y="719"/>
                  </a:lnTo>
                  <a:lnTo>
                    <a:pt x="1486" y="654"/>
                  </a:lnTo>
                  <a:lnTo>
                    <a:pt x="1468" y="592"/>
                  </a:lnTo>
                  <a:lnTo>
                    <a:pt x="1445" y="532"/>
                  </a:lnTo>
                  <a:lnTo>
                    <a:pt x="1417" y="475"/>
                  </a:lnTo>
                  <a:lnTo>
                    <a:pt x="1382" y="421"/>
                  </a:lnTo>
                  <a:lnTo>
                    <a:pt x="1297" y="322"/>
                  </a:lnTo>
                  <a:lnTo>
                    <a:pt x="1306" y="331"/>
                  </a:lnTo>
                  <a:lnTo>
                    <a:pt x="1195" y="243"/>
                  </a:lnTo>
                  <a:lnTo>
                    <a:pt x="1140" y="211"/>
                  </a:lnTo>
                  <a:lnTo>
                    <a:pt x="1081" y="184"/>
                  </a:lnTo>
                  <a:lnTo>
                    <a:pt x="1018" y="162"/>
                  </a:lnTo>
                  <a:lnTo>
                    <a:pt x="951" y="146"/>
                  </a:lnTo>
                  <a:lnTo>
                    <a:pt x="884" y="136"/>
                  </a:lnTo>
                  <a:lnTo>
                    <a:pt x="813" y="133"/>
                  </a:lnTo>
                  <a:lnTo>
                    <a:pt x="743" y="137"/>
                  </a:lnTo>
                  <a:lnTo>
                    <a:pt x="675" y="147"/>
                  </a:lnTo>
                  <a:lnTo>
                    <a:pt x="610" y="164"/>
                  </a:lnTo>
                  <a:lnTo>
                    <a:pt x="546" y="186"/>
                  </a:lnTo>
                  <a:lnTo>
                    <a:pt x="487" y="214"/>
                  </a:lnTo>
                  <a:lnTo>
                    <a:pt x="432" y="248"/>
                  </a:lnTo>
                  <a:lnTo>
                    <a:pt x="328" y="331"/>
                  </a:lnTo>
                  <a:lnTo>
                    <a:pt x="337" y="322"/>
                  </a:lnTo>
                  <a:lnTo>
                    <a:pt x="245" y="429"/>
                  </a:lnTo>
                  <a:lnTo>
                    <a:pt x="251" y="420"/>
                  </a:lnTo>
                  <a:lnTo>
                    <a:pt x="214" y="480"/>
                  </a:lnTo>
                  <a:lnTo>
                    <a:pt x="185" y="539"/>
                  </a:lnTo>
                  <a:lnTo>
                    <a:pt x="163" y="598"/>
                  </a:lnTo>
                  <a:lnTo>
                    <a:pt x="146" y="661"/>
                  </a:lnTo>
                  <a:lnTo>
                    <a:pt x="136" y="726"/>
                  </a:lnTo>
                  <a:lnTo>
                    <a:pt x="133" y="793"/>
                  </a:lnTo>
                  <a:close/>
                  <a:moveTo>
                    <a:pt x="5" y="705"/>
                  </a:moveTo>
                  <a:lnTo>
                    <a:pt x="17" y="626"/>
                  </a:lnTo>
                  <a:lnTo>
                    <a:pt x="38" y="551"/>
                  </a:lnTo>
                  <a:lnTo>
                    <a:pt x="66" y="478"/>
                  </a:lnTo>
                  <a:lnTo>
                    <a:pt x="101" y="410"/>
                  </a:lnTo>
                  <a:lnTo>
                    <a:pt x="138" y="350"/>
                  </a:lnTo>
                  <a:cubicBezTo>
                    <a:pt x="140" y="347"/>
                    <a:pt x="142" y="345"/>
                    <a:pt x="144" y="342"/>
                  </a:cubicBezTo>
                  <a:lnTo>
                    <a:pt x="236" y="235"/>
                  </a:lnTo>
                  <a:cubicBezTo>
                    <a:pt x="239" y="232"/>
                    <a:pt x="242" y="229"/>
                    <a:pt x="245" y="226"/>
                  </a:cubicBezTo>
                  <a:lnTo>
                    <a:pt x="363" y="133"/>
                  </a:lnTo>
                  <a:lnTo>
                    <a:pt x="432" y="93"/>
                  </a:lnTo>
                  <a:lnTo>
                    <a:pt x="503" y="60"/>
                  </a:lnTo>
                  <a:lnTo>
                    <a:pt x="577" y="35"/>
                  </a:lnTo>
                  <a:lnTo>
                    <a:pt x="656" y="16"/>
                  </a:lnTo>
                  <a:lnTo>
                    <a:pt x="736" y="4"/>
                  </a:lnTo>
                  <a:lnTo>
                    <a:pt x="820" y="0"/>
                  </a:lnTo>
                  <a:lnTo>
                    <a:pt x="903" y="5"/>
                  </a:lnTo>
                  <a:lnTo>
                    <a:pt x="984" y="17"/>
                  </a:lnTo>
                  <a:lnTo>
                    <a:pt x="1061" y="36"/>
                  </a:lnTo>
                  <a:lnTo>
                    <a:pt x="1136" y="63"/>
                  </a:lnTo>
                  <a:lnTo>
                    <a:pt x="1209" y="96"/>
                  </a:lnTo>
                  <a:lnTo>
                    <a:pt x="1278" y="138"/>
                  </a:lnTo>
                  <a:lnTo>
                    <a:pt x="1389" y="226"/>
                  </a:lnTo>
                  <a:cubicBezTo>
                    <a:pt x="1392" y="229"/>
                    <a:pt x="1395" y="232"/>
                    <a:pt x="1398" y="235"/>
                  </a:cubicBezTo>
                  <a:lnTo>
                    <a:pt x="1495" y="350"/>
                  </a:lnTo>
                  <a:lnTo>
                    <a:pt x="1536" y="416"/>
                  </a:lnTo>
                  <a:lnTo>
                    <a:pt x="1570" y="485"/>
                  </a:lnTo>
                  <a:lnTo>
                    <a:pt x="1597" y="557"/>
                  </a:lnTo>
                  <a:lnTo>
                    <a:pt x="1617" y="633"/>
                  </a:lnTo>
                  <a:lnTo>
                    <a:pt x="1629" y="712"/>
                  </a:lnTo>
                  <a:lnTo>
                    <a:pt x="1633" y="793"/>
                  </a:lnTo>
                  <a:lnTo>
                    <a:pt x="1628" y="874"/>
                  </a:lnTo>
                  <a:lnTo>
                    <a:pt x="1616" y="953"/>
                  </a:lnTo>
                  <a:lnTo>
                    <a:pt x="1595" y="1028"/>
                  </a:lnTo>
                  <a:lnTo>
                    <a:pt x="1567" y="1100"/>
                  </a:lnTo>
                  <a:lnTo>
                    <a:pt x="1533" y="1169"/>
                  </a:lnTo>
                  <a:lnTo>
                    <a:pt x="1489" y="1237"/>
                  </a:lnTo>
                  <a:lnTo>
                    <a:pt x="1398" y="1344"/>
                  </a:lnTo>
                  <a:cubicBezTo>
                    <a:pt x="1395" y="1347"/>
                    <a:pt x="1392" y="1350"/>
                    <a:pt x="1389" y="1353"/>
                  </a:cubicBezTo>
                  <a:lnTo>
                    <a:pt x="1271" y="1446"/>
                  </a:lnTo>
                  <a:lnTo>
                    <a:pt x="1202" y="1486"/>
                  </a:lnTo>
                  <a:lnTo>
                    <a:pt x="1130" y="1518"/>
                  </a:lnTo>
                  <a:lnTo>
                    <a:pt x="1056" y="1544"/>
                  </a:lnTo>
                  <a:lnTo>
                    <a:pt x="977" y="1563"/>
                  </a:lnTo>
                  <a:lnTo>
                    <a:pt x="897" y="1575"/>
                  </a:lnTo>
                  <a:lnTo>
                    <a:pt x="813" y="1579"/>
                  </a:lnTo>
                  <a:lnTo>
                    <a:pt x="730" y="1574"/>
                  </a:lnTo>
                  <a:lnTo>
                    <a:pt x="649" y="1562"/>
                  </a:lnTo>
                  <a:lnTo>
                    <a:pt x="572" y="1542"/>
                  </a:lnTo>
                  <a:lnTo>
                    <a:pt x="497" y="1516"/>
                  </a:lnTo>
                  <a:lnTo>
                    <a:pt x="425" y="1483"/>
                  </a:lnTo>
                  <a:lnTo>
                    <a:pt x="356" y="1441"/>
                  </a:lnTo>
                  <a:lnTo>
                    <a:pt x="245" y="1353"/>
                  </a:lnTo>
                  <a:cubicBezTo>
                    <a:pt x="242" y="1350"/>
                    <a:pt x="239" y="1347"/>
                    <a:pt x="236" y="1344"/>
                  </a:cubicBezTo>
                  <a:lnTo>
                    <a:pt x="144" y="1237"/>
                  </a:lnTo>
                  <a:cubicBezTo>
                    <a:pt x="142" y="1234"/>
                    <a:pt x="140" y="1231"/>
                    <a:pt x="138" y="1228"/>
                  </a:cubicBezTo>
                  <a:lnTo>
                    <a:pt x="98" y="1164"/>
                  </a:lnTo>
                  <a:lnTo>
                    <a:pt x="63" y="1094"/>
                  </a:lnTo>
                  <a:lnTo>
                    <a:pt x="36" y="1022"/>
                  </a:lnTo>
                  <a:lnTo>
                    <a:pt x="16" y="946"/>
                  </a:lnTo>
                  <a:lnTo>
                    <a:pt x="4" y="867"/>
                  </a:lnTo>
                  <a:lnTo>
                    <a:pt x="0" y="786"/>
                  </a:lnTo>
                  <a:lnTo>
                    <a:pt x="5" y="7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3" name="Rectangle 549"/>
            <p:cNvSpPr>
              <a:spLocks noChangeArrowheads="1"/>
            </p:cNvSpPr>
            <p:nvPr/>
          </p:nvSpPr>
          <p:spPr bwMode="auto">
            <a:xfrm>
              <a:off x="1404" y="1276"/>
              <a:ext cx="152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4" name="Freeform 550"/>
            <p:cNvSpPr>
              <a:spLocks noEditPoints="1"/>
            </p:cNvSpPr>
            <p:nvPr/>
          </p:nvSpPr>
          <p:spPr bwMode="auto">
            <a:xfrm>
              <a:off x="1401" y="1273"/>
              <a:ext cx="158" cy="15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6" y="0"/>
                </a:cxn>
                <a:cxn ang="0">
                  <a:pos x="3066" y="0"/>
                </a:cxn>
                <a:cxn ang="0">
                  <a:pos x="3133" y="67"/>
                </a:cxn>
                <a:cxn ang="0">
                  <a:pos x="3133" y="3067"/>
                </a:cxn>
                <a:cxn ang="0">
                  <a:pos x="3066" y="3133"/>
                </a:cxn>
                <a:cxn ang="0">
                  <a:pos x="66" y="3133"/>
                </a:cxn>
                <a:cxn ang="0">
                  <a:pos x="0" y="3067"/>
                </a:cxn>
                <a:cxn ang="0">
                  <a:pos x="0" y="67"/>
                </a:cxn>
                <a:cxn ang="0">
                  <a:pos x="133" y="3067"/>
                </a:cxn>
                <a:cxn ang="0">
                  <a:pos x="66" y="3000"/>
                </a:cxn>
                <a:cxn ang="0">
                  <a:pos x="3066" y="3000"/>
                </a:cxn>
                <a:cxn ang="0">
                  <a:pos x="3000" y="3067"/>
                </a:cxn>
                <a:cxn ang="0">
                  <a:pos x="3000" y="67"/>
                </a:cxn>
                <a:cxn ang="0">
                  <a:pos x="3066" y="133"/>
                </a:cxn>
                <a:cxn ang="0">
                  <a:pos x="66" y="133"/>
                </a:cxn>
                <a:cxn ang="0">
                  <a:pos x="133" y="67"/>
                </a:cxn>
                <a:cxn ang="0">
                  <a:pos x="133" y="3067"/>
                </a:cxn>
              </a:cxnLst>
              <a:rect l="0" t="0" r="r" b="b"/>
              <a:pathLst>
                <a:path w="3133" h="3133">
                  <a:moveTo>
                    <a:pt x="0" y="67"/>
                  </a:moveTo>
                  <a:cubicBezTo>
                    <a:pt x="0" y="30"/>
                    <a:pt x="29" y="0"/>
                    <a:pt x="66" y="0"/>
                  </a:cubicBezTo>
                  <a:lnTo>
                    <a:pt x="3066" y="0"/>
                  </a:lnTo>
                  <a:cubicBezTo>
                    <a:pt x="3103" y="0"/>
                    <a:pt x="3133" y="30"/>
                    <a:pt x="3133" y="67"/>
                  </a:cubicBezTo>
                  <a:lnTo>
                    <a:pt x="3133" y="3067"/>
                  </a:lnTo>
                  <a:cubicBezTo>
                    <a:pt x="3133" y="3104"/>
                    <a:pt x="3103" y="3133"/>
                    <a:pt x="3066" y="3133"/>
                  </a:cubicBezTo>
                  <a:lnTo>
                    <a:pt x="66" y="3133"/>
                  </a:lnTo>
                  <a:cubicBezTo>
                    <a:pt x="29" y="3133"/>
                    <a:pt x="0" y="3104"/>
                    <a:pt x="0" y="3067"/>
                  </a:cubicBezTo>
                  <a:lnTo>
                    <a:pt x="0" y="67"/>
                  </a:lnTo>
                  <a:close/>
                  <a:moveTo>
                    <a:pt x="133" y="3067"/>
                  </a:moveTo>
                  <a:lnTo>
                    <a:pt x="66" y="3000"/>
                  </a:lnTo>
                  <a:lnTo>
                    <a:pt x="3066" y="3000"/>
                  </a:lnTo>
                  <a:lnTo>
                    <a:pt x="3000" y="3067"/>
                  </a:lnTo>
                  <a:lnTo>
                    <a:pt x="3000" y="67"/>
                  </a:lnTo>
                  <a:lnTo>
                    <a:pt x="3066" y="133"/>
                  </a:lnTo>
                  <a:lnTo>
                    <a:pt x="66" y="133"/>
                  </a:lnTo>
                  <a:lnTo>
                    <a:pt x="133" y="67"/>
                  </a:lnTo>
                  <a:lnTo>
                    <a:pt x="133" y="30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5" name="Rectangle 551"/>
            <p:cNvSpPr>
              <a:spLocks noChangeArrowheads="1"/>
            </p:cNvSpPr>
            <p:nvPr/>
          </p:nvSpPr>
          <p:spPr bwMode="auto">
            <a:xfrm>
              <a:off x="1425" y="1323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6" name="Freeform 552"/>
            <p:cNvSpPr>
              <a:spLocks noEditPoints="1"/>
            </p:cNvSpPr>
            <p:nvPr/>
          </p:nvSpPr>
          <p:spPr bwMode="auto">
            <a:xfrm>
              <a:off x="1556" y="13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7" name="Freeform 553"/>
            <p:cNvSpPr>
              <a:spLocks noEditPoints="1"/>
            </p:cNvSpPr>
            <p:nvPr/>
          </p:nvSpPr>
          <p:spPr bwMode="auto">
            <a:xfrm>
              <a:off x="1323" y="1332"/>
              <a:ext cx="81" cy="40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48" y="17"/>
                </a:cxn>
                <a:cxn ang="0">
                  <a:pos x="48" y="23"/>
                </a:cxn>
                <a:cxn ang="0">
                  <a:pos x="0" y="23"/>
                </a:cxn>
                <a:cxn ang="0">
                  <a:pos x="1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1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1" y="16"/>
                  </a:moveTo>
                  <a:lnTo>
                    <a:pt x="48" y="17"/>
                  </a:lnTo>
                  <a:lnTo>
                    <a:pt x="48" y="23"/>
                  </a:lnTo>
                  <a:lnTo>
                    <a:pt x="0" y="23"/>
                  </a:lnTo>
                  <a:lnTo>
                    <a:pt x="1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8" name="Rectangle 554"/>
            <p:cNvSpPr>
              <a:spLocks noChangeArrowheads="1"/>
            </p:cNvSpPr>
            <p:nvPr/>
          </p:nvSpPr>
          <p:spPr bwMode="auto">
            <a:xfrm>
              <a:off x="1172" y="127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9" name="Freeform 555"/>
            <p:cNvSpPr>
              <a:spLocks noEditPoints="1"/>
            </p:cNvSpPr>
            <p:nvPr/>
          </p:nvSpPr>
          <p:spPr bwMode="auto">
            <a:xfrm>
              <a:off x="1169" y="1273"/>
              <a:ext cx="158" cy="15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6" y="0"/>
                </a:cxn>
                <a:cxn ang="0">
                  <a:pos x="3066" y="0"/>
                </a:cxn>
                <a:cxn ang="0">
                  <a:pos x="3133" y="67"/>
                </a:cxn>
                <a:cxn ang="0">
                  <a:pos x="3133" y="3067"/>
                </a:cxn>
                <a:cxn ang="0">
                  <a:pos x="3066" y="3133"/>
                </a:cxn>
                <a:cxn ang="0">
                  <a:pos x="66" y="3133"/>
                </a:cxn>
                <a:cxn ang="0">
                  <a:pos x="0" y="3067"/>
                </a:cxn>
                <a:cxn ang="0">
                  <a:pos x="0" y="67"/>
                </a:cxn>
                <a:cxn ang="0">
                  <a:pos x="133" y="3067"/>
                </a:cxn>
                <a:cxn ang="0">
                  <a:pos x="66" y="3000"/>
                </a:cxn>
                <a:cxn ang="0">
                  <a:pos x="3066" y="3000"/>
                </a:cxn>
                <a:cxn ang="0">
                  <a:pos x="3000" y="3067"/>
                </a:cxn>
                <a:cxn ang="0">
                  <a:pos x="3000" y="67"/>
                </a:cxn>
                <a:cxn ang="0">
                  <a:pos x="3066" y="133"/>
                </a:cxn>
                <a:cxn ang="0">
                  <a:pos x="66" y="133"/>
                </a:cxn>
                <a:cxn ang="0">
                  <a:pos x="133" y="67"/>
                </a:cxn>
                <a:cxn ang="0">
                  <a:pos x="133" y="3067"/>
                </a:cxn>
              </a:cxnLst>
              <a:rect l="0" t="0" r="r" b="b"/>
              <a:pathLst>
                <a:path w="3133" h="3133">
                  <a:moveTo>
                    <a:pt x="0" y="67"/>
                  </a:moveTo>
                  <a:cubicBezTo>
                    <a:pt x="0" y="30"/>
                    <a:pt x="29" y="0"/>
                    <a:pt x="66" y="0"/>
                  </a:cubicBezTo>
                  <a:lnTo>
                    <a:pt x="3066" y="0"/>
                  </a:lnTo>
                  <a:cubicBezTo>
                    <a:pt x="3103" y="0"/>
                    <a:pt x="3133" y="30"/>
                    <a:pt x="3133" y="67"/>
                  </a:cubicBezTo>
                  <a:lnTo>
                    <a:pt x="3133" y="3067"/>
                  </a:lnTo>
                  <a:cubicBezTo>
                    <a:pt x="3133" y="3104"/>
                    <a:pt x="3103" y="3133"/>
                    <a:pt x="3066" y="3133"/>
                  </a:cubicBezTo>
                  <a:lnTo>
                    <a:pt x="66" y="3133"/>
                  </a:lnTo>
                  <a:cubicBezTo>
                    <a:pt x="29" y="3133"/>
                    <a:pt x="0" y="3104"/>
                    <a:pt x="0" y="3067"/>
                  </a:cubicBezTo>
                  <a:lnTo>
                    <a:pt x="0" y="67"/>
                  </a:lnTo>
                  <a:close/>
                  <a:moveTo>
                    <a:pt x="133" y="3067"/>
                  </a:moveTo>
                  <a:lnTo>
                    <a:pt x="66" y="3000"/>
                  </a:lnTo>
                  <a:lnTo>
                    <a:pt x="3066" y="3000"/>
                  </a:lnTo>
                  <a:lnTo>
                    <a:pt x="3000" y="3067"/>
                  </a:lnTo>
                  <a:lnTo>
                    <a:pt x="3000" y="67"/>
                  </a:lnTo>
                  <a:lnTo>
                    <a:pt x="3066" y="133"/>
                  </a:lnTo>
                  <a:lnTo>
                    <a:pt x="66" y="133"/>
                  </a:lnTo>
                  <a:lnTo>
                    <a:pt x="133" y="67"/>
                  </a:lnTo>
                  <a:lnTo>
                    <a:pt x="133" y="30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0" name="Rectangle 556"/>
            <p:cNvSpPr>
              <a:spLocks noChangeArrowheads="1"/>
            </p:cNvSpPr>
            <p:nvPr/>
          </p:nvSpPr>
          <p:spPr bwMode="auto">
            <a:xfrm>
              <a:off x="1184" y="1323"/>
              <a:ext cx="15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1" name="Freeform 557"/>
            <p:cNvSpPr>
              <a:spLocks noEditPoints="1"/>
            </p:cNvSpPr>
            <p:nvPr/>
          </p:nvSpPr>
          <p:spPr bwMode="auto">
            <a:xfrm>
              <a:off x="1091" y="13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17"/>
                </a:cxn>
                <a:cxn ang="0">
                  <a:pos x="48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1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8" y="17"/>
                  </a:lnTo>
                  <a:lnTo>
                    <a:pt x="48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2" name="Rectangle 558"/>
            <p:cNvSpPr>
              <a:spLocks noChangeArrowheads="1"/>
            </p:cNvSpPr>
            <p:nvPr/>
          </p:nvSpPr>
          <p:spPr bwMode="auto">
            <a:xfrm>
              <a:off x="940" y="127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3" name="Freeform 559"/>
            <p:cNvSpPr>
              <a:spLocks noEditPoints="1"/>
            </p:cNvSpPr>
            <p:nvPr/>
          </p:nvSpPr>
          <p:spPr bwMode="auto">
            <a:xfrm>
              <a:off x="936" y="1273"/>
              <a:ext cx="159" cy="15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0"/>
                </a:cxn>
                <a:cxn ang="0">
                  <a:pos x="3067" y="0"/>
                </a:cxn>
                <a:cxn ang="0">
                  <a:pos x="3134" y="67"/>
                </a:cxn>
                <a:cxn ang="0">
                  <a:pos x="3134" y="3067"/>
                </a:cxn>
                <a:cxn ang="0">
                  <a:pos x="3067" y="3133"/>
                </a:cxn>
                <a:cxn ang="0">
                  <a:pos x="67" y="3133"/>
                </a:cxn>
                <a:cxn ang="0">
                  <a:pos x="0" y="3067"/>
                </a:cxn>
                <a:cxn ang="0">
                  <a:pos x="0" y="67"/>
                </a:cxn>
                <a:cxn ang="0">
                  <a:pos x="134" y="3067"/>
                </a:cxn>
                <a:cxn ang="0">
                  <a:pos x="67" y="3000"/>
                </a:cxn>
                <a:cxn ang="0">
                  <a:pos x="3067" y="3000"/>
                </a:cxn>
                <a:cxn ang="0">
                  <a:pos x="3000" y="3067"/>
                </a:cxn>
                <a:cxn ang="0">
                  <a:pos x="3000" y="67"/>
                </a:cxn>
                <a:cxn ang="0">
                  <a:pos x="3067" y="133"/>
                </a:cxn>
                <a:cxn ang="0">
                  <a:pos x="67" y="133"/>
                </a:cxn>
                <a:cxn ang="0">
                  <a:pos x="134" y="67"/>
                </a:cxn>
                <a:cxn ang="0">
                  <a:pos x="134" y="3067"/>
                </a:cxn>
              </a:cxnLst>
              <a:rect l="0" t="0" r="r" b="b"/>
              <a:pathLst>
                <a:path w="3134" h="3133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lnTo>
                    <a:pt x="3067" y="0"/>
                  </a:lnTo>
                  <a:cubicBezTo>
                    <a:pt x="3104" y="0"/>
                    <a:pt x="3134" y="30"/>
                    <a:pt x="3134" y="67"/>
                  </a:cubicBezTo>
                  <a:lnTo>
                    <a:pt x="3134" y="3067"/>
                  </a:lnTo>
                  <a:cubicBezTo>
                    <a:pt x="3134" y="3104"/>
                    <a:pt x="3104" y="3133"/>
                    <a:pt x="3067" y="3133"/>
                  </a:cubicBezTo>
                  <a:lnTo>
                    <a:pt x="67" y="3133"/>
                  </a:lnTo>
                  <a:cubicBezTo>
                    <a:pt x="30" y="3133"/>
                    <a:pt x="0" y="3104"/>
                    <a:pt x="0" y="3067"/>
                  </a:cubicBezTo>
                  <a:lnTo>
                    <a:pt x="0" y="67"/>
                  </a:lnTo>
                  <a:close/>
                  <a:moveTo>
                    <a:pt x="134" y="3067"/>
                  </a:moveTo>
                  <a:lnTo>
                    <a:pt x="67" y="3000"/>
                  </a:lnTo>
                  <a:lnTo>
                    <a:pt x="3067" y="3000"/>
                  </a:lnTo>
                  <a:lnTo>
                    <a:pt x="3000" y="3067"/>
                  </a:lnTo>
                  <a:lnTo>
                    <a:pt x="3000" y="67"/>
                  </a:lnTo>
                  <a:lnTo>
                    <a:pt x="3067" y="133"/>
                  </a:lnTo>
                  <a:lnTo>
                    <a:pt x="67" y="133"/>
                  </a:lnTo>
                  <a:lnTo>
                    <a:pt x="134" y="67"/>
                  </a:lnTo>
                  <a:lnTo>
                    <a:pt x="134" y="30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4" name="Rectangle 560"/>
            <p:cNvSpPr>
              <a:spLocks noChangeArrowheads="1"/>
            </p:cNvSpPr>
            <p:nvPr/>
          </p:nvSpPr>
          <p:spPr bwMode="auto">
            <a:xfrm>
              <a:off x="958" y="1323"/>
              <a:ext cx="11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5" name="Rectangle 561"/>
            <p:cNvSpPr>
              <a:spLocks noChangeArrowheads="1"/>
            </p:cNvSpPr>
            <p:nvPr/>
          </p:nvSpPr>
          <p:spPr bwMode="auto">
            <a:xfrm>
              <a:off x="709" y="1286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6" name="Freeform 562"/>
            <p:cNvSpPr>
              <a:spLocks noEditPoints="1"/>
            </p:cNvSpPr>
            <p:nvPr/>
          </p:nvSpPr>
          <p:spPr bwMode="auto">
            <a:xfrm>
              <a:off x="706" y="1282"/>
              <a:ext cx="158" cy="15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0"/>
                </a:cxn>
                <a:cxn ang="0">
                  <a:pos x="3067" y="0"/>
                </a:cxn>
                <a:cxn ang="0">
                  <a:pos x="3134" y="67"/>
                </a:cxn>
                <a:cxn ang="0">
                  <a:pos x="3134" y="3067"/>
                </a:cxn>
                <a:cxn ang="0">
                  <a:pos x="3067" y="3134"/>
                </a:cxn>
                <a:cxn ang="0">
                  <a:pos x="67" y="3134"/>
                </a:cxn>
                <a:cxn ang="0">
                  <a:pos x="0" y="3067"/>
                </a:cxn>
                <a:cxn ang="0">
                  <a:pos x="0" y="67"/>
                </a:cxn>
                <a:cxn ang="0">
                  <a:pos x="134" y="3067"/>
                </a:cxn>
                <a:cxn ang="0">
                  <a:pos x="67" y="3000"/>
                </a:cxn>
                <a:cxn ang="0">
                  <a:pos x="3067" y="3000"/>
                </a:cxn>
                <a:cxn ang="0">
                  <a:pos x="3000" y="3067"/>
                </a:cxn>
                <a:cxn ang="0">
                  <a:pos x="3000" y="67"/>
                </a:cxn>
                <a:cxn ang="0">
                  <a:pos x="3067" y="134"/>
                </a:cxn>
                <a:cxn ang="0">
                  <a:pos x="67" y="134"/>
                </a:cxn>
                <a:cxn ang="0">
                  <a:pos x="134" y="67"/>
                </a:cxn>
                <a:cxn ang="0">
                  <a:pos x="134" y="3067"/>
                </a:cxn>
              </a:cxnLst>
              <a:rect l="0" t="0" r="r" b="b"/>
              <a:pathLst>
                <a:path w="3134" h="3134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lnTo>
                    <a:pt x="3067" y="0"/>
                  </a:lnTo>
                  <a:cubicBezTo>
                    <a:pt x="3104" y="0"/>
                    <a:pt x="3134" y="30"/>
                    <a:pt x="3134" y="67"/>
                  </a:cubicBezTo>
                  <a:lnTo>
                    <a:pt x="3134" y="3067"/>
                  </a:lnTo>
                  <a:cubicBezTo>
                    <a:pt x="3134" y="3104"/>
                    <a:pt x="3104" y="3134"/>
                    <a:pt x="3067" y="3134"/>
                  </a:cubicBezTo>
                  <a:lnTo>
                    <a:pt x="67" y="3134"/>
                  </a:lnTo>
                  <a:cubicBezTo>
                    <a:pt x="30" y="3134"/>
                    <a:pt x="0" y="3104"/>
                    <a:pt x="0" y="3067"/>
                  </a:cubicBezTo>
                  <a:lnTo>
                    <a:pt x="0" y="67"/>
                  </a:lnTo>
                  <a:close/>
                  <a:moveTo>
                    <a:pt x="134" y="3067"/>
                  </a:moveTo>
                  <a:lnTo>
                    <a:pt x="67" y="3000"/>
                  </a:lnTo>
                  <a:lnTo>
                    <a:pt x="3067" y="3000"/>
                  </a:lnTo>
                  <a:lnTo>
                    <a:pt x="3000" y="3067"/>
                  </a:lnTo>
                  <a:lnTo>
                    <a:pt x="3000" y="67"/>
                  </a:lnTo>
                  <a:lnTo>
                    <a:pt x="3067" y="134"/>
                  </a:lnTo>
                  <a:lnTo>
                    <a:pt x="67" y="134"/>
                  </a:lnTo>
                  <a:lnTo>
                    <a:pt x="134" y="67"/>
                  </a:lnTo>
                  <a:lnTo>
                    <a:pt x="134" y="30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7" name="Rectangle 563"/>
            <p:cNvSpPr>
              <a:spLocks noChangeArrowheads="1"/>
            </p:cNvSpPr>
            <p:nvPr/>
          </p:nvSpPr>
          <p:spPr bwMode="auto">
            <a:xfrm>
              <a:off x="730" y="1332"/>
              <a:ext cx="14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8" name="Rectangle 564"/>
            <p:cNvSpPr>
              <a:spLocks noChangeArrowheads="1"/>
            </p:cNvSpPr>
            <p:nvPr/>
          </p:nvSpPr>
          <p:spPr bwMode="auto">
            <a:xfrm>
              <a:off x="709" y="1146"/>
              <a:ext cx="152" cy="59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9" name="Freeform 565"/>
            <p:cNvSpPr>
              <a:spLocks noEditPoints="1"/>
            </p:cNvSpPr>
            <p:nvPr/>
          </p:nvSpPr>
          <p:spPr bwMode="auto">
            <a:xfrm>
              <a:off x="706" y="1142"/>
              <a:ext cx="158" cy="6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67" y="0"/>
                </a:cxn>
                <a:cxn ang="0">
                  <a:pos x="3067" y="0"/>
                </a:cxn>
                <a:cxn ang="0">
                  <a:pos x="3134" y="66"/>
                </a:cxn>
                <a:cxn ang="0">
                  <a:pos x="3134" y="1233"/>
                </a:cxn>
                <a:cxn ang="0">
                  <a:pos x="3067" y="1300"/>
                </a:cxn>
                <a:cxn ang="0">
                  <a:pos x="67" y="1300"/>
                </a:cxn>
                <a:cxn ang="0">
                  <a:pos x="0" y="1233"/>
                </a:cxn>
                <a:cxn ang="0">
                  <a:pos x="0" y="66"/>
                </a:cxn>
                <a:cxn ang="0">
                  <a:pos x="134" y="1233"/>
                </a:cxn>
                <a:cxn ang="0">
                  <a:pos x="67" y="1166"/>
                </a:cxn>
                <a:cxn ang="0">
                  <a:pos x="3067" y="1166"/>
                </a:cxn>
                <a:cxn ang="0">
                  <a:pos x="3000" y="1233"/>
                </a:cxn>
                <a:cxn ang="0">
                  <a:pos x="3000" y="66"/>
                </a:cxn>
                <a:cxn ang="0">
                  <a:pos x="3067" y="133"/>
                </a:cxn>
                <a:cxn ang="0">
                  <a:pos x="67" y="133"/>
                </a:cxn>
                <a:cxn ang="0">
                  <a:pos x="134" y="66"/>
                </a:cxn>
                <a:cxn ang="0">
                  <a:pos x="134" y="1233"/>
                </a:cxn>
              </a:cxnLst>
              <a:rect l="0" t="0" r="r" b="b"/>
              <a:pathLst>
                <a:path w="3134" h="1300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lnTo>
                    <a:pt x="3067" y="0"/>
                  </a:lnTo>
                  <a:cubicBezTo>
                    <a:pt x="3104" y="0"/>
                    <a:pt x="3134" y="30"/>
                    <a:pt x="3134" y="66"/>
                  </a:cubicBezTo>
                  <a:lnTo>
                    <a:pt x="3134" y="1233"/>
                  </a:lnTo>
                  <a:cubicBezTo>
                    <a:pt x="3134" y="1270"/>
                    <a:pt x="3104" y="1300"/>
                    <a:pt x="3067" y="1300"/>
                  </a:cubicBezTo>
                  <a:lnTo>
                    <a:pt x="67" y="1300"/>
                  </a:lnTo>
                  <a:cubicBezTo>
                    <a:pt x="30" y="1300"/>
                    <a:pt x="0" y="1270"/>
                    <a:pt x="0" y="1233"/>
                  </a:cubicBezTo>
                  <a:lnTo>
                    <a:pt x="0" y="66"/>
                  </a:lnTo>
                  <a:close/>
                  <a:moveTo>
                    <a:pt x="134" y="1233"/>
                  </a:moveTo>
                  <a:lnTo>
                    <a:pt x="67" y="1166"/>
                  </a:lnTo>
                  <a:lnTo>
                    <a:pt x="3067" y="1166"/>
                  </a:lnTo>
                  <a:lnTo>
                    <a:pt x="3000" y="1233"/>
                  </a:lnTo>
                  <a:lnTo>
                    <a:pt x="3000" y="66"/>
                  </a:lnTo>
                  <a:lnTo>
                    <a:pt x="3067" y="133"/>
                  </a:lnTo>
                  <a:lnTo>
                    <a:pt x="67" y="133"/>
                  </a:lnTo>
                  <a:lnTo>
                    <a:pt x="134" y="66"/>
                  </a:lnTo>
                  <a:lnTo>
                    <a:pt x="134" y="12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0" name="Rectangle 566"/>
            <p:cNvSpPr>
              <a:spLocks noChangeArrowheads="1"/>
            </p:cNvSpPr>
            <p:nvPr/>
          </p:nvSpPr>
          <p:spPr bwMode="auto">
            <a:xfrm>
              <a:off x="725" y="1146"/>
              <a:ext cx="15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1" name="Freeform 567"/>
            <p:cNvSpPr>
              <a:spLocks noEditPoints="1"/>
            </p:cNvSpPr>
            <p:nvPr/>
          </p:nvSpPr>
          <p:spPr bwMode="auto">
            <a:xfrm>
              <a:off x="771" y="1209"/>
              <a:ext cx="27" cy="81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61"/>
                </a:cxn>
                <a:cxn ang="0">
                  <a:pos x="10" y="61"/>
                </a:cxn>
                <a:cxn ang="0">
                  <a:pos x="27" y="54"/>
                </a:cxn>
                <a:cxn ang="0">
                  <a:pos x="13" y="81"/>
                </a:cxn>
                <a:cxn ang="0">
                  <a:pos x="0" y="54"/>
                </a:cxn>
                <a:cxn ang="0">
                  <a:pos x="27" y="54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27" y="27"/>
                </a:cxn>
                <a:cxn ang="0">
                  <a:pos x="0" y="27"/>
                </a:cxn>
              </a:cxnLst>
              <a:rect l="0" t="0" r="r" b="b"/>
              <a:pathLst>
                <a:path w="27" h="81">
                  <a:moveTo>
                    <a:pt x="10" y="61"/>
                  </a:moveTo>
                  <a:lnTo>
                    <a:pt x="10" y="20"/>
                  </a:lnTo>
                  <a:lnTo>
                    <a:pt x="17" y="20"/>
                  </a:lnTo>
                  <a:lnTo>
                    <a:pt x="17" y="61"/>
                  </a:lnTo>
                  <a:lnTo>
                    <a:pt x="10" y="61"/>
                  </a:lnTo>
                  <a:close/>
                  <a:moveTo>
                    <a:pt x="27" y="54"/>
                  </a:moveTo>
                  <a:lnTo>
                    <a:pt x="13" y="81"/>
                  </a:lnTo>
                  <a:lnTo>
                    <a:pt x="0" y="54"/>
                  </a:lnTo>
                  <a:lnTo>
                    <a:pt x="27" y="54"/>
                  </a:lnTo>
                  <a:close/>
                  <a:moveTo>
                    <a:pt x="0" y="27"/>
                  </a:moveTo>
                  <a:lnTo>
                    <a:pt x="14" y="0"/>
                  </a:lnTo>
                  <a:lnTo>
                    <a:pt x="2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2" name="Freeform 568"/>
            <p:cNvSpPr>
              <a:spLocks noEditPoints="1"/>
            </p:cNvSpPr>
            <p:nvPr/>
          </p:nvSpPr>
          <p:spPr bwMode="auto">
            <a:xfrm>
              <a:off x="862" y="13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1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1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1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3" name="Rectangle 569"/>
            <p:cNvSpPr>
              <a:spLocks noChangeArrowheads="1"/>
            </p:cNvSpPr>
            <p:nvPr/>
          </p:nvSpPr>
          <p:spPr bwMode="auto">
            <a:xfrm>
              <a:off x="481" y="1276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4" name="Freeform 570"/>
            <p:cNvSpPr>
              <a:spLocks noEditPoints="1"/>
            </p:cNvSpPr>
            <p:nvPr/>
          </p:nvSpPr>
          <p:spPr bwMode="auto">
            <a:xfrm>
              <a:off x="477" y="1273"/>
              <a:ext cx="159" cy="15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0"/>
                </a:cxn>
                <a:cxn ang="0">
                  <a:pos x="3067" y="0"/>
                </a:cxn>
                <a:cxn ang="0">
                  <a:pos x="3133" y="67"/>
                </a:cxn>
                <a:cxn ang="0">
                  <a:pos x="3133" y="3067"/>
                </a:cxn>
                <a:cxn ang="0">
                  <a:pos x="3067" y="3133"/>
                </a:cxn>
                <a:cxn ang="0">
                  <a:pos x="67" y="3133"/>
                </a:cxn>
                <a:cxn ang="0">
                  <a:pos x="0" y="3067"/>
                </a:cxn>
                <a:cxn ang="0">
                  <a:pos x="0" y="67"/>
                </a:cxn>
                <a:cxn ang="0">
                  <a:pos x="133" y="3067"/>
                </a:cxn>
                <a:cxn ang="0">
                  <a:pos x="67" y="3000"/>
                </a:cxn>
                <a:cxn ang="0">
                  <a:pos x="3067" y="3000"/>
                </a:cxn>
                <a:cxn ang="0">
                  <a:pos x="3000" y="3067"/>
                </a:cxn>
                <a:cxn ang="0">
                  <a:pos x="3000" y="67"/>
                </a:cxn>
                <a:cxn ang="0">
                  <a:pos x="3067" y="133"/>
                </a:cxn>
                <a:cxn ang="0">
                  <a:pos x="67" y="133"/>
                </a:cxn>
                <a:cxn ang="0">
                  <a:pos x="133" y="67"/>
                </a:cxn>
                <a:cxn ang="0">
                  <a:pos x="133" y="3067"/>
                </a:cxn>
              </a:cxnLst>
              <a:rect l="0" t="0" r="r" b="b"/>
              <a:pathLst>
                <a:path w="3133" h="3133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lnTo>
                    <a:pt x="3067" y="0"/>
                  </a:lnTo>
                  <a:cubicBezTo>
                    <a:pt x="3103" y="0"/>
                    <a:pt x="3133" y="30"/>
                    <a:pt x="3133" y="67"/>
                  </a:cubicBezTo>
                  <a:lnTo>
                    <a:pt x="3133" y="3067"/>
                  </a:lnTo>
                  <a:cubicBezTo>
                    <a:pt x="3133" y="3104"/>
                    <a:pt x="3103" y="3133"/>
                    <a:pt x="3067" y="3133"/>
                  </a:cubicBezTo>
                  <a:lnTo>
                    <a:pt x="67" y="3133"/>
                  </a:lnTo>
                  <a:cubicBezTo>
                    <a:pt x="30" y="3133"/>
                    <a:pt x="0" y="3104"/>
                    <a:pt x="0" y="3067"/>
                  </a:cubicBezTo>
                  <a:lnTo>
                    <a:pt x="0" y="67"/>
                  </a:lnTo>
                  <a:close/>
                  <a:moveTo>
                    <a:pt x="133" y="3067"/>
                  </a:moveTo>
                  <a:lnTo>
                    <a:pt x="67" y="3000"/>
                  </a:lnTo>
                  <a:lnTo>
                    <a:pt x="3067" y="3000"/>
                  </a:lnTo>
                  <a:lnTo>
                    <a:pt x="3000" y="3067"/>
                  </a:lnTo>
                  <a:lnTo>
                    <a:pt x="3000" y="67"/>
                  </a:lnTo>
                  <a:lnTo>
                    <a:pt x="3067" y="133"/>
                  </a:lnTo>
                  <a:lnTo>
                    <a:pt x="67" y="133"/>
                  </a:lnTo>
                  <a:lnTo>
                    <a:pt x="133" y="67"/>
                  </a:lnTo>
                  <a:lnTo>
                    <a:pt x="133" y="30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5" name="Rectangle 571"/>
            <p:cNvSpPr>
              <a:spLocks noChangeArrowheads="1"/>
            </p:cNvSpPr>
            <p:nvPr/>
          </p:nvSpPr>
          <p:spPr bwMode="auto">
            <a:xfrm>
              <a:off x="493" y="1287"/>
              <a:ext cx="1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6" name="Freeform 572"/>
            <p:cNvSpPr>
              <a:spLocks noEditPoints="1"/>
            </p:cNvSpPr>
            <p:nvPr/>
          </p:nvSpPr>
          <p:spPr bwMode="auto">
            <a:xfrm>
              <a:off x="634" y="1332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8" name="Rectangle 574"/>
            <p:cNvSpPr>
              <a:spLocks noChangeArrowheads="1"/>
            </p:cNvSpPr>
            <p:nvPr/>
          </p:nvSpPr>
          <p:spPr bwMode="auto">
            <a:xfrm>
              <a:off x="1624" y="359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9" name="Freeform 575"/>
            <p:cNvSpPr>
              <a:spLocks noEditPoints="1"/>
            </p:cNvSpPr>
            <p:nvPr/>
          </p:nvSpPr>
          <p:spPr bwMode="auto">
            <a:xfrm>
              <a:off x="1620" y="3593"/>
              <a:ext cx="159" cy="15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0" name="Rectangle 576"/>
            <p:cNvSpPr>
              <a:spLocks noChangeArrowheads="1"/>
            </p:cNvSpPr>
            <p:nvPr/>
          </p:nvSpPr>
          <p:spPr bwMode="auto">
            <a:xfrm>
              <a:off x="1647" y="3642"/>
              <a:ext cx="13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1" name="Rectangle 577"/>
            <p:cNvSpPr>
              <a:spLocks noChangeArrowheads="1"/>
            </p:cNvSpPr>
            <p:nvPr/>
          </p:nvSpPr>
          <p:spPr bwMode="auto">
            <a:xfrm>
              <a:off x="1777" y="3657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2" name="Freeform 578"/>
            <p:cNvSpPr>
              <a:spLocks noEditPoints="1"/>
            </p:cNvSpPr>
            <p:nvPr/>
          </p:nvSpPr>
          <p:spPr bwMode="auto">
            <a:xfrm>
              <a:off x="1803" y="3584"/>
              <a:ext cx="83" cy="80"/>
            </a:xfrm>
            <a:custGeom>
              <a:avLst/>
              <a:gdLst/>
              <a:ahLst/>
              <a:cxnLst>
                <a:cxn ang="0">
                  <a:pos x="4" y="159"/>
                </a:cxn>
                <a:cxn ang="0">
                  <a:pos x="25" y="104"/>
                </a:cxn>
                <a:cxn ang="0">
                  <a:pos x="59" y="59"/>
                </a:cxn>
                <a:cxn ang="0">
                  <a:pos x="91" y="33"/>
                </a:cxn>
                <a:cxn ang="0">
                  <a:pos x="143" y="9"/>
                </a:cxn>
                <a:cxn ang="0">
                  <a:pos x="203" y="0"/>
                </a:cxn>
                <a:cxn ang="0">
                  <a:pos x="264" y="9"/>
                </a:cxn>
                <a:cxn ang="0">
                  <a:pos x="318" y="33"/>
                </a:cxn>
                <a:cxn ang="0">
                  <a:pos x="350" y="59"/>
                </a:cxn>
                <a:cxn ang="0">
                  <a:pos x="392" y="120"/>
                </a:cxn>
                <a:cxn ang="0">
                  <a:pos x="407" y="177"/>
                </a:cxn>
                <a:cxn ang="0">
                  <a:pos x="404" y="237"/>
                </a:cxn>
                <a:cxn ang="0">
                  <a:pos x="384" y="291"/>
                </a:cxn>
                <a:cxn ang="0">
                  <a:pos x="347" y="339"/>
                </a:cxn>
                <a:cxn ang="0">
                  <a:pos x="284" y="379"/>
                </a:cxn>
                <a:cxn ang="0">
                  <a:pos x="226" y="394"/>
                </a:cxn>
                <a:cxn ang="0">
                  <a:pos x="164" y="391"/>
                </a:cxn>
                <a:cxn ang="0">
                  <a:pos x="108" y="372"/>
                </a:cxn>
                <a:cxn ang="0">
                  <a:pos x="59" y="336"/>
                </a:cxn>
                <a:cxn ang="0">
                  <a:pos x="25" y="292"/>
                </a:cxn>
                <a:cxn ang="0">
                  <a:pos x="4" y="239"/>
                </a:cxn>
                <a:cxn ang="0">
                  <a:pos x="34" y="214"/>
                </a:cxn>
                <a:cxn ang="0">
                  <a:pos x="46" y="260"/>
                </a:cxn>
                <a:cxn ang="0">
                  <a:pos x="61" y="288"/>
                </a:cxn>
                <a:cxn ang="0">
                  <a:pos x="108" y="333"/>
                </a:cxn>
                <a:cxn ang="0">
                  <a:pos x="153" y="354"/>
                </a:cxn>
                <a:cxn ang="0">
                  <a:pos x="203" y="362"/>
                </a:cxn>
                <a:cxn ang="0">
                  <a:pos x="254" y="354"/>
                </a:cxn>
                <a:cxn ang="0">
                  <a:pos x="299" y="334"/>
                </a:cxn>
                <a:cxn ang="0">
                  <a:pos x="346" y="290"/>
                </a:cxn>
                <a:cxn ang="0">
                  <a:pos x="367" y="247"/>
                </a:cxn>
                <a:cxn ang="0">
                  <a:pos x="375" y="199"/>
                </a:cxn>
                <a:cxn ang="0">
                  <a:pos x="368" y="150"/>
                </a:cxn>
                <a:cxn ang="0">
                  <a:pos x="347" y="107"/>
                </a:cxn>
                <a:cxn ang="0">
                  <a:pos x="299" y="61"/>
                </a:cxn>
                <a:cxn ang="0">
                  <a:pos x="272" y="47"/>
                </a:cxn>
                <a:cxn ang="0">
                  <a:pos x="223" y="35"/>
                </a:cxn>
                <a:cxn ang="0">
                  <a:pos x="170" y="37"/>
                </a:cxn>
                <a:cxn ang="0">
                  <a:pos x="123" y="53"/>
                </a:cxn>
                <a:cxn ang="0">
                  <a:pos x="82" y="83"/>
                </a:cxn>
                <a:cxn ang="0">
                  <a:pos x="63" y="105"/>
                </a:cxn>
                <a:cxn ang="0">
                  <a:pos x="41" y="148"/>
                </a:cxn>
                <a:cxn ang="0">
                  <a:pos x="33" y="197"/>
                </a:cxn>
              </a:cxnLst>
              <a:rect l="0" t="0" r="r" b="b"/>
              <a:pathLst>
                <a:path w="408" h="395">
                  <a:moveTo>
                    <a:pt x="0" y="199"/>
                  </a:moveTo>
                  <a:lnTo>
                    <a:pt x="1" y="178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1"/>
                  </a:lnTo>
                  <a:lnTo>
                    <a:pt x="25" y="104"/>
                  </a:lnTo>
                  <a:lnTo>
                    <a:pt x="35" y="88"/>
                  </a:lnTo>
                  <a:cubicBezTo>
                    <a:pt x="35" y="87"/>
                    <a:pt x="36" y="86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7"/>
                    <a:pt x="61" y="57"/>
                  </a:cubicBezTo>
                  <a:lnTo>
                    <a:pt x="89" y="35"/>
                  </a:lnTo>
                  <a:cubicBezTo>
                    <a:pt x="90" y="34"/>
                    <a:pt x="90" y="34"/>
                    <a:pt x="91" y="33"/>
                  </a:cubicBezTo>
                  <a:lnTo>
                    <a:pt x="107" y="24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3" y="0"/>
                  </a:lnTo>
                  <a:lnTo>
                    <a:pt x="224" y="1"/>
                  </a:lnTo>
                  <a:lnTo>
                    <a:pt x="244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1" y="24"/>
                  </a:lnTo>
                  <a:lnTo>
                    <a:pt x="318" y="33"/>
                  </a:lnTo>
                  <a:cubicBezTo>
                    <a:pt x="318" y="34"/>
                    <a:pt x="319" y="34"/>
                    <a:pt x="320" y="35"/>
                  </a:cubicBezTo>
                  <a:lnTo>
                    <a:pt x="347" y="57"/>
                  </a:lnTo>
                  <a:cubicBezTo>
                    <a:pt x="348" y="57"/>
                    <a:pt x="349" y="58"/>
                    <a:pt x="350" y="59"/>
                  </a:cubicBezTo>
                  <a:lnTo>
                    <a:pt x="372" y="86"/>
                  </a:lnTo>
                  <a:lnTo>
                    <a:pt x="383" y="103"/>
                  </a:lnTo>
                  <a:lnTo>
                    <a:pt x="392" y="120"/>
                  </a:lnTo>
                  <a:lnTo>
                    <a:pt x="399" y="138"/>
                  </a:lnTo>
                  <a:lnTo>
                    <a:pt x="404" y="157"/>
                  </a:lnTo>
                  <a:lnTo>
                    <a:pt x="407" y="177"/>
                  </a:lnTo>
                  <a:lnTo>
                    <a:pt x="408" y="197"/>
                  </a:lnTo>
                  <a:lnTo>
                    <a:pt x="407" y="217"/>
                  </a:lnTo>
                  <a:lnTo>
                    <a:pt x="404" y="237"/>
                  </a:lnTo>
                  <a:lnTo>
                    <a:pt x="399" y="256"/>
                  </a:lnTo>
                  <a:lnTo>
                    <a:pt x="393" y="274"/>
                  </a:lnTo>
                  <a:lnTo>
                    <a:pt x="384" y="291"/>
                  </a:lnTo>
                  <a:lnTo>
                    <a:pt x="374" y="308"/>
                  </a:lnTo>
                  <a:lnTo>
                    <a:pt x="350" y="336"/>
                  </a:lnTo>
                  <a:cubicBezTo>
                    <a:pt x="349" y="337"/>
                    <a:pt x="348" y="338"/>
                    <a:pt x="347" y="339"/>
                  </a:cubicBezTo>
                  <a:lnTo>
                    <a:pt x="320" y="361"/>
                  </a:lnTo>
                  <a:lnTo>
                    <a:pt x="302" y="371"/>
                  </a:lnTo>
                  <a:lnTo>
                    <a:pt x="284" y="379"/>
                  </a:lnTo>
                  <a:lnTo>
                    <a:pt x="265" y="386"/>
                  </a:lnTo>
                  <a:lnTo>
                    <a:pt x="246" y="391"/>
                  </a:lnTo>
                  <a:lnTo>
                    <a:pt x="226" y="394"/>
                  </a:lnTo>
                  <a:lnTo>
                    <a:pt x="205" y="395"/>
                  </a:lnTo>
                  <a:lnTo>
                    <a:pt x="184" y="394"/>
                  </a:lnTo>
                  <a:lnTo>
                    <a:pt x="164" y="391"/>
                  </a:lnTo>
                  <a:lnTo>
                    <a:pt x="144" y="386"/>
                  </a:lnTo>
                  <a:lnTo>
                    <a:pt x="126" y="380"/>
                  </a:lnTo>
                  <a:lnTo>
                    <a:pt x="108" y="372"/>
                  </a:lnTo>
                  <a:lnTo>
                    <a:pt x="91" y="362"/>
                  </a:lnTo>
                  <a:lnTo>
                    <a:pt x="61" y="339"/>
                  </a:lnTo>
                  <a:cubicBezTo>
                    <a:pt x="61" y="338"/>
                    <a:pt x="60" y="337"/>
                    <a:pt x="59" y="336"/>
                  </a:cubicBezTo>
                  <a:lnTo>
                    <a:pt x="36" y="310"/>
                  </a:lnTo>
                  <a:cubicBezTo>
                    <a:pt x="36" y="309"/>
                    <a:pt x="35" y="308"/>
                    <a:pt x="35" y="307"/>
                  </a:cubicBezTo>
                  <a:lnTo>
                    <a:pt x="25" y="292"/>
                  </a:lnTo>
                  <a:lnTo>
                    <a:pt x="17" y="276"/>
                  </a:lnTo>
                  <a:lnTo>
                    <a:pt x="10" y="257"/>
                  </a:lnTo>
                  <a:lnTo>
                    <a:pt x="4" y="239"/>
                  </a:lnTo>
                  <a:lnTo>
                    <a:pt x="1" y="219"/>
                  </a:lnTo>
                  <a:lnTo>
                    <a:pt x="0" y="199"/>
                  </a:lnTo>
                  <a:close/>
                  <a:moveTo>
                    <a:pt x="34" y="214"/>
                  </a:moveTo>
                  <a:lnTo>
                    <a:pt x="37" y="230"/>
                  </a:lnTo>
                  <a:lnTo>
                    <a:pt x="41" y="246"/>
                  </a:lnTo>
                  <a:lnTo>
                    <a:pt x="46" y="260"/>
                  </a:lnTo>
                  <a:lnTo>
                    <a:pt x="54" y="275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84" y="315"/>
                  </a:lnTo>
                  <a:lnTo>
                    <a:pt x="82" y="312"/>
                  </a:lnTo>
                  <a:lnTo>
                    <a:pt x="108" y="333"/>
                  </a:lnTo>
                  <a:lnTo>
                    <a:pt x="122" y="342"/>
                  </a:lnTo>
                  <a:lnTo>
                    <a:pt x="137" y="348"/>
                  </a:lnTo>
                  <a:lnTo>
                    <a:pt x="153" y="354"/>
                  </a:lnTo>
                  <a:lnTo>
                    <a:pt x="169" y="358"/>
                  </a:lnTo>
                  <a:lnTo>
                    <a:pt x="186" y="361"/>
                  </a:lnTo>
                  <a:lnTo>
                    <a:pt x="203" y="362"/>
                  </a:lnTo>
                  <a:lnTo>
                    <a:pt x="221" y="361"/>
                  </a:lnTo>
                  <a:lnTo>
                    <a:pt x="238" y="359"/>
                  </a:lnTo>
                  <a:lnTo>
                    <a:pt x="254" y="354"/>
                  </a:lnTo>
                  <a:lnTo>
                    <a:pt x="270" y="349"/>
                  </a:lnTo>
                  <a:lnTo>
                    <a:pt x="285" y="342"/>
                  </a:lnTo>
                  <a:lnTo>
                    <a:pt x="299" y="334"/>
                  </a:lnTo>
                  <a:lnTo>
                    <a:pt x="327" y="312"/>
                  </a:lnTo>
                  <a:lnTo>
                    <a:pt x="324" y="315"/>
                  </a:lnTo>
                  <a:lnTo>
                    <a:pt x="346" y="290"/>
                  </a:lnTo>
                  <a:lnTo>
                    <a:pt x="354" y="276"/>
                  </a:lnTo>
                  <a:lnTo>
                    <a:pt x="361" y="262"/>
                  </a:lnTo>
                  <a:lnTo>
                    <a:pt x="367" y="247"/>
                  </a:lnTo>
                  <a:lnTo>
                    <a:pt x="371" y="232"/>
                  </a:lnTo>
                  <a:lnTo>
                    <a:pt x="374" y="215"/>
                  </a:lnTo>
                  <a:lnTo>
                    <a:pt x="375" y="199"/>
                  </a:lnTo>
                  <a:lnTo>
                    <a:pt x="374" y="182"/>
                  </a:lnTo>
                  <a:lnTo>
                    <a:pt x="372" y="166"/>
                  </a:lnTo>
                  <a:lnTo>
                    <a:pt x="368" y="150"/>
                  </a:lnTo>
                  <a:lnTo>
                    <a:pt x="362" y="135"/>
                  </a:lnTo>
                  <a:lnTo>
                    <a:pt x="355" y="120"/>
                  </a:lnTo>
                  <a:lnTo>
                    <a:pt x="347" y="107"/>
                  </a:lnTo>
                  <a:lnTo>
                    <a:pt x="324" y="81"/>
                  </a:lnTo>
                  <a:lnTo>
                    <a:pt x="327" y="83"/>
                  </a:lnTo>
                  <a:lnTo>
                    <a:pt x="299" y="61"/>
                  </a:lnTo>
                  <a:lnTo>
                    <a:pt x="301" y="62"/>
                  </a:lnTo>
                  <a:lnTo>
                    <a:pt x="287" y="54"/>
                  </a:lnTo>
                  <a:lnTo>
                    <a:pt x="272" y="47"/>
                  </a:lnTo>
                  <a:lnTo>
                    <a:pt x="256" y="41"/>
                  </a:lnTo>
                  <a:lnTo>
                    <a:pt x="240" y="37"/>
                  </a:lnTo>
                  <a:lnTo>
                    <a:pt x="223" y="35"/>
                  </a:lnTo>
                  <a:lnTo>
                    <a:pt x="205" y="34"/>
                  </a:lnTo>
                  <a:lnTo>
                    <a:pt x="187" y="34"/>
                  </a:lnTo>
                  <a:lnTo>
                    <a:pt x="170" y="37"/>
                  </a:lnTo>
                  <a:lnTo>
                    <a:pt x="154" y="41"/>
                  </a:lnTo>
                  <a:lnTo>
                    <a:pt x="138" y="46"/>
                  </a:lnTo>
                  <a:lnTo>
                    <a:pt x="123" y="53"/>
                  </a:lnTo>
                  <a:lnTo>
                    <a:pt x="108" y="62"/>
                  </a:lnTo>
                  <a:lnTo>
                    <a:pt x="110" y="61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54" y="119"/>
                  </a:lnTo>
                  <a:lnTo>
                    <a:pt x="47" y="133"/>
                  </a:lnTo>
                  <a:lnTo>
                    <a:pt x="41" y="148"/>
                  </a:lnTo>
                  <a:lnTo>
                    <a:pt x="37" y="164"/>
                  </a:lnTo>
                  <a:lnTo>
                    <a:pt x="34" y="180"/>
                  </a:lnTo>
                  <a:lnTo>
                    <a:pt x="33" y="197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3" name="Rectangle 579"/>
            <p:cNvSpPr>
              <a:spLocks noChangeArrowheads="1"/>
            </p:cNvSpPr>
            <p:nvPr/>
          </p:nvSpPr>
          <p:spPr bwMode="auto">
            <a:xfrm>
              <a:off x="1777" y="3681"/>
              <a:ext cx="136" cy="7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4" name="Freeform 580"/>
            <p:cNvSpPr>
              <a:spLocks noEditPoints="1"/>
            </p:cNvSpPr>
            <p:nvPr/>
          </p:nvSpPr>
          <p:spPr bwMode="auto">
            <a:xfrm>
              <a:off x="1803" y="3681"/>
              <a:ext cx="83" cy="80"/>
            </a:xfrm>
            <a:custGeom>
              <a:avLst/>
              <a:gdLst/>
              <a:ahLst/>
              <a:cxnLst>
                <a:cxn ang="0">
                  <a:pos x="34" y="215"/>
                </a:cxn>
                <a:cxn ang="0">
                  <a:pos x="41" y="247"/>
                </a:cxn>
                <a:cxn ang="0">
                  <a:pos x="54" y="276"/>
                </a:cxn>
                <a:cxn ang="0">
                  <a:pos x="61" y="288"/>
                </a:cxn>
                <a:cxn ang="0">
                  <a:pos x="82" y="312"/>
                </a:cxn>
                <a:cxn ang="0">
                  <a:pos x="124" y="342"/>
                </a:cxn>
                <a:cxn ang="0">
                  <a:pos x="154" y="354"/>
                </a:cxn>
                <a:cxn ang="0">
                  <a:pos x="187" y="361"/>
                </a:cxn>
                <a:cxn ang="0">
                  <a:pos x="223" y="361"/>
                </a:cxn>
                <a:cxn ang="0">
                  <a:pos x="256" y="354"/>
                </a:cxn>
                <a:cxn ang="0">
                  <a:pos x="287" y="342"/>
                </a:cxn>
                <a:cxn ang="0">
                  <a:pos x="327" y="312"/>
                </a:cxn>
                <a:cxn ang="0">
                  <a:pos x="347" y="288"/>
                </a:cxn>
                <a:cxn ang="0">
                  <a:pos x="362" y="261"/>
                </a:cxn>
                <a:cxn ang="0">
                  <a:pos x="372" y="230"/>
                </a:cxn>
                <a:cxn ang="0">
                  <a:pos x="375" y="197"/>
                </a:cxn>
                <a:cxn ang="0">
                  <a:pos x="371" y="164"/>
                </a:cxn>
                <a:cxn ang="0">
                  <a:pos x="361" y="133"/>
                </a:cxn>
                <a:cxn ang="0">
                  <a:pos x="346" y="106"/>
                </a:cxn>
                <a:cxn ang="0">
                  <a:pos x="327" y="83"/>
                </a:cxn>
                <a:cxn ang="0">
                  <a:pos x="285" y="53"/>
                </a:cxn>
                <a:cxn ang="0">
                  <a:pos x="254" y="41"/>
                </a:cxn>
                <a:cxn ang="0">
                  <a:pos x="221" y="34"/>
                </a:cxn>
                <a:cxn ang="0">
                  <a:pos x="186" y="35"/>
                </a:cxn>
                <a:cxn ang="0">
                  <a:pos x="153" y="41"/>
                </a:cxn>
                <a:cxn ang="0">
                  <a:pos x="122" y="54"/>
                </a:cxn>
                <a:cxn ang="0">
                  <a:pos x="82" y="83"/>
                </a:cxn>
                <a:cxn ang="0">
                  <a:pos x="61" y="108"/>
                </a:cxn>
                <a:cxn ang="0">
                  <a:pos x="54" y="120"/>
                </a:cxn>
                <a:cxn ang="0">
                  <a:pos x="41" y="150"/>
                </a:cxn>
                <a:cxn ang="0">
                  <a:pos x="34" y="182"/>
                </a:cxn>
                <a:cxn ang="0">
                  <a:pos x="1" y="177"/>
                </a:cxn>
                <a:cxn ang="0">
                  <a:pos x="10" y="138"/>
                </a:cxn>
                <a:cxn ang="0">
                  <a:pos x="25" y="103"/>
                </a:cxn>
                <a:cxn ang="0">
                  <a:pos x="36" y="86"/>
                </a:cxn>
                <a:cxn ang="0">
                  <a:pos x="61" y="57"/>
                </a:cxn>
                <a:cxn ang="0">
                  <a:pos x="108" y="24"/>
                </a:cxn>
                <a:cxn ang="0">
                  <a:pos x="144" y="9"/>
                </a:cxn>
                <a:cxn ang="0">
                  <a:pos x="184" y="1"/>
                </a:cxn>
                <a:cxn ang="0">
                  <a:pos x="226" y="1"/>
                </a:cxn>
                <a:cxn ang="0">
                  <a:pos x="265" y="9"/>
                </a:cxn>
                <a:cxn ang="0">
                  <a:pos x="302" y="24"/>
                </a:cxn>
                <a:cxn ang="0">
                  <a:pos x="347" y="57"/>
                </a:cxn>
                <a:cxn ang="0">
                  <a:pos x="374" y="88"/>
                </a:cxn>
                <a:cxn ang="0">
                  <a:pos x="393" y="122"/>
                </a:cxn>
                <a:cxn ang="0">
                  <a:pos x="404" y="159"/>
                </a:cxn>
                <a:cxn ang="0">
                  <a:pos x="408" y="199"/>
                </a:cxn>
                <a:cxn ang="0">
                  <a:pos x="404" y="239"/>
                </a:cxn>
                <a:cxn ang="0">
                  <a:pos x="392" y="275"/>
                </a:cxn>
                <a:cxn ang="0">
                  <a:pos x="372" y="310"/>
                </a:cxn>
                <a:cxn ang="0">
                  <a:pos x="347" y="339"/>
                </a:cxn>
                <a:cxn ang="0">
                  <a:pos x="301" y="372"/>
                </a:cxn>
                <a:cxn ang="0">
                  <a:pos x="264" y="386"/>
                </a:cxn>
                <a:cxn ang="0">
                  <a:pos x="224" y="394"/>
                </a:cxn>
                <a:cxn ang="0">
                  <a:pos x="183" y="394"/>
                </a:cxn>
                <a:cxn ang="0">
                  <a:pos x="143" y="386"/>
                </a:cxn>
                <a:cxn ang="0">
                  <a:pos x="106" y="371"/>
                </a:cxn>
                <a:cxn ang="0">
                  <a:pos x="61" y="339"/>
                </a:cxn>
                <a:cxn ang="0">
                  <a:pos x="36" y="310"/>
                </a:cxn>
                <a:cxn ang="0">
                  <a:pos x="25" y="291"/>
                </a:cxn>
                <a:cxn ang="0">
                  <a:pos x="9" y="256"/>
                </a:cxn>
                <a:cxn ang="0">
                  <a:pos x="1" y="217"/>
                </a:cxn>
                <a:cxn ang="0">
                  <a:pos x="1" y="177"/>
                </a:cxn>
              </a:cxnLst>
              <a:rect l="0" t="0" r="r" b="b"/>
              <a:pathLst>
                <a:path w="408" h="395">
                  <a:moveTo>
                    <a:pt x="33" y="199"/>
                  </a:moveTo>
                  <a:lnTo>
                    <a:pt x="34" y="215"/>
                  </a:lnTo>
                  <a:lnTo>
                    <a:pt x="37" y="232"/>
                  </a:lnTo>
                  <a:lnTo>
                    <a:pt x="41" y="247"/>
                  </a:lnTo>
                  <a:lnTo>
                    <a:pt x="47" y="262"/>
                  </a:lnTo>
                  <a:lnTo>
                    <a:pt x="54" y="276"/>
                  </a:lnTo>
                  <a:lnTo>
                    <a:pt x="63" y="290"/>
                  </a:lnTo>
                  <a:lnTo>
                    <a:pt x="61" y="288"/>
                  </a:lnTo>
                  <a:lnTo>
                    <a:pt x="84" y="315"/>
                  </a:lnTo>
                  <a:lnTo>
                    <a:pt x="82" y="312"/>
                  </a:lnTo>
                  <a:lnTo>
                    <a:pt x="110" y="334"/>
                  </a:lnTo>
                  <a:lnTo>
                    <a:pt x="124" y="342"/>
                  </a:lnTo>
                  <a:lnTo>
                    <a:pt x="138" y="349"/>
                  </a:lnTo>
                  <a:lnTo>
                    <a:pt x="154" y="354"/>
                  </a:lnTo>
                  <a:lnTo>
                    <a:pt x="171" y="359"/>
                  </a:lnTo>
                  <a:lnTo>
                    <a:pt x="187" y="361"/>
                  </a:lnTo>
                  <a:lnTo>
                    <a:pt x="205" y="362"/>
                  </a:lnTo>
                  <a:lnTo>
                    <a:pt x="223" y="361"/>
                  </a:lnTo>
                  <a:lnTo>
                    <a:pt x="240" y="358"/>
                  </a:lnTo>
                  <a:lnTo>
                    <a:pt x="256" y="354"/>
                  </a:lnTo>
                  <a:lnTo>
                    <a:pt x="272" y="348"/>
                  </a:lnTo>
                  <a:lnTo>
                    <a:pt x="287" y="342"/>
                  </a:lnTo>
                  <a:lnTo>
                    <a:pt x="301" y="333"/>
                  </a:lnTo>
                  <a:lnTo>
                    <a:pt x="327" y="312"/>
                  </a:lnTo>
                  <a:lnTo>
                    <a:pt x="324" y="315"/>
                  </a:lnTo>
                  <a:lnTo>
                    <a:pt x="347" y="288"/>
                  </a:lnTo>
                  <a:lnTo>
                    <a:pt x="355" y="275"/>
                  </a:lnTo>
                  <a:lnTo>
                    <a:pt x="362" y="261"/>
                  </a:lnTo>
                  <a:lnTo>
                    <a:pt x="368" y="246"/>
                  </a:lnTo>
                  <a:lnTo>
                    <a:pt x="372" y="230"/>
                  </a:lnTo>
                  <a:lnTo>
                    <a:pt x="374" y="214"/>
                  </a:lnTo>
                  <a:lnTo>
                    <a:pt x="375" y="197"/>
                  </a:lnTo>
                  <a:lnTo>
                    <a:pt x="374" y="180"/>
                  </a:lnTo>
                  <a:lnTo>
                    <a:pt x="371" y="164"/>
                  </a:lnTo>
                  <a:lnTo>
                    <a:pt x="367" y="148"/>
                  </a:lnTo>
                  <a:lnTo>
                    <a:pt x="361" y="133"/>
                  </a:lnTo>
                  <a:lnTo>
                    <a:pt x="354" y="119"/>
                  </a:lnTo>
                  <a:lnTo>
                    <a:pt x="346" y="106"/>
                  </a:lnTo>
                  <a:lnTo>
                    <a:pt x="324" y="81"/>
                  </a:lnTo>
                  <a:lnTo>
                    <a:pt x="327" y="83"/>
                  </a:lnTo>
                  <a:lnTo>
                    <a:pt x="299" y="61"/>
                  </a:lnTo>
                  <a:lnTo>
                    <a:pt x="285" y="53"/>
                  </a:lnTo>
                  <a:lnTo>
                    <a:pt x="270" y="46"/>
                  </a:lnTo>
                  <a:lnTo>
                    <a:pt x="254" y="41"/>
                  </a:lnTo>
                  <a:lnTo>
                    <a:pt x="238" y="37"/>
                  </a:lnTo>
                  <a:lnTo>
                    <a:pt x="221" y="34"/>
                  </a:lnTo>
                  <a:lnTo>
                    <a:pt x="203" y="34"/>
                  </a:lnTo>
                  <a:lnTo>
                    <a:pt x="186" y="35"/>
                  </a:lnTo>
                  <a:lnTo>
                    <a:pt x="169" y="37"/>
                  </a:lnTo>
                  <a:lnTo>
                    <a:pt x="153" y="41"/>
                  </a:lnTo>
                  <a:lnTo>
                    <a:pt x="137" y="47"/>
                  </a:lnTo>
                  <a:lnTo>
                    <a:pt x="122" y="54"/>
                  </a:lnTo>
                  <a:lnTo>
                    <a:pt x="108" y="62"/>
                  </a:lnTo>
                  <a:lnTo>
                    <a:pt x="82" y="83"/>
                  </a:lnTo>
                  <a:lnTo>
                    <a:pt x="84" y="81"/>
                  </a:lnTo>
                  <a:lnTo>
                    <a:pt x="61" y="108"/>
                  </a:lnTo>
                  <a:lnTo>
                    <a:pt x="63" y="105"/>
                  </a:lnTo>
                  <a:lnTo>
                    <a:pt x="54" y="120"/>
                  </a:lnTo>
                  <a:lnTo>
                    <a:pt x="46" y="135"/>
                  </a:lnTo>
                  <a:lnTo>
                    <a:pt x="41" y="150"/>
                  </a:lnTo>
                  <a:lnTo>
                    <a:pt x="37" y="166"/>
                  </a:lnTo>
                  <a:lnTo>
                    <a:pt x="34" y="182"/>
                  </a:lnTo>
                  <a:lnTo>
                    <a:pt x="33" y="199"/>
                  </a:lnTo>
                  <a:close/>
                  <a:moveTo>
                    <a:pt x="1" y="177"/>
                  </a:moveTo>
                  <a:lnTo>
                    <a:pt x="4" y="157"/>
                  </a:lnTo>
                  <a:lnTo>
                    <a:pt x="10" y="138"/>
                  </a:lnTo>
                  <a:lnTo>
                    <a:pt x="17" y="120"/>
                  </a:lnTo>
                  <a:lnTo>
                    <a:pt x="25" y="103"/>
                  </a:lnTo>
                  <a:lnTo>
                    <a:pt x="35" y="88"/>
                  </a:lnTo>
                  <a:cubicBezTo>
                    <a:pt x="35" y="87"/>
                    <a:pt x="36" y="87"/>
                    <a:pt x="36" y="86"/>
                  </a:cubicBezTo>
                  <a:lnTo>
                    <a:pt x="59" y="59"/>
                  </a:lnTo>
                  <a:cubicBezTo>
                    <a:pt x="60" y="58"/>
                    <a:pt x="61" y="58"/>
                    <a:pt x="61" y="57"/>
                  </a:cubicBezTo>
                  <a:lnTo>
                    <a:pt x="91" y="34"/>
                  </a:lnTo>
                  <a:lnTo>
                    <a:pt x="108" y="24"/>
                  </a:lnTo>
                  <a:lnTo>
                    <a:pt x="126" y="15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6" y="5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302" y="24"/>
                  </a:lnTo>
                  <a:lnTo>
                    <a:pt x="320" y="35"/>
                  </a:lnTo>
                  <a:lnTo>
                    <a:pt x="347" y="57"/>
                  </a:lnTo>
                  <a:cubicBezTo>
                    <a:pt x="348" y="58"/>
                    <a:pt x="349" y="58"/>
                    <a:pt x="350" y="59"/>
                  </a:cubicBezTo>
                  <a:lnTo>
                    <a:pt x="374" y="88"/>
                  </a:lnTo>
                  <a:lnTo>
                    <a:pt x="384" y="104"/>
                  </a:lnTo>
                  <a:lnTo>
                    <a:pt x="393" y="122"/>
                  </a:lnTo>
                  <a:lnTo>
                    <a:pt x="399" y="140"/>
                  </a:lnTo>
                  <a:lnTo>
                    <a:pt x="404" y="159"/>
                  </a:lnTo>
                  <a:lnTo>
                    <a:pt x="407" y="178"/>
                  </a:lnTo>
                  <a:lnTo>
                    <a:pt x="408" y="199"/>
                  </a:lnTo>
                  <a:lnTo>
                    <a:pt x="407" y="219"/>
                  </a:lnTo>
                  <a:lnTo>
                    <a:pt x="404" y="239"/>
                  </a:lnTo>
                  <a:lnTo>
                    <a:pt x="399" y="257"/>
                  </a:lnTo>
                  <a:lnTo>
                    <a:pt x="392" y="275"/>
                  </a:lnTo>
                  <a:lnTo>
                    <a:pt x="383" y="293"/>
                  </a:lnTo>
                  <a:lnTo>
                    <a:pt x="372" y="310"/>
                  </a:lnTo>
                  <a:lnTo>
                    <a:pt x="350" y="336"/>
                  </a:lnTo>
                  <a:cubicBezTo>
                    <a:pt x="349" y="337"/>
                    <a:pt x="348" y="338"/>
                    <a:pt x="347" y="339"/>
                  </a:cubicBezTo>
                  <a:lnTo>
                    <a:pt x="318" y="362"/>
                  </a:lnTo>
                  <a:lnTo>
                    <a:pt x="301" y="372"/>
                  </a:lnTo>
                  <a:lnTo>
                    <a:pt x="283" y="380"/>
                  </a:lnTo>
                  <a:lnTo>
                    <a:pt x="264" y="386"/>
                  </a:lnTo>
                  <a:lnTo>
                    <a:pt x="244" y="391"/>
                  </a:lnTo>
                  <a:lnTo>
                    <a:pt x="224" y="394"/>
                  </a:lnTo>
                  <a:lnTo>
                    <a:pt x="203" y="395"/>
                  </a:lnTo>
                  <a:lnTo>
                    <a:pt x="183" y="394"/>
                  </a:lnTo>
                  <a:lnTo>
                    <a:pt x="162" y="391"/>
                  </a:lnTo>
                  <a:lnTo>
                    <a:pt x="143" y="386"/>
                  </a:lnTo>
                  <a:lnTo>
                    <a:pt x="124" y="379"/>
                  </a:lnTo>
                  <a:lnTo>
                    <a:pt x="106" y="371"/>
                  </a:lnTo>
                  <a:lnTo>
                    <a:pt x="89" y="361"/>
                  </a:lnTo>
                  <a:lnTo>
                    <a:pt x="61" y="339"/>
                  </a:lnTo>
                  <a:cubicBezTo>
                    <a:pt x="61" y="338"/>
                    <a:pt x="60" y="337"/>
                    <a:pt x="59" y="336"/>
                  </a:cubicBezTo>
                  <a:lnTo>
                    <a:pt x="36" y="310"/>
                  </a:lnTo>
                  <a:cubicBezTo>
                    <a:pt x="36" y="309"/>
                    <a:pt x="35" y="308"/>
                    <a:pt x="35" y="307"/>
                  </a:cubicBezTo>
                  <a:lnTo>
                    <a:pt x="25" y="291"/>
                  </a:lnTo>
                  <a:lnTo>
                    <a:pt x="16" y="274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5" name="Rectangle 581"/>
            <p:cNvSpPr>
              <a:spLocks noChangeArrowheads="1"/>
            </p:cNvSpPr>
            <p:nvPr/>
          </p:nvSpPr>
          <p:spPr bwMode="auto">
            <a:xfrm>
              <a:off x="1390" y="3597"/>
              <a:ext cx="152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6" name="Freeform 582"/>
            <p:cNvSpPr>
              <a:spLocks noEditPoints="1"/>
            </p:cNvSpPr>
            <p:nvPr/>
          </p:nvSpPr>
          <p:spPr bwMode="auto">
            <a:xfrm>
              <a:off x="1387" y="3593"/>
              <a:ext cx="158" cy="15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</a:cxnLst>
              <a:rect l="0" t="0" r="r" b="b"/>
              <a:pathLst>
                <a:path w="784" h="783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767"/>
                  </a:ln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4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7" name="Rectangle 583"/>
            <p:cNvSpPr>
              <a:spLocks noChangeArrowheads="1"/>
            </p:cNvSpPr>
            <p:nvPr/>
          </p:nvSpPr>
          <p:spPr bwMode="auto">
            <a:xfrm>
              <a:off x="1411" y="3642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8" name="Freeform 584"/>
            <p:cNvSpPr>
              <a:spLocks noEditPoints="1"/>
            </p:cNvSpPr>
            <p:nvPr/>
          </p:nvSpPr>
          <p:spPr bwMode="auto">
            <a:xfrm>
              <a:off x="1542" y="3652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9" name="Freeform 585"/>
            <p:cNvSpPr>
              <a:spLocks noEditPoints="1"/>
            </p:cNvSpPr>
            <p:nvPr/>
          </p:nvSpPr>
          <p:spPr bwMode="auto">
            <a:xfrm>
              <a:off x="1309" y="3652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8" y="17"/>
                </a:cxn>
                <a:cxn ang="0">
                  <a:pos x="48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1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8" y="17"/>
                  </a:lnTo>
                  <a:lnTo>
                    <a:pt x="48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0" name="Rectangle 586"/>
            <p:cNvSpPr>
              <a:spLocks noChangeArrowheads="1"/>
            </p:cNvSpPr>
            <p:nvPr/>
          </p:nvSpPr>
          <p:spPr bwMode="auto">
            <a:xfrm>
              <a:off x="1158" y="359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1" name="Freeform 587"/>
            <p:cNvSpPr>
              <a:spLocks noEditPoints="1"/>
            </p:cNvSpPr>
            <p:nvPr/>
          </p:nvSpPr>
          <p:spPr bwMode="auto">
            <a:xfrm>
              <a:off x="1154" y="3593"/>
              <a:ext cx="159" cy="15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</a:cxnLst>
              <a:rect l="0" t="0" r="r" b="b"/>
              <a:pathLst>
                <a:path w="784" h="783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767"/>
                  </a:ln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4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2" name="Rectangle 588"/>
            <p:cNvSpPr>
              <a:spLocks noChangeArrowheads="1"/>
            </p:cNvSpPr>
            <p:nvPr/>
          </p:nvSpPr>
          <p:spPr bwMode="auto">
            <a:xfrm>
              <a:off x="1170" y="3642"/>
              <a:ext cx="15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XAUI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3" name="Freeform 589"/>
            <p:cNvSpPr>
              <a:spLocks noEditPoints="1"/>
            </p:cNvSpPr>
            <p:nvPr/>
          </p:nvSpPr>
          <p:spPr bwMode="auto">
            <a:xfrm>
              <a:off x="1077" y="3652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8" y="17"/>
                </a:cxn>
                <a:cxn ang="0">
                  <a:pos x="48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1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8" y="17"/>
                  </a:lnTo>
                  <a:lnTo>
                    <a:pt x="48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4" name="Rectangle 590"/>
            <p:cNvSpPr>
              <a:spLocks noChangeArrowheads="1"/>
            </p:cNvSpPr>
            <p:nvPr/>
          </p:nvSpPr>
          <p:spPr bwMode="auto">
            <a:xfrm>
              <a:off x="926" y="359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5" name="Freeform 591"/>
            <p:cNvSpPr>
              <a:spLocks noEditPoints="1"/>
            </p:cNvSpPr>
            <p:nvPr/>
          </p:nvSpPr>
          <p:spPr bwMode="auto">
            <a:xfrm>
              <a:off x="922" y="3593"/>
              <a:ext cx="159" cy="15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767" y="0"/>
                </a:cxn>
                <a:cxn ang="0">
                  <a:pos x="784" y="17"/>
                </a:cxn>
                <a:cxn ang="0">
                  <a:pos x="784" y="767"/>
                </a:cxn>
                <a:cxn ang="0">
                  <a:pos x="767" y="783"/>
                </a:cxn>
                <a:cxn ang="0">
                  <a:pos x="17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4" y="767"/>
                </a:cxn>
                <a:cxn ang="0">
                  <a:pos x="17" y="750"/>
                </a:cxn>
                <a:cxn ang="0">
                  <a:pos x="767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7" y="33"/>
                </a:cxn>
                <a:cxn ang="0">
                  <a:pos x="17" y="33"/>
                </a:cxn>
                <a:cxn ang="0">
                  <a:pos x="34" y="17"/>
                </a:cxn>
                <a:cxn ang="0">
                  <a:pos x="34" y="767"/>
                </a:cxn>
              </a:cxnLst>
              <a:rect l="0" t="0" r="r" b="b"/>
              <a:pathLst>
                <a:path w="784" h="783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lnTo>
                    <a:pt x="767" y="0"/>
                  </a:lnTo>
                  <a:cubicBezTo>
                    <a:pt x="776" y="0"/>
                    <a:pt x="784" y="7"/>
                    <a:pt x="784" y="17"/>
                  </a:cubicBezTo>
                  <a:lnTo>
                    <a:pt x="784" y="767"/>
                  </a:lnTo>
                  <a:cubicBezTo>
                    <a:pt x="784" y="776"/>
                    <a:pt x="776" y="783"/>
                    <a:pt x="767" y="783"/>
                  </a:cubicBezTo>
                  <a:lnTo>
                    <a:pt x="17" y="783"/>
                  </a:lnTo>
                  <a:cubicBezTo>
                    <a:pt x="8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4" y="767"/>
                  </a:moveTo>
                  <a:lnTo>
                    <a:pt x="17" y="750"/>
                  </a:lnTo>
                  <a:lnTo>
                    <a:pt x="767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7" y="33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34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6" name="Rectangle 592"/>
            <p:cNvSpPr>
              <a:spLocks noChangeArrowheads="1"/>
            </p:cNvSpPr>
            <p:nvPr/>
          </p:nvSpPr>
          <p:spPr bwMode="auto">
            <a:xfrm>
              <a:off x="948" y="3642"/>
              <a:ext cx="11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7" name="Freeform 593"/>
            <p:cNvSpPr>
              <a:spLocks noEditPoints="1"/>
            </p:cNvSpPr>
            <p:nvPr/>
          </p:nvSpPr>
          <p:spPr bwMode="auto">
            <a:xfrm>
              <a:off x="848" y="3652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1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1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8" name="Rectangle 594"/>
            <p:cNvSpPr>
              <a:spLocks noChangeArrowheads="1"/>
            </p:cNvSpPr>
            <p:nvPr/>
          </p:nvSpPr>
          <p:spPr bwMode="auto">
            <a:xfrm>
              <a:off x="467" y="3597"/>
              <a:ext cx="151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9" name="Freeform 595"/>
            <p:cNvSpPr>
              <a:spLocks noEditPoints="1"/>
            </p:cNvSpPr>
            <p:nvPr/>
          </p:nvSpPr>
          <p:spPr bwMode="auto">
            <a:xfrm>
              <a:off x="463" y="3593"/>
              <a:ext cx="159" cy="15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1" name="Freeform 597"/>
            <p:cNvSpPr>
              <a:spLocks noEditPoints="1"/>
            </p:cNvSpPr>
            <p:nvPr/>
          </p:nvSpPr>
          <p:spPr bwMode="auto">
            <a:xfrm>
              <a:off x="620" y="3652"/>
              <a:ext cx="81" cy="4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40" y="0"/>
                </a:cxn>
                <a:cxn ang="0">
                  <a:pos x="81" y="21"/>
                </a:cxn>
                <a:cxn ang="0">
                  <a:pos x="40" y="41"/>
                </a:cxn>
                <a:cxn ang="0">
                  <a:pos x="40" y="0"/>
                </a:cxn>
              </a:cxnLst>
              <a:rect l="0" t="0" r="r" b="b"/>
              <a:pathLst>
                <a:path w="81" h="41">
                  <a:moveTo>
                    <a:pt x="0" y="17"/>
                  </a:moveTo>
                  <a:lnTo>
                    <a:pt x="47" y="17"/>
                  </a:lnTo>
                  <a:lnTo>
                    <a:pt x="47" y="24"/>
                  </a:lnTo>
                  <a:lnTo>
                    <a:pt x="0" y="23"/>
                  </a:lnTo>
                  <a:lnTo>
                    <a:pt x="0" y="17"/>
                  </a:lnTo>
                  <a:close/>
                  <a:moveTo>
                    <a:pt x="40" y="0"/>
                  </a:moveTo>
                  <a:lnTo>
                    <a:pt x="81" y="21"/>
                  </a:lnTo>
                  <a:lnTo>
                    <a:pt x="4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2" name="Rectangle 598"/>
            <p:cNvSpPr>
              <a:spLocks noChangeArrowheads="1"/>
            </p:cNvSpPr>
            <p:nvPr/>
          </p:nvSpPr>
          <p:spPr bwMode="auto">
            <a:xfrm>
              <a:off x="715" y="3599"/>
              <a:ext cx="151" cy="152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3" name="Freeform 599"/>
            <p:cNvSpPr>
              <a:spLocks noEditPoints="1"/>
            </p:cNvSpPr>
            <p:nvPr/>
          </p:nvSpPr>
          <p:spPr bwMode="auto">
            <a:xfrm>
              <a:off x="711" y="3596"/>
              <a:ext cx="158" cy="15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0"/>
                </a:cxn>
                <a:cxn ang="0">
                  <a:pos x="766" y="0"/>
                </a:cxn>
                <a:cxn ang="0">
                  <a:pos x="783" y="17"/>
                </a:cxn>
                <a:cxn ang="0">
                  <a:pos x="783" y="767"/>
                </a:cxn>
                <a:cxn ang="0">
                  <a:pos x="766" y="783"/>
                </a:cxn>
                <a:cxn ang="0">
                  <a:pos x="16" y="783"/>
                </a:cxn>
                <a:cxn ang="0">
                  <a:pos x="0" y="767"/>
                </a:cxn>
                <a:cxn ang="0">
                  <a:pos x="0" y="17"/>
                </a:cxn>
                <a:cxn ang="0">
                  <a:pos x="33" y="767"/>
                </a:cxn>
                <a:cxn ang="0">
                  <a:pos x="16" y="750"/>
                </a:cxn>
                <a:cxn ang="0">
                  <a:pos x="766" y="750"/>
                </a:cxn>
                <a:cxn ang="0">
                  <a:pos x="750" y="767"/>
                </a:cxn>
                <a:cxn ang="0">
                  <a:pos x="750" y="17"/>
                </a:cxn>
                <a:cxn ang="0">
                  <a:pos x="766" y="33"/>
                </a:cxn>
                <a:cxn ang="0">
                  <a:pos x="16" y="33"/>
                </a:cxn>
                <a:cxn ang="0">
                  <a:pos x="33" y="17"/>
                </a:cxn>
                <a:cxn ang="0">
                  <a:pos x="33" y="767"/>
                </a:cxn>
              </a:cxnLst>
              <a:rect l="0" t="0" r="r" b="b"/>
              <a:pathLst>
                <a:path w="783" h="783">
                  <a:moveTo>
                    <a:pt x="0" y="17"/>
                  </a:moveTo>
                  <a:cubicBezTo>
                    <a:pt x="0" y="7"/>
                    <a:pt x="7" y="0"/>
                    <a:pt x="16" y="0"/>
                  </a:cubicBezTo>
                  <a:lnTo>
                    <a:pt x="766" y="0"/>
                  </a:lnTo>
                  <a:cubicBezTo>
                    <a:pt x="776" y="0"/>
                    <a:pt x="783" y="7"/>
                    <a:pt x="783" y="17"/>
                  </a:cubicBezTo>
                  <a:lnTo>
                    <a:pt x="783" y="767"/>
                  </a:lnTo>
                  <a:cubicBezTo>
                    <a:pt x="783" y="776"/>
                    <a:pt x="776" y="783"/>
                    <a:pt x="766" y="783"/>
                  </a:cubicBezTo>
                  <a:lnTo>
                    <a:pt x="16" y="783"/>
                  </a:lnTo>
                  <a:cubicBezTo>
                    <a:pt x="7" y="783"/>
                    <a:pt x="0" y="776"/>
                    <a:pt x="0" y="767"/>
                  </a:cubicBezTo>
                  <a:lnTo>
                    <a:pt x="0" y="17"/>
                  </a:lnTo>
                  <a:close/>
                  <a:moveTo>
                    <a:pt x="33" y="767"/>
                  </a:moveTo>
                  <a:lnTo>
                    <a:pt x="16" y="750"/>
                  </a:lnTo>
                  <a:lnTo>
                    <a:pt x="766" y="750"/>
                  </a:lnTo>
                  <a:lnTo>
                    <a:pt x="750" y="767"/>
                  </a:lnTo>
                  <a:lnTo>
                    <a:pt x="750" y="17"/>
                  </a:lnTo>
                  <a:lnTo>
                    <a:pt x="766" y="33"/>
                  </a:lnTo>
                  <a:lnTo>
                    <a:pt x="16" y="33"/>
                  </a:lnTo>
                  <a:lnTo>
                    <a:pt x="33" y="17"/>
                  </a:lnTo>
                  <a:lnTo>
                    <a:pt x="33" y="7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4" name="Rectangle 600"/>
            <p:cNvSpPr>
              <a:spLocks noChangeArrowheads="1"/>
            </p:cNvSpPr>
            <p:nvPr/>
          </p:nvSpPr>
          <p:spPr bwMode="auto">
            <a:xfrm>
              <a:off x="735" y="3646"/>
              <a:ext cx="1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PPC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5" name="Rectangle 601"/>
            <p:cNvSpPr>
              <a:spLocks noChangeArrowheads="1"/>
            </p:cNvSpPr>
            <p:nvPr/>
          </p:nvSpPr>
          <p:spPr bwMode="auto">
            <a:xfrm>
              <a:off x="715" y="3460"/>
              <a:ext cx="151" cy="58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6" name="Freeform 602"/>
            <p:cNvSpPr>
              <a:spLocks noEditPoints="1"/>
            </p:cNvSpPr>
            <p:nvPr/>
          </p:nvSpPr>
          <p:spPr bwMode="auto">
            <a:xfrm>
              <a:off x="711" y="3456"/>
              <a:ext cx="158" cy="6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3" y="0"/>
                </a:cxn>
                <a:cxn ang="0">
                  <a:pos x="1533" y="0"/>
                </a:cxn>
                <a:cxn ang="0">
                  <a:pos x="1567" y="34"/>
                </a:cxn>
                <a:cxn ang="0">
                  <a:pos x="1567" y="617"/>
                </a:cxn>
                <a:cxn ang="0">
                  <a:pos x="1533" y="650"/>
                </a:cxn>
                <a:cxn ang="0">
                  <a:pos x="33" y="650"/>
                </a:cxn>
                <a:cxn ang="0">
                  <a:pos x="0" y="617"/>
                </a:cxn>
                <a:cxn ang="0">
                  <a:pos x="0" y="34"/>
                </a:cxn>
                <a:cxn ang="0">
                  <a:pos x="67" y="617"/>
                </a:cxn>
                <a:cxn ang="0">
                  <a:pos x="33" y="584"/>
                </a:cxn>
                <a:cxn ang="0">
                  <a:pos x="1533" y="584"/>
                </a:cxn>
                <a:cxn ang="0">
                  <a:pos x="1500" y="617"/>
                </a:cxn>
                <a:cxn ang="0">
                  <a:pos x="1500" y="34"/>
                </a:cxn>
                <a:cxn ang="0">
                  <a:pos x="1533" y="67"/>
                </a:cxn>
                <a:cxn ang="0">
                  <a:pos x="33" y="67"/>
                </a:cxn>
                <a:cxn ang="0">
                  <a:pos x="67" y="34"/>
                </a:cxn>
                <a:cxn ang="0">
                  <a:pos x="67" y="617"/>
                </a:cxn>
              </a:cxnLst>
              <a:rect l="0" t="0" r="r" b="b"/>
              <a:pathLst>
                <a:path w="1567" h="650">
                  <a:moveTo>
                    <a:pt x="0" y="34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1533" y="0"/>
                  </a:lnTo>
                  <a:cubicBezTo>
                    <a:pt x="1552" y="0"/>
                    <a:pt x="1567" y="15"/>
                    <a:pt x="1567" y="34"/>
                  </a:cubicBezTo>
                  <a:lnTo>
                    <a:pt x="1567" y="617"/>
                  </a:lnTo>
                  <a:cubicBezTo>
                    <a:pt x="1567" y="635"/>
                    <a:pt x="1552" y="650"/>
                    <a:pt x="1533" y="650"/>
                  </a:cubicBezTo>
                  <a:lnTo>
                    <a:pt x="33" y="650"/>
                  </a:lnTo>
                  <a:cubicBezTo>
                    <a:pt x="15" y="650"/>
                    <a:pt x="0" y="635"/>
                    <a:pt x="0" y="617"/>
                  </a:cubicBezTo>
                  <a:lnTo>
                    <a:pt x="0" y="34"/>
                  </a:lnTo>
                  <a:close/>
                  <a:moveTo>
                    <a:pt x="67" y="617"/>
                  </a:moveTo>
                  <a:lnTo>
                    <a:pt x="33" y="584"/>
                  </a:lnTo>
                  <a:lnTo>
                    <a:pt x="1533" y="584"/>
                  </a:lnTo>
                  <a:lnTo>
                    <a:pt x="1500" y="617"/>
                  </a:lnTo>
                  <a:lnTo>
                    <a:pt x="1500" y="34"/>
                  </a:lnTo>
                  <a:lnTo>
                    <a:pt x="1533" y="67"/>
                  </a:lnTo>
                  <a:lnTo>
                    <a:pt x="33" y="67"/>
                  </a:lnTo>
                  <a:lnTo>
                    <a:pt x="67" y="34"/>
                  </a:lnTo>
                  <a:lnTo>
                    <a:pt x="67" y="6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7" name="Rectangle 603"/>
            <p:cNvSpPr>
              <a:spLocks noChangeArrowheads="1"/>
            </p:cNvSpPr>
            <p:nvPr/>
          </p:nvSpPr>
          <p:spPr bwMode="auto">
            <a:xfrm>
              <a:off x="730" y="3460"/>
              <a:ext cx="15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8" name="Freeform 604"/>
            <p:cNvSpPr>
              <a:spLocks noEditPoints="1"/>
            </p:cNvSpPr>
            <p:nvPr/>
          </p:nvSpPr>
          <p:spPr bwMode="auto">
            <a:xfrm>
              <a:off x="776" y="3523"/>
              <a:ext cx="28" cy="81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11" y="20"/>
                </a:cxn>
                <a:cxn ang="0">
                  <a:pos x="18" y="20"/>
                </a:cxn>
                <a:cxn ang="0">
                  <a:pos x="17" y="60"/>
                </a:cxn>
                <a:cxn ang="0">
                  <a:pos x="10" y="60"/>
                </a:cxn>
                <a:cxn ang="0">
                  <a:pos x="27" y="54"/>
                </a:cxn>
                <a:cxn ang="0">
                  <a:pos x="13" y="81"/>
                </a:cxn>
                <a:cxn ang="0">
                  <a:pos x="0" y="53"/>
                </a:cxn>
                <a:cxn ang="0">
                  <a:pos x="27" y="54"/>
                </a:cxn>
                <a:cxn ang="0">
                  <a:pos x="1" y="27"/>
                </a:cxn>
                <a:cxn ang="0">
                  <a:pos x="14" y="0"/>
                </a:cxn>
                <a:cxn ang="0">
                  <a:pos x="28" y="27"/>
                </a:cxn>
                <a:cxn ang="0">
                  <a:pos x="1" y="27"/>
                </a:cxn>
              </a:cxnLst>
              <a:rect l="0" t="0" r="r" b="b"/>
              <a:pathLst>
                <a:path w="28" h="81">
                  <a:moveTo>
                    <a:pt x="10" y="60"/>
                  </a:moveTo>
                  <a:lnTo>
                    <a:pt x="11" y="20"/>
                  </a:lnTo>
                  <a:lnTo>
                    <a:pt x="18" y="20"/>
                  </a:lnTo>
                  <a:lnTo>
                    <a:pt x="17" y="60"/>
                  </a:lnTo>
                  <a:lnTo>
                    <a:pt x="10" y="60"/>
                  </a:lnTo>
                  <a:close/>
                  <a:moveTo>
                    <a:pt x="27" y="54"/>
                  </a:moveTo>
                  <a:lnTo>
                    <a:pt x="13" y="81"/>
                  </a:lnTo>
                  <a:lnTo>
                    <a:pt x="0" y="53"/>
                  </a:lnTo>
                  <a:lnTo>
                    <a:pt x="27" y="54"/>
                  </a:lnTo>
                  <a:close/>
                  <a:moveTo>
                    <a:pt x="1" y="27"/>
                  </a:moveTo>
                  <a:lnTo>
                    <a:pt x="14" y="0"/>
                  </a:lnTo>
                  <a:lnTo>
                    <a:pt x="28" y="27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9" name="Freeform 605"/>
            <p:cNvSpPr>
              <a:spLocks noEditPoints="1"/>
            </p:cNvSpPr>
            <p:nvPr/>
          </p:nvSpPr>
          <p:spPr bwMode="auto">
            <a:xfrm>
              <a:off x="1934" y="1096"/>
              <a:ext cx="5" cy="2783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5" y="96"/>
                </a:cxn>
                <a:cxn ang="0">
                  <a:pos x="0" y="136"/>
                </a:cxn>
                <a:cxn ang="0">
                  <a:pos x="0" y="162"/>
                </a:cxn>
                <a:cxn ang="0">
                  <a:pos x="5" y="202"/>
                </a:cxn>
                <a:cxn ang="0">
                  <a:pos x="5" y="263"/>
                </a:cxn>
                <a:cxn ang="0">
                  <a:pos x="5" y="318"/>
                </a:cxn>
                <a:cxn ang="0">
                  <a:pos x="0" y="359"/>
                </a:cxn>
                <a:cxn ang="0">
                  <a:pos x="0" y="384"/>
                </a:cxn>
                <a:cxn ang="0">
                  <a:pos x="5" y="424"/>
                </a:cxn>
                <a:cxn ang="0">
                  <a:pos x="5" y="485"/>
                </a:cxn>
                <a:cxn ang="0">
                  <a:pos x="5" y="541"/>
                </a:cxn>
                <a:cxn ang="0">
                  <a:pos x="0" y="581"/>
                </a:cxn>
                <a:cxn ang="0">
                  <a:pos x="0" y="606"/>
                </a:cxn>
                <a:cxn ang="0">
                  <a:pos x="5" y="647"/>
                </a:cxn>
                <a:cxn ang="0">
                  <a:pos x="5" y="707"/>
                </a:cxn>
                <a:cxn ang="0">
                  <a:pos x="5" y="763"/>
                </a:cxn>
                <a:cxn ang="0">
                  <a:pos x="0" y="803"/>
                </a:cxn>
                <a:cxn ang="0">
                  <a:pos x="0" y="828"/>
                </a:cxn>
                <a:cxn ang="0">
                  <a:pos x="5" y="869"/>
                </a:cxn>
                <a:cxn ang="0">
                  <a:pos x="5" y="929"/>
                </a:cxn>
                <a:cxn ang="0">
                  <a:pos x="5" y="985"/>
                </a:cxn>
                <a:cxn ang="0">
                  <a:pos x="0" y="1025"/>
                </a:cxn>
                <a:cxn ang="0">
                  <a:pos x="0" y="1051"/>
                </a:cxn>
                <a:cxn ang="0">
                  <a:pos x="5" y="1091"/>
                </a:cxn>
                <a:cxn ang="0">
                  <a:pos x="5" y="1152"/>
                </a:cxn>
                <a:cxn ang="0">
                  <a:pos x="5" y="1207"/>
                </a:cxn>
                <a:cxn ang="0">
                  <a:pos x="0" y="1248"/>
                </a:cxn>
                <a:cxn ang="0">
                  <a:pos x="0" y="1273"/>
                </a:cxn>
                <a:cxn ang="0">
                  <a:pos x="5" y="1313"/>
                </a:cxn>
                <a:cxn ang="0">
                  <a:pos x="5" y="1374"/>
                </a:cxn>
                <a:cxn ang="0">
                  <a:pos x="5" y="1430"/>
                </a:cxn>
                <a:cxn ang="0">
                  <a:pos x="0" y="1470"/>
                </a:cxn>
                <a:cxn ang="0">
                  <a:pos x="0" y="1495"/>
                </a:cxn>
                <a:cxn ang="0">
                  <a:pos x="5" y="1536"/>
                </a:cxn>
                <a:cxn ang="0">
                  <a:pos x="5" y="1596"/>
                </a:cxn>
                <a:cxn ang="0">
                  <a:pos x="5" y="1652"/>
                </a:cxn>
                <a:cxn ang="0">
                  <a:pos x="0" y="1692"/>
                </a:cxn>
                <a:cxn ang="0">
                  <a:pos x="0" y="1717"/>
                </a:cxn>
                <a:cxn ang="0">
                  <a:pos x="5" y="1758"/>
                </a:cxn>
                <a:cxn ang="0">
                  <a:pos x="5" y="1818"/>
                </a:cxn>
                <a:cxn ang="0">
                  <a:pos x="5" y="1874"/>
                </a:cxn>
                <a:cxn ang="0">
                  <a:pos x="0" y="1914"/>
                </a:cxn>
                <a:cxn ang="0">
                  <a:pos x="0" y="1940"/>
                </a:cxn>
                <a:cxn ang="0">
                  <a:pos x="5" y="1980"/>
                </a:cxn>
                <a:cxn ang="0">
                  <a:pos x="5" y="2041"/>
                </a:cxn>
                <a:cxn ang="0">
                  <a:pos x="5" y="2096"/>
                </a:cxn>
                <a:cxn ang="0">
                  <a:pos x="0" y="2137"/>
                </a:cxn>
                <a:cxn ang="0">
                  <a:pos x="0" y="2162"/>
                </a:cxn>
                <a:cxn ang="0">
                  <a:pos x="5" y="2202"/>
                </a:cxn>
                <a:cxn ang="0">
                  <a:pos x="5" y="2263"/>
                </a:cxn>
                <a:cxn ang="0">
                  <a:pos x="5" y="2319"/>
                </a:cxn>
                <a:cxn ang="0">
                  <a:pos x="0" y="2359"/>
                </a:cxn>
                <a:cxn ang="0">
                  <a:pos x="0" y="2384"/>
                </a:cxn>
                <a:cxn ang="0">
                  <a:pos x="5" y="2425"/>
                </a:cxn>
                <a:cxn ang="0">
                  <a:pos x="5" y="2485"/>
                </a:cxn>
                <a:cxn ang="0">
                  <a:pos x="5" y="2541"/>
                </a:cxn>
                <a:cxn ang="0">
                  <a:pos x="0" y="2581"/>
                </a:cxn>
                <a:cxn ang="0">
                  <a:pos x="0" y="2606"/>
                </a:cxn>
                <a:cxn ang="0">
                  <a:pos x="5" y="2647"/>
                </a:cxn>
                <a:cxn ang="0">
                  <a:pos x="5" y="2707"/>
                </a:cxn>
                <a:cxn ang="0">
                  <a:pos x="5" y="2763"/>
                </a:cxn>
              </a:cxnLst>
              <a:rect l="0" t="0" r="r" b="b"/>
              <a:pathLst>
                <a:path w="5" h="2783">
                  <a:moveTo>
                    <a:pt x="5" y="0"/>
                  </a:moveTo>
                  <a:lnTo>
                    <a:pt x="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20"/>
                  </a:moveTo>
                  <a:lnTo>
                    <a:pt x="5" y="35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5" y="20"/>
                  </a:lnTo>
                  <a:close/>
                  <a:moveTo>
                    <a:pt x="5" y="40"/>
                  </a:moveTo>
                  <a:lnTo>
                    <a:pt x="5" y="56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5" y="40"/>
                  </a:lnTo>
                  <a:close/>
                  <a:moveTo>
                    <a:pt x="5" y="61"/>
                  </a:moveTo>
                  <a:lnTo>
                    <a:pt x="5" y="76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5" y="61"/>
                  </a:lnTo>
                  <a:close/>
                  <a:moveTo>
                    <a:pt x="5" y="81"/>
                  </a:moveTo>
                  <a:lnTo>
                    <a:pt x="5" y="96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5" y="81"/>
                  </a:lnTo>
                  <a:close/>
                  <a:moveTo>
                    <a:pt x="5" y="101"/>
                  </a:moveTo>
                  <a:lnTo>
                    <a:pt x="5" y="116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5" y="101"/>
                  </a:lnTo>
                  <a:close/>
                  <a:moveTo>
                    <a:pt x="5" y="121"/>
                  </a:moveTo>
                  <a:lnTo>
                    <a:pt x="5" y="136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5" y="121"/>
                  </a:lnTo>
                  <a:close/>
                  <a:moveTo>
                    <a:pt x="5" y="142"/>
                  </a:moveTo>
                  <a:lnTo>
                    <a:pt x="5" y="157"/>
                  </a:lnTo>
                  <a:lnTo>
                    <a:pt x="0" y="157"/>
                  </a:lnTo>
                  <a:lnTo>
                    <a:pt x="0" y="142"/>
                  </a:lnTo>
                  <a:lnTo>
                    <a:pt x="5" y="142"/>
                  </a:lnTo>
                  <a:close/>
                  <a:moveTo>
                    <a:pt x="5" y="162"/>
                  </a:moveTo>
                  <a:lnTo>
                    <a:pt x="5" y="177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5" y="162"/>
                  </a:lnTo>
                  <a:close/>
                  <a:moveTo>
                    <a:pt x="5" y="182"/>
                  </a:moveTo>
                  <a:lnTo>
                    <a:pt x="5" y="197"/>
                  </a:lnTo>
                  <a:lnTo>
                    <a:pt x="0" y="197"/>
                  </a:lnTo>
                  <a:lnTo>
                    <a:pt x="0" y="182"/>
                  </a:lnTo>
                  <a:lnTo>
                    <a:pt x="5" y="182"/>
                  </a:lnTo>
                  <a:close/>
                  <a:moveTo>
                    <a:pt x="5" y="202"/>
                  </a:moveTo>
                  <a:lnTo>
                    <a:pt x="5" y="217"/>
                  </a:lnTo>
                  <a:lnTo>
                    <a:pt x="0" y="217"/>
                  </a:lnTo>
                  <a:lnTo>
                    <a:pt x="0" y="202"/>
                  </a:lnTo>
                  <a:lnTo>
                    <a:pt x="5" y="202"/>
                  </a:lnTo>
                  <a:close/>
                  <a:moveTo>
                    <a:pt x="5" y="222"/>
                  </a:moveTo>
                  <a:lnTo>
                    <a:pt x="5" y="237"/>
                  </a:lnTo>
                  <a:lnTo>
                    <a:pt x="0" y="237"/>
                  </a:lnTo>
                  <a:lnTo>
                    <a:pt x="0" y="222"/>
                  </a:lnTo>
                  <a:lnTo>
                    <a:pt x="5" y="222"/>
                  </a:lnTo>
                  <a:close/>
                  <a:moveTo>
                    <a:pt x="5" y="243"/>
                  </a:moveTo>
                  <a:lnTo>
                    <a:pt x="5" y="258"/>
                  </a:lnTo>
                  <a:lnTo>
                    <a:pt x="0" y="258"/>
                  </a:lnTo>
                  <a:lnTo>
                    <a:pt x="0" y="243"/>
                  </a:lnTo>
                  <a:lnTo>
                    <a:pt x="5" y="243"/>
                  </a:lnTo>
                  <a:close/>
                  <a:moveTo>
                    <a:pt x="5" y="263"/>
                  </a:moveTo>
                  <a:lnTo>
                    <a:pt x="5" y="278"/>
                  </a:lnTo>
                  <a:lnTo>
                    <a:pt x="0" y="278"/>
                  </a:lnTo>
                  <a:lnTo>
                    <a:pt x="0" y="263"/>
                  </a:lnTo>
                  <a:lnTo>
                    <a:pt x="5" y="263"/>
                  </a:lnTo>
                  <a:close/>
                  <a:moveTo>
                    <a:pt x="5" y="283"/>
                  </a:moveTo>
                  <a:lnTo>
                    <a:pt x="5" y="298"/>
                  </a:lnTo>
                  <a:lnTo>
                    <a:pt x="0" y="298"/>
                  </a:lnTo>
                  <a:lnTo>
                    <a:pt x="0" y="283"/>
                  </a:lnTo>
                  <a:lnTo>
                    <a:pt x="5" y="283"/>
                  </a:lnTo>
                  <a:close/>
                  <a:moveTo>
                    <a:pt x="5" y="303"/>
                  </a:moveTo>
                  <a:lnTo>
                    <a:pt x="5" y="318"/>
                  </a:lnTo>
                  <a:lnTo>
                    <a:pt x="0" y="318"/>
                  </a:lnTo>
                  <a:lnTo>
                    <a:pt x="0" y="303"/>
                  </a:lnTo>
                  <a:lnTo>
                    <a:pt x="5" y="303"/>
                  </a:lnTo>
                  <a:close/>
                  <a:moveTo>
                    <a:pt x="5" y="323"/>
                  </a:moveTo>
                  <a:lnTo>
                    <a:pt x="5" y="338"/>
                  </a:lnTo>
                  <a:lnTo>
                    <a:pt x="0" y="338"/>
                  </a:lnTo>
                  <a:lnTo>
                    <a:pt x="0" y="323"/>
                  </a:lnTo>
                  <a:lnTo>
                    <a:pt x="5" y="323"/>
                  </a:lnTo>
                  <a:close/>
                  <a:moveTo>
                    <a:pt x="5" y="344"/>
                  </a:moveTo>
                  <a:lnTo>
                    <a:pt x="5" y="359"/>
                  </a:lnTo>
                  <a:lnTo>
                    <a:pt x="0" y="359"/>
                  </a:lnTo>
                  <a:lnTo>
                    <a:pt x="0" y="344"/>
                  </a:lnTo>
                  <a:lnTo>
                    <a:pt x="5" y="344"/>
                  </a:lnTo>
                  <a:close/>
                  <a:moveTo>
                    <a:pt x="5" y="364"/>
                  </a:moveTo>
                  <a:lnTo>
                    <a:pt x="5" y="379"/>
                  </a:lnTo>
                  <a:lnTo>
                    <a:pt x="0" y="379"/>
                  </a:lnTo>
                  <a:lnTo>
                    <a:pt x="0" y="364"/>
                  </a:lnTo>
                  <a:lnTo>
                    <a:pt x="5" y="364"/>
                  </a:lnTo>
                  <a:close/>
                  <a:moveTo>
                    <a:pt x="5" y="384"/>
                  </a:moveTo>
                  <a:lnTo>
                    <a:pt x="5" y="399"/>
                  </a:lnTo>
                  <a:lnTo>
                    <a:pt x="0" y="399"/>
                  </a:lnTo>
                  <a:lnTo>
                    <a:pt x="0" y="384"/>
                  </a:lnTo>
                  <a:lnTo>
                    <a:pt x="5" y="384"/>
                  </a:lnTo>
                  <a:close/>
                  <a:moveTo>
                    <a:pt x="5" y="404"/>
                  </a:moveTo>
                  <a:lnTo>
                    <a:pt x="5" y="419"/>
                  </a:lnTo>
                  <a:lnTo>
                    <a:pt x="0" y="419"/>
                  </a:lnTo>
                  <a:lnTo>
                    <a:pt x="0" y="404"/>
                  </a:lnTo>
                  <a:lnTo>
                    <a:pt x="5" y="404"/>
                  </a:lnTo>
                  <a:close/>
                  <a:moveTo>
                    <a:pt x="5" y="424"/>
                  </a:moveTo>
                  <a:lnTo>
                    <a:pt x="5" y="440"/>
                  </a:lnTo>
                  <a:lnTo>
                    <a:pt x="0" y="440"/>
                  </a:lnTo>
                  <a:lnTo>
                    <a:pt x="0" y="424"/>
                  </a:lnTo>
                  <a:lnTo>
                    <a:pt x="5" y="424"/>
                  </a:lnTo>
                  <a:close/>
                  <a:moveTo>
                    <a:pt x="5" y="445"/>
                  </a:moveTo>
                  <a:lnTo>
                    <a:pt x="5" y="460"/>
                  </a:lnTo>
                  <a:lnTo>
                    <a:pt x="0" y="460"/>
                  </a:lnTo>
                  <a:lnTo>
                    <a:pt x="0" y="445"/>
                  </a:lnTo>
                  <a:lnTo>
                    <a:pt x="5" y="445"/>
                  </a:lnTo>
                  <a:close/>
                  <a:moveTo>
                    <a:pt x="5" y="465"/>
                  </a:moveTo>
                  <a:lnTo>
                    <a:pt x="5" y="480"/>
                  </a:lnTo>
                  <a:lnTo>
                    <a:pt x="0" y="480"/>
                  </a:lnTo>
                  <a:lnTo>
                    <a:pt x="0" y="465"/>
                  </a:lnTo>
                  <a:lnTo>
                    <a:pt x="5" y="465"/>
                  </a:lnTo>
                  <a:close/>
                  <a:moveTo>
                    <a:pt x="5" y="485"/>
                  </a:moveTo>
                  <a:lnTo>
                    <a:pt x="5" y="500"/>
                  </a:lnTo>
                  <a:lnTo>
                    <a:pt x="0" y="500"/>
                  </a:lnTo>
                  <a:lnTo>
                    <a:pt x="0" y="485"/>
                  </a:lnTo>
                  <a:lnTo>
                    <a:pt x="5" y="485"/>
                  </a:lnTo>
                  <a:close/>
                  <a:moveTo>
                    <a:pt x="5" y="505"/>
                  </a:moveTo>
                  <a:lnTo>
                    <a:pt x="5" y="520"/>
                  </a:lnTo>
                  <a:lnTo>
                    <a:pt x="0" y="520"/>
                  </a:lnTo>
                  <a:lnTo>
                    <a:pt x="0" y="505"/>
                  </a:lnTo>
                  <a:lnTo>
                    <a:pt x="5" y="505"/>
                  </a:lnTo>
                  <a:close/>
                  <a:moveTo>
                    <a:pt x="5" y="525"/>
                  </a:moveTo>
                  <a:lnTo>
                    <a:pt x="5" y="541"/>
                  </a:lnTo>
                  <a:lnTo>
                    <a:pt x="0" y="541"/>
                  </a:lnTo>
                  <a:lnTo>
                    <a:pt x="0" y="525"/>
                  </a:lnTo>
                  <a:lnTo>
                    <a:pt x="5" y="525"/>
                  </a:lnTo>
                  <a:close/>
                  <a:moveTo>
                    <a:pt x="5" y="546"/>
                  </a:moveTo>
                  <a:lnTo>
                    <a:pt x="5" y="561"/>
                  </a:lnTo>
                  <a:lnTo>
                    <a:pt x="0" y="561"/>
                  </a:lnTo>
                  <a:lnTo>
                    <a:pt x="0" y="546"/>
                  </a:lnTo>
                  <a:lnTo>
                    <a:pt x="5" y="546"/>
                  </a:lnTo>
                  <a:close/>
                  <a:moveTo>
                    <a:pt x="5" y="566"/>
                  </a:moveTo>
                  <a:lnTo>
                    <a:pt x="5" y="581"/>
                  </a:lnTo>
                  <a:lnTo>
                    <a:pt x="0" y="581"/>
                  </a:lnTo>
                  <a:lnTo>
                    <a:pt x="0" y="566"/>
                  </a:lnTo>
                  <a:lnTo>
                    <a:pt x="5" y="566"/>
                  </a:lnTo>
                  <a:close/>
                  <a:moveTo>
                    <a:pt x="5" y="586"/>
                  </a:moveTo>
                  <a:lnTo>
                    <a:pt x="5" y="601"/>
                  </a:lnTo>
                  <a:lnTo>
                    <a:pt x="0" y="601"/>
                  </a:lnTo>
                  <a:lnTo>
                    <a:pt x="0" y="586"/>
                  </a:lnTo>
                  <a:lnTo>
                    <a:pt x="5" y="586"/>
                  </a:lnTo>
                  <a:close/>
                  <a:moveTo>
                    <a:pt x="5" y="606"/>
                  </a:moveTo>
                  <a:lnTo>
                    <a:pt x="5" y="621"/>
                  </a:lnTo>
                  <a:lnTo>
                    <a:pt x="0" y="621"/>
                  </a:lnTo>
                  <a:lnTo>
                    <a:pt x="0" y="606"/>
                  </a:lnTo>
                  <a:lnTo>
                    <a:pt x="5" y="606"/>
                  </a:lnTo>
                  <a:close/>
                  <a:moveTo>
                    <a:pt x="5" y="626"/>
                  </a:moveTo>
                  <a:lnTo>
                    <a:pt x="5" y="642"/>
                  </a:lnTo>
                  <a:lnTo>
                    <a:pt x="0" y="642"/>
                  </a:lnTo>
                  <a:lnTo>
                    <a:pt x="0" y="626"/>
                  </a:lnTo>
                  <a:lnTo>
                    <a:pt x="5" y="626"/>
                  </a:lnTo>
                  <a:close/>
                  <a:moveTo>
                    <a:pt x="5" y="647"/>
                  </a:moveTo>
                  <a:lnTo>
                    <a:pt x="5" y="662"/>
                  </a:lnTo>
                  <a:lnTo>
                    <a:pt x="0" y="662"/>
                  </a:lnTo>
                  <a:lnTo>
                    <a:pt x="0" y="647"/>
                  </a:lnTo>
                  <a:lnTo>
                    <a:pt x="5" y="647"/>
                  </a:lnTo>
                  <a:close/>
                  <a:moveTo>
                    <a:pt x="5" y="667"/>
                  </a:moveTo>
                  <a:lnTo>
                    <a:pt x="5" y="682"/>
                  </a:lnTo>
                  <a:lnTo>
                    <a:pt x="0" y="682"/>
                  </a:lnTo>
                  <a:lnTo>
                    <a:pt x="0" y="667"/>
                  </a:lnTo>
                  <a:lnTo>
                    <a:pt x="5" y="667"/>
                  </a:lnTo>
                  <a:close/>
                  <a:moveTo>
                    <a:pt x="5" y="687"/>
                  </a:moveTo>
                  <a:lnTo>
                    <a:pt x="5" y="702"/>
                  </a:lnTo>
                  <a:lnTo>
                    <a:pt x="0" y="702"/>
                  </a:lnTo>
                  <a:lnTo>
                    <a:pt x="0" y="687"/>
                  </a:lnTo>
                  <a:lnTo>
                    <a:pt x="5" y="687"/>
                  </a:lnTo>
                  <a:close/>
                  <a:moveTo>
                    <a:pt x="5" y="707"/>
                  </a:moveTo>
                  <a:lnTo>
                    <a:pt x="5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5" y="707"/>
                  </a:lnTo>
                  <a:close/>
                  <a:moveTo>
                    <a:pt x="5" y="727"/>
                  </a:moveTo>
                  <a:lnTo>
                    <a:pt x="5" y="743"/>
                  </a:lnTo>
                  <a:lnTo>
                    <a:pt x="0" y="743"/>
                  </a:lnTo>
                  <a:lnTo>
                    <a:pt x="0" y="727"/>
                  </a:lnTo>
                  <a:lnTo>
                    <a:pt x="5" y="727"/>
                  </a:lnTo>
                  <a:close/>
                  <a:moveTo>
                    <a:pt x="5" y="748"/>
                  </a:moveTo>
                  <a:lnTo>
                    <a:pt x="5" y="763"/>
                  </a:lnTo>
                  <a:lnTo>
                    <a:pt x="0" y="763"/>
                  </a:lnTo>
                  <a:lnTo>
                    <a:pt x="0" y="748"/>
                  </a:lnTo>
                  <a:lnTo>
                    <a:pt x="5" y="748"/>
                  </a:lnTo>
                  <a:close/>
                  <a:moveTo>
                    <a:pt x="5" y="768"/>
                  </a:moveTo>
                  <a:lnTo>
                    <a:pt x="5" y="783"/>
                  </a:lnTo>
                  <a:lnTo>
                    <a:pt x="0" y="783"/>
                  </a:lnTo>
                  <a:lnTo>
                    <a:pt x="0" y="768"/>
                  </a:lnTo>
                  <a:lnTo>
                    <a:pt x="5" y="768"/>
                  </a:lnTo>
                  <a:close/>
                  <a:moveTo>
                    <a:pt x="5" y="788"/>
                  </a:moveTo>
                  <a:lnTo>
                    <a:pt x="5" y="803"/>
                  </a:lnTo>
                  <a:lnTo>
                    <a:pt x="0" y="803"/>
                  </a:lnTo>
                  <a:lnTo>
                    <a:pt x="0" y="788"/>
                  </a:lnTo>
                  <a:lnTo>
                    <a:pt x="5" y="788"/>
                  </a:lnTo>
                  <a:close/>
                  <a:moveTo>
                    <a:pt x="5" y="808"/>
                  </a:moveTo>
                  <a:lnTo>
                    <a:pt x="5" y="823"/>
                  </a:lnTo>
                  <a:lnTo>
                    <a:pt x="0" y="823"/>
                  </a:lnTo>
                  <a:lnTo>
                    <a:pt x="0" y="808"/>
                  </a:lnTo>
                  <a:lnTo>
                    <a:pt x="5" y="808"/>
                  </a:lnTo>
                  <a:close/>
                  <a:moveTo>
                    <a:pt x="5" y="828"/>
                  </a:moveTo>
                  <a:lnTo>
                    <a:pt x="5" y="844"/>
                  </a:lnTo>
                  <a:lnTo>
                    <a:pt x="0" y="844"/>
                  </a:lnTo>
                  <a:lnTo>
                    <a:pt x="0" y="828"/>
                  </a:lnTo>
                  <a:lnTo>
                    <a:pt x="5" y="828"/>
                  </a:lnTo>
                  <a:close/>
                  <a:moveTo>
                    <a:pt x="5" y="849"/>
                  </a:moveTo>
                  <a:lnTo>
                    <a:pt x="5" y="864"/>
                  </a:lnTo>
                  <a:lnTo>
                    <a:pt x="0" y="864"/>
                  </a:lnTo>
                  <a:lnTo>
                    <a:pt x="0" y="849"/>
                  </a:lnTo>
                  <a:lnTo>
                    <a:pt x="5" y="849"/>
                  </a:lnTo>
                  <a:close/>
                  <a:moveTo>
                    <a:pt x="5" y="869"/>
                  </a:moveTo>
                  <a:lnTo>
                    <a:pt x="5" y="884"/>
                  </a:lnTo>
                  <a:lnTo>
                    <a:pt x="0" y="884"/>
                  </a:lnTo>
                  <a:lnTo>
                    <a:pt x="0" y="869"/>
                  </a:lnTo>
                  <a:lnTo>
                    <a:pt x="5" y="869"/>
                  </a:lnTo>
                  <a:close/>
                  <a:moveTo>
                    <a:pt x="5" y="889"/>
                  </a:moveTo>
                  <a:lnTo>
                    <a:pt x="5" y="904"/>
                  </a:lnTo>
                  <a:lnTo>
                    <a:pt x="0" y="904"/>
                  </a:lnTo>
                  <a:lnTo>
                    <a:pt x="0" y="889"/>
                  </a:lnTo>
                  <a:lnTo>
                    <a:pt x="5" y="889"/>
                  </a:lnTo>
                  <a:close/>
                  <a:moveTo>
                    <a:pt x="5" y="909"/>
                  </a:moveTo>
                  <a:lnTo>
                    <a:pt x="5" y="924"/>
                  </a:lnTo>
                  <a:lnTo>
                    <a:pt x="0" y="924"/>
                  </a:lnTo>
                  <a:lnTo>
                    <a:pt x="0" y="909"/>
                  </a:lnTo>
                  <a:lnTo>
                    <a:pt x="5" y="909"/>
                  </a:lnTo>
                  <a:close/>
                  <a:moveTo>
                    <a:pt x="5" y="929"/>
                  </a:moveTo>
                  <a:lnTo>
                    <a:pt x="5" y="945"/>
                  </a:lnTo>
                  <a:lnTo>
                    <a:pt x="0" y="945"/>
                  </a:lnTo>
                  <a:lnTo>
                    <a:pt x="0" y="929"/>
                  </a:lnTo>
                  <a:lnTo>
                    <a:pt x="5" y="929"/>
                  </a:lnTo>
                  <a:close/>
                  <a:moveTo>
                    <a:pt x="5" y="950"/>
                  </a:moveTo>
                  <a:lnTo>
                    <a:pt x="5" y="965"/>
                  </a:lnTo>
                  <a:lnTo>
                    <a:pt x="0" y="965"/>
                  </a:lnTo>
                  <a:lnTo>
                    <a:pt x="0" y="950"/>
                  </a:lnTo>
                  <a:lnTo>
                    <a:pt x="5" y="950"/>
                  </a:lnTo>
                  <a:close/>
                  <a:moveTo>
                    <a:pt x="5" y="970"/>
                  </a:moveTo>
                  <a:lnTo>
                    <a:pt x="5" y="985"/>
                  </a:lnTo>
                  <a:lnTo>
                    <a:pt x="0" y="985"/>
                  </a:lnTo>
                  <a:lnTo>
                    <a:pt x="0" y="970"/>
                  </a:lnTo>
                  <a:lnTo>
                    <a:pt x="5" y="970"/>
                  </a:lnTo>
                  <a:close/>
                  <a:moveTo>
                    <a:pt x="5" y="990"/>
                  </a:moveTo>
                  <a:lnTo>
                    <a:pt x="5" y="1005"/>
                  </a:lnTo>
                  <a:lnTo>
                    <a:pt x="0" y="1005"/>
                  </a:lnTo>
                  <a:lnTo>
                    <a:pt x="0" y="990"/>
                  </a:lnTo>
                  <a:lnTo>
                    <a:pt x="5" y="990"/>
                  </a:lnTo>
                  <a:close/>
                  <a:moveTo>
                    <a:pt x="5" y="1010"/>
                  </a:moveTo>
                  <a:lnTo>
                    <a:pt x="5" y="1025"/>
                  </a:lnTo>
                  <a:lnTo>
                    <a:pt x="0" y="1025"/>
                  </a:lnTo>
                  <a:lnTo>
                    <a:pt x="0" y="1010"/>
                  </a:lnTo>
                  <a:lnTo>
                    <a:pt x="5" y="1010"/>
                  </a:lnTo>
                  <a:close/>
                  <a:moveTo>
                    <a:pt x="5" y="1031"/>
                  </a:moveTo>
                  <a:lnTo>
                    <a:pt x="5" y="1046"/>
                  </a:lnTo>
                  <a:lnTo>
                    <a:pt x="0" y="1046"/>
                  </a:lnTo>
                  <a:lnTo>
                    <a:pt x="0" y="1031"/>
                  </a:lnTo>
                  <a:lnTo>
                    <a:pt x="5" y="1031"/>
                  </a:lnTo>
                  <a:close/>
                  <a:moveTo>
                    <a:pt x="5" y="1051"/>
                  </a:moveTo>
                  <a:lnTo>
                    <a:pt x="5" y="1066"/>
                  </a:lnTo>
                  <a:lnTo>
                    <a:pt x="0" y="1066"/>
                  </a:lnTo>
                  <a:lnTo>
                    <a:pt x="0" y="1051"/>
                  </a:lnTo>
                  <a:lnTo>
                    <a:pt x="5" y="1051"/>
                  </a:lnTo>
                  <a:close/>
                  <a:moveTo>
                    <a:pt x="5" y="1071"/>
                  </a:moveTo>
                  <a:lnTo>
                    <a:pt x="5" y="1086"/>
                  </a:lnTo>
                  <a:lnTo>
                    <a:pt x="0" y="1086"/>
                  </a:lnTo>
                  <a:lnTo>
                    <a:pt x="0" y="1071"/>
                  </a:lnTo>
                  <a:lnTo>
                    <a:pt x="5" y="1071"/>
                  </a:lnTo>
                  <a:close/>
                  <a:moveTo>
                    <a:pt x="5" y="1091"/>
                  </a:moveTo>
                  <a:lnTo>
                    <a:pt x="5" y="1106"/>
                  </a:lnTo>
                  <a:lnTo>
                    <a:pt x="0" y="1106"/>
                  </a:lnTo>
                  <a:lnTo>
                    <a:pt x="0" y="1091"/>
                  </a:lnTo>
                  <a:lnTo>
                    <a:pt x="5" y="1091"/>
                  </a:lnTo>
                  <a:close/>
                  <a:moveTo>
                    <a:pt x="5" y="1111"/>
                  </a:moveTo>
                  <a:lnTo>
                    <a:pt x="5" y="1126"/>
                  </a:lnTo>
                  <a:lnTo>
                    <a:pt x="0" y="1126"/>
                  </a:lnTo>
                  <a:lnTo>
                    <a:pt x="0" y="1111"/>
                  </a:lnTo>
                  <a:lnTo>
                    <a:pt x="5" y="1111"/>
                  </a:lnTo>
                  <a:close/>
                  <a:moveTo>
                    <a:pt x="5" y="1132"/>
                  </a:moveTo>
                  <a:lnTo>
                    <a:pt x="5" y="1147"/>
                  </a:lnTo>
                  <a:lnTo>
                    <a:pt x="0" y="1147"/>
                  </a:lnTo>
                  <a:lnTo>
                    <a:pt x="0" y="1132"/>
                  </a:lnTo>
                  <a:lnTo>
                    <a:pt x="5" y="1132"/>
                  </a:lnTo>
                  <a:close/>
                  <a:moveTo>
                    <a:pt x="5" y="1152"/>
                  </a:moveTo>
                  <a:lnTo>
                    <a:pt x="5" y="1167"/>
                  </a:lnTo>
                  <a:lnTo>
                    <a:pt x="0" y="1167"/>
                  </a:lnTo>
                  <a:lnTo>
                    <a:pt x="0" y="1152"/>
                  </a:lnTo>
                  <a:lnTo>
                    <a:pt x="5" y="1152"/>
                  </a:lnTo>
                  <a:close/>
                  <a:moveTo>
                    <a:pt x="5" y="1172"/>
                  </a:moveTo>
                  <a:lnTo>
                    <a:pt x="5" y="1187"/>
                  </a:lnTo>
                  <a:lnTo>
                    <a:pt x="0" y="1187"/>
                  </a:lnTo>
                  <a:lnTo>
                    <a:pt x="0" y="1172"/>
                  </a:lnTo>
                  <a:lnTo>
                    <a:pt x="5" y="1172"/>
                  </a:lnTo>
                  <a:close/>
                  <a:moveTo>
                    <a:pt x="5" y="1192"/>
                  </a:moveTo>
                  <a:lnTo>
                    <a:pt x="5" y="1207"/>
                  </a:lnTo>
                  <a:lnTo>
                    <a:pt x="0" y="1207"/>
                  </a:lnTo>
                  <a:lnTo>
                    <a:pt x="0" y="1192"/>
                  </a:lnTo>
                  <a:lnTo>
                    <a:pt x="5" y="1192"/>
                  </a:lnTo>
                  <a:close/>
                  <a:moveTo>
                    <a:pt x="5" y="1212"/>
                  </a:moveTo>
                  <a:lnTo>
                    <a:pt x="5" y="1227"/>
                  </a:lnTo>
                  <a:lnTo>
                    <a:pt x="0" y="1227"/>
                  </a:lnTo>
                  <a:lnTo>
                    <a:pt x="0" y="1212"/>
                  </a:lnTo>
                  <a:lnTo>
                    <a:pt x="5" y="1212"/>
                  </a:lnTo>
                  <a:close/>
                  <a:moveTo>
                    <a:pt x="5" y="1233"/>
                  </a:moveTo>
                  <a:lnTo>
                    <a:pt x="5" y="1248"/>
                  </a:lnTo>
                  <a:lnTo>
                    <a:pt x="0" y="1248"/>
                  </a:lnTo>
                  <a:lnTo>
                    <a:pt x="0" y="1233"/>
                  </a:lnTo>
                  <a:lnTo>
                    <a:pt x="5" y="1233"/>
                  </a:lnTo>
                  <a:close/>
                  <a:moveTo>
                    <a:pt x="5" y="1253"/>
                  </a:moveTo>
                  <a:lnTo>
                    <a:pt x="5" y="1268"/>
                  </a:lnTo>
                  <a:lnTo>
                    <a:pt x="0" y="1268"/>
                  </a:lnTo>
                  <a:lnTo>
                    <a:pt x="0" y="1253"/>
                  </a:lnTo>
                  <a:lnTo>
                    <a:pt x="5" y="1253"/>
                  </a:lnTo>
                  <a:close/>
                  <a:moveTo>
                    <a:pt x="5" y="1273"/>
                  </a:moveTo>
                  <a:lnTo>
                    <a:pt x="5" y="1288"/>
                  </a:lnTo>
                  <a:lnTo>
                    <a:pt x="0" y="1288"/>
                  </a:lnTo>
                  <a:lnTo>
                    <a:pt x="0" y="1273"/>
                  </a:lnTo>
                  <a:lnTo>
                    <a:pt x="5" y="1273"/>
                  </a:lnTo>
                  <a:close/>
                  <a:moveTo>
                    <a:pt x="5" y="1293"/>
                  </a:moveTo>
                  <a:lnTo>
                    <a:pt x="5" y="1308"/>
                  </a:lnTo>
                  <a:lnTo>
                    <a:pt x="0" y="1308"/>
                  </a:lnTo>
                  <a:lnTo>
                    <a:pt x="0" y="1293"/>
                  </a:lnTo>
                  <a:lnTo>
                    <a:pt x="5" y="1293"/>
                  </a:lnTo>
                  <a:close/>
                  <a:moveTo>
                    <a:pt x="5" y="1313"/>
                  </a:moveTo>
                  <a:lnTo>
                    <a:pt x="5" y="1329"/>
                  </a:lnTo>
                  <a:lnTo>
                    <a:pt x="0" y="1329"/>
                  </a:lnTo>
                  <a:lnTo>
                    <a:pt x="0" y="1313"/>
                  </a:lnTo>
                  <a:lnTo>
                    <a:pt x="5" y="1313"/>
                  </a:lnTo>
                  <a:close/>
                  <a:moveTo>
                    <a:pt x="5" y="1334"/>
                  </a:moveTo>
                  <a:lnTo>
                    <a:pt x="5" y="1349"/>
                  </a:lnTo>
                  <a:lnTo>
                    <a:pt x="0" y="1349"/>
                  </a:lnTo>
                  <a:lnTo>
                    <a:pt x="0" y="1334"/>
                  </a:lnTo>
                  <a:lnTo>
                    <a:pt x="5" y="1334"/>
                  </a:lnTo>
                  <a:close/>
                  <a:moveTo>
                    <a:pt x="5" y="1354"/>
                  </a:moveTo>
                  <a:lnTo>
                    <a:pt x="5" y="1369"/>
                  </a:lnTo>
                  <a:lnTo>
                    <a:pt x="0" y="1369"/>
                  </a:lnTo>
                  <a:lnTo>
                    <a:pt x="0" y="1354"/>
                  </a:lnTo>
                  <a:lnTo>
                    <a:pt x="5" y="1354"/>
                  </a:lnTo>
                  <a:close/>
                  <a:moveTo>
                    <a:pt x="5" y="1374"/>
                  </a:moveTo>
                  <a:lnTo>
                    <a:pt x="5" y="1389"/>
                  </a:lnTo>
                  <a:lnTo>
                    <a:pt x="0" y="1389"/>
                  </a:lnTo>
                  <a:lnTo>
                    <a:pt x="0" y="1374"/>
                  </a:lnTo>
                  <a:lnTo>
                    <a:pt x="5" y="1374"/>
                  </a:lnTo>
                  <a:close/>
                  <a:moveTo>
                    <a:pt x="5" y="1394"/>
                  </a:moveTo>
                  <a:lnTo>
                    <a:pt x="5" y="1409"/>
                  </a:lnTo>
                  <a:lnTo>
                    <a:pt x="0" y="1409"/>
                  </a:lnTo>
                  <a:lnTo>
                    <a:pt x="0" y="1394"/>
                  </a:lnTo>
                  <a:lnTo>
                    <a:pt x="5" y="1394"/>
                  </a:lnTo>
                  <a:close/>
                  <a:moveTo>
                    <a:pt x="5" y="1414"/>
                  </a:moveTo>
                  <a:lnTo>
                    <a:pt x="5" y="1430"/>
                  </a:lnTo>
                  <a:lnTo>
                    <a:pt x="0" y="1430"/>
                  </a:lnTo>
                  <a:lnTo>
                    <a:pt x="0" y="1414"/>
                  </a:lnTo>
                  <a:lnTo>
                    <a:pt x="5" y="1414"/>
                  </a:lnTo>
                  <a:close/>
                  <a:moveTo>
                    <a:pt x="5" y="1435"/>
                  </a:moveTo>
                  <a:lnTo>
                    <a:pt x="5" y="1450"/>
                  </a:lnTo>
                  <a:lnTo>
                    <a:pt x="0" y="1450"/>
                  </a:lnTo>
                  <a:lnTo>
                    <a:pt x="0" y="1435"/>
                  </a:lnTo>
                  <a:lnTo>
                    <a:pt x="5" y="1435"/>
                  </a:lnTo>
                  <a:close/>
                  <a:moveTo>
                    <a:pt x="5" y="1455"/>
                  </a:moveTo>
                  <a:lnTo>
                    <a:pt x="5" y="1470"/>
                  </a:lnTo>
                  <a:lnTo>
                    <a:pt x="0" y="1470"/>
                  </a:lnTo>
                  <a:lnTo>
                    <a:pt x="0" y="1455"/>
                  </a:lnTo>
                  <a:lnTo>
                    <a:pt x="5" y="1455"/>
                  </a:lnTo>
                  <a:close/>
                  <a:moveTo>
                    <a:pt x="5" y="1475"/>
                  </a:moveTo>
                  <a:lnTo>
                    <a:pt x="5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5" y="1475"/>
                  </a:lnTo>
                  <a:close/>
                  <a:moveTo>
                    <a:pt x="5" y="1495"/>
                  </a:moveTo>
                  <a:lnTo>
                    <a:pt x="5" y="1510"/>
                  </a:lnTo>
                  <a:lnTo>
                    <a:pt x="0" y="1510"/>
                  </a:lnTo>
                  <a:lnTo>
                    <a:pt x="0" y="1495"/>
                  </a:lnTo>
                  <a:lnTo>
                    <a:pt x="5" y="1495"/>
                  </a:lnTo>
                  <a:close/>
                  <a:moveTo>
                    <a:pt x="5" y="1515"/>
                  </a:moveTo>
                  <a:lnTo>
                    <a:pt x="5" y="1531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5" y="1515"/>
                  </a:lnTo>
                  <a:close/>
                  <a:moveTo>
                    <a:pt x="5" y="1536"/>
                  </a:moveTo>
                  <a:lnTo>
                    <a:pt x="5" y="1551"/>
                  </a:lnTo>
                  <a:lnTo>
                    <a:pt x="0" y="1551"/>
                  </a:lnTo>
                  <a:lnTo>
                    <a:pt x="0" y="1536"/>
                  </a:lnTo>
                  <a:lnTo>
                    <a:pt x="5" y="1536"/>
                  </a:lnTo>
                  <a:close/>
                  <a:moveTo>
                    <a:pt x="5" y="1556"/>
                  </a:moveTo>
                  <a:lnTo>
                    <a:pt x="5" y="1571"/>
                  </a:lnTo>
                  <a:lnTo>
                    <a:pt x="0" y="1571"/>
                  </a:lnTo>
                  <a:lnTo>
                    <a:pt x="0" y="1556"/>
                  </a:lnTo>
                  <a:lnTo>
                    <a:pt x="5" y="1556"/>
                  </a:lnTo>
                  <a:close/>
                  <a:moveTo>
                    <a:pt x="5" y="1576"/>
                  </a:moveTo>
                  <a:lnTo>
                    <a:pt x="5" y="1591"/>
                  </a:lnTo>
                  <a:lnTo>
                    <a:pt x="0" y="1591"/>
                  </a:lnTo>
                  <a:lnTo>
                    <a:pt x="0" y="1576"/>
                  </a:lnTo>
                  <a:lnTo>
                    <a:pt x="5" y="1576"/>
                  </a:lnTo>
                  <a:close/>
                  <a:moveTo>
                    <a:pt x="5" y="1596"/>
                  </a:moveTo>
                  <a:lnTo>
                    <a:pt x="5" y="1611"/>
                  </a:lnTo>
                  <a:lnTo>
                    <a:pt x="0" y="1611"/>
                  </a:lnTo>
                  <a:lnTo>
                    <a:pt x="0" y="1596"/>
                  </a:lnTo>
                  <a:lnTo>
                    <a:pt x="5" y="1596"/>
                  </a:lnTo>
                  <a:close/>
                  <a:moveTo>
                    <a:pt x="5" y="1616"/>
                  </a:moveTo>
                  <a:lnTo>
                    <a:pt x="5" y="1632"/>
                  </a:lnTo>
                  <a:lnTo>
                    <a:pt x="0" y="1632"/>
                  </a:lnTo>
                  <a:lnTo>
                    <a:pt x="0" y="1616"/>
                  </a:lnTo>
                  <a:lnTo>
                    <a:pt x="5" y="1616"/>
                  </a:lnTo>
                  <a:close/>
                  <a:moveTo>
                    <a:pt x="5" y="1637"/>
                  </a:moveTo>
                  <a:lnTo>
                    <a:pt x="5" y="1652"/>
                  </a:lnTo>
                  <a:lnTo>
                    <a:pt x="0" y="1652"/>
                  </a:lnTo>
                  <a:lnTo>
                    <a:pt x="0" y="1637"/>
                  </a:lnTo>
                  <a:lnTo>
                    <a:pt x="5" y="1637"/>
                  </a:lnTo>
                  <a:close/>
                  <a:moveTo>
                    <a:pt x="5" y="1657"/>
                  </a:moveTo>
                  <a:lnTo>
                    <a:pt x="5" y="1672"/>
                  </a:lnTo>
                  <a:lnTo>
                    <a:pt x="0" y="1672"/>
                  </a:lnTo>
                  <a:lnTo>
                    <a:pt x="0" y="1657"/>
                  </a:lnTo>
                  <a:lnTo>
                    <a:pt x="5" y="1657"/>
                  </a:lnTo>
                  <a:close/>
                  <a:moveTo>
                    <a:pt x="5" y="1677"/>
                  </a:moveTo>
                  <a:lnTo>
                    <a:pt x="5" y="1692"/>
                  </a:lnTo>
                  <a:lnTo>
                    <a:pt x="0" y="1692"/>
                  </a:lnTo>
                  <a:lnTo>
                    <a:pt x="0" y="1677"/>
                  </a:lnTo>
                  <a:lnTo>
                    <a:pt x="5" y="1677"/>
                  </a:lnTo>
                  <a:close/>
                  <a:moveTo>
                    <a:pt x="5" y="1697"/>
                  </a:moveTo>
                  <a:lnTo>
                    <a:pt x="5" y="1712"/>
                  </a:lnTo>
                  <a:lnTo>
                    <a:pt x="0" y="1712"/>
                  </a:lnTo>
                  <a:lnTo>
                    <a:pt x="0" y="1697"/>
                  </a:lnTo>
                  <a:lnTo>
                    <a:pt x="5" y="1697"/>
                  </a:lnTo>
                  <a:close/>
                  <a:moveTo>
                    <a:pt x="5" y="1717"/>
                  </a:moveTo>
                  <a:lnTo>
                    <a:pt x="5" y="1733"/>
                  </a:lnTo>
                  <a:lnTo>
                    <a:pt x="0" y="1733"/>
                  </a:lnTo>
                  <a:lnTo>
                    <a:pt x="0" y="1717"/>
                  </a:lnTo>
                  <a:lnTo>
                    <a:pt x="5" y="1717"/>
                  </a:lnTo>
                  <a:close/>
                  <a:moveTo>
                    <a:pt x="5" y="1738"/>
                  </a:moveTo>
                  <a:lnTo>
                    <a:pt x="5" y="1753"/>
                  </a:lnTo>
                  <a:lnTo>
                    <a:pt x="0" y="1753"/>
                  </a:lnTo>
                  <a:lnTo>
                    <a:pt x="0" y="1738"/>
                  </a:lnTo>
                  <a:lnTo>
                    <a:pt x="5" y="1738"/>
                  </a:lnTo>
                  <a:close/>
                  <a:moveTo>
                    <a:pt x="5" y="1758"/>
                  </a:moveTo>
                  <a:lnTo>
                    <a:pt x="5" y="1773"/>
                  </a:lnTo>
                  <a:lnTo>
                    <a:pt x="0" y="1773"/>
                  </a:lnTo>
                  <a:lnTo>
                    <a:pt x="0" y="1758"/>
                  </a:lnTo>
                  <a:lnTo>
                    <a:pt x="5" y="1758"/>
                  </a:lnTo>
                  <a:close/>
                  <a:moveTo>
                    <a:pt x="5" y="1778"/>
                  </a:moveTo>
                  <a:lnTo>
                    <a:pt x="5" y="1793"/>
                  </a:lnTo>
                  <a:lnTo>
                    <a:pt x="0" y="1793"/>
                  </a:lnTo>
                  <a:lnTo>
                    <a:pt x="0" y="1778"/>
                  </a:lnTo>
                  <a:lnTo>
                    <a:pt x="5" y="1778"/>
                  </a:lnTo>
                  <a:close/>
                  <a:moveTo>
                    <a:pt x="5" y="1798"/>
                  </a:moveTo>
                  <a:lnTo>
                    <a:pt x="5" y="1813"/>
                  </a:lnTo>
                  <a:lnTo>
                    <a:pt x="0" y="1813"/>
                  </a:lnTo>
                  <a:lnTo>
                    <a:pt x="0" y="1798"/>
                  </a:lnTo>
                  <a:lnTo>
                    <a:pt x="5" y="1798"/>
                  </a:lnTo>
                  <a:close/>
                  <a:moveTo>
                    <a:pt x="5" y="1818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1818"/>
                  </a:lnTo>
                  <a:lnTo>
                    <a:pt x="5" y="1818"/>
                  </a:lnTo>
                  <a:close/>
                  <a:moveTo>
                    <a:pt x="5" y="1839"/>
                  </a:moveTo>
                  <a:lnTo>
                    <a:pt x="5" y="1854"/>
                  </a:lnTo>
                  <a:lnTo>
                    <a:pt x="0" y="1854"/>
                  </a:lnTo>
                  <a:lnTo>
                    <a:pt x="0" y="1839"/>
                  </a:lnTo>
                  <a:lnTo>
                    <a:pt x="5" y="1839"/>
                  </a:lnTo>
                  <a:close/>
                  <a:moveTo>
                    <a:pt x="5" y="1859"/>
                  </a:moveTo>
                  <a:lnTo>
                    <a:pt x="5" y="1874"/>
                  </a:lnTo>
                  <a:lnTo>
                    <a:pt x="0" y="1874"/>
                  </a:lnTo>
                  <a:lnTo>
                    <a:pt x="0" y="1859"/>
                  </a:lnTo>
                  <a:lnTo>
                    <a:pt x="5" y="1859"/>
                  </a:lnTo>
                  <a:close/>
                  <a:moveTo>
                    <a:pt x="5" y="1879"/>
                  </a:moveTo>
                  <a:lnTo>
                    <a:pt x="5" y="1894"/>
                  </a:lnTo>
                  <a:lnTo>
                    <a:pt x="0" y="1894"/>
                  </a:lnTo>
                  <a:lnTo>
                    <a:pt x="0" y="1879"/>
                  </a:lnTo>
                  <a:lnTo>
                    <a:pt x="5" y="1879"/>
                  </a:lnTo>
                  <a:close/>
                  <a:moveTo>
                    <a:pt x="5" y="1899"/>
                  </a:moveTo>
                  <a:lnTo>
                    <a:pt x="5" y="1914"/>
                  </a:lnTo>
                  <a:lnTo>
                    <a:pt x="0" y="1914"/>
                  </a:lnTo>
                  <a:lnTo>
                    <a:pt x="0" y="1899"/>
                  </a:lnTo>
                  <a:lnTo>
                    <a:pt x="5" y="1899"/>
                  </a:lnTo>
                  <a:close/>
                  <a:moveTo>
                    <a:pt x="5" y="1920"/>
                  </a:moveTo>
                  <a:lnTo>
                    <a:pt x="5" y="1935"/>
                  </a:lnTo>
                  <a:lnTo>
                    <a:pt x="0" y="1935"/>
                  </a:lnTo>
                  <a:lnTo>
                    <a:pt x="0" y="1920"/>
                  </a:lnTo>
                  <a:lnTo>
                    <a:pt x="5" y="1920"/>
                  </a:lnTo>
                  <a:close/>
                  <a:moveTo>
                    <a:pt x="5" y="1940"/>
                  </a:moveTo>
                  <a:lnTo>
                    <a:pt x="5" y="1955"/>
                  </a:lnTo>
                  <a:lnTo>
                    <a:pt x="0" y="1955"/>
                  </a:lnTo>
                  <a:lnTo>
                    <a:pt x="0" y="1940"/>
                  </a:lnTo>
                  <a:lnTo>
                    <a:pt x="5" y="1940"/>
                  </a:lnTo>
                  <a:close/>
                  <a:moveTo>
                    <a:pt x="5" y="1960"/>
                  </a:moveTo>
                  <a:lnTo>
                    <a:pt x="5" y="1975"/>
                  </a:lnTo>
                  <a:lnTo>
                    <a:pt x="0" y="1975"/>
                  </a:lnTo>
                  <a:lnTo>
                    <a:pt x="0" y="1960"/>
                  </a:lnTo>
                  <a:lnTo>
                    <a:pt x="5" y="1960"/>
                  </a:lnTo>
                  <a:close/>
                  <a:moveTo>
                    <a:pt x="5" y="1980"/>
                  </a:moveTo>
                  <a:lnTo>
                    <a:pt x="5" y="1995"/>
                  </a:lnTo>
                  <a:lnTo>
                    <a:pt x="0" y="1995"/>
                  </a:lnTo>
                  <a:lnTo>
                    <a:pt x="0" y="1980"/>
                  </a:lnTo>
                  <a:lnTo>
                    <a:pt x="5" y="1980"/>
                  </a:lnTo>
                  <a:close/>
                  <a:moveTo>
                    <a:pt x="5" y="2000"/>
                  </a:moveTo>
                  <a:lnTo>
                    <a:pt x="5" y="2015"/>
                  </a:lnTo>
                  <a:lnTo>
                    <a:pt x="0" y="2015"/>
                  </a:lnTo>
                  <a:lnTo>
                    <a:pt x="0" y="2000"/>
                  </a:lnTo>
                  <a:lnTo>
                    <a:pt x="5" y="2000"/>
                  </a:lnTo>
                  <a:close/>
                  <a:moveTo>
                    <a:pt x="5" y="2021"/>
                  </a:moveTo>
                  <a:lnTo>
                    <a:pt x="5" y="2036"/>
                  </a:lnTo>
                  <a:lnTo>
                    <a:pt x="0" y="2036"/>
                  </a:lnTo>
                  <a:lnTo>
                    <a:pt x="0" y="2021"/>
                  </a:lnTo>
                  <a:lnTo>
                    <a:pt x="5" y="2021"/>
                  </a:lnTo>
                  <a:close/>
                  <a:moveTo>
                    <a:pt x="5" y="2041"/>
                  </a:moveTo>
                  <a:lnTo>
                    <a:pt x="5" y="2056"/>
                  </a:lnTo>
                  <a:lnTo>
                    <a:pt x="0" y="2056"/>
                  </a:lnTo>
                  <a:lnTo>
                    <a:pt x="0" y="2041"/>
                  </a:lnTo>
                  <a:lnTo>
                    <a:pt x="5" y="2041"/>
                  </a:lnTo>
                  <a:close/>
                  <a:moveTo>
                    <a:pt x="5" y="2061"/>
                  </a:moveTo>
                  <a:lnTo>
                    <a:pt x="5" y="2076"/>
                  </a:lnTo>
                  <a:lnTo>
                    <a:pt x="0" y="2076"/>
                  </a:lnTo>
                  <a:lnTo>
                    <a:pt x="0" y="2061"/>
                  </a:lnTo>
                  <a:lnTo>
                    <a:pt x="5" y="2061"/>
                  </a:lnTo>
                  <a:close/>
                  <a:moveTo>
                    <a:pt x="5" y="2081"/>
                  </a:moveTo>
                  <a:lnTo>
                    <a:pt x="5" y="2096"/>
                  </a:lnTo>
                  <a:lnTo>
                    <a:pt x="0" y="2096"/>
                  </a:lnTo>
                  <a:lnTo>
                    <a:pt x="0" y="2081"/>
                  </a:lnTo>
                  <a:lnTo>
                    <a:pt x="5" y="2081"/>
                  </a:lnTo>
                  <a:close/>
                  <a:moveTo>
                    <a:pt x="5" y="2101"/>
                  </a:moveTo>
                  <a:lnTo>
                    <a:pt x="5" y="2116"/>
                  </a:lnTo>
                  <a:lnTo>
                    <a:pt x="0" y="2116"/>
                  </a:lnTo>
                  <a:lnTo>
                    <a:pt x="0" y="2101"/>
                  </a:lnTo>
                  <a:lnTo>
                    <a:pt x="5" y="2101"/>
                  </a:lnTo>
                  <a:close/>
                  <a:moveTo>
                    <a:pt x="5" y="2122"/>
                  </a:moveTo>
                  <a:lnTo>
                    <a:pt x="5" y="2137"/>
                  </a:lnTo>
                  <a:lnTo>
                    <a:pt x="0" y="2137"/>
                  </a:lnTo>
                  <a:lnTo>
                    <a:pt x="0" y="2122"/>
                  </a:lnTo>
                  <a:lnTo>
                    <a:pt x="5" y="2122"/>
                  </a:lnTo>
                  <a:close/>
                  <a:moveTo>
                    <a:pt x="5" y="2142"/>
                  </a:moveTo>
                  <a:lnTo>
                    <a:pt x="5" y="2157"/>
                  </a:lnTo>
                  <a:lnTo>
                    <a:pt x="0" y="2157"/>
                  </a:lnTo>
                  <a:lnTo>
                    <a:pt x="0" y="2142"/>
                  </a:lnTo>
                  <a:lnTo>
                    <a:pt x="5" y="2142"/>
                  </a:lnTo>
                  <a:close/>
                  <a:moveTo>
                    <a:pt x="5" y="2162"/>
                  </a:moveTo>
                  <a:lnTo>
                    <a:pt x="5" y="2177"/>
                  </a:lnTo>
                  <a:lnTo>
                    <a:pt x="0" y="2177"/>
                  </a:lnTo>
                  <a:lnTo>
                    <a:pt x="0" y="2162"/>
                  </a:lnTo>
                  <a:lnTo>
                    <a:pt x="5" y="2162"/>
                  </a:lnTo>
                  <a:close/>
                  <a:moveTo>
                    <a:pt x="5" y="2182"/>
                  </a:moveTo>
                  <a:lnTo>
                    <a:pt x="5" y="2197"/>
                  </a:lnTo>
                  <a:lnTo>
                    <a:pt x="0" y="2197"/>
                  </a:lnTo>
                  <a:lnTo>
                    <a:pt x="0" y="2182"/>
                  </a:lnTo>
                  <a:lnTo>
                    <a:pt x="5" y="2182"/>
                  </a:lnTo>
                  <a:close/>
                  <a:moveTo>
                    <a:pt x="5" y="2202"/>
                  </a:moveTo>
                  <a:lnTo>
                    <a:pt x="5" y="2218"/>
                  </a:lnTo>
                  <a:lnTo>
                    <a:pt x="0" y="2218"/>
                  </a:lnTo>
                  <a:lnTo>
                    <a:pt x="0" y="2202"/>
                  </a:lnTo>
                  <a:lnTo>
                    <a:pt x="5" y="2202"/>
                  </a:lnTo>
                  <a:close/>
                  <a:moveTo>
                    <a:pt x="5" y="2223"/>
                  </a:moveTo>
                  <a:lnTo>
                    <a:pt x="5" y="2238"/>
                  </a:lnTo>
                  <a:lnTo>
                    <a:pt x="0" y="2238"/>
                  </a:lnTo>
                  <a:lnTo>
                    <a:pt x="0" y="2223"/>
                  </a:lnTo>
                  <a:lnTo>
                    <a:pt x="5" y="2223"/>
                  </a:lnTo>
                  <a:close/>
                  <a:moveTo>
                    <a:pt x="5" y="2243"/>
                  </a:moveTo>
                  <a:lnTo>
                    <a:pt x="5" y="2258"/>
                  </a:lnTo>
                  <a:lnTo>
                    <a:pt x="0" y="2258"/>
                  </a:lnTo>
                  <a:lnTo>
                    <a:pt x="0" y="2243"/>
                  </a:lnTo>
                  <a:lnTo>
                    <a:pt x="5" y="2243"/>
                  </a:lnTo>
                  <a:close/>
                  <a:moveTo>
                    <a:pt x="5" y="2263"/>
                  </a:moveTo>
                  <a:lnTo>
                    <a:pt x="5" y="2278"/>
                  </a:lnTo>
                  <a:lnTo>
                    <a:pt x="0" y="2278"/>
                  </a:lnTo>
                  <a:lnTo>
                    <a:pt x="0" y="2263"/>
                  </a:lnTo>
                  <a:lnTo>
                    <a:pt x="5" y="2263"/>
                  </a:lnTo>
                  <a:close/>
                  <a:moveTo>
                    <a:pt x="5" y="2283"/>
                  </a:moveTo>
                  <a:lnTo>
                    <a:pt x="5" y="2298"/>
                  </a:lnTo>
                  <a:lnTo>
                    <a:pt x="0" y="2298"/>
                  </a:lnTo>
                  <a:lnTo>
                    <a:pt x="0" y="2283"/>
                  </a:lnTo>
                  <a:lnTo>
                    <a:pt x="5" y="2283"/>
                  </a:lnTo>
                  <a:close/>
                  <a:moveTo>
                    <a:pt x="5" y="2303"/>
                  </a:moveTo>
                  <a:lnTo>
                    <a:pt x="5" y="2319"/>
                  </a:lnTo>
                  <a:lnTo>
                    <a:pt x="0" y="2319"/>
                  </a:lnTo>
                  <a:lnTo>
                    <a:pt x="0" y="2303"/>
                  </a:lnTo>
                  <a:lnTo>
                    <a:pt x="5" y="2303"/>
                  </a:lnTo>
                  <a:close/>
                  <a:moveTo>
                    <a:pt x="5" y="2324"/>
                  </a:moveTo>
                  <a:lnTo>
                    <a:pt x="5" y="2339"/>
                  </a:lnTo>
                  <a:lnTo>
                    <a:pt x="0" y="2339"/>
                  </a:lnTo>
                  <a:lnTo>
                    <a:pt x="0" y="2324"/>
                  </a:lnTo>
                  <a:lnTo>
                    <a:pt x="5" y="2324"/>
                  </a:lnTo>
                  <a:close/>
                  <a:moveTo>
                    <a:pt x="5" y="2344"/>
                  </a:moveTo>
                  <a:lnTo>
                    <a:pt x="5" y="2359"/>
                  </a:lnTo>
                  <a:lnTo>
                    <a:pt x="0" y="2359"/>
                  </a:lnTo>
                  <a:lnTo>
                    <a:pt x="0" y="2344"/>
                  </a:lnTo>
                  <a:lnTo>
                    <a:pt x="5" y="2344"/>
                  </a:lnTo>
                  <a:close/>
                  <a:moveTo>
                    <a:pt x="5" y="2364"/>
                  </a:moveTo>
                  <a:lnTo>
                    <a:pt x="5" y="2379"/>
                  </a:lnTo>
                  <a:lnTo>
                    <a:pt x="0" y="2379"/>
                  </a:lnTo>
                  <a:lnTo>
                    <a:pt x="0" y="2364"/>
                  </a:lnTo>
                  <a:lnTo>
                    <a:pt x="5" y="2364"/>
                  </a:lnTo>
                  <a:close/>
                  <a:moveTo>
                    <a:pt x="5" y="2384"/>
                  </a:moveTo>
                  <a:lnTo>
                    <a:pt x="5" y="2399"/>
                  </a:lnTo>
                  <a:lnTo>
                    <a:pt x="0" y="2399"/>
                  </a:lnTo>
                  <a:lnTo>
                    <a:pt x="0" y="2384"/>
                  </a:lnTo>
                  <a:lnTo>
                    <a:pt x="5" y="2384"/>
                  </a:lnTo>
                  <a:close/>
                  <a:moveTo>
                    <a:pt x="5" y="2404"/>
                  </a:moveTo>
                  <a:lnTo>
                    <a:pt x="5" y="2420"/>
                  </a:lnTo>
                  <a:lnTo>
                    <a:pt x="0" y="2420"/>
                  </a:lnTo>
                  <a:lnTo>
                    <a:pt x="0" y="2404"/>
                  </a:lnTo>
                  <a:lnTo>
                    <a:pt x="5" y="2404"/>
                  </a:lnTo>
                  <a:close/>
                  <a:moveTo>
                    <a:pt x="5" y="2425"/>
                  </a:moveTo>
                  <a:lnTo>
                    <a:pt x="5" y="2440"/>
                  </a:lnTo>
                  <a:lnTo>
                    <a:pt x="0" y="2440"/>
                  </a:lnTo>
                  <a:lnTo>
                    <a:pt x="0" y="2425"/>
                  </a:lnTo>
                  <a:lnTo>
                    <a:pt x="5" y="2425"/>
                  </a:lnTo>
                  <a:close/>
                  <a:moveTo>
                    <a:pt x="5" y="2445"/>
                  </a:moveTo>
                  <a:lnTo>
                    <a:pt x="5" y="2460"/>
                  </a:lnTo>
                  <a:lnTo>
                    <a:pt x="0" y="2460"/>
                  </a:lnTo>
                  <a:lnTo>
                    <a:pt x="0" y="2445"/>
                  </a:lnTo>
                  <a:lnTo>
                    <a:pt x="5" y="2445"/>
                  </a:lnTo>
                  <a:close/>
                  <a:moveTo>
                    <a:pt x="5" y="2465"/>
                  </a:moveTo>
                  <a:lnTo>
                    <a:pt x="5" y="2480"/>
                  </a:lnTo>
                  <a:lnTo>
                    <a:pt x="0" y="2480"/>
                  </a:lnTo>
                  <a:lnTo>
                    <a:pt x="0" y="2465"/>
                  </a:lnTo>
                  <a:lnTo>
                    <a:pt x="5" y="2465"/>
                  </a:lnTo>
                  <a:close/>
                  <a:moveTo>
                    <a:pt x="5" y="2485"/>
                  </a:moveTo>
                  <a:lnTo>
                    <a:pt x="5" y="2500"/>
                  </a:lnTo>
                  <a:lnTo>
                    <a:pt x="0" y="2500"/>
                  </a:lnTo>
                  <a:lnTo>
                    <a:pt x="0" y="2485"/>
                  </a:lnTo>
                  <a:lnTo>
                    <a:pt x="5" y="2485"/>
                  </a:lnTo>
                  <a:close/>
                  <a:moveTo>
                    <a:pt x="5" y="2505"/>
                  </a:moveTo>
                  <a:lnTo>
                    <a:pt x="5" y="2521"/>
                  </a:lnTo>
                  <a:lnTo>
                    <a:pt x="0" y="2521"/>
                  </a:lnTo>
                  <a:lnTo>
                    <a:pt x="0" y="2505"/>
                  </a:lnTo>
                  <a:lnTo>
                    <a:pt x="5" y="2505"/>
                  </a:lnTo>
                  <a:close/>
                  <a:moveTo>
                    <a:pt x="5" y="2526"/>
                  </a:moveTo>
                  <a:lnTo>
                    <a:pt x="5" y="2541"/>
                  </a:lnTo>
                  <a:lnTo>
                    <a:pt x="0" y="2541"/>
                  </a:lnTo>
                  <a:lnTo>
                    <a:pt x="0" y="2526"/>
                  </a:lnTo>
                  <a:lnTo>
                    <a:pt x="5" y="2526"/>
                  </a:lnTo>
                  <a:close/>
                  <a:moveTo>
                    <a:pt x="5" y="2546"/>
                  </a:moveTo>
                  <a:lnTo>
                    <a:pt x="5" y="2561"/>
                  </a:lnTo>
                  <a:lnTo>
                    <a:pt x="0" y="2561"/>
                  </a:lnTo>
                  <a:lnTo>
                    <a:pt x="0" y="2546"/>
                  </a:lnTo>
                  <a:lnTo>
                    <a:pt x="5" y="2546"/>
                  </a:lnTo>
                  <a:close/>
                  <a:moveTo>
                    <a:pt x="5" y="2566"/>
                  </a:moveTo>
                  <a:lnTo>
                    <a:pt x="5" y="2581"/>
                  </a:lnTo>
                  <a:lnTo>
                    <a:pt x="0" y="2581"/>
                  </a:lnTo>
                  <a:lnTo>
                    <a:pt x="0" y="2566"/>
                  </a:lnTo>
                  <a:lnTo>
                    <a:pt x="5" y="2566"/>
                  </a:lnTo>
                  <a:close/>
                  <a:moveTo>
                    <a:pt x="5" y="2586"/>
                  </a:moveTo>
                  <a:lnTo>
                    <a:pt x="5" y="2601"/>
                  </a:lnTo>
                  <a:lnTo>
                    <a:pt x="0" y="2601"/>
                  </a:lnTo>
                  <a:lnTo>
                    <a:pt x="0" y="2586"/>
                  </a:lnTo>
                  <a:lnTo>
                    <a:pt x="5" y="2586"/>
                  </a:lnTo>
                  <a:close/>
                  <a:moveTo>
                    <a:pt x="5" y="2606"/>
                  </a:moveTo>
                  <a:lnTo>
                    <a:pt x="5" y="2622"/>
                  </a:lnTo>
                  <a:lnTo>
                    <a:pt x="0" y="2622"/>
                  </a:lnTo>
                  <a:lnTo>
                    <a:pt x="0" y="2606"/>
                  </a:lnTo>
                  <a:lnTo>
                    <a:pt x="5" y="2606"/>
                  </a:lnTo>
                  <a:close/>
                  <a:moveTo>
                    <a:pt x="5" y="2627"/>
                  </a:moveTo>
                  <a:lnTo>
                    <a:pt x="5" y="2642"/>
                  </a:lnTo>
                  <a:lnTo>
                    <a:pt x="0" y="2642"/>
                  </a:lnTo>
                  <a:lnTo>
                    <a:pt x="0" y="2627"/>
                  </a:lnTo>
                  <a:lnTo>
                    <a:pt x="5" y="2627"/>
                  </a:lnTo>
                  <a:close/>
                  <a:moveTo>
                    <a:pt x="5" y="2647"/>
                  </a:moveTo>
                  <a:lnTo>
                    <a:pt x="5" y="2662"/>
                  </a:lnTo>
                  <a:lnTo>
                    <a:pt x="0" y="2662"/>
                  </a:lnTo>
                  <a:lnTo>
                    <a:pt x="0" y="2647"/>
                  </a:lnTo>
                  <a:lnTo>
                    <a:pt x="5" y="2647"/>
                  </a:lnTo>
                  <a:close/>
                  <a:moveTo>
                    <a:pt x="5" y="2667"/>
                  </a:moveTo>
                  <a:lnTo>
                    <a:pt x="5" y="2682"/>
                  </a:lnTo>
                  <a:lnTo>
                    <a:pt x="0" y="2682"/>
                  </a:lnTo>
                  <a:lnTo>
                    <a:pt x="0" y="2667"/>
                  </a:lnTo>
                  <a:lnTo>
                    <a:pt x="5" y="2667"/>
                  </a:lnTo>
                  <a:close/>
                  <a:moveTo>
                    <a:pt x="5" y="2687"/>
                  </a:moveTo>
                  <a:lnTo>
                    <a:pt x="5" y="2702"/>
                  </a:lnTo>
                  <a:lnTo>
                    <a:pt x="0" y="2702"/>
                  </a:lnTo>
                  <a:lnTo>
                    <a:pt x="0" y="2687"/>
                  </a:lnTo>
                  <a:lnTo>
                    <a:pt x="5" y="2687"/>
                  </a:lnTo>
                  <a:close/>
                  <a:moveTo>
                    <a:pt x="5" y="2707"/>
                  </a:moveTo>
                  <a:lnTo>
                    <a:pt x="5" y="2723"/>
                  </a:lnTo>
                  <a:lnTo>
                    <a:pt x="0" y="2723"/>
                  </a:lnTo>
                  <a:lnTo>
                    <a:pt x="0" y="2707"/>
                  </a:lnTo>
                  <a:lnTo>
                    <a:pt x="5" y="2707"/>
                  </a:lnTo>
                  <a:close/>
                  <a:moveTo>
                    <a:pt x="5" y="2728"/>
                  </a:moveTo>
                  <a:lnTo>
                    <a:pt x="5" y="2743"/>
                  </a:lnTo>
                  <a:lnTo>
                    <a:pt x="0" y="2743"/>
                  </a:lnTo>
                  <a:lnTo>
                    <a:pt x="0" y="2728"/>
                  </a:lnTo>
                  <a:lnTo>
                    <a:pt x="5" y="2728"/>
                  </a:lnTo>
                  <a:close/>
                  <a:moveTo>
                    <a:pt x="5" y="2748"/>
                  </a:moveTo>
                  <a:lnTo>
                    <a:pt x="5" y="2763"/>
                  </a:lnTo>
                  <a:lnTo>
                    <a:pt x="0" y="2763"/>
                  </a:lnTo>
                  <a:lnTo>
                    <a:pt x="0" y="2748"/>
                  </a:lnTo>
                  <a:lnTo>
                    <a:pt x="5" y="2748"/>
                  </a:lnTo>
                  <a:close/>
                  <a:moveTo>
                    <a:pt x="5" y="2768"/>
                  </a:moveTo>
                  <a:lnTo>
                    <a:pt x="5" y="2783"/>
                  </a:lnTo>
                  <a:lnTo>
                    <a:pt x="0" y="2783"/>
                  </a:lnTo>
                  <a:lnTo>
                    <a:pt x="0" y="2768"/>
                  </a:lnTo>
                  <a:lnTo>
                    <a:pt x="5" y="2768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0" name="Rectangle 606"/>
            <p:cNvSpPr>
              <a:spLocks noChangeArrowheads="1"/>
            </p:cNvSpPr>
            <p:nvPr/>
          </p:nvSpPr>
          <p:spPr bwMode="auto">
            <a:xfrm>
              <a:off x="1976" y="1092"/>
              <a:ext cx="10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" name="Rectangle 571"/>
            <p:cNvSpPr>
              <a:spLocks noChangeArrowheads="1"/>
            </p:cNvSpPr>
            <p:nvPr/>
          </p:nvSpPr>
          <p:spPr bwMode="auto">
            <a:xfrm>
              <a:off x="482" y="3606"/>
              <a:ext cx="1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" name="Freeform 572"/>
            <p:cNvSpPr>
              <a:spLocks noEditPoints="1"/>
            </p:cNvSpPr>
            <p:nvPr/>
          </p:nvSpPr>
          <p:spPr bwMode="auto">
            <a:xfrm>
              <a:off x="389" y="1343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" name="Freeform 572"/>
            <p:cNvSpPr>
              <a:spLocks noEditPoints="1"/>
            </p:cNvSpPr>
            <p:nvPr/>
          </p:nvSpPr>
          <p:spPr bwMode="auto">
            <a:xfrm>
              <a:off x="389" y="3657"/>
              <a:ext cx="8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7" y="17"/>
                </a:cxn>
                <a:cxn ang="0">
                  <a:pos x="47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40" y="0"/>
                </a:cxn>
                <a:cxn ang="0">
                  <a:pos x="81" y="20"/>
                </a:cxn>
                <a:cxn ang="0">
                  <a:pos x="40" y="40"/>
                </a:cxn>
                <a:cxn ang="0">
                  <a:pos x="40" y="0"/>
                </a:cxn>
              </a:cxnLst>
              <a:rect l="0" t="0" r="r" b="b"/>
              <a:pathLst>
                <a:path w="81" h="40">
                  <a:moveTo>
                    <a:pt x="0" y="16"/>
                  </a:moveTo>
                  <a:lnTo>
                    <a:pt x="47" y="17"/>
                  </a:lnTo>
                  <a:lnTo>
                    <a:pt x="47" y="23"/>
                  </a:lnTo>
                  <a:lnTo>
                    <a:pt x="0" y="23"/>
                  </a:lnTo>
                  <a:lnTo>
                    <a:pt x="0" y="16"/>
                  </a:lnTo>
                  <a:close/>
                  <a:moveTo>
                    <a:pt x="40" y="0"/>
                  </a:moveTo>
                  <a:lnTo>
                    <a:pt x="81" y="20"/>
                  </a:lnTo>
                  <a:lnTo>
                    <a:pt x="4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32" name="Rectangle 608"/>
          <p:cNvSpPr>
            <a:spLocks noChangeArrowheads="1"/>
          </p:cNvSpPr>
          <p:nvPr/>
        </p:nvSpPr>
        <p:spPr bwMode="auto">
          <a:xfrm>
            <a:off x="2846388" y="1736725"/>
            <a:ext cx="2286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" name="Freeform 482"/>
          <p:cNvSpPr>
            <a:spLocks noEditPoints="1"/>
          </p:cNvSpPr>
          <p:nvPr/>
        </p:nvSpPr>
        <p:spPr bwMode="auto">
          <a:xfrm>
            <a:off x="7834313" y="5327650"/>
            <a:ext cx="250825" cy="250825"/>
          </a:xfrm>
          <a:custGeom>
            <a:avLst/>
            <a:gdLst/>
            <a:ahLst/>
            <a:cxnLst>
              <a:cxn ang="0">
                <a:pos x="750" y="17"/>
              </a:cxn>
              <a:cxn ang="0">
                <a:pos x="766" y="33"/>
              </a:cxn>
              <a:cxn ang="0">
                <a:pos x="16" y="33"/>
              </a:cxn>
              <a:cxn ang="0">
                <a:pos x="33" y="17"/>
              </a:cxn>
              <a:cxn ang="0">
                <a:pos x="33" y="767"/>
              </a:cxn>
              <a:cxn ang="0">
                <a:pos x="16" y="750"/>
              </a:cxn>
              <a:cxn ang="0">
                <a:pos x="766" y="750"/>
              </a:cxn>
              <a:cxn ang="0">
                <a:pos x="750" y="767"/>
              </a:cxn>
              <a:cxn ang="0">
                <a:pos x="750" y="17"/>
              </a:cxn>
              <a:cxn ang="0">
                <a:pos x="783" y="767"/>
              </a:cxn>
              <a:cxn ang="0">
                <a:pos x="766" y="783"/>
              </a:cxn>
              <a:cxn ang="0">
                <a:pos x="16" y="783"/>
              </a:cxn>
              <a:cxn ang="0">
                <a:pos x="0" y="767"/>
              </a:cxn>
              <a:cxn ang="0">
                <a:pos x="0" y="17"/>
              </a:cxn>
              <a:cxn ang="0">
                <a:pos x="16" y="0"/>
              </a:cxn>
              <a:cxn ang="0">
                <a:pos x="766" y="0"/>
              </a:cxn>
              <a:cxn ang="0">
                <a:pos x="783" y="17"/>
              </a:cxn>
              <a:cxn ang="0">
                <a:pos x="783" y="767"/>
              </a:cxn>
            </a:cxnLst>
            <a:rect l="0" t="0" r="r" b="b"/>
            <a:pathLst>
              <a:path w="783" h="783">
                <a:moveTo>
                  <a:pt x="750" y="17"/>
                </a:moveTo>
                <a:lnTo>
                  <a:pt x="766" y="33"/>
                </a:lnTo>
                <a:lnTo>
                  <a:pt x="16" y="33"/>
                </a:lnTo>
                <a:lnTo>
                  <a:pt x="33" y="17"/>
                </a:lnTo>
                <a:lnTo>
                  <a:pt x="33" y="767"/>
                </a:lnTo>
                <a:lnTo>
                  <a:pt x="16" y="750"/>
                </a:lnTo>
                <a:lnTo>
                  <a:pt x="766" y="750"/>
                </a:lnTo>
                <a:lnTo>
                  <a:pt x="750" y="767"/>
                </a:lnTo>
                <a:lnTo>
                  <a:pt x="750" y="17"/>
                </a:lnTo>
                <a:close/>
                <a:moveTo>
                  <a:pt x="783" y="767"/>
                </a:moveTo>
                <a:cubicBezTo>
                  <a:pt x="783" y="776"/>
                  <a:pt x="776" y="783"/>
                  <a:pt x="766" y="783"/>
                </a:cubicBezTo>
                <a:lnTo>
                  <a:pt x="16" y="783"/>
                </a:lnTo>
                <a:cubicBezTo>
                  <a:pt x="7" y="783"/>
                  <a:pt x="0" y="776"/>
                  <a:pt x="0" y="767"/>
                </a:cubicBezTo>
                <a:lnTo>
                  <a:pt x="0" y="17"/>
                </a:lnTo>
                <a:cubicBezTo>
                  <a:pt x="0" y="7"/>
                  <a:pt x="7" y="0"/>
                  <a:pt x="16" y="0"/>
                </a:cubicBezTo>
                <a:lnTo>
                  <a:pt x="766" y="0"/>
                </a:lnTo>
                <a:cubicBezTo>
                  <a:pt x="776" y="0"/>
                  <a:pt x="783" y="7"/>
                  <a:pt x="783" y="17"/>
                </a:cubicBezTo>
                <a:lnTo>
                  <a:pt x="783" y="76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" name="Rectangle 483"/>
          <p:cNvSpPr>
            <a:spLocks noChangeArrowheads="1"/>
          </p:cNvSpPr>
          <p:nvPr/>
        </p:nvSpPr>
        <p:spPr bwMode="auto">
          <a:xfrm>
            <a:off x="7875588" y="5405437"/>
            <a:ext cx="2143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SFP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" name="Rectangle 623"/>
          <p:cNvSpPr/>
          <p:nvPr/>
        </p:nvSpPr>
        <p:spPr bwMode="auto">
          <a:xfrm>
            <a:off x="656565" y="1979315"/>
            <a:ext cx="1485165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27" name="Rectangle 626"/>
          <p:cNvSpPr/>
          <p:nvPr/>
        </p:nvSpPr>
        <p:spPr bwMode="auto">
          <a:xfrm>
            <a:off x="656565" y="5634245"/>
            <a:ext cx="1485165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28" name="Rectangle 64"/>
          <p:cNvSpPr>
            <a:spLocks noChangeArrowheads="1"/>
          </p:cNvSpPr>
          <p:nvPr/>
        </p:nvSpPr>
        <p:spPr bwMode="auto">
          <a:xfrm>
            <a:off x="1599760" y="1853825"/>
            <a:ext cx="2741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FPGA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9" name="Rectangle 64"/>
          <p:cNvSpPr>
            <a:spLocks noChangeArrowheads="1"/>
          </p:cNvSpPr>
          <p:nvPr/>
        </p:nvSpPr>
        <p:spPr bwMode="auto">
          <a:xfrm>
            <a:off x="1597586" y="5526523"/>
            <a:ext cx="2741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FPGA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1" name="Straight Connector 630"/>
          <p:cNvCxnSpPr/>
          <p:nvPr/>
        </p:nvCxnSpPr>
        <p:spPr bwMode="auto">
          <a:xfrm>
            <a:off x="1601670" y="2483895"/>
            <a:ext cx="0" cy="28803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10G IP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015" y="1898830"/>
            <a:ext cx="4185465" cy="414242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1800" dirty="0" err="1" smtClean="0"/>
              <a:t>Local_Link</a:t>
            </a:r>
            <a:endParaRPr lang="en-GB" sz="1800" dirty="0" smtClean="0"/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LL_FIFO, LL_MUX, LL_DEMUX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LL_GEN, LL_CHK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RDMA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RS232_RDMA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RDMA_SER_SPLIT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RDMA_PAR_BUS_SPLIT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RDMA_REG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Aurora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LL_10G_AURORA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Video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LL_VID_GEN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X10G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LL_10G_UDP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24-04-2012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6760C-A39A-47E8-A339-8ED092B0928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6363" y="1943100"/>
            <a:ext cx="2160587" cy="3646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800" dirty="0" smtClean="0">
                <a:latin typeface="Lucida Grande"/>
              </a:rPr>
              <a:t>LL-10G-AURORA</a:t>
            </a:r>
            <a:endParaRPr lang="en-GB" sz="1800" dirty="0">
              <a:latin typeface="Lucida Grande"/>
            </a:endParaRPr>
          </a:p>
        </p:txBody>
      </p:sp>
      <p:cxnSp>
        <p:nvCxnSpPr>
          <p:cNvPr id="8" name="Straight Arrow Connector 8"/>
          <p:cNvCxnSpPr>
            <a:cxnSpLocks noChangeShapeType="1"/>
          </p:cNvCxnSpPr>
          <p:nvPr/>
        </p:nvCxnSpPr>
        <p:spPr bwMode="auto">
          <a:xfrm>
            <a:off x="657225" y="383222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flipH="1">
            <a:off x="611188" y="3695700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>
            <a:off x="3536950" y="3830638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1"/>
          <p:cNvCxnSpPr>
            <a:cxnSpLocks noChangeShapeType="1"/>
          </p:cNvCxnSpPr>
          <p:nvPr/>
        </p:nvCxnSpPr>
        <p:spPr bwMode="auto">
          <a:xfrm flipH="1">
            <a:off x="3536950" y="3695700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92163" y="3471863"/>
            <a:ext cx="517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>
                <a:latin typeface="Lucida Grande"/>
              </a:rPr>
              <a:t>LL 64</a:t>
            </a:r>
            <a:endParaRPr lang="en-GB" sz="1000" b="1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671888" y="3471863"/>
            <a:ext cx="492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XAUI</a:t>
            </a:r>
            <a:endParaRPr lang="en-GB" sz="1000" b="1"/>
          </a:p>
        </p:txBody>
      </p:sp>
      <p:cxnSp>
        <p:nvCxnSpPr>
          <p:cNvPr id="14" name="Straight Arrow Connector 15"/>
          <p:cNvCxnSpPr>
            <a:cxnSpLocks noChangeShapeType="1"/>
          </p:cNvCxnSpPr>
          <p:nvPr/>
        </p:nvCxnSpPr>
        <p:spPr bwMode="auto">
          <a:xfrm flipH="1">
            <a:off x="611188" y="51847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>
            <a:off x="611188" y="52736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57225" y="4951413"/>
            <a:ext cx="569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RDMA</a:t>
            </a:r>
            <a:endParaRPr lang="en-GB" sz="1000" b="1"/>
          </a:p>
        </p:txBody>
      </p:sp>
      <p:cxnSp>
        <p:nvCxnSpPr>
          <p:cNvPr id="17" name="Straight Arrow Connector 11"/>
          <p:cNvCxnSpPr>
            <a:cxnSpLocks noChangeShapeType="1"/>
          </p:cNvCxnSpPr>
          <p:nvPr/>
        </p:nvCxnSpPr>
        <p:spPr bwMode="auto">
          <a:xfrm flipH="1">
            <a:off x="3536950" y="2281238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1"/>
          <p:cNvCxnSpPr>
            <a:cxnSpLocks noChangeShapeType="1"/>
          </p:cNvCxnSpPr>
          <p:nvPr/>
        </p:nvCxnSpPr>
        <p:spPr bwMode="auto">
          <a:xfrm flipH="1">
            <a:off x="630238" y="23018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4688" y="2079625"/>
            <a:ext cx="836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156.25MHz</a:t>
            </a:r>
            <a:endParaRPr lang="en-GB" sz="1000" b="1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36613" y="5273675"/>
            <a:ext cx="325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32</a:t>
            </a:r>
            <a:endParaRPr lang="en-GB" sz="1000" b="1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581400" y="20574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156.25MHz</a:t>
            </a:r>
            <a:endParaRPr lang="en-GB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10G UDP IP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391980" y="2168525"/>
            <a:ext cx="4590509" cy="3962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Used in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FEM &amp; TB FEM</a:t>
            </a:r>
          </a:p>
          <a:p>
            <a:pPr>
              <a:buFontTx/>
              <a:buChar char="•"/>
            </a:pPr>
            <a:r>
              <a:rPr lang="en-GB" sz="2000" dirty="0" smtClean="0"/>
              <a:t>Features</a:t>
            </a:r>
          </a:p>
          <a:p>
            <a:pPr lvl="1">
              <a:buFontTx/>
              <a:buChar char="•"/>
            </a:pPr>
            <a:r>
              <a:rPr lang="en-GB" sz="1800" dirty="0" smtClean="0"/>
              <a:t>LL FRAME &lt;-&gt; UDP PKT STREAM</a:t>
            </a:r>
          </a:p>
          <a:p>
            <a:pPr lvl="1">
              <a:buFontTx/>
              <a:buChar char="•"/>
            </a:pPr>
            <a:r>
              <a:rPr lang="en-GB" sz="1800" dirty="0" smtClean="0"/>
              <a:t>FPGA &lt;-&gt; FPGA - FPGA &lt;-&gt; PC</a:t>
            </a:r>
          </a:p>
          <a:p>
            <a:pPr lvl="1">
              <a:buFontTx/>
              <a:buChar char="•"/>
            </a:pPr>
            <a:r>
              <a:rPr lang="en-GB" sz="1800" dirty="0" smtClean="0"/>
              <a:t>RDMA Programmable</a:t>
            </a:r>
          </a:p>
          <a:p>
            <a:pPr lvl="1">
              <a:buFontTx/>
              <a:buChar char="•"/>
            </a:pPr>
            <a:r>
              <a:rPr lang="en-GB" sz="1800" dirty="0" smtClean="0"/>
              <a:t>Rx IP, PORTS, MAC</a:t>
            </a:r>
          </a:p>
          <a:p>
            <a:pPr lvl="1">
              <a:buFontTx/>
              <a:buChar char="•"/>
            </a:pPr>
            <a:r>
              <a:rPr lang="en-GB" sz="1800" dirty="0" err="1" smtClean="0"/>
              <a:t>Tx</a:t>
            </a:r>
            <a:r>
              <a:rPr lang="en-GB" sz="1800" dirty="0" smtClean="0"/>
              <a:t> MAC, IP PORT LUT</a:t>
            </a:r>
          </a:p>
          <a:p>
            <a:pPr lvl="1">
              <a:buFontTx/>
              <a:buChar char="•"/>
            </a:pPr>
            <a:r>
              <a:rPr lang="en-GB" sz="1800" dirty="0" smtClean="0"/>
              <a:t>IFG…</a:t>
            </a:r>
          </a:p>
          <a:p>
            <a:pPr lvl="1">
              <a:buFontTx/>
              <a:buChar char="•"/>
            </a:pPr>
            <a:r>
              <a:rPr lang="en-GB" sz="1800" dirty="0" smtClean="0"/>
              <a:t>No Handshake/flow control</a:t>
            </a:r>
          </a:p>
          <a:p>
            <a:pPr lvl="1">
              <a:buFontTx/>
              <a:buChar char="•"/>
            </a:pPr>
            <a:r>
              <a:rPr lang="en-GB" sz="1800" dirty="0" smtClean="0"/>
              <a:t>No resend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22-09-2011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3E241-3421-4D39-ACE1-2C38A898D6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376363" y="1943100"/>
            <a:ext cx="2160587" cy="3646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800">
                <a:latin typeface="Lucida Grande"/>
              </a:rPr>
              <a:t>LL-10G-UDP</a:t>
            </a:r>
          </a:p>
        </p:txBody>
      </p:sp>
      <p:cxnSp>
        <p:nvCxnSpPr>
          <p:cNvPr id="11272" name="Straight Arrow Connector 8"/>
          <p:cNvCxnSpPr>
            <a:cxnSpLocks noChangeShapeType="1"/>
          </p:cNvCxnSpPr>
          <p:nvPr/>
        </p:nvCxnSpPr>
        <p:spPr bwMode="auto">
          <a:xfrm>
            <a:off x="657225" y="383222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flipH="1">
            <a:off x="611188" y="3695700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4" name="Straight Arrow Connector 10"/>
          <p:cNvCxnSpPr>
            <a:cxnSpLocks noChangeShapeType="1"/>
          </p:cNvCxnSpPr>
          <p:nvPr/>
        </p:nvCxnSpPr>
        <p:spPr bwMode="auto">
          <a:xfrm>
            <a:off x="3536950" y="3830638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5" name="Straight Arrow Connector 11"/>
          <p:cNvCxnSpPr>
            <a:cxnSpLocks noChangeShapeType="1"/>
          </p:cNvCxnSpPr>
          <p:nvPr/>
        </p:nvCxnSpPr>
        <p:spPr bwMode="auto">
          <a:xfrm flipH="1">
            <a:off x="3536950" y="3695700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792163" y="3471863"/>
            <a:ext cx="517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>
                <a:latin typeface="Lucida Grande"/>
              </a:rPr>
              <a:t>LL 64</a:t>
            </a:r>
            <a:endParaRPr lang="en-GB" sz="1000" b="1" dirty="0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671888" y="3471863"/>
            <a:ext cx="492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XAUI</a:t>
            </a:r>
            <a:endParaRPr lang="en-GB" sz="1000" b="1"/>
          </a:p>
        </p:txBody>
      </p:sp>
      <p:cxnSp>
        <p:nvCxnSpPr>
          <p:cNvPr id="11278" name="Straight Arrow Connector 15"/>
          <p:cNvCxnSpPr>
            <a:cxnSpLocks noChangeShapeType="1"/>
          </p:cNvCxnSpPr>
          <p:nvPr/>
        </p:nvCxnSpPr>
        <p:spPr bwMode="auto">
          <a:xfrm flipH="1">
            <a:off x="611188" y="51847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9" name="Straight Arrow Connector 16"/>
          <p:cNvCxnSpPr>
            <a:cxnSpLocks noChangeShapeType="1"/>
          </p:cNvCxnSpPr>
          <p:nvPr/>
        </p:nvCxnSpPr>
        <p:spPr bwMode="auto">
          <a:xfrm>
            <a:off x="611188" y="52736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80" name="Rectangle 18"/>
          <p:cNvSpPr>
            <a:spLocks noChangeArrowheads="1"/>
          </p:cNvSpPr>
          <p:nvPr/>
        </p:nvSpPr>
        <p:spPr bwMode="auto">
          <a:xfrm>
            <a:off x="657225" y="4951413"/>
            <a:ext cx="569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RDMA</a:t>
            </a:r>
            <a:endParaRPr lang="en-GB" sz="1000" b="1"/>
          </a:p>
        </p:txBody>
      </p:sp>
      <p:cxnSp>
        <p:nvCxnSpPr>
          <p:cNvPr id="11281" name="Straight Arrow Connector 11"/>
          <p:cNvCxnSpPr>
            <a:cxnSpLocks noChangeShapeType="1"/>
          </p:cNvCxnSpPr>
          <p:nvPr/>
        </p:nvCxnSpPr>
        <p:spPr bwMode="auto">
          <a:xfrm flipH="1">
            <a:off x="3536950" y="2281238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3" name="Straight Arrow Connector 11"/>
          <p:cNvCxnSpPr>
            <a:cxnSpLocks noChangeShapeType="1"/>
          </p:cNvCxnSpPr>
          <p:nvPr/>
        </p:nvCxnSpPr>
        <p:spPr bwMode="auto">
          <a:xfrm flipH="1">
            <a:off x="630238" y="23018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84" name="Rectangle 14"/>
          <p:cNvSpPr>
            <a:spLocks noChangeArrowheads="1"/>
          </p:cNvSpPr>
          <p:nvPr/>
        </p:nvSpPr>
        <p:spPr bwMode="auto">
          <a:xfrm>
            <a:off x="674688" y="2079625"/>
            <a:ext cx="836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156.25MHz</a:t>
            </a:r>
            <a:endParaRPr lang="en-GB" sz="1000" b="1"/>
          </a:p>
        </p:txBody>
      </p:sp>
      <p:sp>
        <p:nvSpPr>
          <p:cNvPr id="11285" name="Rectangle 13"/>
          <p:cNvSpPr>
            <a:spLocks noChangeArrowheads="1"/>
          </p:cNvSpPr>
          <p:nvPr/>
        </p:nvSpPr>
        <p:spPr bwMode="auto">
          <a:xfrm>
            <a:off x="836613" y="5273675"/>
            <a:ext cx="325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32</a:t>
            </a:r>
            <a:endParaRPr lang="en-GB" sz="1000" b="1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581400" y="20574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156.25MHz</a:t>
            </a:r>
            <a:endParaRPr lang="en-GB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5"/>
          <p:cNvGraphicFramePr>
            <a:graphicFrameLocks/>
          </p:cNvGraphicFramePr>
          <p:nvPr/>
        </p:nvGraphicFramePr>
        <p:xfrm>
          <a:off x="5112060" y="1718810"/>
          <a:ext cx="3870431" cy="222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25"/>
                <a:gridCol w="802406"/>
              </a:tblGrid>
              <a:tr h="36334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UDP Header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42B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90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Detector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8K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6334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Frame Number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4B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2689">
                <a:tc>
                  <a:txBody>
                    <a:bodyPr/>
                    <a:lstStyle/>
                    <a:p>
                      <a:pPr algn="l">
                        <a:tabLst>
                          <a:tab pos="1074738" algn="l"/>
                        </a:tabLst>
                      </a:pPr>
                      <a:r>
                        <a:rPr lang="en-GB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SOF/EOF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Packet No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4B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19"/>
          <p:cNvSpPr>
            <a:spLocks noChangeArrowheads="1"/>
          </p:cNvSpPr>
          <p:nvPr/>
        </p:nvSpPr>
        <p:spPr bwMode="auto">
          <a:xfrm>
            <a:off x="8001000" y="1966913"/>
            <a:ext cx="242888" cy="11890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822325" y="549275"/>
            <a:ext cx="7772400" cy="1333500"/>
          </a:xfrm>
        </p:spPr>
        <p:txBody>
          <a:bodyPr/>
          <a:lstStyle/>
          <a:p>
            <a:r>
              <a:rPr lang="en-GB" smtClean="0"/>
              <a:t>Local Link transport via UDP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06375" y="4238625"/>
            <a:ext cx="8686800" cy="1857375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LL 10G</a:t>
            </a:r>
          </a:p>
          <a:p>
            <a:pPr lvl="1">
              <a:buFontTx/>
              <a:buChar char="•"/>
            </a:pPr>
            <a:r>
              <a:rPr lang="en-GB" dirty="0" err="1" smtClean="0"/>
              <a:t>Tx</a:t>
            </a:r>
            <a:r>
              <a:rPr lang="en-GB" dirty="0" smtClean="0"/>
              <a:t> Channel splits Local Link frame into 8K Byte UDP packets</a:t>
            </a:r>
          </a:p>
          <a:p>
            <a:pPr lvl="1">
              <a:buFontTx/>
              <a:buChar char="•"/>
            </a:pPr>
            <a:r>
              <a:rPr lang="en-GB" dirty="0" smtClean="0"/>
              <a:t>Adds a LL frame number &amp; a packet number</a:t>
            </a:r>
          </a:p>
          <a:p>
            <a:pPr lvl="1">
              <a:buFontTx/>
              <a:buChar char="•"/>
            </a:pPr>
            <a:r>
              <a:rPr lang="en-GB" dirty="0" smtClean="0"/>
              <a:t>SOF &amp; EOF Flags in top bits of packet number</a:t>
            </a:r>
          </a:p>
          <a:p>
            <a:pPr lvl="1">
              <a:buFontTx/>
              <a:buChar char="•"/>
            </a:pPr>
            <a:r>
              <a:rPr lang="en-GB" dirty="0" smtClean="0"/>
              <a:t>Rx channel re-assembles packet stream into a Local Link frame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20-01-2011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D9553-B6E7-4100-B2BA-CDAD36B042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07" name="Down Arrow 11"/>
          <p:cNvSpPr>
            <a:spLocks noChangeArrowheads="1"/>
          </p:cNvSpPr>
          <p:nvPr/>
        </p:nvSpPr>
        <p:spPr bwMode="auto">
          <a:xfrm rot="-5400000">
            <a:off x="3806586" y="2626519"/>
            <a:ext cx="765175" cy="855663"/>
          </a:xfrm>
          <a:prstGeom prst="downArrow">
            <a:avLst>
              <a:gd name="adj1" fmla="val 50000"/>
              <a:gd name="adj2" fmla="val 50027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graphicFrame>
        <p:nvGraphicFramePr>
          <p:cNvPr id="26" name="Content Placeholder 5"/>
          <p:cNvGraphicFramePr>
            <a:graphicFrameLocks/>
          </p:cNvGraphicFramePr>
          <p:nvPr/>
        </p:nvGraphicFramePr>
        <p:xfrm>
          <a:off x="4932040" y="1853825"/>
          <a:ext cx="3870431" cy="222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25"/>
                <a:gridCol w="802406"/>
              </a:tblGrid>
              <a:tr h="36334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UDP Header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42B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90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Detector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8K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6334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Frame Number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4B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2689">
                <a:tc>
                  <a:txBody>
                    <a:bodyPr/>
                    <a:lstStyle/>
                    <a:p>
                      <a:pPr algn="l">
                        <a:tabLst>
                          <a:tab pos="1074738" algn="l"/>
                        </a:tabLst>
                      </a:pPr>
                      <a:r>
                        <a:rPr lang="en-GB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SOF/EOF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Packet No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4B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/>
        </p:nvGraphicFramePr>
        <p:xfrm>
          <a:off x="386535" y="1808820"/>
          <a:ext cx="3150350" cy="225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210"/>
                <a:gridCol w="689140"/>
              </a:tblGrid>
              <a:tr h="42151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LL Header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45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2M+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83107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LL 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3"/>
          <p:cNvSpPr/>
          <p:nvPr/>
        </p:nvSpPr>
        <p:spPr bwMode="auto">
          <a:xfrm>
            <a:off x="192925" y="3183996"/>
            <a:ext cx="3561244" cy="335014"/>
          </a:xfrm>
          <a:custGeom>
            <a:avLst/>
            <a:gdLst>
              <a:gd name="connsiteX0" fmla="*/ 0 w 2381250"/>
              <a:gd name="connsiteY0" fmla="*/ 131762 h 173037"/>
              <a:gd name="connsiteX1" fmla="*/ 466725 w 2381250"/>
              <a:gd name="connsiteY1" fmla="*/ 36512 h 173037"/>
              <a:gd name="connsiteX2" fmla="*/ 952500 w 2381250"/>
              <a:gd name="connsiteY2" fmla="*/ 160337 h 173037"/>
              <a:gd name="connsiteX3" fmla="*/ 1476375 w 2381250"/>
              <a:gd name="connsiteY3" fmla="*/ 46037 h 173037"/>
              <a:gd name="connsiteX4" fmla="*/ 1895475 w 2381250"/>
              <a:gd name="connsiteY4" fmla="*/ 17462 h 173037"/>
              <a:gd name="connsiteX5" fmla="*/ 2305050 w 2381250"/>
              <a:gd name="connsiteY5" fmla="*/ 150812 h 173037"/>
              <a:gd name="connsiteX6" fmla="*/ 2352675 w 2381250"/>
              <a:gd name="connsiteY6" fmla="*/ 150812 h 17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50" h="173037">
                <a:moveTo>
                  <a:pt x="0" y="131762"/>
                </a:moveTo>
                <a:cubicBezTo>
                  <a:pt x="153987" y="81756"/>
                  <a:pt x="307975" y="31750"/>
                  <a:pt x="466725" y="36512"/>
                </a:cubicBezTo>
                <a:cubicBezTo>
                  <a:pt x="625475" y="41275"/>
                  <a:pt x="784225" y="158750"/>
                  <a:pt x="952500" y="160337"/>
                </a:cubicBezTo>
                <a:cubicBezTo>
                  <a:pt x="1120775" y="161924"/>
                  <a:pt x="1319213" y="69850"/>
                  <a:pt x="1476375" y="46037"/>
                </a:cubicBezTo>
                <a:cubicBezTo>
                  <a:pt x="1633538" y="22225"/>
                  <a:pt x="1757363" y="0"/>
                  <a:pt x="1895475" y="17462"/>
                </a:cubicBezTo>
                <a:cubicBezTo>
                  <a:pt x="2033587" y="34924"/>
                  <a:pt x="2228850" y="128587"/>
                  <a:pt x="2305050" y="150812"/>
                </a:cubicBezTo>
                <a:cubicBezTo>
                  <a:pt x="2381250" y="173037"/>
                  <a:pt x="2366962" y="161924"/>
                  <a:pt x="2352675" y="150812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TextBox 147"/>
          <p:cNvSpPr txBox="1">
            <a:spLocks noChangeArrowheads="1"/>
          </p:cNvSpPr>
          <p:nvPr/>
        </p:nvSpPr>
        <p:spPr bwMode="auto">
          <a:xfrm>
            <a:off x="2321750" y="1988840"/>
            <a:ext cx="5758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Index</a:t>
            </a:r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5"/>
          <p:cNvGraphicFramePr>
            <a:graphicFrameLocks/>
          </p:cNvGraphicFramePr>
          <p:nvPr/>
        </p:nvGraphicFramePr>
        <p:xfrm>
          <a:off x="3671888" y="3505752"/>
          <a:ext cx="201622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32048"/>
              </a:tblGrid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UDP Header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42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8K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Frame Number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Packet No 1,2,3…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 -&gt; TB - UDP Train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20-01-2011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5F703-B629-4151-BC9A-D6762CB0056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8" name="Content Placeholder 5"/>
          <p:cNvGraphicFramePr>
            <a:graphicFrameLocks/>
          </p:cNvGraphicFramePr>
          <p:nvPr/>
        </p:nvGraphicFramePr>
        <p:xfrm>
          <a:off x="574675" y="3613702"/>
          <a:ext cx="201622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160"/>
                <a:gridCol w="395064"/>
              </a:tblGrid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UDP Header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42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6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8K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Frame Number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Packet No 0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Content Placeholder 5"/>
          <p:cNvGraphicFramePr>
            <a:graphicFrameLocks/>
          </p:cNvGraphicFramePr>
          <p:nvPr/>
        </p:nvGraphicFramePr>
        <p:xfrm>
          <a:off x="3563938" y="3613702"/>
          <a:ext cx="2016224" cy="975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128000" sy="128000" algn="ctr" rotWithShape="0">
                    <a:schemeClr val="bg1">
                      <a:alpha val="44000"/>
                    </a:schemeClr>
                  </a:outerShdw>
                </a:effectLst>
                <a:tableStyleId>{5C22544A-7EE6-4342-B048-85BDC9FD1C3A}</a:tableStyleId>
              </a:tblPr>
              <a:tblGrid>
                <a:gridCol w="1584176"/>
                <a:gridCol w="432048"/>
              </a:tblGrid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UDP Header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42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8K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Frame Number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Packet No 1,2,3…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Content Placeholder 5"/>
          <p:cNvGraphicFramePr>
            <a:graphicFrameLocks/>
          </p:cNvGraphicFramePr>
          <p:nvPr/>
        </p:nvGraphicFramePr>
        <p:xfrm>
          <a:off x="6516688" y="3613702"/>
          <a:ext cx="201622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408"/>
                <a:gridCol w="429816"/>
              </a:tblGrid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UDP Header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42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≤8K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Frame Number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19391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Packet No</a:t>
                      </a:r>
                      <a:r>
                        <a:rPr lang="en-GB" sz="800" b="1" baseline="0" dirty="0" smtClean="0">
                          <a:solidFill>
                            <a:schemeClr val="bg1"/>
                          </a:solidFill>
                        </a:rPr>
                        <a:t> N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292" name="TextBox 147"/>
          <p:cNvSpPr txBox="1">
            <a:spLocks noChangeArrowheads="1"/>
          </p:cNvSpPr>
          <p:nvPr/>
        </p:nvSpPr>
        <p:spPr bwMode="auto">
          <a:xfrm>
            <a:off x="1042988" y="3367640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>
                <a:latin typeface="Arial" pitchFamily="34" charset="0"/>
                <a:cs typeface="Arial" pitchFamily="34" charset="0"/>
              </a:rPr>
              <a:t>First UDP Packet</a:t>
            </a:r>
          </a:p>
        </p:txBody>
      </p:sp>
      <p:sp>
        <p:nvSpPr>
          <p:cNvPr id="8293" name="TextBox 147"/>
          <p:cNvSpPr txBox="1">
            <a:spLocks noChangeArrowheads="1"/>
          </p:cNvSpPr>
          <p:nvPr/>
        </p:nvSpPr>
        <p:spPr bwMode="auto">
          <a:xfrm>
            <a:off x="3924300" y="3253340"/>
            <a:ext cx="1447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>
                <a:latin typeface="Arial" pitchFamily="34" charset="0"/>
                <a:cs typeface="Arial" pitchFamily="34" charset="0"/>
              </a:rPr>
              <a:t>N x Data UDP Packet</a:t>
            </a:r>
          </a:p>
        </p:txBody>
      </p:sp>
      <p:sp>
        <p:nvSpPr>
          <p:cNvPr id="8294" name="TextBox 147"/>
          <p:cNvSpPr txBox="1">
            <a:spLocks noChangeArrowheads="1"/>
          </p:cNvSpPr>
          <p:nvPr/>
        </p:nvSpPr>
        <p:spPr bwMode="auto">
          <a:xfrm>
            <a:off x="6948488" y="3367640"/>
            <a:ext cx="1198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>
                <a:latin typeface="Arial" pitchFamily="34" charset="0"/>
                <a:cs typeface="Arial" pitchFamily="34" charset="0"/>
              </a:rPr>
              <a:t>Last UDP Packet</a:t>
            </a:r>
          </a:p>
        </p:txBody>
      </p:sp>
      <p:sp>
        <p:nvSpPr>
          <p:cNvPr id="54" name="Plus 53"/>
          <p:cNvSpPr/>
          <p:nvPr/>
        </p:nvSpPr>
        <p:spPr bwMode="auto">
          <a:xfrm>
            <a:off x="2816225" y="3974065"/>
            <a:ext cx="450850" cy="449262"/>
          </a:xfrm>
          <a:prstGeom prst="mathPlus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5" name="Plus 54"/>
          <p:cNvSpPr/>
          <p:nvPr/>
        </p:nvSpPr>
        <p:spPr bwMode="auto">
          <a:xfrm>
            <a:off x="5832475" y="3974065"/>
            <a:ext cx="449263" cy="449262"/>
          </a:xfrm>
          <a:prstGeom prst="mathPlus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314" name="TextBox 147"/>
          <p:cNvSpPr txBox="1">
            <a:spLocks noChangeArrowheads="1"/>
          </p:cNvSpPr>
          <p:nvPr/>
        </p:nvSpPr>
        <p:spPr bwMode="auto">
          <a:xfrm>
            <a:off x="3896925" y="1538790"/>
            <a:ext cx="1233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 dirty="0">
                <a:latin typeface="Arial" pitchFamily="34" charset="0"/>
                <a:cs typeface="Arial" pitchFamily="34" charset="0"/>
              </a:rPr>
              <a:t>Local Link Frame</a:t>
            </a:r>
          </a:p>
        </p:txBody>
      </p:sp>
      <p:sp>
        <p:nvSpPr>
          <p:cNvPr id="8315" name="TextBox 147"/>
          <p:cNvSpPr txBox="1">
            <a:spLocks noChangeArrowheads="1"/>
          </p:cNvSpPr>
          <p:nvPr/>
        </p:nvSpPr>
        <p:spPr bwMode="auto">
          <a:xfrm>
            <a:off x="583695" y="4378567"/>
            <a:ext cx="342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</a:t>
            </a:r>
          </a:p>
        </p:txBody>
      </p:sp>
      <p:sp>
        <p:nvSpPr>
          <p:cNvPr id="8316" name="TextBox 147"/>
          <p:cNvSpPr txBox="1">
            <a:spLocks noChangeArrowheads="1"/>
          </p:cNvSpPr>
          <p:nvPr/>
        </p:nvSpPr>
        <p:spPr bwMode="auto">
          <a:xfrm>
            <a:off x="6507163" y="4372850"/>
            <a:ext cx="3413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EOF</a:t>
            </a:r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/>
        </p:nvGraphicFramePr>
        <p:xfrm>
          <a:off x="3536885" y="1794920"/>
          <a:ext cx="2016224" cy="113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75"/>
                <a:gridCol w="441049"/>
              </a:tblGrid>
              <a:tr h="20771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LL Header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31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2M+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LL 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3" name="Freeform 22"/>
          <p:cNvSpPr/>
          <p:nvPr/>
        </p:nvSpPr>
        <p:spPr bwMode="auto">
          <a:xfrm>
            <a:off x="3343275" y="2400868"/>
            <a:ext cx="2381250" cy="173037"/>
          </a:xfrm>
          <a:custGeom>
            <a:avLst/>
            <a:gdLst>
              <a:gd name="connsiteX0" fmla="*/ 0 w 2381250"/>
              <a:gd name="connsiteY0" fmla="*/ 131762 h 173037"/>
              <a:gd name="connsiteX1" fmla="*/ 466725 w 2381250"/>
              <a:gd name="connsiteY1" fmla="*/ 36512 h 173037"/>
              <a:gd name="connsiteX2" fmla="*/ 952500 w 2381250"/>
              <a:gd name="connsiteY2" fmla="*/ 160337 h 173037"/>
              <a:gd name="connsiteX3" fmla="*/ 1476375 w 2381250"/>
              <a:gd name="connsiteY3" fmla="*/ 46037 h 173037"/>
              <a:gd name="connsiteX4" fmla="*/ 1895475 w 2381250"/>
              <a:gd name="connsiteY4" fmla="*/ 17462 h 173037"/>
              <a:gd name="connsiteX5" fmla="*/ 2305050 w 2381250"/>
              <a:gd name="connsiteY5" fmla="*/ 150812 h 173037"/>
              <a:gd name="connsiteX6" fmla="*/ 2352675 w 2381250"/>
              <a:gd name="connsiteY6" fmla="*/ 150812 h 17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50" h="173037">
                <a:moveTo>
                  <a:pt x="0" y="131762"/>
                </a:moveTo>
                <a:cubicBezTo>
                  <a:pt x="153987" y="81756"/>
                  <a:pt x="307975" y="31750"/>
                  <a:pt x="466725" y="36512"/>
                </a:cubicBezTo>
                <a:cubicBezTo>
                  <a:pt x="625475" y="41275"/>
                  <a:pt x="784225" y="158750"/>
                  <a:pt x="952500" y="160337"/>
                </a:cubicBezTo>
                <a:cubicBezTo>
                  <a:pt x="1120775" y="161924"/>
                  <a:pt x="1319213" y="69850"/>
                  <a:pt x="1476375" y="46037"/>
                </a:cubicBezTo>
                <a:cubicBezTo>
                  <a:pt x="1633538" y="22225"/>
                  <a:pt x="1757363" y="0"/>
                  <a:pt x="1895475" y="17462"/>
                </a:cubicBezTo>
                <a:cubicBezTo>
                  <a:pt x="2033587" y="34924"/>
                  <a:pt x="2228850" y="128587"/>
                  <a:pt x="2305050" y="150812"/>
                </a:cubicBezTo>
                <a:cubicBezTo>
                  <a:pt x="2381250" y="173037"/>
                  <a:pt x="2366962" y="161924"/>
                  <a:pt x="2352675" y="150812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391980" y="3013887"/>
            <a:ext cx="360040" cy="27003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391980" y="4634067"/>
            <a:ext cx="360040" cy="27003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6" name="TextBox 147"/>
          <p:cNvSpPr txBox="1">
            <a:spLocks noChangeArrowheads="1"/>
          </p:cNvSpPr>
          <p:nvPr/>
        </p:nvSpPr>
        <p:spPr bwMode="auto">
          <a:xfrm>
            <a:off x="3986935" y="4883060"/>
            <a:ext cx="1233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 b="1" dirty="0">
                <a:latin typeface="Arial" pitchFamily="34" charset="0"/>
                <a:cs typeface="Arial" pitchFamily="34" charset="0"/>
              </a:rPr>
              <a:t>Local Link Frame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3626895" y="5094185"/>
          <a:ext cx="2016224" cy="113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75"/>
                <a:gridCol w="441049"/>
              </a:tblGrid>
              <a:tr h="20771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LL Header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31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2M+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LL 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8" name="Freeform 27"/>
          <p:cNvSpPr/>
          <p:nvPr/>
        </p:nvSpPr>
        <p:spPr bwMode="auto">
          <a:xfrm>
            <a:off x="3433285" y="5649153"/>
            <a:ext cx="2381250" cy="173037"/>
          </a:xfrm>
          <a:custGeom>
            <a:avLst/>
            <a:gdLst>
              <a:gd name="connsiteX0" fmla="*/ 0 w 2381250"/>
              <a:gd name="connsiteY0" fmla="*/ 131762 h 173037"/>
              <a:gd name="connsiteX1" fmla="*/ 466725 w 2381250"/>
              <a:gd name="connsiteY1" fmla="*/ 36512 h 173037"/>
              <a:gd name="connsiteX2" fmla="*/ 952500 w 2381250"/>
              <a:gd name="connsiteY2" fmla="*/ 160337 h 173037"/>
              <a:gd name="connsiteX3" fmla="*/ 1476375 w 2381250"/>
              <a:gd name="connsiteY3" fmla="*/ 46037 h 173037"/>
              <a:gd name="connsiteX4" fmla="*/ 1895475 w 2381250"/>
              <a:gd name="connsiteY4" fmla="*/ 17462 h 173037"/>
              <a:gd name="connsiteX5" fmla="*/ 2305050 w 2381250"/>
              <a:gd name="connsiteY5" fmla="*/ 150812 h 173037"/>
              <a:gd name="connsiteX6" fmla="*/ 2352675 w 2381250"/>
              <a:gd name="connsiteY6" fmla="*/ 150812 h 17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50" h="173037">
                <a:moveTo>
                  <a:pt x="0" y="131762"/>
                </a:moveTo>
                <a:cubicBezTo>
                  <a:pt x="153987" y="81756"/>
                  <a:pt x="307975" y="31750"/>
                  <a:pt x="466725" y="36512"/>
                </a:cubicBezTo>
                <a:cubicBezTo>
                  <a:pt x="625475" y="41275"/>
                  <a:pt x="784225" y="158750"/>
                  <a:pt x="952500" y="160337"/>
                </a:cubicBezTo>
                <a:cubicBezTo>
                  <a:pt x="1120775" y="161924"/>
                  <a:pt x="1319213" y="69850"/>
                  <a:pt x="1476375" y="46037"/>
                </a:cubicBezTo>
                <a:cubicBezTo>
                  <a:pt x="1633538" y="22225"/>
                  <a:pt x="1757363" y="0"/>
                  <a:pt x="1895475" y="17462"/>
                </a:cubicBezTo>
                <a:cubicBezTo>
                  <a:pt x="2033587" y="34924"/>
                  <a:pt x="2228850" y="128587"/>
                  <a:pt x="2305050" y="150812"/>
                </a:cubicBezTo>
                <a:cubicBezTo>
                  <a:pt x="2381250" y="173037"/>
                  <a:pt x="2366962" y="161924"/>
                  <a:pt x="2352675" y="150812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9" name="TextBox 147"/>
          <p:cNvSpPr txBox="1">
            <a:spLocks noChangeArrowheads="1"/>
          </p:cNvSpPr>
          <p:nvPr/>
        </p:nvSpPr>
        <p:spPr bwMode="auto">
          <a:xfrm>
            <a:off x="4752020" y="1808820"/>
            <a:ext cx="3850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Index</a:t>
            </a:r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47"/>
          <p:cNvSpPr txBox="1">
            <a:spLocks noChangeArrowheads="1"/>
          </p:cNvSpPr>
          <p:nvPr/>
        </p:nvSpPr>
        <p:spPr bwMode="auto">
          <a:xfrm>
            <a:off x="4794586" y="5139190"/>
            <a:ext cx="4074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FNUM</a:t>
            </a:r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ChangeArrowheads="1"/>
          </p:cNvSpPr>
          <p:nvPr/>
        </p:nvSpPr>
        <p:spPr bwMode="auto">
          <a:xfrm>
            <a:off x="8001000" y="1966913"/>
            <a:ext cx="242888" cy="11890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22325" y="549275"/>
            <a:ext cx="7772400" cy="1333500"/>
          </a:xfrm>
        </p:spPr>
        <p:txBody>
          <a:bodyPr/>
          <a:lstStyle/>
          <a:p>
            <a:r>
              <a:rPr lang="en-GB" dirty="0" smtClean="0"/>
              <a:t>TB -&gt; PC - UDP Packet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08-12-2011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E1014-AED3-474D-9464-E93697F35DD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25" name="Content Placeholder 5"/>
          <p:cNvGraphicFramePr>
            <a:graphicFrameLocks/>
          </p:cNvGraphicFramePr>
          <p:nvPr/>
        </p:nvGraphicFramePr>
        <p:xfrm>
          <a:off x="341313" y="1639888"/>
          <a:ext cx="1935216" cy="111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5"/>
                <a:gridCol w="379191"/>
              </a:tblGrid>
              <a:tr h="371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</a:t>
                      </a:r>
                      <a:r>
                        <a:rPr lang="en-GB" sz="800" b="1" baseline="0" dirty="0" smtClean="0">
                          <a:solidFill>
                            <a:schemeClr val="bg1"/>
                          </a:solidFill>
                        </a:rPr>
                        <a:t> Header</a:t>
                      </a: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529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8M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6116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341313" y="2516188"/>
          <a:ext cx="1935216" cy="77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5"/>
                <a:gridCol w="379191"/>
              </a:tblGrid>
              <a:tr h="565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8M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Content Placeholder 5"/>
          <p:cNvGraphicFramePr>
            <a:graphicFrameLocks/>
          </p:cNvGraphicFramePr>
          <p:nvPr/>
        </p:nvGraphicFramePr>
        <p:xfrm>
          <a:off x="341313" y="3076575"/>
          <a:ext cx="1935216" cy="94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5"/>
                <a:gridCol w="379191"/>
              </a:tblGrid>
              <a:tr h="724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8M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2206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Content Placeholder 5"/>
          <p:cNvGraphicFramePr>
            <a:graphicFrameLocks/>
          </p:cNvGraphicFramePr>
          <p:nvPr/>
        </p:nvGraphicFramePr>
        <p:xfrm>
          <a:off x="431800" y="3789363"/>
          <a:ext cx="1935216" cy="94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5"/>
                <a:gridCol w="379191"/>
              </a:tblGrid>
              <a:tr h="724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8M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2206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Content Placeholder 5"/>
          <p:cNvGraphicFramePr>
            <a:graphicFrameLocks/>
          </p:cNvGraphicFramePr>
          <p:nvPr/>
        </p:nvGraphicFramePr>
        <p:xfrm>
          <a:off x="522288" y="4508500"/>
          <a:ext cx="1935216" cy="94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5"/>
                <a:gridCol w="379191"/>
              </a:tblGrid>
              <a:tr h="724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8M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2206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Content Placeholder 5"/>
          <p:cNvGraphicFramePr>
            <a:graphicFrameLocks/>
          </p:cNvGraphicFramePr>
          <p:nvPr/>
        </p:nvGraphicFramePr>
        <p:xfrm>
          <a:off x="1557338" y="5229225"/>
          <a:ext cx="1935216" cy="94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5"/>
                <a:gridCol w="379191"/>
              </a:tblGrid>
              <a:tr h="724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Detector Data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8M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2206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Trailer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8B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449" name="Content Placeholder 12"/>
          <p:cNvSpPr>
            <a:spLocks noGrp="1"/>
          </p:cNvSpPr>
          <p:nvPr>
            <p:ph idx="1"/>
          </p:nvPr>
        </p:nvSpPr>
        <p:spPr>
          <a:xfrm>
            <a:off x="3851275" y="2078850"/>
            <a:ext cx="4705350" cy="40171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Packet trailer</a:t>
            </a:r>
          </a:p>
          <a:p>
            <a:pPr lvl="1">
              <a:buFontTx/>
              <a:buChar char="•"/>
            </a:pPr>
            <a:r>
              <a:rPr lang="en-GB" sz="1800" dirty="0" smtClean="0"/>
              <a:t>Frame/Packet Count +</a:t>
            </a:r>
            <a:r>
              <a:rPr lang="en-GB" sz="1800" dirty="0" err="1" smtClean="0"/>
              <a:t>sof</a:t>
            </a:r>
            <a:r>
              <a:rPr lang="en-GB" sz="1800" dirty="0" smtClean="0"/>
              <a:t>/</a:t>
            </a:r>
            <a:r>
              <a:rPr lang="en-GB" sz="1800" dirty="0" err="1" smtClean="0"/>
              <a:t>eof</a:t>
            </a:r>
            <a:endParaRPr lang="en-GB" sz="1800" dirty="0" smtClean="0"/>
          </a:p>
          <a:p>
            <a:pPr lvl="1">
              <a:buFontTx/>
              <a:buChar char="•"/>
            </a:pPr>
            <a:endParaRPr lang="en-GB" sz="1800" dirty="0" smtClean="0"/>
          </a:p>
          <a:p>
            <a:pPr>
              <a:buFontTx/>
              <a:buChar char="•"/>
            </a:pPr>
            <a:r>
              <a:rPr lang="en-GB" sz="2000" dirty="0" smtClean="0"/>
              <a:t>Overwrite next packet over trailer of previous packet</a:t>
            </a:r>
          </a:p>
          <a:p>
            <a:pPr>
              <a:buFontTx/>
              <a:buChar char="•"/>
            </a:pPr>
            <a:r>
              <a:rPr lang="en-GB" sz="2000" dirty="0" smtClean="0"/>
              <a:t>No copies to remove trailer</a:t>
            </a:r>
          </a:p>
          <a:p>
            <a:pPr>
              <a:buFontTx/>
              <a:buChar char="•"/>
            </a:pPr>
            <a:r>
              <a:rPr lang="en-GB" sz="2000" dirty="0" smtClean="0"/>
              <a:t>Re-assembles Local Link Frame in memory</a:t>
            </a:r>
          </a:p>
          <a:p>
            <a:pPr>
              <a:buFontTx/>
              <a:buChar char="•"/>
            </a:pPr>
            <a:endParaRPr lang="en-GB" sz="2000" i="1" dirty="0" smtClean="0"/>
          </a:p>
          <a:p>
            <a:pPr>
              <a:buFontTx/>
              <a:buChar char="•"/>
            </a:pPr>
            <a:r>
              <a:rPr lang="en-GB" sz="1400" i="1" dirty="0" smtClean="0"/>
              <a:t>Some copying may be required to fix out of order and missing packets but at a low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UDP TB -&gt; PC - Trailer Format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0825" y="1808163"/>
          <a:ext cx="864096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>
                    <a:noFill/>
                  </a:tcPr>
                </a:tc>
              </a:tr>
              <a:tr h="370840">
                <a:tc gridSpan="32">
                  <a:txBody>
                    <a:bodyPr/>
                    <a:lstStyle/>
                    <a:p>
                      <a:pPr algn="ctr"/>
                      <a:endParaRPr lang="en-GB" sz="10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Frame Count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3"/>
                          </a:solidFill>
                        </a:rPr>
                        <a:t>SOF</a:t>
                      </a:r>
                      <a:endParaRPr lang="en-GB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EOF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Reserved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/>
                      <a:endParaRPr lang="en-GB" sz="10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Packet Count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08-12-2011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71B17-5B7E-4921-A15B-FED881333C2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468" name="Text Placeholder 7"/>
          <p:cNvSpPr>
            <a:spLocks noGrp="1"/>
          </p:cNvSpPr>
          <p:nvPr>
            <p:ph type="body" idx="4294967295"/>
          </p:nvPr>
        </p:nvSpPr>
        <p:spPr>
          <a:xfrm>
            <a:off x="252413" y="3248980"/>
            <a:ext cx="8639175" cy="283908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Frame Count 2^32 frames =&gt; 10 years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@10Hz</a:t>
            </a:r>
          </a:p>
          <a:p>
            <a:pPr>
              <a:buFontTx/>
              <a:buChar char="•"/>
            </a:pPr>
            <a:r>
              <a:rPr lang="en-GB" sz="2000" dirty="0" smtClean="0"/>
              <a:t>Packet Count 2^24 =&gt; 128 </a:t>
            </a:r>
            <a:r>
              <a:rPr lang="en-GB" sz="2000" dirty="0" err="1" smtClean="0"/>
              <a:t>Gbyte</a:t>
            </a:r>
            <a:r>
              <a:rPr lang="en-GB" sz="2000" dirty="0" smtClean="0"/>
              <a:t> Max Frame Size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8192 Bytes/</a:t>
            </a:r>
            <a:r>
              <a:rPr lang="en-GB" sz="1800" dirty="0" err="1" smtClean="0"/>
              <a:t>pkt</a:t>
            </a:r>
            <a:endParaRPr lang="en-GB" sz="1800" dirty="0" smtClean="0"/>
          </a:p>
          <a:p>
            <a:pPr>
              <a:buFontTx/>
              <a:buChar char="•"/>
            </a:pPr>
            <a:r>
              <a:rPr lang="en-GB" sz="2000" dirty="0" smtClean="0"/>
              <a:t>SOF/EOF flags + 6 bits reserved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e.g. SOP/EOP/RESEND/,…</a:t>
            </a:r>
          </a:p>
          <a:p>
            <a:pPr lvl="1"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Same Format as Header Mode…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10G UDP Block Tx Path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1510" y="4373563"/>
            <a:ext cx="8820980" cy="167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1800" dirty="0" smtClean="0"/>
              <a:t>Simplified view of Transmit packet processing</a:t>
            </a:r>
          </a:p>
          <a:p>
            <a:pPr lvl="1">
              <a:buFontTx/>
              <a:buChar char="•"/>
            </a:pPr>
            <a:r>
              <a:rPr lang="en-GB" sz="1400" dirty="0" smtClean="0"/>
              <a:t>Local Link  Frame contains train data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Local link frame header contains index to MAC, IP, PORT in LUT 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Entire local link frame packet stream sent to the address indexed in the LUT – ‘farm mode’ 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Power PC or firmware can set this for each train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The addresses could simply loop or be sourced from broadcasts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5EF3F-29FF-4E93-AFE4-ACDB79E676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17588" y="1816100"/>
            <a:ext cx="809625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ll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 </a:t>
            </a: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fifo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232025" y="1816100"/>
            <a:ext cx="811213" cy="10795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hdr</a:t>
            </a:r>
          </a:p>
          <a:p>
            <a:pPr algn="ctr" eaLnBrk="0" hangingPunct="0"/>
            <a:r>
              <a:rPr lang="en-GB" sz="1400">
                <a:latin typeface="Lucida Grande"/>
              </a:rPr>
              <a:t>trl</a:t>
            </a:r>
          </a:p>
          <a:p>
            <a:pPr algn="ctr" eaLnBrk="0" hangingPunct="0"/>
            <a:r>
              <a:rPr lang="en-GB" sz="1400">
                <a:latin typeface="Lucida Grande"/>
              </a:rPr>
              <a:t>xtr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48050" y="1816100"/>
            <a:ext cx="809625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ll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 </a:t>
            </a: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pkt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splitter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62488" y="1816100"/>
            <a:ext cx="811212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ll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 </a:t>
            </a: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pkt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hdr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/</a:t>
            </a: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trl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insert</a:t>
            </a:r>
          </a:p>
        </p:txBody>
      </p:sp>
      <p:cxnSp>
        <p:nvCxnSpPr>
          <p:cNvPr id="12299" name="Straight Arrow Connector 11"/>
          <p:cNvCxnSpPr>
            <a:cxnSpLocks noChangeShapeType="1"/>
          </p:cNvCxnSpPr>
          <p:nvPr/>
        </p:nvCxnSpPr>
        <p:spPr bwMode="auto">
          <a:xfrm>
            <a:off x="1827213" y="2400300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0" name="Straight Arrow Connector 14"/>
          <p:cNvCxnSpPr>
            <a:cxnSpLocks noChangeShapeType="1"/>
          </p:cNvCxnSpPr>
          <p:nvPr/>
        </p:nvCxnSpPr>
        <p:spPr bwMode="auto">
          <a:xfrm>
            <a:off x="3043238" y="2400300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1" name="Straight Arrow Connector 15"/>
          <p:cNvCxnSpPr>
            <a:cxnSpLocks noChangeShapeType="1"/>
          </p:cNvCxnSpPr>
          <p:nvPr/>
        </p:nvCxnSpPr>
        <p:spPr bwMode="auto">
          <a:xfrm>
            <a:off x="4257675" y="2400300"/>
            <a:ext cx="4048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2" name="Straight Arrow Connector 16"/>
          <p:cNvCxnSpPr>
            <a:cxnSpLocks noChangeShapeType="1"/>
          </p:cNvCxnSpPr>
          <p:nvPr/>
        </p:nvCxnSpPr>
        <p:spPr bwMode="auto">
          <a:xfrm>
            <a:off x="5473700" y="2400300"/>
            <a:ext cx="4048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7"/>
          <p:cNvSpPr/>
          <p:nvPr/>
        </p:nvSpPr>
        <p:spPr bwMode="auto">
          <a:xfrm>
            <a:off x="5878513" y="1816100"/>
            <a:ext cx="809625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ll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 </a:t>
            </a: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pkt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chks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  <a:p>
            <a:pPr algn="ctr" eaLnBrk="0" hangingPunct="0">
              <a:defRPr/>
            </a:pPr>
            <a:r>
              <a:rPr lang="en-GB" sz="1400" dirty="0" err="1">
                <a:latin typeface="Lucida Grande" pitchFamily="84" charset="0"/>
                <a:ea typeface="ヒラギノ角ゴ Pro W3" pitchFamily="84" charset="-128"/>
              </a:rPr>
              <a:t>len</a:t>
            </a: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2304" name="Straight Arrow Connector 18"/>
          <p:cNvCxnSpPr>
            <a:cxnSpLocks noChangeShapeType="1"/>
          </p:cNvCxnSpPr>
          <p:nvPr/>
        </p:nvCxnSpPr>
        <p:spPr bwMode="auto">
          <a:xfrm>
            <a:off x="6688138" y="2400300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5" name="Straight Arrow Connector 19"/>
          <p:cNvCxnSpPr>
            <a:cxnSpLocks noChangeShapeType="1"/>
          </p:cNvCxnSpPr>
          <p:nvPr/>
        </p:nvCxnSpPr>
        <p:spPr bwMode="auto">
          <a:xfrm>
            <a:off x="612775" y="2400300"/>
            <a:ext cx="4048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6" name="Straight Arrow Connector 20"/>
          <p:cNvCxnSpPr>
            <a:cxnSpLocks noChangeShapeType="1"/>
          </p:cNvCxnSpPr>
          <p:nvPr/>
        </p:nvCxnSpPr>
        <p:spPr bwMode="auto">
          <a:xfrm>
            <a:off x="6688138" y="1951038"/>
            <a:ext cx="4048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6643688" y="1719263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chks</a:t>
            </a:r>
            <a:endParaRPr lang="en-GB" sz="1200"/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6688138" y="1898650"/>
            <a:ext cx="388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len</a:t>
            </a:r>
            <a:endParaRPr lang="en-GB" sz="1200"/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6683375" y="212407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ll pkt</a:t>
            </a:r>
            <a:endParaRPr lang="en-GB" sz="1200"/>
          </a:p>
        </p:txBody>
      </p:sp>
      <p:cxnSp>
        <p:nvCxnSpPr>
          <p:cNvPr id="12310" name="Straight Arrow Connector 24"/>
          <p:cNvCxnSpPr>
            <a:cxnSpLocks noChangeShapeType="1"/>
          </p:cNvCxnSpPr>
          <p:nvPr/>
        </p:nvCxnSpPr>
        <p:spPr bwMode="auto">
          <a:xfrm>
            <a:off x="6688138" y="2103438"/>
            <a:ext cx="4048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11" name="Rectangle 25"/>
          <p:cNvSpPr>
            <a:spLocks noChangeArrowheads="1"/>
          </p:cNvSpPr>
          <p:nvPr/>
        </p:nvSpPr>
        <p:spPr bwMode="auto">
          <a:xfrm>
            <a:off x="431800" y="2130425"/>
            <a:ext cx="519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ll frm</a:t>
            </a:r>
            <a:endParaRPr lang="en-GB" sz="1200"/>
          </a:p>
        </p:txBody>
      </p:sp>
      <p:sp>
        <p:nvSpPr>
          <p:cNvPr id="12312" name="Rectangle 26"/>
          <p:cNvSpPr>
            <a:spLocks noChangeArrowheads="1"/>
          </p:cNvSpPr>
          <p:nvPr/>
        </p:nvSpPr>
        <p:spPr bwMode="auto">
          <a:xfrm>
            <a:off x="5878513" y="3211513"/>
            <a:ext cx="809625" cy="10795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MAC</a:t>
            </a:r>
          </a:p>
          <a:p>
            <a:pPr algn="ctr" eaLnBrk="0" hangingPunct="0"/>
            <a:r>
              <a:rPr lang="en-GB" sz="1400">
                <a:latin typeface="Lucida Grande"/>
              </a:rPr>
              <a:t>IP</a:t>
            </a:r>
          </a:p>
          <a:p>
            <a:pPr algn="ctr" eaLnBrk="0" hangingPunct="0"/>
            <a:r>
              <a:rPr lang="en-GB" sz="1400">
                <a:latin typeface="Lucida Grande"/>
              </a:rPr>
              <a:t>PORT</a:t>
            </a:r>
          </a:p>
          <a:p>
            <a:pPr algn="ctr" eaLnBrk="0" hangingPunct="0"/>
            <a:r>
              <a:rPr lang="en-GB" sz="1400">
                <a:latin typeface="Lucida Grande"/>
              </a:rPr>
              <a:t>LUT</a:t>
            </a:r>
          </a:p>
        </p:txBody>
      </p:sp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4662488" y="3211513"/>
            <a:ext cx="811212" cy="10795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Index</a:t>
            </a:r>
          </a:p>
          <a:p>
            <a:pPr algn="ctr" eaLnBrk="0" hangingPunct="0"/>
            <a:r>
              <a:rPr lang="en-GB" sz="1400">
                <a:latin typeface="Lucida Grande"/>
              </a:rPr>
              <a:t>extract</a:t>
            </a:r>
          </a:p>
        </p:txBody>
      </p:sp>
      <p:sp>
        <p:nvSpPr>
          <p:cNvPr id="12314" name="Rectangle 28"/>
          <p:cNvSpPr>
            <a:spLocks noChangeArrowheads="1"/>
          </p:cNvSpPr>
          <p:nvPr/>
        </p:nvSpPr>
        <p:spPr bwMode="auto">
          <a:xfrm>
            <a:off x="2997200" y="2130425"/>
            <a:ext cx="500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ll pld</a:t>
            </a:r>
            <a:endParaRPr lang="en-GB" sz="1200"/>
          </a:p>
        </p:txBody>
      </p:sp>
      <p:cxnSp>
        <p:nvCxnSpPr>
          <p:cNvPr id="12315" name="Straight Arrow Connector 29"/>
          <p:cNvCxnSpPr>
            <a:cxnSpLocks noChangeShapeType="1"/>
          </p:cNvCxnSpPr>
          <p:nvPr/>
        </p:nvCxnSpPr>
        <p:spPr bwMode="auto">
          <a:xfrm>
            <a:off x="5473700" y="3795713"/>
            <a:ext cx="4048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6" name="Straight Arrow Connector 30"/>
          <p:cNvCxnSpPr>
            <a:cxnSpLocks noChangeShapeType="1"/>
          </p:cNvCxnSpPr>
          <p:nvPr/>
        </p:nvCxnSpPr>
        <p:spPr bwMode="auto">
          <a:xfrm>
            <a:off x="3267075" y="3789363"/>
            <a:ext cx="13954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7" name="Straight Connector 33"/>
          <p:cNvCxnSpPr>
            <a:cxnSpLocks noChangeShapeType="1"/>
          </p:cNvCxnSpPr>
          <p:nvPr/>
        </p:nvCxnSpPr>
        <p:spPr bwMode="auto">
          <a:xfrm flipV="1">
            <a:off x="3267075" y="2754313"/>
            <a:ext cx="0" cy="10350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8" name="Straight Connector 35"/>
          <p:cNvCxnSpPr>
            <a:cxnSpLocks noChangeShapeType="1"/>
          </p:cNvCxnSpPr>
          <p:nvPr/>
        </p:nvCxnSpPr>
        <p:spPr bwMode="auto">
          <a:xfrm flipH="1">
            <a:off x="3043238" y="2754313"/>
            <a:ext cx="2238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9" name="Straight Arrow Connector 37"/>
          <p:cNvCxnSpPr>
            <a:cxnSpLocks noChangeShapeType="1"/>
          </p:cNvCxnSpPr>
          <p:nvPr/>
        </p:nvCxnSpPr>
        <p:spPr bwMode="auto">
          <a:xfrm>
            <a:off x="6688138" y="3473450"/>
            <a:ext cx="4048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0" name="Rectangle 38"/>
          <p:cNvSpPr>
            <a:spLocks noChangeArrowheads="1"/>
          </p:cNvSpPr>
          <p:nvPr/>
        </p:nvSpPr>
        <p:spPr bwMode="auto">
          <a:xfrm>
            <a:off x="6643688" y="3241675"/>
            <a:ext cx="4746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mac</a:t>
            </a:r>
            <a:endParaRPr lang="en-GB" sz="1200"/>
          </a:p>
        </p:txBody>
      </p:sp>
      <p:cxnSp>
        <p:nvCxnSpPr>
          <p:cNvPr id="12321" name="Straight Arrow Connector 39"/>
          <p:cNvCxnSpPr>
            <a:cxnSpLocks noChangeShapeType="1"/>
          </p:cNvCxnSpPr>
          <p:nvPr/>
        </p:nvCxnSpPr>
        <p:spPr bwMode="auto">
          <a:xfrm>
            <a:off x="6688138" y="3789363"/>
            <a:ext cx="4048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2" name="Rectangle 40"/>
          <p:cNvSpPr>
            <a:spLocks noChangeArrowheads="1"/>
          </p:cNvSpPr>
          <p:nvPr/>
        </p:nvSpPr>
        <p:spPr bwMode="auto">
          <a:xfrm>
            <a:off x="6643688" y="3557588"/>
            <a:ext cx="30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ip</a:t>
            </a:r>
            <a:endParaRPr lang="en-GB" sz="1200"/>
          </a:p>
        </p:txBody>
      </p:sp>
      <p:cxnSp>
        <p:nvCxnSpPr>
          <p:cNvPr id="12323" name="Straight Arrow Connector 41"/>
          <p:cNvCxnSpPr>
            <a:cxnSpLocks noChangeShapeType="1"/>
          </p:cNvCxnSpPr>
          <p:nvPr/>
        </p:nvCxnSpPr>
        <p:spPr bwMode="auto">
          <a:xfrm>
            <a:off x="6688138" y="4103688"/>
            <a:ext cx="4048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4" name="Rectangle 42"/>
          <p:cNvSpPr>
            <a:spLocks noChangeArrowheads="1"/>
          </p:cNvSpPr>
          <p:nvPr/>
        </p:nvSpPr>
        <p:spPr bwMode="auto">
          <a:xfrm>
            <a:off x="6643688" y="3871913"/>
            <a:ext cx="449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port</a:t>
            </a:r>
            <a:endParaRPr lang="en-GB" sz="1200"/>
          </a:p>
        </p:txBody>
      </p:sp>
      <p:sp>
        <p:nvSpPr>
          <p:cNvPr id="12325" name="Rectangle 43"/>
          <p:cNvSpPr>
            <a:spLocks noChangeArrowheads="1"/>
          </p:cNvSpPr>
          <p:nvPr/>
        </p:nvSpPr>
        <p:spPr bwMode="auto">
          <a:xfrm>
            <a:off x="3402013" y="3563938"/>
            <a:ext cx="688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ll hdr/trl</a:t>
            </a:r>
            <a:endParaRPr lang="en-GB" sz="1200"/>
          </a:p>
        </p:txBody>
      </p:sp>
      <p:sp>
        <p:nvSpPr>
          <p:cNvPr id="45" name="Rectangle 44"/>
          <p:cNvSpPr/>
          <p:nvPr/>
        </p:nvSpPr>
        <p:spPr bwMode="auto">
          <a:xfrm>
            <a:off x="7092950" y="1808163"/>
            <a:ext cx="809625" cy="25209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Packet</a:t>
            </a:r>
          </a:p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Engine</a:t>
            </a:r>
          </a:p>
          <a:p>
            <a:pPr algn="ctr" eaLnBrk="0" hangingPunct="0">
              <a:defRPr/>
            </a:pP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327" name="Rectangle 45"/>
          <p:cNvSpPr>
            <a:spLocks noChangeArrowheads="1"/>
          </p:cNvSpPr>
          <p:nvPr/>
        </p:nvSpPr>
        <p:spPr bwMode="auto">
          <a:xfrm>
            <a:off x="5418138" y="35194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index</a:t>
            </a:r>
            <a:endParaRPr lang="en-GB" sz="1200"/>
          </a:p>
        </p:txBody>
      </p:sp>
      <p:cxnSp>
        <p:nvCxnSpPr>
          <p:cNvPr id="12328" name="Straight Arrow Connector 47"/>
          <p:cNvCxnSpPr>
            <a:cxnSpLocks noChangeShapeType="1"/>
          </p:cNvCxnSpPr>
          <p:nvPr/>
        </p:nvCxnSpPr>
        <p:spPr bwMode="auto">
          <a:xfrm>
            <a:off x="7902575" y="3068638"/>
            <a:ext cx="406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9" name="Rectangle 48"/>
          <p:cNvSpPr>
            <a:spLocks noChangeArrowheads="1"/>
          </p:cNvSpPr>
          <p:nvPr/>
        </p:nvSpPr>
        <p:spPr bwMode="auto">
          <a:xfrm>
            <a:off x="7948613" y="2754313"/>
            <a:ext cx="739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xgmii-tx</a:t>
            </a:r>
            <a:endParaRPr lang="en-GB" sz="1200"/>
          </a:p>
        </p:txBody>
      </p:sp>
      <p:sp>
        <p:nvSpPr>
          <p:cNvPr id="12330" name="Rectangle 25"/>
          <p:cNvSpPr>
            <a:spLocks noChangeArrowheads="1"/>
          </p:cNvSpPr>
          <p:nvPr/>
        </p:nvSpPr>
        <p:spPr bwMode="auto">
          <a:xfrm>
            <a:off x="657225" y="2403475"/>
            <a:ext cx="3000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2331" name="Rectangle 25"/>
          <p:cNvSpPr>
            <a:spLocks noChangeArrowheads="1"/>
          </p:cNvSpPr>
          <p:nvPr/>
        </p:nvSpPr>
        <p:spPr bwMode="auto">
          <a:xfrm>
            <a:off x="7948613" y="3078163"/>
            <a:ext cx="565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64D+8C</a:t>
            </a:r>
            <a:endParaRPr lang="en-GB" sz="800"/>
          </a:p>
        </p:txBody>
      </p:sp>
      <p:sp>
        <p:nvSpPr>
          <p:cNvPr id="12332" name="Rectangle 25"/>
          <p:cNvSpPr>
            <a:spLocks noChangeArrowheads="1"/>
          </p:cNvSpPr>
          <p:nvPr/>
        </p:nvSpPr>
        <p:spPr bwMode="auto">
          <a:xfrm>
            <a:off x="6688138" y="2403475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2333" name="Rectangle 25"/>
          <p:cNvSpPr>
            <a:spLocks noChangeArrowheads="1"/>
          </p:cNvSpPr>
          <p:nvPr/>
        </p:nvSpPr>
        <p:spPr bwMode="auto">
          <a:xfrm>
            <a:off x="5427663" y="2393950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2334" name="Rectangle 25"/>
          <p:cNvSpPr>
            <a:spLocks noChangeArrowheads="1"/>
          </p:cNvSpPr>
          <p:nvPr/>
        </p:nvSpPr>
        <p:spPr bwMode="auto">
          <a:xfrm>
            <a:off x="4227513" y="2384425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2335" name="Rectangle 25"/>
          <p:cNvSpPr>
            <a:spLocks noChangeArrowheads="1"/>
          </p:cNvSpPr>
          <p:nvPr/>
        </p:nvSpPr>
        <p:spPr bwMode="auto">
          <a:xfrm>
            <a:off x="3036888" y="2374900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2336" name="Rectangle 25"/>
          <p:cNvSpPr>
            <a:spLocks noChangeArrowheads="1"/>
          </p:cNvSpPr>
          <p:nvPr/>
        </p:nvSpPr>
        <p:spPr bwMode="auto">
          <a:xfrm>
            <a:off x="1846263" y="2374900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2337" name="Rectangle 43"/>
          <p:cNvSpPr>
            <a:spLocks noChangeArrowheads="1"/>
          </p:cNvSpPr>
          <p:nvPr/>
        </p:nvSpPr>
        <p:spPr bwMode="auto">
          <a:xfrm>
            <a:off x="5921375" y="1576388"/>
            <a:ext cx="704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8k pipe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10G UDP Block Rx Path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6613" y="4373563"/>
            <a:ext cx="7772400" cy="167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1800" dirty="0" smtClean="0"/>
              <a:t>Simplified view of Receive packet processing</a:t>
            </a:r>
          </a:p>
          <a:p>
            <a:pPr lvl="1">
              <a:buFontTx/>
              <a:buChar char="•"/>
            </a:pPr>
            <a:r>
              <a:rPr lang="en-GB" sz="1400" dirty="0" smtClean="0"/>
              <a:t>Re-assembles Packet stream into Local Link Data Frame using trailer info</a:t>
            </a:r>
          </a:p>
          <a:p>
            <a:pPr lvl="1">
              <a:buFontTx/>
              <a:buChar char="•"/>
            </a:pPr>
            <a:r>
              <a:rPr lang="en-GB" sz="1400" dirty="0" smtClean="0"/>
              <a:t>Extracts MAC, IP, PORT info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Provides MAC, IP &amp; PORT Filter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Currently Receives from a single address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93A30-A86E-4E88-93B5-5AE43D2309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103438" y="1816100"/>
            <a:ext cx="809625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LL FIFO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17875" y="1816100"/>
            <a:ext cx="811213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PKT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COMBINE</a:t>
            </a:r>
          </a:p>
        </p:txBody>
      </p:sp>
      <p:cxnSp>
        <p:nvCxnSpPr>
          <p:cNvPr id="13321" name="Straight Arrow Connector 14"/>
          <p:cNvCxnSpPr>
            <a:cxnSpLocks noChangeShapeType="1"/>
          </p:cNvCxnSpPr>
          <p:nvPr/>
        </p:nvCxnSpPr>
        <p:spPr bwMode="auto">
          <a:xfrm flipH="1">
            <a:off x="1698625" y="2400300"/>
            <a:ext cx="4048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2" name="Straight Arrow Connector 15"/>
          <p:cNvCxnSpPr>
            <a:cxnSpLocks noChangeShapeType="1"/>
          </p:cNvCxnSpPr>
          <p:nvPr/>
        </p:nvCxnSpPr>
        <p:spPr bwMode="auto">
          <a:xfrm flipH="1">
            <a:off x="2913063" y="2400300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3" name="Straight Arrow Connector 16"/>
          <p:cNvCxnSpPr>
            <a:cxnSpLocks noChangeShapeType="1"/>
          </p:cNvCxnSpPr>
          <p:nvPr/>
        </p:nvCxnSpPr>
        <p:spPr bwMode="auto">
          <a:xfrm flipH="1">
            <a:off x="4129088" y="2400300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7"/>
          <p:cNvSpPr/>
          <p:nvPr/>
        </p:nvSpPr>
        <p:spPr bwMode="auto">
          <a:xfrm>
            <a:off x="4533900" y="1816100"/>
            <a:ext cx="809625" cy="111784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UDP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EXTRACT</a:t>
            </a:r>
          </a:p>
          <a:p>
            <a:pPr algn="ctr" eaLnBrk="0" hangingPunct="0">
              <a:defRPr/>
            </a:pPr>
            <a:endParaRPr lang="en-GB" sz="1200" b="1" dirty="0"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3325" name="Straight Arrow Connector 18"/>
          <p:cNvCxnSpPr>
            <a:cxnSpLocks noChangeShapeType="1"/>
          </p:cNvCxnSpPr>
          <p:nvPr/>
        </p:nvCxnSpPr>
        <p:spPr bwMode="auto">
          <a:xfrm flipH="1">
            <a:off x="5343525" y="2400300"/>
            <a:ext cx="4048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33" name="Straight Arrow Connector 47"/>
          <p:cNvCxnSpPr>
            <a:cxnSpLocks noChangeShapeType="1"/>
          </p:cNvCxnSpPr>
          <p:nvPr/>
        </p:nvCxnSpPr>
        <p:spPr bwMode="auto">
          <a:xfrm flipH="1">
            <a:off x="6556375" y="2428875"/>
            <a:ext cx="406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34" name="Rectangle 48"/>
          <p:cNvSpPr>
            <a:spLocks noChangeArrowheads="1"/>
          </p:cNvSpPr>
          <p:nvPr/>
        </p:nvSpPr>
        <p:spPr bwMode="auto">
          <a:xfrm>
            <a:off x="6597650" y="2168525"/>
            <a:ext cx="781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xgmii-Rx</a:t>
            </a:r>
            <a:endParaRPr lang="en-GB" sz="1200"/>
          </a:p>
        </p:txBody>
      </p:sp>
      <p:sp>
        <p:nvSpPr>
          <p:cNvPr id="13335" name="Rectangle 25"/>
          <p:cNvSpPr>
            <a:spLocks noChangeArrowheads="1"/>
          </p:cNvSpPr>
          <p:nvPr/>
        </p:nvSpPr>
        <p:spPr bwMode="auto">
          <a:xfrm>
            <a:off x="6602413" y="2438400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64D+8C</a:t>
            </a:r>
            <a:endParaRPr lang="en-GB" sz="800"/>
          </a:p>
        </p:txBody>
      </p:sp>
      <p:sp>
        <p:nvSpPr>
          <p:cNvPr id="13336" name="Rectangle 25"/>
          <p:cNvSpPr>
            <a:spLocks noChangeArrowheads="1"/>
          </p:cNvSpPr>
          <p:nvPr/>
        </p:nvSpPr>
        <p:spPr bwMode="auto">
          <a:xfrm>
            <a:off x="5343525" y="2403475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4083050" y="2393950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3338" name="Rectangle 25"/>
          <p:cNvSpPr>
            <a:spLocks noChangeArrowheads="1"/>
          </p:cNvSpPr>
          <p:nvPr/>
        </p:nvSpPr>
        <p:spPr bwMode="auto">
          <a:xfrm>
            <a:off x="2882900" y="2384425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1692275" y="2374900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64</a:t>
            </a:r>
            <a:endParaRPr lang="en-GB" sz="800"/>
          </a:p>
        </p:txBody>
      </p:sp>
      <p:sp>
        <p:nvSpPr>
          <p:cNvPr id="50" name="Rectangle 49"/>
          <p:cNvSpPr/>
          <p:nvPr/>
        </p:nvSpPr>
        <p:spPr bwMode="auto">
          <a:xfrm>
            <a:off x="5746750" y="1854200"/>
            <a:ext cx="809625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ENET frame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Sync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Lucida Grande" pitchFamily="84" charset="0"/>
                <a:ea typeface="ヒラギノ角ゴ Pro W3" pitchFamily="84" charset="-128"/>
              </a:rPr>
              <a:t>align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Connector 49"/>
          <p:cNvCxnSpPr>
            <a:cxnSpLocks noChangeShapeType="1"/>
          </p:cNvCxnSpPr>
          <p:nvPr/>
        </p:nvCxnSpPr>
        <p:spPr bwMode="auto">
          <a:xfrm>
            <a:off x="3536950" y="2168525"/>
            <a:ext cx="0" cy="81756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881063" y="503238"/>
            <a:ext cx="7772400" cy="1333500"/>
          </a:xfrm>
        </p:spPr>
        <p:txBody>
          <a:bodyPr/>
          <a:lstStyle/>
          <a:p>
            <a:r>
              <a:rPr lang="en-GB" dirty="0" smtClean="0"/>
              <a:t>Slice Test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010E0-A871-4B7D-8A9D-F13AC051CA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17415" name="Straight Arrow Connector 10"/>
          <p:cNvCxnSpPr>
            <a:cxnSpLocks noChangeShapeType="1"/>
          </p:cNvCxnSpPr>
          <p:nvPr/>
        </p:nvCxnSpPr>
        <p:spPr bwMode="auto">
          <a:xfrm>
            <a:off x="7226300" y="2484438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7316788" y="2574925"/>
            <a:ext cx="492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XAUI</a:t>
            </a:r>
            <a:endParaRPr lang="en-GB" sz="1000" b="1"/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6146800" y="1809750"/>
            <a:ext cx="1079500" cy="14398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LL-10G</a:t>
            </a:r>
          </a:p>
          <a:p>
            <a:pPr algn="ctr" eaLnBrk="0" hangingPunct="0"/>
            <a:r>
              <a:rPr lang="en-GB" sz="1400">
                <a:latin typeface="Lucida Grande"/>
              </a:rPr>
              <a:t>UDP</a:t>
            </a:r>
          </a:p>
          <a:p>
            <a:pPr algn="ctr" eaLnBrk="0" hangingPunct="0"/>
            <a:endParaRPr lang="en-GB" sz="1400">
              <a:latin typeface="Lucida Grande"/>
            </a:endParaRPr>
          </a:p>
          <a:p>
            <a:pPr algn="ctr" eaLnBrk="0" hangingPunct="0"/>
            <a:r>
              <a:rPr lang="en-GB" sz="1400">
                <a:latin typeface="Lucida Grande"/>
              </a:rPr>
              <a:t>+FM</a:t>
            </a:r>
          </a:p>
        </p:txBody>
      </p:sp>
      <p:sp>
        <p:nvSpPr>
          <p:cNvPr id="21" name="Trapezoid 20"/>
          <p:cNvSpPr/>
          <p:nvPr/>
        </p:nvSpPr>
        <p:spPr bwMode="auto">
          <a:xfrm rot="5400000" flipH="1">
            <a:off x="3425031" y="2326482"/>
            <a:ext cx="1439863" cy="495300"/>
          </a:xfrm>
          <a:prstGeom prst="trapezoid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/>
              </a:rPr>
              <a:t>LL-MUX</a:t>
            </a:r>
          </a:p>
        </p:txBody>
      </p:sp>
      <p:cxnSp>
        <p:nvCxnSpPr>
          <p:cNvPr id="17419" name="Straight Arrow Connector 21"/>
          <p:cNvCxnSpPr>
            <a:cxnSpLocks noChangeShapeType="1"/>
          </p:cNvCxnSpPr>
          <p:nvPr/>
        </p:nvCxnSpPr>
        <p:spPr bwMode="auto">
          <a:xfrm>
            <a:off x="4391025" y="2482850"/>
            <a:ext cx="1755775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0" name="Rectangle 6"/>
          <p:cNvSpPr>
            <a:spLocks noChangeArrowheads="1"/>
          </p:cNvSpPr>
          <p:nvPr/>
        </p:nvSpPr>
        <p:spPr bwMode="auto">
          <a:xfrm>
            <a:off x="4976813" y="2671763"/>
            <a:ext cx="585787" cy="622300"/>
          </a:xfrm>
          <a:prstGeom prst="rect">
            <a:avLst/>
          </a:prstGeom>
          <a:solidFill>
            <a:srgbClr val="B9F9C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lang="en-GB" sz="900" b="1">
                <a:latin typeface="Lucida Grande"/>
              </a:rPr>
              <a:t>LL-MON-IP</a:t>
            </a:r>
          </a:p>
        </p:txBody>
      </p:sp>
      <p:cxnSp>
        <p:nvCxnSpPr>
          <p:cNvPr id="17421" name="Straight Arrow Connector 17"/>
          <p:cNvCxnSpPr>
            <a:cxnSpLocks noChangeShapeType="1"/>
          </p:cNvCxnSpPr>
          <p:nvPr/>
        </p:nvCxnSpPr>
        <p:spPr bwMode="auto">
          <a:xfrm rot="5400000">
            <a:off x="5159375" y="2581275"/>
            <a:ext cx="1793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2455863" y="2933700"/>
            <a:ext cx="674687" cy="314325"/>
          </a:xfrm>
          <a:prstGeom prst="rect">
            <a:avLst/>
          </a:prstGeom>
          <a:solidFill>
            <a:srgbClr val="B9F9C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bIns="0" anchor="ctr" anchorCtr="1"/>
          <a:lstStyle/>
          <a:p>
            <a:pPr algn="ctr" eaLnBrk="0" hangingPunct="0"/>
            <a:r>
              <a:rPr lang="en-GB" sz="900" b="1">
                <a:latin typeface="Lucida Grande"/>
              </a:rPr>
              <a:t>LL-GEN</a:t>
            </a:r>
          </a:p>
        </p:txBody>
      </p:sp>
      <p:cxnSp>
        <p:nvCxnSpPr>
          <p:cNvPr id="17423" name="Straight Arrow Connector 41"/>
          <p:cNvCxnSpPr>
            <a:cxnSpLocks noChangeShapeType="1"/>
          </p:cNvCxnSpPr>
          <p:nvPr/>
        </p:nvCxnSpPr>
        <p:spPr bwMode="auto">
          <a:xfrm>
            <a:off x="3132138" y="307022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5111750" y="2259013"/>
            <a:ext cx="48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sp>
        <p:nvSpPr>
          <p:cNvPr id="17425" name="Rectangle 13"/>
          <p:cNvSpPr>
            <a:spLocks noChangeArrowheads="1"/>
          </p:cNvSpPr>
          <p:nvPr/>
        </p:nvSpPr>
        <p:spPr bwMode="auto">
          <a:xfrm>
            <a:off x="3267075" y="2844800"/>
            <a:ext cx="482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cxnSp>
        <p:nvCxnSpPr>
          <p:cNvPr id="17426" name="Straight Arrow Connector 41"/>
          <p:cNvCxnSpPr>
            <a:cxnSpLocks noChangeShapeType="1"/>
          </p:cNvCxnSpPr>
          <p:nvPr/>
        </p:nvCxnSpPr>
        <p:spPr bwMode="auto">
          <a:xfrm>
            <a:off x="2455863" y="2079625"/>
            <a:ext cx="14414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7" name="Rectangle 13"/>
          <p:cNvSpPr>
            <a:spLocks noChangeArrowheads="1"/>
          </p:cNvSpPr>
          <p:nvPr/>
        </p:nvSpPr>
        <p:spPr bwMode="auto">
          <a:xfrm>
            <a:off x="3267075" y="1808163"/>
            <a:ext cx="48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7361238" y="2259013"/>
            <a:ext cx="334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Tx</a:t>
            </a:r>
            <a:endParaRPr lang="en-GB" sz="1000" b="1"/>
          </a:p>
        </p:txBody>
      </p:sp>
      <p:sp>
        <p:nvSpPr>
          <p:cNvPr id="17429" name="Rectangle 13"/>
          <p:cNvSpPr>
            <a:spLocks noChangeArrowheads="1"/>
          </p:cNvSpPr>
          <p:nvPr/>
        </p:nvSpPr>
        <p:spPr bwMode="auto">
          <a:xfrm>
            <a:off x="2395538" y="1854200"/>
            <a:ext cx="781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 PowerPC</a:t>
            </a:r>
            <a:endParaRPr lang="en-GB" sz="1000" b="1"/>
          </a:p>
        </p:txBody>
      </p:sp>
      <p:cxnSp>
        <p:nvCxnSpPr>
          <p:cNvPr id="17430" name="Straight Arrow Connector 41"/>
          <p:cNvCxnSpPr>
            <a:cxnSpLocks noChangeShapeType="1"/>
          </p:cNvCxnSpPr>
          <p:nvPr/>
        </p:nvCxnSpPr>
        <p:spPr bwMode="auto">
          <a:xfrm>
            <a:off x="3132138" y="2593975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31" name="Rectangle 13"/>
          <p:cNvSpPr>
            <a:spLocks noChangeArrowheads="1"/>
          </p:cNvSpPr>
          <p:nvPr/>
        </p:nvSpPr>
        <p:spPr bwMode="auto">
          <a:xfrm>
            <a:off x="3267075" y="2347913"/>
            <a:ext cx="48260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sp>
        <p:nvSpPr>
          <p:cNvPr id="17432" name="Rectangle 6"/>
          <p:cNvSpPr>
            <a:spLocks noChangeArrowheads="1"/>
          </p:cNvSpPr>
          <p:nvPr/>
        </p:nvSpPr>
        <p:spPr bwMode="auto">
          <a:xfrm>
            <a:off x="2455863" y="2438400"/>
            <a:ext cx="674687" cy="315913"/>
          </a:xfrm>
          <a:prstGeom prst="rect">
            <a:avLst/>
          </a:prstGeom>
          <a:solidFill>
            <a:srgbClr val="B9F9C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bIns="0" anchor="ctr" anchorCtr="1"/>
          <a:lstStyle/>
          <a:p>
            <a:pPr algn="ctr" eaLnBrk="0" hangingPunct="0"/>
            <a:r>
              <a:rPr lang="en-GB" sz="900" b="1">
                <a:latin typeface="Lucida Grande"/>
              </a:rPr>
              <a:t>LL-VID</a:t>
            </a:r>
          </a:p>
        </p:txBody>
      </p:sp>
      <p:cxnSp>
        <p:nvCxnSpPr>
          <p:cNvPr id="17433" name="Straight Connector 49"/>
          <p:cNvCxnSpPr>
            <a:cxnSpLocks noChangeShapeType="1"/>
          </p:cNvCxnSpPr>
          <p:nvPr/>
        </p:nvCxnSpPr>
        <p:spPr bwMode="auto">
          <a:xfrm>
            <a:off x="3552825" y="4554538"/>
            <a:ext cx="0" cy="81756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7434" name="Straight Arrow Connector 10"/>
          <p:cNvCxnSpPr>
            <a:cxnSpLocks noChangeShapeType="1"/>
          </p:cNvCxnSpPr>
          <p:nvPr/>
        </p:nvCxnSpPr>
        <p:spPr bwMode="auto">
          <a:xfrm>
            <a:off x="7242175" y="4868863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35" name="Rectangle 14"/>
          <p:cNvSpPr>
            <a:spLocks noChangeArrowheads="1"/>
          </p:cNvSpPr>
          <p:nvPr/>
        </p:nvSpPr>
        <p:spPr bwMode="auto">
          <a:xfrm>
            <a:off x="7332663" y="4959350"/>
            <a:ext cx="492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XAUI</a:t>
            </a:r>
            <a:endParaRPr lang="en-GB" sz="1000" b="1"/>
          </a:p>
        </p:txBody>
      </p:sp>
      <p:sp>
        <p:nvSpPr>
          <p:cNvPr id="17436" name="Rectangle 6"/>
          <p:cNvSpPr>
            <a:spLocks noChangeArrowheads="1"/>
          </p:cNvSpPr>
          <p:nvPr/>
        </p:nvSpPr>
        <p:spPr bwMode="auto">
          <a:xfrm>
            <a:off x="6162675" y="4194175"/>
            <a:ext cx="1079500" cy="14398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LL-10G</a:t>
            </a:r>
          </a:p>
          <a:p>
            <a:pPr algn="ctr" eaLnBrk="0" hangingPunct="0"/>
            <a:r>
              <a:rPr lang="en-GB" sz="1400">
                <a:latin typeface="Lucida Grande"/>
              </a:rPr>
              <a:t>UDP</a:t>
            </a:r>
          </a:p>
          <a:p>
            <a:pPr algn="ctr" eaLnBrk="0" hangingPunct="0"/>
            <a:endParaRPr lang="en-GB" sz="1400">
              <a:latin typeface="Lucida Grande"/>
            </a:endParaRPr>
          </a:p>
          <a:p>
            <a:pPr algn="ctr" eaLnBrk="0" hangingPunct="0"/>
            <a:r>
              <a:rPr lang="en-GB" sz="1400">
                <a:latin typeface="Lucida Grande"/>
              </a:rPr>
              <a:t>+FM</a:t>
            </a:r>
          </a:p>
        </p:txBody>
      </p:sp>
      <p:sp>
        <p:nvSpPr>
          <p:cNvPr id="79" name="Trapezoid 78"/>
          <p:cNvSpPr/>
          <p:nvPr/>
        </p:nvSpPr>
        <p:spPr bwMode="auto">
          <a:xfrm rot="5400000" flipH="1">
            <a:off x="3440906" y="4710907"/>
            <a:ext cx="1439863" cy="495300"/>
          </a:xfrm>
          <a:prstGeom prst="trapezoid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/>
              </a:rPr>
              <a:t>LL-MUX</a:t>
            </a:r>
          </a:p>
        </p:txBody>
      </p:sp>
      <p:cxnSp>
        <p:nvCxnSpPr>
          <p:cNvPr id="17438" name="Straight Arrow Connector 21"/>
          <p:cNvCxnSpPr>
            <a:cxnSpLocks noChangeShapeType="1"/>
          </p:cNvCxnSpPr>
          <p:nvPr/>
        </p:nvCxnSpPr>
        <p:spPr bwMode="auto">
          <a:xfrm>
            <a:off x="4406900" y="4868863"/>
            <a:ext cx="1755775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39" name="Rectangle 6"/>
          <p:cNvSpPr>
            <a:spLocks noChangeArrowheads="1"/>
          </p:cNvSpPr>
          <p:nvPr/>
        </p:nvSpPr>
        <p:spPr bwMode="auto">
          <a:xfrm>
            <a:off x="4992688" y="5057775"/>
            <a:ext cx="585787" cy="622300"/>
          </a:xfrm>
          <a:prstGeom prst="rect">
            <a:avLst/>
          </a:prstGeom>
          <a:solidFill>
            <a:srgbClr val="B9F9C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lang="en-GB" sz="900" b="1">
                <a:latin typeface="Lucida Grande"/>
              </a:rPr>
              <a:t>LL-MON-IP</a:t>
            </a:r>
          </a:p>
        </p:txBody>
      </p:sp>
      <p:cxnSp>
        <p:nvCxnSpPr>
          <p:cNvPr id="17440" name="Straight Arrow Connector 17"/>
          <p:cNvCxnSpPr>
            <a:cxnSpLocks noChangeShapeType="1"/>
          </p:cNvCxnSpPr>
          <p:nvPr/>
        </p:nvCxnSpPr>
        <p:spPr bwMode="auto">
          <a:xfrm rot="5400000">
            <a:off x="5175250" y="4967288"/>
            <a:ext cx="1793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41" name="Rectangle 6"/>
          <p:cNvSpPr>
            <a:spLocks noChangeArrowheads="1"/>
          </p:cNvSpPr>
          <p:nvPr/>
        </p:nvSpPr>
        <p:spPr bwMode="auto">
          <a:xfrm>
            <a:off x="2471738" y="5319713"/>
            <a:ext cx="674687" cy="314325"/>
          </a:xfrm>
          <a:prstGeom prst="rect">
            <a:avLst/>
          </a:prstGeom>
          <a:solidFill>
            <a:srgbClr val="B9F9C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bIns="0" anchor="ctr" anchorCtr="1"/>
          <a:lstStyle/>
          <a:p>
            <a:pPr algn="ctr" eaLnBrk="0" hangingPunct="0"/>
            <a:r>
              <a:rPr lang="en-GB" sz="900" b="1">
                <a:latin typeface="Lucida Grande"/>
              </a:rPr>
              <a:t>LL-GEN</a:t>
            </a:r>
          </a:p>
        </p:txBody>
      </p:sp>
      <p:cxnSp>
        <p:nvCxnSpPr>
          <p:cNvPr id="17442" name="Straight Arrow Connector 41"/>
          <p:cNvCxnSpPr>
            <a:cxnSpLocks noChangeShapeType="1"/>
          </p:cNvCxnSpPr>
          <p:nvPr/>
        </p:nvCxnSpPr>
        <p:spPr bwMode="auto">
          <a:xfrm>
            <a:off x="3148013" y="5454650"/>
            <a:ext cx="7651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43" name="Rectangle 13"/>
          <p:cNvSpPr>
            <a:spLocks noChangeArrowheads="1"/>
          </p:cNvSpPr>
          <p:nvPr/>
        </p:nvSpPr>
        <p:spPr bwMode="auto">
          <a:xfrm>
            <a:off x="5127625" y="4645025"/>
            <a:ext cx="482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sp>
        <p:nvSpPr>
          <p:cNvPr id="17444" name="Rectangle 13"/>
          <p:cNvSpPr>
            <a:spLocks noChangeArrowheads="1"/>
          </p:cNvSpPr>
          <p:nvPr/>
        </p:nvSpPr>
        <p:spPr bwMode="auto">
          <a:xfrm>
            <a:off x="3282950" y="5229225"/>
            <a:ext cx="482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cxnSp>
        <p:nvCxnSpPr>
          <p:cNvPr id="17445" name="Straight Arrow Connector 41"/>
          <p:cNvCxnSpPr>
            <a:cxnSpLocks noChangeShapeType="1"/>
          </p:cNvCxnSpPr>
          <p:nvPr/>
        </p:nvCxnSpPr>
        <p:spPr bwMode="auto">
          <a:xfrm>
            <a:off x="2471738" y="4464050"/>
            <a:ext cx="14414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46" name="Rectangle 13"/>
          <p:cNvSpPr>
            <a:spLocks noChangeArrowheads="1"/>
          </p:cNvSpPr>
          <p:nvPr/>
        </p:nvSpPr>
        <p:spPr bwMode="auto">
          <a:xfrm>
            <a:off x="3282950" y="4194175"/>
            <a:ext cx="482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sp>
        <p:nvSpPr>
          <p:cNvPr id="17447" name="Rectangle 14"/>
          <p:cNvSpPr>
            <a:spLocks noChangeArrowheads="1"/>
          </p:cNvSpPr>
          <p:nvPr/>
        </p:nvSpPr>
        <p:spPr bwMode="auto">
          <a:xfrm>
            <a:off x="7377113" y="4645025"/>
            <a:ext cx="334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Tx</a:t>
            </a:r>
            <a:endParaRPr lang="en-GB" sz="1000" b="1"/>
          </a:p>
        </p:txBody>
      </p:sp>
      <p:sp>
        <p:nvSpPr>
          <p:cNvPr id="17448" name="Rectangle 13"/>
          <p:cNvSpPr>
            <a:spLocks noChangeArrowheads="1"/>
          </p:cNvSpPr>
          <p:nvPr/>
        </p:nvSpPr>
        <p:spPr bwMode="auto">
          <a:xfrm>
            <a:off x="2411413" y="4238625"/>
            <a:ext cx="781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 PowerPC</a:t>
            </a:r>
            <a:endParaRPr lang="en-GB" sz="1000" b="1"/>
          </a:p>
        </p:txBody>
      </p:sp>
      <p:cxnSp>
        <p:nvCxnSpPr>
          <p:cNvPr id="17449" name="Straight Arrow Connector 41"/>
          <p:cNvCxnSpPr>
            <a:cxnSpLocks noChangeShapeType="1"/>
          </p:cNvCxnSpPr>
          <p:nvPr/>
        </p:nvCxnSpPr>
        <p:spPr bwMode="auto">
          <a:xfrm>
            <a:off x="3148013" y="4979988"/>
            <a:ext cx="7651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50" name="Rectangle 13"/>
          <p:cNvSpPr>
            <a:spLocks noChangeArrowheads="1"/>
          </p:cNvSpPr>
          <p:nvPr/>
        </p:nvSpPr>
        <p:spPr bwMode="auto">
          <a:xfrm>
            <a:off x="3282950" y="4733925"/>
            <a:ext cx="4826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LL64</a:t>
            </a:r>
            <a:endParaRPr lang="en-GB" sz="1000" b="1"/>
          </a:p>
        </p:txBody>
      </p:sp>
      <p:sp>
        <p:nvSpPr>
          <p:cNvPr id="17451" name="Rectangle 6"/>
          <p:cNvSpPr>
            <a:spLocks noChangeArrowheads="1"/>
          </p:cNvSpPr>
          <p:nvPr/>
        </p:nvSpPr>
        <p:spPr bwMode="auto">
          <a:xfrm>
            <a:off x="2471738" y="4824413"/>
            <a:ext cx="674687" cy="314325"/>
          </a:xfrm>
          <a:prstGeom prst="rect">
            <a:avLst/>
          </a:prstGeom>
          <a:solidFill>
            <a:srgbClr val="B9F9C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bIns="0" anchor="ctr" anchorCtr="1"/>
          <a:lstStyle/>
          <a:p>
            <a:pPr algn="ctr" eaLnBrk="0" hangingPunct="0"/>
            <a:r>
              <a:rPr lang="en-GB" sz="900" b="1">
                <a:latin typeface="Lucida Grande"/>
              </a:rPr>
              <a:t>LL-VID</a:t>
            </a:r>
          </a:p>
        </p:txBody>
      </p:sp>
      <p:sp>
        <p:nvSpPr>
          <p:cNvPr id="17452" name="Rectangle 27"/>
          <p:cNvSpPr>
            <a:spLocks noChangeArrowheads="1"/>
          </p:cNvSpPr>
          <p:nvPr/>
        </p:nvSpPr>
        <p:spPr bwMode="auto">
          <a:xfrm>
            <a:off x="1062038" y="2843213"/>
            <a:ext cx="584200" cy="21605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SEQ</a:t>
            </a:r>
          </a:p>
        </p:txBody>
      </p:sp>
      <p:cxnSp>
        <p:nvCxnSpPr>
          <p:cNvPr id="17453" name="Straight Arrow Connector 19"/>
          <p:cNvCxnSpPr>
            <a:cxnSpLocks noChangeShapeType="1"/>
          </p:cNvCxnSpPr>
          <p:nvPr/>
        </p:nvCxnSpPr>
        <p:spPr bwMode="auto">
          <a:xfrm>
            <a:off x="657225" y="3924300"/>
            <a:ext cx="43338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454" name="Rectangle 25"/>
          <p:cNvSpPr>
            <a:spLocks noChangeArrowheads="1"/>
          </p:cNvSpPr>
          <p:nvPr/>
        </p:nvSpPr>
        <p:spPr bwMode="auto">
          <a:xfrm>
            <a:off x="611188" y="3743325"/>
            <a:ext cx="485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Lucida Grande"/>
              </a:rPr>
              <a:t>RDMA</a:t>
            </a:r>
            <a:endParaRPr lang="en-GB" sz="800"/>
          </a:p>
        </p:txBody>
      </p:sp>
      <p:cxnSp>
        <p:nvCxnSpPr>
          <p:cNvPr id="17455" name="Straight Arrow Connector 37"/>
          <p:cNvCxnSpPr>
            <a:cxnSpLocks noChangeShapeType="1"/>
          </p:cNvCxnSpPr>
          <p:nvPr/>
        </p:nvCxnSpPr>
        <p:spPr bwMode="auto">
          <a:xfrm>
            <a:off x="1646238" y="3159125"/>
            <a:ext cx="5857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56" name="Rectangle 38"/>
          <p:cNvSpPr>
            <a:spLocks noChangeArrowheads="1"/>
          </p:cNvSpPr>
          <p:nvPr/>
        </p:nvSpPr>
        <p:spPr bwMode="auto">
          <a:xfrm>
            <a:off x="1646238" y="2889250"/>
            <a:ext cx="5381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Lucida Grande"/>
              </a:rPr>
              <a:t>trig_0</a:t>
            </a:r>
            <a:endParaRPr lang="en-GB" sz="1100"/>
          </a:p>
        </p:txBody>
      </p:sp>
      <p:cxnSp>
        <p:nvCxnSpPr>
          <p:cNvPr id="17457" name="Straight Arrow Connector 37"/>
          <p:cNvCxnSpPr>
            <a:cxnSpLocks noChangeShapeType="1"/>
          </p:cNvCxnSpPr>
          <p:nvPr/>
        </p:nvCxnSpPr>
        <p:spPr bwMode="auto">
          <a:xfrm flipH="1">
            <a:off x="1646238" y="3338513"/>
            <a:ext cx="5857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58" name="Rectangle 38"/>
          <p:cNvSpPr>
            <a:spLocks noChangeArrowheads="1"/>
          </p:cNvSpPr>
          <p:nvPr/>
        </p:nvSpPr>
        <p:spPr bwMode="auto">
          <a:xfrm>
            <a:off x="1555750" y="3114675"/>
            <a:ext cx="657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Lucida Grande"/>
              </a:rPr>
              <a:t>done_0</a:t>
            </a:r>
            <a:endParaRPr lang="en-GB" sz="1100"/>
          </a:p>
        </p:txBody>
      </p:sp>
      <p:cxnSp>
        <p:nvCxnSpPr>
          <p:cNvPr id="17459" name="Straight Arrow Connector 37"/>
          <p:cNvCxnSpPr>
            <a:cxnSpLocks noChangeShapeType="1"/>
          </p:cNvCxnSpPr>
          <p:nvPr/>
        </p:nvCxnSpPr>
        <p:spPr bwMode="auto">
          <a:xfrm>
            <a:off x="1646238" y="4637088"/>
            <a:ext cx="5857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60" name="Rectangle 38"/>
          <p:cNvSpPr>
            <a:spLocks noChangeArrowheads="1"/>
          </p:cNvSpPr>
          <p:nvPr/>
        </p:nvSpPr>
        <p:spPr bwMode="auto">
          <a:xfrm>
            <a:off x="1646238" y="4367213"/>
            <a:ext cx="5381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Lucida Grande"/>
              </a:rPr>
              <a:t>trig_n</a:t>
            </a:r>
            <a:endParaRPr lang="en-GB" sz="1100"/>
          </a:p>
        </p:txBody>
      </p:sp>
      <p:cxnSp>
        <p:nvCxnSpPr>
          <p:cNvPr id="17461" name="Straight Arrow Connector 37"/>
          <p:cNvCxnSpPr>
            <a:cxnSpLocks noChangeShapeType="1"/>
          </p:cNvCxnSpPr>
          <p:nvPr/>
        </p:nvCxnSpPr>
        <p:spPr bwMode="auto">
          <a:xfrm flipH="1">
            <a:off x="1646238" y="4816475"/>
            <a:ext cx="5857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62" name="Rectangle 38"/>
          <p:cNvSpPr>
            <a:spLocks noChangeArrowheads="1"/>
          </p:cNvSpPr>
          <p:nvPr/>
        </p:nvSpPr>
        <p:spPr bwMode="auto">
          <a:xfrm>
            <a:off x="1555750" y="4592638"/>
            <a:ext cx="657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Lucida Grande"/>
              </a:rPr>
              <a:t>done_n</a:t>
            </a:r>
            <a:endParaRPr lang="en-GB" sz="1100"/>
          </a:p>
        </p:txBody>
      </p:sp>
      <p:cxnSp>
        <p:nvCxnSpPr>
          <p:cNvPr id="17463" name="Straight Connector 107"/>
          <p:cNvCxnSpPr>
            <a:cxnSpLocks noChangeShapeType="1"/>
          </p:cNvCxnSpPr>
          <p:nvPr/>
        </p:nvCxnSpPr>
        <p:spPr bwMode="auto">
          <a:xfrm>
            <a:off x="1989138" y="3608388"/>
            <a:ext cx="0" cy="54133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7464" name="Straight Connector 109"/>
          <p:cNvCxnSpPr>
            <a:cxnSpLocks noChangeShapeType="1"/>
          </p:cNvCxnSpPr>
          <p:nvPr/>
        </p:nvCxnSpPr>
        <p:spPr bwMode="auto">
          <a:xfrm>
            <a:off x="2232025" y="4643438"/>
            <a:ext cx="0" cy="8112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5" name="Straight Arrow Connector 10"/>
          <p:cNvCxnSpPr>
            <a:cxnSpLocks noChangeShapeType="1"/>
          </p:cNvCxnSpPr>
          <p:nvPr/>
        </p:nvCxnSpPr>
        <p:spPr bwMode="auto">
          <a:xfrm>
            <a:off x="2232025" y="5454650"/>
            <a:ext cx="2397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66" name="Straight Connector 114"/>
          <p:cNvCxnSpPr>
            <a:cxnSpLocks noChangeShapeType="1"/>
          </p:cNvCxnSpPr>
          <p:nvPr/>
        </p:nvCxnSpPr>
        <p:spPr bwMode="auto">
          <a:xfrm>
            <a:off x="2224088" y="2528888"/>
            <a:ext cx="0" cy="809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7" name="Straight Arrow Connector 10"/>
          <p:cNvCxnSpPr>
            <a:cxnSpLocks noChangeShapeType="1"/>
          </p:cNvCxnSpPr>
          <p:nvPr/>
        </p:nvCxnSpPr>
        <p:spPr bwMode="auto">
          <a:xfrm>
            <a:off x="2232025" y="5003800"/>
            <a:ext cx="2397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68" name="Straight Arrow Connector 10"/>
          <p:cNvCxnSpPr>
            <a:cxnSpLocks noChangeShapeType="1"/>
          </p:cNvCxnSpPr>
          <p:nvPr/>
        </p:nvCxnSpPr>
        <p:spPr bwMode="auto">
          <a:xfrm>
            <a:off x="2225675" y="3068638"/>
            <a:ext cx="2397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69" name="Straight Arrow Connector 10"/>
          <p:cNvCxnSpPr>
            <a:cxnSpLocks noChangeShapeType="1"/>
          </p:cNvCxnSpPr>
          <p:nvPr/>
        </p:nvCxnSpPr>
        <p:spPr bwMode="auto">
          <a:xfrm>
            <a:off x="2225675" y="2528888"/>
            <a:ext cx="2397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70" name="Straight Connector 123"/>
          <p:cNvCxnSpPr>
            <a:cxnSpLocks noChangeShapeType="1"/>
          </p:cNvCxnSpPr>
          <p:nvPr/>
        </p:nvCxnSpPr>
        <p:spPr bwMode="auto">
          <a:xfrm>
            <a:off x="6686550" y="3473450"/>
            <a:ext cx="0" cy="5413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7471" name="Straight Connector 124"/>
          <p:cNvCxnSpPr>
            <a:cxnSpLocks noChangeShapeType="1"/>
          </p:cNvCxnSpPr>
          <p:nvPr/>
        </p:nvCxnSpPr>
        <p:spPr bwMode="auto">
          <a:xfrm>
            <a:off x="4121150" y="3473450"/>
            <a:ext cx="0" cy="5413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472" name="Rectangle 14"/>
          <p:cNvSpPr>
            <a:spLocks noChangeArrowheads="1"/>
          </p:cNvSpPr>
          <p:nvPr/>
        </p:nvSpPr>
        <p:spPr bwMode="auto">
          <a:xfrm>
            <a:off x="6911975" y="1493838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</a:t>
            </a:r>
            <a:endParaRPr lang="en-GB" sz="1000" b="1"/>
          </a:p>
        </p:txBody>
      </p:sp>
      <p:sp>
        <p:nvSpPr>
          <p:cNvPr id="17473" name="Rectangle 14"/>
          <p:cNvSpPr>
            <a:spLocks noChangeArrowheads="1"/>
          </p:cNvSpPr>
          <p:nvPr/>
        </p:nvSpPr>
        <p:spPr bwMode="auto">
          <a:xfrm>
            <a:off x="7002463" y="3833813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8</a:t>
            </a:r>
            <a:endParaRPr lang="en-GB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XFEL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92163" y="4014788"/>
            <a:ext cx="7772400" cy="209073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1M Pixel, 2B/Pixel,4.5Mhz, 512 Samples, @10Hz</a:t>
            </a:r>
          </a:p>
          <a:p>
            <a:pPr>
              <a:buFontTx/>
              <a:buChar char="•"/>
            </a:pPr>
            <a:r>
              <a:rPr lang="en-GB" sz="2000" dirty="0" smtClean="0"/>
              <a:t>10Gbyte per Second per Megapixel rate</a:t>
            </a:r>
          </a:p>
          <a:p>
            <a:pPr>
              <a:buFontTx/>
              <a:buChar char="•"/>
            </a:pPr>
            <a:r>
              <a:rPr lang="en-GB" sz="2000" dirty="0" smtClean="0"/>
              <a:t>16 x 10G Links off detector per Megapixel</a:t>
            </a:r>
          </a:p>
          <a:p>
            <a:pPr>
              <a:buFontTx/>
              <a:buChar char="•"/>
            </a:pPr>
            <a:r>
              <a:rPr lang="en-GB" sz="2000" dirty="0" smtClean="0"/>
              <a:t>10G Ethernet using UDP protocol</a:t>
            </a:r>
          </a:p>
          <a:p>
            <a:pPr>
              <a:buFontTx/>
              <a:buChar char="•"/>
            </a:pPr>
            <a:r>
              <a:rPr lang="en-GB" sz="2000" dirty="0" smtClean="0"/>
              <a:t>Scalable to multiple Megapixels – 160 x 10G Links</a:t>
            </a:r>
          </a:p>
          <a:p>
            <a:pPr>
              <a:buFontTx/>
              <a:buChar char="•"/>
            </a:pPr>
            <a:r>
              <a:rPr lang="en-GB" sz="2000" dirty="0" smtClean="0"/>
              <a:t>Switch &amp; Farm</a:t>
            </a:r>
          </a:p>
          <a:p>
            <a:pPr>
              <a:buFontTx/>
              <a:buChar char="•"/>
            </a:pPr>
            <a:endParaRPr lang="en-GB" dirty="0" smtClean="0"/>
          </a:p>
        </p:txBody>
      </p:sp>
      <p:pic>
        <p:nvPicPr>
          <p:cNvPr id="5124" name="Picture 495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16113"/>
            <a:ext cx="1511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mellanox.com/ethernet/img/sx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65400"/>
            <a:ext cx="1152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66"/>
          <p:cNvSpPr>
            <a:spLocks noChangeShapeType="1"/>
          </p:cNvSpPr>
          <p:nvPr/>
        </p:nvSpPr>
        <p:spPr bwMode="auto">
          <a:xfrm>
            <a:off x="1763713" y="27082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7" name="Line 666"/>
          <p:cNvSpPr>
            <a:spLocks noChangeShapeType="1"/>
          </p:cNvSpPr>
          <p:nvPr/>
        </p:nvSpPr>
        <p:spPr bwMode="auto">
          <a:xfrm>
            <a:off x="3995738" y="27082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5128" name="Picture 4" descr="http://www.supermicro.nl/a_images/products/SuperServer/2U/SYS-2027GR-TR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205038"/>
            <a:ext cx="15843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666"/>
          <p:cNvSpPr>
            <a:spLocks noChangeShapeType="1"/>
          </p:cNvSpPr>
          <p:nvPr/>
        </p:nvSpPr>
        <p:spPr bwMode="auto">
          <a:xfrm>
            <a:off x="6227763" y="27082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25-05-2012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77C86-15D5-477B-92B3-9EC1DB02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5133" name="Picture 2" descr="C:\Documents and Settings\vgt73462\Desktop\Megapix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75" y="1943100"/>
            <a:ext cx="1458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636838" y="3519488"/>
            <a:ext cx="9731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>
                <a:latin typeface="Lucida Grande"/>
              </a:rPr>
              <a:t>Train Builder</a:t>
            </a:r>
            <a:endParaRPr lang="en-GB" sz="1000" b="1" dirty="0"/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431800" y="3519488"/>
            <a:ext cx="703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Detector</a:t>
            </a:r>
            <a:endParaRPr lang="en-GB" sz="1000" b="1"/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5021263" y="3519488"/>
            <a:ext cx="852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10g Switch</a:t>
            </a:r>
            <a:endParaRPr lang="en-GB" sz="1000" b="1"/>
          </a:p>
        </p:txBody>
      </p:sp>
      <p:sp>
        <p:nvSpPr>
          <p:cNvPr id="5137" name="Rectangle 14"/>
          <p:cNvSpPr>
            <a:spLocks noChangeArrowheads="1"/>
          </p:cNvSpPr>
          <p:nvPr/>
        </p:nvSpPr>
        <p:spPr bwMode="auto">
          <a:xfrm>
            <a:off x="7137400" y="3519488"/>
            <a:ext cx="820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10g server</a:t>
            </a:r>
            <a:endParaRPr lang="en-GB" sz="1000" b="1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736685" y="2462699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Lucida Grande"/>
              </a:rPr>
              <a:t>10G</a:t>
            </a:r>
            <a:endParaRPr lang="en-GB" sz="1000" b="1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986935" y="2462699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Lucida Grande"/>
              </a:rPr>
              <a:t>10G</a:t>
            </a:r>
            <a:endParaRPr lang="en-GB" sz="1000" b="1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192180" y="2462699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Lucida Grande"/>
              </a:rPr>
              <a:t>10G</a:t>
            </a:r>
            <a:endParaRPr lang="en-GB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92163" y="549275"/>
            <a:ext cx="7772400" cy="1333500"/>
          </a:xfrm>
        </p:spPr>
        <p:txBody>
          <a:bodyPr/>
          <a:lstStyle/>
          <a:p>
            <a:r>
              <a:rPr lang="en-GB" dirty="0" smtClean="0"/>
              <a:t>Slice Test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1510" y="3654425"/>
            <a:ext cx="8820980" cy="2441575"/>
          </a:xfrm>
        </p:spPr>
        <p:txBody>
          <a:bodyPr/>
          <a:lstStyle/>
          <a:p>
            <a:pPr>
              <a:buFontTx/>
              <a:buChar char="•"/>
              <a:tabLst>
                <a:tab pos="4752975" algn="l"/>
                <a:tab pos="6276975" algn="l"/>
              </a:tabLst>
            </a:pPr>
            <a:r>
              <a:rPr lang="en-US" sz="2000" dirty="0" smtClean="0"/>
              <a:t>Firmware</a:t>
            </a:r>
          </a:p>
          <a:p>
            <a:pPr lvl="1">
              <a:buFont typeface="Arial" pitchFamily="34" charset="0"/>
              <a:buChar char="•"/>
              <a:tabLst>
                <a:tab pos="4752975" algn="l"/>
                <a:tab pos="6276975" algn="l"/>
              </a:tabLst>
            </a:pPr>
            <a:r>
              <a:rPr lang="en-US" sz="1600" dirty="0" smtClean="0"/>
              <a:t>10G UDP with Farm Mode	exists	VHDL</a:t>
            </a:r>
          </a:p>
          <a:p>
            <a:pPr>
              <a:buFontTx/>
              <a:buChar char="•"/>
              <a:tabLst>
                <a:tab pos="4752975" algn="l"/>
                <a:tab pos="6276975" algn="l"/>
              </a:tabLst>
            </a:pPr>
            <a:endParaRPr lang="en-US" sz="2000" dirty="0" smtClean="0"/>
          </a:p>
          <a:p>
            <a:pPr>
              <a:buFontTx/>
              <a:buChar char="•"/>
              <a:tabLst>
                <a:tab pos="4752975" algn="l"/>
                <a:tab pos="6276975" algn="l"/>
              </a:tabLst>
            </a:pPr>
            <a:r>
              <a:rPr lang="en-US" sz="2000" dirty="0" smtClean="0"/>
              <a:t>Software</a:t>
            </a:r>
          </a:p>
          <a:p>
            <a:pPr lvl="1">
              <a:buFont typeface="Arial" pitchFamily="34" charset="0"/>
              <a:buChar char="•"/>
              <a:tabLst>
                <a:tab pos="4752975" algn="l"/>
                <a:tab pos="6276975" algn="l"/>
              </a:tabLst>
            </a:pPr>
            <a:r>
              <a:rPr lang="en-US" sz="1600" dirty="0" smtClean="0"/>
              <a:t>UDP Local Link Frame Receive 	exists	python -&gt; c/</a:t>
            </a:r>
            <a:r>
              <a:rPr lang="en-US" sz="1600" dirty="0" err="1" smtClean="0"/>
              <a:t>c++</a:t>
            </a:r>
            <a:r>
              <a:rPr lang="en-US" sz="1600" dirty="0" smtClean="0"/>
              <a:t> boost</a:t>
            </a:r>
          </a:p>
          <a:p>
            <a:pPr lvl="1">
              <a:buFont typeface="Arial" pitchFamily="34" charset="0"/>
              <a:buChar char="•"/>
              <a:tabLst>
                <a:tab pos="4752975" algn="l"/>
                <a:tab pos="6276975" algn="l"/>
              </a:tabLst>
            </a:pPr>
            <a:r>
              <a:rPr lang="en-US" sz="1600" dirty="0" smtClean="0"/>
              <a:t>UDP 10G Setup 	exists	</a:t>
            </a:r>
            <a:r>
              <a:rPr lang="en-US" sz="1600" dirty="0" err="1" smtClean="0"/>
              <a:t>Matlab</a:t>
            </a:r>
            <a:r>
              <a:rPr lang="en-US" sz="1600" dirty="0" smtClean="0"/>
              <a:t> -&gt; python</a:t>
            </a:r>
          </a:p>
          <a:p>
            <a:pPr>
              <a:tabLst>
                <a:tab pos="4752975" algn="l"/>
                <a:tab pos="6276975" algn="l"/>
              </a:tabLs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FAFD-FEF4-41DA-8AC0-845A7A04D6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27100" y="1719263"/>
            <a:ext cx="811213" cy="10795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ML510</a:t>
            </a:r>
          </a:p>
          <a:p>
            <a:pPr algn="ctr" eaLnBrk="0" hangingPunct="0"/>
            <a:r>
              <a:rPr lang="en-GB" sz="1400">
                <a:latin typeface="Lucida Grande"/>
              </a:rPr>
              <a:t>FEM</a:t>
            </a:r>
          </a:p>
          <a:p>
            <a:pPr algn="ctr" eaLnBrk="0" hangingPunct="0"/>
            <a:r>
              <a:rPr lang="en-GB" sz="1400">
                <a:latin typeface="Lucida Grande"/>
              </a:rPr>
              <a:t>TB</a:t>
            </a:r>
          </a:p>
        </p:txBody>
      </p:sp>
      <p:sp>
        <p:nvSpPr>
          <p:cNvPr id="18440" name="Rectangle 43"/>
          <p:cNvSpPr>
            <a:spLocks noChangeArrowheads="1"/>
          </p:cNvSpPr>
          <p:nvPr/>
        </p:nvSpPr>
        <p:spPr bwMode="auto">
          <a:xfrm>
            <a:off x="2276475" y="2349500"/>
            <a:ext cx="474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10G</a:t>
            </a:r>
            <a:endParaRPr lang="en-GB" sz="1200"/>
          </a:p>
        </p:txBody>
      </p:sp>
      <p:grpSp>
        <p:nvGrpSpPr>
          <p:cNvPr id="18441" name="Group 26"/>
          <p:cNvGrpSpPr>
            <a:grpSpLocks/>
          </p:cNvGrpSpPr>
          <p:nvPr/>
        </p:nvGrpSpPr>
        <p:grpSpPr bwMode="auto">
          <a:xfrm>
            <a:off x="1736725" y="2033588"/>
            <a:ext cx="1574800" cy="360362"/>
            <a:chOff x="1736685" y="1943835"/>
            <a:chExt cx="1575175" cy="360040"/>
          </a:xfrm>
        </p:grpSpPr>
        <p:cxnSp>
          <p:nvCxnSpPr>
            <p:cNvPr id="18460" name="Straight Arrow Connector 39"/>
            <p:cNvCxnSpPr>
              <a:cxnSpLocks noChangeShapeType="1"/>
            </p:cNvCxnSpPr>
            <p:nvPr/>
          </p:nvCxnSpPr>
          <p:spPr bwMode="auto">
            <a:xfrm>
              <a:off x="1736685" y="2303875"/>
              <a:ext cx="1575175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461" name="Oval 14"/>
            <p:cNvSpPr>
              <a:spLocks noChangeArrowheads="1"/>
            </p:cNvSpPr>
            <p:nvPr/>
          </p:nvSpPr>
          <p:spPr bwMode="auto">
            <a:xfrm>
              <a:off x="2321750" y="1943835"/>
              <a:ext cx="360040" cy="3600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Lucida Grande"/>
              </a:endParaRPr>
            </a:p>
          </p:txBody>
        </p:sp>
      </p:grp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7091363" y="1898650"/>
            <a:ext cx="811212" cy="2698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Server</a:t>
            </a:r>
          </a:p>
        </p:txBody>
      </p:sp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2214563"/>
            <a:ext cx="221456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7092950" y="2484438"/>
            <a:ext cx="811213" cy="2698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1400">
                <a:latin typeface="Lucida Grande"/>
              </a:rPr>
              <a:t>Server</a:t>
            </a:r>
          </a:p>
        </p:txBody>
      </p:sp>
      <p:cxnSp>
        <p:nvCxnSpPr>
          <p:cNvPr id="18445" name="Straight Connector 21"/>
          <p:cNvCxnSpPr>
            <a:cxnSpLocks noChangeShapeType="1"/>
            <a:stCxn id="18444" idx="0"/>
            <a:endCxn id="18442" idx="2"/>
          </p:cNvCxnSpPr>
          <p:nvPr/>
        </p:nvCxnSpPr>
        <p:spPr bwMode="auto">
          <a:xfrm flipH="1" flipV="1">
            <a:off x="7496175" y="2168525"/>
            <a:ext cx="1588" cy="31591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18446" name="Group 25"/>
          <p:cNvGrpSpPr>
            <a:grpSpLocks/>
          </p:cNvGrpSpPr>
          <p:nvPr/>
        </p:nvGrpSpPr>
        <p:grpSpPr bwMode="auto">
          <a:xfrm>
            <a:off x="1736725" y="1898650"/>
            <a:ext cx="1574800" cy="360363"/>
            <a:chOff x="1736685" y="1853825"/>
            <a:chExt cx="1575175" cy="360040"/>
          </a:xfrm>
        </p:grpSpPr>
        <p:cxnSp>
          <p:nvCxnSpPr>
            <p:cNvPr id="18458" name="Straight Arrow Connector 39"/>
            <p:cNvCxnSpPr>
              <a:cxnSpLocks noChangeShapeType="1"/>
            </p:cNvCxnSpPr>
            <p:nvPr/>
          </p:nvCxnSpPr>
          <p:spPr bwMode="auto">
            <a:xfrm>
              <a:off x="1736685" y="2213865"/>
              <a:ext cx="1575175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459" name="Oval 23"/>
            <p:cNvSpPr>
              <a:spLocks noChangeArrowheads="1"/>
            </p:cNvSpPr>
            <p:nvPr/>
          </p:nvSpPr>
          <p:spPr bwMode="auto">
            <a:xfrm>
              <a:off x="2321750" y="1853825"/>
              <a:ext cx="360040" cy="3600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Lucida Grande"/>
              </a:endParaRPr>
            </a:p>
          </p:txBody>
        </p:sp>
      </p:grpSp>
      <p:cxnSp>
        <p:nvCxnSpPr>
          <p:cNvPr id="18447" name="Straight Arrow Connector 39"/>
          <p:cNvCxnSpPr>
            <a:cxnSpLocks noChangeShapeType="1"/>
          </p:cNvCxnSpPr>
          <p:nvPr/>
        </p:nvCxnSpPr>
        <p:spPr bwMode="auto">
          <a:xfrm>
            <a:off x="6416675" y="2033588"/>
            <a:ext cx="674688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8" name="Straight Arrow Connector 39"/>
          <p:cNvCxnSpPr>
            <a:cxnSpLocks noChangeShapeType="1"/>
          </p:cNvCxnSpPr>
          <p:nvPr/>
        </p:nvCxnSpPr>
        <p:spPr bwMode="auto">
          <a:xfrm>
            <a:off x="6416675" y="2619375"/>
            <a:ext cx="674688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9" name="Straight Connector 29"/>
          <p:cNvCxnSpPr>
            <a:cxnSpLocks noChangeShapeType="1"/>
          </p:cNvCxnSpPr>
          <p:nvPr/>
        </p:nvCxnSpPr>
        <p:spPr bwMode="auto">
          <a:xfrm flipH="1" flipV="1">
            <a:off x="6416675" y="2033588"/>
            <a:ext cx="0" cy="225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8450" name="Group 30"/>
          <p:cNvGrpSpPr>
            <a:grpSpLocks/>
          </p:cNvGrpSpPr>
          <p:nvPr/>
        </p:nvGrpSpPr>
        <p:grpSpPr bwMode="auto">
          <a:xfrm>
            <a:off x="5516563" y="1898650"/>
            <a:ext cx="900112" cy="360363"/>
            <a:chOff x="5515982" y="1943835"/>
            <a:chExt cx="900100" cy="360040"/>
          </a:xfrm>
        </p:grpSpPr>
        <p:cxnSp>
          <p:nvCxnSpPr>
            <p:cNvPr id="18456" name="Straight Connector 31"/>
            <p:cNvCxnSpPr>
              <a:cxnSpLocks noChangeShapeType="1"/>
            </p:cNvCxnSpPr>
            <p:nvPr/>
          </p:nvCxnSpPr>
          <p:spPr bwMode="auto">
            <a:xfrm>
              <a:off x="5515982" y="2303875"/>
              <a:ext cx="9001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57" name="Oval 32"/>
            <p:cNvSpPr>
              <a:spLocks noChangeArrowheads="1"/>
            </p:cNvSpPr>
            <p:nvPr/>
          </p:nvSpPr>
          <p:spPr bwMode="auto">
            <a:xfrm>
              <a:off x="5742130" y="1943835"/>
              <a:ext cx="360040" cy="3600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Lucida Grande"/>
              </a:endParaRPr>
            </a:p>
          </p:txBody>
        </p:sp>
      </p:grpSp>
      <p:grpSp>
        <p:nvGrpSpPr>
          <p:cNvPr id="18451" name="Group 33"/>
          <p:cNvGrpSpPr>
            <a:grpSpLocks/>
          </p:cNvGrpSpPr>
          <p:nvPr/>
        </p:nvGrpSpPr>
        <p:grpSpPr bwMode="auto">
          <a:xfrm>
            <a:off x="5516563" y="2033588"/>
            <a:ext cx="900112" cy="360362"/>
            <a:chOff x="5515982" y="1943835"/>
            <a:chExt cx="900100" cy="360040"/>
          </a:xfrm>
        </p:grpSpPr>
        <p:cxnSp>
          <p:nvCxnSpPr>
            <p:cNvPr id="18454" name="Straight Connector 34"/>
            <p:cNvCxnSpPr>
              <a:cxnSpLocks noChangeShapeType="1"/>
            </p:cNvCxnSpPr>
            <p:nvPr/>
          </p:nvCxnSpPr>
          <p:spPr bwMode="auto">
            <a:xfrm>
              <a:off x="5515982" y="2303875"/>
              <a:ext cx="9001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55" name="Oval 35"/>
            <p:cNvSpPr>
              <a:spLocks noChangeArrowheads="1"/>
            </p:cNvSpPr>
            <p:nvPr/>
          </p:nvSpPr>
          <p:spPr bwMode="auto">
            <a:xfrm>
              <a:off x="5742130" y="1943835"/>
              <a:ext cx="360040" cy="3600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Lucida Grande"/>
              </a:endParaRPr>
            </a:p>
          </p:txBody>
        </p:sp>
      </p:grpSp>
      <p:cxnSp>
        <p:nvCxnSpPr>
          <p:cNvPr id="18452" name="Straight Connector 36"/>
          <p:cNvCxnSpPr>
            <a:cxnSpLocks noChangeShapeType="1"/>
          </p:cNvCxnSpPr>
          <p:nvPr/>
        </p:nvCxnSpPr>
        <p:spPr bwMode="auto">
          <a:xfrm flipH="1" flipV="1">
            <a:off x="6416675" y="2393950"/>
            <a:ext cx="1588" cy="225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3" name="Rectangle 37"/>
          <p:cNvSpPr>
            <a:spLocks noChangeArrowheads="1"/>
          </p:cNvSpPr>
          <p:nvPr/>
        </p:nvSpPr>
        <p:spPr bwMode="auto">
          <a:xfrm>
            <a:off x="3933825" y="2438400"/>
            <a:ext cx="969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Grande"/>
              </a:rPr>
              <a:t>10G Switch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 Bench</a:t>
            </a:r>
          </a:p>
        </p:txBody>
      </p:sp>
      <p:pic>
        <p:nvPicPr>
          <p:cNvPr id="19459" name="Content Placeholder 6" descr="DSC00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" y="1989138"/>
            <a:ext cx="4230688" cy="3170237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22-09-2011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8264B-16EA-41C7-9C40-808F42778C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463" name="Content Placeholder 6" descr="DSC009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8" y="1989138"/>
            <a:ext cx="42179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093788" y="5543550"/>
            <a:ext cx="2352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Arial" pitchFamily="34" charset="0"/>
                <a:cs typeface="Arial" pitchFamily="34" charset="0"/>
              </a:rPr>
              <a:t>FEM + DESY 10G FMC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7175" y="5543550"/>
            <a:ext cx="3049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Arial" pitchFamily="34" charset="0"/>
                <a:cs typeface="Arial" pitchFamily="34" charset="0"/>
              </a:rPr>
              <a:t>ML510 ‘TB’  + DESY 10G FMC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Tools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876925" y="1898650"/>
            <a:ext cx="3105150" cy="4197350"/>
          </a:xfrm>
        </p:spPr>
        <p:txBody>
          <a:bodyPr/>
          <a:lstStyle/>
          <a:p>
            <a:pPr marL="444500" indent="-268288">
              <a:buFontTx/>
              <a:buChar char="•"/>
              <a:defRPr/>
            </a:pPr>
            <a:r>
              <a:rPr lang="en-GB" dirty="0" smtClean="0"/>
              <a:t>Subversion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r>
              <a:rPr lang="en-GB" dirty="0" smtClean="0"/>
              <a:t>Structure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r>
              <a:rPr lang="en-GB" dirty="0" smtClean="0"/>
              <a:t>Libraries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r>
              <a:rPr lang="en-GB" dirty="0" smtClean="0"/>
              <a:t>Documentation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r>
              <a:rPr lang="en-GB" dirty="0" smtClean="0"/>
              <a:t>Tool compatibility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r>
              <a:rPr lang="en-GB" dirty="0" smtClean="0"/>
              <a:t>ISE, EDK, ISIM, </a:t>
            </a:r>
            <a:r>
              <a:rPr lang="en-GB" dirty="0" err="1" smtClean="0"/>
              <a:t>PlanAhead</a:t>
            </a:r>
            <a:r>
              <a:rPr lang="en-GB" dirty="0" smtClean="0"/>
              <a:t>…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444500" indent="-268288">
              <a:buFontTx/>
              <a:buChar char="•"/>
              <a:defRPr/>
            </a:pPr>
            <a:r>
              <a:rPr lang="en-GB" dirty="0" smtClean="0"/>
              <a:t>Linux</a:t>
            </a:r>
          </a:p>
          <a:p>
            <a:pPr marL="844550" lvl="2" indent="-268288">
              <a:buFont typeface="Arial" pitchFamily="34" charset="0"/>
              <a:buChar char="•"/>
              <a:defRPr/>
            </a:pPr>
            <a:r>
              <a:rPr lang="en-GB" dirty="0" smtClean="0"/>
              <a:t>Design &amp; DAQ</a:t>
            </a:r>
          </a:p>
          <a:p>
            <a:pPr>
              <a:buFontTx/>
              <a:buChar char="•"/>
              <a:defRPr/>
            </a:pPr>
            <a:endParaRPr lang="en-GB" dirty="0" smtClean="0"/>
          </a:p>
          <a:p>
            <a:pPr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22-09-2011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 et al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6FEA-B1B7-4383-BBAA-D8723DF23BA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 b="2731"/>
          <a:stretch>
            <a:fillRect/>
          </a:stretch>
        </p:blipFill>
        <p:spPr bwMode="auto">
          <a:xfrm>
            <a:off x="206375" y="1854200"/>
            <a:ext cx="558006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6613" y="549275"/>
            <a:ext cx="7772400" cy="1333500"/>
          </a:xfrm>
        </p:spPr>
        <p:txBody>
          <a:bodyPr/>
          <a:lstStyle/>
          <a:p>
            <a:r>
              <a:rPr lang="en-GB" dirty="0" smtClean="0"/>
              <a:t>Summary/Plans/Future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76250" y="1898650"/>
            <a:ext cx="8080375" cy="427513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10G Ethernet successful so far...</a:t>
            </a:r>
          </a:p>
          <a:p>
            <a:pPr>
              <a:buFontTx/>
              <a:buChar char="•"/>
            </a:pPr>
            <a:endParaRPr lang="en-GB" sz="2000" dirty="0" smtClean="0"/>
          </a:p>
          <a:p>
            <a:pPr>
              <a:buFontTx/>
              <a:buChar char="•"/>
            </a:pPr>
            <a:r>
              <a:rPr lang="en-GB" sz="2000" dirty="0" smtClean="0"/>
              <a:t>Complete Testing of 10G UDP IP ‘Farm Mode’</a:t>
            </a:r>
          </a:p>
          <a:p>
            <a:pPr>
              <a:buFontTx/>
              <a:buChar char="•"/>
            </a:pPr>
            <a:r>
              <a:rPr lang="en-GB" sz="2000" dirty="0" smtClean="0"/>
              <a:t>Complete Testing/Development of Train Builder at RAL</a:t>
            </a:r>
          </a:p>
          <a:p>
            <a:pPr>
              <a:buFontTx/>
              <a:buChar char="•"/>
            </a:pPr>
            <a:r>
              <a:rPr lang="en-GB" sz="2000" dirty="0" smtClean="0"/>
              <a:t>Train Builder Slice Tests at DESY in July</a:t>
            </a:r>
          </a:p>
          <a:p>
            <a:pPr>
              <a:buFontTx/>
              <a:buChar char="•"/>
            </a:pPr>
            <a:r>
              <a:rPr lang="en-GB" sz="2000" dirty="0" smtClean="0"/>
              <a:t>Consider Simple Re-send capability</a:t>
            </a:r>
          </a:p>
          <a:p>
            <a:pPr>
              <a:buFontTx/>
              <a:buChar char="•"/>
            </a:pPr>
            <a:endParaRPr lang="en-GB" sz="2000" dirty="0" smtClean="0"/>
          </a:p>
          <a:p>
            <a:pPr>
              <a:buFontTx/>
              <a:buChar char="•"/>
            </a:pPr>
            <a:r>
              <a:rPr lang="en-GB" sz="2000" dirty="0" smtClean="0"/>
              <a:t>Porting to Xilinx K7/V7 10G direct/DDR3 SDRAM</a:t>
            </a:r>
          </a:p>
          <a:p>
            <a:pPr>
              <a:buFontTx/>
              <a:buChar char="•"/>
            </a:pPr>
            <a:r>
              <a:rPr lang="en-GB" sz="2000" dirty="0" smtClean="0"/>
              <a:t>Longer term 40G Ethernet &amp; </a:t>
            </a:r>
            <a:r>
              <a:rPr lang="en-GB" sz="2000" dirty="0" err="1" smtClean="0"/>
              <a:t>iWarp</a:t>
            </a:r>
            <a:r>
              <a:rPr lang="en-GB" sz="2000" dirty="0" smtClean="0"/>
              <a:t>/RDMA &amp; ROCE interest</a:t>
            </a:r>
          </a:p>
          <a:p>
            <a:pPr>
              <a:buFontTx/>
              <a:buChar char="•"/>
            </a:pPr>
            <a:r>
              <a:rPr lang="en-GB" sz="2000" dirty="0" smtClean="0"/>
              <a:t>Ordered Xilinx &amp; HTG K7/V7 Dev Boards</a:t>
            </a:r>
          </a:p>
          <a:p>
            <a:pPr>
              <a:buFontTx/>
              <a:buChar char="•"/>
            </a:pPr>
            <a:r>
              <a:rPr lang="en-GB" sz="2000" dirty="0" smtClean="0"/>
              <a:t>Have Mellanox 40G Ethernet 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9F7CA-7D0A-4BC5-AE2B-A100078D9C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/>
              <a:t>Rob Halsall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71BFB-3CD5-428C-BC73-85CFF89289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2535" name="Picture 2" descr="\\te9files\ESDGshr\SDG\pictures\trainbuiler\dsc0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755" y="1673805"/>
            <a:ext cx="4411417" cy="440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033588"/>
            <a:ext cx="5360987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76250" y="593725"/>
            <a:ext cx="7772400" cy="1333500"/>
          </a:xfrm>
        </p:spPr>
        <p:txBody>
          <a:bodyPr/>
          <a:lstStyle/>
          <a:p>
            <a:r>
              <a:rPr lang="en-GB" smtClean="0"/>
              <a:t>XFEL LPD Quadrant Prototype</a:t>
            </a:r>
          </a:p>
        </p:txBody>
      </p:sp>
      <p:sp>
        <p:nvSpPr>
          <p:cNvPr id="7172" name="Text Placeholder 3"/>
          <p:cNvSpPr>
            <a:spLocks noGrp="1"/>
          </p:cNvSpPr>
          <p:nvPr>
            <p:ph type="body" idx="4294967295"/>
          </p:nvPr>
        </p:nvSpPr>
        <p:spPr>
          <a:xfrm>
            <a:off x="5832475" y="1989138"/>
            <a:ext cx="3105150" cy="3825875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LPD Quadrant</a:t>
            </a:r>
          </a:p>
          <a:p>
            <a:pPr lvl="1">
              <a:buFontTx/>
              <a:buChar char="•"/>
            </a:pPr>
            <a:r>
              <a:rPr lang="en-GB" sz="1600" dirty="0" smtClean="0"/>
              <a:t>256K Pixels</a:t>
            </a:r>
          </a:p>
          <a:p>
            <a:pPr lvl="1">
              <a:buFontTx/>
              <a:buChar char="•"/>
            </a:pPr>
            <a:r>
              <a:rPr lang="en-GB" sz="1600" dirty="0" smtClean="0"/>
              <a:t>512 ASICs</a:t>
            </a:r>
          </a:p>
          <a:p>
            <a:pPr lvl="1">
              <a:buFontTx/>
              <a:buChar char="•"/>
            </a:pPr>
            <a:endParaRPr lang="en-GB" sz="1600" dirty="0" smtClean="0"/>
          </a:p>
          <a:p>
            <a:pPr>
              <a:buFontTx/>
              <a:buChar char="•"/>
            </a:pPr>
            <a:r>
              <a:rPr lang="en-GB" sz="2000" dirty="0" smtClean="0"/>
              <a:t>Embedded Readout</a:t>
            </a:r>
          </a:p>
          <a:p>
            <a:pPr lvl="1">
              <a:buFontTx/>
              <a:buChar char="•"/>
            </a:pPr>
            <a:r>
              <a:rPr lang="en-GB" sz="1600" dirty="0" smtClean="0"/>
              <a:t>4 x FEMs</a:t>
            </a:r>
          </a:p>
          <a:p>
            <a:pPr lvl="1">
              <a:buFontTx/>
              <a:buChar char="•"/>
            </a:pPr>
            <a:r>
              <a:rPr lang="en-GB" sz="1600" dirty="0" smtClean="0"/>
              <a:t>4 x 10G Links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XFEL LPD FEM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920A6C-997E-4F55-A9BB-0F31DBFA232F}" type="datetime1">
              <a:rPr lang="en-US" smtClean="0"/>
              <a:pPr>
                <a:defRPr/>
              </a:pPr>
              <a:t>5/24/2012</a:t>
            </a:fld>
            <a:endParaRPr lang="en-US" dirty="0"/>
          </a:p>
        </p:txBody>
      </p:sp>
      <p:pic>
        <p:nvPicPr>
          <p:cNvPr id="8196" name="Picture 3" descr="\\te9files\ESDGshr\SDG\pictures\trainbuiler\dsc00964.jpg"/>
          <p:cNvPicPr>
            <a:picLocks noChangeAspect="1" noChangeArrowheads="1"/>
          </p:cNvPicPr>
          <p:nvPr/>
        </p:nvPicPr>
        <p:blipFill>
          <a:blip r:embed="rId2" cstate="print"/>
          <a:srcRect l="3619" t="15201" r="8083" b="12051"/>
          <a:stretch>
            <a:fillRect/>
          </a:stretch>
        </p:blipFill>
        <p:spPr bwMode="auto">
          <a:xfrm>
            <a:off x="431800" y="1719263"/>
            <a:ext cx="54895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Placeholder 4"/>
          <p:cNvSpPr>
            <a:spLocks noGrp="1"/>
          </p:cNvSpPr>
          <p:nvPr>
            <p:ph type="body" idx="4294967295"/>
          </p:nvPr>
        </p:nvSpPr>
        <p:spPr>
          <a:xfrm>
            <a:off x="5922150" y="1718810"/>
            <a:ext cx="3105345" cy="301466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Front End Module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128 ASIC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480 Way LVDS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2 x SP3 I/O FPGA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V5 FXT 100 FPGA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SODIMM DRAM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Dual 10G FMC (DESY)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1GE LAN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RJ45 LVDS Timing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431800" y="4868863"/>
            <a:ext cx="8505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ea typeface="+mn-ea"/>
              </a:rPr>
              <a:t>16 per M Pixel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ea typeface="+mn-ea"/>
              </a:rPr>
              <a:t>Embedded in Detector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XFEL Train Builder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37063" y="1700213"/>
            <a:ext cx="4572000" cy="4395787"/>
          </a:xfrm>
        </p:spPr>
        <p:txBody>
          <a:bodyPr/>
          <a:lstStyle/>
          <a:p>
            <a:pPr marL="381000" lvl="1">
              <a:buFont typeface="Arial" pitchFamily="34" charset="0"/>
              <a:buChar char="•"/>
            </a:pPr>
            <a:r>
              <a:rPr lang="en-GB" dirty="0" smtClean="0"/>
              <a:t>Train Builder Prototype</a:t>
            </a:r>
          </a:p>
          <a:p>
            <a:pPr marL="781050" lvl="2"/>
            <a:r>
              <a:rPr lang="en-GB" dirty="0" smtClean="0"/>
              <a:t>4 x V5FXT100 FPGAs</a:t>
            </a:r>
          </a:p>
          <a:p>
            <a:pPr marL="781050" lvl="2"/>
            <a:r>
              <a:rPr lang="en-GB" dirty="0" smtClean="0"/>
              <a:t>4 x DESY dual 10G FMC</a:t>
            </a:r>
          </a:p>
          <a:p>
            <a:pPr marL="781050" lvl="2"/>
            <a:r>
              <a:rPr lang="en-GB" dirty="0" err="1" smtClean="0"/>
              <a:t>Mindspeed</a:t>
            </a:r>
            <a:r>
              <a:rPr lang="en-GB" dirty="0" smtClean="0"/>
              <a:t> X-point </a:t>
            </a:r>
          </a:p>
          <a:p>
            <a:pPr marL="1238250" lvl="3">
              <a:buFont typeface="Arial" pitchFamily="34" charset="0"/>
              <a:buChar char="•"/>
            </a:pPr>
            <a:r>
              <a:rPr lang="en-GB" dirty="0" smtClean="0"/>
              <a:t>80x80 @ 6.5G</a:t>
            </a:r>
          </a:p>
          <a:p>
            <a:pPr marL="781050" lvl="2"/>
            <a:r>
              <a:rPr lang="en-GB" dirty="0" smtClean="0"/>
              <a:t>8 x 4GB SODIMM DDR2 Modules</a:t>
            </a:r>
          </a:p>
          <a:p>
            <a:pPr marL="781050" lvl="2"/>
            <a:r>
              <a:rPr lang="en-GB" dirty="0" smtClean="0"/>
              <a:t>1 Pair per 0.5 </a:t>
            </a:r>
            <a:r>
              <a:rPr lang="en-GB" dirty="0" err="1" smtClean="0"/>
              <a:t>Mpixel</a:t>
            </a:r>
            <a:endParaRPr lang="en-GB" dirty="0" smtClean="0"/>
          </a:p>
          <a:p>
            <a:pPr marL="781050" lvl="2"/>
            <a:r>
              <a:rPr lang="en-GB" dirty="0" smtClean="0"/>
              <a:t>ATCA form factor</a:t>
            </a:r>
          </a:p>
          <a:p>
            <a:pPr marL="781050" lvl="2"/>
            <a:endParaRPr lang="en-GB" dirty="0" smtClean="0"/>
          </a:p>
          <a:p>
            <a:pPr marL="381000" lvl="1">
              <a:buFont typeface="Arial" pitchFamily="34" charset="0"/>
              <a:buChar char="•"/>
            </a:pPr>
            <a:r>
              <a:rPr lang="en-GB" dirty="0" smtClean="0"/>
              <a:t>Builds Images for Farm</a:t>
            </a:r>
          </a:p>
          <a:p>
            <a:pPr marL="781050" lvl="2">
              <a:buFont typeface="Arial" pitchFamily="34" charset="0"/>
              <a:buChar char="•"/>
            </a:pPr>
            <a:r>
              <a:rPr lang="en-GB" dirty="0" smtClean="0"/>
              <a:t>8 x 10 </a:t>
            </a:r>
            <a:r>
              <a:rPr lang="en-GB" dirty="0" err="1" smtClean="0"/>
              <a:t>Gbit</a:t>
            </a:r>
            <a:r>
              <a:rPr lang="en-GB" dirty="0" smtClean="0"/>
              <a:t>/s</a:t>
            </a:r>
          </a:p>
          <a:p>
            <a:pPr marL="781050" lvl="2">
              <a:buFont typeface="Arial" pitchFamily="34" charset="0"/>
              <a:buChar char="•"/>
            </a:pPr>
            <a:r>
              <a:rPr lang="en-GB" dirty="0" smtClean="0"/>
              <a:t>Scale up to 160x160</a:t>
            </a:r>
          </a:p>
          <a:p>
            <a:pPr marL="381000" lvl="1">
              <a:buFont typeface="Arial" pitchFamily="34" charset="0"/>
              <a:buChar char="•"/>
            </a:pPr>
            <a:endParaRPr lang="en-GB" dirty="0" smtClean="0"/>
          </a:p>
          <a:p>
            <a:pPr marL="381000" lvl="1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33222-E66E-49E3-83EA-52B38E837B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3454400" cy="457200"/>
          </a:xfrm>
        </p:spPr>
        <p:txBody>
          <a:bodyPr/>
          <a:lstStyle/>
          <a:p>
            <a:pPr>
              <a:defRPr/>
            </a:pPr>
            <a:r>
              <a:rPr lang="en-US"/>
              <a:t>01-05-2012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9223" name="Picture 2" descr="\\te9files\ESDGshr\SDG\pictures\trainbuiler\dsc00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763713"/>
            <a:ext cx="401320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PC Side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427538" y="2133600"/>
            <a:ext cx="4537075" cy="3962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10G Switch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Arista</a:t>
            </a: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10G NICs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Mellanox</a:t>
            </a:r>
            <a:r>
              <a:rPr lang="en-GB" dirty="0" smtClean="0"/>
              <a:t>/</a:t>
            </a:r>
            <a:r>
              <a:rPr lang="en-GB" dirty="0" err="1" smtClean="0"/>
              <a:t>Chelsio</a:t>
            </a: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Linux Servers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Supermicro</a:t>
            </a:r>
            <a:endParaRPr lang="en-GB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29-03-2012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5BB05-E880-4E85-8EDB-7FC2751A36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</a:t>
            </a:r>
            <a:r>
              <a:rPr lang="en-US" err="1" smtClean="0"/>
              <a:t>Halsall</a:t>
            </a:r>
            <a:endParaRPr lang="en-US"/>
          </a:p>
        </p:txBody>
      </p:sp>
      <p:pic>
        <p:nvPicPr>
          <p:cNvPr id="10247" name="Picture 11" descr="ss2026GT-TRF.gif"/>
          <p:cNvPicPr>
            <a:picLocks noChangeAspect="1"/>
          </p:cNvPicPr>
          <p:nvPr/>
        </p:nvPicPr>
        <p:blipFill>
          <a:blip r:embed="rId2" cstate="print"/>
          <a:srcRect t="28633"/>
          <a:stretch>
            <a:fillRect/>
          </a:stretch>
        </p:blipFill>
        <p:spPr bwMode="auto">
          <a:xfrm>
            <a:off x="566738" y="4373563"/>
            <a:ext cx="23034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124075"/>
            <a:ext cx="2128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63" y="2979738"/>
            <a:ext cx="16621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99"/>
          <p:cNvGrpSpPr>
            <a:grpSpLocks/>
          </p:cNvGrpSpPr>
          <p:nvPr/>
        </p:nvGrpSpPr>
        <p:grpSpPr bwMode="auto">
          <a:xfrm>
            <a:off x="6168845" y="1834775"/>
            <a:ext cx="225425" cy="217488"/>
            <a:chOff x="-378550" y="1718810"/>
            <a:chExt cx="2430735" cy="2610290"/>
          </a:xfrm>
        </p:grpSpPr>
        <p:grpSp>
          <p:nvGrpSpPr>
            <p:cNvPr id="78" name="Group 100"/>
            <p:cNvGrpSpPr>
              <a:grpSpLocks/>
            </p:cNvGrpSpPr>
            <p:nvPr/>
          </p:nvGrpSpPr>
          <p:grpSpPr bwMode="auto">
            <a:xfrm>
              <a:off x="836503" y="1718810"/>
              <a:ext cx="1215682" cy="2610290"/>
              <a:chOff x="836503" y="1718810"/>
              <a:chExt cx="1215682" cy="2610290"/>
            </a:xfrm>
          </p:grpSpPr>
          <p:sp>
            <p:nvSpPr>
              <p:cNvPr id="87" name="Rectangle 107"/>
              <p:cNvSpPr>
                <a:spLocks noChangeArrowheads="1"/>
              </p:cNvSpPr>
              <p:nvPr/>
            </p:nvSpPr>
            <p:spPr bwMode="auto">
              <a:xfrm>
                <a:off x="836503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88" name="Straight Connector 108"/>
              <p:cNvCxnSpPr>
                <a:cxnSpLocks noChangeShapeType="1"/>
                <a:stCxn id="87" idx="0"/>
                <a:endCxn id="87" idx="2"/>
              </p:cNvCxnSpPr>
              <p:nvPr/>
            </p:nvCxnSpPr>
            <p:spPr bwMode="auto">
              <a:xfrm>
                <a:off x="1444071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9" name="Straight Connector 109"/>
              <p:cNvCxnSpPr>
                <a:cxnSpLocks noChangeShapeType="1"/>
                <a:stCxn id="87" idx="1"/>
                <a:endCxn id="87" idx="3"/>
              </p:cNvCxnSpPr>
              <p:nvPr/>
            </p:nvCxnSpPr>
            <p:spPr bwMode="auto">
              <a:xfrm>
                <a:off x="836503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0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1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79" name="Group 101"/>
            <p:cNvGrpSpPr>
              <a:grpSpLocks/>
            </p:cNvGrpSpPr>
            <p:nvPr/>
          </p:nvGrpSpPr>
          <p:grpSpPr bwMode="auto">
            <a:xfrm>
              <a:off x="-378550" y="1718810"/>
              <a:ext cx="1215135" cy="2610290"/>
              <a:chOff x="837050" y="1718810"/>
              <a:chExt cx="1215135" cy="2610290"/>
            </a:xfrm>
          </p:grpSpPr>
          <p:sp>
            <p:nvSpPr>
              <p:cNvPr id="80" name="Rectangle 102"/>
              <p:cNvSpPr>
                <a:spLocks noChangeArrowheads="1"/>
              </p:cNvSpPr>
              <p:nvPr/>
            </p:nvSpPr>
            <p:spPr bwMode="auto">
              <a:xfrm>
                <a:off x="837050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81" name="Straight Connector 103"/>
              <p:cNvCxnSpPr>
                <a:cxnSpLocks noChangeShapeType="1"/>
                <a:stCxn id="80" idx="0"/>
                <a:endCxn id="80" idx="2"/>
              </p:cNvCxnSpPr>
              <p:nvPr/>
            </p:nvCxnSpPr>
            <p:spPr bwMode="auto">
              <a:xfrm>
                <a:off x="1444618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104"/>
              <p:cNvCxnSpPr>
                <a:cxnSpLocks noChangeShapeType="1"/>
                <a:stCxn id="80" idx="1"/>
                <a:endCxn id="80" idx="3"/>
              </p:cNvCxnSpPr>
              <p:nvPr/>
            </p:nvCxnSpPr>
            <p:spPr bwMode="auto">
              <a:xfrm>
                <a:off x="837050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92" name="Rectangle 91"/>
          <p:cNvSpPr/>
          <p:nvPr/>
        </p:nvSpPr>
        <p:spPr bwMode="auto">
          <a:xfrm>
            <a:off x="6085740" y="1915260"/>
            <a:ext cx="225025" cy="2250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4119330" y="2090995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91580" y="548680"/>
            <a:ext cx="7772400" cy="1333500"/>
          </a:xfrm>
        </p:spPr>
        <p:txBody>
          <a:bodyPr/>
          <a:lstStyle/>
          <a:p>
            <a:r>
              <a:rPr lang="en-GB" dirty="0" smtClean="0"/>
              <a:t>XFEL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6613" y="4643438"/>
            <a:ext cx="7772400" cy="1406525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1800" dirty="0" smtClean="0"/>
              <a:t>0.25 M Pixel Train Builder</a:t>
            </a:r>
          </a:p>
          <a:p>
            <a:pPr lvl="1">
              <a:buFontTx/>
              <a:buChar char="•"/>
            </a:pPr>
            <a:r>
              <a:rPr lang="en-GB" sz="1400" dirty="0" smtClean="0"/>
              <a:t>Train builder receives image trains spread across 4 inputs synchronously</a:t>
            </a:r>
          </a:p>
          <a:p>
            <a:pPr lvl="1">
              <a:buFontTx/>
              <a:buChar char="•"/>
            </a:pPr>
            <a:r>
              <a:rPr lang="en-GB" sz="1400" dirty="0" smtClean="0"/>
              <a:t>4 Outputs send complete image trains</a:t>
            </a:r>
          </a:p>
          <a:p>
            <a:pPr>
              <a:buFontTx/>
              <a:buChar char="•"/>
            </a:pPr>
            <a:r>
              <a:rPr lang="en-GB" sz="1800" dirty="0" smtClean="0"/>
              <a:t>Scale to 160 x 10G Links</a:t>
            </a:r>
          </a:p>
          <a:p>
            <a:pPr lvl="1">
              <a:buFontTx/>
              <a:buChar char="•"/>
            </a:pPr>
            <a:r>
              <a:rPr lang="en-GB" sz="1400" dirty="0" smtClean="0"/>
              <a:t>Requires external 4 x 160 x 160 </a:t>
            </a:r>
            <a:r>
              <a:rPr lang="en-GB" sz="1400" dirty="0" err="1" smtClean="0"/>
              <a:t>Xpoint</a:t>
            </a:r>
            <a:r>
              <a:rPr lang="en-GB" sz="1400" dirty="0" smtClean="0"/>
              <a:t>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223F2-E785-4A11-8DCB-F436C4FAA4A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457450" y="1898650"/>
            <a:ext cx="674688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FEMs</a:t>
            </a:r>
          </a:p>
        </p:txBody>
      </p:sp>
      <p:cxnSp>
        <p:nvCxnSpPr>
          <p:cNvPr id="6152" name="Straight Arrow Connector 19"/>
          <p:cNvCxnSpPr>
            <a:cxnSpLocks noChangeShapeType="1"/>
          </p:cNvCxnSpPr>
          <p:nvPr/>
        </p:nvCxnSpPr>
        <p:spPr bwMode="auto">
          <a:xfrm>
            <a:off x="2052638" y="2303463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0" name="Rectangle 49"/>
          <p:cNvSpPr/>
          <p:nvPr/>
        </p:nvSpPr>
        <p:spPr bwMode="auto">
          <a:xfrm>
            <a:off x="4392613" y="1808163"/>
            <a:ext cx="809625" cy="25209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Train Builder</a:t>
            </a:r>
          </a:p>
          <a:p>
            <a:pPr algn="ctr" eaLnBrk="0" hangingPunct="0">
              <a:defRPr/>
            </a:pP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6154" name="Straight Arrow Connector 52"/>
          <p:cNvCxnSpPr>
            <a:cxnSpLocks noChangeShapeType="1"/>
          </p:cNvCxnSpPr>
          <p:nvPr/>
        </p:nvCxnSpPr>
        <p:spPr bwMode="auto">
          <a:xfrm>
            <a:off x="3132138" y="2303463"/>
            <a:ext cx="12604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5" name="Oval 53"/>
          <p:cNvSpPr>
            <a:spLocks noChangeArrowheads="1"/>
          </p:cNvSpPr>
          <p:nvPr/>
        </p:nvSpPr>
        <p:spPr bwMode="auto">
          <a:xfrm>
            <a:off x="3311860" y="2033588"/>
            <a:ext cx="269875" cy="2698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457450" y="3384550"/>
            <a:ext cx="674688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FEMs</a:t>
            </a:r>
          </a:p>
        </p:txBody>
      </p:sp>
      <p:cxnSp>
        <p:nvCxnSpPr>
          <p:cNvPr id="6157" name="Straight Arrow Connector 19"/>
          <p:cNvCxnSpPr>
            <a:cxnSpLocks noChangeShapeType="1"/>
          </p:cNvCxnSpPr>
          <p:nvPr/>
        </p:nvCxnSpPr>
        <p:spPr bwMode="auto">
          <a:xfrm>
            <a:off x="2052638" y="3789363"/>
            <a:ext cx="4048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8" name="Straight Arrow Connector 56"/>
          <p:cNvCxnSpPr>
            <a:cxnSpLocks noChangeShapeType="1"/>
          </p:cNvCxnSpPr>
          <p:nvPr/>
        </p:nvCxnSpPr>
        <p:spPr bwMode="auto">
          <a:xfrm>
            <a:off x="3132138" y="3789363"/>
            <a:ext cx="12604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9" name="Oval 57"/>
          <p:cNvSpPr>
            <a:spLocks noChangeArrowheads="1"/>
          </p:cNvSpPr>
          <p:nvPr/>
        </p:nvSpPr>
        <p:spPr bwMode="auto">
          <a:xfrm>
            <a:off x="3311860" y="3519488"/>
            <a:ext cx="269875" cy="2698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251055" y="1988840"/>
            <a:ext cx="1800665" cy="1980220"/>
            <a:chOff x="-378550" y="1718810"/>
            <a:chExt cx="2430735" cy="2610290"/>
          </a:xfrm>
          <a:solidFill>
            <a:schemeClr val="bg1">
              <a:lumMod val="85000"/>
            </a:schemeClr>
          </a:solidFill>
        </p:grpSpPr>
        <p:grpSp>
          <p:nvGrpSpPr>
            <p:cNvPr id="3" name="Group 66"/>
            <p:cNvGrpSpPr/>
            <p:nvPr/>
          </p:nvGrpSpPr>
          <p:grpSpPr>
            <a:xfrm>
              <a:off x="836503" y="1718810"/>
              <a:ext cx="1215682" cy="2610290"/>
              <a:chOff x="836503" y="1718810"/>
              <a:chExt cx="1215682" cy="2610290"/>
            </a:xfrm>
            <a:grpFill/>
          </p:grpSpPr>
          <p:sp>
            <p:nvSpPr>
              <p:cNvPr id="59" name="Rectangle 58"/>
              <p:cNvSpPr/>
              <p:nvPr/>
            </p:nvSpPr>
            <p:spPr bwMode="auto">
              <a:xfrm>
                <a:off x="836503" y="1718810"/>
                <a:ext cx="1215135" cy="261029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cxnSp>
            <p:nvCxnSpPr>
              <p:cNvPr id="61" name="Straight Connector 60"/>
              <p:cNvCxnSpPr>
                <a:stCxn id="59" idx="0"/>
                <a:endCxn id="59" idx="2"/>
              </p:cNvCxnSpPr>
              <p:nvPr/>
            </p:nvCxnSpPr>
            <p:spPr bwMode="auto">
              <a:xfrm>
                <a:off x="1444071" y="1718810"/>
                <a:ext cx="0" cy="261029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>
                <a:stCxn id="59" idx="1"/>
                <a:endCxn id="59" idx="3"/>
              </p:cNvCxnSpPr>
              <p:nvPr/>
            </p:nvCxnSpPr>
            <p:spPr bwMode="auto">
              <a:xfrm>
                <a:off x="836503" y="3023955"/>
                <a:ext cx="1215135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67"/>
            <p:cNvGrpSpPr/>
            <p:nvPr/>
          </p:nvGrpSpPr>
          <p:grpSpPr>
            <a:xfrm>
              <a:off x="-378550" y="1718810"/>
              <a:ext cx="1215135" cy="2610290"/>
              <a:chOff x="837050" y="1718810"/>
              <a:chExt cx="1215135" cy="2610290"/>
            </a:xfrm>
            <a:grpFill/>
          </p:grpSpPr>
          <p:sp>
            <p:nvSpPr>
              <p:cNvPr id="69" name="Rectangle 68"/>
              <p:cNvSpPr/>
              <p:nvPr/>
            </p:nvSpPr>
            <p:spPr bwMode="auto">
              <a:xfrm>
                <a:off x="837050" y="1718810"/>
                <a:ext cx="1215135" cy="261029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cxnSp>
            <p:nvCxnSpPr>
              <p:cNvPr id="70" name="Straight Connector 69"/>
              <p:cNvCxnSpPr>
                <a:stCxn id="69" idx="0"/>
                <a:endCxn id="69" idx="2"/>
              </p:cNvCxnSpPr>
              <p:nvPr/>
            </p:nvCxnSpPr>
            <p:spPr bwMode="auto">
              <a:xfrm>
                <a:off x="1444618" y="1718810"/>
                <a:ext cx="0" cy="261029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1"/>
                <a:endCxn id="69" idx="3"/>
              </p:cNvCxnSpPr>
              <p:nvPr/>
            </p:nvCxnSpPr>
            <p:spPr bwMode="auto">
              <a:xfrm>
                <a:off x="837050" y="3023955"/>
                <a:ext cx="1215135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6161" name="Straight Connector 77"/>
          <p:cNvCxnSpPr>
            <a:cxnSpLocks noChangeShapeType="1"/>
            <a:stCxn id="7" idx="2"/>
            <a:endCxn id="55" idx="0"/>
          </p:cNvCxnSpPr>
          <p:nvPr/>
        </p:nvCxnSpPr>
        <p:spPr bwMode="auto">
          <a:xfrm>
            <a:off x="2794000" y="2663825"/>
            <a:ext cx="0" cy="7207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6162" name="Straight Arrow Connector 78"/>
          <p:cNvCxnSpPr>
            <a:cxnSpLocks noChangeShapeType="1"/>
          </p:cNvCxnSpPr>
          <p:nvPr/>
        </p:nvCxnSpPr>
        <p:spPr bwMode="auto">
          <a:xfrm>
            <a:off x="5202238" y="2303463"/>
            <a:ext cx="12604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63" name="Oval 79"/>
          <p:cNvSpPr>
            <a:spLocks noChangeArrowheads="1"/>
          </p:cNvSpPr>
          <p:nvPr/>
        </p:nvSpPr>
        <p:spPr bwMode="auto">
          <a:xfrm>
            <a:off x="5472255" y="2033588"/>
            <a:ext cx="269875" cy="2698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cxnSp>
        <p:nvCxnSpPr>
          <p:cNvPr id="6164" name="Straight Arrow Connector 80"/>
          <p:cNvCxnSpPr>
            <a:cxnSpLocks noChangeShapeType="1"/>
          </p:cNvCxnSpPr>
          <p:nvPr/>
        </p:nvCxnSpPr>
        <p:spPr bwMode="auto">
          <a:xfrm>
            <a:off x="5202238" y="3789363"/>
            <a:ext cx="12604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65" name="Oval 81"/>
          <p:cNvSpPr>
            <a:spLocks noChangeArrowheads="1"/>
          </p:cNvSpPr>
          <p:nvPr/>
        </p:nvSpPr>
        <p:spPr bwMode="auto">
          <a:xfrm>
            <a:off x="5472255" y="3519488"/>
            <a:ext cx="269875" cy="2698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721600" y="2168525"/>
            <a:ext cx="676275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PC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462713" y="2168525"/>
            <a:ext cx="674687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800" b="1" dirty="0">
                <a:latin typeface="Lucida Grande" pitchFamily="84" charset="0"/>
                <a:ea typeface="ヒラギノ角ゴ Pro W3" pitchFamily="84" charset="-128"/>
              </a:rPr>
              <a:t>SWITCH</a:t>
            </a:r>
          </a:p>
        </p:txBody>
      </p:sp>
      <p:cxnSp>
        <p:nvCxnSpPr>
          <p:cNvPr id="6168" name="Straight Arrow Connector 90"/>
          <p:cNvCxnSpPr>
            <a:cxnSpLocks noChangeShapeType="1"/>
          </p:cNvCxnSpPr>
          <p:nvPr/>
        </p:nvCxnSpPr>
        <p:spPr bwMode="auto">
          <a:xfrm>
            <a:off x="7137400" y="2303463"/>
            <a:ext cx="5842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" name="Rectangle 92"/>
          <p:cNvSpPr/>
          <p:nvPr/>
        </p:nvSpPr>
        <p:spPr bwMode="auto">
          <a:xfrm>
            <a:off x="7812088" y="2124075"/>
            <a:ext cx="674687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PC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7721600" y="3654425"/>
            <a:ext cx="676275" cy="2238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PC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462713" y="3654425"/>
            <a:ext cx="674687" cy="2238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800" b="1" dirty="0">
                <a:latin typeface="Lucida Grande" pitchFamily="84" charset="0"/>
                <a:ea typeface="ヒラギノ角ゴ Pro W3" pitchFamily="84" charset="-128"/>
              </a:rPr>
              <a:t>SWITCH</a:t>
            </a:r>
          </a:p>
        </p:txBody>
      </p:sp>
      <p:cxnSp>
        <p:nvCxnSpPr>
          <p:cNvPr id="6172" name="Straight Arrow Connector 95"/>
          <p:cNvCxnSpPr>
            <a:cxnSpLocks noChangeShapeType="1"/>
          </p:cNvCxnSpPr>
          <p:nvPr/>
        </p:nvCxnSpPr>
        <p:spPr bwMode="auto">
          <a:xfrm>
            <a:off x="7137400" y="3789363"/>
            <a:ext cx="5842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" name="Rectangle 96"/>
          <p:cNvSpPr/>
          <p:nvPr/>
        </p:nvSpPr>
        <p:spPr bwMode="auto">
          <a:xfrm>
            <a:off x="7812088" y="3608388"/>
            <a:ext cx="674687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PC</a:t>
            </a:r>
          </a:p>
        </p:txBody>
      </p:sp>
      <p:sp>
        <p:nvSpPr>
          <p:cNvPr id="6174" name="Rectangle 97"/>
          <p:cNvSpPr>
            <a:spLocks noChangeArrowheads="1"/>
          </p:cNvSpPr>
          <p:nvPr/>
        </p:nvSpPr>
        <p:spPr bwMode="auto">
          <a:xfrm>
            <a:off x="4076700" y="2124075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grpSp>
        <p:nvGrpSpPr>
          <p:cNvPr id="6175" name="Group 99"/>
          <p:cNvGrpSpPr>
            <a:grpSpLocks/>
          </p:cNvGrpSpPr>
          <p:nvPr/>
        </p:nvGrpSpPr>
        <p:grpSpPr bwMode="auto">
          <a:xfrm>
            <a:off x="6057165" y="1943835"/>
            <a:ext cx="225425" cy="217488"/>
            <a:chOff x="-378550" y="1718810"/>
            <a:chExt cx="2430735" cy="2610290"/>
          </a:xfrm>
          <a:effectLst>
            <a:outerShdw blurRad="50800" dist="50800" dir="5400000" algn="ctr" rotWithShape="0">
              <a:schemeClr val="bg1"/>
            </a:outerShdw>
          </a:effectLst>
        </p:grpSpPr>
        <p:grpSp>
          <p:nvGrpSpPr>
            <p:cNvPr id="6192" name="Group 100"/>
            <p:cNvGrpSpPr>
              <a:grpSpLocks/>
            </p:cNvGrpSpPr>
            <p:nvPr/>
          </p:nvGrpSpPr>
          <p:grpSpPr bwMode="auto">
            <a:xfrm>
              <a:off x="836503" y="1718810"/>
              <a:ext cx="1215682" cy="2610290"/>
              <a:chOff x="836503" y="1718810"/>
              <a:chExt cx="1215682" cy="2610290"/>
            </a:xfrm>
          </p:grpSpPr>
          <p:sp>
            <p:nvSpPr>
              <p:cNvPr id="6199" name="Rectangle 107"/>
              <p:cNvSpPr>
                <a:spLocks noChangeArrowheads="1"/>
              </p:cNvSpPr>
              <p:nvPr/>
            </p:nvSpPr>
            <p:spPr bwMode="auto">
              <a:xfrm>
                <a:off x="836503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6200" name="Straight Connector 108"/>
              <p:cNvCxnSpPr>
                <a:cxnSpLocks noChangeShapeType="1"/>
                <a:stCxn id="6199" idx="0"/>
                <a:endCxn id="6199" idx="2"/>
              </p:cNvCxnSpPr>
              <p:nvPr/>
            </p:nvCxnSpPr>
            <p:spPr bwMode="auto">
              <a:xfrm>
                <a:off x="1444071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01" name="Straight Connector 109"/>
              <p:cNvCxnSpPr>
                <a:cxnSpLocks noChangeShapeType="1"/>
                <a:stCxn id="6199" idx="1"/>
                <a:endCxn id="6199" idx="3"/>
              </p:cNvCxnSpPr>
              <p:nvPr/>
            </p:nvCxnSpPr>
            <p:spPr bwMode="auto">
              <a:xfrm>
                <a:off x="836503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02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03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</p:cxnSp>
        </p:grpSp>
        <p:grpSp>
          <p:nvGrpSpPr>
            <p:cNvPr id="6193" name="Group 101"/>
            <p:cNvGrpSpPr>
              <a:grpSpLocks/>
            </p:cNvGrpSpPr>
            <p:nvPr/>
          </p:nvGrpSpPr>
          <p:grpSpPr bwMode="auto">
            <a:xfrm>
              <a:off x="-378550" y="1718810"/>
              <a:ext cx="1215135" cy="2610290"/>
              <a:chOff x="837050" y="1718810"/>
              <a:chExt cx="1215135" cy="2610290"/>
            </a:xfrm>
          </p:grpSpPr>
          <p:sp>
            <p:nvSpPr>
              <p:cNvPr id="6194" name="Rectangle 102"/>
              <p:cNvSpPr>
                <a:spLocks noChangeArrowheads="1"/>
              </p:cNvSpPr>
              <p:nvPr/>
            </p:nvSpPr>
            <p:spPr bwMode="auto">
              <a:xfrm>
                <a:off x="837050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6195" name="Straight Connector 103"/>
              <p:cNvCxnSpPr>
                <a:cxnSpLocks noChangeShapeType="1"/>
                <a:stCxn id="6194" idx="0"/>
                <a:endCxn id="6194" idx="2"/>
              </p:cNvCxnSpPr>
              <p:nvPr/>
            </p:nvCxnSpPr>
            <p:spPr bwMode="auto">
              <a:xfrm>
                <a:off x="1444618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96" name="Straight Connector 104"/>
              <p:cNvCxnSpPr>
                <a:cxnSpLocks noChangeShapeType="1"/>
                <a:stCxn id="6194" idx="1"/>
                <a:endCxn id="6194" idx="3"/>
              </p:cNvCxnSpPr>
              <p:nvPr/>
            </p:nvCxnSpPr>
            <p:spPr bwMode="auto">
              <a:xfrm>
                <a:off x="837050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97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98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27" name="Rectangle 126"/>
          <p:cNvSpPr/>
          <p:nvPr/>
        </p:nvSpPr>
        <p:spPr bwMode="auto">
          <a:xfrm>
            <a:off x="4481513" y="1898650"/>
            <a:ext cx="809625" cy="25209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Train Builder</a:t>
            </a:r>
          </a:p>
          <a:p>
            <a:pPr algn="ctr" eaLnBrk="0" hangingPunct="0">
              <a:defRPr/>
            </a:pPr>
            <a:endParaRPr lang="en-GB" sz="1400" dirty="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179" name="Rectangle 127"/>
          <p:cNvSpPr>
            <a:spLocks noChangeArrowheads="1"/>
          </p:cNvSpPr>
          <p:nvPr/>
        </p:nvSpPr>
        <p:spPr bwMode="auto">
          <a:xfrm>
            <a:off x="522288" y="2754313"/>
            <a:ext cx="134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latin typeface="Lucida Grande"/>
              </a:rPr>
              <a:t>Detector</a:t>
            </a:r>
          </a:p>
        </p:txBody>
      </p:sp>
      <p:grpSp>
        <p:nvGrpSpPr>
          <p:cNvPr id="96" name="Group 99"/>
          <p:cNvGrpSpPr>
            <a:grpSpLocks/>
          </p:cNvGrpSpPr>
          <p:nvPr/>
        </p:nvGrpSpPr>
        <p:grpSpPr bwMode="auto">
          <a:xfrm>
            <a:off x="6163205" y="3393520"/>
            <a:ext cx="225425" cy="217488"/>
            <a:chOff x="-378550" y="1718810"/>
            <a:chExt cx="2430735" cy="2610290"/>
          </a:xfrm>
        </p:grpSpPr>
        <p:grpSp>
          <p:nvGrpSpPr>
            <p:cNvPr id="98" name="Group 100"/>
            <p:cNvGrpSpPr>
              <a:grpSpLocks/>
            </p:cNvGrpSpPr>
            <p:nvPr/>
          </p:nvGrpSpPr>
          <p:grpSpPr bwMode="auto">
            <a:xfrm>
              <a:off x="836503" y="1718810"/>
              <a:ext cx="1215682" cy="2610290"/>
              <a:chOff x="836503" y="1718810"/>
              <a:chExt cx="1215682" cy="2610290"/>
            </a:xfrm>
          </p:grpSpPr>
          <p:sp>
            <p:nvSpPr>
              <p:cNvPr id="105" name="Rectangle 107"/>
              <p:cNvSpPr>
                <a:spLocks noChangeArrowheads="1"/>
              </p:cNvSpPr>
              <p:nvPr/>
            </p:nvSpPr>
            <p:spPr bwMode="auto">
              <a:xfrm>
                <a:off x="836503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106" name="Straight Connector 108"/>
              <p:cNvCxnSpPr>
                <a:cxnSpLocks noChangeShapeType="1"/>
                <a:stCxn id="105" idx="0"/>
                <a:endCxn id="105" idx="2"/>
              </p:cNvCxnSpPr>
              <p:nvPr/>
            </p:nvCxnSpPr>
            <p:spPr bwMode="auto">
              <a:xfrm>
                <a:off x="1444071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109"/>
              <p:cNvCxnSpPr>
                <a:cxnSpLocks noChangeShapeType="1"/>
                <a:stCxn id="105" idx="1"/>
                <a:endCxn id="105" idx="3"/>
              </p:cNvCxnSpPr>
              <p:nvPr/>
            </p:nvCxnSpPr>
            <p:spPr bwMode="auto">
              <a:xfrm>
                <a:off x="836503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9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9" name="Group 101"/>
            <p:cNvGrpSpPr>
              <a:grpSpLocks/>
            </p:cNvGrpSpPr>
            <p:nvPr/>
          </p:nvGrpSpPr>
          <p:grpSpPr bwMode="auto">
            <a:xfrm>
              <a:off x="-378550" y="1718810"/>
              <a:ext cx="1215135" cy="2610290"/>
              <a:chOff x="837050" y="1718810"/>
              <a:chExt cx="1215135" cy="2610290"/>
            </a:xfrm>
          </p:grpSpPr>
          <p:sp>
            <p:nvSpPr>
              <p:cNvPr id="100" name="Rectangle 102"/>
              <p:cNvSpPr>
                <a:spLocks noChangeArrowheads="1"/>
              </p:cNvSpPr>
              <p:nvPr/>
            </p:nvSpPr>
            <p:spPr bwMode="auto">
              <a:xfrm>
                <a:off x="837050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101" name="Straight Connector 103"/>
              <p:cNvCxnSpPr>
                <a:cxnSpLocks noChangeShapeType="1"/>
                <a:stCxn id="100" idx="0"/>
                <a:endCxn id="100" idx="2"/>
              </p:cNvCxnSpPr>
              <p:nvPr/>
            </p:nvCxnSpPr>
            <p:spPr bwMode="auto">
              <a:xfrm>
                <a:off x="1444618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104"/>
              <p:cNvCxnSpPr>
                <a:cxnSpLocks noChangeShapeType="1"/>
                <a:stCxn id="100" idx="1"/>
                <a:endCxn id="100" idx="3"/>
              </p:cNvCxnSpPr>
              <p:nvPr/>
            </p:nvCxnSpPr>
            <p:spPr bwMode="auto">
              <a:xfrm>
                <a:off x="837050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3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10" name="Rectangle 109"/>
          <p:cNvSpPr/>
          <p:nvPr/>
        </p:nvSpPr>
        <p:spPr bwMode="auto">
          <a:xfrm>
            <a:off x="6102170" y="3474005"/>
            <a:ext cx="225025" cy="2250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11" name="Group 99"/>
          <p:cNvGrpSpPr>
            <a:grpSpLocks/>
          </p:cNvGrpSpPr>
          <p:nvPr/>
        </p:nvGrpSpPr>
        <p:grpSpPr bwMode="auto">
          <a:xfrm>
            <a:off x="6073595" y="3502580"/>
            <a:ext cx="225425" cy="217488"/>
            <a:chOff x="-378550" y="1718810"/>
            <a:chExt cx="2430735" cy="2610290"/>
          </a:xfrm>
          <a:effectLst>
            <a:outerShdw blurRad="50800" dist="50800" dir="5400000" algn="ctr" rotWithShape="0">
              <a:schemeClr val="bg1"/>
            </a:outerShdw>
          </a:effectLst>
        </p:grpSpPr>
        <p:grpSp>
          <p:nvGrpSpPr>
            <p:cNvPr id="112" name="Group 100"/>
            <p:cNvGrpSpPr>
              <a:grpSpLocks/>
            </p:cNvGrpSpPr>
            <p:nvPr/>
          </p:nvGrpSpPr>
          <p:grpSpPr bwMode="auto">
            <a:xfrm>
              <a:off x="836503" y="1718810"/>
              <a:ext cx="1215682" cy="2610290"/>
              <a:chOff x="836503" y="1718810"/>
              <a:chExt cx="1215682" cy="2610290"/>
            </a:xfrm>
          </p:grpSpPr>
          <p:sp>
            <p:nvSpPr>
              <p:cNvPr id="119" name="Rectangle 107"/>
              <p:cNvSpPr>
                <a:spLocks noChangeArrowheads="1"/>
              </p:cNvSpPr>
              <p:nvPr/>
            </p:nvSpPr>
            <p:spPr bwMode="auto">
              <a:xfrm>
                <a:off x="836503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120" name="Straight Connector 108"/>
              <p:cNvCxnSpPr>
                <a:cxnSpLocks noChangeShapeType="1"/>
                <a:stCxn id="119" idx="0"/>
                <a:endCxn id="119" idx="2"/>
              </p:cNvCxnSpPr>
              <p:nvPr/>
            </p:nvCxnSpPr>
            <p:spPr bwMode="auto">
              <a:xfrm>
                <a:off x="1444071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1" name="Straight Connector 109"/>
              <p:cNvCxnSpPr>
                <a:cxnSpLocks noChangeShapeType="1"/>
                <a:stCxn id="119" idx="1"/>
                <a:endCxn id="119" idx="3"/>
              </p:cNvCxnSpPr>
              <p:nvPr/>
            </p:nvCxnSpPr>
            <p:spPr bwMode="auto">
              <a:xfrm>
                <a:off x="836503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2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3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</p:cxnSp>
        </p:grpSp>
        <p:grpSp>
          <p:nvGrpSpPr>
            <p:cNvPr id="113" name="Group 101"/>
            <p:cNvGrpSpPr>
              <a:grpSpLocks/>
            </p:cNvGrpSpPr>
            <p:nvPr/>
          </p:nvGrpSpPr>
          <p:grpSpPr bwMode="auto">
            <a:xfrm>
              <a:off x="-378550" y="1718810"/>
              <a:ext cx="1215135" cy="2610290"/>
              <a:chOff x="837050" y="1718810"/>
              <a:chExt cx="1215135" cy="2610290"/>
            </a:xfrm>
          </p:grpSpPr>
          <p:sp>
            <p:nvSpPr>
              <p:cNvPr id="114" name="Rectangle 102"/>
              <p:cNvSpPr>
                <a:spLocks noChangeArrowheads="1"/>
              </p:cNvSpPr>
              <p:nvPr/>
            </p:nvSpPr>
            <p:spPr bwMode="auto">
              <a:xfrm>
                <a:off x="837050" y="1718810"/>
                <a:ext cx="1215135" cy="2610290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Lucida Grande"/>
                </a:endParaRPr>
              </a:p>
            </p:txBody>
          </p:sp>
          <p:cxnSp>
            <p:nvCxnSpPr>
              <p:cNvPr id="115" name="Straight Connector 103"/>
              <p:cNvCxnSpPr>
                <a:cxnSpLocks noChangeShapeType="1"/>
                <a:stCxn id="114" idx="0"/>
                <a:endCxn id="114" idx="2"/>
              </p:cNvCxnSpPr>
              <p:nvPr/>
            </p:nvCxnSpPr>
            <p:spPr bwMode="auto">
              <a:xfrm>
                <a:off x="1444618" y="1718810"/>
                <a:ext cx="0" cy="261029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6" name="Straight Connector 104"/>
              <p:cNvCxnSpPr>
                <a:cxnSpLocks noChangeShapeType="1"/>
                <a:stCxn id="114" idx="1"/>
                <a:endCxn id="114" idx="3"/>
              </p:cNvCxnSpPr>
              <p:nvPr/>
            </p:nvCxnSpPr>
            <p:spPr bwMode="auto">
              <a:xfrm>
                <a:off x="837050" y="3023955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7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837050" y="234888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8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837050" y="3699030"/>
                <a:ext cx="121513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24" name="Rectangle 123"/>
          <p:cNvSpPr/>
          <p:nvPr/>
        </p:nvSpPr>
        <p:spPr>
          <a:xfrm>
            <a:off x="6012160" y="2843935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 smtClean="0">
                <a:latin typeface="Lucida Grande" pitchFamily="84" charset="0"/>
                <a:ea typeface="ヒラギノ角ゴ Pro W3" pitchFamily="84" charset="-128"/>
              </a:rPr>
              <a:t>N x 512</a:t>
            </a:r>
            <a:endParaRPr lang="en-GB" sz="800" b="1" dirty="0"/>
          </a:p>
        </p:txBody>
      </p:sp>
      <p:sp>
        <p:nvSpPr>
          <p:cNvPr id="126" name="Rectangle 97"/>
          <p:cNvSpPr>
            <a:spLocks noChangeArrowheads="1"/>
          </p:cNvSpPr>
          <p:nvPr/>
        </p:nvSpPr>
        <p:spPr bwMode="auto">
          <a:xfrm>
            <a:off x="3761432" y="2097900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128" name="Rectangle 97"/>
          <p:cNvSpPr>
            <a:spLocks noChangeArrowheads="1"/>
          </p:cNvSpPr>
          <p:nvPr/>
        </p:nvSpPr>
        <p:spPr bwMode="auto">
          <a:xfrm>
            <a:off x="3718802" y="2130980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cxnSp>
        <p:nvCxnSpPr>
          <p:cNvPr id="130" name="Straight Connector 129"/>
          <p:cNvCxnSpPr/>
          <p:nvPr/>
        </p:nvCxnSpPr>
        <p:spPr bwMode="auto">
          <a:xfrm>
            <a:off x="3896925" y="2168860"/>
            <a:ext cx="1350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ctangle 97"/>
          <p:cNvSpPr>
            <a:spLocks noChangeArrowheads="1"/>
          </p:cNvSpPr>
          <p:nvPr/>
        </p:nvSpPr>
        <p:spPr bwMode="auto">
          <a:xfrm>
            <a:off x="4117433" y="3592590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137" name="Rectangle 97"/>
          <p:cNvSpPr>
            <a:spLocks noChangeArrowheads="1"/>
          </p:cNvSpPr>
          <p:nvPr/>
        </p:nvSpPr>
        <p:spPr bwMode="auto">
          <a:xfrm>
            <a:off x="4074803" y="3625670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138" name="Rectangle 97"/>
          <p:cNvSpPr>
            <a:spLocks noChangeArrowheads="1"/>
          </p:cNvSpPr>
          <p:nvPr/>
        </p:nvSpPr>
        <p:spPr bwMode="auto">
          <a:xfrm>
            <a:off x="3759535" y="3599495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3716905" y="3632575"/>
            <a:ext cx="90488" cy="904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Lucida Grande"/>
            </a:endParaRPr>
          </a:p>
        </p:txBody>
      </p:sp>
      <p:cxnSp>
        <p:nvCxnSpPr>
          <p:cNvPr id="140" name="Straight Connector 139"/>
          <p:cNvCxnSpPr/>
          <p:nvPr/>
        </p:nvCxnSpPr>
        <p:spPr bwMode="auto">
          <a:xfrm>
            <a:off x="3895028" y="3670455"/>
            <a:ext cx="1350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3716905" y="2843935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 smtClean="0">
                <a:latin typeface="Lucida Grande" pitchFamily="84" charset="0"/>
                <a:ea typeface="ヒラギノ角ゴ Pro W3" pitchFamily="84" charset="-128"/>
              </a:rPr>
              <a:t>N x 512</a:t>
            </a:r>
            <a:endParaRPr lang="en-GB" sz="800" b="1" dirty="0"/>
          </a:p>
        </p:txBody>
      </p:sp>
      <p:cxnSp>
        <p:nvCxnSpPr>
          <p:cNvPr id="125" name="Straight Connector 77"/>
          <p:cNvCxnSpPr>
            <a:cxnSpLocks noChangeShapeType="1"/>
          </p:cNvCxnSpPr>
          <p:nvPr/>
        </p:nvCxnSpPr>
        <p:spPr bwMode="auto">
          <a:xfrm>
            <a:off x="6822250" y="2483895"/>
            <a:ext cx="0" cy="103511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1" name="Straight Connector 77"/>
          <p:cNvCxnSpPr>
            <a:cxnSpLocks noChangeShapeType="1"/>
          </p:cNvCxnSpPr>
          <p:nvPr/>
        </p:nvCxnSpPr>
        <p:spPr bwMode="auto">
          <a:xfrm>
            <a:off x="8127395" y="2483895"/>
            <a:ext cx="0" cy="103511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283450" cy="481013"/>
          </a:xfrm>
        </p:spPr>
        <p:txBody>
          <a:bodyPr/>
          <a:lstStyle/>
          <a:p>
            <a:r>
              <a:rPr lang="en-GB" smtClean="0">
                <a:solidFill>
                  <a:srgbClr val="0000FF"/>
                </a:solidFill>
              </a:rPr>
              <a:t>FEM FPGA Firmware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176" name="Rectangle 11"/>
          <p:cNvSpPr>
            <a:spLocks noChangeArrowheads="1"/>
          </p:cNvSpPr>
          <p:nvPr/>
        </p:nvSpPr>
        <p:spPr bwMode="auto">
          <a:xfrm>
            <a:off x="3157538" y="2528888"/>
            <a:ext cx="893762" cy="695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ASIC Pipeline Emulation</a:t>
            </a:r>
          </a:p>
        </p:txBody>
      </p:sp>
      <p:sp>
        <p:nvSpPr>
          <p:cNvPr id="177" name="Rectangle 11"/>
          <p:cNvSpPr>
            <a:spLocks noChangeArrowheads="1"/>
          </p:cNvSpPr>
          <p:nvPr/>
        </p:nvSpPr>
        <p:spPr bwMode="auto">
          <a:xfrm>
            <a:off x="4664075" y="2627313"/>
            <a:ext cx="892175" cy="695325"/>
          </a:xfrm>
          <a:prstGeom prst="rect">
            <a:avLst/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ASIC Slow Ctrl</a:t>
            </a:r>
          </a:p>
        </p:txBody>
      </p:sp>
      <p:sp>
        <p:nvSpPr>
          <p:cNvPr id="178" name="Rectangle 11"/>
          <p:cNvSpPr>
            <a:spLocks noChangeArrowheads="1"/>
          </p:cNvSpPr>
          <p:nvPr/>
        </p:nvSpPr>
        <p:spPr bwMode="auto">
          <a:xfrm>
            <a:off x="4641850" y="1690688"/>
            <a:ext cx="893763" cy="695325"/>
          </a:xfrm>
          <a:prstGeom prst="rect">
            <a:avLst/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ASIC Fast Commands</a:t>
            </a:r>
          </a:p>
        </p:txBody>
      </p:sp>
      <p:sp>
        <p:nvSpPr>
          <p:cNvPr id="182" name="Rectangle 47"/>
          <p:cNvSpPr>
            <a:spLocks noChangeArrowheads="1"/>
          </p:cNvSpPr>
          <p:nvPr/>
        </p:nvSpPr>
        <p:spPr bwMode="auto">
          <a:xfrm>
            <a:off x="6940550" y="5324475"/>
            <a:ext cx="1033463" cy="984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SP3 </a:t>
            </a:r>
            <a:r>
              <a:rPr lang="en-GB" sz="1000" b="1" i="1" kern="0" dirty="0" err="1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Confign</a:t>
            </a:r>
            <a:endParaRPr lang="en-GB" sz="1000" b="1" i="1" kern="0" dirty="0">
              <a:solidFill>
                <a:sysClr val="windowText" lastClr="000000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FPGA</a:t>
            </a:r>
          </a:p>
        </p:txBody>
      </p:sp>
      <p:sp>
        <p:nvSpPr>
          <p:cNvPr id="183" name="Rectangle 11"/>
          <p:cNvSpPr>
            <a:spLocks noChangeArrowheads="1"/>
          </p:cNvSpPr>
          <p:nvPr/>
        </p:nvSpPr>
        <p:spPr bwMode="auto">
          <a:xfrm>
            <a:off x="4675188" y="3544888"/>
            <a:ext cx="1212850" cy="1173162"/>
          </a:xfrm>
          <a:prstGeom prst="rect">
            <a:avLst/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ASIC Data Rx</a:t>
            </a:r>
          </a:p>
        </p:txBody>
      </p:sp>
      <p:sp>
        <p:nvSpPr>
          <p:cNvPr id="184" name="Rectangle 11"/>
          <p:cNvSpPr>
            <a:spLocks noChangeArrowheads="1"/>
          </p:cNvSpPr>
          <p:nvPr/>
        </p:nvSpPr>
        <p:spPr bwMode="auto">
          <a:xfrm>
            <a:off x="2838450" y="3438525"/>
            <a:ext cx="1074738" cy="104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Processor Embedded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Software</a:t>
            </a:r>
          </a:p>
        </p:txBody>
      </p:sp>
      <p:sp>
        <p:nvSpPr>
          <p:cNvPr id="185" name="Rectangle 11"/>
          <p:cNvSpPr>
            <a:spLocks noChangeArrowheads="1"/>
          </p:cNvSpPr>
          <p:nvPr/>
        </p:nvSpPr>
        <p:spPr bwMode="auto">
          <a:xfrm>
            <a:off x="2915816" y="4797152"/>
            <a:ext cx="892175" cy="3863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 smtClea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DDR2</a:t>
            </a:r>
            <a:endParaRPr lang="en-GB" sz="1000" b="1" i="1" kern="0" dirty="0">
              <a:solidFill>
                <a:sysClr val="windowText" lastClr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86" name="Rectangle 11"/>
          <p:cNvSpPr>
            <a:spLocks noChangeArrowheads="1"/>
          </p:cNvSpPr>
          <p:nvPr/>
        </p:nvSpPr>
        <p:spPr bwMode="auto">
          <a:xfrm>
            <a:off x="1298575" y="3806825"/>
            <a:ext cx="892175" cy="695325"/>
          </a:xfrm>
          <a:prstGeom prst="rect">
            <a:avLst/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10Gb Link</a:t>
            </a:r>
          </a:p>
        </p:txBody>
      </p:sp>
      <p:sp>
        <p:nvSpPr>
          <p:cNvPr id="188" name="Rectangle 11"/>
          <p:cNvSpPr>
            <a:spLocks noChangeArrowheads="1"/>
          </p:cNvSpPr>
          <p:nvPr/>
        </p:nvSpPr>
        <p:spPr bwMode="auto">
          <a:xfrm>
            <a:off x="1835696" y="1700808"/>
            <a:ext cx="893762" cy="695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 smtClea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C&amp;C Timing </a:t>
            </a: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&amp; Veto</a:t>
            </a:r>
          </a:p>
        </p:txBody>
      </p:sp>
      <p:cxnSp>
        <p:nvCxnSpPr>
          <p:cNvPr id="5133" name="Elbow Connector 192"/>
          <p:cNvCxnSpPr>
            <a:cxnSpLocks noChangeShapeType="1"/>
            <a:stCxn id="188" idx="3"/>
            <a:endCxn id="178" idx="1"/>
          </p:cNvCxnSpPr>
          <p:nvPr/>
        </p:nvCxnSpPr>
        <p:spPr bwMode="auto">
          <a:xfrm flipV="1">
            <a:off x="2729458" y="2038351"/>
            <a:ext cx="1912392" cy="10120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5134" name="Elbow Connector 192"/>
          <p:cNvCxnSpPr>
            <a:cxnSpLocks noChangeShapeType="1"/>
            <a:stCxn id="274" idx="3"/>
            <a:endCxn id="188" idx="1"/>
          </p:cNvCxnSpPr>
          <p:nvPr/>
        </p:nvCxnSpPr>
        <p:spPr bwMode="auto">
          <a:xfrm flipV="1">
            <a:off x="933450" y="2048471"/>
            <a:ext cx="902246" cy="26392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6880225" y="2413000"/>
            <a:ext cx="1130300" cy="1638300"/>
            <a:chOff x="6989508" y="2229993"/>
            <a:chExt cx="1130363" cy="1150239"/>
          </a:xfrm>
        </p:grpSpPr>
        <p:sp>
          <p:nvSpPr>
            <p:cNvPr id="180" name="Rectangle 47"/>
            <p:cNvSpPr>
              <a:spLocks noChangeArrowheads="1"/>
            </p:cNvSpPr>
            <p:nvPr/>
          </p:nvSpPr>
          <p:spPr bwMode="auto">
            <a:xfrm>
              <a:off x="7121278" y="2229993"/>
              <a:ext cx="998593" cy="1043240"/>
            </a:xfrm>
            <a:prstGeom prst="rect">
              <a:avLst/>
            </a:prstGeom>
            <a:solidFill>
              <a:srgbClr val="BBE0E3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kern="0" dirty="0" err="1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Arial" charset="0"/>
                </a:rPr>
                <a:t>SP3 Top I/O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kern="0" dirty="0" err="1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Arial" charset="0"/>
                </a:rPr>
                <a:t>(80%)</a:t>
              </a:r>
            </a:p>
          </p:txBody>
        </p:sp>
        <p:sp>
          <p:nvSpPr>
            <p:cNvPr id="203" name="Rectangle 47"/>
            <p:cNvSpPr>
              <a:spLocks noChangeArrowheads="1"/>
            </p:cNvSpPr>
            <p:nvPr/>
          </p:nvSpPr>
          <p:spPr bwMode="auto">
            <a:xfrm>
              <a:off x="6989508" y="2336992"/>
              <a:ext cx="998594" cy="1043240"/>
            </a:xfrm>
            <a:prstGeom prst="rect">
              <a:avLst/>
            </a:prstGeom>
            <a:solidFill>
              <a:srgbClr val="BBE0E3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kern="0" dirty="0" err="1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Arial" charset="0"/>
                </a:rPr>
                <a:t>SP3 I/O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kern="0" dirty="0" err="1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Arial" charset="0"/>
                </a:rPr>
                <a:t>FPGAs</a:t>
              </a:r>
            </a:p>
          </p:txBody>
        </p:sp>
      </p:grpSp>
      <p:cxnSp>
        <p:nvCxnSpPr>
          <p:cNvPr id="5136" name="Straight Arrow Connector 211"/>
          <p:cNvCxnSpPr>
            <a:cxnSpLocks noChangeShapeType="1"/>
            <a:stCxn id="183" idx="3"/>
          </p:cNvCxnSpPr>
          <p:nvPr/>
        </p:nvCxnSpPr>
        <p:spPr bwMode="auto">
          <a:xfrm flipV="1">
            <a:off x="5888038" y="3557588"/>
            <a:ext cx="989012" cy="573087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5137" name="Straight Arrow Connector 213"/>
          <p:cNvCxnSpPr>
            <a:cxnSpLocks noChangeShapeType="1"/>
            <a:stCxn id="177" idx="3"/>
          </p:cNvCxnSpPr>
          <p:nvPr/>
        </p:nvCxnSpPr>
        <p:spPr bwMode="auto">
          <a:xfrm>
            <a:off x="5556250" y="2974975"/>
            <a:ext cx="1347788" cy="125413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5138" name="Straight Arrow Connector 215"/>
          <p:cNvCxnSpPr>
            <a:cxnSpLocks noChangeShapeType="1"/>
            <a:stCxn id="178" idx="3"/>
          </p:cNvCxnSpPr>
          <p:nvPr/>
        </p:nvCxnSpPr>
        <p:spPr bwMode="auto">
          <a:xfrm>
            <a:off x="5535613" y="2038350"/>
            <a:ext cx="1341437" cy="704850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5139" name="Straight Arrow Connector 217"/>
          <p:cNvCxnSpPr>
            <a:cxnSpLocks noChangeShapeType="1"/>
            <a:endCxn id="176" idx="0"/>
          </p:cNvCxnSpPr>
          <p:nvPr/>
        </p:nvCxnSpPr>
        <p:spPr bwMode="auto">
          <a:xfrm rot="5400000">
            <a:off x="3367881" y="2285207"/>
            <a:ext cx="481013" cy="6350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5140" name="Straight Arrow Connector 225"/>
          <p:cNvCxnSpPr>
            <a:cxnSpLocks noChangeShapeType="1"/>
          </p:cNvCxnSpPr>
          <p:nvPr/>
        </p:nvCxnSpPr>
        <p:spPr bwMode="auto">
          <a:xfrm rot="16200000" flipH="1">
            <a:off x="3359944" y="4641057"/>
            <a:ext cx="403225" cy="7937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41" name="Straight Arrow Connector 227"/>
          <p:cNvCxnSpPr>
            <a:cxnSpLocks noChangeShapeType="1"/>
          </p:cNvCxnSpPr>
          <p:nvPr/>
        </p:nvCxnSpPr>
        <p:spPr bwMode="auto">
          <a:xfrm rot="5400000" flipH="1" flipV="1">
            <a:off x="2939257" y="4631531"/>
            <a:ext cx="412750" cy="1587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42" name="Elbow Connector 235"/>
          <p:cNvCxnSpPr>
            <a:cxnSpLocks noChangeShapeType="1"/>
          </p:cNvCxnSpPr>
          <p:nvPr/>
        </p:nvCxnSpPr>
        <p:spPr bwMode="auto">
          <a:xfrm rot="10800000" flipV="1">
            <a:off x="2190752" y="4077072"/>
            <a:ext cx="653057" cy="77416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44" name="Elbow Connector 241"/>
          <p:cNvCxnSpPr>
            <a:cxnSpLocks noChangeShapeType="1"/>
            <a:stCxn id="183" idx="1"/>
            <a:endCxn id="184" idx="3"/>
          </p:cNvCxnSpPr>
          <p:nvPr/>
        </p:nvCxnSpPr>
        <p:spPr bwMode="auto">
          <a:xfrm rot="10800000">
            <a:off x="3913188" y="3959225"/>
            <a:ext cx="762000" cy="173038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45" name="Straight Arrow Connector 250"/>
          <p:cNvCxnSpPr>
            <a:cxnSpLocks noChangeShapeType="1"/>
            <a:endCxn id="177" idx="1"/>
          </p:cNvCxnSpPr>
          <p:nvPr/>
        </p:nvCxnSpPr>
        <p:spPr bwMode="auto">
          <a:xfrm flipV="1">
            <a:off x="3922713" y="2974975"/>
            <a:ext cx="741362" cy="728663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5147" name="Straight Arrow Connector 254"/>
          <p:cNvCxnSpPr>
            <a:cxnSpLocks noChangeShapeType="1"/>
          </p:cNvCxnSpPr>
          <p:nvPr/>
        </p:nvCxnSpPr>
        <p:spPr bwMode="auto">
          <a:xfrm flipV="1">
            <a:off x="3913188" y="3813175"/>
            <a:ext cx="787400" cy="9525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sp>
        <p:nvSpPr>
          <p:cNvPr id="5148" name="Rectangle 255"/>
          <p:cNvSpPr>
            <a:spLocks noChangeArrowheads="1"/>
          </p:cNvSpPr>
          <p:nvPr/>
        </p:nvSpPr>
        <p:spPr bwMode="auto">
          <a:xfrm>
            <a:off x="1106488" y="1454150"/>
            <a:ext cx="5386387" cy="4260850"/>
          </a:xfrm>
          <a:prstGeom prst="rect">
            <a:avLst/>
          </a:prstGeom>
          <a:noFill/>
          <a:ln w="28575" algn="ctr">
            <a:solidFill>
              <a:srgbClr val="261748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/>
          </a:p>
        </p:txBody>
      </p:sp>
      <p:cxnSp>
        <p:nvCxnSpPr>
          <p:cNvPr id="5149" name="Straight Connector 257"/>
          <p:cNvCxnSpPr>
            <a:cxnSpLocks noChangeShapeType="1"/>
            <a:endCxn id="182" idx="1"/>
          </p:cNvCxnSpPr>
          <p:nvPr/>
        </p:nvCxnSpPr>
        <p:spPr bwMode="auto">
          <a:xfrm rot="16200000" flipH="1">
            <a:off x="6464301" y="5340350"/>
            <a:ext cx="512762" cy="439737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5150" name="Straight Connector 259"/>
          <p:cNvCxnSpPr>
            <a:cxnSpLocks noChangeShapeType="1"/>
            <a:stCxn id="203" idx="2"/>
            <a:endCxn id="182" idx="0"/>
          </p:cNvCxnSpPr>
          <p:nvPr/>
        </p:nvCxnSpPr>
        <p:spPr bwMode="auto">
          <a:xfrm rot="16200000" flipH="1">
            <a:off x="6781006" y="4648994"/>
            <a:ext cx="1273175" cy="77788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63" name="Rectangle 262"/>
          <p:cNvSpPr/>
          <p:nvPr/>
        </p:nvSpPr>
        <p:spPr>
          <a:xfrm>
            <a:off x="1308100" y="4927600"/>
            <a:ext cx="9413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Virtex5 Main FPGA</a:t>
            </a:r>
          </a:p>
        </p:txBody>
      </p:sp>
      <p:sp>
        <p:nvSpPr>
          <p:cNvPr id="5152" name="Text Box 10"/>
          <p:cNvSpPr txBox="1">
            <a:spLocks noChangeArrowheads="1"/>
          </p:cNvSpPr>
          <p:nvPr/>
        </p:nvSpPr>
        <p:spPr bwMode="auto">
          <a:xfrm>
            <a:off x="7969250" y="4075113"/>
            <a:ext cx="903288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190858"/>
                </a:solidFill>
              </a:rPr>
              <a:t>LPD</a:t>
            </a:r>
          </a:p>
          <a:p>
            <a:r>
              <a:rPr lang="en-GB" sz="1600" b="1">
                <a:solidFill>
                  <a:srgbClr val="190858"/>
                </a:solidFill>
              </a:rPr>
              <a:t>Super</a:t>
            </a:r>
          </a:p>
          <a:p>
            <a:r>
              <a:rPr lang="en-GB" sz="1600" b="1">
                <a:solidFill>
                  <a:srgbClr val="190858"/>
                </a:solidFill>
              </a:rPr>
              <a:t>Module</a:t>
            </a:r>
          </a:p>
        </p:txBody>
      </p:sp>
      <p:cxnSp>
        <p:nvCxnSpPr>
          <p:cNvPr id="5153" name="Elbow Connector 192"/>
          <p:cNvCxnSpPr>
            <a:cxnSpLocks noChangeShapeType="1"/>
          </p:cNvCxnSpPr>
          <p:nvPr/>
        </p:nvCxnSpPr>
        <p:spPr bwMode="auto">
          <a:xfrm flipV="1">
            <a:off x="7677150" y="3200400"/>
            <a:ext cx="750888" cy="6350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5154" name="Straight Arrow Connector 267"/>
          <p:cNvCxnSpPr>
            <a:cxnSpLocks noChangeShapeType="1"/>
          </p:cNvCxnSpPr>
          <p:nvPr/>
        </p:nvCxnSpPr>
        <p:spPr bwMode="auto">
          <a:xfrm rot="10800000">
            <a:off x="7632700" y="3471863"/>
            <a:ext cx="831850" cy="3175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274" name="Rectangle 47"/>
          <p:cNvSpPr>
            <a:spLocks noChangeArrowheads="1"/>
          </p:cNvSpPr>
          <p:nvPr/>
        </p:nvSpPr>
        <p:spPr bwMode="auto">
          <a:xfrm>
            <a:off x="171450" y="1681163"/>
            <a:ext cx="762000" cy="78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Clock &amp; Controls</a:t>
            </a:r>
          </a:p>
        </p:txBody>
      </p:sp>
      <p:sp>
        <p:nvSpPr>
          <p:cNvPr id="279" name="Rectangle 11"/>
          <p:cNvSpPr>
            <a:spLocks noChangeArrowheads="1"/>
          </p:cNvSpPr>
          <p:nvPr/>
        </p:nvSpPr>
        <p:spPr bwMode="auto">
          <a:xfrm>
            <a:off x="5037138" y="4922838"/>
            <a:ext cx="892175" cy="695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kern="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ASIC Simulated Data</a:t>
            </a:r>
          </a:p>
        </p:txBody>
      </p:sp>
      <p:cxnSp>
        <p:nvCxnSpPr>
          <p:cNvPr id="5159" name="Straight Arrow Connector 279"/>
          <p:cNvCxnSpPr>
            <a:cxnSpLocks noChangeShapeType="1"/>
          </p:cNvCxnSpPr>
          <p:nvPr/>
        </p:nvCxnSpPr>
        <p:spPr bwMode="auto">
          <a:xfrm rot="5400000" flipH="1" flipV="1">
            <a:off x="5221288" y="4765675"/>
            <a:ext cx="411162" cy="1588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60" name="Straight Arrow Connector 280"/>
          <p:cNvCxnSpPr>
            <a:cxnSpLocks noChangeShapeType="1"/>
          </p:cNvCxnSpPr>
          <p:nvPr/>
        </p:nvCxnSpPr>
        <p:spPr bwMode="auto">
          <a:xfrm rot="10800000">
            <a:off x="1117600" y="6062663"/>
            <a:ext cx="833438" cy="3175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61" name="Straight Arrow Connector 281"/>
          <p:cNvCxnSpPr>
            <a:cxnSpLocks noChangeShapeType="1"/>
          </p:cNvCxnSpPr>
          <p:nvPr/>
        </p:nvCxnSpPr>
        <p:spPr bwMode="auto">
          <a:xfrm flipV="1">
            <a:off x="5160963" y="6073775"/>
            <a:ext cx="785812" cy="7938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</p:spPr>
      </p:cxnSp>
      <p:sp>
        <p:nvSpPr>
          <p:cNvPr id="283" name="Rectangle 282"/>
          <p:cNvSpPr/>
          <p:nvPr/>
        </p:nvSpPr>
        <p:spPr>
          <a:xfrm>
            <a:off x="1900238" y="5922963"/>
            <a:ext cx="941387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DATA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4294188" y="5938838"/>
            <a:ext cx="941387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CTRLS</a:t>
            </a:r>
          </a:p>
        </p:txBody>
      </p:sp>
      <p:sp>
        <p:nvSpPr>
          <p:cNvPr id="5164" name="Text Box 10"/>
          <p:cNvSpPr txBox="1">
            <a:spLocks noChangeArrowheads="1"/>
          </p:cNvSpPr>
          <p:nvPr/>
        </p:nvSpPr>
        <p:spPr bwMode="auto">
          <a:xfrm>
            <a:off x="8089900" y="3548063"/>
            <a:ext cx="10541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90858"/>
                </a:solidFill>
              </a:rPr>
              <a:t>128 ASICs</a:t>
            </a:r>
          </a:p>
        </p:txBody>
      </p:sp>
      <p:sp>
        <p:nvSpPr>
          <p:cNvPr id="286" name="Rectangle 47"/>
          <p:cNvSpPr>
            <a:spLocks noChangeArrowheads="1"/>
          </p:cNvSpPr>
          <p:nvPr/>
        </p:nvSpPr>
        <p:spPr bwMode="auto">
          <a:xfrm>
            <a:off x="251520" y="2780928"/>
            <a:ext cx="533400" cy="146843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PC</a:t>
            </a:r>
          </a:p>
        </p:txBody>
      </p:sp>
      <p:cxnSp>
        <p:nvCxnSpPr>
          <p:cNvPr id="5166" name="Elbow Connector 192"/>
          <p:cNvCxnSpPr>
            <a:cxnSpLocks noChangeShapeType="1"/>
          </p:cNvCxnSpPr>
          <p:nvPr/>
        </p:nvCxnSpPr>
        <p:spPr bwMode="auto">
          <a:xfrm flipV="1">
            <a:off x="755576" y="3501008"/>
            <a:ext cx="2088232" cy="95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67" name="Straight Arrow Connector 219"/>
          <p:cNvCxnSpPr>
            <a:cxnSpLocks noChangeShapeType="1"/>
            <a:stCxn id="186" idx="1"/>
          </p:cNvCxnSpPr>
          <p:nvPr/>
        </p:nvCxnSpPr>
        <p:spPr bwMode="auto">
          <a:xfrm rot="10800000">
            <a:off x="712788" y="4138613"/>
            <a:ext cx="585787" cy="15875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5168" name="Text Box 10"/>
          <p:cNvSpPr txBox="1">
            <a:spLocks noChangeArrowheads="1"/>
          </p:cNvSpPr>
          <p:nvPr/>
        </p:nvSpPr>
        <p:spPr bwMode="auto">
          <a:xfrm>
            <a:off x="4716016" y="1052736"/>
            <a:ext cx="188753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90858"/>
                </a:solidFill>
              </a:rPr>
              <a:t>Virtex 5 FPGA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547664" y="2708920"/>
            <a:ext cx="893763" cy="407293"/>
          </a:xfrm>
          <a:prstGeom prst="rect">
            <a:avLst/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 smtClea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charset="0"/>
              </a:rPr>
              <a:t>RS232</a:t>
            </a:r>
            <a:endParaRPr lang="en-GB" sz="1000" b="1" kern="0" dirty="0">
              <a:solidFill>
                <a:sysClr val="windowText" lastClr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54" name="Elbow Connector 192"/>
          <p:cNvCxnSpPr>
            <a:cxnSpLocks noChangeShapeType="1"/>
          </p:cNvCxnSpPr>
          <p:nvPr/>
        </p:nvCxnSpPr>
        <p:spPr bwMode="auto">
          <a:xfrm flipV="1">
            <a:off x="755576" y="2924944"/>
            <a:ext cx="774700" cy="95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716016" y="2204864"/>
            <a:ext cx="278344" cy="170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</a:t>
            </a:r>
            <a:endParaRPr lang="en-GB" sz="1200" dirty="0"/>
          </a:p>
        </p:txBody>
      </p:sp>
      <p:sp>
        <p:nvSpPr>
          <p:cNvPr id="56" name="Rectangle 55"/>
          <p:cNvSpPr/>
          <p:nvPr/>
        </p:nvSpPr>
        <p:spPr>
          <a:xfrm>
            <a:off x="4788024" y="3140968"/>
            <a:ext cx="278344" cy="170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</a:t>
            </a:r>
            <a:endParaRPr lang="en-GB" sz="1200" dirty="0"/>
          </a:p>
        </p:txBody>
      </p:sp>
      <p:sp>
        <p:nvSpPr>
          <p:cNvPr id="57" name="Rectangle 56"/>
          <p:cNvSpPr/>
          <p:nvPr/>
        </p:nvSpPr>
        <p:spPr>
          <a:xfrm>
            <a:off x="4716016" y="4509120"/>
            <a:ext cx="278344" cy="170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</a:t>
            </a:r>
            <a:endParaRPr lang="en-GB" sz="1200" dirty="0"/>
          </a:p>
        </p:txBody>
      </p:sp>
      <p:sp>
        <p:nvSpPr>
          <p:cNvPr id="58" name="Rectangle 57"/>
          <p:cNvSpPr/>
          <p:nvPr/>
        </p:nvSpPr>
        <p:spPr>
          <a:xfrm>
            <a:off x="1331640" y="4293096"/>
            <a:ext cx="278344" cy="170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</a:t>
            </a:r>
            <a:endParaRPr lang="en-GB" sz="1200" dirty="0"/>
          </a:p>
        </p:txBody>
      </p:sp>
      <p:sp>
        <p:nvSpPr>
          <p:cNvPr id="61" name="Rectangle 60"/>
          <p:cNvSpPr/>
          <p:nvPr/>
        </p:nvSpPr>
        <p:spPr>
          <a:xfrm>
            <a:off x="1331640" y="3284984"/>
            <a:ext cx="941387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err="1" smtClean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GbE</a:t>
            </a:r>
            <a:endParaRPr lang="en-GB" sz="1200" b="1" kern="0" dirty="0">
              <a:solidFill>
                <a:sysClr val="windowText" lastClr="000000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5576" y="2708920"/>
            <a:ext cx="941387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UART</a:t>
            </a:r>
            <a:endParaRPr lang="en-GB" sz="1200" b="1" kern="0" dirty="0">
              <a:solidFill>
                <a:sysClr val="windowText" lastClr="000000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0" y="4293096"/>
            <a:ext cx="941387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err="1" smtClean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MatLab</a:t>
            </a:r>
            <a:endParaRPr lang="en-GB" sz="1200" b="1" kern="0" dirty="0">
              <a:solidFill>
                <a:sysClr val="windowText" lastClr="000000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4581128"/>
            <a:ext cx="941387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ysClr val="windowText" lastClr="000000"/>
                </a:solidFill>
                <a:ea typeface="ヒラギノ角ゴ Pro W3"/>
                <a:cs typeface="Arial" pitchFamily="34" charset="0"/>
              </a:rPr>
              <a:t>Python</a:t>
            </a:r>
            <a:endParaRPr lang="en-GB" sz="1200" b="1" kern="0" dirty="0">
              <a:solidFill>
                <a:sysClr val="windowText" lastClr="000000"/>
              </a:solidFill>
              <a:ea typeface="ヒラギノ角ゴ Pro W3"/>
              <a:cs typeface="Arial" pitchFamily="34" charset="0"/>
            </a:endParaRPr>
          </a:p>
        </p:txBody>
      </p:sp>
      <p:cxnSp>
        <p:nvCxnSpPr>
          <p:cNvPr id="71" name="Elbow Connector 192"/>
          <p:cNvCxnSpPr>
            <a:cxnSpLocks noChangeShapeType="1"/>
          </p:cNvCxnSpPr>
          <p:nvPr/>
        </p:nvCxnSpPr>
        <p:spPr bwMode="auto">
          <a:xfrm flipV="1">
            <a:off x="2411760" y="2780928"/>
            <a:ext cx="288032" cy="95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Elbow Connector 192"/>
          <p:cNvCxnSpPr>
            <a:cxnSpLocks noChangeShapeType="1"/>
          </p:cNvCxnSpPr>
          <p:nvPr/>
        </p:nvCxnSpPr>
        <p:spPr bwMode="auto">
          <a:xfrm flipV="1">
            <a:off x="2411760" y="2924944"/>
            <a:ext cx="288032" cy="95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Elbow Connector 192"/>
          <p:cNvCxnSpPr>
            <a:cxnSpLocks noChangeShapeType="1"/>
          </p:cNvCxnSpPr>
          <p:nvPr/>
        </p:nvCxnSpPr>
        <p:spPr bwMode="auto">
          <a:xfrm flipV="1">
            <a:off x="2411760" y="3068960"/>
            <a:ext cx="288032" cy="95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24-04-2012</a:t>
            </a:r>
            <a:endParaRPr lang="en-US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6760C-A39A-47E8-A339-8ED092B0928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2127250" y="1905000"/>
            <a:ext cx="5213350" cy="3890963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 sz="1200" b="1">
              <a:latin typeface="Lucida Grande" pitchFamily="8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6732588" y="1428750"/>
            <a:ext cx="2768600" cy="600075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Core TB Firmware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09-09-2010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dirty="0"/>
              <a:t>Rob Halsall et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49D49-22BB-4BF9-9D36-53A7C42418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394450" y="2078038"/>
            <a:ext cx="733425" cy="141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Aurora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Core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181975" y="1905000"/>
            <a:ext cx="738188" cy="3886200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XPOINT</a:t>
            </a:r>
          </a:p>
        </p:txBody>
      </p:sp>
      <p:cxnSp>
        <p:nvCxnSpPr>
          <p:cNvPr id="7178" name="Straight Arrow Connector 13"/>
          <p:cNvCxnSpPr>
            <a:cxnSpLocks noChangeShapeType="1"/>
          </p:cNvCxnSpPr>
          <p:nvPr/>
        </p:nvCxnSpPr>
        <p:spPr bwMode="auto">
          <a:xfrm>
            <a:off x="6205538" y="2427288"/>
            <a:ext cx="1793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9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6205538" y="3159125"/>
            <a:ext cx="169862" cy="9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0" name="Straight Arrow Connector 22"/>
          <p:cNvCxnSpPr>
            <a:cxnSpLocks noChangeShapeType="1"/>
          </p:cNvCxnSpPr>
          <p:nvPr/>
        </p:nvCxnSpPr>
        <p:spPr bwMode="auto">
          <a:xfrm>
            <a:off x="6205538" y="4557713"/>
            <a:ext cx="188912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Straight Arrow Connector 23"/>
          <p:cNvCxnSpPr>
            <a:cxnSpLocks noChangeShapeType="1"/>
          </p:cNvCxnSpPr>
          <p:nvPr/>
        </p:nvCxnSpPr>
        <p:spPr bwMode="auto">
          <a:xfrm rot="10800000">
            <a:off x="6205538" y="5281613"/>
            <a:ext cx="169862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2" name="Straight Arrow Connector 24"/>
          <p:cNvCxnSpPr>
            <a:cxnSpLocks noChangeShapeType="1"/>
          </p:cNvCxnSpPr>
          <p:nvPr/>
        </p:nvCxnSpPr>
        <p:spPr bwMode="auto">
          <a:xfrm flipV="1">
            <a:off x="7118350" y="2601913"/>
            <a:ext cx="106521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3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7089775" y="2949575"/>
            <a:ext cx="1093788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4" name="TextBox 147"/>
          <p:cNvSpPr txBox="1">
            <a:spLocks noChangeArrowheads="1"/>
          </p:cNvSpPr>
          <p:nvPr/>
        </p:nvSpPr>
        <p:spPr bwMode="auto">
          <a:xfrm>
            <a:off x="7361238" y="2382838"/>
            <a:ext cx="881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TX PAIRS</a:t>
            </a:r>
          </a:p>
        </p:txBody>
      </p:sp>
      <p:sp>
        <p:nvSpPr>
          <p:cNvPr id="7185" name="TextBox 147"/>
          <p:cNvSpPr txBox="1">
            <a:spLocks noChangeArrowheads="1"/>
          </p:cNvSpPr>
          <p:nvPr/>
        </p:nvSpPr>
        <p:spPr bwMode="auto">
          <a:xfrm>
            <a:off x="7342188" y="2716213"/>
            <a:ext cx="89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RX PAIRS</a:t>
            </a:r>
          </a:p>
        </p:txBody>
      </p:sp>
      <p:cxnSp>
        <p:nvCxnSpPr>
          <p:cNvPr id="7186" name="Straight Arrow Connector 32"/>
          <p:cNvCxnSpPr>
            <a:cxnSpLocks noChangeShapeType="1"/>
          </p:cNvCxnSpPr>
          <p:nvPr/>
        </p:nvCxnSpPr>
        <p:spPr bwMode="auto">
          <a:xfrm flipV="1">
            <a:off x="7127875" y="4700588"/>
            <a:ext cx="106362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7" name="Straight Arrow Connector 33"/>
          <p:cNvCxnSpPr>
            <a:cxnSpLocks noChangeShapeType="1"/>
          </p:cNvCxnSpPr>
          <p:nvPr/>
        </p:nvCxnSpPr>
        <p:spPr bwMode="auto">
          <a:xfrm rot="10800000" flipV="1">
            <a:off x="7137400" y="5072063"/>
            <a:ext cx="1044575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8" name="TextBox 147"/>
          <p:cNvSpPr txBox="1">
            <a:spLocks noChangeArrowheads="1"/>
          </p:cNvSpPr>
          <p:nvPr/>
        </p:nvSpPr>
        <p:spPr bwMode="auto">
          <a:xfrm>
            <a:off x="7361238" y="4495800"/>
            <a:ext cx="881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TX PAIRS</a:t>
            </a:r>
          </a:p>
        </p:txBody>
      </p:sp>
      <p:sp>
        <p:nvSpPr>
          <p:cNvPr id="7189" name="TextBox 147"/>
          <p:cNvSpPr txBox="1">
            <a:spLocks noChangeArrowheads="1"/>
          </p:cNvSpPr>
          <p:nvPr/>
        </p:nvSpPr>
        <p:spPr bwMode="auto">
          <a:xfrm>
            <a:off x="7342188" y="4829175"/>
            <a:ext cx="895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RX PAIRS</a:t>
            </a:r>
          </a:p>
        </p:txBody>
      </p:sp>
      <p:sp>
        <p:nvSpPr>
          <p:cNvPr id="7190" name="Rectangle 38"/>
          <p:cNvSpPr>
            <a:spLocks noChangeArrowheads="1"/>
          </p:cNvSpPr>
          <p:nvPr/>
        </p:nvSpPr>
        <p:spPr bwMode="auto">
          <a:xfrm>
            <a:off x="6394450" y="4210050"/>
            <a:ext cx="733425" cy="141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Aurora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Core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7191" name="Elbow Connector 198"/>
          <p:cNvCxnSpPr>
            <a:cxnSpLocks noChangeShapeType="1"/>
          </p:cNvCxnSpPr>
          <p:nvPr/>
        </p:nvCxnSpPr>
        <p:spPr bwMode="auto">
          <a:xfrm rot="10800000">
            <a:off x="7113588" y="3232150"/>
            <a:ext cx="627062" cy="39846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2" name="Elbow Connector 201"/>
          <p:cNvCxnSpPr>
            <a:cxnSpLocks noChangeShapeType="1"/>
          </p:cNvCxnSpPr>
          <p:nvPr/>
        </p:nvCxnSpPr>
        <p:spPr bwMode="auto">
          <a:xfrm rot="10800000" flipV="1">
            <a:off x="7118350" y="3843338"/>
            <a:ext cx="622300" cy="465137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93" name="Rectangle 8"/>
          <p:cNvSpPr>
            <a:spLocks noChangeArrowheads="1"/>
          </p:cNvSpPr>
          <p:nvPr/>
        </p:nvSpPr>
        <p:spPr bwMode="auto">
          <a:xfrm>
            <a:off x="2338388" y="2076450"/>
            <a:ext cx="733425" cy="141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XAUI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Core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194" name="Rectangle 38"/>
          <p:cNvSpPr>
            <a:spLocks noChangeArrowheads="1"/>
          </p:cNvSpPr>
          <p:nvPr/>
        </p:nvSpPr>
        <p:spPr bwMode="auto">
          <a:xfrm>
            <a:off x="2338388" y="4217988"/>
            <a:ext cx="733425" cy="141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XAUI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Core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195" name="Rectangle 21"/>
          <p:cNvSpPr>
            <a:spLocks noChangeArrowheads="1"/>
          </p:cNvSpPr>
          <p:nvPr/>
        </p:nvSpPr>
        <p:spPr bwMode="auto">
          <a:xfrm>
            <a:off x="4217988" y="4198938"/>
            <a:ext cx="1987550" cy="14303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Power PC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Memory Controller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Subsystem</a:t>
            </a:r>
          </a:p>
        </p:txBody>
      </p:sp>
      <p:cxnSp>
        <p:nvCxnSpPr>
          <p:cNvPr id="7196" name="Straight Arrow Connector 13"/>
          <p:cNvCxnSpPr>
            <a:cxnSpLocks noChangeShapeType="1"/>
          </p:cNvCxnSpPr>
          <p:nvPr/>
        </p:nvCxnSpPr>
        <p:spPr bwMode="auto">
          <a:xfrm rot="10800000">
            <a:off x="3081338" y="2395538"/>
            <a:ext cx="19685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7" name="Straight Arrow Connector 18"/>
          <p:cNvCxnSpPr>
            <a:cxnSpLocks noChangeShapeType="1"/>
          </p:cNvCxnSpPr>
          <p:nvPr/>
        </p:nvCxnSpPr>
        <p:spPr bwMode="auto">
          <a:xfrm>
            <a:off x="3071813" y="3127375"/>
            <a:ext cx="2063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090863" y="4525963"/>
            <a:ext cx="18732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9" name="Straight Arrow Connector 23"/>
          <p:cNvCxnSpPr>
            <a:cxnSpLocks noChangeShapeType="1"/>
          </p:cNvCxnSpPr>
          <p:nvPr/>
        </p:nvCxnSpPr>
        <p:spPr bwMode="auto">
          <a:xfrm>
            <a:off x="3071813" y="5249863"/>
            <a:ext cx="2063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00" name="Straight Arrow Connector 24"/>
          <p:cNvCxnSpPr>
            <a:cxnSpLocks noChangeShapeType="1"/>
          </p:cNvCxnSpPr>
          <p:nvPr/>
        </p:nvCxnSpPr>
        <p:spPr bwMode="auto">
          <a:xfrm flipH="1">
            <a:off x="1300163" y="2601913"/>
            <a:ext cx="104775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01" name="Straight Arrow Connector 26"/>
          <p:cNvCxnSpPr>
            <a:cxnSpLocks noChangeShapeType="1"/>
          </p:cNvCxnSpPr>
          <p:nvPr/>
        </p:nvCxnSpPr>
        <p:spPr bwMode="auto">
          <a:xfrm rot="10800000" flipH="1" flipV="1">
            <a:off x="1300163" y="2963863"/>
            <a:ext cx="1038225" cy="111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202" name="TextBox 147"/>
          <p:cNvSpPr txBox="1">
            <a:spLocks noChangeArrowheads="1"/>
          </p:cNvSpPr>
          <p:nvPr/>
        </p:nvSpPr>
        <p:spPr bwMode="auto">
          <a:xfrm>
            <a:off x="1319213" y="2395538"/>
            <a:ext cx="881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TX PAIRS</a:t>
            </a:r>
          </a:p>
        </p:txBody>
      </p:sp>
      <p:sp>
        <p:nvSpPr>
          <p:cNvPr id="7203" name="TextBox 147"/>
          <p:cNvSpPr txBox="1">
            <a:spLocks noChangeArrowheads="1"/>
          </p:cNvSpPr>
          <p:nvPr/>
        </p:nvSpPr>
        <p:spPr bwMode="auto">
          <a:xfrm>
            <a:off x="1300163" y="2728913"/>
            <a:ext cx="89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RX PAIRS</a:t>
            </a:r>
          </a:p>
        </p:txBody>
      </p:sp>
      <p:cxnSp>
        <p:nvCxnSpPr>
          <p:cNvPr id="7204" name="Straight Arrow Connector 24"/>
          <p:cNvCxnSpPr>
            <a:cxnSpLocks noChangeShapeType="1"/>
          </p:cNvCxnSpPr>
          <p:nvPr/>
        </p:nvCxnSpPr>
        <p:spPr bwMode="auto">
          <a:xfrm flipH="1">
            <a:off x="1319213" y="4668838"/>
            <a:ext cx="104775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05" name="Straight Arrow Connector 26"/>
          <p:cNvCxnSpPr>
            <a:cxnSpLocks noChangeShapeType="1"/>
          </p:cNvCxnSpPr>
          <p:nvPr/>
        </p:nvCxnSpPr>
        <p:spPr bwMode="auto">
          <a:xfrm rot="10800000" flipH="1" flipV="1">
            <a:off x="1319213" y="5040313"/>
            <a:ext cx="1038225" cy="111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206" name="TextBox 147"/>
          <p:cNvSpPr txBox="1">
            <a:spLocks noChangeArrowheads="1"/>
          </p:cNvSpPr>
          <p:nvPr/>
        </p:nvSpPr>
        <p:spPr bwMode="auto">
          <a:xfrm>
            <a:off x="1338263" y="4471988"/>
            <a:ext cx="881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TX PAIRS</a:t>
            </a:r>
          </a:p>
        </p:txBody>
      </p:sp>
      <p:sp>
        <p:nvSpPr>
          <p:cNvPr id="7207" name="TextBox 147"/>
          <p:cNvSpPr txBox="1">
            <a:spLocks noChangeArrowheads="1"/>
          </p:cNvSpPr>
          <p:nvPr/>
        </p:nvSpPr>
        <p:spPr bwMode="auto">
          <a:xfrm>
            <a:off x="1319213" y="4805363"/>
            <a:ext cx="89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4 RX PAIRS</a:t>
            </a:r>
          </a:p>
        </p:txBody>
      </p:sp>
      <p:cxnSp>
        <p:nvCxnSpPr>
          <p:cNvPr id="7208" name="Elbow Connector 198"/>
          <p:cNvCxnSpPr>
            <a:cxnSpLocks noChangeShapeType="1"/>
          </p:cNvCxnSpPr>
          <p:nvPr/>
        </p:nvCxnSpPr>
        <p:spPr bwMode="auto">
          <a:xfrm flipV="1">
            <a:off x="1704975" y="3221038"/>
            <a:ext cx="638175" cy="46355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09" name="Elbow Connector 201"/>
          <p:cNvCxnSpPr>
            <a:cxnSpLocks noChangeShapeType="1"/>
          </p:cNvCxnSpPr>
          <p:nvPr/>
        </p:nvCxnSpPr>
        <p:spPr bwMode="auto">
          <a:xfrm>
            <a:off x="1730375" y="3825875"/>
            <a:ext cx="598488" cy="52228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210" name="Rectangle 196"/>
          <p:cNvSpPr>
            <a:spLocks noChangeArrowheads="1"/>
          </p:cNvSpPr>
          <p:nvPr/>
        </p:nvSpPr>
        <p:spPr bwMode="auto">
          <a:xfrm>
            <a:off x="7561263" y="3543300"/>
            <a:ext cx="447675" cy="371475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XTAL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PLL</a:t>
            </a:r>
          </a:p>
        </p:txBody>
      </p:sp>
      <p:sp>
        <p:nvSpPr>
          <p:cNvPr id="7211" name="Rectangle 196"/>
          <p:cNvSpPr>
            <a:spLocks noChangeArrowheads="1"/>
          </p:cNvSpPr>
          <p:nvPr/>
        </p:nvSpPr>
        <p:spPr bwMode="auto">
          <a:xfrm>
            <a:off x="1466850" y="3557588"/>
            <a:ext cx="447675" cy="371475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XTAL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PLL</a:t>
            </a:r>
          </a:p>
        </p:txBody>
      </p:sp>
      <p:sp>
        <p:nvSpPr>
          <p:cNvPr id="7212" name="Rectangle 9"/>
          <p:cNvSpPr>
            <a:spLocks noChangeArrowheads="1"/>
          </p:cNvSpPr>
          <p:nvPr/>
        </p:nvSpPr>
        <p:spPr bwMode="auto">
          <a:xfrm>
            <a:off x="561975" y="1911350"/>
            <a:ext cx="738188" cy="3886200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DUAL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10G PHY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FMC</a:t>
            </a:r>
          </a:p>
          <a:p>
            <a:pPr algn="ctr"/>
            <a:endParaRPr lang="en-GB" sz="1000" b="1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b="1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b="1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b="1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13" name="Rectangle 196"/>
          <p:cNvSpPr>
            <a:spLocks noChangeArrowheads="1"/>
          </p:cNvSpPr>
          <p:nvPr/>
        </p:nvSpPr>
        <p:spPr bwMode="auto">
          <a:xfrm rot="-5400000">
            <a:off x="783431" y="2637632"/>
            <a:ext cx="612775" cy="249238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PHY</a:t>
            </a:r>
          </a:p>
        </p:txBody>
      </p:sp>
      <p:sp>
        <p:nvSpPr>
          <p:cNvPr id="7214" name="Rectangle 196"/>
          <p:cNvSpPr>
            <a:spLocks noChangeArrowheads="1"/>
          </p:cNvSpPr>
          <p:nvPr/>
        </p:nvSpPr>
        <p:spPr bwMode="auto">
          <a:xfrm>
            <a:off x="214313" y="2640013"/>
            <a:ext cx="612775" cy="249237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SFP+</a:t>
            </a:r>
          </a:p>
        </p:txBody>
      </p:sp>
      <p:cxnSp>
        <p:nvCxnSpPr>
          <p:cNvPr id="7215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827088" y="2714625"/>
            <a:ext cx="1412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16" name="Straight Arrow Connector 26"/>
          <p:cNvCxnSpPr>
            <a:cxnSpLocks noChangeShapeType="1"/>
          </p:cNvCxnSpPr>
          <p:nvPr/>
        </p:nvCxnSpPr>
        <p:spPr bwMode="auto">
          <a:xfrm flipV="1">
            <a:off x="817563" y="2832100"/>
            <a:ext cx="147637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17" name="Straight Connector 87"/>
          <p:cNvCxnSpPr>
            <a:cxnSpLocks noChangeShapeType="1"/>
          </p:cNvCxnSpPr>
          <p:nvPr/>
        </p:nvCxnSpPr>
        <p:spPr bwMode="auto">
          <a:xfrm>
            <a:off x="1227138" y="2595563"/>
            <a:ext cx="104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18" name="Straight Connector 88"/>
          <p:cNvCxnSpPr>
            <a:cxnSpLocks noChangeShapeType="1"/>
          </p:cNvCxnSpPr>
          <p:nvPr/>
        </p:nvCxnSpPr>
        <p:spPr bwMode="auto">
          <a:xfrm>
            <a:off x="1201738" y="2962275"/>
            <a:ext cx="104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219" name="Rectangle 196"/>
          <p:cNvSpPr>
            <a:spLocks noChangeArrowheads="1"/>
          </p:cNvSpPr>
          <p:nvPr/>
        </p:nvSpPr>
        <p:spPr bwMode="auto">
          <a:xfrm rot="-5400000">
            <a:off x="783431" y="4715669"/>
            <a:ext cx="612775" cy="249238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PHY</a:t>
            </a:r>
          </a:p>
        </p:txBody>
      </p:sp>
      <p:sp>
        <p:nvSpPr>
          <p:cNvPr id="7220" name="Rectangle 196"/>
          <p:cNvSpPr>
            <a:spLocks noChangeArrowheads="1"/>
          </p:cNvSpPr>
          <p:nvPr/>
        </p:nvSpPr>
        <p:spPr bwMode="auto">
          <a:xfrm>
            <a:off x="214313" y="4718050"/>
            <a:ext cx="612775" cy="249238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SFP+</a:t>
            </a:r>
          </a:p>
        </p:txBody>
      </p:sp>
      <p:cxnSp>
        <p:nvCxnSpPr>
          <p:cNvPr id="7221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827088" y="4791075"/>
            <a:ext cx="141287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22" name="Straight Arrow Connector 26"/>
          <p:cNvCxnSpPr>
            <a:cxnSpLocks noChangeShapeType="1"/>
          </p:cNvCxnSpPr>
          <p:nvPr/>
        </p:nvCxnSpPr>
        <p:spPr bwMode="auto">
          <a:xfrm flipV="1">
            <a:off x="817563" y="4910138"/>
            <a:ext cx="147637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23" name="Straight Connector 93"/>
          <p:cNvCxnSpPr>
            <a:cxnSpLocks noChangeShapeType="1"/>
          </p:cNvCxnSpPr>
          <p:nvPr/>
        </p:nvCxnSpPr>
        <p:spPr bwMode="auto">
          <a:xfrm>
            <a:off x="1227138" y="4673600"/>
            <a:ext cx="104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24" name="Straight Connector 94"/>
          <p:cNvCxnSpPr>
            <a:cxnSpLocks noChangeShapeType="1"/>
          </p:cNvCxnSpPr>
          <p:nvPr/>
        </p:nvCxnSpPr>
        <p:spPr bwMode="auto">
          <a:xfrm>
            <a:off x="1201738" y="5040313"/>
            <a:ext cx="104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225" name="TextBox 147"/>
          <p:cNvSpPr txBox="1">
            <a:spLocks noChangeArrowheads="1"/>
          </p:cNvSpPr>
          <p:nvPr/>
        </p:nvSpPr>
        <p:spPr bwMode="auto">
          <a:xfrm>
            <a:off x="6705600" y="1695450"/>
            <a:ext cx="63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>
                <a:latin typeface="Arial" pitchFamily="34" charset="0"/>
                <a:cs typeface="Arial" pitchFamily="34" charset="0"/>
              </a:rPr>
              <a:t>TB FPGA</a:t>
            </a:r>
          </a:p>
        </p:txBody>
      </p:sp>
      <p:sp>
        <p:nvSpPr>
          <p:cNvPr id="7226" name="Rectangle 38"/>
          <p:cNvSpPr>
            <a:spLocks noChangeArrowheads="1"/>
          </p:cNvSpPr>
          <p:nvPr/>
        </p:nvSpPr>
        <p:spPr bwMode="auto">
          <a:xfrm>
            <a:off x="3278188" y="4224338"/>
            <a:ext cx="733425" cy="141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UDP</a:t>
            </a:r>
          </a:p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27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030663" y="4495800"/>
            <a:ext cx="18732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28" name="Straight Arrow Connector 23"/>
          <p:cNvCxnSpPr>
            <a:cxnSpLocks noChangeShapeType="1"/>
          </p:cNvCxnSpPr>
          <p:nvPr/>
        </p:nvCxnSpPr>
        <p:spPr bwMode="auto">
          <a:xfrm>
            <a:off x="4011613" y="5219700"/>
            <a:ext cx="2063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229" name="Rectangle 21"/>
          <p:cNvSpPr>
            <a:spLocks noChangeArrowheads="1"/>
          </p:cNvSpPr>
          <p:nvPr/>
        </p:nvSpPr>
        <p:spPr bwMode="auto">
          <a:xfrm>
            <a:off x="4217988" y="2055813"/>
            <a:ext cx="1987550" cy="14303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Power PC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Memory Controller</a:t>
            </a:r>
          </a:p>
          <a:p>
            <a:pPr algn="ctr"/>
            <a:r>
              <a:rPr lang="en-GB" sz="1000" b="1">
                <a:latin typeface="Arial" pitchFamily="34" charset="0"/>
                <a:cs typeface="Arial" pitchFamily="34" charset="0"/>
              </a:rPr>
              <a:t>Subsystem</a:t>
            </a:r>
          </a:p>
        </p:txBody>
      </p:sp>
      <p:sp>
        <p:nvSpPr>
          <p:cNvPr id="7230" name="Rectangle 38"/>
          <p:cNvSpPr>
            <a:spLocks noChangeArrowheads="1"/>
          </p:cNvSpPr>
          <p:nvPr/>
        </p:nvSpPr>
        <p:spPr bwMode="auto">
          <a:xfrm>
            <a:off x="3278188" y="2081213"/>
            <a:ext cx="733425" cy="141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UDP</a:t>
            </a:r>
          </a:p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31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030663" y="2352675"/>
            <a:ext cx="18732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32" name="Straight Arrow Connector 23"/>
          <p:cNvCxnSpPr>
            <a:cxnSpLocks noChangeShapeType="1"/>
          </p:cNvCxnSpPr>
          <p:nvPr/>
        </p:nvCxnSpPr>
        <p:spPr bwMode="auto">
          <a:xfrm>
            <a:off x="4011613" y="3076575"/>
            <a:ext cx="2063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33" name="Straight Arrow Connector 142"/>
          <p:cNvCxnSpPr>
            <a:cxnSpLocks noChangeShapeType="1"/>
          </p:cNvCxnSpPr>
          <p:nvPr/>
        </p:nvCxnSpPr>
        <p:spPr bwMode="auto">
          <a:xfrm rot="5400000">
            <a:off x="5127625" y="5788025"/>
            <a:ext cx="3190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234" name="Straight Arrow Connector 142"/>
          <p:cNvCxnSpPr>
            <a:cxnSpLocks noChangeShapeType="1"/>
          </p:cNvCxnSpPr>
          <p:nvPr/>
        </p:nvCxnSpPr>
        <p:spPr bwMode="auto">
          <a:xfrm rot="5400000">
            <a:off x="4984750" y="1911350"/>
            <a:ext cx="3190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235" name="TextBox 147"/>
          <p:cNvSpPr txBox="1">
            <a:spLocks noChangeArrowheads="1"/>
          </p:cNvSpPr>
          <p:nvPr/>
        </p:nvSpPr>
        <p:spPr bwMode="auto">
          <a:xfrm>
            <a:off x="7443788" y="2055813"/>
            <a:ext cx="677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‘XCTRL’</a:t>
            </a:r>
          </a:p>
        </p:txBody>
      </p:sp>
      <p:cxnSp>
        <p:nvCxnSpPr>
          <p:cNvPr id="7236" name="Straight Arrow Connector 142"/>
          <p:cNvCxnSpPr>
            <a:cxnSpLocks noChangeShapeType="1"/>
          </p:cNvCxnSpPr>
          <p:nvPr/>
        </p:nvCxnSpPr>
        <p:spPr bwMode="auto">
          <a:xfrm>
            <a:off x="7137400" y="2276475"/>
            <a:ext cx="106362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237" name="TextBox 147"/>
          <p:cNvSpPr txBox="1">
            <a:spLocks noChangeArrowheads="1"/>
          </p:cNvSpPr>
          <p:nvPr/>
        </p:nvSpPr>
        <p:spPr bwMode="auto">
          <a:xfrm>
            <a:off x="4767263" y="5948363"/>
            <a:ext cx="104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DDR2 SDRAM</a:t>
            </a:r>
          </a:p>
        </p:txBody>
      </p:sp>
      <p:sp>
        <p:nvSpPr>
          <p:cNvPr id="7238" name="TextBox 147"/>
          <p:cNvSpPr txBox="1">
            <a:spLocks noChangeArrowheads="1"/>
          </p:cNvSpPr>
          <p:nvPr/>
        </p:nvSpPr>
        <p:spPr bwMode="auto">
          <a:xfrm>
            <a:off x="4622800" y="1506538"/>
            <a:ext cx="104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Arial" pitchFamily="34" charset="0"/>
                <a:cs typeface="Arial" pitchFamily="34" charset="0"/>
              </a:rPr>
              <a:t>DDR2 SDRAM</a:t>
            </a:r>
          </a:p>
        </p:txBody>
      </p:sp>
      <p:sp>
        <p:nvSpPr>
          <p:cNvPr id="129" name="Freeform 128"/>
          <p:cNvSpPr/>
          <p:nvPr/>
        </p:nvSpPr>
        <p:spPr bwMode="auto">
          <a:xfrm>
            <a:off x="8181975" y="5773738"/>
            <a:ext cx="738188" cy="174625"/>
          </a:xfrm>
          <a:custGeom>
            <a:avLst/>
            <a:gdLst>
              <a:gd name="connsiteX0" fmla="*/ 0 w 1376039"/>
              <a:gd name="connsiteY0" fmla="*/ 5918 h 396536"/>
              <a:gd name="connsiteX1" fmla="*/ 337352 w 1376039"/>
              <a:gd name="connsiteY1" fmla="*/ 396536 h 396536"/>
              <a:gd name="connsiteX2" fmla="*/ 727969 w 1376039"/>
              <a:gd name="connsiteY2" fmla="*/ 5918 h 396536"/>
              <a:gd name="connsiteX3" fmla="*/ 1029810 w 1376039"/>
              <a:gd name="connsiteY3" fmla="*/ 361025 h 396536"/>
              <a:gd name="connsiteX4" fmla="*/ 1376039 w 1376039"/>
              <a:gd name="connsiteY4" fmla="*/ 5918 h 3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039" h="396536">
                <a:moveTo>
                  <a:pt x="0" y="5918"/>
                </a:moveTo>
                <a:cubicBezTo>
                  <a:pt x="108012" y="201227"/>
                  <a:pt x="216024" y="396536"/>
                  <a:pt x="337352" y="396536"/>
                </a:cubicBezTo>
                <a:cubicBezTo>
                  <a:pt x="458680" y="396536"/>
                  <a:pt x="612559" y="11837"/>
                  <a:pt x="727969" y="5918"/>
                </a:cubicBezTo>
                <a:cubicBezTo>
                  <a:pt x="843379" y="0"/>
                  <a:pt x="921798" y="361025"/>
                  <a:pt x="1029810" y="361025"/>
                </a:cubicBezTo>
                <a:cubicBezTo>
                  <a:pt x="1137822" y="361025"/>
                  <a:pt x="1256930" y="183471"/>
                  <a:pt x="1376039" y="5918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7240" name="Straight Connector 71"/>
          <p:cNvCxnSpPr>
            <a:cxnSpLocks noChangeShapeType="1"/>
            <a:endCxn id="7211" idx="1"/>
          </p:cNvCxnSpPr>
          <p:nvPr/>
        </p:nvCxnSpPr>
        <p:spPr bwMode="auto">
          <a:xfrm flipV="1">
            <a:off x="1300163" y="3684588"/>
            <a:ext cx="1651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7241" name="Straight Arrow Connector 18"/>
          <p:cNvCxnSpPr>
            <a:cxnSpLocks noChangeShapeType="1"/>
          </p:cNvCxnSpPr>
          <p:nvPr/>
        </p:nvCxnSpPr>
        <p:spPr bwMode="auto">
          <a:xfrm flipV="1">
            <a:off x="7342188" y="1427163"/>
            <a:ext cx="492125" cy="1587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Sans"/>
        <a:ea typeface="ヒラギノ角ゴ Pro W3"/>
        <a:cs typeface=""/>
      </a:majorFont>
      <a:minorFont>
        <a:latin typeface="Lucida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11557</TotalTime>
  <Words>1381</Words>
  <Application>Microsoft Office PowerPoint</Application>
  <PresentationFormat>On-screen Show (4:3)</PresentationFormat>
  <Paragraphs>747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10Gb Ethernet and beyond on FPGA Workshop  UDP/IP Implementation and Data streaming</vt:lpstr>
      <vt:lpstr>XFEL</vt:lpstr>
      <vt:lpstr>XFEL LPD Quadrant Prototype</vt:lpstr>
      <vt:lpstr>XFEL LPD FEM</vt:lpstr>
      <vt:lpstr>XFEL Train Builder</vt:lpstr>
      <vt:lpstr>PC Side</vt:lpstr>
      <vt:lpstr>XFEL</vt:lpstr>
      <vt:lpstr>FEM FPGA Firmware</vt:lpstr>
      <vt:lpstr>Core TB Firmware</vt:lpstr>
      <vt:lpstr>FEM/TB Firmware</vt:lpstr>
      <vt:lpstr>10G IP Library</vt:lpstr>
      <vt:lpstr>10G UDP IP</vt:lpstr>
      <vt:lpstr>Local Link transport via UDP</vt:lpstr>
      <vt:lpstr>FEM -&gt; TB - UDP Train</vt:lpstr>
      <vt:lpstr>TB -&gt; PC - UDP Packet Format</vt:lpstr>
      <vt:lpstr>UDP TB -&gt; PC - Trailer Format</vt:lpstr>
      <vt:lpstr>10G UDP Block Tx Path</vt:lpstr>
      <vt:lpstr>10G UDP Block Rx Path</vt:lpstr>
      <vt:lpstr>Slice Test Design</vt:lpstr>
      <vt:lpstr>Slice Test</vt:lpstr>
      <vt:lpstr>Test Bench</vt:lpstr>
      <vt:lpstr>Tools</vt:lpstr>
      <vt:lpstr>Summary/Plans/Future</vt:lpstr>
      <vt:lpstr>Questions</vt:lpstr>
    </vt:vector>
  </TitlesOfParts>
  <Company>CCLRC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rha73</dc:creator>
  <cp:lastModifiedBy>rha73</cp:lastModifiedBy>
  <cp:revision>582</cp:revision>
  <dcterms:created xsi:type="dcterms:W3CDTF">2003-09-24T10:20:56Z</dcterms:created>
  <dcterms:modified xsi:type="dcterms:W3CDTF">2012-05-24T13:43:51Z</dcterms:modified>
</cp:coreProperties>
</file>