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65" r:id="rId3"/>
    <p:sldId id="28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09" autoAdjust="0"/>
    <p:restoredTop sz="86438" autoAdjust="0"/>
  </p:normalViewPr>
  <p:slideViewPr>
    <p:cSldViewPr snapToGrid="0" snapToObjects="1">
      <p:cViewPr>
        <p:scale>
          <a:sx n="86" d="100"/>
          <a:sy n="86" d="100"/>
        </p:scale>
        <p:origin x="-6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9" d="100"/>
          <a:sy n="59" d="100"/>
        </p:scale>
        <p:origin x="-20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6FE50-15BC-40A4-B54E-302F0A6C555E}" type="datetimeFigureOut">
              <a:rPr lang="de-DE" smtClean="0"/>
              <a:t>24.05.2012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1D96E-C2DB-403A-997B-15FB7CBCD0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290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1D96E-C2DB-403A-997B-15FB7CBCD0B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33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78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solidFill>
                <a:srgbClr val="005AAA"/>
              </a:solidFill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2442" name="Picture 10" descr="Helmholtz-Logo_schwarz_70_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5959475"/>
            <a:ext cx="1647825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82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14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26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052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13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23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089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50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31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11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78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822959" y="6280150"/>
            <a:ext cx="703008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1100" b="1" dirty="0" smtClean="0">
                <a:solidFill>
                  <a:schemeClr val="bg2"/>
                </a:solidFill>
              </a:rPr>
              <a:t>Igor </a:t>
            </a:r>
            <a:r>
              <a:rPr lang="en-GB" sz="1100" b="1" dirty="0" err="1" smtClean="0">
                <a:solidFill>
                  <a:schemeClr val="bg2"/>
                </a:solidFill>
              </a:rPr>
              <a:t>Sheviakov</a:t>
            </a:r>
            <a:r>
              <a:rPr lang="en-GB" sz="1100" b="1" dirty="0" smtClean="0">
                <a:solidFill>
                  <a:schemeClr val="bg2"/>
                </a:solidFill>
              </a:rPr>
              <a:t> </a:t>
            </a:r>
            <a:r>
              <a:rPr lang="en-GB" sz="1100" dirty="0" smtClean="0">
                <a:solidFill>
                  <a:schemeClr val="bg2"/>
                </a:solidFill>
              </a:rPr>
              <a:t>|  10Gb  Ethernet</a:t>
            </a:r>
            <a:r>
              <a:rPr lang="en-GB" sz="1100" baseline="0" dirty="0" smtClean="0">
                <a:solidFill>
                  <a:schemeClr val="bg2"/>
                </a:solidFill>
              </a:rPr>
              <a:t> and  beyond on FPGA Workshop </a:t>
            </a:r>
            <a:r>
              <a:rPr lang="en-GB" sz="1100" dirty="0" smtClean="0">
                <a:solidFill>
                  <a:schemeClr val="bg2"/>
                </a:solidFill>
              </a:rPr>
              <a:t>|  DESY  24.05.2012  </a:t>
            </a:r>
            <a:r>
              <a:rPr lang="en-GB" sz="1100" dirty="0">
                <a:solidFill>
                  <a:schemeClr val="bg2"/>
                </a:solidFill>
              </a:rPr>
              <a:t>|  </a:t>
            </a:r>
            <a:r>
              <a:rPr lang="en-GB" sz="1100" b="1" dirty="0">
                <a:solidFill>
                  <a:schemeClr val="bg2"/>
                </a:solidFill>
              </a:rPr>
              <a:t>Page </a:t>
            </a:r>
            <a:fld id="{A347C56A-4A5D-4DE7-A8DA-2D9F1F0D7730}" type="slidenum">
              <a:rPr lang="en-GB" sz="11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11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 FPGA 10G UDP/IP Implementation at DESY</a:t>
            </a:r>
            <a:endParaRPr lang="en-US" sz="2800" dirty="0"/>
          </a:p>
        </p:txBody>
      </p:sp>
      <p:sp>
        <p:nvSpPr>
          <p:cNvPr id="3" name="Rectangle 200"/>
          <p:cNvSpPr>
            <a:spLocks noChangeArrowheads="1"/>
          </p:cNvSpPr>
          <p:nvPr/>
        </p:nvSpPr>
        <p:spPr bwMode="auto">
          <a:xfrm>
            <a:off x="897874" y="1528677"/>
            <a:ext cx="7914339" cy="460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17588" tIns="208794" rIns="417588" bIns="208794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User Interface Implemented as two separated state machines: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DATA_TX ,   DATA_RX</a:t>
            </a:r>
          </a:p>
          <a:p>
            <a:pPr>
              <a:spcAft>
                <a:spcPts val="600"/>
              </a:spcAft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Features</a:t>
            </a:r>
            <a:r>
              <a:rPr lang="en-US" sz="2400" dirty="0" smtClean="0">
                <a:solidFill>
                  <a:srgbClr val="0070C0"/>
                </a:solidFill>
              </a:rPr>
              <a:t>: </a:t>
            </a:r>
            <a:endParaRPr lang="en-US" sz="2400" dirty="0" smtClean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 bit parallel  User  Interface </a:t>
            </a:r>
            <a:endParaRPr lang="en-US" sz="2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UDP/IP  Framer 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ARP frame  producer  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10G MAC  DESY  FEA  Implementation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XAUI  DESY  FEA  Implementation </a:t>
            </a:r>
          </a:p>
          <a:p>
            <a:pPr>
              <a:spcAft>
                <a:spcPts val="600"/>
              </a:spcAft>
            </a:pPr>
            <a:endParaRPr 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r>
              <a:rPr lang="en-US" sz="1200" dirty="0" smtClean="0">
                <a:solidFill>
                  <a:srgbClr val="0070C0"/>
                </a:solidFill>
              </a:rPr>
              <a:t>-</a:t>
            </a:r>
            <a:endParaRPr lang="en-US" sz="2400" b="1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eaLnBrk="1" hangingPunct="1"/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1643" y="1027190"/>
            <a:ext cx="20271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I.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Sheviakov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 FEA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4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FPGA </a:t>
            </a:r>
            <a:r>
              <a:rPr lang="en-US" dirty="0"/>
              <a:t>10G UDP / IP Implementation at DESY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8834" y="2597362"/>
            <a:ext cx="1266940" cy="369332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DATA_TX</a:t>
            </a:r>
            <a:endParaRPr lang="de-DE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8834" y="4905686"/>
            <a:ext cx="1266940" cy="369332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DATA_RX</a:t>
            </a:r>
            <a:endParaRPr lang="de-DE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27663" y="2458863"/>
            <a:ext cx="1266940" cy="646331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UDP/IP</a:t>
            </a:r>
            <a:r>
              <a:rPr lang="en-US" dirty="0" smtClean="0"/>
              <a:t> Framer</a:t>
            </a:r>
            <a:endParaRPr lang="de-DE" dirty="0"/>
          </a:p>
        </p:txBody>
      </p:sp>
      <p:cxnSp>
        <p:nvCxnSpPr>
          <p:cNvPr id="8" name="Straight Connector 7"/>
          <p:cNvCxnSpPr>
            <a:stCxn id="4" idx="1"/>
          </p:cNvCxnSpPr>
          <p:nvPr/>
        </p:nvCxnSpPr>
        <p:spPr bwMode="auto">
          <a:xfrm flipH="1">
            <a:off x="572877" y="2782028"/>
            <a:ext cx="51595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stCxn id="5" idx="1"/>
          </p:cNvCxnSpPr>
          <p:nvPr/>
        </p:nvCxnSpPr>
        <p:spPr bwMode="auto">
          <a:xfrm flipH="1">
            <a:off x="572877" y="5090352"/>
            <a:ext cx="51595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2827663" y="3561595"/>
            <a:ext cx="1266940" cy="646331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ARP</a:t>
            </a:r>
            <a:r>
              <a:rPr lang="en-US" dirty="0" smtClean="0"/>
              <a:t> Frames</a:t>
            </a:r>
            <a:endParaRPr lang="de-DE" dirty="0"/>
          </a:p>
        </p:txBody>
      </p:sp>
      <p:sp>
        <p:nvSpPr>
          <p:cNvPr id="14" name="TextBox 13"/>
          <p:cNvSpPr txBox="1"/>
          <p:nvPr/>
        </p:nvSpPr>
        <p:spPr>
          <a:xfrm>
            <a:off x="4577509" y="2135697"/>
            <a:ext cx="1349566" cy="3139321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G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</a:t>
            </a:r>
          </a:p>
          <a:p>
            <a:pPr algn="ctr"/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/>
              <a:t> </a:t>
            </a:r>
            <a:endParaRPr lang="de-DE" dirty="0"/>
          </a:p>
        </p:txBody>
      </p:sp>
      <p:cxnSp>
        <p:nvCxnSpPr>
          <p:cNvPr id="16" name="Straight Arrow Connector 15"/>
          <p:cNvCxnSpPr>
            <a:stCxn id="4" idx="3"/>
            <a:endCxn id="6" idx="1"/>
          </p:cNvCxnSpPr>
          <p:nvPr/>
        </p:nvCxnSpPr>
        <p:spPr bwMode="auto">
          <a:xfrm>
            <a:off x="2355774" y="2782028"/>
            <a:ext cx="471889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>
            <a:stCxn id="6" idx="3"/>
          </p:cNvCxnSpPr>
          <p:nvPr/>
        </p:nvCxnSpPr>
        <p:spPr bwMode="auto">
          <a:xfrm flipV="1">
            <a:off x="4094603" y="2782028"/>
            <a:ext cx="482906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>
            <a:stCxn id="11" idx="3"/>
          </p:cNvCxnSpPr>
          <p:nvPr/>
        </p:nvCxnSpPr>
        <p:spPr bwMode="auto">
          <a:xfrm flipV="1">
            <a:off x="4094603" y="3884760"/>
            <a:ext cx="482906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>
            <a:endCxn id="5" idx="3"/>
          </p:cNvCxnSpPr>
          <p:nvPr/>
        </p:nvCxnSpPr>
        <p:spPr bwMode="auto">
          <a:xfrm flipH="1">
            <a:off x="2355774" y="5090352"/>
            <a:ext cx="222173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6745996" y="2987151"/>
            <a:ext cx="1349566" cy="14773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XAU</a:t>
            </a:r>
          </a:p>
          <a:p>
            <a:pPr algn="ctr"/>
            <a:endParaRPr lang="en-US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/>
              <a:t> </a:t>
            </a:r>
            <a:endParaRPr lang="de-DE" dirty="0"/>
          </a:p>
        </p:txBody>
      </p:sp>
      <p:cxnSp>
        <p:nvCxnSpPr>
          <p:cNvPr id="29" name="Straight Arrow Connector 28"/>
          <p:cNvCxnSpPr>
            <a:stCxn id="14" idx="3"/>
            <a:endCxn id="27" idx="1"/>
          </p:cNvCxnSpPr>
          <p:nvPr/>
        </p:nvCxnSpPr>
        <p:spPr bwMode="auto">
          <a:xfrm>
            <a:off x="5927075" y="3705358"/>
            <a:ext cx="818921" cy="2045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49147" y="2688116"/>
            <a:ext cx="187287" cy="2785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749147" y="4905686"/>
            <a:ext cx="187287" cy="3693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672265" y="301287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</a:t>
            </a:r>
            <a:endParaRPr lang="de-DE" dirty="0"/>
          </a:p>
        </p:txBody>
      </p:sp>
      <p:sp>
        <p:nvSpPr>
          <p:cNvPr id="37" name="TextBox 36"/>
          <p:cNvSpPr txBox="1"/>
          <p:nvPr/>
        </p:nvSpPr>
        <p:spPr>
          <a:xfrm>
            <a:off x="628669" y="5275018"/>
            <a:ext cx="484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949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FPGA </a:t>
            </a:r>
            <a:r>
              <a:rPr lang="en-US" dirty="0"/>
              <a:t>10G UDP / IP Implementation at DESY</a:t>
            </a:r>
            <a:endParaRPr lang="en-US" dirty="0"/>
          </a:p>
        </p:txBody>
      </p:sp>
      <p:pic>
        <p:nvPicPr>
          <p:cNvPr id="20" name="Picture 6" descr="start_f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300" y="2037125"/>
            <a:ext cx="8570913" cy="20907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1536700" y="2335575"/>
            <a:ext cx="0" cy="152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8394700" y="2335575"/>
            <a:ext cx="0" cy="1524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" name="Oval 15"/>
          <p:cNvSpPr>
            <a:spLocks noChangeArrowheads="1"/>
          </p:cNvSpPr>
          <p:nvPr/>
        </p:nvSpPr>
        <p:spPr bwMode="auto">
          <a:xfrm>
            <a:off x="3898900" y="2183175"/>
            <a:ext cx="381000" cy="18288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1689100" y="2335575"/>
            <a:ext cx="2133600" cy="160020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575300" y="2335575"/>
            <a:ext cx="685800" cy="1600200"/>
          </a:xfrm>
          <a:prstGeom prst="rect">
            <a:avLst/>
          </a:prstGeom>
          <a:noFill/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" name="Line 18"/>
          <p:cNvSpPr>
            <a:spLocks noChangeShapeType="1"/>
          </p:cNvSpPr>
          <p:nvPr/>
        </p:nvSpPr>
        <p:spPr bwMode="auto">
          <a:xfrm>
            <a:off x="6337300" y="2335575"/>
            <a:ext cx="0" cy="16002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" name="Line 19"/>
          <p:cNvSpPr>
            <a:spLocks noChangeShapeType="1"/>
          </p:cNvSpPr>
          <p:nvPr/>
        </p:nvSpPr>
        <p:spPr bwMode="auto">
          <a:xfrm>
            <a:off x="6337300" y="3935775"/>
            <a:ext cx="16764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5" name="Freeform 20"/>
          <p:cNvSpPr>
            <a:spLocks/>
          </p:cNvSpPr>
          <p:nvPr/>
        </p:nvSpPr>
        <p:spPr bwMode="auto">
          <a:xfrm>
            <a:off x="4356100" y="2411775"/>
            <a:ext cx="762000" cy="1524000"/>
          </a:xfrm>
          <a:custGeom>
            <a:avLst/>
            <a:gdLst>
              <a:gd name="T0" fmla="*/ 0 w 480"/>
              <a:gd name="T1" fmla="*/ 0 h 960"/>
              <a:gd name="T2" fmla="*/ 480 w 480"/>
              <a:gd name="T3" fmla="*/ 0 h 960"/>
              <a:gd name="T4" fmla="*/ 480 w 480"/>
              <a:gd name="T5" fmla="*/ 432 h 960"/>
              <a:gd name="T6" fmla="*/ 240 w 480"/>
              <a:gd name="T7" fmla="*/ 432 h 960"/>
              <a:gd name="T8" fmla="*/ 240 w 480"/>
              <a:gd name="T9" fmla="*/ 960 h 960"/>
              <a:gd name="T10" fmla="*/ 0 w 480"/>
              <a:gd name="T11" fmla="*/ 960 h 960"/>
              <a:gd name="T12" fmla="*/ 0 w 480"/>
              <a:gd name="T13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0" h="960">
                <a:moveTo>
                  <a:pt x="0" y="0"/>
                </a:moveTo>
                <a:lnTo>
                  <a:pt x="480" y="0"/>
                </a:lnTo>
                <a:lnTo>
                  <a:pt x="480" y="432"/>
                </a:lnTo>
                <a:lnTo>
                  <a:pt x="240" y="432"/>
                </a:lnTo>
                <a:lnTo>
                  <a:pt x="240" y="960"/>
                </a:lnTo>
                <a:lnTo>
                  <a:pt x="0" y="960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317500" y="4088175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/>
              <a:t>Pause sequences</a:t>
            </a:r>
            <a:endParaRPr lang="en-GB" sz="1800"/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1384300" y="4545375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/>
              <a:t>Start of frame (S, preamble, Ds)</a:t>
            </a:r>
            <a:endParaRPr lang="en-GB" sz="1800"/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4356100" y="4164375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/>
              <a:t>MAC addresses</a:t>
            </a:r>
            <a:endParaRPr lang="en-GB" sz="1800"/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6184900" y="4469175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/>
              <a:t>IP addresses, Ports, ..</a:t>
            </a:r>
            <a:endParaRPr lang="en-GB" sz="1800"/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7632700" y="3935775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/>
              <a:t>Data</a:t>
            </a:r>
            <a:endParaRPr lang="en-GB" sz="1800"/>
          </a:p>
        </p:txBody>
      </p:sp>
      <p:sp>
        <p:nvSpPr>
          <p:cNvPr id="42" name="Line 27"/>
          <p:cNvSpPr>
            <a:spLocks noChangeShapeType="1"/>
          </p:cNvSpPr>
          <p:nvPr/>
        </p:nvSpPr>
        <p:spPr bwMode="auto">
          <a:xfrm flipV="1">
            <a:off x="2298700" y="3935775"/>
            <a:ext cx="228600" cy="304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 flipV="1">
            <a:off x="2070100" y="4011975"/>
            <a:ext cx="1981200" cy="609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" name="Line 29"/>
          <p:cNvSpPr>
            <a:spLocks noChangeShapeType="1"/>
          </p:cNvSpPr>
          <p:nvPr/>
        </p:nvSpPr>
        <p:spPr bwMode="auto">
          <a:xfrm flipH="1" flipV="1">
            <a:off x="4660900" y="3935775"/>
            <a:ext cx="76200" cy="304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H="1" flipV="1">
            <a:off x="6184900" y="3935775"/>
            <a:ext cx="228600" cy="5334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Box 2"/>
          <p:cNvSpPr txBox="1"/>
          <p:nvPr/>
        </p:nvSpPr>
        <p:spPr>
          <a:xfrm>
            <a:off x="3060700" y="1344058"/>
            <a:ext cx="193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ChipScope</a:t>
            </a:r>
            <a:r>
              <a:rPr lang="en-US" dirty="0" smtClean="0"/>
              <a:t>  View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19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B_201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FEB_2011.thmx</Template>
  <TotalTime>0</TotalTime>
  <Words>101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FEB_2011</vt:lpstr>
      <vt:lpstr>  FPGA 10G UDP/IP Implementation at DESY</vt:lpstr>
      <vt:lpstr>FPGA 10G UDP / IP Implementation at DESY</vt:lpstr>
      <vt:lpstr>FPGA 10G UDP / IP Implementation at DESY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 Diagram</dc:title>
  <dc:creator>Manfred Zimmer</dc:creator>
  <cp:lastModifiedBy>Sheviakov, Igor</cp:lastModifiedBy>
  <cp:revision>41</cp:revision>
  <dcterms:created xsi:type="dcterms:W3CDTF">2012-05-21T11:49:10Z</dcterms:created>
  <dcterms:modified xsi:type="dcterms:W3CDTF">2012-05-24T14:00:46Z</dcterms:modified>
</cp:coreProperties>
</file>