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6" r:id="rId3"/>
    <p:sldId id="273" r:id="rId4"/>
    <p:sldId id="276" r:id="rId5"/>
    <p:sldId id="271" r:id="rId6"/>
    <p:sldId id="258" r:id="rId7"/>
    <p:sldId id="282" r:id="rId8"/>
    <p:sldId id="262" r:id="rId9"/>
    <p:sldId id="272" r:id="rId10"/>
    <p:sldId id="263" r:id="rId11"/>
    <p:sldId id="278" r:id="rId12"/>
    <p:sldId id="279" r:id="rId13"/>
    <p:sldId id="280" r:id="rId14"/>
    <p:sldId id="281" r:id="rId15"/>
    <p:sldId id="277" r:id="rId16"/>
    <p:sldId id="284" r:id="rId17"/>
    <p:sldId id="285" r:id="rId18"/>
    <p:sldId id="260" r:id="rId19"/>
    <p:sldId id="261" r:id="rId20"/>
    <p:sldId id="268" r:id="rId21"/>
    <p:sldId id="283" r:id="rId22"/>
    <p:sldId id="270" r:id="rId23"/>
    <p:sldId id="275" r:id="rId24"/>
  </p:sldIdLst>
  <p:sldSz cx="9144000" cy="6858000" type="overhead"/>
  <p:notesSz cx="9782175" cy="66484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  <a:srgbClr val="114FFB"/>
    <a:srgbClr val="063DE8"/>
    <a:srgbClr val="008000"/>
    <a:srgbClr val="DC0081"/>
    <a:srgbClr val="B50069"/>
    <a:srgbClr val="00FF00"/>
    <a:srgbClr val="B3B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86305" autoAdjust="0"/>
  </p:normalViewPr>
  <p:slideViewPr>
    <p:cSldViewPr>
      <p:cViewPr varScale="1">
        <p:scale>
          <a:sx n="69" d="100"/>
          <a:sy n="69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24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7" d="100"/>
          <a:sy n="137" d="100"/>
        </p:scale>
        <p:origin x="-504" y="-78"/>
      </p:cViewPr>
      <p:guideLst>
        <p:guide orient="horz" pos="2094"/>
        <p:guide pos="308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6513" y="3167063"/>
            <a:ext cx="716915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2576" tIns="41289" rIns="82576" bIns="41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0563" y="498475"/>
            <a:ext cx="3324225" cy="2492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778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6400" algn="l" defTabSz="6778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14388" algn="l" defTabSz="6778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20788" algn="l" defTabSz="6778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27188" algn="l" defTabSz="6778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540953" y="6315125"/>
            <a:ext cx="4238943" cy="332263"/>
          </a:xfrm>
          <a:prstGeom prst="rect">
            <a:avLst/>
          </a:prstGeom>
          <a:noFill/>
        </p:spPr>
        <p:txBody>
          <a:bodyPr/>
          <a:lstStyle/>
          <a:p>
            <a:fld id="{8048B4F9-9FAE-4138-A63D-52C1A08C3D9A}" type="slidenum">
              <a:rPr lang="en-GB" smtClean="0">
                <a:latin typeface="Arial" pitchFamily="34" charset="0"/>
              </a:rPr>
              <a:pPr/>
              <a:t>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13767-5C74-48C5-A0A3-9F3CC7909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697A-5388-4773-8FA4-7B0D96399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282" y="549276"/>
            <a:ext cx="19431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3982" y="549276"/>
            <a:ext cx="5688623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77B4A-DA5F-4421-91D7-840D539E9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81" y="549275"/>
            <a:ext cx="7772400" cy="1333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3981" y="2133600"/>
            <a:ext cx="3815862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519" y="2133600"/>
            <a:ext cx="3815862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4459F-B01E-405B-8C4F-776A57746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81" y="549275"/>
            <a:ext cx="7772400" cy="1333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83981" y="2133600"/>
            <a:ext cx="3815862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0519" y="2133600"/>
            <a:ext cx="3815862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B089-AE23-4CFC-B842-E17DA6960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349DF-5A2E-46F9-AE60-E07D48295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B18EA-80D6-49AD-9579-D3BA85175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3981" y="2133600"/>
            <a:ext cx="3815862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0519" y="2133600"/>
            <a:ext cx="3815862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CAFFF-9CBE-4D3B-B64F-9C97B8B9C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55196-6855-4A66-97D7-F568A4E96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ED91-F3EE-4B6F-A6B6-5271BD769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DFE3E-CFD4-4D5C-B208-83398730B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8A7B-63F6-41BC-9BFB-649402C0F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1DAA-7999-485B-95E3-CBF89C1AE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CI_PPT_templ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162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549275"/>
            <a:ext cx="7772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225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Rob Halsall</a:t>
            </a:r>
          </a:p>
        </p:txBody>
      </p:sp>
      <p:sp>
        <p:nvSpPr>
          <p:cNvPr id="375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6A9A212E-0DCA-4FCE-8B2E-1FC70CE5E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1520" y="2130426"/>
            <a:ext cx="8568952" cy="1470025"/>
          </a:xfrm>
        </p:spPr>
        <p:txBody>
          <a:bodyPr lIns="0" tIns="0" rIns="0" bIns="0"/>
          <a:lstStyle/>
          <a:p>
            <a:r>
              <a:rPr lang="en-GB" sz="2800" b="1" dirty="0" smtClean="0"/>
              <a:t>10Gb Ethernet and beyond on FPGA Workshop</a:t>
            </a:r>
            <a:br>
              <a:rPr lang="en-GB" sz="2800" b="1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b="1" dirty="0" smtClean="0"/>
              <a:t>Future Networked DAQ</a:t>
            </a:r>
            <a:endParaRPr lang="en-GB" sz="2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en-GB" dirty="0" smtClean="0"/>
              <a:t>Rob Halsall</a:t>
            </a:r>
          </a:p>
          <a:p>
            <a:endParaRPr lang="en-GB" dirty="0" smtClean="0"/>
          </a:p>
          <a:p>
            <a:r>
              <a:rPr lang="en-GB" dirty="0" smtClean="0"/>
              <a:t>European XFEL/DESY</a:t>
            </a:r>
          </a:p>
          <a:p>
            <a:r>
              <a:rPr lang="en-GB" dirty="0" smtClean="0"/>
              <a:t>25 May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2133600"/>
            <a:ext cx="4788024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err="1" smtClean="0"/>
              <a:t>AdvancedTCA</a:t>
            </a:r>
            <a:r>
              <a:rPr lang="en-GB" dirty="0" smtClean="0"/>
              <a:t> &amp; </a:t>
            </a:r>
            <a:r>
              <a:rPr lang="en-GB" dirty="0" err="1" smtClean="0"/>
              <a:t>MicroTCA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High Speed Serial Backplanes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FPGA/Memory/</a:t>
            </a:r>
            <a:r>
              <a:rPr lang="en-GB" dirty="0" err="1" smtClean="0"/>
              <a:t>Xpoint</a:t>
            </a:r>
            <a:r>
              <a:rPr lang="en-GB" dirty="0" smtClean="0"/>
              <a:t>/Opto...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FMC - SFP/QSFP Optical I/O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RTM - SFP/QSFP Optical I/O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250W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XFEL Train Builder pictured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80G throughput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pic>
        <p:nvPicPr>
          <p:cNvPr id="11" name="Picture 2" descr="\\te9files\ESDGshr\SDG\pictures\trainbuiler\dsc00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763713"/>
            <a:ext cx="401320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boards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7" y="2133600"/>
            <a:ext cx="3912617" cy="39624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K7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Dual QSFP+ FMC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2 x 40G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3250" name="Picture 2" descr="http://www.hitechglobal.com/images/k7-pc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562018" cy="230818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5576" y="5661248"/>
            <a:ext cx="4754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Hitech</a:t>
            </a:r>
            <a:r>
              <a:rPr lang="en-GB" dirty="0" smtClean="0"/>
              <a:t> Global &amp; faster technology</a:t>
            </a:r>
          </a:p>
        </p:txBody>
      </p:sp>
      <p:pic>
        <p:nvPicPr>
          <p:cNvPr id="53254" name="Picture 6" descr="http://www.fastertechnology.com/uploads/pics/s28_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77072"/>
            <a:ext cx="1593619" cy="1296144"/>
          </a:xfrm>
          <a:prstGeom prst="rect">
            <a:avLst/>
          </a:prstGeom>
          <a:noFill/>
        </p:spPr>
      </p:pic>
      <p:pic>
        <p:nvPicPr>
          <p:cNvPr id="53256" name="Picture 8" descr="http://www.hitechglobal.com/images/CPRI-OBSAI_FMC_Modu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101233" y="3803424"/>
            <a:ext cx="1256928" cy="1948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 Design - 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517232"/>
            <a:ext cx="8305104" cy="4347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HTG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4" descr="http://www.hitechglobal.com/images/RefDesign_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143750" cy="376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5" y="2133600"/>
            <a:ext cx="3840609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V7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3 FMC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6 x 40G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1682" name="Picture 2" descr="http://www.hitechglobal.com/images/Virtex-7_SOC_block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304231" cy="223224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9552" y="5301208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Boards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5" y="2133600"/>
            <a:ext cx="3840609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V7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10/40/100G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FMC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2706" name="Picture 2" descr="http://www.hitechglobal.com/images/Virtex7-CFP-QSFP-S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134247" cy="396291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5445224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988840"/>
            <a:ext cx="4176465" cy="41071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40G/100G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XLAUI &amp; CAUI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TCP/IP &amp; RDMA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Buy v DIY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Commercialisation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Collaboration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AXI4 &amp; AXI4 Stream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Memory – MIG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Vendor IP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Open Source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016201" cy="57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24860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www.intilop.com/images/top_bar_7.jpg"/>
          <p:cNvPicPr>
            <a:picLocks noChangeAspect="1" noChangeArrowheads="1"/>
          </p:cNvPicPr>
          <p:nvPr/>
        </p:nvPicPr>
        <p:blipFill>
          <a:blip r:embed="rId4" cstate="print"/>
          <a:srcRect r="60311"/>
          <a:stretch>
            <a:fillRect/>
          </a:stretch>
        </p:blipFill>
        <p:spPr bwMode="auto">
          <a:xfrm>
            <a:off x="323528" y="4149080"/>
            <a:ext cx="3024336" cy="581026"/>
          </a:xfrm>
          <a:prstGeom prst="rect">
            <a:avLst/>
          </a:prstGeom>
          <a:noFill/>
        </p:spPr>
      </p:pic>
      <p:pic>
        <p:nvPicPr>
          <p:cNvPr id="54278" name="Picture 6" descr="http://www.xilinx.com/images/thumbnail2640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157192"/>
            <a:ext cx="1200150" cy="323850"/>
          </a:xfrm>
          <a:prstGeom prst="rect">
            <a:avLst/>
          </a:prstGeom>
          <a:noFill/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517232"/>
            <a:ext cx="4067944" cy="68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195736" y="4941168"/>
            <a:ext cx="1935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err="1" smtClean="0"/>
              <a:t>Velocitytech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9" y="2133600"/>
            <a:ext cx="4992736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err="1" smtClean="0"/>
              <a:t>Vivado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‘</a:t>
            </a:r>
            <a:r>
              <a:rPr lang="en-GB" dirty="0" err="1" smtClean="0"/>
              <a:t>Planahead</a:t>
            </a:r>
            <a:r>
              <a:rPr lang="en-GB" dirty="0" smtClean="0"/>
              <a:t>’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New Synthesis &amp; fitters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System C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System </a:t>
            </a:r>
            <a:r>
              <a:rPr lang="en-GB" dirty="0" err="1" smtClean="0"/>
              <a:t>Verilog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Xcell</a:t>
            </a:r>
            <a:r>
              <a:rPr lang="en-GB" dirty="0" smtClean="0"/>
              <a:t> 79 – System C 1G UDP implementation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3252" name="Picture 4" descr="http://www.xilinx.com/images/banners/bnr-vivado.jpg.jpg"/>
          <p:cNvPicPr>
            <a:picLocks noChangeAspect="1" noChangeArrowheads="1"/>
          </p:cNvPicPr>
          <p:nvPr/>
        </p:nvPicPr>
        <p:blipFill>
          <a:blip r:embed="rId2" cstate="print"/>
          <a:srcRect l="40894" r="40608"/>
          <a:stretch>
            <a:fillRect/>
          </a:stretch>
        </p:blipFill>
        <p:spPr bwMode="auto">
          <a:xfrm>
            <a:off x="1043608" y="2204864"/>
            <a:ext cx="1656184" cy="123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Protocols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Ethernet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UDP </a:t>
            </a:r>
            <a:r>
              <a:rPr lang="en-GB" i="1" dirty="0" smtClean="0"/>
              <a:t>– Financial Markets NICs &amp; Switches</a:t>
            </a:r>
            <a:endParaRPr lang="en-GB" i="1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TCP/IP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iWarp</a:t>
            </a:r>
            <a:r>
              <a:rPr lang="en-GB" dirty="0" smtClean="0"/>
              <a:t> RDMA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ROCE – RDMA Over Converged Ethernet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RAL </a:t>
            </a:r>
            <a:r>
              <a:rPr lang="en-GB" smtClean="0"/>
              <a:t>CFI funding</a:t>
            </a:r>
            <a:r>
              <a:rPr lang="en-GB" dirty="0" smtClean="0"/>
              <a:t> </a:t>
            </a:r>
            <a:endParaRPr lang="en-GB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Others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PCIe</a:t>
            </a:r>
            <a:r>
              <a:rPr lang="en-GB" dirty="0" smtClean="0"/>
              <a:t> 3 -&gt; </a:t>
            </a:r>
            <a:r>
              <a:rPr lang="en-GB" dirty="0" err="1" smtClean="0"/>
              <a:t>PCIe</a:t>
            </a:r>
            <a:r>
              <a:rPr lang="en-GB" dirty="0" smtClean="0"/>
              <a:t> 4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Infiniband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Interlaken...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77072"/>
            <a:ext cx="8233097" cy="20189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Ethernet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10/40G	Today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100G	Soon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400G	Test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1000G	R&amp;D</a:t>
            </a:r>
            <a:endParaRPr lang="en-GB" dirty="0"/>
          </a:p>
        </p:txBody>
      </p:sp>
      <p:pic>
        <p:nvPicPr>
          <p:cNvPr id="25602" name="Picture 2" descr="http://mellanox.com/ethernet/img/sx1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5334000" cy="133350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588224" y="1844824"/>
            <a:ext cx="1905397" cy="2754219"/>
            <a:chOff x="6588224" y="1844824"/>
            <a:chExt cx="1905397" cy="2754219"/>
          </a:xfrm>
        </p:grpSpPr>
        <p:pic>
          <p:nvPicPr>
            <p:cNvPr id="25604" name="Picture 4" descr="http://mellanox.com/ethernet/img/40GbE_adapt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1844824"/>
              <a:ext cx="1905397" cy="2754219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 bwMode="auto">
            <a:xfrm>
              <a:off x="7236296" y="1916832"/>
              <a:ext cx="1224136" cy="57606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7" y="1700808"/>
            <a:ext cx="3912617" cy="43951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2U </a:t>
            </a:r>
            <a:r>
              <a:rPr lang="en-GB" dirty="0" err="1" smtClean="0"/>
              <a:t>Chasis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Dual E5 Xeon/I7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2011 socket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Quad RAM channels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CPU direct </a:t>
            </a:r>
            <a:r>
              <a:rPr lang="en-GB" dirty="0" err="1" smtClean="0"/>
              <a:t>PCIe</a:t>
            </a:r>
            <a:r>
              <a:rPr lang="en-GB" dirty="0" smtClean="0"/>
              <a:t> 3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32 Core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256 GB RAM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Quad GPU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Dual 40G NIC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1KW+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£££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28674" name="Picture 2" descr="http://www.supermicro.nl/a_images/products/SuperServer/2U/SYS-2026GT-TRF-FM407_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486025" cy="2114550"/>
          </a:xfrm>
          <a:prstGeom prst="rect">
            <a:avLst/>
          </a:prstGeom>
          <a:noFill/>
        </p:spPr>
      </p:pic>
      <p:pic>
        <p:nvPicPr>
          <p:cNvPr id="28676" name="Picture 4" descr="http://www.supermicro.nl/a_images/products/SuperServer/tower/SYS-7046GT-TRF-FC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2486025" cy="2114550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0" dirty="0" smtClean="0"/>
              <a:t>CMS</a:t>
            </a:r>
            <a:endParaRPr lang="en-GB" i="0" dirty="0"/>
          </a:p>
        </p:txBody>
      </p:sp>
      <p:pic>
        <p:nvPicPr>
          <p:cNvPr id="53252" name="Picture 4" descr="C:\My Documents\PS-24-07-2000\EXPLODED-0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2170113"/>
            <a:ext cx="3421063" cy="2095500"/>
          </a:xfrm>
          <a:prstGeom prst="rect">
            <a:avLst/>
          </a:prstGeom>
          <a:noFill/>
        </p:spPr>
      </p:pic>
      <p:sp>
        <p:nvSpPr>
          <p:cNvPr id="532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4581128"/>
            <a:ext cx="4192587" cy="1611313"/>
          </a:xfr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1200" dirty="0"/>
              <a:t>10.5 Million Channel </a:t>
            </a:r>
          </a:p>
          <a:p>
            <a:r>
              <a:rPr lang="en-US" sz="1200" dirty="0"/>
              <a:t>80K APV25 Readout Chips on Detector</a:t>
            </a:r>
          </a:p>
          <a:p>
            <a:r>
              <a:rPr lang="en-US" sz="1200" dirty="0"/>
              <a:t>40K ADC Readout System Off Detector</a:t>
            </a:r>
          </a:p>
          <a:p>
            <a:r>
              <a:rPr lang="en-US" sz="1200" dirty="0" smtClean="0"/>
              <a:t>400 ADC </a:t>
            </a:r>
            <a:r>
              <a:rPr lang="en-US" sz="1200" dirty="0"/>
              <a:t>Readout Boards</a:t>
            </a:r>
            <a:endParaRPr lang="en-GB" sz="1200" dirty="0"/>
          </a:p>
          <a:p>
            <a:r>
              <a:rPr lang="en-GB" sz="1200" dirty="0"/>
              <a:t>2 </a:t>
            </a:r>
            <a:r>
              <a:rPr lang="en-GB" sz="1200" dirty="0" err="1"/>
              <a:t>TByte</a:t>
            </a:r>
            <a:r>
              <a:rPr lang="en-GB" sz="1200" dirty="0"/>
              <a:t>/s ADC Conversion Rate</a:t>
            </a:r>
          </a:p>
          <a:p>
            <a:r>
              <a:rPr lang="en-GB" sz="1200" dirty="0"/>
              <a:t>Hardware (FPGA) data processing</a:t>
            </a:r>
          </a:p>
          <a:p>
            <a:r>
              <a:rPr lang="en-GB" sz="1200" dirty="0"/>
              <a:t>75 </a:t>
            </a:r>
            <a:r>
              <a:rPr lang="en-GB" sz="1200" dirty="0" err="1"/>
              <a:t>GByte</a:t>
            </a:r>
            <a:r>
              <a:rPr lang="en-GB" sz="1200" dirty="0"/>
              <a:t>/s to Processor Farm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 rot="1823981">
            <a:off x="425450" y="4032250"/>
            <a:ext cx="762000" cy="523875"/>
            <a:chOff x="950" y="2659"/>
            <a:chExt cx="692" cy="573"/>
          </a:xfrm>
        </p:grpSpPr>
        <p:sp>
          <p:nvSpPr>
            <p:cNvPr id="53259" name="Rectangle 11" descr="Dark downward diagonal"/>
            <p:cNvSpPr>
              <a:spLocks noChangeArrowheads="1"/>
            </p:cNvSpPr>
            <p:nvPr/>
          </p:nvSpPr>
          <p:spPr bwMode="auto">
            <a:xfrm>
              <a:off x="950" y="2659"/>
              <a:ext cx="567" cy="5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1" name="Rectangle 13"/>
            <p:cNvSpPr>
              <a:spLocks noChangeArrowheads="1"/>
            </p:cNvSpPr>
            <p:nvPr/>
          </p:nvSpPr>
          <p:spPr bwMode="auto">
            <a:xfrm>
              <a:off x="1522" y="2659"/>
              <a:ext cx="120" cy="5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5" name="Rectangle 17"/>
            <p:cNvSpPr>
              <a:spLocks noChangeArrowheads="1"/>
            </p:cNvSpPr>
            <p:nvPr/>
          </p:nvSpPr>
          <p:spPr bwMode="auto">
            <a:xfrm>
              <a:off x="1532" y="3172"/>
              <a:ext cx="82" cy="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6" name="Rectangle 18"/>
            <p:cNvSpPr>
              <a:spLocks noChangeArrowheads="1"/>
            </p:cNvSpPr>
            <p:nvPr/>
          </p:nvSpPr>
          <p:spPr bwMode="auto">
            <a:xfrm>
              <a:off x="1532" y="3100"/>
              <a:ext cx="82" cy="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7" name="Rectangle 19"/>
            <p:cNvSpPr>
              <a:spLocks noChangeArrowheads="1"/>
            </p:cNvSpPr>
            <p:nvPr/>
          </p:nvSpPr>
          <p:spPr bwMode="auto">
            <a:xfrm>
              <a:off x="1532" y="3028"/>
              <a:ext cx="82" cy="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8" name="Rectangle 20"/>
            <p:cNvSpPr>
              <a:spLocks noChangeArrowheads="1"/>
            </p:cNvSpPr>
            <p:nvPr/>
          </p:nvSpPr>
          <p:spPr bwMode="auto">
            <a:xfrm>
              <a:off x="1532" y="2956"/>
              <a:ext cx="82" cy="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1532" y="2884"/>
              <a:ext cx="82" cy="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0" name="Rectangle 22"/>
            <p:cNvSpPr>
              <a:spLocks noChangeArrowheads="1"/>
            </p:cNvSpPr>
            <p:nvPr/>
          </p:nvSpPr>
          <p:spPr bwMode="auto">
            <a:xfrm>
              <a:off x="1532" y="2812"/>
              <a:ext cx="82" cy="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1" name="Rectangle 23"/>
            <p:cNvSpPr>
              <a:spLocks noChangeArrowheads="1"/>
            </p:cNvSpPr>
            <p:nvPr/>
          </p:nvSpPr>
          <p:spPr bwMode="auto">
            <a:xfrm>
              <a:off x="1532" y="2740"/>
              <a:ext cx="82" cy="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2" name="Rectangle 24"/>
            <p:cNvSpPr>
              <a:spLocks noChangeArrowheads="1"/>
            </p:cNvSpPr>
            <p:nvPr/>
          </p:nvSpPr>
          <p:spPr bwMode="auto">
            <a:xfrm>
              <a:off x="1532" y="2668"/>
              <a:ext cx="82" cy="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5" name="Line 27"/>
            <p:cNvSpPr>
              <a:spLocks noChangeShapeType="1"/>
            </p:cNvSpPr>
            <p:nvPr/>
          </p:nvSpPr>
          <p:spPr bwMode="auto">
            <a:xfrm>
              <a:off x="955" y="2673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6" name="Line 28"/>
            <p:cNvSpPr>
              <a:spLocks noChangeShapeType="1"/>
            </p:cNvSpPr>
            <p:nvPr/>
          </p:nvSpPr>
          <p:spPr bwMode="auto">
            <a:xfrm>
              <a:off x="955" y="2829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7" name="Line 29"/>
            <p:cNvSpPr>
              <a:spLocks noChangeShapeType="1"/>
            </p:cNvSpPr>
            <p:nvPr/>
          </p:nvSpPr>
          <p:spPr bwMode="auto">
            <a:xfrm>
              <a:off x="955" y="2704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8" name="Line 30"/>
            <p:cNvSpPr>
              <a:spLocks noChangeShapeType="1"/>
            </p:cNvSpPr>
            <p:nvPr/>
          </p:nvSpPr>
          <p:spPr bwMode="auto">
            <a:xfrm>
              <a:off x="955" y="3219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9" name="Line 31"/>
            <p:cNvSpPr>
              <a:spLocks noChangeShapeType="1"/>
            </p:cNvSpPr>
            <p:nvPr/>
          </p:nvSpPr>
          <p:spPr bwMode="auto">
            <a:xfrm>
              <a:off x="955" y="2735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0" name="Line 32"/>
            <p:cNvSpPr>
              <a:spLocks noChangeShapeType="1"/>
            </p:cNvSpPr>
            <p:nvPr/>
          </p:nvSpPr>
          <p:spPr bwMode="auto">
            <a:xfrm>
              <a:off x="955" y="2782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1" name="Line 33"/>
            <p:cNvSpPr>
              <a:spLocks noChangeShapeType="1"/>
            </p:cNvSpPr>
            <p:nvPr/>
          </p:nvSpPr>
          <p:spPr bwMode="auto">
            <a:xfrm>
              <a:off x="955" y="2891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2" name="Line 34"/>
            <p:cNvSpPr>
              <a:spLocks noChangeShapeType="1"/>
            </p:cNvSpPr>
            <p:nvPr/>
          </p:nvSpPr>
          <p:spPr bwMode="auto">
            <a:xfrm>
              <a:off x="955" y="3109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3" name="Line 35"/>
            <p:cNvSpPr>
              <a:spLocks noChangeShapeType="1"/>
            </p:cNvSpPr>
            <p:nvPr/>
          </p:nvSpPr>
          <p:spPr bwMode="auto">
            <a:xfrm>
              <a:off x="955" y="2953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4" name="Line 36"/>
            <p:cNvSpPr>
              <a:spLocks noChangeShapeType="1"/>
            </p:cNvSpPr>
            <p:nvPr/>
          </p:nvSpPr>
          <p:spPr bwMode="auto">
            <a:xfrm>
              <a:off x="955" y="3187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5" name="Line 37"/>
            <p:cNvSpPr>
              <a:spLocks noChangeShapeType="1"/>
            </p:cNvSpPr>
            <p:nvPr/>
          </p:nvSpPr>
          <p:spPr bwMode="auto">
            <a:xfrm>
              <a:off x="955" y="3000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6" name="Line 38"/>
            <p:cNvSpPr>
              <a:spLocks noChangeShapeType="1"/>
            </p:cNvSpPr>
            <p:nvPr/>
          </p:nvSpPr>
          <p:spPr bwMode="auto">
            <a:xfrm>
              <a:off x="955" y="3047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7" name="Line 39"/>
            <p:cNvSpPr>
              <a:spLocks noChangeShapeType="1"/>
            </p:cNvSpPr>
            <p:nvPr/>
          </p:nvSpPr>
          <p:spPr bwMode="auto">
            <a:xfrm>
              <a:off x="955" y="3156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8" name="Line 40"/>
            <p:cNvSpPr>
              <a:spLocks noChangeShapeType="1"/>
            </p:cNvSpPr>
            <p:nvPr/>
          </p:nvSpPr>
          <p:spPr bwMode="auto">
            <a:xfrm>
              <a:off x="955" y="2751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9" name="Line 41"/>
            <p:cNvSpPr>
              <a:spLocks noChangeShapeType="1"/>
            </p:cNvSpPr>
            <p:nvPr/>
          </p:nvSpPr>
          <p:spPr bwMode="auto">
            <a:xfrm>
              <a:off x="955" y="2797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90" name="Line 42"/>
            <p:cNvSpPr>
              <a:spLocks noChangeShapeType="1"/>
            </p:cNvSpPr>
            <p:nvPr/>
          </p:nvSpPr>
          <p:spPr bwMode="auto">
            <a:xfrm>
              <a:off x="955" y="2688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91" name="Line 43"/>
            <p:cNvSpPr>
              <a:spLocks noChangeShapeType="1"/>
            </p:cNvSpPr>
            <p:nvPr/>
          </p:nvSpPr>
          <p:spPr bwMode="auto">
            <a:xfrm>
              <a:off x="955" y="3203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92" name="Line 44"/>
            <p:cNvSpPr>
              <a:spLocks noChangeShapeType="1"/>
            </p:cNvSpPr>
            <p:nvPr/>
          </p:nvSpPr>
          <p:spPr bwMode="auto">
            <a:xfrm>
              <a:off x="955" y="2719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93" name="Line 45"/>
            <p:cNvSpPr>
              <a:spLocks noChangeShapeType="1"/>
            </p:cNvSpPr>
            <p:nvPr/>
          </p:nvSpPr>
          <p:spPr bwMode="auto">
            <a:xfrm>
              <a:off x="955" y="2766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94" name="Line 46"/>
            <p:cNvSpPr>
              <a:spLocks noChangeShapeType="1"/>
            </p:cNvSpPr>
            <p:nvPr/>
          </p:nvSpPr>
          <p:spPr bwMode="auto">
            <a:xfrm>
              <a:off x="955" y="2860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95" name="Line 47"/>
            <p:cNvSpPr>
              <a:spLocks noChangeShapeType="1"/>
            </p:cNvSpPr>
            <p:nvPr/>
          </p:nvSpPr>
          <p:spPr bwMode="auto">
            <a:xfrm>
              <a:off x="955" y="3063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96" name="Line 48"/>
            <p:cNvSpPr>
              <a:spLocks noChangeShapeType="1"/>
            </p:cNvSpPr>
            <p:nvPr/>
          </p:nvSpPr>
          <p:spPr bwMode="auto">
            <a:xfrm>
              <a:off x="955" y="2907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97" name="Line 49"/>
            <p:cNvSpPr>
              <a:spLocks noChangeShapeType="1"/>
            </p:cNvSpPr>
            <p:nvPr/>
          </p:nvSpPr>
          <p:spPr bwMode="auto">
            <a:xfrm>
              <a:off x="955" y="3172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98" name="Line 50"/>
            <p:cNvSpPr>
              <a:spLocks noChangeShapeType="1"/>
            </p:cNvSpPr>
            <p:nvPr/>
          </p:nvSpPr>
          <p:spPr bwMode="auto">
            <a:xfrm>
              <a:off x="955" y="2969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99" name="Line 51"/>
            <p:cNvSpPr>
              <a:spLocks noChangeShapeType="1"/>
            </p:cNvSpPr>
            <p:nvPr/>
          </p:nvSpPr>
          <p:spPr bwMode="auto">
            <a:xfrm>
              <a:off x="955" y="3031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00" name="Line 52"/>
            <p:cNvSpPr>
              <a:spLocks noChangeShapeType="1"/>
            </p:cNvSpPr>
            <p:nvPr/>
          </p:nvSpPr>
          <p:spPr bwMode="auto">
            <a:xfrm>
              <a:off x="955" y="3125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01" name="Line 53"/>
            <p:cNvSpPr>
              <a:spLocks noChangeShapeType="1"/>
            </p:cNvSpPr>
            <p:nvPr/>
          </p:nvSpPr>
          <p:spPr bwMode="auto">
            <a:xfrm>
              <a:off x="955" y="2844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02" name="Line 54"/>
            <p:cNvSpPr>
              <a:spLocks noChangeShapeType="1"/>
            </p:cNvSpPr>
            <p:nvPr/>
          </p:nvSpPr>
          <p:spPr bwMode="auto">
            <a:xfrm>
              <a:off x="955" y="2875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03" name="Line 55"/>
            <p:cNvSpPr>
              <a:spLocks noChangeShapeType="1"/>
            </p:cNvSpPr>
            <p:nvPr/>
          </p:nvSpPr>
          <p:spPr bwMode="auto">
            <a:xfrm>
              <a:off x="955" y="2938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04" name="Line 56"/>
            <p:cNvSpPr>
              <a:spLocks noChangeShapeType="1"/>
            </p:cNvSpPr>
            <p:nvPr/>
          </p:nvSpPr>
          <p:spPr bwMode="auto">
            <a:xfrm>
              <a:off x="955" y="2985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05" name="Line 57"/>
            <p:cNvSpPr>
              <a:spLocks noChangeShapeType="1"/>
            </p:cNvSpPr>
            <p:nvPr/>
          </p:nvSpPr>
          <p:spPr bwMode="auto">
            <a:xfrm>
              <a:off x="955" y="2922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06" name="Line 58"/>
            <p:cNvSpPr>
              <a:spLocks noChangeShapeType="1"/>
            </p:cNvSpPr>
            <p:nvPr/>
          </p:nvSpPr>
          <p:spPr bwMode="auto">
            <a:xfrm>
              <a:off x="955" y="3078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07" name="Line 59"/>
            <p:cNvSpPr>
              <a:spLocks noChangeShapeType="1"/>
            </p:cNvSpPr>
            <p:nvPr/>
          </p:nvSpPr>
          <p:spPr bwMode="auto">
            <a:xfrm>
              <a:off x="955" y="3094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08" name="Line 60"/>
            <p:cNvSpPr>
              <a:spLocks noChangeShapeType="1"/>
            </p:cNvSpPr>
            <p:nvPr/>
          </p:nvSpPr>
          <p:spPr bwMode="auto">
            <a:xfrm>
              <a:off x="955" y="3016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09" name="Line 61"/>
            <p:cNvSpPr>
              <a:spLocks noChangeShapeType="1"/>
            </p:cNvSpPr>
            <p:nvPr/>
          </p:nvSpPr>
          <p:spPr bwMode="auto">
            <a:xfrm>
              <a:off x="955" y="3141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10" name="Line 62"/>
            <p:cNvSpPr>
              <a:spLocks noChangeShapeType="1"/>
            </p:cNvSpPr>
            <p:nvPr/>
          </p:nvSpPr>
          <p:spPr bwMode="auto">
            <a:xfrm>
              <a:off x="955" y="2813"/>
              <a:ext cx="5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313" name="Line 65"/>
          <p:cNvSpPr>
            <a:spLocks noChangeShapeType="1"/>
          </p:cNvSpPr>
          <p:nvPr/>
        </p:nvSpPr>
        <p:spPr bwMode="auto">
          <a:xfrm flipH="1">
            <a:off x="1263650" y="4073525"/>
            <a:ext cx="1687513" cy="1841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7" dist="12700" dir="5400000">
              <a:schemeClr val="bg1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3314" name="Line 66"/>
          <p:cNvSpPr>
            <a:spLocks noChangeShapeType="1"/>
          </p:cNvSpPr>
          <p:nvPr/>
        </p:nvSpPr>
        <p:spPr bwMode="auto">
          <a:xfrm flipH="1" flipV="1">
            <a:off x="608013" y="3873500"/>
            <a:ext cx="2259012" cy="19526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7" dist="12700" dir="5400000">
              <a:schemeClr val="bg1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3318" name="Line 70"/>
          <p:cNvSpPr>
            <a:spLocks noChangeShapeType="1"/>
          </p:cNvSpPr>
          <p:nvPr/>
        </p:nvSpPr>
        <p:spPr bwMode="auto">
          <a:xfrm flipH="1" flipV="1">
            <a:off x="2582863" y="2994025"/>
            <a:ext cx="2376487" cy="31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7" dist="12700" dir="5400000">
              <a:schemeClr val="bg1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3319" name="Line 71"/>
          <p:cNvSpPr>
            <a:spLocks noChangeShapeType="1"/>
          </p:cNvSpPr>
          <p:nvPr/>
        </p:nvSpPr>
        <p:spPr bwMode="auto">
          <a:xfrm flipH="1">
            <a:off x="4178300" y="2992438"/>
            <a:ext cx="785813" cy="14033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7" dist="12700" dir="5400000">
              <a:schemeClr val="bg1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3325" name="Line 77"/>
          <p:cNvSpPr>
            <a:spLocks noChangeShapeType="1"/>
          </p:cNvSpPr>
          <p:nvPr/>
        </p:nvSpPr>
        <p:spPr bwMode="auto">
          <a:xfrm flipH="1">
            <a:off x="4968875" y="1030288"/>
            <a:ext cx="1998663" cy="19367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7" dist="12700" dir="5400000">
              <a:schemeClr val="bg1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3326" name="Line 78"/>
          <p:cNvSpPr>
            <a:spLocks noChangeShapeType="1"/>
          </p:cNvSpPr>
          <p:nvPr/>
        </p:nvSpPr>
        <p:spPr bwMode="auto">
          <a:xfrm flipH="1">
            <a:off x="4957763" y="2441575"/>
            <a:ext cx="3544887" cy="53816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7" dist="12700" dir="5400000">
              <a:schemeClr val="bg1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3327" name="Picture 79" descr="H:\pc\presentations\cms-higgs-sim.jpeg"/>
          <p:cNvPicPr>
            <a:picLocks noChangeAspect="1" noChangeArrowheads="1"/>
          </p:cNvPicPr>
          <p:nvPr/>
        </p:nvPicPr>
        <p:blipFill>
          <a:blip r:embed="rId4" cstate="print"/>
          <a:srcRect l="2042"/>
          <a:stretch>
            <a:fillRect/>
          </a:stretch>
        </p:blipFill>
        <p:spPr bwMode="auto">
          <a:xfrm>
            <a:off x="7015163" y="996950"/>
            <a:ext cx="1674812" cy="1576388"/>
          </a:xfrm>
          <a:prstGeom prst="rect">
            <a:avLst/>
          </a:prstGeom>
          <a:noFill/>
        </p:spPr>
      </p:pic>
      <p:graphicFrame>
        <p:nvGraphicFramePr>
          <p:cNvPr id="53344" name="Object 96"/>
          <p:cNvGraphicFramePr>
            <a:graphicFrameLocks noChangeAspect="1"/>
          </p:cNvGraphicFramePr>
          <p:nvPr/>
        </p:nvGraphicFramePr>
        <p:xfrm>
          <a:off x="1585913" y="4373563"/>
          <a:ext cx="2281237" cy="2211387"/>
        </p:xfrm>
        <a:graphic>
          <a:graphicData uri="http://schemas.openxmlformats.org/presentationml/2006/ole">
            <p:oleObj spid="_x0000_s34818" name="Photo Editor Photo" r:id="rId5" imgW="15400000" imgH="14937285" progId="">
              <p:embed/>
            </p:oleObj>
          </a:graphicData>
        </a:graphic>
      </p:graphicFrame>
      <p:graphicFrame>
        <p:nvGraphicFramePr>
          <p:cNvPr id="53317" name="Object 69"/>
          <p:cNvGraphicFramePr>
            <a:graphicFrameLocks noChangeAspect="1"/>
          </p:cNvGraphicFramePr>
          <p:nvPr/>
        </p:nvGraphicFramePr>
        <p:xfrm>
          <a:off x="1962150" y="2763838"/>
          <a:ext cx="2735263" cy="2122487"/>
        </p:xfrm>
        <a:graphic>
          <a:graphicData uri="http://schemas.openxmlformats.org/presentationml/2006/ole">
            <p:oleObj spid="_x0000_s34819" name="Photo Editor Photo" r:id="rId6" imgW="4086795" imgH="3172268" progId="">
              <p:embed/>
            </p:oleObj>
          </a:graphicData>
        </a:graphic>
      </p:graphicFrame>
      <p:sp>
        <p:nvSpPr>
          <p:cNvPr id="53345" name="Line 97"/>
          <p:cNvSpPr>
            <a:spLocks noChangeShapeType="1"/>
          </p:cNvSpPr>
          <p:nvPr/>
        </p:nvSpPr>
        <p:spPr bwMode="auto">
          <a:xfrm>
            <a:off x="1133475" y="4467225"/>
            <a:ext cx="981075" cy="56197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46" name="Oval 98"/>
          <p:cNvSpPr>
            <a:spLocks noChangeArrowheads="1"/>
          </p:cNvSpPr>
          <p:nvPr/>
        </p:nvSpPr>
        <p:spPr bwMode="auto">
          <a:xfrm>
            <a:off x="1581150" y="4391025"/>
            <a:ext cx="247650" cy="390525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47" name="Line 99"/>
          <p:cNvSpPr>
            <a:spLocks noChangeShapeType="1"/>
          </p:cNvSpPr>
          <p:nvPr/>
        </p:nvSpPr>
        <p:spPr bwMode="auto">
          <a:xfrm flipH="1" flipV="1">
            <a:off x="4076700" y="4438650"/>
            <a:ext cx="581025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48" name="Rectangle 100"/>
          <p:cNvSpPr>
            <a:spLocks noChangeArrowheads="1"/>
          </p:cNvSpPr>
          <p:nvPr/>
        </p:nvSpPr>
        <p:spPr bwMode="auto">
          <a:xfrm>
            <a:off x="0" y="4837113"/>
            <a:ext cx="5095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" pitchFamily="34" charset="0"/>
              </a:rPr>
              <a:t>10K</a:t>
            </a:r>
            <a:endParaRPr lang="en-GB" sz="1800"/>
          </a:p>
        </p:txBody>
      </p:sp>
      <p:sp>
        <p:nvSpPr>
          <p:cNvPr id="53349" name="Rectangle 101"/>
          <p:cNvSpPr>
            <a:spLocks noChangeArrowheads="1"/>
          </p:cNvSpPr>
          <p:nvPr/>
        </p:nvSpPr>
        <p:spPr bwMode="auto">
          <a:xfrm>
            <a:off x="247650" y="5103813"/>
            <a:ext cx="6080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u="sng">
                <a:latin typeface="Arial" pitchFamily="34" charset="0"/>
              </a:rPr>
              <a:t>100K</a:t>
            </a:r>
            <a:endParaRPr lang="en-GB" sz="1800"/>
          </a:p>
        </p:txBody>
      </p:sp>
      <p:sp>
        <p:nvSpPr>
          <p:cNvPr id="53350" name="Rectangle 102"/>
          <p:cNvSpPr>
            <a:spLocks noChangeArrowheads="1"/>
          </p:cNvSpPr>
          <p:nvPr/>
        </p:nvSpPr>
        <p:spPr bwMode="auto">
          <a:xfrm>
            <a:off x="838200" y="5427663"/>
            <a:ext cx="5095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" pitchFamily="34" charset="0"/>
              </a:rPr>
              <a:t>50K</a:t>
            </a:r>
            <a:endParaRPr lang="en-GB" sz="1800"/>
          </a:p>
        </p:txBody>
      </p:sp>
      <p:sp>
        <p:nvSpPr>
          <p:cNvPr id="53351" name="Rectangle 103"/>
          <p:cNvSpPr>
            <a:spLocks noChangeArrowheads="1"/>
          </p:cNvSpPr>
          <p:nvPr/>
        </p:nvSpPr>
        <p:spPr bwMode="auto">
          <a:xfrm>
            <a:off x="1895475" y="6075363"/>
            <a:ext cx="4794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u="sng">
                <a:latin typeface="Arial" pitchFamily="34" charset="0"/>
              </a:rPr>
              <a:t>500</a:t>
            </a:r>
            <a:endParaRPr lang="en-GB" sz="1800"/>
          </a:p>
        </p:txBody>
      </p:sp>
      <p:sp>
        <p:nvSpPr>
          <p:cNvPr id="53352" name="Line 104"/>
          <p:cNvSpPr>
            <a:spLocks noChangeShapeType="1"/>
          </p:cNvSpPr>
          <p:nvPr/>
        </p:nvSpPr>
        <p:spPr bwMode="auto">
          <a:xfrm flipH="1">
            <a:off x="285750" y="4457700"/>
            <a:ext cx="28575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53" name="Line 105"/>
          <p:cNvSpPr>
            <a:spLocks noChangeShapeType="1"/>
          </p:cNvSpPr>
          <p:nvPr/>
        </p:nvSpPr>
        <p:spPr bwMode="auto">
          <a:xfrm flipH="1">
            <a:off x="628650" y="4667250"/>
            <a:ext cx="32385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54" name="Line 106"/>
          <p:cNvSpPr>
            <a:spLocks noChangeShapeType="1"/>
          </p:cNvSpPr>
          <p:nvPr/>
        </p:nvSpPr>
        <p:spPr bwMode="auto">
          <a:xfrm flipH="1">
            <a:off x="1171575" y="4791075"/>
            <a:ext cx="447675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55" name="Line 107"/>
          <p:cNvSpPr>
            <a:spLocks noChangeShapeType="1"/>
          </p:cNvSpPr>
          <p:nvPr/>
        </p:nvSpPr>
        <p:spPr bwMode="auto">
          <a:xfrm flipH="1">
            <a:off x="2200275" y="6029325"/>
            <a:ext cx="7620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56" name="Line 108"/>
          <p:cNvSpPr>
            <a:spLocks noChangeShapeType="1"/>
          </p:cNvSpPr>
          <p:nvPr/>
        </p:nvSpPr>
        <p:spPr bwMode="auto">
          <a:xfrm>
            <a:off x="3486150" y="5895975"/>
            <a:ext cx="238125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57" name="Rectangle 109"/>
          <p:cNvSpPr>
            <a:spLocks noChangeArrowheads="1"/>
          </p:cNvSpPr>
          <p:nvPr/>
        </p:nvSpPr>
        <p:spPr bwMode="auto">
          <a:xfrm rot="-3668533">
            <a:off x="3410744" y="5988844"/>
            <a:ext cx="9159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latin typeface="Arial" pitchFamily="34" charset="0"/>
              </a:rPr>
              <a:t>PC Farm</a:t>
            </a:r>
            <a:endParaRPr lang="en-GB" sz="1800"/>
          </a:p>
        </p:txBody>
      </p:sp>
      <p:sp>
        <p:nvSpPr>
          <p:cNvPr id="75" name="Rectangle 101"/>
          <p:cNvSpPr>
            <a:spLocks noChangeArrowheads="1"/>
          </p:cNvSpPr>
          <p:nvPr/>
        </p:nvSpPr>
        <p:spPr bwMode="auto">
          <a:xfrm>
            <a:off x="179512" y="2276872"/>
            <a:ext cx="221541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Arial" pitchFamily="34" charset="0"/>
              </a:rPr>
              <a:t>Early 2000s Technology</a:t>
            </a:r>
            <a:endParaRPr lang="en-GB" sz="1800" dirty="0"/>
          </a:p>
        </p:txBody>
      </p:sp>
      <p:sp>
        <p:nvSpPr>
          <p:cNvPr id="76" name="Date Placeholder 7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CAFFF-9CBE-4D3B-B64F-9C97B8B9CD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ilera.com/sites/default/files/products/TILE-process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1524000" cy="1524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1700808"/>
            <a:ext cx="3528392" cy="2592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100 Core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Lower clock speed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Lower Power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Embedded &amp; PC Layer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500 cores/server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10K Cores/rack@8kw</a:t>
            </a:r>
            <a:endParaRPr lang="en-GB" sz="2000" dirty="0"/>
          </a:p>
        </p:txBody>
      </p:sp>
      <p:pic>
        <p:nvPicPr>
          <p:cNvPr id="35846" name="Picture 6" descr="TILE-Gx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2880320" cy="2479180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99592" y="4365104"/>
          <a:ext cx="7056784" cy="1643042"/>
        </p:xfrm>
        <a:graphic>
          <a:graphicData uri="http://schemas.openxmlformats.org/drawingml/2006/table">
            <a:tbl>
              <a:tblPr/>
              <a:tblGrid>
                <a:gridCol w="1266720"/>
                <a:gridCol w="1317388"/>
                <a:gridCol w="1326974"/>
                <a:gridCol w="1561526"/>
                <a:gridCol w="1584176"/>
              </a:tblGrid>
              <a:tr h="259562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dirty="0"/>
                        <a:t/>
                      </a:r>
                      <a:br>
                        <a:rPr lang="en-GB" sz="1050" b="1" dirty="0"/>
                      </a:br>
                      <a:endParaRPr lang="en-GB" sz="1050" b="1" dirty="0"/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dirty="0" smtClean="0"/>
                        <a:t>TILE-Gx100</a:t>
                      </a:r>
                      <a:endParaRPr lang="en-GB" sz="1050" b="1" dirty="0"/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dirty="0"/>
                        <a:t>TILE-Gx64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/>
                        <a:t>TILE-Gx36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/>
                        <a:t>TILE-Gx16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4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dirty="0"/>
                        <a:t>Number of Cores</a:t>
                      </a:r>
                      <a:endParaRPr lang="en-GB" sz="1050" dirty="0"/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100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/>
                        <a:t>64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/>
                        <a:t>36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16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</a:tr>
              <a:tr h="136702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dirty="0"/>
                        <a:t>Core Frequency</a:t>
                      </a:r>
                      <a:endParaRPr lang="en-GB" sz="1050" dirty="0"/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1.2, 1.5GHz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/>
                        <a:t>1.2 1.5GHz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/>
                        <a:t>1.0, 1.2, 1.5GHz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1.0, 1, 1.2GHz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</a:tr>
              <a:tr h="259562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/>
                        <a:t>Network Interface</a:t>
                      </a:r>
                      <a:endParaRPr lang="en-GB" sz="1050"/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2x 50G Interlaken</a:t>
                      </a:r>
                      <a:br>
                        <a:rPr lang="en-GB" sz="1050" dirty="0"/>
                      </a:br>
                      <a:r>
                        <a:rPr lang="en-GB" sz="1050" dirty="0"/>
                        <a:t>8 XAUI, 32 SGMII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2x 50G Interlaken</a:t>
                      </a:r>
                      <a:br>
                        <a:rPr lang="en-GB" sz="1050" dirty="0"/>
                      </a:br>
                      <a:r>
                        <a:rPr lang="en-GB" sz="1050" dirty="0"/>
                        <a:t>6 XAUI, 24 SGMII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—</a:t>
                      </a:r>
                      <a:br>
                        <a:rPr lang="en-GB" sz="1050" dirty="0"/>
                      </a:br>
                      <a:r>
                        <a:rPr lang="en-GB" sz="1050" dirty="0"/>
                        <a:t>4 XAUI, 16 SGMII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—</a:t>
                      </a:r>
                      <a:br>
                        <a:rPr lang="en-GB" sz="1050" dirty="0"/>
                      </a:br>
                      <a:r>
                        <a:rPr lang="en-GB" sz="1050" dirty="0"/>
                        <a:t>2 XAUI, 12 SGMII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</a:tr>
              <a:tr h="259562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dirty="0"/>
                        <a:t>PCIe</a:t>
                      </a:r>
                      <a:endParaRPr lang="en-GB" sz="1050" dirty="0"/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Three 8-lane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Three 8-lane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One </a:t>
                      </a:r>
                      <a:r>
                        <a:rPr lang="en-GB" sz="1050" dirty="0" smtClean="0"/>
                        <a:t>8-lane,Two </a:t>
                      </a:r>
                      <a:r>
                        <a:rPr lang="en-GB" sz="1050" dirty="0"/>
                        <a:t>4-lane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 smtClean="0"/>
                        <a:t>Three </a:t>
                      </a:r>
                      <a:r>
                        <a:rPr lang="en-GB" sz="1050" dirty="0"/>
                        <a:t>4-lane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</a:tr>
              <a:tr h="1364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/>
                        <a:t>DDR3 Controllers</a:t>
                      </a:r>
                      <a:endParaRPr lang="en-GB" sz="1050"/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4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4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/>
                        <a:t>2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2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</a:tr>
              <a:tr h="1364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/>
                        <a:t>DDR3 Frequency</a:t>
                      </a:r>
                      <a:endParaRPr lang="en-GB" sz="1050"/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/>
                        <a:t>1866 MT/s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1600 MT/s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1600 MT/s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dirty="0"/>
                        <a:t>1333 MT/s</a:t>
                      </a:r>
                    </a:p>
                  </a:txBody>
                  <a:tcPr marL="17220" marR="17220" marT="8610" marB="8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FDD"/>
                    </a:solidFill>
                  </a:tcPr>
                </a:tc>
              </a:tr>
            </a:tbl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pic>
        <p:nvPicPr>
          <p:cNvPr id="60418" name="Picture 2" descr="S2Q Server Mod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2114974" cy="1543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 Future TB/FEM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24-04-2012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71BFB-3CD5-428C-BC73-85CFF89289B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2535" name="Picture 2" descr="\\te9files\ESDGshr\SDG\pictures\trainbuiler\dsc0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411417" cy="440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4047" y="1700808"/>
            <a:ext cx="3888433" cy="43951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TB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V7/K7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≥8 x QSFP+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&gt;8 x DDR3 SODIMM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XP 144 x 144 @10G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XP -&gt; V7/K7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QDR Bandwidth?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Bigger Packages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No FMC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FEM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V7/K7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≥ 2 x QSFP+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≥ 1 x DDR3 SODIMM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≥ 2 x QDR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Plenty of technology for Extreme Data Rates!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Roadmap reality check!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Not necessarily cheap or low power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Relatively easy to create/move Extreme Rates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Not so easy to process or store...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 future detector with 100KHz frame rate would generate 200GByte/s per megapixel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24-04-2012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GB" smtClean="0"/>
              <a:t>Rob Halsall</a:t>
            </a:r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71BFB-3CD5-428C-BC73-85CFF89289B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2535" name="Picture 2" descr="\\te9files\ESDGshr\SDG\pictures\trainbuiler\dsc0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755" y="1673805"/>
            <a:ext cx="4411417" cy="440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XFEL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92163" y="4014788"/>
            <a:ext cx="7772400" cy="2090737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/>
              <a:t>10Gbyte per Second per Megapixel rate</a:t>
            </a:r>
          </a:p>
          <a:p>
            <a:pPr>
              <a:buFontTx/>
              <a:buChar char="•"/>
            </a:pPr>
            <a:endParaRPr lang="en-GB" sz="2000" dirty="0" smtClean="0"/>
          </a:p>
          <a:p>
            <a:pPr>
              <a:buFontTx/>
              <a:buChar char="•"/>
            </a:pPr>
            <a:r>
              <a:rPr lang="en-GB" sz="2000" dirty="0" smtClean="0"/>
              <a:t>10Megapixel =&gt; 100GByte/s...</a:t>
            </a:r>
          </a:p>
          <a:p>
            <a:pPr>
              <a:buFontTx/>
              <a:buChar char="•"/>
            </a:pPr>
            <a:endParaRPr lang="en-GB" sz="2000" dirty="0" smtClean="0"/>
          </a:p>
        </p:txBody>
      </p:sp>
      <p:pic>
        <p:nvPicPr>
          <p:cNvPr id="5124" name="Picture 495" descr="sn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916113"/>
            <a:ext cx="15113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mellanox.com/ethernet/img/sx1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565400"/>
            <a:ext cx="1152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666"/>
          <p:cNvSpPr>
            <a:spLocks noChangeShapeType="1"/>
          </p:cNvSpPr>
          <p:nvPr/>
        </p:nvSpPr>
        <p:spPr bwMode="auto">
          <a:xfrm>
            <a:off x="1763713" y="270827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27" name="Line 666"/>
          <p:cNvSpPr>
            <a:spLocks noChangeShapeType="1"/>
          </p:cNvSpPr>
          <p:nvPr/>
        </p:nvSpPr>
        <p:spPr bwMode="auto">
          <a:xfrm>
            <a:off x="3995738" y="270827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5128" name="Picture 4" descr="http://www.supermicro.nl/a_images/products/SuperServer/2U/SYS-2027GR-TR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205038"/>
            <a:ext cx="15843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Line 666"/>
          <p:cNvSpPr>
            <a:spLocks noChangeShapeType="1"/>
          </p:cNvSpPr>
          <p:nvPr/>
        </p:nvSpPr>
        <p:spPr bwMode="auto">
          <a:xfrm>
            <a:off x="6227763" y="270827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25-05-2012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77C86-15D5-477B-92B3-9EC1DB0282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pic>
        <p:nvPicPr>
          <p:cNvPr id="5133" name="Picture 2" descr="C:\Documents and Settings\vgt73462\Desktop\Megapix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375" y="1943100"/>
            <a:ext cx="14589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636838" y="3519488"/>
            <a:ext cx="9731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 dirty="0">
                <a:latin typeface="Lucida Grande"/>
              </a:rPr>
              <a:t>Train Builder</a:t>
            </a:r>
            <a:endParaRPr lang="en-GB" sz="1000" b="1" dirty="0"/>
          </a:p>
        </p:txBody>
      </p:sp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431800" y="3519488"/>
            <a:ext cx="7032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Detector</a:t>
            </a:r>
            <a:endParaRPr lang="en-GB" sz="1000" b="1"/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5021263" y="3519488"/>
            <a:ext cx="852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10g Switch</a:t>
            </a:r>
            <a:endParaRPr lang="en-GB" sz="1000" b="1"/>
          </a:p>
        </p:txBody>
      </p:sp>
      <p:sp>
        <p:nvSpPr>
          <p:cNvPr id="5137" name="Rectangle 14"/>
          <p:cNvSpPr>
            <a:spLocks noChangeArrowheads="1"/>
          </p:cNvSpPr>
          <p:nvPr/>
        </p:nvSpPr>
        <p:spPr bwMode="auto">
          <a:xfrm>
            <a:off x="7137400" y="3519488"/>
            <a:ext cx="8207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latin typeface="Lucida Grande"/>
              </a:rPr>
              <a:t>10g server</a:t>
            </a:r>
            <a:endParaRPr lang="en-GB" sz="1000" b="1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736685" y="2462699"/>
            <a:ext cx="4251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 dirty="0" smtClean="0">
                <a:latin typeface="Lucida Grande"/>
              </a:rPr>
              <a:t>10G</a:t>
            </a:r>
            <a:endParaRPr lang="en-GB" sz="1000" b="1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986935" y="2462699"/>
            <a:ext cx="4251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 dirty="0" smtClean="0">
                <a:latin typeface="Lucida Grande"/>
              </a:rPr>
              <a:t>10G</a:t>
            </a:r>
            <a:endParaRPr lang="en-GB" sz="1000" b="1" dirty="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192180" y="2462699"/>
            <a:ext cx="4251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 dirty="0" smtClean="0">
                <a:latin typeface="Lucida Grande"/>
              </a:rPr>
              <a:t>10G</a:t>
            </a:r>
            <a:endParaRPr lang="en-GB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d-1175-023_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5" t="7039" r="9157" b="12016"/>
          <a:stretch>
            <a:fillRect/>
          </a:stretch>
        </p:blipFill>
        <p:spPr>
          <a:xfrm>
            <a:off x="251520" y="1700808"/>
            <a:ext cx="4680520" cy="3312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DIAMOND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089" y="2348880"/>
            <a:ext cx="4776713" cy="1296144"/>
          </a:xfrm>
        </p:spPr>
        <p:txBody>
          <a:bodyPr/>
          <a:lstStyle/>
          <a:p>
            <a:pPr algn="ctr"/>
            <a:r>
              <a:rPr lang="en-GB" dirty="0" smtClean="0"/>
              <a:t>EXCALIBUR – </a:t>
            </a:r>
            <a:r>
              <a:rPr lang="en-GB" dirty="0" err="1" smtClean="0"/>
              <a:t>Medipix</a:t>
            </a:r>
            <a:r>
              <a:rPr lang="en-GB" dirty="0" smtClean="0"/>
              <a:t> 3 3MPixel 1kHz 6GB/s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18-04-2012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pic>
        <p:nvPicPr>
          <p:cNvPr id="5" name="Picture 4" descr="MPX3 Readout Architectu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509120"/>
            <a:ext cx="5638213" cy="1790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XFEL FEM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23528" y="4365104"/>
            <a:ext cx="8568952" cy="20189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480 Way Detector Head Connector		LVDS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Xilinx Virtex 5 FPGA + SODIMM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Dual 10G Output				Ethernet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Latest Technology =&gt; Dual 40G or 100G...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pic>
        <p:nvPicPr>
          <p:cNvPr id="8" name="Picture 3" descr="\\te9files\ESDGshr\SDG\pictures\trainbuiler\dsc00964.jpg"/>
          <p:cNvPicPr>
            <a:picLocks noChangeAspect="1" noChangeArrowheads="1"/>
          </p:cNvPicPr>
          <p:nvPr/>
        </p:nvPicPr>
        <p:blipFill>
          <a:blip r:embed="rId3" cstate="print"/>
          <a:srcRect l="3619" t="22152" r="8083" b="20506"/>
          <a:stretch>
            <a:fillRect/>
          </a:stretch>
        </p:blipFill>
        <p:spPr bwMode="auto">
          <a:xfrm>
            <a:off x="1115616" y="1628800"/>
            <a:ext cx="632132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2400" cy="1333500"/>
          </a:xfrm>
        </p:spPr>
        <p:txBody>
          <a:bodyPr/>
          <a:lstStyle/>
          <a:p>
            <a:r>
              <a:rPr lang="en-GB" dirty="0" smtClean="0"/>
              <a:t>FPGA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12160" y="2132856"/>
          <a:ext cx="2736304" cy="285395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90070"/>
                <a:gridCol w="1046234"/>
              </a:tblGrid>
              <a:tr h="102788">
                <a:tc>
                  <a:txBody>
                    <a:bodyPr/>
                    <a:lstStyle/>
                    <a:p>
                      <a:r>
                        <a:rPr lang="en-GB" sz="1050" b="1" u="none" dirty="0"/>
                        <a:t>Features</a:t>
                      </a:r>
                      <a:endParaRPr lang="en-GB" sz="105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9000" marR="19000" marT="19000" marB="19000" anchor="ctr"/>
                </a:tc>
                <a:tc>
                  <a:txBody>
                    <a:bodyPr/>
                    <a:lstStyle/>
                    <a:p>
                      <a:r>
                        <a:rPr lang="en-GB" sz="1050" b="1" u="none" strike="noStrike" dirty="0"/>
                        <a:t>Virtex-7</a:t>
                      </a:r>
                      <a:endParaRPr lang="en-GB" sz="105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9000" marR="19000" marT="19000" marB="19000" anchor="ctr"/>
                </a:tc>
              </a:tr>
              <a:tr h="160546">
                <a:tc>
                  <a:txBody>
                    <a:bodyPr/>
                    <a:lstStyle/>
                    <a:p>
                      <a:pPr algn="l"/>
                      <a:r>
                        <a:rPr lang="en-GB" sz="1050"/>
                        <a:t>Logic Cells</a:t>
                      </a:r>
                      <a:endParaRPr lang="en-GB" sz="1050" b="0"/>
                    </a:p>
                  </a:txBody>
                  <a:tcPr marL="7125" marR="7125" marT="11875" marB="118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2,000,000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</a:tr>
              <a:tr h="160546"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BlockRAM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68Mb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</a:tr>
              <a:tr h="160546">
                <a:tc>
                  <a:txBody>
                    <a:bodyPr/>
                    <a:lstStyle/>
                    <a:p>
                      <a:pPr algn="l"/>
                      <a:r>
                        <a:rPr lang="en-GB" sz="1050"/>
                        <a:t>DSP Slices</a:t>
                      </a:r>
                      <a:endParaRPr lang="en-GB" sz="1050" b="0"/>
                    </a:p>
                  </a:txBody>
                  <a:tcPr marL="7125" marR="7125" marT="11875" marB="118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3,600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</a:tr>
              <a:tr h="365741"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DSP </a:t>
                      </a:r>
                      <a:r>
                        <a:rPr lang="en-GB" sz="1050" dirty="0" smtClean="0"/>
                        <a:t>Performance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5,335GMACS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</a:tr>
              <a:tr h="228944">
                <a:tc>
                  <a:txBody>
                    <a:bodyPr/>
                    <a:lstStyle/>
                    <a:p>
                      <a:pPr algn="l"/>
                      <a:r>
                        <a:rPr lang="en-GB" sz="1050"/>
                        <a:t>Transceiver Count</a:t>
                      </a:r>
                      <a:endParaRPr lang="en-GB" sz="1050" b="0"/>
                    </a:p>
                  </a:txBody>
                  <a:tcPr marL="7125" marR="7125" marT="11875" marB="118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96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</a:tr>
              <a:tr h="228944"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Transceiver Speed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28.05Gb/s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</a:tr>
              <a:tr h="434139"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Total Transceiver Bandwidth 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2,784Gb/s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</a:tr>
              <a:tr h="297343">
                <a:tc>
                  <a:txBody>
                    <a:bodyPr/>
                    <a:lstStyle/>
                    <a:p>
                      <a:pPr algn="l"/>
                      <a:r>
                        <a:rPr lang="en-GB" sz="1050"/>
                        <a:t>Memory Interface (DDR3)</a:t>
                      </a:r>
                      <a:endParaRPr lang="en-GB" sz="1050" b="0"/>
                    </a:p>
                  </a:txBody>
                  <a:tcPr marL="7125" marR="7125" marT="11875" marB="118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1,866Mb/s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</a:tr>
              <a:tr h="365741"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PCI Express® Interface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Gen3x8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</a:tr>
              <a:tr h="92148"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I/O Pins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/>
                        <a:t>1,200</a:t>
                      </a:r>
                      <a:endParaRPr lang="en-GB" sz="1050" b="0" dirty="0"/>
                    </a:p>
                  </a:txBody>
                  <a:tcPr marL="7125" marR="7125" marT="11875" marB="11875" anchor="ctr"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5301208"/>
            <a:ext cx="7801049" cy="7947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28nm today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Up to 80 x 10G Transceiver per device</a:t>
            </a:r>
            <a:endParaRPr lang="en-GB" dirty="0"/>
          </a:p>
        </p:txBody>
      </p:sp>
      <p:pic>
        <p:nvPicPr>
          <p:cNvPr id="1028" name="Picture 4" descr="A top and bottom view of Xilin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4886257" cy="2736304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Crosspoint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133600"/>
            <a:ext cx="3624584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10G </a:t>
            </a:r>
            <a:r>
              <a:rPr lang="en-GB" dirty="0" err="1" smtClean="0"/>
              <a:t>Crosspoints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144x144 @ 10G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E.g.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Vitesse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Mindspeed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543880" cy="265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http://www.finisar.com/sites/default/files/c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64800"/>
            <a:ext cx="4418856" cy="3093200"/>
          </a:xfrm>
          <a:prstGeom prst="rect">
            <a:avLst/>
          </a:prstGeom>
          <a:noFill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581128"/>
            <a:ext cx="30194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7" y="2133600"/>
            <a:ext cx="3912617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Optical Transceivers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SFP+ 		10G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QSFP 		40G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Mini-pod 	120G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CFP 		100G</a:t>
            </a:r>
            <a:endParaRPr lang="en-GB" dirty="0"/>
          </a:p>
        </p:txBody>
      </p:sp>
      <p:pic>
        <p:nvPicPr>
          <p:cNvPr id="27650" name="Picture 2" descr="mpo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132856"/>
            <a:ext cx="1647825" cy="1571626"/>
          </a:xfrm>
          <a:prstGeom prst="rect">
            <a:avLst/>
          </a:prstGeom>
          <a:noFill/>
        </p:spPr>
      </p:pic>
      <p:pic>
        <p:nvPicPr>
          <p:cNvPr id="27652" name="Picture 4" descr="mpo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636912"/>
            <a:ext cx="1647825" cy="885825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3048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7" y="2133600"/>
            <a:ext cx="4104457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DDR3 Module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1866, 2133, 2400 MHz+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19.2 </a:t>
            </a:r>
            <a:r>
              <a:rPr lang="en-GB" dirty="0" err="1" smtClean="0"/>
              <a:t>GByte</a:t>
            </a:r>
            <a:r>
              <a:rPr lang="en-GB" dirty="0" smtClean="0"/>
              <a:t>/s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FPGAs @ 1850MHz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14.8 </a:t>
            </a:r>
            <a:r>
              <a:rPr lang="en-GB" dirty="0" err="1" smtClean="0"/>
              <a:t>Gbyte</a:t>
            </a:r>
            <a:r>
              <a:rPr lang="en-GB" dirty="0" smtClean="0"/>
              <a:t>/s per bank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QDR II Component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1.1 </a:t>
            </a:r>
            <a:r>
              <a:rPr lang="en-GB" dirty="0" err="1" smtClean="0"/>
              <a:t>Ghz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4GByte/s throughput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Halsall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49DF-5A2E-46F9-AE60-E07D482952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8914" name="Picture 2" descr="HyperX H2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2619375" cy="1285875"/>
          </a:xfrm>
          <a:prstGeom prst="rect">
            <a:avLst/>
          </a:prstGeom>
          <a:noFill/>
        </p:spPr>
      </p:pic>
      <p:pic>
        <p:nvPicPr>
          <p:cNvPr id="38915" name="Picture 3" descr="C:\Users\rha73\Downloads\Cypress 72MbitQDRII+S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2141265" cy="1713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Sans"/>
        <a:ea typeface="ヒラギノ角ゴ Pro W3"/>
        <a:cs typeface=""/>
      </a:majorFont>
      <a:minorFont>
        <a:latin typeface="Lucida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8778907</TotalTime>
  <Pages>8</Pages>
  <Words>608</Words>
  <Application>Microsoft Office PowerPoint</Application>
  <PresentationFormat>Overhead</PresentationFormat>
  <Paragraphs>299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Blank Presentation</vt:lpstr>
      <vt:lpstr>Photo Editor Photo</vt:lpstr>
      <vt:lpstr>10Gb Ethernet and beyond on FPGA Workshop  Future Networked DAQ</vt:lpstr>
      <vt:lpstr>CMS</vt:lpstr>
      <vt:lpstr>XFEL</vt:lpstr>
      <vt:lpstr>DIAMOND</vt:lpstr>
      <vt:lpstr>XFEL FEM</vt:lpstr>
      <vt:lpstr>FPGA</vt:lpstr>
      <vt:lpstr>Crosspoint</vt:lpstr>
      <vt:lpstr>Opto</vt:lpstr>
      <vt:lpstr>Memory</vt:lpstr>
      <vt:lpstr>Form Factors</vt:lpstr>
      <vt:lpstr>Development boards</vt:lpstr>
      <vt:lpstr>Reference Design - IP</vt:lpstr>
      <vt:lpstr>Development Board</vt:lpstr>
      <vt:lpstr>Development Boards</vt:lpstr>
      <vt:lpstr>IP</vt:lpstr>
      <vt:lpstr>Development Tools</vt:lpstr>
      <vt:lpstr>Protocols</vt:lpstr>
      <vt:lpstr>Network</vt:lpstr>
      <vt:lpstr>PC</vt:lpstr>
      <vt:lpstr>Alternative Processing</vt:lpstr>
      <vt:lpstr>Near Future TB/FEM</vt:lpstr>
      <vt:lpstr>Summary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ESDG DAQ Section Update</dc:title>
  <dc:subject/>
  <dc:creator>Rob Halsall</dc:creator>
  <cp:keywords/>
  <dc:description/>
  <cp:lastModifiedBy>rha73</cp:lastModifiedBy>
  <cp:revision>883</cp:revision>
  <cp:lastPrinted>2003-05-29T07:41:24Z</cp:lastPrinted>
  <dcterms:created xsi:type="dcterms:W3CDTF">1999-03-16T01:06:44Z</dcterms:created>
  <dcterms:modified xsi:type="dcterms:W3CDTF">2012-05-25T07:37:57Z</dcterms:modified>
</cp:coreProperties>
</file>