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366" r:id="rId2"/>
    <p:sldId id="268" r:id="rId3"/>
    <p:sldId id="320" r:id="rId4"/>
    <p:sldId id="321" r:id="rId5"/>
    <p:sldId id="353" r:id="rId6"/>
    <p:sldId id="357" r:id="rId7"/>
    <p:sldId id="349" r:id="rId8"/>
    <p:sldId id="350" r:id="rId9"/>
    <p:sldId id="351" r:id="rId10"/>
    <p:sldId id="354" r:id="rId11"/>
    <p:sldId id="362" r:id="rId12"/>
    <p:sldId id="373" r:id="rId13"/>
    <p:sldId id="374" r:id="rId14"/>
    <p:sldId id="347" r:id="rId15"/>
    <p:sldId id="368" r:id="rId16"/>
    <p:sldId id="369" r:id="rId17"/>
    <p:sldId id="370" r:id="rId18"/>
    <p:sldId id="371" r:id="rId19"/>
    <p:sldId id="372" r:id="rId20"/>
    <p:sldId id="355" r:id="rId21"/>
    <p:sldId id="376" r:id="rId22"/>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261748"/>
    <a:srgbClr val="FD930A"/>
    <a:srgbClr val="E0E0E0"/>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46" autoAdjust="0"/>
    <p:restoredTop sz="77087" autoAdjust="0"/>
  </p:normalViewPr>
  <p:slideViewPr>
    <p:cSldViewPr snapToGrid="0">
      <p:cViewPr varScale="1">
        <p:scale>
          <a:sx n="74" d="100"/>
          <a:sy n="74" d="100"/>
        </p:scale>
        <p:origin x="-1146" y="-90"/>
      </p:cViewPr>
      <p:guideLst>
        <p:guide orient="horz" pos="3956"/>
        <p:guide orient="horz" pos="881"/>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494" y="888"/>
      </p:cViewPr>
      <p:guideLst>
        <p:guide orient="horz" pos="2880"/>
        <p:guide pos="2154"/>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3220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A89ED4-2BFA-4065-96F5-B821D5230CAF}" type="slidenum">
              <a:rPr lang="de-DE"/>
              <a:pPr/>
              <a:t>‹#›</a:t>
            </a:fld>
            <a:endParaRPr lang="de-DE"/>
          </a:p>
        </p:txBody>
      </p:sp>
    </p:spTree>
    <p:extLst>
      <p:ext uri="{BB962C8B-B14F-4D97-AF65-F5344CB8AC3E}">
        <p14:creationId xmlns:p14="http://schemas.microsoft.com/office/powerpoint/2010/main" val="3399966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fld id="{40238FAC-4BB9-4620-A9BE-36A8BCC269BA}" type="slidenum">
              <a:rPr lang="de-DE" sz="1200"/>
              <a:pPr/>
              <a:t>1</a:t>
            </a:fld>
            <a:endParaRPr lang="de-DE" sz="1200"/>
          </a:p>
        </p:txBody>
      </p:sp>
      <p:sp>
        <p:nvSpPr>
          <p:cNvPr id="7171"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172"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pPr marL="228600" indent="-228600" eaLnBrk="1" hangingPunct="1">
              <a:spcBef>
                <a:spcPct val="0"/>
              </a:spcBef>
              <a:spcAft>
                <a:spcPct val="20000"/>
              </a:spcAft>
            </a:pPr>
            <a:r>
              <a:rPr lang="en-GB" sz="1100" b="1" smtClean="0"/>
              <a:t>How to edit the title slide</a:t>
            </a:r>
          </a:p>
          <a:p>
            <a:pPr marL="228600" indent="-228600" eaLnBrk="1" hangingPunct="1">
              <a:spcBef>
                <a:spcPct val="0"/>
              </a:spcBef>
              <a:spcAft>
                <a:spcPct val="20000"/>
              </a:spcAft>
            </a:pPr>
            <a:endParaRPr lang="en-GB" sz="1100" smtClean="0"/>
          </a:p>
          <a:p>
            <a:pPr marL="228600" indent="-228600" eaLnBrk="1" hangingPunct="1">
              <a:spcBef>
                <a:spcPct val="0"/>
              </a:spcBef>
              <a:spcAft>
                <a:spcPct val="20000"/>
              </a:spcAft>
              <a:buFontTx/>
              <a:buAutoNum type="arabicPeriod"/>
            </a:pPr>
            <a:r>
              <a:rPr lang="en-GB" sz="1100" smtClean="0"/>
              <a:t>  Upper area: </a:t>
            </a:r>
            <a:r>
              <a:rPr lang="en-GB" sz="1100" b="1" smtClean="0"/>
              <a:t>Title</a:t>
            </a:r>
            <a:r>
              <a:rPr lang="en-GB" sz="1100" smtClean="0"/>
              <a:t> of your talk, max. 2 rows of the defined size (55 pt)</a:t>
            </a:r>
          </a:p>
          <a:p>
            <a:pPr marL="228600" indent="-228600" eaLnBrk="1" hangingPunct="1">
              <a:spcBef>
                <a:spcPct val="0"/>
              </a:spcBef>
              <a:spcAft>
                <a:spcPct val="20000"/>
              </a:spcAft>
              <a:buFontTx/>
              <a:buAutoNum type="arabicPeriod"/>
            </a:pPr>
            <a:r>
              <a:rPr lang="en-GB" sz="1100" smtClean="0"/>
              <a:t>  Lower area </a:t>
            </a:r>
            <a:r>
              <a:rPr lang="en-GB" sz="1100" b="1" smtClean="0"/>
              <a:t>(subtitle):</a:t>
            </a:r>
            <a:r>
              <a:rPr lang="en-GB" sz="1100" smtClean="0"/>
              <a:t> Conference/meeting/workshop, location, date, </a:t>
            </a:r>
            <a:br>
              <a:rPr lang="en-GB" sz="1100" smtClean="0"/>
            </a:br>
            <a:r>
              <a:rPr lang="en-GB" sz="1100" smtClean="0"/>
              <a:t>  your name and affiliation, </a:t>
            </a:r>
            <a:br>
              <a:rPr lang="en-GB" sz="1100" smtClean="0"/>
            </a:br>
            <a:r>
              <a:rPr lang="en-GB" sz="1100" smtClean="0"/>
              <a:t>  max. 4 rows of the defined size (32 pt)</a:t>
            </a:r>
          </a:p>
          <a:p>
            <a:pPr marL="228600" indent="-228600" eaLnBrk="1" hangingPunct="1">
              <a:spcBef>
                <a:spcPct val="0"/>
              </a:spcBef>
              <a:spcAft>
                <a:spcPct val="20000"/>
              </a:spcAft>
              <a:buFontTx/>
              <a:buAutoNum type="arabicPeriod"/>
            </a:pPr>
            <a:r>
              <a:rPr lang="en-GB" sz="1100" smtClean="0"/>
              <a:t> Change the </a:t>
            </a:r>
            <a:r>
              <a:rPr lang="en-GB" sz="1100" b="1" smtClean="0"/>
              <a:t>partner logos</a:t>
            </a:r>
            <a:r>
              <a:rPr lang="en-GB" sz="1100" smtClean="0"/>
              <a:t> or add others in the last row.</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lstStyle/>
          <a:p>
            <a:pPr lvl="0"/>
            <a:r>
              <a:rPr lang="en-US" dirty="0" smtClean="0"/>
              <a:t>Proof of concept </a:t>
            </a:r>
          </a:p>
          <a:p>
            <a:pPr lvl="1"/>
            <a:r>
              <a:rPr lang="en-US" sz="2000" dirty="0" smtClean="0"/>
              <a:t>Capability to handle 10GB/s data rate: read data from train builder, process/format, and send it to the computing and storage devices.</a:t>
            </a:r>
          </a:p>
          <a:p>
            <a:pPr lvl="1"/>
            <a:r>
              <a:rPr lang="en-US" sz="2000" dirty="0" smtClean="0"/>
              <a:t>Identify issues/bottlenecks, solve them: Error situations (UDP packet loss), speed-up data transfer, data format (HDF5, </a:t>
            </a:r>
            <a:r>
              <a:rPr lang="en-US" sz="2000" dirty="0" err="1" smtClean="0"/>
              <a:t>Wrona</a:t>
            </a:r>
            <a:r>
              <a:rPr lang="en-US" sz="2000" dirty="0" smtClean="0"/>
              <a:t>)…</a:t>
            </a:r>
            <a:endParaRPr lang="en-GB" sz="2000" dirty="0" smtClean="0"/>
          </a:p>
          <a:p>
            <a:r>
              <a:rPr lang="en-US" dirty="0" smtClean="0"/>
              <a:t>Dimensioning and tuning</a:t>
            </a:r>
          </a:p>
          <a:p>
            <a:pPr lvl="1"/>
            <a:r>
              <a:rPr lang="en-US" sz="2000" dirty="0" smtClean="0"/>
              <a:t>Measure processing capabilities on the PC layer including data compression and rejection</a:t>
            </a:r>
            <a:endParaRPr lang="en-GB" sz="2000" dirty="0" smtClean="0"/>
          </a:p>
          <a:p>
            <a:pPr lvl="1"/>
            <a:r>
              <a:rPr lang="en-US" sz="2000" dirty="0" smtClean="0"/>
              <a:t>Assess scalability of the processing and storage system</a:t>
            </a:r>
            <a:endParaRPr lang="en-GB" sz="2000" dirty="0" smtClean="0"/>
          </a:p>
          <a:p>
            <a:pPr lvl="1"/>
            <a:r>
              <a:rPr lang="en-US" sz="2000" dirty="0" smtClean="0"/>
              <a:t>Ability to run multiple concurrent experiments, investigate usage of shared resources and data access protection</a:t>
            </a:r>
            <a:endParaRPr lang="en-GB" sz="2000" dirty="0" smtClean="0"/>
          </a:p>
          <a:p>
            <a:pPr lvl="1"/>
            <a:r>
              <a:rPr lang="en-US" sz="2000" dirty="0" smtClean="0"/>
              <a:t>Test different data storage hardware configurations, find the proper balance between capacity and access speed</a:t>
            </a:r>
            <a:endParaRPr lang="en-GB" sz="2000" dirty="0" smtClean="0"/>
          </a:p>
          <a:p>
            <a:pPr lvl="1"/>
            <a:r>
              <a:rPr lang="en-US" sz="2000" dirty="0" smtClean="0"/>
              <a:t>Identify data access patterns and improve access performance accordingly</a:t>
            </a:r>
          </a:p>
          <a:p>
            <a:pPr lvl="1"/>
            <a:r>
              <a:rPr lang="de-DE" sz="2000" dirty="0" smtClean="0"/>
              <a:t>…</a:t>
            </a:r>
            <a:endParaRPr lang="en-GB" dirty="0" smtClean="0"/>
          </a:p>
          <a:p>
            <a:endParaRPr lang="de-DE" dirty="0"/>
          </a:p>
        </p:txBody>
      </p:sp>
      <p:sp>
        <p:nvSpPr>
          <p:cNvPr id="4" name="Slide Number Placeholder 3"/>
          <p:cNvSpPr>
            <a:spLocks noGrp="1"/>
          </p:cNvSpPr>
          <p:nvPr>
            <p:ph type="sldNum" sz="quarter" idx="10"/>
          </p:nvPr>
        </p:nvSpPr>
        <p:spPr/>
        <p:txBody>
          <a:bodyPr/>
          <a:lstStyle/>
          <a:p>
            <a:fld id="{70A89ED4-2BFA-4065-96F5-B821D5230CAF}" type="slidenum">
              <a:rPr lang="de-DE" smtClean="0"/>
              <a:pPr/>
              <a:t>3</a:t>
            </a:fld>
            <a:endParaRPr lang="de-DE"/>
          </a:p>
        </p:txBody>
      </p:sp>
    </p:spTree>
    <p:extLst>
      <p:ext uri="{BB962C8B-B14F-4D97-AF65-F5344CB8AC3E}">
        <p14:creationId xmlns:p14="http://schemas.microsoft.com/office/powerpoint/2010/main" val="35579686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8675" y="119063"/>
            <a:ext cx="569913" cy="903287"/>
          </a:xfrm>
          <a:prstGeom prst="rect">
            <a:avLst/>
          </a:prstGeom>
          <a:solidFill>
            <a:schemeClr val="hlink"/>
          </a:solidFill>
          <a:ln w="9525">
            <a:solidFill>
              <a:srgbClr val="261748"/>
            </a:solidFill>
            <a:miter lim="800000"/>
            <a:headEnd/>
            <a:tailEnd/>
          </a:ln>
        </p:spPr>
        <p:txBody>
          <a:bodyPr wrap="none" anchor="ctr"/>
          <a:lstStyle/>
          <a:p>
            <a:endParaRPr lang="de-DE"/>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942975" y="3411538"/>
            <a:ext cx="7258050"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40" tIns="45720" bIns="0"/>
          <a:lstStyle>
            <a:lvl1pPr marL="0" indent="0" algn="ctr">
              <a:buFont typeface="Wingdings" pitchFamily="2" charset="2"/>
              <a:buNone/>
              <a:defRPr sz="3200">
                <a:solidFill>
                  <a:schemeClr val="hlink"/>
                </a:solidFill>
              </a:defRPr>
            </a:lvl1pPr>
          </a:lstStyle>
          <a:p>
            <a:pPr lvl="0"/>
            <a:r>
              <a:rPr lang="en-GB" noProof="0" dirty="0" smtClean="0"/>
              <a:t>Subtitle format (max. 4 lines)</a:t>
            </a:r>
          </a:p>
          <a:p>
            <a:pPr lvl="0"/>
            <a:r>
              <a:rPr lang="en-GB" noProof="0" dirty="0" smtClean="0"/>
              <a:t>(conference, location, name of the speaker, date)</a:t>
            </a:r>
          </a:p>
          <a:p>
            <a:pPr lvl="0"/>
            <a:r>
              <a:rPr lang="en-GB" noProof="0" dirty="0" smtClean="0"/>
              <a:t>You are in the slide master view: Don’t edit here!</a:t>
            </a:r>
          </a:p>
        </p:txBody>
      </p:sp>
      <p:sp>
        <p:nvSpPr>
          <p:cNvPr id="10326" name="Rectangle 86"/>
          <p:cNvSpPr>
            <a:spLocks noGrp="1" noChangeArrowheads="1"/>
          </p:cNvSpPr>
          <p:nvPr>
            <p:ph type="ctrTitle" sz="quarter"/>
          </p:nvPr>
        </p:nvSpPr>
        <p:spPr>
          <a:xfrm>
            <a:off x="939800" y="1314450"/>
            <a:ext cx="72517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bIns="45720" anchor="ctr"/>
          <a:lstStyle>
            <a:lvl1pPr algn="ctr">
              <a:defRPr sz="5500" b="0">
                <a:solidFill>
                  <a:schemeClr val="hlink"/>
                </a:solidFill>
              </a:defRPr>
            </a:lvl1pPr>
          </a:lstStyle>
          <a:p>
            <a:pPr lvl="0"/>
            <a:r>
              <a:rPr lang="en-GB" noProof="0" dirty="0" smtClean="0"/>
              <a:t>Title format (max. 2 lines), don’t edit here</a:t>
            </a:r>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Slide Number Placeholder 3"/>
          <p:cNvSpPr>
            <a:spLocks noGrp="1"/>
          </p:cNvSpPr>
          <p:nvPr>
            <p:ph type="sldNum" sz="quarter" idx="10"/>
          </p:nvPr>
        </p:nvSpPr>
        <p:spPr/>
        <p:txBody>
          <a:bodyPr/>
          <a:lstStyle>
            <a:lvl1pPr>
              <a:defRPr/>
            </a:lvl1pPr>
          </a:lstStyle>
          <a:p>
            <a:fld id="{F3756BCA-53DF-4BDD-B66F-8A95F77C2AE9}" type="slidenum">
              <a:rPr lang="en-GB"/>
              <a:pPr/>
              <a:t>‹#›</a:t>
            </a:fld>
            <a:endParaRPr lang="en-GB"/>
          </a:p>
        </p:txBody>
      </p:sp>
      <p:sp>
        <p:nvSpPr>
          <p:cNvPr id="5" name="Footer Placeholder 4"/>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3176063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13488" y="541338"/>
            <a:ext cx="2063750" cy="5265737"/>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117475" y="541338"/>
            <a:ext cx="6043613" cy="5265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Slide Number Placeholder 3"/>
          <p:cNvSpPr>
            <a:spLocks noGrp="1"/>
          </p:cNvSpPr>
          <p:nvPr>
            <p:ph type="sldNum" sz="quarter" idx="10"/>
          </p:nvPr>
        </p:nvSpPr>
        <p:spPr/>
        <p:txBody>
          <a:bodyPr/>
          <a:lstStyle>
            <a:lvl1pPr>
              <a:defRPr/>
            </a:lvl1pPr>
          </a:lstStyle>
          <a:p>
            <a:fld id="{07893990-001C-486B-89CE-727E0F0FF841}" type="slidenum">
              <a:rPr lang="en-GB"/>
              <a:pPr/>
              <a:t>‹#›</a:t>
            </a:fld>
            <a:endParaRPr lang="en-GB"/>
          </a:p>
        </p:txBody>
      </p:sp>
      <p:sp>
        <p:nvSpPr>
          <p:cNvPr id="5" name="Footer Placeholder 4"/>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18651116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Slide Number Placeholder 3"/>
          <p:cNvSpPr>
            <a:spLocks noGrp="1"/>
          </p:cNvSpPr>
          <p:nvPr>
            <p:ph type="sldNum" sz="quarter" idx="10"/>
          </p:nvPr>
        </p:nvSpPr>
        <p:spPr/>
        <p:txBody>
          <a:bodyPr/>
          <a:lstStyle>
            <a:lvl1pPr>
              <a:defRPr/>
            </a:lvl1pPr>
          </a:lstStyle>
          <a:p>
            <a:fld id="{E0998C40-E2E4-4765-A11C-173E79BEC812}" type="slidenum">
              <a:rPr lang="en-GB"/>
              <a:pPr/>
              <a:t>‹#›</a:t>
            </a:fld>
            <a:endParaRPr lang="en-GB"/>
          </a:p>
        </p:txBody>
      </p:sp>
      <p:sp>
        <p:nvSpPr>
          <p:cNvPr id="5" name="Footer Placeholder 4"/>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40732620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E4C525E-23C0-4567-995C-3CBF7A55FF8D}" type="slidenum">
              <a:rPr lang="en-GB"/>
              <a:pPr/>
              <a:t>‹#›</a:t>
            </a:fld>
            <a:endParaRPr lang="en-GB"/>
          </a:p>
        </p:txBody>
      </p:sp>
      <p:sp>
        <p:nvSpPr>
          <p:cNvPr id="5" name="Footer Placeholder 4"/>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29691507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117475" y="1347788"/>
            <a:ext cx="2774950" cy="4459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3044825" y="1347788"/>
            <a:ext cx="2774950" cy="4459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Slide Number Placeholder 4"/>
          <p:cNvSpPr>
            <a:spLocks noGrp="1"/>
          </p:cNvSpPr>
          <p:nvPr>
            <p:ph type="sldNum" sz="quarter" idx="10"/>
          </p:nvPr>
        </p:nvSpPr>
        <p:spPr/>
        <p:txBody>
          <a:bodyPr/>
          <a:lstStyle>
            <a:lvl1pPr>
              <a:defRPr/>
            </a:lvl1pPr>
          </a:lstStyle>
          <a:p>
            <a:fld id="{A82C3D78-BECA-4E34-9D0D-28ABE45CDD13}" type="slidenum">
              <a:rPr lang="en-GB"/>
              <a:pPr/>
              <a:t>‹#›</a:t>
            </a:fld>
            <a:endParaRPr lang="en-GB"/>
          </a:p>
        </p:txBody>
      </p:sp>
      <p:sp>
        <p:nvSpPr>
          <p:cNvPr id="6" name="Footer Placeholder 5"/>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15290830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de-DE"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7" name="Slide Number Placeholder 6"/>
          <p:cNvSpPr>
            <a:spLocks noGrp="1"/>
          </p:cNvSpPr>
          <p:nvPr>
            <p:ph type="sldNum" sz="quarter" idx="10"/>
          </p:nvPr>
        </p:nvSpPr>
        <p:spPr/>
        <p:txBody>
          <a:bodyPr/>
          <a:lstStyle>
            <a:lvl1pPr>
              <a:defRPr/>
            </a:lvl1pPr>
          </a:lstStyle>
          <a:p>
            <a:fld id="{009E8783-212C-4388-A25F-BE8E1A8572FA}" type="slidenum">
              <a:rPr lang="en-GB"/>
              <a:pPr/>
              <a:t>‹#›</a:t>
            </a:fld>
            <a:endParaRPr lang="en-GB"/>
          </a:p>
        </p:txBody>
      </p:sp>
      <p:sp>
        <p:nvSpPr>
          <p:cNvPr id="8" name="Footer Placeholder 7"/>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377939230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Slide Number Placeholder 2"/>
          <p:cNvSpPr>
            <a:spLocks noGrp="1"/>
          </p:cNvSpPr>
          <p:nvPr>
            <p:ph type="sldNum" sz="quarter" idx="10"/>
          </p:nvPr>
        </p:nvSpPr>
        <p:spPr/>
        <p:txBody>
          <a:bodyPr/>
          <a:lstStyle>
            <a:lvl1pPr>
              <a:defRPr/>
            </a:lvl1pPr>
          </a:lstStyle>
          <a:p>
            <a:fld id="{0B44029A-B897-4FF4-87AC-5BC7D7D1B411}" type="slidenum">
              <a:rPr lang="en-GB"/>
              <a:pPr/>
              <a:t>‹#›</a:t>
            </a:fld>
            <a:endParaRPr lang="en-GB"/>
          </a:p>
        </p:txBody>
      </p:sp>
      <p:sp>
        <p:nvSpPr>
          <p:cNvPr id="4" name="Footer Placeholder 3"/>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25454897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7D2E89E5-B159-475C-A924-DD3138323C0C}" type="slidenum">
              <a:rPr lang="en-GB"/>
              <a:pPr/>
              <a:t>‹#›</a:t>
            </a:fld>
            <a:endParaRPr lang="en-GB"/>
          </a:p>
        </p:txBody>
      </p:sp>
      <p:sp>
        <p:nvSpPr>
          <p:cNvPr id="3" name="Footer Placeholder 2"/>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9297528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1C3560B-978B-4D46-80DC-7719054EE9CF}" type="slidenum">
              <a:rPr lang="en-GB"/>
              <a:pPr/>
              <a:t>‹#›</a:t>
            </a:fld>
            <a:endParaRPr lang="en-GB"/>
          </a:p>
        </p:txBody>
      </p:sp>
      <p:sp>
        <p:nvSpPr>
          <p:cNvPr id="6" name="Footer Placeholder 5"/>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21053058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1252A9DC-0014-4FAE-B5BD-1C8404D01D04}" type="slidenum">
              <a:rPr lang="en-GB"/>
              <a:pPr/>
              <a:t>‹#›</a:t>
            </a:fld>
            <a:endParaRPr lang="en-GB"/>
          </a:p>
        </p:txBody>
      </p:sp>
      <p:sp>
        <p:nvSpPr>
          <p:cNvPr id="6" name="Footer Placeholder 5"/>
          <p:cNvSpPr>
            <a:spLocks noGrp="1"/>
          </p:cNvSpPr>
          <p:nvPr>
            <p:ph type="ftr" sz="quarter" idx="11"/>
          </p:nvPr>
        </p:nvSpPr>
        <p:spPr/>
        <p:txBody>
          <a:bodyPr/>
          <a:lstStyle>
            <a:lvl1pPr>
              <a:defRPr/>
            </a:lvl1pPr>
          </a:lstStyle>
          <a:p>
            <a:endParaRPr lang="en-GB" dirty="0"/>
          </a:p>
        </p:txBody>
      </p:sp>
    </p:spTree>
    <p:extLst>
      <p:ext uri="{BB962C8B-B14F-4D97-AF65-F5344CB8AC3E}">
        <p14:creationId xmlns:p14="http://schemas.microsoft.com/office/powerpoint/2010/main" val="1190201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58" name="Picture 134" descr="Undulator_final_nurh#50DE97_recht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447088" y="117475"/>
            <a:ext cx="577850" cy="914400"/>
          </a:xfrm>
          <a:prstGeom prst="rect">
            <a:avLst/>
          </a:prstGeom>
          <a:noFill/>
          <a:extLst>
            <a:ext uri="{909E8E84-426E-40DD-AFC4-6F175D3DCCD1}">
              <a14:hiddenFill xmlns:a14="http://schemas.microsoft.com/office/drawing/2010/main">
                <a:solidFill>
                  <a:srgbClr val="FFFFFF"/>
                </a:solidFill>
              </a14:hiddenFill>
            </a:ext>
          </a:extLst>
        </p:spPr>
      </p:pic>
      <p:sp>
        <p:nvSpPr>
          <p:cNvPr id="1150" name="Rectangle 126"/>
          <p:cNvSpPr>
            <a:spLocks noGrp="1" noChangeArrowheads="1"/>
          </p:cNvSpPr>
          <p:nvPr>
            <p:ph type="sldNum" sz="quarter" idx="4"/>
          </p:nvPr>
        </p:nvSpPr>
        <p:spPr bwMode="auto">
          <a:xfrm>
            <a:off x="8442325" y="114300"/>
            <a:ext cx="576263" cy="91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54000" tIns="45720" rIns="54000" bIns="18000" numCol="1" anchor="b" anchorCtr="0" compatLnSpc="1">
            <a:prstTxWarp prst="textNoShape">
              <a:avLst/>
            </a:prstTxWarp>
          </a:bodyPr>
          <a:lstStyle>
            <a:lvl1pPr algn="ctr" eaLnBrk="0" hangingPunct="0">
              <a:spcBef>
                <a:spcPct val="0"/>
              </a:spcBef>
              <a:buClrTx/>
              <a:buFontTx/>
              <a:buNone/>
              <a:defRPr sz="1000" b="1">
                <a:solidFill>
                  <a:schemeClr val="bg1"/>
                </a:solidFill>
                <a:ea typeface="Geneva" pitchFamily="1" charset="-128"/>
              </a:defRPr>
            </a:lvl1pPr>
          </a:lstStyle>
          <a:p>
            <a:fld id="{4D01F324-3352-4D91-BBC7-37415FD68E53}" type="slidenum">
              <a:rPr lang="en-GB"/>
              <a:pPr/>
              <a:t>‹#›</a:t>
            </a:fld>
            <a:endParaRPr lang="en-GB"/>
          </a:p>
        </p:txBody>
      </p:sp>
      <p:sp>
        <p:nvSpPr>
          <p:cNvPr id="1050" name="Rectangle 26"/>
          <p:cNvSpPr>
            <a:spLocks noGrp="1" noChangeArrowheads="1"/>
          </p:cNvSpPr>
          <p:nvPr>
            <p:ph type="ftr" sz="quarter" idx="3"/>
          </p:nvPr>
        </p:nvSpPr>
        <p:spPr bwMode="auto">
          <a:xfrm>
            <a:off x="117475" y="6505575"/>
            <a:ext cx="5702300" cy="26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eaLnBrk="0" hangingPunct="0">
              <a:lnSpc>
                <a:spcPct val="110000"/>
              </a:lnSpc>
              <a:spcBef>
                <a:spcPct val="0"/>
              </a:spcBef>
              <a:buClrTx/>
              <a:buFontTx/>
              <a:buNone/>
              <a:defRPr sz="800">
                <a:solidFill>
                  <a:srgbClr val="000000"/>
                </a:solidFill>
              </a:defRPr>
            </a:lvl1pPr>
          </a:lstStyle>
          <a:p>
            <a:endParaRPr lang="en-GB" dirty="0"/>
          </a:p>
        </p:txBody>
      </p:sp>
      <p:sp>
        <p:nvSpPr>
          <p:cNvPr id="1146" name="Rectangle 122"/>
          <p:cNvSpPr>
            <a:spLocks noChangeArrowheads="1"/>
          </p:cNvSpPr>
          <p:nvPr/>
        </p:nvSpPr>
        <p:spPr bwMode="auto">
          <a:xfrm>
            <a:off x="1093788" y="114300"/>
            <a:ext cx="7283450" cy="915988"/>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spcBef>
                <a:spcPct val="0"/>
              </a:spcBef>
              <a:buClrTx/>
              <a:buFontTx/>
              <a:buNone/>
            </a:pPr>
            <a:endParaRPr lang="en-GB" sz="240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GB" sz="1000" dirty="0" smtClean="0">
                <a:solidFill>
                  <a:schemeClr val="bg1"/>
                </a:solidFill>
              </a:rPr>
              <a:t>Slice Test and Software status</a:t>
            </a:r>
            <a:endParaRPr lang="en-GB" sz="1000" dirty="0">
              <a:solidFill>
                <a:schemeClr val="bg1"/>
              </a:solidFill>
            </a:endParaRPr>
          </a:p>
        </p:txBody>
      </p:sp>
      <p:pic>
        <p:nvPicPr>
          <p:cNvPr id="1151" name="Picture 127" descr="logo-XFEL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4" name="Rectangle 130"/>
          <p:cNvSpPr>
            <a:spLocks noGrp="1" noChangeArrowheads="1"/>
          </p:cNvSpPr>
          <p:nvPr>
            <p:ph type="title"/>
          </p:nvPr>
        </p:nvSpPr>
        <p:spPr bwMode="auto">
          <a:xfrm>
            <a:off x="1093788" y="541338"/>
            <a:ext cx="7283450" cy="481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dirty="0" smtClean="0"/>
              <a:t>Slide title: Don’t edit here!</a:t>
            </a:r>
          </a:p>
        </p:txBody>
      </p:sp>
      <p:sp>
        <p:nvSpPr>
          <p:cNvPr id="1156" name="Rectangle 132"/>
          <p:cNvSpPr>
            <a:spLocks noGrp="1" noChangeAspect="1" noChangeArrowheads="1"/>
          </p:cNvSpPr>
          <p:nvPr>
            <p:ph type="body" idx="1"/>
          </p:nvPr>
        </p:nvSpPr>
        <p:spPr bwMode="auto">
          <a:xfrm>
            <a:off x="117475" y="1347788"/>
            <a:ext cx="5702300" cy="4459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270000" tIns="0" rIns="91440" bIns="45720" numCol="1" anchor="t" anchorCtr="0" compatLnSpc="1">
            <a:prstTxWarp prst="textNoShape">
              <a:avLst/>
            </a:prstTxWarp>
          </a:bodyPr>
          <a:lstStyle/>
          <a:p>
            <a:pPr lvl="0"/>
            <a:r>
              <a:rPr lang="en-GB" smtClean="0"/>
              <a:t>text format – don’t edit!</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rtl="0" fontAlgn="base">
        <a:spcBef>
          <a:spcPct val="0"/>
        </a:spcBef>
        <a:spcAft>
          <a:spcPct val="0"/>
        </a:spcAft>
        <a:defRPr sz="2400" b="1">
          <a:solidFill>
            <a:schemeClr val="bg1"/>
          </a:solidFill>
          <a:latin typeface="+mj-lt"/>
          <a:ea typeface="+mj-ea"/>
          <a:cs typeface="+mj-cs"/>
        </a:defRPr>
      </a:lvl1pPr>
      <a:lvl2pPr algn="l" rtl="0" fontAlgn="base">
        <a:spcBef>
          <a:spcPct val="0"/>
        </a:spcBef>
        <a:spcAft>
          <a:spcPct val="0"/>
        </a:spcAft>
        <a:defRPr sz="2400" b="1">
          <a:solidFill>
            <a:schemeClr val="bg1"/>
          </a:solidFill>
          <a:latin typeface="Arial" charset="0"/>
          <a:ea typeface="ＭＳ Ｐゴシック" pitchFamily="112" charset="-128"/>
        </a:defRPr>
      </a:lvl2pPr>
      <a:lvl3pPr algn="l" rtl="0" fontAlgn="base">
        <a:spcBef>
          <a:spcPct val="0"/>
        </a:spcBef>
        <a:spcAft>
          <a:spcPct val="0"/>
        </a:spcAft>
        <a:defRPr sz="2400" b="1">
          <a:solidFill>
            <a:schemeClr val="bg1"/>
          </a:solidFill>
          <a:latin typeface="Arial" charset="0"/>
          <a:ea typeface="ＭＳ Ｐゴシック" pitchFamily="112" charset="-128"/>
        </a:defRPr>
      </a:lvl3pPr>
      <a:lvl4pPr algn="l" rtl="0" fontAlgn="base">
        <a:spcBef>
          <a:spcPct val="0"/>
        </a:spcBef>
        <a:spcAft>
          <a:spcPct val="0"/>
        </a:spcAft>
        <a:defRPr sz="2400" b="1">
          <a:solidFill>
            <a:schemeClr val="bg1"/>
          </a:solidFill>
          <a:latin typeface="Arial" charset="0"/>
          <a:ea typeface="ＭＳ Ｐゴシック" pitchFamily="112" charset="-128"/>
        </a:defRPr>
      </a:lvl4pPr>
      <a:lvl5pPr algn="l" rtl="0" fontAlgn="base">
        <a:spcBef>
          <a:spcPct val="0"/>
        </a:spcBef>
        <a:spcAft>
          <a:spcPct val="0"/>
        </a:spcAft>
        <a:defRPr sz="2400" b="1">
          <a:solidFill>
            <a:schemeClr val="bg1"/>
          </a:solidFill>
          <a:latin typeface="Arial" charset="0"/>
          <a:ea typeface="ＭＳ Ｐゴシック" pitchFamily="112" charset="-128"/>
        </a:defRPr>
      </a:lvl5pPr>
      <a:lvl6pPr marL="457200" algn="l" rtl="0" fontAlgn="base">
        <a:spcBef>
          <a:spcPct val="0"/>
        </a:spcBef>
        <a:spcAft>
          <a:spcPct val="0"/>
        </a:spcAft>
        <a:defRPr sz="2400" b="1">
          <a:solidFill>
            <a:schemeClr val="bg1"/>
          </a:solidFill>
          <a:latin typeface="Arial" charset="0"/>
          <a:ea typeface="ＭＳ Ｐゴシック" pitchFamily="112" charset="-128"/>
        </a:defRPr>
      </a:lvl6pPr>
      <a:lvl7pPr marL="914400" algn="l" rtl="0" fontAlgn="base">
        <a:spcBef>
          <a:spcPct val="0"/>
        </a:spcBef>
        <a:spcAft>
          <a:spcPct val="0"/>
        </a:spcAft>
        <a:defRPr sz="2400" b="1">
          <a:solidFill>
            <a:schemeClr val="bg1"/>
          </a:solidFill>
          <a:latin typeface="Arial" charset="0"/>
          <a:ea typeface="ＭＳ Ｐゴシック" pitchFamily="112" charset="-128"/>
        </a:defRPr>
      </a:lvl7pPr>
      <a:lvl8pPr marL="1371600" algn="l" rtl="0" fontAlgn="base">
        <a:spcBef>
          <a:spcPct val="0"/>
        </a:spcBef>
        <a:spcAft>
          <a:spcPct val="0"/>
        </a:spcAft>
        <a:defRPr sz="2400" b="1">
          <a:solidFill>
            <a:schemeClr val="bg1"/>
          </a:solidFill>
          <a:latin typeface="Arial" charset="0"/>
          <a:ea typeface="ＭＳ Ｐゴシック" pitchFamily="112" charset="-128"/>
        </a:defRPr>
      </a:lvl8pPr>
      <a:lvl9pPr marL="1828800" algn="l" rtl="0" fontAlgn="base">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fontAlgn="base">
        <a:spcBef>
          <a:spcPct val="200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fontAlgn="base">
        <a:spcBef>
          <a:spcPct val="200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fontAlgn="base">
        <a:spcBef>
          <a:spcPct val="20000"/>
        </a:spcBef>
        <a:spcAft>
          <a:spcPct val="0"/>
        </a:spcAft>
        <a:buClr>
          <a:schemeClr val="folHlink"/>
        </a:buClr>
        <a:buSzPct val="60000"/>
        <a:buFont typeface="Wingdings" pitchFamily="2" charset="2"/>
        <a:buChar char=""/>
        <a:defRPr sz="2400">
          <a:solidFill>
            <a:schemeClr val="tx2"/>
          </a:solidFill>
          <a:latin typeface="+mn-lt"/>
          <a:ea typeface="+mn-ea"/>
        </a:defRPr>
      </a:lvl3pPr>
      <a:lvl4pPr marL="1077913" indent="-258763" algn="l" rtl="0" fontAlgn="base">
        <a:spcBef>
          <a:spcPct val="200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fontAlgn="base">
        <a:spcBef>
          <a:spcPct val="20000"/>
        </a:spcBef>
        <a:spcAft>
          <a:spcPct val="0"/>
        </a:spcAft>
        <a:buClr>
          <a:schemeClr val="folHlink"/>
        </a:buClr>
        <a:buChar char="»"/>
        <a:defRPr sz="2400">
          <a:solidFill>
            <a:srgbClr val="100F2E"/>
          </a:solidFill>
          <a:latin typeface="+mn-lt"/>
          <a:ea typeface="+mn-ea"/>
        </a:defRPr>
      </a:lvl5pPr>
      <a:lvl6pPr marL="1770063" indent="-223838" algn="l" rtl="0" fontAlgn="base">
        <a:spcBef>
          <a:spcPct val="20000"/>
        </a:spcBef>
        <a:spcAft>
          <a:spcPct val="0"/>
        </a:spcAft>
        <a:buClr>
          <a:schemeClr val="folHlink"/>
        </a:buClr>
        <a:buChar char="»"/>
        <a:defRPr sz="2400">
          <a:solidFill>
            <a:srgbClr val="100F2E"/>
          </a:solidFill>
          <a:latin typeface="+mn-lt"/>
          <a:ea typeface="+mn-ea"/>
        </a:defRPr>
      </a:lvl6pPr>
      <a:lvl7pPr marL="2227263" indent="-223838" algn="l" rtl="0" fontAlgn="base">
        <a:spcBef>
          <a:spcPct val="20000"/>
        </a:spcBef>
        <a:spcAft>
          <a:spcPct val="0"/>
        </a:spcAft>
        <a:buClr>
          <a:schemeClr val="folHlink"/>
        </a:buClr>
        <a:buChar char="»"/>
        <a:defRPr sz="2400">
          <a:solidFill>
            <a:srgbClr val="100F2E"/>
          </a:solidFill>
          <a:latin typeface="+mn-lt"/>
          <a:ea typeface="+mn-ea"/>
        </a:defRPr>
      </a:lvl7pPr>
      <a:lvl8pPr marL="2684463" indent="-223838" algn="l" rtl="0" fontAlgn="base">
        <a:spcBef>
          <a:spcPct val="20000"/>
        </a:spcBef>
        <a:spcAft>
          <a:spcPct val="0"/>
        </a:spcAft>
        <a:buClr>
          <a:schemeClr val="folHlink"/>
        </a:buClr>
        <a:buChar char="»"/>
        <a:defRPr sz="2400">
          <a:solidFill>
            <a:srgbClr val="100F2E"/>
          </a:solidFill>
          <a:latin typeface="+mn-lt"/>
          <a:ea typeface="+mn-ea"/>
        </a:defRPr>
      </a:lvl8pPr>
      <a:lvl9pPr marL="3141663" indent="-223838" algn="l" rtl="0" fontAlgn="base">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930275" y="3298825"/>
            <a:ext cx="7283450" cy="1814513"/>
          </a:xfrm>
        </p:spPr>
        <p:txBody>
          <a:bodyPr/>
          <a:lstStyle/>
          <a:p>
            <a:pPr eaLnBrk="1" hangingPunct="1"/>
            <a:r>
              <a:rPr lang="en-US" sz="2400" dirty="0" err="1" smtClean="0"/>
              <a:t>Djelloul</a:t>
            </a:r>
            <a:r>
              <a:rPr lang="en-US" sz="2400" dirty="0" smtClean="0"/>
              <a:t> </a:t>
            </a:r>
            <a:r>
              <a:rPr lang="en-US" sz="2400" dirty="0" err="1" smtClean="0"/>
              <a:t>Boukhelef</a:t>
            </a:r>
            <a:r>
              <a:rPr lang="en-US" sz="2400" dirty="0" smtClean="0"/>
              <a:t> </a:t>
            </a:r>
            <a:r>
              <a:rPr lang="en-GB" sz="2400" dirty="0" smtClean="0"/>
              <a:t>(XFEL)</a:t>
            </a:r>
          </a:p>
          <a:p>
            <a:pPr eaLnBrk="1" hangingPunct="1"/>
            <a:r>
              <a:rPr lang="en-US" sz="2400" dirty="0" smtClean="0"/>
              <a:t>25.05.2012</a:t>
            </a:r>
          </a:p>
          <a:p>
            <a:r>
              <a:rPr lang="en-GB" sz="2400" dirty="0"/>
              <a:t>10Gb Ethernet and beyond on FPGA Workshop</a:t>
            </a:r>
            <a:endParaRPr lang="en-US" sz="2400" dirty="0" smtClean="0"/>
          </a:p>
        </p:txBody>
      </p:sp>
      <p:sp>
        <p:nvSpPr>
          <p:cNvPr id="3075" name="Rectangle 18"/>
          <p:cNvSpPr>
            <a:spLocks noGrp="1" noChangeArrowheads="1"/>
          </p:cNvSpPr>
          <p:nvPr>
            <p:ph type="ctrTitle"/>
          </p:nvPr>
        </p:nvSpPr>
        <p:spPr>
          <a:xfrm>
            <a:off x="939800" y="1319213"/>
            <a:ext cx="7251700" cy="1844675"/>
          </a:xfrm>
        </p:spPr>
        <p:txBody>
          <a:bodyPr/>
          <a:lstStyle/>
          <a:p>
            <a:pPr eaLnBrk="1" hangingPunct="1"/>
            <a:r>
              <a:rPr lang="en-US" dirty="0" smtClean="0"/>
              <a:t>High speed data recording - software</a:t>
            </a:r>
            <a:endParaRPr lang="en-GB" dirty="0" smtClean="0"/>
          </a:p>
        </p:txBody>
      </p:sp>
      <p:pic>
        <p:nvPicPr>
          <p:cNvPr id="3076" name="Picture 4" descr="C:\Users\jszuba\Documents\WP18\CRISP-Logo-Colour-RG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4763" y="5256112"/>
            <a:ext cx="2810591" cy="105131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szuba\Documents\WP18\FP7_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4254" y="5419436"/>
            <a:ext cx="961219" cy="78190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jszuba\Documents\WP18\EU_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0034" y="5386077"/>
            <a:ext cx="1164722" cy="79138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635474" y="5444821"/>
            <a:ext cx="3844840" cy="507831"/>
          </a:xfrm>
          <a:prstGeom prst="rect">
            <a:avLst/>
          </a:prstGeom>
          <a:noFill/>
        </p:spPr>
        <p:txBody>
          <a:bodyPr wrap="square" rtlCol="0">
            <a:spAutoFit/>
          </a:bodyPr>
          <a:lstStyle/>
          <a:p>
            <a:pPr>
              <a:buNone/>
            </a:pPr>
            <a:r>
              <a:rPr lang="en-GB" b="1" i="1" dirty="0"/>
              <a:t>The Cluster of Research Infrastructures for Synergies in Physics is co-funded by the partners and the European Commission under the 7th Framework Programme Grant Agreement 283745</a:t>
            </a:r>
            <a:endParaRPr lang="en-GB" dirty="0"/>
          </a:p>
        </p:txBody>
      </p:sp>
    </p:spTree>
    <p:extLst>
      <p:ext uri="{BB962C8B-B14F-4D97-AF65-F5344CB8AC3E}">
        <p14:creationId xmlns:p14="http://schemas.microsoft.com/office/powerpoint/2010/main" val="1072647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PC Layer node</a:t>
            </a:r>
            <a:endParaRPr lang="de-DE" dirty="0"/>
          </a:p>
        </p:txBody>
      </p:sp>
      <p:sp>
        <p:nvSpPr>
          <p:cNvPr id="10" name="Content Placeholder 9"/>
          <p:cNvSpPr>
            <a:spLocks noGrp="1"/>
          </p:cNvSpPr>
          <p:nvPr>
            <p:ph idx="1"/>
          </p:nvPr>
        </p:nvSpPr>
        <p:spPr/>
        <p:txBody>
          <a:bodyPr/>
          <a:lstStyle/>
          <a:p>
            <a:r>
              <a:rPr lang="en-US" dirty="0" smtClean="0"/>
              <a:t>Processing pipeline</a:t>
            </a:r>
          </a:p>
          <a:p>
            <a:pPr lvl="1"/>
            <a:r>
              <a:rPr lang="en-US" sz="2000" dirty="0"/>
              <a:t>Multithreaded application</a:t>
            </a:r>
          </a:p>
          <a:p>
            <a:endParaRPr lang="en-US" dirty="0"/>
          </a:p>
          <a:p>
            <a:endParaRPr lang="en-US" dirty="0" smtClean="0"/>
          </a:p>
          <a:p>
            <a:endParaRPr lang="en-US" dirty="0"/>
          </a:p>
          <a:p>
            <a:endParaRPr lang="en-US" dirty="0" smtClean="0"/>
          </a:p>
          <a:p>
            <a:endParaRPr lang="en-US" dirty="0" smtClean="0"/>
          </a:p>
          <a:p>
            <a:r>
              <a:rPr lang="en-US" dirty="0" smtClean="0"/>
              <a:t>Design aims</a:t>
            </a:r>
          </a:p>
          <a:p>
            <a:pPr lvl="1"/>
            <a:r>
              <a:rPr lang="en-US" sz="2000" dirty="0" smtClean="0"/>
              <a:t>Performance </a:t>
            </a:r>
          </a:p>
          <a:p>
            <a:pPr lvl="1"/>
            <a:r>
              <a:rPr lang="en-US" sz="2000" dirty="0"/>
              <a:t>Configurability</a:t>
            </a:r>
            <a:endParaRPr lang="de-DE" sz="2000" dirty="0"/>
          </a:p>
          <a:p>
            <a:pPr lvl="1"/>
            <a:r>
              <a:rPr lang="en-US" sz="2000" dirty="0" smtClean="0"/>
              <a:t>Reliability</a:t>
            </a:r>
          </a:p>
        </p:txBody>
      </p:sp>
      <p:sp>
        <p:nvSpPr>
          <p:cNvPr id="4" name="Slide Number Placeholder 3"/>
          <p:cNvSpPr>
            <a:spLocks noGrp="1"/>
          </p:cNvSpPr>
          <p:nvPr>
            <p:ph type="sldNum" sz="quarter" idx="10"/>
          </p:nvPr>
        </p:nvSpPr>
        <p:spPr/>
        <p:txBody>
          <a:bodyPr/>
          <a:lstStyle/>
          <a:p>
            <a:fld id="{E0998C40-E2E4-4765-A11C-173E79BEC812}" type="slidenum">
              <a:rPr lang="en-GB" smtClean="0"/>
              <a:pPr/>
              <a:t>10</a:t>
            </a:fld>
            <a:endParaRPr lang="en-GB"/>
          </a:p>
        </p:txBody>
      </p:sp>
      <p:sp>
        <p:nvSpPr>
          <p:cNvPr id="5" name="Footer Placeholder 4"/>
          <p:cNvSpPr>
            <a:spLocks noGrp="1"/>
          </p:cNvSpPr>
          <p:nvPr>
            <p:ph type="ftr" sz="quarter" idx="11"/>
          </p:nvPr>
        </p:nvSpPr>
        <p:spPr/>
        <p:txBody>
          <a:bodyPr/>
          <a:lstStyle/>
          <a:p>
            <a:endParaRPr lang="en-GB" dirty="0"/>
          </a:p>
        </p:txBody>
      </p:sp>
      <p:sp>
        <p:nvSpPr>
          <p:cNvPr id="3" name="Rectangle 2"/>
          <p:cNvSpPr/>
          <p:nvPr/>
        </p:nvSpPr>
        <p:spPr bwMode="auto">
          <a:xfrm>
            <a:off x="1204002" y="2401217"/>
            <a:ext cx="774700" cy="321962"/>
          </a:xfrm>
          <a:prstGeom prst="rect">
            <a:avLst/>
          </a:prstGeom>
          <a:solidFill>
            <a:srgbClr val="4F81BD"/>
          </a:solidFill>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chemeClr val="tx1"/>
                </a:solidFill>
                <a:effectLst/>
                <a:latin typeface="Arial" charset="0"/>
                <a:ea typeface="ＭＳ Ｐゴシック" pitchFamily="112" charset="-128"/>
              </a:rPr>
              <a:t>T1</a:t>
            </a:r>
            <a:endParaRPr kumimoji="0" lang="de-DE" sz="14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95" name="Rectangle 94"/>
          <p:cNvSpPr/>
          <p:nvPr/>
        </p:nvSpPr>
        <p:spPr bwMode="auto">
          <a:xfrm>
            <a:off x="1978702" y="2945429"/>
            <a:ext cx="762000" cy="287941"/>
          </a:xfrm>
          <a:prstGeom prst="rect">
            <a:avLst/>
          </a:prstGeom>
          <a:solidFill>
            <a:srgbClr val="FF0000"/>
          </a:solidFill>
          <a:ln>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chemeClr val="tx1"/>
                </a:solidFill>
                <a:effectLst/>
                <a:latin typeface="Arial" charset="0"/>
                <a:ea typeface="ＭＳ Ｐゴシック" pitchFamily="112" charset="-128"/>
              </a:rPr>
              <a:t>T1</a:t>
            </a:r>
            <a:endParaRPr kumimoji="0" lang="de-DE" sz="1400" b="0" i="0" u="none" strike="noStrike" cap="none" normalizeH="0" baseline="0" dirty="0" smtClean="0">
              <a:ln>
                <a:noFill/>
              </a:ln>
              <a:solidFill>
                <a:schemeClr val="tx1"/>
              </a:solidFill>
              <a:effectLst/>
              <a:latin typeface="Arial" charset="0"/>
              <a:ea typeface="ＭＳ Ｐゴシック" pitchFamily="112" charset="-128"/>
            </a:endParaRPr>
          </a:p>
        </p:txBody>
      </p:sp>
      <p:grpSp>
        <p:nvGrpSpPr>
          <p:cNvPr id="11" name="Group 10"/>
          <p:cNvGrpSpPr/>
          <p:nvPr/>
        </p:nvGrpSpPr>
        <p:grpSpPr>
          <a:xfrm>
            <a:off x="4363308" y="996989"/>
            <a:ext cx="4629223" cy="5481906"/>
            <a:chOff x="4363308" y="996989"/>
            <a:chExt cx="4629223" cy="5481906"/>
          </a:xfrm>
        </p:grpSpPr>
        <p:sp>
          <p:nvSpPr>
            <p:cNvPr id="64" name="Rectangle 63"/>
            <p:cNvSpPr/>
            <p:nvPr/>
          </p:nvSpPr>
          <p:spPr>
            <a:xfrm>
              <a:off x="4363308" y="1575520"/>
              <a:ext cx="4629223" cy="411181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dirty="0"/>
            </a:p>
          </p:txBody>
        </p:sp>
        <p:grpSp>
          <p:nvGrpSpPr>
            <p:cNvPr id="49" name="Group 48"/>
            <p:cNvGrpSpPr/>
            <p:nvPr/>
          </p:nvGrpSpPr>
          <p:grpSpPr>
            <a:xfrm rot="16200000">
              <a:off x="6628728" y="2001652"/>
              <a:ext cx="361506" cy="625632"/>
              <a:chOff x="815163" y="2420888"/>
              <a:chExt cx="531627" cy="743757"/>
            </a:xfrm>
          </p:grpSpPr>
          <p:cxnSp>
            <p:nvCxnSpPr>
              <p:cNvPr id="44" name="Straight Connector 43"/>
              <p:cNvCxnSpPr/>
              <p:nvPr/>
            </p:nvCxnSpPr>
            <p:spPr bwMode="auto">
              <a:xfrm>
                <a:off x="815163"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5" name="Straight Connector 44"/>
              <p:cNvCxnSpPr/>
              <p:nvPr/>
            </p:nvCxnSpPr>
            <p:spPr bwMode="auto">
              <a:xfrm>
                <a:off x="1346790"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6" name="Straight Connector 45"/>
              <p:cNvCxnSpPr/>
              <p:nvPr/>
            </p:nvCxnSpPr>
            <p:spPr bwMode="auto">
              <a:xfrm flipV="1">
                <a:off x="815163" y="315694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0" name="Straight Connector 49"/>
              <p:cNvCxnSpPr/>
              <p:nvPr/>
            </p:nvCxnSpPr>
            <p:spPr bwMode="auto">
              <a:xfrm flipV="1">
                <a:off x="815163" y="2973259"/>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1" name="Straight Connector 50"/>
              <p:cNvCxnSpPr/>
              <p:nvPr/>
            </p:nvCxnSpPr>
            <p:spPr bwMode="auto">
              <a:xfrm flipV="1">
                <a:off x="815163" y="278891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sp>
          <p:nvSpPr>
            <p:cNvPr id="53" name="Flowchart: Summing Junction 52"/>
            <p:cNvSpPr/>
            <p:nvPr/>
          </p:nvSpPr>
          <p:spPr>
            <a:xfrm>
              <a:off x="5300499" y="2098475"/>
              <a:ext cx="465955" cy="465955"/>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54" name="TextBox 53"/>
            <p:cNvSpPr txBox="1"/>
            <p:nvPr/>
          </p:nvSpPr>
          <p:spPr>
            <a:xfrm>
              <a:off x="5790010" y="1627961"/>
              <a:ext cx="1645987" cy="400110"/>
            </a:xfrm>
            <a:prstGeom prst="rect">
              <a:avLst/>
            </a:prstGeom>
            <a:noFill/>
          </p:spPr>
          <p:txBody>
            <a:bodyPr wrap="square" rtlCol="0">
              <a:spAutoFit/>
            </a:bodyPr>
            <a:lstStyle/>
            <a:p>
              <a:pPr algn="ctr">
                <a:buNone/>
              </a:pPr>
              <a:r>
                <a:rPr lang="en-US" sz="2000" dirty="0" smtClean="0"/>
                <a:t>Train reader</a:t>
              </a:r>
              <a:endParaRPr lang="de-DE" sz="1600" dirty="0"/>
            </a:p>
          </p:txBody>
        </p:sp>
        <p:sp>
          <p:nvSpPr>
            <p:cNvPr id="58" name="Down Arrow 57"/>
            <p:cNvSpPr/>
            <p:nvPr/>
          </p:nvSpPr>
          <p:spPr bwMode="auto">
            <a:xfrm>
              <a:off x="5281822" y="1397099"/>
              <a:ext cx="484632" cy="686063"/>
            </a:xfrm>
            <a:prstGeom prst="downArrow">
              <a:avLst/>
            </a:prstGeom>
            <a:solidFill>
              <a:schemeClr val="bg1"/>
            </a:solidFill>
            <a:ln w="28575" cap="flat" cmpd="sng" algn="ctr">
              <a:solidFill>
                <a:schemeClr val="folHlink"/>
              </a:solidFill>
              <a:prstDash val="solid"/>
              <a:round/>
              <a:headEnd type="none" w="med" len="med"/>
              <a:tailEnd type="none" w="med" len="med"/>
            </a:ln>
            <a:effectLst/>
            <a:extLst/>
          </p:spPr>
          <p:txBody>
            <a:bodyPr vert="vert270" wrap="square" lIns="0" tIns="0" rIns="0" bIns="0" numCol="1" rtlCol="0" anchor="ctr"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rgbClr val="FD930A"/>
                  </a:solidFill>
                  <a:effectLst/>
                  <a:latin typeface="Arial" charset="0"/>
                  <a:ea typeface="ＭＳ Ｐゴシック" pitchFamily="112" charset="-128"/>
                </a:rPr>
                <a:t>UDP</a:t>
              </a:r>
              <a:endParaRPr kumimoji="0" lang="de-DE" sz="1400" b="0" i="0" u="none" strike="noStrike" cap="none" normalizeH="0" baseline="0" dirty="0" smtClean="0">
                <a:ln>
                  <a:noFill/>
                </a:ln>
                <a:solidFill>
                  <a:srgbClr val="FD930A"/>
                </a:solidFill>
                <a:effectLst/>
                <a:latin typeface="Arial" charset="0"/>
                <a:ea typeface="ＭＳ Ｐゴシック" pitchFamily="112" charset="-128"/>
              </a:endParaRPr>
            </a:p>
          </p:txBody>
        </p:sp>
        <p:sp>
          <p:nvSpPr>
            <p:cNvPr id="60" name="Down Arrow 59"/>
            <p:cNvSpPr/>
            <p:nvPr/>
          </p:nvSpPr>
          <p:spPr>
            <a:xfrm rot="16200000">
              <a:off x="6017201" y="2111048"/>
              <a:ext cx="176110" cy="432837"/>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65" name="TextBox 64"/>
            <p:cNvSpPr txBox="1"/>
            <p:nvPr/>
          </p:nvSpPr>
          <p:spPr>
            <a:xfrm>
              <a:off x="6274313" y="2518273"/>
              <a:ext cx="753731" cy="584775"/>
            </a:xfrm>
            <a:prstGeom prst="rect">
              <a:avLst/>
            </a:prstGeom>
            <a:noFill/>
          </p:spPr>
          <p:txBody>
            <a:bodyPr wrap="none" rtlCol="0">
              <a:spAutoFit/>
            </a:bodyPr>
            <a:lstStyle/>
            <a:p>
              <a:pPr algn="ctr">
                <a:buNone/>
              </a:pPr>
              <a:r>
                <a:rPr lang="en-US" sz="1600" dirty="0" smtClean="0">
                  <a:solidFill>
                    <a:srgbClr val="C00000"/>
                  </a:solidFill>
                </a:rPr>
                <a:t>Train </a:t>
              </a:r>
              <a:br>
                <a:rPr lang="en-US" sz="1600" dirty="0" smtClean="0">
                  <a:solidFill>
                    <a:srgbClr val="C00000"/>
                  </a:solidFill>
                </a:rPr>
              </a:br>
              <a:r>
                <a:rPr lang="en-US" sz="1600" dirty="0" smtClean="0">
                  <a:solidFill>
                    <a:srgbClr val="C00000"/>
                  </a:solidFill>
                </a:rPr>
                <a:t>queue</a:t>
              </a:r>
              <a:endParaRPr lang="de-DE" sz="1200" dirty="0">
                <a:solidFill>
                  <a:srgbClr val="C00000"/>
                </a:solidFill>
              </a:endParaRPr>
            </a:p>
          </p:txBody>
        </p:sp>
        <p:sp>
          <p:nvSpPr>
            <p:cNvPr id="66" name="TextBox 65"/>
            <p:cNvSpPr txBox="1"/>
            <p:nvPr/>
          </p:nvSpPr>
          <p:spPr>
            <a:xfrm>
              <a:off x="5742090" y="1964437"/>
              <a:ext cx="686406" cy="338554"/>
            </a:xfrm>
            <a:prstGeom prst="rect">
              <a:avLst/>
            </a:prstGeom>
            <a:noFill/>
          </p:spPr>
          <p:txBody>
            <a:bodyPr wrap="none" rtlCol="0">
              <a:spAutoFit/>
            </a:bodyPr>
            <a:lstStyle/>
            <a:p>
              <a:pPr algn="ctr">
                <a:buNone/>
              </a:pPr>
              <a:r>
                <a:rPr lang="en-US" sz="1600" dirty="0" smtClean="0">
                  <a:solidFill>
                    <a:srgbClr val="00B050"/>
                  </a:solidFill>
                </a:rPr>
                <a:t>token</a:t>
              </a:r>
              <a:endParaRPr lang="de-DE" sz="1200" dirty="0">
                <a:solidFill>
                  <a:srgbClr val="00B050"/>
                </a:solidFill>
              </a:endParaRPr>
            </a:p>
          </p:txBody>
        </p:sp>
        <p:sp>
          <p:nvSpPr>
            <p:cNvPr id="68" name="Bent Arrow 67"/>
            <p:cNvSpPr/>
            <p:nvPr/>
          </p:nvSpPr>
          <p:spPr bwMode="auto">
            <a:xfrm rot="16200000">
              <a:off x="6071800" y="3203603"/>
              <a:ext cx="431618" cy="1559217"/>
            </a:xfrm>
            <a:prstGeom prst="bent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dirty="0">
                <a:solidFill>
                  <a:schemeClr val="lt1"/>
                </a:solidFill>
                <a:latin typeface="+mn-lt"/>
                <a:ea typeface="+mn-ea"/>
              </a:endParaRPr>
            </a:p>
          </p:txBody>
        </p:sp>
        <p:sp>
          <p:nvSpPr>
            <p:cNvPr id="70" name="Bent Arrow 69"/>
            <p:cNvSpPr/>
            <p:nvPr/>
          </p:nvSpPr>
          <p:spPr bwMode="auto">
            <a:xfrm rot="16200000" flipH="1" flipV="1">
              <a:off x="7214861" y="2220027"/>
              <a:ext cx="442273" cy="537725"/>
            </a:xfrm>
            <a:prstGeom prst="bent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solidFill>
                  <a:schemeClr val="lt1"/>
                </a:solidFill>
                <a:latin typeface="+mn-lt"/>
                <a:ea typeface="+mn-ea"/>
              </a:endParaRPr>
            </a:p>
          </p:txBody>
        </p:sp>
        <p:grpSp>
          <p:nvGrpSpPr>
            <p:cNvPr id="71" name="Group 70"/>
            <p:cNvGrpSpPr/>
            <p:nvPr/>
          </p:nvGrpSpPr>
          <p:grpSpPr>
            <a:xfrm rot="5400000">
              <a:off x="6473196" y="4720362"/>
              <a:ext cx="361506" cy="625632"/>
              <a:chOff x="815163" y="2420888"/>
              <a:chExt cx="531627" cy="743757"/>
            </a:xfrm>
          </p:grpSpPr>
          <p:cxnSp>
            <p:nvCxnSpPr>
              <p:cNvPr id="72" name="Straight Connector 71"/>
              <p:cNvCxnSpPr/>
              <p:nvPr/>
            </p:nvCxnSpPr>
            <p:spPr bwMode="auto">
              <a:xfrm>
                <a:off x="815163"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73" name="Straight Connector 72"/>
              <p:cNvCxnSpPr/>
              <p:nvPr/>
            </p:nvCxnSpPr>
            <p:spPr bwMode="auto">
              <a:xfrm>
                <a:off x="1346790"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74" name="Straight Connector 73"/>
              <p:cNvCxnSpPr/>
              <p:nvPr/>
            </p:nvCxnSpPr>
            <p:spPr bwMode="auto">
              <a:xfrm flipV="1">
                <a:off x="815163" y="315694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75" name="Straight Connector 74"/>
              <p:cNvCxnSpPr/>
              <p:nvPr/>
            </p:nvCxnSpPr>
            <p:spPr bwMode="auto">
              <a:xfrm flipV="1">
                <a:off x="815163" y="2973259"/>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76" name="Straight Connector 75"/>
              <p:cNvCxnSpPr/>
              <p:nvPr/>
            </p:nvCxnSpPr>
            <p:spPr bwMode="auto">
              <a:xfrm flipV="1">
                <a:off x="815163" y="278891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sp>
          <p:nvSpPr>
            <p:cNvPr id="77" name="Bent Arrow 76"/>
            <p:cNvSpPr/>
            <p:nvPr/>
          </p:nvSpPr>
          <p:spPr bwMode="auto">
            <a:xfrm flipH="1" flipV="1">
              <a:off x="8067183" y="4566209"/>
              <a:ext cx="470614" cy="572432"/>
            </a:xfrm>
            <a:prstGeom prst="bentArrow">
              <a:avLst>
                <a:gd name="adj1" fmla="val 20143"/>
                <a:gd name="adj2" fmla="val 25000"/>
                <a:gd name="adj3" fmla="val 26619"/>
                <a:gd name="adj4" fmla="val 38893"/>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solidFill>
                  <a:schemeClr val="lt1"/>
                </a:solidFill>
                <a:latin typeface="+mn-lt"/>
                <a:ea typeface="+mn-ea"/>
              </a:endParaRPr>
            </a:p>
          </p:txBody>
        </p:sp>
        <p:sp>
          <p:nvSpPr>
            <p:cNvPr id="78" name="Flowchart: Summing Junction 77"/>
            <p:cNvSpPr/>
            <p:nvPr/>
          </p:nvSpPr>
          <p:spPr>
            <a:xfrm>
              <a:off x="7566460" y="4800198"/>
              <a:ext cx="465955" cy="465955"/>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79" name="TextBox 78"/>
            <p:cNvSpPr txBox="1"/>
            <p:nvPr/>
          </p:nvSpPr>
          <p:spPr>
            <a:xfrm>
              <a:off x="6723087" y="5287225"/>
              <a:ext cx="2166914" cy="707886"/>
            </a:xfrm>
            <a:prstGeom prst="rect">
              <a:avLst/>
            </a:prstGeom>
            <a:noFill/>
          </p:spPr>
          <p:txBody>
            <a:bodyPr wrap="square" rtlCol="0">
              <a:spAutoFit/>
            </a:bodyPr>
            <a:lstStyle/>
            <a:p>
              <a:pPr algn="ctr">
                <a:buNone/>
              </a:pPr>
              <a:r>
                <a:rPr lang="en-US" sz="2000" dirty="0" smtClean="0"/>
                <a:t>Train formatter (HDF5)</a:t>
              </a:r>
              <a:endParaRPr lang="de-DE" sz="1600" dirty="0"/>
            </a:p>
          </p:txBody>
        </p:sp>
        <p:sp>
          <p:nvSpPr>
            <p:cNvPr id="87" name="Flowchart: Summing Junction 86"/>
            <p:cNvSpPr/>
            <p:nvPr/>
          </p:nvSpPr>
          <p:spPr>
            <a:xfrm>
              <a:off x="5269376" y="4800200"/>
              <a:ext cx="465955" cy="465955"/>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88" name="Down Arrow 87"/>
            <p:cNvSpPr/>
            <p:nvPr/>
          </p:nvSpPr>
          <p:spPr>
            <a:xfrm rot="10800000" flipH="1">
              <a:off x="5419943" y="2609354"/>
              <a:ext cx="176110" cy="402611"/>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89" name="TextBox 88"/>
            <p:cNvSpPr txBox="1"/>
            <p:nvPr/>
          </p:nvSpPr>
          <p:spPr>
            <a:xfrm>
              <a:off x="4469694" y="4877982"/>
              <a:ext cx="830805" cy="707886"/>
            </a:xfrm>
            <a:prstGeom prst="rect">
              <a:avLst/>
            </a:prstGeom>
            <a:noFill/>
          </p:spPr>
          <p:txBody>
            <a:bodyPr wrap="none" rtlCol="0">
              <a:spAutoFit/>
            </a:bodyPr>
            <a:lstStyle/>
            <a:p>
              <a:pPr algn="ctr">
                <a:buNone/>
              </a:pPr>
              <a:r>
                <a:rPr lang="en-US" sz="2000" dirty="0" smtClean="0"/>
                <a:t>Train </a:t>
              </a:r>
              <a:br>
                <a:rPr lang="en-US" sz="2000" dirty="0" smtClean="0"/>
              </a:br>
              <a:r>
                <a:rPr lang="en-US" sz="2000" dirty="0" smtClean="0"/>
                <a:t>writer</a:t>
              </a:r>
              <a:endParaRPr lang="de-DE" sz="1600" dirty="0"/>
            </a:p>
          </p:txBody>
        </p:sp>
        <p:sp>
          <p:nvSpPr>
            <p:cNvPr id="91" name="Down Arrow 90"/>
            <p:cNvSpPr/>
            <p:nvPr/>
          </p:nvSpPr>
          <p:spPr bwMode="auto">
            <a:xfrm>
              <a:off x="5272995" y="5376670"/>
              <a:ext cx="484632" cy="702115"/>
            </a:xfrm>
            <a:prstGeom prst="downArrow">
              <a:avLst/>
            </a:prstGeom>
            <a:solidFill>
              <a:schemeClr val="bg1"/>
            </a:solidFill>
            <a:ln w="28575" cap="flat" cmpd="sng" algn="ctr">
              <a:solidFill>
                <a:srgbClr val="00B050"/>
              </a:solidFill>
              <a:prstDash val="solid"/>
              <a:round/>
              <a:headEnd type="none" w="med" len="med"/>
              <a:tailEnd type="none" w="med" len="med"/>
            </a:ln>
            <a:effectLst/>
            <a:extLst/>
          </p:spPr>
          <p:txBody>
            <a:bodyPr vert="vert270" wrap="square" lIns="0" tIns="0" rIns="0" bIns="0" numCol="1" rtlCol="0" anchor="ctr"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rgbClr val="00B050"/>
                  </a:solidFill>
                  <a:effectLst/>
                  <a:latin typeface="Arial" charset="0"/>
                  <a:ea typeface="ＭＳ Ｐゴシック" pitchFamily="112" charset="-128"/>
                </a:rPr>
                <a:t>TCP</a:t>
              </a:r>
              <a:endParaRPr kumimoji="0" lang="de-DE" sz="1400" b="0" i="0" u="none" strike="noStrike" cap="none" normalizeH="0" baseline="0" dirty="0" smtClean="0">
                <a:ln>
                  <a:noFill/>
                </a:ln>
                <a:solidFill>
                  <a:srgbClr val="00B050"/>
                </a:solidFill>
                <a:effectLst/>
                <a:latin typeface="Arial" charset="0"/>
                <a:ea typeface="ＭＳ Ｐゴシック" pitchFamily="112" charset="-128"/>
              </a:endParaRPr>
            </a:p>
          </p:txBody>
        </p:sp>
        <p:sp>
          <p:nvSpPr>
            <p:cNvPr id="96" name="Down Arrow 95"/>
            <p:cNvSpPr/>
            <p:nvPr/>
          </p:nvSpPr>
          <p:spPr>
            <a:xfrm rot="5400000" flipH="1">
              <a:off x="7145761" y="4816758"/>
              <a:ext cx="176110" cy="432837"/>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97" name="Down Arrow 96"/>
            <p:cNvSpPr/>
            <p:nvPr/>
          </p:nvSpPr>
          <p:spPr>
            <a:xfrm rot="5400000" flipH="1">
              <a:off x="5921554" y="4819411"/>
              <a:ext cx="176110" cy="432837"/>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grpSp>
          <p:nvGrpSpPr>
            <p:cNvPr id="98" name="Group 97"/>
            <p:cNvGrpSpPr/>
            <p:nvPr/>
          </p:nvGrpSpPr>
          <p:grpSpPr>
            <a:xfrm rot="10800000">
              <a:off x="5380584" y="3076127"/>
              <a:ext cx="361506" cy="625632"/>
              <a:chOff x="815163" y="2420888"/>
              <a:chExt cx="531627" cy="743757"/>
            </a:xfrm>
          </p:grpSpPr>
          <p:cxnSp>
            <p:nvCxnSpPr>
              <p:cNvPr id="99" name="Straight Connector 98"/>
              <p:cNvCxnSpPr/>
              <p:nvPr/>
            </p:nvCxnSpPr>
            <p:spPr bwMode="auto">
              <a:xfrm>
                <a:off x="815163"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00" name="Straight Connector 99"/>
              <p:cNvCxnSpPr/>
              <p:nvPr/>
            </p:nvCxnSpPr>
            <p:spPr bwMode="auto">
              <a:xfrm>
                <a:off x="1346790"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01" name="Straight Connector 100"/>
              <p:cNvCxnSpPr/>
              <p:nvPr/>
            </p:nvCxnSpPr>
            <p:spPr bwMode="auto">
              <a:xfrm flipV="1">
                <a:off x="815163" y="315694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02" name="Straight Connector 101"/>
              <p:cNvCxnSpPr/>
              <p:nvPr/>
            </p:nvCxnSpPr>
            <p:spPr bwMode="auto">
              <a:xfrm flipV="1">
                <a:off x="815163" y="2973259"/>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03" name="Straight Connector 102"/>
              <p:cNvCxnSpPr/>
              <p:nvPr/>
            </p:nvCxnSpPr>
            <p:spPr bwMode="auto">
              <a:xfrm flipV="1">
                <a:off x="815163" y="278891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sp>
          <p:nvSpPr>
            <p:cNvPr id="104" name="Down Arrow 103"/>
            <p:cNvSpPr/>
            <p:nvPr/>
          </p:nvSpPr>
          <p:spPr>
            <a:xfrm rot="12736015" flipH="1">
              <a:off x="4956352" y="3747716"/>
              <a:ext cx="176110" cy="1089610"/>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06" name="TextBox 105"/>
            <p:cNvSpPr txBox="1"/>
            <p:nvPr/>
          </p:nvSpPr>
          <p:spPr>
            <a:xfrm>
              <a:off x="4363308" y="3082602"/>
              <a:ext cx="1056636" cy="523220"/>
            </a:xfrm>
            <a:prstGeom prst="rect">
              <a:avLst/>
            </a:prstGeom>
            <a:noFill/>
          </p:spPr>
          <p:txBody>
            <a:bodyPr wrap="none" rtlCol="0">
              <a:spAutoFit/>
            </a:bodyPr>
            <a:lstStyle/>
            <a:p>
              <a:pPr algn="ctr">
                <a:buNone/>
              </a:pPr>
              <a:r>
                <a:rPr lang="en-US" sz="1400" dirty="0" smtClean="0">
                  <a:solidFill>
                    <a:srgbClr val="C00000"/>
                  </a:solidFill>
                </a:rPr>
                <a:t>Available </a:t>
              </a:r>
              <a:br>
                <a:rPr lang="en-US" sz="1400" dirty="0" smtClean="0">
                  <a:solidFill>
                    <a:srgbClr val="C00000"/>
                  </a:solidFill>
                </a:rPr>
              </a:br>
              <a:r>
                <a:rPr lang="en-US" sz="1400" dirty="0" smtClean="0">
                  <a:solidFill>
                    <a:srgbClr val="C00000"/>
                  </a:solidFill>
                </a:rPr>
                <a:t>buffer slots</a:t>
              </a:r>
              <a:endParaRPr lang="de-DE" sz="1100" dirty="0">
                <a:solidFill>
                  <a:srgbClr val="C00000"/>
                </a:solidFill>
              </a:endParaRPr>
            </a:p>
          </p:txBody>
        </p:sp>
        <p:sp>
          <p:nvSpPr>
            <p:cNvPr id="107" name="TextBox 106"/>
            <p:cNvSpPr txBox="1"/>
            <p:nvPr/>
          </p:nvSpPr>
          <p:spPr>
            <a:xfrm>
              <a:off x="6001565" y="3716024"/>
              <a:ext cx="764953" cy="338554"/>
            </a:xfrm>
            <a:prstGeom prst="rect">
              <a:avLst/>
            </a:prstGeom>
            <a:noFill/>
          </p:spPr>
          <p:txBody>
            <a:bodyPr wrap="none" rtlCol="0">
              <a:spAutoFit/>
            </a:bodyPr>
            <a:lstStyle/>
            <a:p>
              <a:pPr algn="ctr">
                <a:buNone/>
              </a:pPr>
              <a:r>
                <a:rPr lang="en-US" sz="1600" dirty="0" smtClean="0">
                  <a:solidFill>
                    <a:srgbClr val="00B050"/>
                  </a:solidFill>
                </a:rPr>
                <a:t>Reject</a:t>
              </a:r>
              <a:endParaRPr lang="de-DE" sz="1200" dirty="0">
                <a:solidFill>
                  <a:srgbClr val="00B050"/>
                </a:solidFill>
              </a:endParaRPr>
            </a:p>
          </p:txBody>
        </p:sp>
        <p:sp>
          <p:nvSpPr>
            <p:cNvPr id="108" name="TextBox 107"/>
            <p:cNvSpPr txBox="1"/>
            <p:nvPr/>
          </p:nvSpPr>
          <p:spPr>
            <a:xfrm rot="18000000">
              <a:off x="4524861" y="4029744"/>
              <a:ext cx="606256" cy="338554"/>
            </a:xfrm>
            <a:prstGeom prst="rect">
              <a:avLst/>
            </a:prstGeom>
            <a:noFill/>
          </p:spPr>
          <p:txBody>
            <a:bodyPr wrap="none" rtlCol="0">
              <a:spAutoFit/>
            </a:bodyPr>
            <a:lstStyle/>
            <a:p>
              <a:pPr algn="ctr">
                <a:buNone/>
              </a:pPr>
              <a:r>
                <a:rPr lang="en-US" sz="1600" dirty="0" smtClean="0">
                  <a:solidFill>
                    <a:srgbClr val="00B050"/>
                  </a:solidFill>
                </a:rPr>
                <a:t>Free</a:t>
              </a:r>
              <a:endParaRPr lang="de-DE" sz="1200" dirty="0">
                <a:solidFill>
                  <a:srgbClr val="00B050"/>
                </a:solidFill>
              </a:endParaRPr>
            </a:p>
          </p:txBody>
        </p:sp>
        <p:sp>
          <p:nvSpPr>
            <p:cNvPr id="93" name="TextBox 92"/>
            <p:cNvSpPr txBox="1"/>
            <p:nvPr/>
          </p:nvSpPr>
          <p:spPr>
            <a:xfrm>
              <a:off x="4725804" y="6078785"/>
              <a:ext cx="1709122" cy="400110"/>
            </a:xfrm>
            <a:prstGeom prst="rect">
              <a:avLst/>
            </a:prstGeom>
            <a:noFill/>
          </p:spPr>
          <p:txBody>
            <a:bodyPr wrap="none" rtlCol="0">
              <a:spAutoFit/>
            </a:bodyPr>
            <a:lstStyle/>
            <a:p>
              <a:pPr algn="ctr">
                <a:buNone/>
              </a:pPr>
              <a:r>
                <a:rPr lang="en-US" sz="2000" dirty="0" smtClean="0"/>
                <a:t>Storage layer</a:t>
              </a:r>
              <a:endParaRPr lang="de-DE" sz="1600" dirty="0"/>
            </a:p>
          </p:txBody>
        </p:sp>
        <p:sp>
          <p:nvSpPr>
            <p:cNvPr id="94" name="TextBox 93"/>
            <p:cNvSpPr txBox="1"/>
            <p:nvPr/>
          </p:nvSpPr>
          <p:spPr>
            <a:xfrm>
              <a:off x="4686253" y="996989"/>
              <a:ext cx="1601850" cy="400110"/>
            </a:xfrm>
            <a:prstGeom prst="rect">
              <a:avLst/>
            </a:prstGeom>
            <a:noFill/>
          </p:spPr>
          <p:txBody>
            <a:bodyPr wrap="none" rtlCol="0">
              <a:spAutoFit/>
            </a:bodyPr>
            <a:lstStyle/>
            <a:p>
              <a:pPr algn="ctr">
                <a:buNone/>
              </a:pPr>
              <a:r>
                <a:rPr lang="en-US" sz="2000" dirty="0" smtClean="0"/>
                <a:t>Train builder</a:t>
              </a:r>
              <a:endParaRPr lang="de-DE" sz="1600" dirty="0"/>
            </a:p>
          </p:txBody>
        </p:sp>
        <p:sp>
          <p:nvSpPr>
            <p:cNvPr id="6" name="Rectangle 5"/>
            <p:cNvSpPr/>
            <p:nvPr/>
          </p:nvSpPr>
          <p:spPr bwMode="auto">
            <a:xfrm>
              <a:off x="4363308" y="2609354"/>
              <a:ext cx="2752514" cy="2190844"/>
            </a:xfrm>
            <a:prstGeom prst="rect">
              <a:avLst/>
            </a:prstGeom>
            <a:solidFill>
              <a:schemeClr val="bg1">
                <a:alpha val="90000"/>
              </a:schemeClr>
            </a:solidFill>
            <a:ln w="2857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67" name="TextBox 66"/>
            <p:cNvSpPr txBox="1"/>
            <p:nvPr/>
          </p:nvSpPr>
          <p:spPr>
            <a:xfrm>
              <a:off x="5559821" y="2624434"/>
              <a:ext cx="1279516" cy="338554"/>
            </a:xfrm>
            <a:prstGeom prst="rect">
              <a:avLst/>
            </a:prstGeom>
            <a:noFill/>
          </p:spPr>
          <p:txBody>
            <a:bodyPr wrap="none" rtlCol="0">
              <a:spAutoFit/>
            </a:bodyPr>
            <a:lstStyle/>
            <a:p>
              <a:pPr algn="ctr">
                <a:buNone/>
              </a:pPr>
              <a:r>
                <a:rPr lang="en-US" sz="1600" dirty="0" smtClean="0">
                  <a:solidFill>
                    <a:srgbClr val="00B050"/>
                  </a:solidFill>
                </a:rPr>
                <a:t>Reconstruct</a:t>
              </a:r>
              <a:endParaRPr lang="de-DE" sz="1200" dirty="0">
                <a:solidFill>
                  <a:srgbClr val="00B050"/>
                </a:solidFill>
              </a:endParaRPr>
            </a:p>
          </p:txBody>
        </p:sp>
        <p:sp>
          <p:nvSpPr>
            <p:cNvPr id="62" name="Down Arrow 61"/>
            <p:cNvSpPr/>
            <p:nvPr/>
          </p:nvSpPr>
          <p:spPr>
            <a:xfrm flipH="1">
              <a:off x="5419945" y="2630118"/>
              <a:ext cx="176110" cy="344975"/>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8" name="Rectangle 7"/>
            <p:cNvSpPr/>
            <p:nvPr/>
          </p:nvSpPr>
          <p:spPr>
            <a:xfrm>
              <a:off x="4694140" y="3595779"/>
              <a:ext cx="1616425" cy="603242"/>
            </a:xfrm>
            <a:prstGeom prst="rect">
              <a:avLst/>
            </a:prstGeom>
          </p:spPr>
          <p:txBody>
            <a:bodyPr wrap="square">
              <a:spAutoFit/>
            </a:bodyPr>
            <a:lstStyle/>
            <a:p>
              <a:pPr algn="ctr">
                <a:buNone/>
              </a:pPr>
              <a:r>
                <a:rPr lang="en-US" sz="2000" dirty="0">
                  <a:solidFill>
                    <a:srgbClr val="4F81BD"/>
                  </a:solidFill>
                </a:rPr>
                <a:t>Train buffer </a:t>
              </a:r>
              <a:endParaRPr lang="de-DE" sz="1600" dirty="0">
                <a:solidFill>
                  <a:srgbClr val="4F81BD"/>
                </a:solidFill>
              </a:endParaRPr>
            </a:p>
            <a:p>
              <a:pPr algn="ctr">
                <a:buNone/>
              </a:pPr>
              <a:r>
                <a:rPr lang="en-US" sz="1100" dirty="0">
                  <a:solidFill>
                    <a:srgbClr val="4F81BD"/>
                  </a:solidFill>
                </a:rPr>
                <a:t>Pre-allocated memory</a:t>
              </a:r>
              <a:endParaRPr lang="de-DE" sz="1100" dirty="0">
                <a:solidFill>
                  <a:srgbClr val="4F81BD"/>
                </a:solidFill>
              </a:endParaRPr>
            </a:p>
          </p:txBody>
        </p:sp>
        <p:grpSp>
          <p:nvGrpSpPr>
            <p:cNvPr id="13" name="Group 12"/>
            <p:cNvGrpSpPr/>
            <p:nvPr/>
          </p:nvGrpSpPr>
          <p:grpSpPr>
            <a:xfrm>
              <a:off x="4894367" y="2975093"/>
              <a:ext cx="1184625" cy="1481861"/>
              <a:chOff x="1431355" y="1948565"/>
              <a:chExt cx="1524000" cy="2448737"/>
            </a:xfrm>
          </p:grpSpPr>
          <p:sp>
            <p:nvSpPr>
              <p:cNvPr id="2" name="Rectangle 1"/>
              <p:cNvSpPr/>
              <p:nvPr/>
            </p:nvSpPr>
            <p:spPr bwMode="auto">
              <a:xfrm>
                <a:off x="1431355" y="1948565"/>
                <a:ext cx="1524000" cy="2448737"/>
              </a:xfrm>
              <a:prstGeom prst="rect">
                <a:avLst/>
              </a:prstGeom>
              <a:noFill/>
              <a:ln w="28575"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algn="ctr">
                  <a:buNone/>
                </a:pPr>
                <a:endParaRPr kumimoji="0" lang="de-DE" sz="1600" b="0" i="0" u="none" strike="noStrike" cap="none" normalizeH="0" baseline="0" dirty="0" smtClean="0">
                  <a:ln>
                    <a:noFill/>
                  </a:ln>
                  <a:solidFill>
                    <a:schemeClr val="tx1"/>
                  </a:solidFill>
                  <a:effectLst/>
                </a:endParaRPr>
              </a:p>
            </p:txBody>
          </p:sp>
          <p:cxnSp>
            <p:nvCxnSpPr>
              <p:cNvPr id="7" name="Straight Connector 6"/>
              <p:cNvCxnSpPr/>
              <p:nvPr/>
            </p:nvCxnSpPr>
            <p:spPr bwMode="auto">
              <a:xfrm>
                <a:off x="1432063" y="2495789"/>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63" name="Straight Connector 62"/>
              <p:cNvCxnSpPr/>
              <p:nvPr/>
            </p:nvCxnSpPr>
            <p:spPr bwMode="auto">
              <a:xfrm>
                <a:off x="1432063" y="3033036"/>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90" name="Straight Connector 89"/>
              <p:cNvCxnSpPr/>
              <p:nvPr/>
            </p:nvCxnSpPr>
            <p:spPr bwMode="auto">
              <a:xfrm>
                <a:off x="1432063" y="3872758"/>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92" name="Straight Connector 91"/>
              <p:cNvCxnSpPr/>
              <p:nvPr/>
            </p:nvCxnSpPr>
            <p:spPr bwMode="auto">
              <a:xfrm>
                <a:off x="2188655" y="3172933"/>
                <a:ext cx="0" cy="571178"/>
              </a:xfrm>
              <a:prstGeom prst="line">
                <a:avLst/>
              </a:prstGeom>
              <a:noFill/>
              <a:ln w="12700" cap="flat" cmpd="sng" algn="ctr">
                <a:solidFill>
                  <a:srgbClr val="0070C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sp>
          <p:nvSpPr>
            <p:cNvPr id="69" name="Flowchart: Multidocument 68"/>
            <p:cNvSpPr/>
            <p:nvPr/>
          </p:nvSpPr>
          <p:spPr bwMode="auto">
            <a:xfrm flipH="1">
              <a:off x="6948787" y="2701990"/>
              <a:ext cx="1824317" cy="1807664"/>
            </a:xfrm>
            <a:prstGeom prst="flowChartMultidocument">
              <a:avLst/>
            </a:prstGeom>
            <a:noFill/>
            <a:ln w="28575" cap="flat" cmpd="sng" algn="ctr">
              <a:solidFill>
                <a:srgbClr val="261748"/>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800" b="0" i="0" u="none" strike="noStrike" cap="none" normalizeH="0" baseline="0" dirty="0" smtClean="0">
                  <a:ln>
                    <a:noFill/>
                  </a:ln>
                  <a:solidFill>
                    <a:schemeClr val="tx1"/>
                  </a:solidFill>
                  <a:effectLst/>
                  <a:latin typeface="Arial" charset="0"/>
                  <a:ea typeface="ＭＳ Ｐゴシック" pitchFamily="112" charset="-128"/>
                </a:rPr>
                <a:t>Processing</a:t>
              </a:r>
              <a:endParaRPr kumimoji="0" lang="de-DE" sz="1800" b="0" i="0" u="none" strike="noStrike" cap="none" normalizeH="0" baseline="0" dirty="0" smtClean="0">
                <a:ln>
                  <a:noFill/>
                </a:ln>
                <a:solidFill>
                  <a:schemeClr val="tx1"/>
                </a:solidFill>
                <a:effectLst/>
                <a:latin typeface="Arial" charset="0"/>
                <a:ea typeface="ＭＳ Ｐゴシック" pitchFamily="112" charset="-128"/>
              </a:endParaRPr>
            </a:p>
          </p:txBody>
        </p:sp>
      </p:grpSp>
      <p:sp>
        <p:nvSpPr>
          <p:cNvPr id="105" name="Rectangle 104"/>
          <p:cNvSpPr/>
          <p:nvPr/>
        </p:nvSpPr>
        <p:spPr bwMode="auto">
          <a:xfrm>
            <a:off x="2740702" y="3459844"/>
            <a:ext cx="762000" cy="287941"/>
          </a:xfrm>
          <a:prstGeom prst="rect">
            <a:avLst/>
          </a:prstGeom>
          <a:solidFill>
            <a:srgbClr val="00B050"/>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chemeClr val="tx1"/>
                </a:solidFill>
                <a:effectLst/>
                <a:latin typeface="Arial" charset="0"/>
                <a:ea typeface="ＭＳ Ｐゴシック" pitchFamily="112" charset="-128"/>
              </a:rPr>
              <a:t>T1</a:t>
            </a:r>
            <a:endParaRPr kumimoji="0" lang="de-DE" sz="14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09" name="Rectangle 108"/>
          <p:cNvSpPr/>
          <p:nvPr/>
        </p:nvSpPr>
        <p:spPr bwMode="auto">
          <a:xfrm>
            <a:off x="2004102" y="2399197"/>
            <a:ext cx="774700" cy="321962"/>
          </a:xfrm>
          <a:prstGeom prst="rect">
            <a:avLst/>
          </a:prstGeom>
          <a:solidFill>
            <a:srgbClr val="4F81BD"/>
          </a:solidFill>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chemeClr val="tx1"/>
                </a:solidFill>
                <a:effectLst/>
                <a:latin typeface="Arial" charset="0"/>
                <a:ea typeface="ＭＳ Ｐゴシック" pitchFamily="112" charset="-128"/>
              </a:rPr>
              <a:t>T2</a:t>
            </a:r>
            <a:endParaRPr kumimoji="0" lang="de-DE" sz="14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10" name="Rectangle 109"/>
          <p:cNvSpPr/>
          <p:nvPr/>
        </p:nvSpPr>
        <p:spPr bwMode="auto">
          <a:xfrm>
            <a:off x="2766102" y="2945087"/>
            <a:ext cx="762000" cy="287941"/>
          </a:xfrm>
          <a:prstGeom prst="rect">
            <a:avLst/>
          </a:prstGeom>
          <a:solidFill>
            <a:srgbClr val="FF0000"/>
          </a:solidFill>
          <a:ln>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chemeClr val="tx1"/>
                </a:solidFill>
                <a:effectLst/>
                <a:latin typeface="Arial" charset="0"/>
                <a:ea typeface="ＭＳ Ｐゴシック" pitchFamily="112" charset="-128"/>
              </a:rPr>
              <a:t>T2</a:t>
            </a:r>
            <a:endParaRPr kumimoji="0" lang="de-DE" sz="14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11" name="Rectangle 110"/>
          <p:cNvSpPr/>
          <p:nvPr/>
        </p:nvSpPr>
        <p:spPr bwMode="auto">
          <a:xfrm>
            <a:off x="3528102" y="3458447"/>
            <a:ext cx="762000" cy="287941"/>
          </a:xfrm>
          <a:prstGeom prst="rect">
            <a:avLst/>
          </a:prstGeom>
          <a:solidFill>
            <a:srgbClr val="00B050"/>
          </a:solidFill>
          <a:ln>
            <a:headEnd type="none" w="med" len="med"/>
            <a:tailEnd type="none" w="med" len="med"/>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chemeClr val="tx1"/>
                </a:solidFill>
                <a:effectLst/>
                <a:latin typeface="Arial" charset="0"/>
                <a:ea typeface="ＭＳ Ｐゴシック" pitchFamily="112" charset="-128"/>
              </a:rPr>
              <a:t>T2</a:t>
            </a:r>
            <a:endParaRPr kumimoji="0" lang="de-DE" sz="14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9" name="TextBox 8"/>
          <p:cNvSpPr txBox="1"/>
          <p:nvPr/>
        </p:nvSpPr>
        <p:spPr>
          <a:xfrm>
            <a:off x="182901" y="2401217"/>
            <a:ext cx="673582" cy="338554"/>
          </a:xfrm>
          <a:prstGeom prst="rect">
            <a:avLst/>
          </a:prstGeom>
          <a:noFill/>
        </p:spPr>
        <p:txBody>
          <a:bodyPr wrap="none" rtlCol="0">
            <a:spAutoFit/>
          </a:bodyPr>
          <a:lstStyle/>
          <a:p>
            <a:pPr>
              <a:buNone/>
            </a:pPr>
            <a:r>
              <a:rPr lang="en-US" sz="1600" dirty="0" smtClean="0"/>
              <a:t>Read</a:t>
            </a:r>
            <a:endParaRPr lang="de-DE" sz="1600" dirty="0"/>
          </a:p>
        </p:txBody>
      </p:sp>
      <p:sp>
        <p:nvSpPr>
          <p:cNvPr id="112" name="TextBox 111"/>
          <p:cNvSpPr txBox="1"/>
          <p:nvPr/>
        </p:nvSpPr>
        <p:spPr>
          <a:xfrm>
            <a:off x="182900" y="2919780"/>
            <a:ext cx="925253" cy="338554"/>
          </a:xfrm>
          <a:prstGeom prst="rect">
            <a:avLst/>
          </a:prstGeom>
          <a:noFill/>
        </p:spPr>
        <p:txBody>
          <a:bodyPr wrap="none" rtlCol="0">
            <a:spAutoFit/>
          </a:bodyPr>
          <a:lstStyle/>
          <a:p>
            <a:pPr>
              <a:buNone/>
            </a:pPr>
            <a:r>
              <a:rPr lang="en-US" sz="1600" dirty="0" smtClean="0"/>
              <a:t>Process</a:t>
            </a:r>
            <a:endParaRPr lang="de-DE" sz="1600" dirty="0"/>
          </a:p>
        </p:txBody>
      </p:sp>
      <p:sp>
        <p:nvSpPr>
          <p:cNvPr id="113" name="TextBox 112"/>
          <p:cNvSpPr txBox="1"/>
          <p:nvPr/>
        </p:nvSpPr>
        <p:spPr>
          <a:xfrm>
            <a:off x="182901" y="3446927"/>
            <a:ext cx="660245" cy="338554"/>
          </a:xfrm>
          <a:prstGeom prst="rect">
            <a:avLst/>
          </a:prstGeom>
          <a:noFill/>
        </p:spPr>
        <p:txBody>
          <a:bodyPr wrap="none" rtlCol="0">
            <a:spAutoFit/>
          </a:bodyPr>
          <a:lstStyle/>
          <a:p>
            <a:pPr>
              <a:buNone/>
            </a:pPr>
            <a:r>
              <a:rPr lang="en-US" sz="1600" dirty="0" smtClean="0"/>
              <a:t>Write</a:t>
            </a:r>
            <a:endParaRPr lang="de-DE" sz="1600" dirty="0"/>
          </a:p>
        </p:txBody>
      </p:sp>
      <p:cxnSp>
        <p:nvCxnSpPr>
          <p:cNvPr id="15" name="Straight Connector 14"/>
          <p:cNvCxnSpPr/>
          <p:nvPr/>
        </p:nvCxnSpPr>
        <p:spPr bwMode="auto">
          <a:xfrm>
            <a:off x="265451" y="2822998"/>
            <a:ext cx="4006850" cy="0"/>
          </a:xfrm>
          <a:prstGeom prst="line">
            <a:avLst/>
          </a:prstGeom>
          <a:noFill/>
          <a:ln w="12700" cap="flat" cmpd="sng" algn="ctr">
            <a:solidFill>
              <a:schemeClr val="folHlink"/>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14" name="Straight Connector 113"/>
          <p:cNvCxnSpPr/>
          <p:nvPr/>
        </p:nvCxnSpPr>
        <p:spPr bwMode="auto">
          <a:xfrm>
            <a:off x="265451" y="3361746"/>
            <a:ext cx="4006850" cy="0"/>
          </a:xfrm>
          <a:prstGeom prst="line">
            <a:avLst/>
          </a:prstGeom>
          <a:noFill/>
          <a:ln w="12700" cap="flat" cmpd="sng" algn="ctr">
            <a:solidFill>
              <a:schemeClr val="folHlink"/>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Tree>
    <p:extLst>
      <p:ext uri="{BB962C8B-B14F-4D97-AF65-F5344CB8AC3E}">
        <p14:creationId xmlns:p14="http://schemas.microsoft.com/office/powerpoint/2010/main" val="356000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1158240" y="1304196"/>
            <a:ext cx="6865645" cy="4968552"/>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dirty="0"/>
          </a:p>
        </p:txBody>
      </p:sp>
      <p:sp>
        <p:nvSpPr>
          <p:cNvPr id="12" name="Title 11"/>
          <p:cNvSpPr>
            <a:spLocks noGrp="1"/>
          </p:cNvSpPr>
          <p:nvPr>
            <p:ph type="title"/>
          </p:nvPr>
        </p:nvSpPr>
        <p:spPr/>
        <p:txBody>
          <a:bodyPr/>
          <a:lstStyle/>
          <a:p>
            <a:r>
              <a:rPr lang="en-US" dirty="0" smtClean="0"/>
              <a:t>Network-wide timer service</a:t>
            </a:r>
            <a:endParaRPr lang="de-DE" dirty="0"/>
          </a:p>
        </p:txBody>
      </p:sp>
      <p:sp>
        <p:nvSpPr>
          <p:cNvPr id="4" name="Slide Number Placeholder 3"/>
          <p:cNvSpPr>
            <a:spLocks noGrp="1"/>
          </p:cNvSpPr>
          <p:nvPr>
            <p:ph type="sldNum" sz="quarter" idx="10"/>
          </p:nvPr>
        </p:nvSpPr>
        <p:spPr/>
        <p:txBody>
          <a:bodyPr/>
          <a:lstStyle/>
          <a:p>
            <a:fld id="{E0998C40-E2E4-4765-A11C-173E79BEC812}" type="slidenum">
              <a:rPr lang="en-GB" smtClean="0"/>
              <a:pPr/>
              <a:t>11</a:t>
            </a:fld>
            <a:endParaRPr lang="en-GB"/>
          </a:p>
        </p:txBody>
      </p:sp>
      <p:sp>
        <p:nvSpPr>
          <p:cNvPr id="5" name="Footer Placeholder 4"/>
          <p:cNvSpPr>
            <a:spLocks noGrp="1"/>
          </p:cNvSpPr>
          <p:nvPr>
            <p:ph type="ftr" sz="quarter" idx="11"/>
          </p:nvPr>
        </p:nvSpPr>
        <p:spPr/>
        <p:txBody>
          <a:bodyPr/>
          <a:lstStyle/>
          <a:p>
            <a:r>
              <a:rPr lang="en-GB" dirty="0" smtClean="0"/>
              <a:t>Delete this text and put in here: Date of the Talk, location, … (max: 1 line)</a:t>
            </a:r>
          </a:p>
          <a:p>
            <a:r>
              <a:rPr lang="en-GB" dirty="0" smtClean="0"/>
              <a:t>Put in here: Name of the speaker, function, affiliation, … (max. 1 line)</a:t>
            </a:r>
            <a:endParaRPr lang="en-GB" dirty="0"/>
          </a:p>
        </p:txBody>
      </p:sp>
      <p:sp>
        <p:nvSpPr>
          <p:cNvPr id="53" name="Flowchart: Summing Junction 52"/>
          <p:cNvSpPr/>
          <p:nvPr/>
        </p:nvSpPr>
        <p:spPr>
          <a:xfrm>
            <a:off x="5372613" y="2119545"/>
            <a:ext cx="465955" cy="465955"/>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54" name="TextBox 53"/>
          <p:cNvSpPr txBox="1"/>
          <p:nvPr/>
        </p:nvSpPr>
        <p:spPr>
          <a:xfrm>
            <a:off x="5752809" y="1304197"/>
            <a:ext cx="1096774" cy="707886"/>
          </a:xfrm>
          <a:prstGeom prst="rect">
            <a:avLst/>
          </a:prstGeom>
          <a:noFill/>
        </p:spPr>
        <p:txBody>
          <a:bodyPr wrap="none" rtlCol="0">
            <a:spAutoFit/>
          </a:bodyPr>
          <a:lstStyle/>
          <a:p>
            <a:pPr algn="ctr">
              <a:buNone/>
            </a:pPr>
            <a:r>
              <a:rPr lang="en-US" sz="2000" dirty="0" smtClean="0"/>
              <a:t>Listener</a:t>
            </a:r>
            <a:br>
              <a:rPr lang="en-US" sz="2000" dirty="0" smtClean="0"/>
            </a:br>
            <a:r>
              <a:rPr lang="en-US" sz="2000" dirty="0" smtClean="0"/>
              <a:t>Thread</a:t>
            </a:r>
            <a:endParaRPr lang="de-DE" sz="1600" dirty="0"/>
          </a:p>
        </p:txBody>
      </p:sp>
      <p:sp>
        <p:nvSpPr>
          <p:cNvPr id="58" name="Down Arrow 57"/>
          <p:cNvSpPr/>
          <p:nvPr/>
        </p:nvSpPr>
        <p:spPr bwMode="auto">
          <a:xfrm>
            <a:off x="5372613" y="1181100"/>
            <a:ext cx="484632" cy="830983"/>
          </a:xfrm>
          <a:prstGeom prst="downArrow">
            <a:avLst/>
          </a:prstGeom>
          <a:solidFill>
            <a:schemeClr val="bg1"/>
          </a:solidFill>
          <a:ln w="28575" cap="flat" cmpd="sng" algn="ctr">
            <a:solidFill>
              <a:schemeClr val="folHlink"/>
            </a:solidFill>
            <a:prstDash val="solid"/>
            <a:round/>
            <a:headEnd type="none" w="med" len="med"/>
            <a:tailEnd type="none" w="med" len="med"/>
          </a:ln>
          <a:effectLst/>
          <a:extLst/>
        </p:spPr>
        <p:txBody>
          <a:bodyPr vert="vert270" wrap="square" lIns="0" tIns="0" rIns="0" bIns="0" numCol="1" rtlCol="0" anchor="ctr"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chemeClr val="tx1"/>
                </a:solidFill>
                <a:effectLst/>
                <a:latin typeface="Arial" charset="0"/>
                <a:ea typeface="ＭＳ Ｐゴシック" pitchFamily="112" charset="-128"/>
              </a:rPr>
              <a:t>TCP</a:t>
            </a:r>
            <a:endParaRPr kumimoji="0" lang="de-DE" sz="14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65" name="TextBox 64"/>
          <p:cNvSpPr txBox="1"/>
          <p:nvPr/>
        </p:nvSpPr>
        <p:spPr>
          <a:xfrm>
            <a:off x="6596878" y="3227672"/>
            <a:ext cx="1202572" cy="507831"/>
          </a:xfrm>
          <a:prstGeom prst="rect">
            <a:avLst/>
          </a:prstGeom>
          <a:noFill/>
        </p:spPr>
        <p:txBody>
          <a:bodyPr wrap="none" rtlCol="0">
            <a:spAutoFit/>
          </a:bodyPr>
          <a:lstStyle/>
          <a:p>
            <a:pPr algn="ctr">
              <a:buNone/>
            </a:pPr>
            <a:r>
              <a:rPr lang="en-US" sz="1600" dirty="0" smtClean="0"/>
              <a:t>Member </a:t>
            </a:r>
            <a:br>
              <a:rPr lang="en-US" sz="1600" dirty="0" smtClean="0"/>
            </a:br>
            <a:r>
              <a:rPr lang="en-US" sz="1100" dirty="0" smtClean="0"/>
              <a:t>(name, channel)</a:t>
            </a:r>
            <a:endParaRPr lang="de-DE" sz="1000" dirty="0"/>
          </a:p>
        </p:txBody>
      </p:sp>
      <p:sp>
        <p:nvSpPr>
          <p:cNvPr id="67" name="TextBox 66"/>
          <p:cNvSpPr txBox="1"/>
          <p:nvPr/>
        </p:nvSpPr>
        <p:spPr>
          <a:xfrm>
            <a:off x="5703256" y="2568598"/>
            <a:ext cx="1130438" cy="634020"/>
          </a:xfrm>
          <a:prstGeom prst="rect">
            <a:avLst/>
          </a:prstGeom>
          <a:noFill/>
        </p:spPr>
        <p:txBody>
          <a:bodyPr wrap="none" rtlCol="0">
            <a:spAutoFit/>
          </a:bodyPr>
          <a:lstStyle/>
          <a:p>
            <a:pPr algn="ctr">
              <a:buNone/>
            </a:pPr>
            <a:r>
              <a:rPr lang="en-US" sz="1600" dirty="0" smtClean="0"/>
              <a:t>Register</a:t>
            </a:r>
            <a:endParaRPr lang="en-US" sz="1600" dirty="0"/>
          </a:p>
          <a:p>
            <a:pPr algn="ctr">
              <a:buNone/>
            </a:pPr>
            <a:r>
              <a:rPr lang="en-US" sz="1600" dirty="0" smtClean="0"/>
              <a:t>Unregister</a:t>
            </a:r>
            <a:endParaRPr lang="de-DE" sz="1200" dirty="0"/>
          </a:p>
        </p:txBody>
      </p:sp>
      <p:sp>
        <p:nvSpPr>
          <p:cNvPr id="77" name="Bent Arrow 76"/>
          <p:cNvSpPr/>
          <p:nvPr/>
        </p:nvSpPr>
        <p:spPr bwMode="auto">
          <a:xfrm rot="16200000" flipH="1">
            <a:off x="2411617" y="4374533"/>
            <a:ext cx="470614" cy="572432"/>
          </a:xfrm>
          <a:prstGeom prst="bentArrow">
            <a:avLst>
              <a:gd name="adj1" fmla="val 20143"/>
              <a:gd name="adj2" fmla="val 25000"/>
              <a:gd name="adj3" fmla="val 26619"/>
              <a:gd name="adj4" fmla="val 38893"/>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solidFill>
                <a:schemeClr val="lt1"/>
              </a:solidFill>
              <a:latin typeface="+mn-lt"/>
              <a:ea typeface="+mn-ea"/>
            </a:endParaRPr>
          </a:p>
        </p:txBody>
      </p:sp>
      <p:sp>
        <p:nvSpPr>
          <p:cNvPr id="78" name="Flowchart: Summing Junction 77"/>
          <p:cNvSpPr/>
          <p:nvPr/>
        </p:nvSpPr>
        <p:spPr>
          <a:xfrm>
            <a:off x="2197074" y="4949168"/>
            <a:ext cx="465955" cy="465955"/>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grpSp>
        <p:nvGrpSpPr>
          <p:cNvPr id="80" name="Group 79"/>
          <p:cNvGrpSpPr/>
          <p:nvPr/>
        </p:nvGrpSpPr>
        <p:grpSpPr>
          <a:xfrm rot="5400000" flipH="1">
            <a:off x="3062363" y="4139223"/>
            <a:ext cx="502693" cy="625632"/>
            <a:chOff x="815163" y="2420888"/>
            <a:chExt cx="531627" cy="743757"/>
          </a:xfrm>
        </p:grpSpPr>
        <p:cxnSp>
          <p:nvCxnSpPr>
            <p:cNvPr id="81" name="Straight Connector 80"/>
            <p:cNvCxnSpPr/>
            <p:nvPr/>
          </p:nvCxnSpPr>
          <p:spPr bwMode="auto">
            <a:xfrm>
              <a:off x="815163"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82" name="Straight Connector 81"/>
            <p:cNvCxnSpPr/>
            <p:nvPr/>
          </p:nvCxnSpPr>
          <p:spPr bwMode="auto">
            <a:xfrm>
              <a:off x="1346790"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83" name="Straight Connector 82"/>
            <p:cNvCxnSpPr/>
            <p:nvPr/>
          </p:nvCxnSpPr>
          <p:spPr bwMode="auto">
            <a:xfrm flipV="1">
              <a:off x="815163" y="315694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84" name="Straight Connector 83"/>
            <p:cNvCxnSpPr/>
            <p:nvPr/>
          </p:nvCxnSpPr>
          <p:spPr bwMode="auto">
            <a:xfrm flipV="1">
              <a:off x="815163" y="2973259"/>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85" name="Straight Connector 84"/>
            <p:cNvCxnSpPr/>
            <p:nvPr/>
          </p:nvCxnSpPr>
          <p:spPr bwMode="auto">
            <a:xfrm flipV="1">
              <a:off x="815163" y="278891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sp>
        <p:nvSpPr>
          <p:cNvPr id="88" name="Down Arrow 87"/>
          <p:cNvSpPr/>
          <p:nvPr/>
        </p:nvSpPr>
        <p:spPr>
          <a:xfrm rot="10800000" flipH="1" flipV="1">
            <a:off x="5527146" y="2721507"/>
            <a:ext cx="176110" cy="402611"/>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04" name="Down Arrow 103"/>
          <p:cNvSpPr/>
          <p:nvPr/>
        </p:nvSpPr>
        <p:spPr>
          <a:xfrm rot="3580614" flipH="1">
            <a:off x="4051607" y="3452799"/>
            <a:ext cx="176110" cy="874531"/>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8" name="Rectangle 7"/>
          <p:cNvSpPr/>
          <p:nvPr/>
        </p:nvSpPr>
        <p:spPr>
          <a:xfrm>
            <a:off x="4916607" y="5669506"/>
            <a:ext cx="1772576" cy="603242"/>
          </a:xfrm>
          <a:prstGeom prst="rect">
            <a:avLst/>
          </a:prstGeom>
        </p:spPr>
        <p:txBody>
          <a:bodyPr wrap="square">
            <a:spAutoFit/>
          </a:bodyPr>
          <a:lstStyle/>
          <a:p>
            <a:pPr algn="ctr">
              <a:buNone/>
            </a:pPr>
            <a:r>
              <a:rPr lang="en-US" sz="2000" dirty="0" smtClean="0"/>
              <a:t>Groups</a:t>
            </a:r>
            <a:endParaRPr lang="de-DE" sz="1600" dirty="0"/>
          </a:p>
          <a:p>
            <a:pPr algn="ctr">
              <a:buNone/>
            </a:pPr>
            <a:r>
              <a:rPr lang="en-US" sz="1100" dirty="0" smtClean="0"/>
              <a:t>(name, rate, timeout,…)</a:t>
            </a:r>
            <a:endParaRPr lang="de-DE" sz="1100" dirty="0"/>
          </a:p>
        </p:txBody>
      </p:sp>
      <p:grpSp>
        <p:nvGrpSpPr>
          <p:cNvPr id="13" name="Group 12"/>
          <p:cNvGrpSpPr/>
          <p:nvPr/>
        </p:nvGrpSpPr>
        <p:grpSpPr>
          <a:xfrm>
            <a:off x="5310704" y="3227672"/>
            <a:ext cx="1286173" cy="2448737"/>
            <a:chOff x="1431355" y="1948565"/>
            <a:chExt cx="1524000" cy="2448737"/>
          </a:xfrm>
        </p:grpSpPr>
        <p:sp>
          <p:nvSpPr>
            <p:cNvPr id="2" name="Rectangle 1"/>
            <p:cNvSpPr/>
            <p:nvPr/>
          </p:nvSpPr>
          <p:spPr bwMode="auto">
            <a:xfrm>
              <a:off x="1431355" y="1948565"/>
              <a:ext cx="1524000" cy="2448737"/>
            </a:xfrm>
            <a:prstGeom prst="rect">
              <a:avLst/>
            </a:prstGeom>
            <a:noFill/>
            <a:ln w="28575"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algn="ctr">
                <a:buNone/>
              </a:pPr>
              <a:endParaRPr kumimoji="0" lang="de-DE" sz="1600" b="0" i="0" u="none" strike="noStrike" cap="none" normalizeH="0" baseline="0" dirty="0" smtClean="0">
                <a:ln>
                  <a:noFill/>
                </a:ln>
                <a:solidFill>
                  <a:schemeClr val="tx1"/>
                </a:solidFill>
                <a:effectLst/>
              </a:endParaRPr>
            </a:p>
          </p:txBody>
        </p:sp>
        <p:cxnSp>
          <p:nvCxnSpPr>
            <p:cNvPr id="7" name="Straight Connector 6"/>
            <p:cNvCxnSpPr/>
            <p:nvPr/>
          </p:nvCxnSpPr>
          <p:spPr bwMode="auto">
            <a:xfrm>
              <a:off x="1432063" y="2495789"/>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63" name="Straight Connector 62"/>
            <p:cNvCxnSpPr/>
            <p:nvPr/>
          </p:nvCxnSpPr>
          <p:spPr bwMode="auto">
            <a:xfrm>
              <a:off x="1432063" y="3033036"/>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90" name="Straight Connector 89"/>
            <p:cNvCxnSpPr/>
            <p:nvPr/>
          </p:nvCxnSpPr>
          <p:spPr bwMode="auto">
            <a:xfrm>
              <a:off x="1432063" y="3872758"/>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92" name="Straight Connector 91"/>
            <p:cNvCxnSpPr/>
            <p:nvPr/>
          </p:nvCxnSpPr>
          <p:spPr bwMode="auto">
            <a:xfrm>
              <a:off x="2188655" y="3172933"/>
              <a:ext cx="0" cy="571178"/>
            </a:xfrm>
            <a:prstGeom prst="line">
              <a:avLst/>
            </a:prstGeom>
            <a:noFill/>
            <a:ln w="12700" cap="flat" cmpd="sng" algn="ctr">
              <a:solidFill>
                <a:srgbClr val="0070C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sp>
        <p:nvSpPr>
          <p:cNvPr id="93" name="Flowchart: Summing Junction 92"/>
          <p:cNvSpPr/>
          <p:nvPr/>
        </p:nvSpPr>
        <p:spPr>
          <a:xfrm>
            <a:off x="4812009" y="3856227"/>
            <a:ext cx="350112" cy="350112"/>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95" name="Flowchart: Summing Junction 94"/>
          <p:cNvSpPr/>
          <p:nvPr/>
        </p:nvSpPr>
        <p:spPr>
          <a:xfrm>
            <a:off x="4812009" y="3323102"/>
            <a:ext cx="350112" cy="350112"/>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05" name="Flowchart: Summing Junction 104"/>
          <p:cNvSpPr/>
          <p:nvPr/>
        </p:nvSpPr>
        <p:spPr>
          <a:xfrm>
            <a:off x="4812009" y="5239489"/>
            <a:ext cx="350112" cy="350112"/>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09" name="Down Arrow 108"/>
          <p:cNvSpPr/>
          <p:nvPr/>
        </p:nvSpPr>
        <p:spPr>
          <a:xfrm rot="4432168" flipH="1">
            <a:off x="4164447" y="3793499"/>
            <a:ext cx="176110" cy="853514"/>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10" name="Down Arrow 109"/>
          <p:cNvSpPr/>
          <p:nvPr/>
        </p:nvSpPr>
        <p:spPr>
          <a:xfrm rot="7106370" flipH="1">
            <a:off x="4202962" y="4478413"/>
            <a:ext cx="176110" cy="1089610"/>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11" name="TextBox 110"/>
          <p:cNvSpPr txBox="1"/>
          <p:nvPr/>
        </p:nvSpPr>
        <p:spPr>
          <a:xfrm>
            <a:off x="4249195" y="2629615"/>
            <a:ext cx="1125629" cy="707886"/>
          </a:xfrm>
          <a:prstGeom prst="rect">
            <a:avLst/>
          </a:prstGeom>
          <a:noFill/>
        </p:spPr>
        <p:txBody>
          <a:bodyPr wrap="none" rtlCol="0">
            <a:spAutoFit/>
          </a:bodyPr>
          <a:lstStyle/>
          <a:p>
            <a:pPr algn="ctr">
              <a:buNone/>
            </a:pPr>
            <a:r>
              <a:rPr lang="en-US" sz="2000" dirty="0" smtClean="0"/>
              <a:t>Timer</a:t>
            </a:r>
            <a:br>
              <a:rPr lang="en-US" sz="2000" dirty="0" smtClean="0"/>
            </a:br>
            <a:r>
              <a:rPr lang="en-US" sz="2000" dirty="0" smtClean="0"/>
              <a:t>Threads</a:t>
            </a:r>
            <a:endParaRPr lang="de-DE" sz="1600" dirty="0"/>
          </a:p>
        </p:txBody>
      </p:sp>
      <p:sp>
        <p:nvSpPr>
          <p:cNvPr id="112" name="Down Arrow 111"/>
          <p:cNvSpPr/>
          <p:nvPr/>
        </p:nvSpPr>
        <p:spPr bwMode="auto">
          <a:xfrm>
            <a:off x="2197074" y="5555635"/>
            <a:ext cx="484632" cy="830983"/>
          </a:xfrm>
          <a:prstGeom prst="downArrow">
            <a:avLst/>
          </a:prstGeom>
          <a:solidFill>
            <a:schemeClr val="bg1"/>
          </a:solidFill>
          <a:ln w="28575" cap="flat" cmpd="sng" algn="ctr">
            <a:solidFill>
              <a:schemeClr val="folHlink"/>
            </a:solidFill>
            <a:prstDash val="solid"/>
            <a:round/>
            <a:headEnd type="none" w="med" len="med"/>
            <a:tailEnd type="none" w="med" len="med"/>
          </a:ln>
          <a:effectLst/>
          <a:extLst/>
        </p:spPr>
        <p:txBody>
          <a:bodyPr vert="vert270" wrap="square" lIns="0" tIns="0" rIns="0" bIns="0" numCol="1" rtlCol="0" anchor="ctr"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400" b="0" i="0" u="none" strike="noStrike" cap="none" normalizeH="0" baseline="0" dirty="0" smtClean="0">
                <a:ln>
                  <a:noFill/>
                </a:ln>
                <a:solidFill>
                  <a:schemeClr val="tx1"/>
                </a:solidFill>
                <a:effectLst/>
                <a:latin typeface="Arial" charset="0"/>
                <a:ea typeface="ＭＳ Ｐゴシック" pitchFamily="112" charset="-128"/>
              </a:rPr>
              <a:t>TCP</a:t>
            </a:r>
            <a:endParaRPr kumimoji="0" lang="de-DE" sz="14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13" name="TextBox 112"/>
          <p:cNvSpPr txBox="1"/>
          <p:nvPr/>
        </p:nvSpPr>
        <p:spPr>
          <a:xfrm>
            <a:off x="1129154" y="4879937"/>
            <a:ext cx="1067921" cy="707886"/>
          </a:xfrm>
          <a:prstGeom prst="rect">
            <a:avLst/>
          </a:prstGeom>
          <a:noFill/>
        </p:spPr>
        <p:txBody>
          <a:bodyPr wrap="none" rtlCol="0">
            <a:spAutoFit/>
          </a:bodyPr>
          <a:lstStyle/>
          <a:p>
            <a:pPr algn="ctr">
              <a:buNone/>
            </a:pPr>
            <a:r>
              <a:rPr lang="en-US" sz="2000" dirty="0" err="1" smtClean="0"/>
              <a:t>Notifyer</a:t>
            </a:r>
            <a:r>
              <a:rPr lang="en-US" sz="2000" dirty="0" smtClean="0"/>
              <a:t/>
            </a:r>
            <a:br>
              <a:rPr lang="en-US" sz="2000" dirty="0" smtClean="0"/>
            </a:br>
            <a:r>
              <a:rPr lang="en-US" sz="2000" dirty="0" smtClean="0"/>
              <a:t>Thread</a:t>
            </a:r>
            <a:endParaRPr lang="de-DE" sz="1600" dirty="0"/>
          </a:p>
        </p:txBody>
      </p:sp>
      <p:sp>
        <p:nvSpPr>
          <p:cNvPr id="114" name="TextBox 113"/>
          <p:cNvSpPr txBox="1"/>
          <p:nvPr/>
        </p:nvSpPr>
        <p:spPr>
          <a:xfrm>
            <a:off x="2576844" y="3534138"/>
            <a:ext cx="1352037" cy="584775"/>
          </a:xfrm>
          <a:prstGeom prst="rect">
            <a:avLst/>
          </a:prstGeom>
          <a:noFill/>
        </p:spPr>
        <p:txBody>
          <a:bodyPr wrap="none" rtlCol="0">
            <a:spAutoFit/>
          </a:bodyPr>
          <a:lstStyle/>
          <a:p>
            <a:pPr algn="ctr">
              <a:buNone/>
            </a:pPr>
            <a:r>
              <a:rPr lang="en-US" sz="1600" dirty="0" smtClean="0"/>
              <a:t>Time events </a:t>
            </a:r>
            <a:br>
              <a:rPr lang="en-US" sz="1600" dirty="0" smtClean="0"/>
            </a:br>
            <a:r>
              <a:rPr lang="en-US" sz="1600" dirty="0" smtClean="0"/>
              <a:t>queue</a:t>
            </a:r>
            <a:endParaRPr lang="de-DE" sz="1200" dirty="0"/>
          </a:p>
        </p:txBody>
      </p:sp>
    </p:spTree>
    <p:extLst>
      <p:ext uri="{BB962C8B-B14F-4D97-AF65-F5344CB8AC3E}">
        <p14:creationId xmlns:p14="http://schemas.microsoft.com/office/powerpoint/2010/main" val="3033917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Data structures and algorithms</a:t>
            </a:r>
            <a:endParaRPr lang="de-DE" dirty="0"/>
          </a:p>
        </p:txBody>
      </p:sp>
      <p:sp>
        <p:nvSpPr>
          <p:cNvPr id="6" name="Content Placeholder 5"/>
          <p:cNvSpPr>
            <a:spLocks noGrp="1"/>
          </p:cNvSpPr>
          <p:nvPr>
            <p:ph idx="1"/>
          </p:nvPr>
        </p:nvSpPr>
        <p:spPr>
          <a:xfrm>
            <a:off x="117474" y="1347788"/>
            <a:ext cx="8668385" cy="4459287"/>
          </a:xfrm>
        </p:spPr>
        <p:txBody>
          <a:bodyPr/>
          <a:lstStyle/>
          <a:p>
            <a:r>
              <a:rPr lang="en-US" b="1" dirty="0" smtClean="0"/>
              <a:t>Concurrent queue</a:t>
            </a:r>
          </a:p>
          <a:p>
            <a:pPr lvl="1"/>
            <a:r>
              <a:rPr lang="en-US" dirty="0" smtClean="0"/>
              <a:t>Lightweight inter-thread communication</a:t>
            </a:r>
          </a:p>
          <a:p>
            <a:pPr lvl="1"/>
            <a:r>
              <a:rPr lang="en-US" dirty="0" smtClean="0"/>
              <a:t>Wraps </a:t>
            </a:r>
            <a:r>
              <a:rPr lang="en-US" dirty="0" err="1" smtClean="0">
                <a:latin typeface="Courier New" pitchFamily="49" charset="0"/>
                <a:cs typeface="Courier New" pitchFamily="49" charset="0"/>
              </a:rPr>
              <a:t>std</a:t>
            </a:r>
            <a:r>
              <a:rPr lang="en-US" dirty="0" smtClean="0">
                <a:latin typeface="Courier New" pitchFamily="49" charset="0"/>
                <a:cs typeface="Courier New" pitchFamily="49" charset="0"/>
              </a:rPr>
              <a:t>::queue</a:t>
            </a:r>
          </a:p>
          <a:p>
            <a:pPr lvl="1"/>
            <a:r>
              <a:rPr lang="en-US" dirty="0" smtClean="0"/>
              <a:t>Use “condition variable” to reduce access contention</a:t>
            </a:r>
          </a:p>
          <a:p>
            <a:pPr lvl="1"/>
            <a:endParaRPr lang="en-US" dirty="0" smtClean="0"/>
          </a:p>
          <a:p>
            <a:r>
              <a:rPr lang="en-US" b="1" dirty="0" smtClean="0"/>
              <a:t>Multi-threading: Thread class</a:t>
            </a:r>
          </a:p>
          <a:p>
            <a:pPr lvl="1"/>
            <a:r>
              <a:rPr lang="en-US" dirty="0" smtClean="0"/>
              <a:t>Virtual </a:t>
            </a:r>
            <a:r>
              <a:rPr lang="en-US" dirty="0" err="1">
                <a:latin typeface="Courier New" pitchFamily="49" charset="0"/>
                <a:cs typeface="Courier New" pitchFamily="49" charset="0"/>
              </a:rPr>
              <a:t>runLoop</a:t>
            </a:r>
            <a:r>
              <a:rPr lang="en-US" dirty="0">
                <a:latin typeface="Courier New" pitchFamily="49" charset="0"/>
                <a:cs typeface="Courier New" pitchFamily="49" charset="0"/>
              </a:rPr>
              <a:t>()</a:t>
            </a:r>
          </a:p>
          <a:p>
            <a:pPr lvl="1"/>
            <a:r>
              <a:rPr lang="en-US" dirty="0" smtClean="0"/>
              <a:t>Define pre-processing: </a:t>
            </a:r>
            <a:r>
              <a:rPr lang="en-US" dirty="0">
                <a:latin typeface="Courier New" pitchFamily="49" charset="0"/>
                <a:cs typeface="Courier New" pitchFamily="49" charset="0"/>
              </a:rPr>
              <a:t>in()</a:t>
            </a:r>
          </a:p>
          <a:p>
            <a:pPr lvl="1"/>
            <a:r>
              <a:rPr lang="en-US" dirty="0" smtClean="0"/>
              <a:t>Processing: </a:t>
            </a:r>
            <a:r>
              <a:rPr lang="en-US" dirty="0">
                <a:latin typeface="Courier New" pitchFamily="49" charset="0"/>
                <a:cs typeface="Courier New" pitchFamily="49" charset="0"/>
              </a:rPr>
              <a:t>process()</a:t>
            </a:r>
          </a:p>
          <a:p>
            <a:pPr lvl="1"/>
            <a:r>
              <a:rPr lang="en-US" dirty="0" smtClean="0"/>
              <a:t>Post-processing: </a:t>
            </a:r>
            <a:r>
              <a:rPr lang="en-US" dirty="0">
                <a:latin typeface="Courier New" pitchFamily="49" charset="0"/>
                <a:cs typeface="Courier New" pitchFamily="49" charset="0"/>
              </a:rPr>
              <a:t>out()</a:t>
            </a:r>
          </a:p>
          <a:p>
            <a:r>
              <a:rPr lang="en-US" dirty="0" smtClean="0"/>
              <a:t>Examples: producer, consumer, pipeline, </a:t>
            </a:r>
            <a:r>
              <a:rPr lang="en-US" dirty="0" err="1" smtClean="0"/>
              <a:t>multicaster</a:t>
            </a:r>
            <a:r>
              <a:rPr lang="en-US" dirty="0" smtClean="0"/>
              <a:t>, …</a:t>
            </a:r>
            <a:endParaRPr lang="de-DE" dirty="0"/>
          </a:p>
        </p:txBody>
      </p:sp>
      <p:sp>
        <p:nvSpPr>
          <p:cNvPr id="3" name="Slide Number Placeholder 2"/>
          <p:cNvSpPr>
            <a:spLocks noGrp="1"/>
          </p:cNvSpPr>
          <p:nvPr>
            <p:ph type="sldNum" sz="quarter" idx="10"/>
          </p:nvPr>
        </p:nvSpPr>
        <p:spPr/>
        <p:txBody>
          <a:bodyPr/>
          <a:lstStyle/>
          <a:p>
            <a:fld id="{0B44029A-B897-4FF4-87AC-5BC7D7D1B411}" type="slidenum">
              <a:rPr lang="en-GB" smtClean="0"/>
              <a:pPr/>
              <a:t>12</a:t>
            </a:fld>
            <a:endParaRPr lang="en-GB"/>
          </a:p>
        </p:txBody>
      </p:sp>
      <p:sp>
        <p:nvSpPr>
          <p:cNvPr id="4" name="Footer Placeholder 3"/>
          <p:cNvSpPr>
            <a:spLocks noGrp="1"/>
          </p:cNvSpPr>
          <p:nvPr>
            <p:ph type="ftr" sz="quarter" idx="11"/>
          </p:nvPr>
        </p:nvSpPr>
        <p:spPr/>
        <p:txBody>
          <a:bodyPr/>
          <a:lstStyle/>
          <a:p>
            <a:r>
              <a:rPr lang="en-GB" smtClean="0"/>
              <a:t>Delete this text and put in here: Date of the Talk, location, … (max: 1 line)</a:t>
            </a:r>
          </a:p>
          <a:p>
            <a:r>
              <a:rPr lang="en-GB" smtClean="0"/>
              <a:t>Put in here: Name of the speaker, function, affiliation, … (max. 1 line)</a:t>
            </a:r>
            <a:endParaRPr lang="en-GB"/>
          </a:p>
        </p:txBody>
      </p:sp>
    </p:spTree>
    <p:extLst>
      <p:ext uri="{BB962C8B-B14F-4D97-AF65-F5344CB8AC3E}">
        <p14:creationId xmlns:p14="http://schemas.microsoft.com/office/powerpoint/2010/main" val="2405238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Inter-thread Communication fabric</a:t>
            </a:r>
            <a:endParaRPr lang="de-DE" dirty="0"/>
          </a:p>
        </p:txBody>
      </p:sp>
      <p:sp>
        <p:nvSpPr>
          <p:cNvPr id="3" name="Content Placeholder 2"/>
          <p:cNvSpPr>
            <a:spLocks noGrp="1"/>
          </p:cNvSpPr>
          <p:nvPr>
            <p:ph idx="1"/>
          </p:nvPr>
        </p:nvSpPr>
        <p:spPr>
          <a:xfrm>
            <a:off x="117475" y="1347788"/>
            <a:ext cx="8395460" cy="4459287"/>
          </a:xfrm>
        </p:spPr>
        <p:txBody>
          <a:bodyPr/>
          <a:lstStyle/>
          <a:p>
            <a:r>
              <a:rPr lang="en-US" sz="2800" dirty="0" smtClean="0"/>
              <a:t>Pluggable modules</a:t>
            </a:r>
          </a:p>
          <a:p>
            <a:pPr lvl="1"/>
            <a:r>
              <a:rPr lang="en-US" dirty="0" smtClean="0"/>
              <a:t>Run-time flexibility</a:t>
            </a:r>
          </a:p>
          <a:p>
            <a:pPr lvl="1"/>
            <a:r>
              <a:rPr lang="en-US" dirty="0" smtClean="0"/>
              <a:t>Initial application settings</a:t>
            </a:r>
          </a:p>
          <a:p>
            <a:pPr lvl="1"/>
            <a:r>
              <a:rPr lang="en-US" dirty="0" smtClean="0"/>
              <a:t>On-the-fly reconfiguration: Enable/disable, insert/remove/replace modules</a:t>
            </a:r>
          </a:p>
          <a:p>
            <a:r>
              <a:rPr lang="en-US" dirty="0" smtClean="0"/>
              <a:t>Idea:</a:t>
            </a:r>
          </a:p>
          <a:p>
            <a:pPr lvl="1"/>
            <a:r>
              <a:rPr lang="en-US" dirty="0" smtClean="0"/>
              <a:t>Pipe-like naming convention</a:t>
            </a:r>
          </a:p>
          <a:p>
            <a:pPr lvl="1"/>
            <a:r>
              <a:rPr lang="en-US" dirty="0" smtClean="0"/>
              <a:t>Create typed-queues</a:t>
            </a:r>
          </a:p>
          <a:p>
            <a:pPr lvl="1"/>
            <a:r>
              <a:rPr lang="en-US" dirty="0" smtClean="0"/>
              <a:t>Build a networked queue</a:t>
            </a:r>
          </a:p>
          <a:p>
            <a:pPr lvl="1"/>
            <a:r>
              <a:rPr lang="en-US" dirty="0" smtClean="0"/>
              <a:t>Plugins is the glue:</a:t>
            </a:r>
            <a:br>
              <a:rPr lang="en-US" dirty="0" smtClean="0"/>
            </a:br>
            <a:r>
              <a:rPr lang="en-US" dirty="0" smtClean="0"/>
              <a:t>source/sink/error queues</a:t>
            </a:r>
          </a:p>
          <a:p>
            <a:pPr lvl="1"/>
            <a:r>
              <a:rPr lang="en-US" dirty="0" smtClean="0"/>
              <a:t>Practical/theoretical framework</a:t>
            </a:r>
            <a:endParaRPr lang="de-DE" dirty="0"/>
          </a:p>
        </p:txBody>
      </p:sp>
      <p:sp>
        <p:nvSpPr>
          <p:cNvPr id="4" name="Slide Number Placeholder 3"/>
          <p:cNvSpPr>
            <a:spLocks noGrp="1"/>
          </p:cNvSpPr>
          <p:nvPr>
            <p:ph type="sldNum" sz="quarter" idx="10"/>
          </p:nvPr>
        </p:nvSpPr>
        <p:spPr/>
        <p:txBody>
          <a:bodyPr/>
          <a:lstStyle/>
          <a:p>
            <a:fld id="{E0998C40-E2E4-4765-A11C-173E79BEC812}" type="slidenum">
              <a:rPr lang="en-GB" smtClean="0"/>
              <a:pPr/>
              <a:t>13</a:t>
            </a:fld>
            <a:endParaRPr lang="en-GB"/>
          </a:p>
        </p:txBody>
      </p:sp>
      <p:sp>
        <p:nvSpPr>
          <p:cNvPr id="5" name="Footer Placeholder 4"/>
          <p:cNvSpPr>
            <a:spLocks noGrp="1"/>
          </p:cNvSpPr>
          <p:nvPr>
            <p:ph type="ftr" sz="quarter" idx="11"/>
          </p:nvPr>
        </p:nvSpPr>
        <p:spPr/>
        <p:txBody>
          <a:bodyPr/>
          <a:lstStyle/>
          <a:p>
            <a:endParaRPr lang="en-GB" dirty="0"/>
          </a:p>
        </p:txBody>
      </p:sp>
      <p:grpSp>
        <p:nvGrpSpPr>
          <p:cNvPr id="14" name="Group 13"/>
          <p:cNvGrpSpPr/>
          <p:nvPr/>
        </p:nvGrpSpPr>
        <p:grpSpPr>
          <a:xfrm>
            <a:off x="7437549" y="1220081"/>
            <a:ext cx="953036" cy="4275786"/>
            <a:chOff x="7437549" y="1220081"/>
            <a:chExt cx="953036" cy="4275786"/>
          </a:xfrm>
        </p:grpSpPr>
        <p:sp>
          <p:nvSpPr>
            <p:cNvPr id="6" name="Rectangle 5"/>
            <p:cNvSpPr/>
            <p:nvPr/>
          </p:nvSpPr>
          <p:spPr bwMode="auto">
            <a:xfrm>
              <a:off x="7437549" y="1220081"/>
              <a:ext cx="914400" cy="914400"/>
            </a:xfrm>
            <a:prstGeom prst="rect">
              <a:avLst/>
            </a:prstGeom>
            <a:noFill/>
            <a:ln w="28575" cap="flat" cmpd="sng" algn="ctr">
              <a:solidFill>
                <a:srgbClr val="4F81B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7" name="Rectangle 6"/>
            <p:cNvSpPr/>
            <p:nvPr/>
          </p:nvSpPr>
          <p:spPr bwMode="auto">
            <a:xfrm>
              <a:off x="7450428" y="2932970"/>
              <a:ext cx="914400" cy="914400"/>
            </a:xfrm>
            <a:prstGeom prst="rect">
              <a:avLst/>
            </a:prstGeom>
            <a:noFill/>
            <a:ln w="28575" cap="flat" cmpd="sng" algn="ctr">
              <a:solidFill>
                <a:srgbClr val="4F81B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8" name="Rectangle 7"/>
            <p:cNvSpPr/>
            <p:nvPr/>
          </p:nvSpPr>
          <p:spPr bwMode="auto">
            <a:xfrm>
              <a:off x="7476185" y="4581467"/>
              <a:ext cx="914400" cy="914400"/>
            </a:xfrm>
            <a:prstGeom prst="rect">
              <a:avLst/>
            </a:prstGeom>
            <a:noFill/>
            <a:ln w="28575" cap="flat" cmpd="sng" algn="ctr">
              <a:solidFill>
                <a:srgbClr val="4F81B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9" name="Down Arrow 8"/>
            <p:cNvSpPr/>
            <p:nvPr/>
          </p:nvSpPr>
          <p:spPr bwMode="auto">
            <a:xfrm>
              <a:off x="7665312" y="2250391"/>
              <a:ext cx="484632" cy="521208"/>
            </a:xfrm>
            <a:prstGeom prst="downArrow">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10" name="Down Arrow 9"/>
            <p:cNvSpPr/>
            <p:nvPr/>
          </p:nvSpPr>
          <p:spPr bwMode="auto">
            <a:xfrm>
              <a:off x="7652433" y="3960255"/>
              <a:ext cx="484632" cy="521208"/>
            </a:xfrm>
            <a:prstGeom prst="downArrow">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grpSp>
      <p:grpSp>
        <p:nvGrpSpPr>
          <p:cNvPr id="13" name="Group 12"/>
          <p:cNvGrpSpPr/>
          <p:nvPr/>
        </p:nvGrpSpPr>
        <p:grpSpPr>
          <a:xfrm>
            <a:off x="7225048" y="2256829"/>
            <a:ext cx="1365160" cy="2215166"/>
            <a:chOff x="9478851" y="2112135"/>
            <a:chExt cx="1365160" cy="2215166"/>
          </a:xfrm>
        </p:grpSpPr>
        <p:sp>
          <p:nvSpPr>
            <p:cNvPr id="12" name="Rectangle 11"/>
            <p:cNvSpPr/>
            <p:nvPr/>
          </p:nvSpPr>
          <p:spPr bwMode="auto">
            <a:xfrm>
              <a:off x="9478851" y="2112135"/>
              <a:ext cx="1365160" cy="2215166"/>
            </a:xfrm>
            <a:prstGeom prst="rect">
              <a:avLst/>
            </a:prstGeom>
            <a:solidFill>
              <a:schemeClr val="bg1">
                <a:alpha val="89000"/>
              </a:schemeClr>
            </a:solidFill>
            <a:ln w="2857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11" name="Down Arrow 10"/>
            <p:cNvSpPr/>
            <p:nvPr/>
          </p:nvSpPr>
          <p:spPr bwMode="auto">
            <a:xfrm>
              <a:off x="9919115" y="2112135"/>
              <a:ext cx="484632" cy="2215166"/>
            </a:xfrm>
            <a:prstGeom prst="downArrow">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grpSp>
      <p:grpSp>
        <p:nvGrpSpPr>
          <p:cNvPr id="20" name="Group 19"/>
          <p:cNvGrpSpPr/>
          <p:nvPr/>
        </p:nvGrpSpPr>
        <p:grpSpPr>
          <a:xfrm>
            <a:off x="5797869" y="3459146"/>
            <a:ext cx="1245986" cy="3234733"/>
            <a:chOff x="5567453" y="1024880"/>
            <a:chExt cx="1847513" cy="4796371"/>
          </a:xfrm>
        </p:grpSpPr>
        <p:grpSp>
          <p:nvGrpSpPr>
            <p:cNvPr id="21" name="Group 20"/>
            <p:cNvGrpSpPr/>
            <p:nvPr/>
          </p:nvGrpSpPr>
          <p:grpSpPr>
            <a:xfrm flipH="1">
              <a:off x="5567453" y="3392879"/>
              <a:ext cx="336150" cy="424347"/>
              <a:chOff x="815163" y="2420888"/>
              <a:chExt cx="531627" cy="743757"/>
            </a:xfrm>
          </p:grpSpPr>
          <p:cxnSp>
            <p:nvCxnSpPr>
              <p:cNvPr id="54" name="Straight Connector 53"/>
              <p:cNvCxnSpPr/>
              <p:nvPr/>
            </p:nvCxnSpPr>
            <p:spPr bwMode="auto">
              <a:xfrm>
                <a:off x="815163"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5" name="Straight Connector 54"/>
              <p:cNvCxnSpPr/>
              <p:nvPr/>
            </p:nvCxnSpPr>
            <p:spPr bwMode="auto">
              <a:xfrm>
                <a:off x="1346790"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6" name="Straight Connector 55"/>
              <p:cNvCxnSpPr/>
              <p:nvPr/>
            </p:nvCxnSpPr>
            <p:spPr bwMode="auto">
              <a:xfrm flipV="1">
                <a:off x="815163" y="315694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7" name="Straight Connector 56"/>
              <p:cNvCxnSpPr/>
              <p:nvPr/>
            </p:nvCxnSpPr>
            <p:spPr bwMode="auto">
              <a:xfrm flipV="1">
                <a:off x="815163" y="2973259"/>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8" name="Straight Connector 57"/>
              <p:cNvCxnSpPr/>
              <p:nvPr/>
            </p:nvCxnSpPr>
            <p:spPr bwMode="auto">
              <a:xfrm flipV="1">
                <a:off x="815163" y="278891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grpSp>
          <p:nvGrpSpPr>
            <p:cNvPr id="22" name="Group 21"/>
            <p:cNvGrpSpPr/>
            <p:nvPr/>
          </p:nvGrpSpPr>
          <p:grpSpPr>
            <a:xfrm rot="16200000" flipH="1">
              <a:off x="6757821" y="3929209"/>
              <a:ext cx="336150" cy="424347"/>
              <a:chOff x="815163" y="2420888"/>
              <a:chExt cx="531627" cy="743757"/>
            </a:xfrm>
          </p:grpSpPr>
          <p:cxnSp>
            <p:nvCxnSpPr>
              <p:cNvPr id="49" name="Straight Connector 48"/>
              <p:cNvCxnSpPr/>
              <p:nvPr/>
            </p:nvCxnSpPr>
            <p:spPr bwMode="auto">
              <a:xfrm>
                <a:off x="815163"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0" name="Straight Connector 49"/>
              <p:cNvCxnSpPr/>
              <p:nvPr/>
            </p:nvCxnSpPr>
            <p:spPr bwMode="auto">
              <a:xfrm>
                <a:off x="1346790"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1" name="Straight Connector 50"/>
              <p:cNvCxnSpPr/>
              <p:nvPr/>
            </p:nvCxnSpPr>
            <p:spPr bwMode="auto">
              <a:xfrm flipV="1">
                <a:off x="815163" y="315694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2" name="Straight Connector 51"/>
              <p:cNvCxnSpPr/>
              <p:nvPr/>
            </p:nvCxnSpPr>
            <p:spPr bwMode="auto">
              <a:xfrm flipV="1">
                <a:off x="815163" y="2973259"/>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3" name="Straight Connector 52"/>
              <p:cNvCxnSpPr/>
              <p:nvPr/>
            </p:nvCxnSpPr>
            <p:spPr bwMode="auto">
              <a:xfrm flipV="1">
                <a:off x="815163" y="278891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grpSp>
          <p:nvGrpSpPr>
            <p:cNvPr id="23" name="Group 22"/>
            <p:cNvGrpSpPr/>
            <p:nvPr/>
          </p:nvGrpSpPr>
          <p:grpSpPr>
            <a:xfrm flipH="1">
              <a:off x="5588955" y="4647297"/>
              <a:ext cx="336150" cy="424347"/>
              <a:chOff x="815163" y="2420888"/>
              <a:chExt cx="531627" cy="743757"/>
            </a:xfrm>
          </p:grpSpPr>
          <p:cxnSp>
            <p:nvCxnSpPr>
              <p:cNvPr id="44" name="Straight Connector 43"/>
              <p:cNvCxnSpPr/>
              <p:nvPr/>
            </p:nvCxnSpPr>
            <p:spPr bwMode="auto">
              <a:xfrm>
                <a:off x="815163"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5" name="Straight Connector 44"/>
              <p:cNvCxnSpPr/>
              <p:nvPr/>
            </p:nvCxnSpPr>
            <p:spPr bwMode="auto">
              <a:xfrm>
                <a:off x="1346790"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6" name="Straight Connector 45"/>
              <p:cNvCxnSpPr/>
              <p:nvPr/>
            </p:nvCxnSpPr>
            <p:spPr bwMode="auto">
              <a:xfrm flipV="1">
                <a:off x="815163" y="315694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7" name="Straight Connector 46"/>
              <p:cNvCxnSpPr/>
              <p:nvPr/>
            </p:nvCxnSpPr>
            <p:spPr bwMode="auto">
              <a:xfrm flipV="1">
                <a:off x="815163" y="2973259"/>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8" name="Straight Connector 47"/>
              <p:cNvCxnSpPr/>
              <p:nvPr/>
            </p:nvCxnSpPr>
            <p:spPr bwMode="auto">
              <a:xfrm flipV="1">
                <a:off x="815163" y="278891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cxnSp>
          <p:nvCxnSpPr>
            <p:cNvPr id="24" name="Straight Arrow Connector 23"/>
            <p:cNvCxnSpPr/>
            <p:nvPr/>
          </p:nvCxnSpPr>
          <p:spPr bwMode="auto">
            <a:xfrm>
              <a:off x="5735528" y="3817226"/>
              <a:ext cx="11193" cy="899749"/>
            </a:xfrm>
            <a:prstGeom prst="straightConnector1">
              <a:avLst/>
            </a:prstGeom>
            <a:noFill/>
            <a:ln w="28575" cap="flat" cmpd="sng" algn="ctr">
              <a:solidFill>
                <a:schemeClr val="folHlink"/>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5" name="Straight Arrow Connector 24"/>
            <p:cNvCxnSpPr>
              <a:stCxn id="35" idx="6"/>
            </p:cNvCxnSpPr>
            <p:nvPr/>
          </p:nvCxnSpPr>
          <p:spPr bwMode="auto">
            <a:xfrm flipV="1">
              <a:off x="5904487" y="4214835"/>
              <a:ext cx="768834" cy="19184"/>
            </a:xfrm>
            <a:prstGeom prst="straightConnector1">
              <a:avLst/>
            </a:prstGeom>
            <a:noFill/>
            <a:ln w="28575" cap="flat" cmpd="sng" algn="ctr">
              <a:solidFill>
                <a:schemeClr val="folHlink"/>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6" name="Straight Arrow Connector 25"/>
            <p:cNvCxnSpPr/>
            <p:nvPr/>
          </p:nvCxnSpPr>
          <p:spPr bwMode="auto">
            <a:xfrm flipH="1">
              <a:off x="5870545" y="1577663"/>
              <a:ext cx="1523850" cy="0"/>
            </a:xfrm>
            <a:prstGeom prst="straightConnector1">
              <a:avLst/>
            </a:prstGeom>
            <a:noFill/>
            <a:ln w="28575" cap="flat" cmpd="sng" algn="ctr">
              <a:solidFill>
                <a:schemeClr val="folHlink"/>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7" name="Straight Arrow Connector 26"/>
            <p:cNvCxnSpPr/>
            <p:nvPr/>
          </p:nvCxnSpPr>
          <p:spPr bwMode="auto">
            <a:xfrm>
              <a:off x="5735528" y="2658831"/>
              <a:ext cx="0" cy="734048"/>
            </a:xfrm>
            <a:prstGeom prst="straightConnector1">
              <a:avLst/>
            </a:prstGeom>
            <a:noFill/>
            <a:ln w="28575" cap="flat" cmpd="sng" algn="ctr">
              <a:solidFill>
                <a:schemeClr val="folHlink"/>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8" name="Straight Arrow Connector 27"/>
            <p:cNvCxnSpPr/>
            <p:nvPr/>
          </p:nvCxnSpPr>
          <p:spPr bwMode="auto">
            <a:xfrm flipH="1">
              <a:off x="5735528" y="5077094"/>
              <a:ext cx="27792" cy="744157"/>
            </a:xfrm>
            <a:prstGeom prst="straightConnector1">
              <a:avLst/>
            </a:prstGeom>
            <a:noFill/>
            <a:ln w="28575" cap="flat" cmpd="sng" algn="ctr">
              <a:solidFill>
                <a:schemeClr val="folHlink"/>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9" name="Straight Arrow Connector 28"/>
            <p:cNvCxnSpPr/>
            <p:nvPr/>
          </p:nvCxnSpPr>
          <p:spPr bwMode="auto">
            <a:xfrm>
              <a:off x="5726103" y="1024880"/>
              <a:ext cx="0" cy="391798"/>
            </a:xfrm>
            <a:prstGeom prst="straightConnector1">
              <a:avLst/>
            </a:prstGeom>
            <a:noFill/>
            <a:ln w="28575" cap="flat" cmpd="sng" algn="ctr">
              <a:solidFill>
                <a:schemeClr val="folHlink"/>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30" name="Straight Arrow Connector 29"/>
            <p:cNvCxnSpPr/>
            <p:nvPr/>
          </p:nvCxnSpPr>
          <p:spPr bwMode="auto">
            <a:xfrm>
              <a:off x="5870545" y="3080559"/>
              <a:ext cx="802775" cy="1060823"/>
            </a:xfrm>
            <a:prstGeom prst="straightConnector1">
              <a:avLst/>
            </a:prstGeom>
            <a:noFill/>
            <a:ln w="28575" cap="flat" cmpd="sng" algn="ctr">
              <a:solidFill>
                <a:schemeClr val="folHlink"/>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nvGrpSpPr>
            <p:cNvPr id="31" name="Group 30"/>
            <p:cNvGrpSpPr/>
            <p:nvPr/>
          </p:nvGrpSpPr>
          <p:grpSpPr>
            <a:xfrm flipH="1">
              <a:off x="5568337" y="2234484"/>
              <a:ext cx="336150" cy="424347"/>
              <a:chOff x="815163" y="2420888"/>
              <a:chExt cx="531627" cy="743757"/>
            </a:xfrm>
          </p:grpSpPr>
          <p:cxnSp>
            <p:nvCxnSpPr>
              <p:cNvPr id="39" name="Straight Connector 38"/>
              <p:cNvCxnSpPr/>
              <p:nvPr/>
            </p:nvCxnSpPr>
            <p:spPr bwMode="auto">
              <a:xfrm>
                <a:off x="815163"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0" name="Straight Connector 39"/>
              <p:cNvCxnSpPr/>
              <p:nvPr/>
            </p:nvCxnSpPr>
            <p:spPr bwMode="auto">
              <a:xfrm>
                <a:off x="1346790" y="2420888"/>
                <a:ext cx="0" cy="736060"/>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1" name="Straight Connector 40"/>
              <p:cNvCxnSpPr/>
              <p:nvPr/>
            </p:nvCxnSpPr>
            <p:spPr bwMode="auto">
              <a:xfrm flipV="1">
                <a:off x="815163" y="315694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2" name="Straight Connector 41"/>
              <p:cNvCxnSpPr/>
              <p:nvPr/>
            </p:nvCxnSpPr>
            <p:spPr bwMode="auto">
              <a:xfrm flipV="1">
                <a:off x="815163" y="2973259"/>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3" name="Straight Connector 42"/>
              <p:cNvCxnSpPr/>
              <p:nvPr/>
            </p:nvCxnSpPr>
            <p:spPr bwMode="auto">
              <a:xfrm flipV="1">
                <a:off x="815163" y="2788918"/>
                <a:ext cx="531627" cy="7697"/>
              </a:xfrm>
              <a:prstGeom prst="line">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cxnSp>
          <p:nvCxnSpPr>
            <p:cNvPr id="32" name="Straight Arrow Connector 31"/>
            <p:cNvCxnSpPr/>
            <p:nvPr/>
          </p:nvCxnSpPr>
          <p:spPr bwMode="auto">
            <a:xfrm>
              <a:off x="5735528" y="1738649"/>
              <a:ext cx="0" cy="528033"/>
            </a:xfrm>
            <a:prstGeom prst="straightConnector1">
              <a:avLst/>
            </a:prstGeom>
            <a:noFill/>
            <a:ln w="28575" cap="flat" cmpd="sng" algn="ctr">
              <a:solidFill>
                <a:schemeClr val="folHlink"/>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33" name="Oval 32"/>
            <p:cNvSpPr/>
            <p:nvPr/>
          </p:nvSpPr>
          <p:spPr bwMode="auto">
            <a:xfrm>
              <a:off x="5568337" y="1416678"/>
              <a:ext cx="315532" cy="321971"/>
            </a:xfrm>
            <a:prstGeom prst="ellipse">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34" name="Oval 33"/>
            <p:cNvSpPr/>
            <p:nvPr/>
          </p:nvSpPr>
          <p:spPr bwMode="auto">
            <a:xfrm>
              <a:off x="5588955" y="2864869"/>
              <a:ext cx="315532" cy="321971"/>
            </a:xfrm>
            <a:prstGeom prst="ellipse">
              <a:avLst/>
            </a:prstGeom>
            <a:solidFill>
              <a:schemeClr val="bg1"/>
            </a:solidFill>
            <a:ln w="28575" cap="flat" cmpd="sng" algn="ctr">
              <a:solidFill>
                <a:schemeClr val="folHlink"/>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35" name="Oval 34"/>
            <p:cNvSpPr/>
            <p:nvPr/>
          </p:nvSpPr>
          <p:spPr bwMode="auto">
            <a:xfrm>
              <a:off x="5588955" y="4073033"/>
              <a:ext cx="315532" cy="321971"/>
            </a:xfrm>
            <a:prstGeom prst="ellipse">
              <a:avLst/>
            </a:prstGeom>
            <a:solidFill>
              <a:schemeClr val="bg1"/>
            </a:solidFill>
            <a:ln w="28575" cap="flat" cmpd="sng" algn="ctr">
              <a:solidFill>
                <a:schemeClr val="folHlink"/>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36" name="Oval 35"/>
            <p:cNvSpPr/>
            <p:nvPr/>
          </p:nvSpPr>
          <p:spPr bwMode="auto">
            <a:xfrm>
              <a:off x="5588071" y="5220038"/>
              <a:ext cx="315532" cy="321971"/>
            </a:xfrm>
            <a:prstGeom prst="ellipse">
              <a:avLst/>
            </a:prstGeom>
            <a:solidFill>
              <a:schemeClr val="bg1"/>
            </a:solidFill>
            <a:ln w="28575" cap="flat" cmpd="sng" algn="ctr">
              <a:solidFill>
                <a:schemeClr val="folHlink"/>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cxnSp>
          <p:nvCxnSpPr>
            <p:cNvPr id="37" name="Straight Arrow Connector 36"/>
            <p:cNvCxnSpPr/>
            <p:nvPr/>
          </p:nvCxnSpPr>
          <p:spPr bwMode="auto">
            <a:xfrm flipV="1">
              <a:off x="7394395" y="1577664"/>
              <a:ext cx="0" cy="2563719"/>
            </a:xfrm>
            <a:prstGeom prst="straightConnector1">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38" name="Straight Arrow Connector 37"/>
            <p:cNvCxnSpPr/>
            <p:nvPr/>
          </p:nvCxnSpPr>
          <p:spPr bwMode="auto">
            <a:xfrm flipH="1">
              <a:off x="7138070" y="4141382"/>
              <a:ext cx="276896" cy="1"/>
            </a:xfrm>
            <a:prstGeom prst="straightConnector1">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spTree>
    <p:extLst>
      <p:ext uri="{BB962C8B-B14F-4D97-AF65-F5344CB8AC3E}">
        <p14:creationId xmlns:p14="http://schemas.microsoft.com/office/powerpoint/2010/main" val="292301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Implementation and test </a:t>
            </a:r>
            <a:endParaRPr lang="de-DE" dirty="0"/>
          </a:p>
        </p:txBody>
      </p:sp>
      <p:sp>
        <p:nvSpPr>
          <p:cNvPr id="3" name="Content Placeholder 2"/>
          <p:cNvSpPr>
            <a:spLocks noGrp="1"/>
          </p:cNvSpPr>
          <p:nvPr>
            <p:ph idx="1"/>
          </p:nvPr>
        </p:nvSpPr>
        <p:spPr>
          <a:xfrm>
            <a:off x="117474" y="1347788"/>
            <a:ext cx="8714553" cy="4459287"/>
          </a:xfrm>
        </p:spPr>
        <p:txBody>
          <a:bodyPr/>
          <a:lstStyle/>
          <a:p>
            <a:r>
              <a:rPr lang="en-US" dirty="0" smtClean="0"/>
              <a:t>Device/Device server model</a:t>
            </a:r>
          </a:p>
          <a:p>
            <a:pPr lvl="1"/>
            <a:r>
              <a:rPr lang="en-US" sz="2000" dirty="0" smtClean="0"/>
              <a:t>Homogenous software framework</a:t>
            </a:r>
          </a:p>
          <a:p>
            <a:pPr lvl="1"/>
            <a:r>
              <a:rPr lang="en-US" sz="2000" dirty="0" smtClean="0"/>
              <a:t>Highly configurable components</a:t>
            </a:r>
          </a:p>
          <a:p>
            <a:pPr lvl="1"/>
            <a:r>
              <a:rPr lang="en-US" sz="2000" dirty="0" smtClean="0"/>
              <a:t>Our applications are already Devices </a:t>
            </a:r>
            <a:br>
              <a:rPr lang="en-US" sz="2000" dirty="0" smtClean="0"/>
            </a:br>
            <a:r>
              <a:rPr lang="en-US" sz="2000" dirty="0" smtClean="0"/>
              <a:t>(</a:t>
            </a:r>
            <a:r>
              <a:rPr lang="en-US" sz="2000" dirty="0" err="1" smtClean="0"/>
              <a:t>DeviceServers</a:t>
            </a:r>
            <a:r>
              <a:rPr lang="en-US" sz="2000" dirty="0" smtClean="0"/>
              <a:t> will be integrated soon)</a:t>
            </a:r>
          </a:p>
          <a:p>
            <a:r>
              <a:rPr lang="en-US" dirty="0" smtClean="0"/>
              <a:t>Implementation</a:t>
            </a:r>
          </a:p>
          <a:p>
            <a:pPr lvl="1"/>
            <a:r>
              <a:rPr lang="en-US" sz="2000" dirty="0" smtClean="0"/>
              <a:t>One feeder can feed one PCL node </a:t>
            </a:r>
          </a:p>
          <a:p>
            <a:pPr lvl="1"/>
            <a:r>
              <a:rPr lang="en-US" sz="2000" dirty="0" smtClean="0"/>
              <a:t>Up to 8 feeders run in parallel: </a:t>
            </a:r>
            <a:br>
              <a:rPr lang="en-US" sz="2000" dirty="0" smtClean="0"/>
            </a:br>
            <a:r>
              <a:rPr lang="en-US" sz="2000" dirty="0" smtClean="0"/>
              <a:t>8 </a:t>
            </a:r>
            <a:r>
              <a:rPr lang="en-US" sz="2000" dirty="0"/>
              <a:t>(full size) </a:t>
            </a:r>
            <a:r>
              <a:rPr lang="en-US" sz="2000" dirty="0" smtClean="0"/>
              <a:t>trains per second</a:t>
            </a:r>
            <a:endParaRPr lang="en-US" dirty="0"/>
          </a:p>
          <a:p>
            <a:r>
              <a:rPr lang="en-US" dirty="0" smtClean="0"/>
              <a:t>Some results (very preliminary)</a:t>
            </a:r>
          </a:p>
          <a:p>
            <a:pPr lvl="1"/>
            <a:r>
              <a:rPr lang="en-US" sz="2000" dirty="0" smtClean="0"/>
              <a:t>MTU=1500: 1 train sent/received in 0.98 sec</a:t>
            </a:r>
          </a:p>
          <a:p>
            <a:pPr lvl="1"/>
            <a:r>
              <a:rPr lang="en-US" sz="2000" dirty="0" smtClean="0"/>
              <a:t>MTU=9000: </a:t>
            </a:r>
            <a:r>
              <a:rPr lang="en-US" sz="2000" dirty="0"/>
              <a:t>1 train sent/received in </a:t>
            </a:r>
            <a:r>
              <a:rPr lang="en-US" sz="2000" dirty="0" smtClean="0"/>
              <a:t>0.86 </a:t>
            </a:r>
            <a:r>
              <a:rPr lang="en-US" sz="2000" dirty="0"/>
              <a:t>sec</a:t>
            </a:r>
          </a:p>
          <a:p>
            <a:pPr lvl="1"/>
            <a:r>
              <a:rPr lang="en-US" sz="2000" dirty="0" smtClean="0"/>
              <a:t>Running time: few minutes</a:t>
            </a:r>
          </a:p>
          <a:p>
            <a:pPr lvl="1"/>
            <a:r>
              <a:rPr lang="en-US" sz="2000" dirty="0" smtClean="0"/>
              <a:t>No processing, no TCP out-streaming</a:t>
            </a:r>
          </a:p>
          <a:p>
            <a:endParaRPr lang="en-US" sz="2000" dirty="0"/>
          </a:p>
        </p:txBody>
      </p:sp>
      <p:sp>
        <p:nvSpPr>
          <p:cNvPr id="4" name="Slide Number Placeholder 3"/>
          <p:cNvSpPr>
            <a:spLocks noGrp="1"/>
          </p:cNvSpPr>
          <p:nvPr>
            <p:ph type="sldNum" sz="quarter" idx="10"/>
          </p:nvPr>
        </p:nvSpPr>
        <p:spPr/>
        <p:txBody>
          <a:bodyPr/>
          <a:lstStyle/>
          <a:p>
            <a:fld id="{E0998C40-E2E4-4765-A11C-173E79BEC812}" type="slidenum">
              <a:rPr lang="en-GB" smtClean="0"/>
              <a:pPr/>
              <a:t>14</a:t>
            </a:fld>
            <a:endParaRPr lang="en-GB"/>
          </a:p>
        </p:txBody>
      </p:sp>
      <p:sp>
        <p:nvSpPr>
          <p:cNvPr id="5" name="Footer Placeholder 4"/>
          <p:cNvSpPr>
            <a:spLocks noGrp="1"/>
          </p:cNvSpPr>
          <p:nvPr>
            <p:ph type="ftr" sz="quarter" idx="11"/>
          </p:nvPr>
        </p:nvSpPr>
        <p:spPr/>
        <p:txBody>
          <a:bodyPr/>
          <a:lstStyle/>
          <a:p>
            <a:endParaRPr lang="en-GB" dirty="0"/>
          </a:p>
        </p:txBody>
      </p:sp>
      <p:pic>
        <p:nvPicPr>
          <p:cNvPr id="10" name="Picture 2" descr="\\VBOXSVR\boukhelef\Documents\Screenshot-PCL node 1.png"/>
          <p:cNvPicPr>
            <a:picLocks noChangeAspect="1" noChangeArrowheads="1"/>
          </p:cNvPicPr>
          <p:nvPr/>
        </p:nvPicPr>
        <p:blipFill rotWithShape="1">
          <a:blip r:embed="rId2">
            <a:extLst>
              <a:ext uri="{28A0092B-C50C-407E-A947-70E740481C1C}">
                <a14:useLocalDpi xmlns:a14="http://schemas.microsoft.com/office/drawing/2010/main" val="0"/>
              </a:ext>
            </a:extLst>
          </a:blip>
          <a:srcRect t="13551" r="23452" b="1863"/>
          <a:stretch/>
        </p:blipFill>
        <p:spPr bwMode="auto">
          <a:xfrm>
            <a:off x="6134099" y="4509013"/>
            <a:ext cx="2928938" cy="19664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bwMode="auto">
          <a:xfrm>
            <a:off x="6687343" y="1327150"/>
            <a:ext cx="469900" cy="450850"/>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1"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1</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cxnSp>
        <p:nvCxnSpPr>
          <p:cNvPr id="14" name="Straight Arrow Connector 13"/>
          <p:cNvCxnSpPr/>
          <p:nvPr/>
        </p:nvCxnSpPr>
        <p:spPr bwMode="auto">
          <a:xfrm>
            <a:off x="7166770" y="2298700"/>
            <a:ext cx="882650" cy="0"/>
          </a:xfrm>
          <a:prstGeom prst="straightConnector1">
            <a:avLst/>
          </a:prstGeom>
          <a:noFill/>
          <a:ln w="28575" cap="flat" cmpd="sng" algn="ctr">
            <a:solidFill>
              <a:srgbClr val="4F81BD"/>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5" name="Rectangle 14"/>
          <p:cNvSpPr/>
          <p:nvPr/>
        </p:nvSpPr>
        <p:spPr bwMode="auto">
          <a:xfrm>
            <a:off x="8039893" y="1327150"/>
            <a:ext cx="469900" cy="450850"/>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1"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5</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6" name="Rectangle 15"/>
          <p:cNvSpPr/>
          <p:nvPr/>
        </p:nvSpPr>
        <p:spPr bwMode="auto">
          <a:xfrm>
            <a:off x="6696870" y="2044700"/>
            <a:ext cx="469900" cy="450850"/>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1"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2</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7" name="Rectangle 16"/>
          <p:cNvSpPr/>
          <p:nvPr/>
        </p:nvSpPr>
        <p:spPr bwMode="auto">
          <a:xfrm>
            <a:off x="6687343" y="2790825"/>
            <a:ext cx="469900" cy="450850"/>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1"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3</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8" name="Rectangle 17"/>
          <p:cNvSpPr/>
          <p:nvPr/>
        </p:nvSpPr>
        <p:spPr bwMode="auto">
          <a:xfrm>
            <a:off x="6696864" y="3562350"/>
            <a:ext cx="469900" cy="450850"/>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1"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4</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9" name="Rectangle 18"/>
          <p:cNvSpPr/>
          <p:nvPr/>
        </p:nvSpPr>
        <p:spPr bwMode="auto">
          <a:xfrm>
            <a:off x="8049420" y="2044700"/>
            <a:ext cx="469900" cy="450850"/>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1"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6</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20" name="Rectangle 19"/>
          <p:cNvSpPr/>
          <p:nvPr/>
        </p:nvSpPr>
        <p:spPr bwMode="auto">
          <a:xfrm>
            <a:off x="8039893" y="2790825"/>
            <a:ext cx="469900" cy="450850"/>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1"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7</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21" name="Rectangle 20"/>
          <p:cNvSpPr/>
          <p:nvPr/>
        </p:nvSpPr>
        <p:spPr bwMode="auto">
          <a:xfrm>
            <a:off x="8049414" y="3562350"/>
            <a:ext cx="469900" cy="450850"/>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ctr" anchorCtr="1"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8</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cxnSp>
        <p:nvCxnSpPr>
          <p:cNvPr id="22" name="Straight Arrow Connector 21"/>
          <p:cNvCxnSpPr/>
          <p:nvPr/>
        </p:nvCxnSpPr>
        <p:spPr bwMode="auto">
          <a:xfrm>
            <a:off x="7157243" y="3035300"/>
            <a:ext cx="882650" cy="0"/>
          </a:xfrm>
          <a:prstGeom prst="straightConnector1">
            <a:avLst/>
          </a:prstGeom>
          <a:noFill/>
          <a:ln w="28575" cap="flat" cmpd="sng" algn="ctr">
            <a:solidFill>
              <a:srgbClr val="4F81BD"/>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3" name="Straight Arrow Connector 22"/>
          <p:cNvCxnSpPr/>
          <p:nvPr/>
        </p:nvCxnSpPr>
        <p:spPr bwMode="auto">
          <a:xfrm>
            <a:off x="7166764" y="3787775"/>
            <a:ext cx="882650" cy="0"/>
          </a:xfrm>
          <a:prstGeom prst="straightConnector1">
            <a:avLst/>
          </a:prstGeom>
          <a:noFill/>
          <a:ln w="28575" cap="flat" cmpd="sng" algn="ctr">
            <a:solidFill>
              <a:srgbClr val="4F81BD"/>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4" name="Straight Arrow Connector 23"/>
          <p:cNvCxnSpPr/>
          <p:nvPr/>
        </p:nvCxnSpPr>
        <p:spPr bwMode="auto">
          <a:xfrm>
            <a:off x="7157243" y="1552575"/>
            <a:ext cx="882650" cy="0"/>
          </a:xfrm>
          <a:prstGeom prst="straightConnector1">
            <a:avLst/>
          </a:prstGeom>
          <a:noFill/>
          <a:ln w="28575" cap="flat" cmpd="sng" algn="ctr">
            <a:solidFill>
              <a:srgbClr val="4F81BD"/>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5" name="Elbow Connector 24"/>
          <p:cNvCxnSpPr>
            <a:stCxn id="15" idx="3"/>
            <a:endCxn id="16" idx="1"/>
          </p:cNvCxnSpPr>
          <p:nvPr/>
        </p:nvCxnSpPr>
        <p:spPr bwMode="auto">
          <a:xfrm flipH="1">
            <a:off x="6696870" y="1552575"/>
            <a:ext cx="1812923" cy="717550"/>
          </a:xfrm>
          <a:prstGeom prst="bentConnector5">
            <a:avLst>
              <a:gd name="adj1" fmla="val -12609"/>
              <a:gd name="adj2" fmla="val 50000"/>
              <a:gd name="adj3" fmla="val 112609"/>
            </a:avLst>
          </a:prstGeom>
          <a:noFill/>
          <a:ln w="28575" cap="flat" cmpd="sng" algn="ctr">
            <a:solidFill>
              <a:srgbClr val="C0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6" name="Elbow Connector 25"/>
          <p:cNvCxnSpPr/>
          <p:nvPr/>
        </p:nvCxnSpPr>
        <p:spPr bwMode="auto">
          <a:xfrm flipH="1">
            <a:off x="6696870" y="2286000"/>
            <a:ext cx="1812923" cy="717550"/>
          </a:xfrm>
          <a:prstGeom prst="bentConnector5">
            <a:avLst>
              <a:gd name="adj1" fmla="val -12609"/>
              <a:gd name="adj2" fmla="val 50000"/>
              <a:gd name="adj3" fmla="val 112609"/>
            </a:avLst>
          </a:prstGeom>
          <a:noFill/>
          <a:ln w="28575" cap="flat" cmpd="sng" algn="ctr">
            <a:solidFill>
              <a:srgbClr val="C0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7" name="Elbow Connector 26"/>
          <p:cNvCxnSpPr/>
          <p:nvPr/>
        </p:nvCxnSpPr>
        <p:spPr bwMode="auto">
          <a:xfrm flipH="1">
            <a:off x="6696870" y="2994025"/>
            <a:ext cx="1812923" cy="717550"/>
          </a:xfrm>
          <a:prstGeom prst="bentConnector5">
            <a:avLst>
              <a:gd name="adj1" fmla="val -12609"/>
              <a:gd name="adj2" fmla="val 50000"/>
              <a:gd name="adj3" fmla="val 112609"/>
            </a:avLst>
          </a:prstGeom>
          <a:noFill/>
          <a:ln w="28575" cap="flat" cmpd="sng" algn="ctr">
            <a:solidFill>
              <a:srgbClr val="C0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8" name="Elbow Connector 27"/>
          <p:cNvCxnSpPr>
            <a:stCxn id="21" idx="3"/>
            <a:endCxn id="13" idx="1"/>
          </p:cNvCxnSpPr>
          <p:nvPr/>
        </p:nvCxnSpPr>
        <p:spPr bwMode="auto">
          <a:xfrm flipH="1" flipV="1">
            <a:off x="6687343" y="1552575"/>
            <a:ext cx="1831971" cy="2235200"/>
          </a:xfrm>
          <a:prstGeom prst="bentConnector5">
            <a:avLst>
              <a:gd name="adj1" fmla="val -12478"/>
              <a:gd name="adj2" fmla="val -16193"/>
              <a:gd name="adj3" fmla="val 118024"/>
            </a:avLst>
          </a:prstGeom>
          <a:noFill/>
          <a:ln w="28575" cap="flat" cmpd="sng" algn="ctr">
            <a:solidFill>
              <a:srgbClr val="C0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Tree>
    <p:extLst>
      <p:ext uri="{BB962C8B-B14F-4D97-AF65-F5344CB8AC3E}">
        <p14:creationId xmlns:p14="http://schemas.microsoft.com/office/powerpoint/2010/main" val="280670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dissolve">
                                      <p:cBhvr>
                                        <p:cTn id="13" dur="500"/>
                                        <p:tgtEl>
                                          <p:spTgt spid="1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dissolve">
                                      <p:cBhvr>
                                        <p:cTn id="23" dur="500"/>
                                        <p:tgtEl>
                                          <p:spTgt spid="19"/>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dissolve">
                                      <p:cBhvr>
                                        <p:cTn id="26" dur="500"/>
                                        <p:tgtEl>
                                          <p:spTgt spid="20"/>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dissolve">
                                      <p:cBhvr>
                                        <p:cTn id="29" dur="500"/>
                                        <p:tgtEl>
                                          <p:spTgt spid="2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left)">
                                      <p:cBhvr>
                                        <p:cTn id="34" dur="500"/>
                                        <p:tgtEl>
                                          <p:spTgt spid="24"/>
                                        </p:tgtEl>
                                      </p:cBhvr>
                                    </p:animEffect>
                                  </p:childTnLst>
                                </p:cTn>
                              </p:par>
                              <p:par>
                                <p:cTn id="35" presetID="22" presetClass="entr" presetSubtype="8"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par>
                                <p:cTn id="38" presetID="22" presetClass="entr" presetSubtype="8" fill="hold"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ipe(left)">
                                      <p:cBhvr>
                                        <p:cTn id="40" dur="500"/>
                                        <p:tgtEl>
                                          <p:spTgt spid="22"/>
                                        </p:tgtEl>
                                      </p:cBhvr>
                                    </p:animEffect>
                                  </p:childTnLst>
                                </p:cTn>
                              </p:par>
                              <p:par>
                                <p:cTn id="41" presetID="22" presetClass="entr" presetSubtype="8"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left)">
                                      <p:cBhvr>
                                        <p:cTn id="43" dur="500"/>
                                        <p:tgtEl>
                                          <p:spTgt spid="2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wipe(up)">
                                      <p:cBhvr>
                                        <p:cTn id="48" dur="500"/>
                                        <p:tgtEl>
                                          <p:spTgt spid="25"/>
                                        </p:tgtEl>
                                      </p:cBhvr>
                                    </p:animEffect>
                                  </p:childTnLst>
                                </p:cTn>
                              </p:par>
                              <p:par>
                                <p:cTn id="49" presetID="22" presetClass="entr" presetSubtype="1" fill="hold" nodeType="with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wipe(up)">
                                      <p:cBhvr>
                                        <p:cTn id="51" dur="500"/>
                                        <p:tgtEl>
                                          <p:spTgt spid="26"/>
                                        </p:tgtEl>
                                      </p:cBhvr>
                                    </p:animEffect>
                                  </p:childTnLst>
                                </p:cTn>
                              </p:par>
                              <p:par>
                                <p:cTn id="52" presetID="22" presetClass="entr" presetSubtype="1" fill="hold" nodeType="with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wipe(up)">
                                      <p:cBhvr>
                                        <p:cTn id="54" dur="500"/>
                                        <p:tgtEl>
                                          <p:spTgt spid="27"/>
                                        </p:tgtEl>
                                      </p:cBhvr>
                                    </p:animEffect>
                                  </p:childTnLst>
                                </p:cTn>
                              </p:par>
                              <p:par>
                                <p:cTn id="55" presetID="22" presetClass="entr" presetSubtype="4" fill="hold" nodeType="with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wipe(down)">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fade">
                                      <p:cBhvr>
                                        <p:cTn id="6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18" grpId="0" animBg="1"/>
      <p:bldP spid="19" grpId="0" animBg="1"/>
      <p:bldP spid="20"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Unidirectional </a:t>
            </a:r>
            <a:r>
              <a:rPr lang="en-US" dirty="0"/>
              <a:t>tests</a:t>
            </a:r>
          </a:p>
        </p:txBody>
      </p:sp>
      <p:sp>
        <p:nvSpPr>
          <p:cNvPr id="3" name="Content Placeholder 2"/>
          <p:cNvSpPr>
            <a:spLocks noGrp="1"/>
          </p:cNvSpPr>
          <p:nvPr>
            <p:ph idx="1"/>
          </p:nvPr>
        </p:nvSpPr>
        <p:spPr>
          <a:xfrm>
            <a:off x="117474" y="1347788"/>
            <a:ext cx="8572869" cy="4459287"/>
          </a:xfrm>
        </p:spPr>
        <p:txBody>
          <a:bodyPr/>
          <a:lstStyle/>
          <a:p>
            <a:r>
              <a:rPr lang="en-US" dirty="0" smtClean="0"/>
              <a:t>UDP</a:t>
            </a:r>
            <a:r>
              <a:rPr lang="en-US" dirty="0"/>
              <a:t>: </a:t>
            </a:r>
            <a:endParaRPr lang="en-US" dirty="0" smtClean="0"/>
          </a:p>
          <a:p>
            <a:pPr lvl="1"/>
            <a:r>
              <a:rPr lang="en-US" sz="2000" b="1" dirty="0"/>
              <a:t>Send buffer </a:t>
            </a:r>
            <a:r>
              <a:rPr lang="en-US" sz="2000" b="1" dirty="0" smtClean="0"/>
              <a:t>size=128K </a:t>
            </a:r>
            <a:r>
              <a:rPr lang="en-US" sz="2000" b="1" dirty="0" smtClean="0">
                <a:sym typeface="Wingdings" pitchFamily="2" charset="2"/>
              </a:rPr>
              <a:t></a:t>
            </a:r>
            <a:r>
              <a:rPr lang="en-US" sz="2000" b="1" dirty="0" smtClean="0"/>
              <a:t> 8.39 </a:t>
            </a:r>
            <a:r>
              <a:rPr lang="en-US" sz="2000" b="1" dirty="0" err="1" smtClean="0"/>
              <a:t>Gbps</a:t>
            </a:r>
            <a:endParaRPr lang="en-US" sz="2000" b="1" dirty="0"/>
          </a:p>
          <a:p>
            <a:pPr lvl="2"/>
            <a:r>
              <a:rPr lang="en-US" sz="1800" dirty="0"/>
              <a:t>Packet loss: 80% (128K) ~ 0.01% (1M</a:t>
            </a:r>
            <a:r>
              <a:rPr lang="en-US" sz="1800" dirty="0" smtClean="0"/>
              <a:t>)</a:t>
            </a:r>
          </a:p>
          <a:p>
            <a:pPr lvl="2"/>
            <a:r>
              <a:rPr lang="en-US" sz="1800" dirty="0" smtClean="0"/>
              <a:t>With CPU affinity: 20</a:t>
            </a:r>
            <a:r>
              <a:rPr lang="en-US" sz="1800" dirty="0"/>
              <a:t>% (128K) ~ 0.01% (1M</a:t>
            </a:r>
            <a:r>
              <a:rPr lang="en-US" sz="1800" dirty="0" smtClean="0"/>
              <a:t>)</a:t>
            </a:r>
          </a:p>
          <a:p>
            <a:pPr lvl="1"/>
            <a:r>
              <a:rPr lang="en-US" sz="2000" b="1" dirty="0"/>
              <a:t>Send buffer size=256K~1M </a:t>
            </a:r>
            <a:r>
              <a:rPr lang="en-US" sz="2000" b="1" dirty="0" smtClean="0"/>
              <a:t> </a:t>
            </a:r>
            <a:r>
              <a:rPr lang="en-US" sz="2000" b="1" dirty="0" smtClean="0">
                <a:sym typeface="Wingdings" pitchFamily="2" charset="2"/>
              </a:rPr>
              <a:t> </a:t>
            </a:r>
            <a:r>
              <a:rPr lang="en-US" sz="2000" b="1" dirty="0" smtClean="0"/>
              <a:t>9.61 </a:t>
            </a:r>
            <a:r>
              <a:rPr lang="en-US" sz="2000" b="1" dirty="0" err="1" smtClean="0"/>
              <a:t>Gbps</a:t>
            </a:r>
            <a:endParaRPr lang="en-US" sz="2000" b="1" dirty="0"/>
          </a:p>
          <a:p>
            <a:pPr lvl="2"/>
            <a:r>
              <a:rPr lang="en-US" sz="1800" dirty="0"/>
              <a:t>Packet loss: 67</a:t>
            </a:r>
            <a:r>
              <a:rPr lang="en-US" sz="1800" dirty="0" smtClean="0"/>
              <a:t>% </a:t>
            </a:r>
            <a:r>
              <a:rPr lang="en-US" sz="1800" dirty="0"/>
              <a:t>(128K) ~ </a:t>
            </a:r>
            <a:r>
              <a:rPr lang="en-US" sz="1800" dirty="0" smtClean="0"/>
              <a:t>0.03% </a:t>
            </a:r>
            <a:r>
              <a:rPr lang="en-US" sz="1800" dirty="0"/>
              <a:t>(1M)</a:t>
            </a:r>
          </a:p>
          <a:p>
            <a:pPr lvl="2"/>
            <a:r>
              <a:rPr lang="en-US" sz="1800" dirty="0" smtClean="0"/>
              <a:t>With </a:t>
            </a:r>
            <a:r>
              <a:rPr lang="en-US" sz="1800" dirty="0"/>
              <a:t>CPU </a:t>
            </a:r>
            <a:r>
              <a:rPr lang="en-US" sz="1800" dirty="0" smtClean="0"/>
              <a:t>affinity: 0.3% </a:t>
            </a:r>
            <a:r>
              <a:rPr lang="en-US" sz="1800" dirty="0"/>
              <a:t>(128K) ~ </a:t>
            </a:r>
            <a:r>
              <a:rPr lang="en-US" sz="1800" dirty="0" smtClean="0"/>
              <a:t>0% </a:t>
            </a:r>
            <a:r>
              <a:rPr lang="en-US" sz="1800" dirty="0"/>
              <a:t>(</a:t>
            </a:r>
            <a:r>
              <a:rPr lang="en-US" sz="1800" dirty="0" smtClean="0"/>
              <a:t>1M)</a:t>
            </a:r>
          </a:p>
          <a:p>
            <a:pPr lvl="1"/>
            <a:r>
              <a:rPr lang="en-US" sz="2000" b="1" dirty="0" smtClean="0"/>
              <a:t>Send </a:t>
            </a:r>
            <a:r>
              <a:rPr lang="en-US" sz="2000" b="1" dirty="0"/>
              <a:t>buffer </a:t>
            </a:r>
            <a:r>
              <a:rPr lang="en-US" sz="2000" b="1" dirty="0" smtClean="0"/>
              <a:t>size=4M  </a:t>
            </a:r>
            <a:r>
              <a:rPr lang="en-US" sz="2000" b="1" dirty="0" smtClean="0">
                <a:sym typeface="Wingdings" pitchFamily="2" charset="2"/>
              </a:rPr>
              <a:t>  </a:t>
            </a:r>
            <a:r>
              <a:rPr lang="en-US" sz="2000" b="1" dirty="0" smtClean="0"/>
              <a:t>13Gbps send / 8.4Gbps receive</a:t>
            </a:r>
          </a:p>
          <a:p>
            <a:pPr lvl="2"/>
            <a:r>
              <a:rPr lang="en-US" sz="1800" dirty="0"/>
              <a:t>Packet loss: </a:t>
            </a:r>
            <a:r>
              <a:rPr lang="en-US" sz="1800" dirty="0" smtClean="0"/>
              <a:t>35%</a:t>
            </a:r>
            <a:endParaRPr lang="en-US" sz="1800" b="1" dirty="0"/>
          </a:p>
          <a:p>
            <a:pPr lvl="2"/>
            <a:r>
              <a:rPr lang="en-US" sz="1800" dirty="0" smtClean="0"/>
              <a:t>Why: driver’s send queue overflow (</a:t>
            </a:r>
            <a:r>
              <a:rPr lang="en-US" sz="1800" dirty="0" err="1" smtClean="0"/>
              <a:t>tx</a:t>
            </a:r>
            <a:r>
              <a:rPr lang="en-US" sz="1800" dirty="0" smtClean="0"/>
              <a:t>-queue-</a:t>
            </a:r>
            <a:r>
              <a:rPr lang="en-US" sz="1800" dirty="0" err="1" smtClean="0"/>
              <a:t>len</a:t>
            </a:r>
            <a:r>
              <a:rPr lang="en-US" sz="1800" dirty="0" smtClean="0"/>
              <a:t> should be increased)</a:t>
            </a:r>
          </a:p>
          <a:p>
            <a:pPr lvl="2"/>
            <a:r>
              <a:rPr lang="en-US" sz="1800" dirty="0" smtClean="0"/>
              <a:t>Default Linux </a:t>
            </a:r>
            <a:r>
              <a:rPr lang="en-US" sz="1800" dirty="0"/>
              <a:t>kernel </a:t>
            </a:r>
            <a:r>
              <a:rPr lang="en-US" sz="1800" dirty="0" smtClean="0"/>
              <a:t>behavior: Does not return ENOBUFS error</a:t>
            </a:r>
            <a:br>
              <a:rPr lang="en-US" sz="1800" dirty="0" smtClean="0"/>
            </a:br>
            <a:r>
              <a:rPr lang="en-US" sz="1800" dirty="0" smtClean="0"/>
              <a:t>“The </a:t>
            </a:r>
            <a:r>
              <a:rPr lang="en-US" sz="1800" dirty="0"/>
              <a:t>output queue for a network interface was full. This generally indicates that the interface has stopped sending, but may be caused by transient congestion. (Normally, this does not occur in Linux. Packets are just silently dropped when a device queue overflows</a:t>
            </a:r>
            <a:r>
              <a:rPr lang="en-US" sz="1800" dirty="0" smtClean="0"/>
              <a:t>.)”. From man</a:t>
            </a:r>
            <a:endParaRPr lang="en-US" sz="1800" dirty="0"/>
          </a:p>
        </p:txBody>
      </p:sp>
      <p:sp>
        <p:nvSpPr>
          <p:cNvPr id="4" name="Slide Number Placeholder 3"/>
          <p:cNvSpPr>
            <a:spLocks noGrp="1"/>
          </p:cNvSpPr>
          <p:nvPr>
            <p:ph type="sldNum" sz="quarter" idx="10"/>
          </p:nvPr>
        </p:nvSpPr>
        <p:spPr/>
        <p:txBody>
          <a:bodyPr/>
          <a:lstStyle/>
          <a:p>
            <a:fld id="{E0998C40-E2E4-4765-A11C-173E79BEC812}" type="slidenum">
              <a:rPr lang="en-GB" smtClean="0"/>
              <a:pPr/>
              <a:t>15</a:t>
            </a:fld>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8957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tuning</a:t>
            </a:r>
            <a:endParaRPr lang="de-DE" dirty="0"/>
          </a:p>
        </p:txBody>
      </p:sp>
      <p:sp>
        <p:nvSpPr>
          <p:cNvPr id="3" name="Content Placeholder 2"/>
          <p:cNvSpPr>
            <a:spLocks noGrp="1"/>
          </p:cNvSpPr>
          <p:nvPr>
            <p:ph idx="1"/>
          </p:nvPr>
        </p:nvSpPr>
        <p:spPr>
          <a:xfrm>
            <a:off x="117475" y="1347788"/>
            <a:ext cx="8717432" cy="4459287"/>
          </a:xfrm>
        </p:spPr>
        <p:txBody>
          <a:bodyPr/>
          <a:lstStyle/>
          <a:p>
            <a:r>
              <a:rPr lang="en-US" dirty="0" smtClean="0"/>
              <a:t>Buffers sizes</a:t>
            </a:r>
          </a:p>
          <a:p>
            <a:pPr lvl="1"/>
            <a:r>
              <a:rPr lang="en-US" sz="2000" dirty="0" smtClean="0"/>
              <a:t>As big as possible on the receiver side</a:t>
            </a:r>
            <a:endParaRPr lang="de-DE" sz="2000" dirty="0"/>
          </a:p>
          <a:p>
            <a:r>
              <a:rPr lang="en-US" dirty="0" smtClean="0"/>
              <a:t>Time profile</a:t>
            </a:r>
          </a:p>
          <a:p>
            <a:pPr lvl="1"/>
            <a:r>
              <a:rPr lang="en-US" sz="2000" dirty="0" smtClean="0"/>
              <a:t>Fine grained (frame level): Considering the maximum NIC throughput (frame/sec)</a:t>
            </a:r>
          </a:p>
          <a:p>
            <a:pPr lvl="1"/>
            <a:r>
              <a:rPr lang="en-US" sz="2000" dirty="0" smtClean="0"/>
              <a:t>Coarse-grained (train level): </a:t>
            </a:r>
            <a:endParaRPr lang="en-US" sz="2000" dirty="0"/>
          </a:p>
          <a:p>
            <a:r>
              <a:rPr lang="en-US" dirty="0" smtClean="0"/>
              <a:t>CPU affinity</a:t>
            </a:r>
          </a:p>
          <a:p>
            <a:pPr lvl="1"/>
            <a:r>
              <a:rPr lang="en-US" sz="2000" dirty="0" smtClean="0"/>
              <a:t>Bind the </a:t>
            </a:r>
            <a:r>
              <a:rPr lang="en-US" sz="2000" dirty="0" smtClean="0"/>
              <a:t>UDP reader </a:t>
            </a:r>
            <a:r>
              <a:rPr lang="en-US" sz="2000" dirty="0" smtClean="0"/>
              <a:t>thread to the right </a:t>
            </a:r>
            <a:r>
              <a:rPr lang="en-US" sz="2000" dirty="0" smtClean="0"/>
              <a:t>CPU core</a:t>
            </a:r>
            <a:endParaRPr lang="en-US" sz="2000" dirty="0" smtClean="0"/>
          </a:p>
          <a:p>
            <a:r>
              <a:rPr lang="en-US" dirty="0" smtClean="0"/>
              <a:t>Tuning the kernel parameters (IRQ, TX queue length)</a:t>
            </a:r>
          </a:p>
          <a:p>
            <a:pPr lvl="1"/>
            <a:r>
              <a:rPr lang="en-US" sz="2000" dirty="0"/>
              <a:t>TX queue </a:t>
            </a:r>
            <a:r>
              <a:rPr lang="en-US" sz="2000" dirty="0" smtClean="0"/>
              <a:t>length: as long as possible on the sender</a:t>
            </a:r>
          </a:p>
          <a:p>
            <a:pPr lvl="1"/>
            <a:r>
              <a:rPr lang="en-US" sz="2000" dirty="0" smtClean="0"/>
              <a:t>IRQ binding: Reduce context switching (20-30% of CPU </a:t>
            </a:r>
            <a:r>
              <a:rPr lang="en-US" sz="2000" dirty="0"/>
              <a:t>improvement - </a:t>
            </a:r>
            <a:r>
              <a:rPr lang="en-US" sz="2000" i="1" dirty="0" smtClean="0">
                <a:solidFill>
                  <a:srgbClr val="4F81BD"/>
                </a:solidFill>
              </a:rPr>
              <a:t>fasterdata.es.net</a:t>
            </a:r>
            <a:r>
              <a:rPr lang="en-US" sz="2000" dirty="0" smtClean="0"/>
              <a:t>): </a:t>
            </a:r>
            <a:r>
              <a:rPr lang="en-US" sz="2000" dirty="0" smtClean="0">
                <a:solidFill>
                  <a:srgbClr val="C00000"/>
                </a:solidFill>
              </a:rPr>
              <a:t>To be investigated</a:t>
            </a:r>
            <a:r>
              <a:rPr lang="en-US" sz="2000" dirty="0" smtClean="0"/>
              <a:t>.</a:t>
            </a:r>
          </a:p>
          <a:p>
            <a:pPr lvl="1"/>
            <a:r>
              <a:rPr lang="en-US" sz="2000" dirty="0" smtClean="0"/>
              <a:t>Interrupt grouping ?</a:t>
            </a:r>
            <a:r>
              <a:rPr lang="en-US" sz="2000" dirty="0">
                <a:solidFill>
                  <a:srgbClr val="C00000"/>
                </a:solidFill>
              </a:rPr>
              <a:t> To be investigated.</a:t>
            </a:r>
          </a:p>
          <a:p>
            <a:pPr lvl="1"/>
            <a:endParaRPr lang="en-US" sz="2000" dirty="0" smtClean="0"/>
          </a:p>
        </p:txBody>
      </p:sp>
      <p:sp>
        <p:nvSpPr>
          <p:cNvPr id="4" name="Slide Number Placeholder 3"/>
          <p:cNvSpPr>
            <a:spLocks noGrp="1"/>
          </p:cNvSpPr>
          <p:nvPr>
            <p:ph type="sldNum" sz="quarter" idx="10"/>
          </p:nvPr>
        </p:nvSpPr>
        <p:spPr/>
        <p:txBody>
          <a:bodyPr/>
          <a:lstStyle/>
          <a:p>
            <a:fld id="{E0998C40-E2E4-4765-A11C-173E79BEC812}" type="slidenum">
              <a:rPr lang="en-GB" smtClean="0"/>
              <a:pPr/>
              <a:t>16</a:t>
            </a:fld>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299850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study</a:t>
            </a:r>
            <a:endParaRPr lang="de-DE" dirty="0"/>
          </a:p>
        </p:txBody>
      </p:sp>
      <p:sp>
        <p:nvSpPr>
          <p:cNvPr id="3" name="Content Placeholder 2"/>
          <p:cNvSpPr>
            <a:spLocks noGrp="1"/>
          </p:cNvSpPr>
          <p:nvPr>
            <p:ph idx="1"/>
          </p:nvPr>
        </p:nvSpPr>
        <p:spPr>
          <a:xfrm>
            <a:off x="117475" y="1347788"/>
            <a:ext cx="8936372" cy="4459287"/>
          </a:xfrm>
        </p:spPr>
        <p:txBody>
          <a:bodyPr/>
          <a:lstStyle/>
          <a:p>
            <a:r>
              <a:rPr lang="en-US" dirty="0" smtClean="0"/>
              <a:t>Results</a:t>
            </a:r>
          </a:p>
          <a:p>
            <a:pPr lvl="1"/>
            <a:r>
              <a:rPr lang="en-US" sz="2000" dirty="0" smtClean="0"/>
              <a:t>Running time: 10mn ~few hours</a:t>
            </a:r>
          </a:p>
          <a:p>
            <a:pPr lvl="1"/>
            <a:r>
              <a:rPr lang="en-US" sz="2000" dirty="0" smtClean="0"/>
              <a:t>UDP stream (# packets): 10</a:t>
            </a:r>
            <a:r>
              <a:rPr lang="en-US" sz="2000" baseline="30000" dirty="0" smtClean="0"/>
              <a:t>6</a:t>
            </a:r>
            <a:r>
              <a:rPr lang="en-US" sz="2000" dirty="0" smtClean="0"/>
              <a:t> ~3.5x10</a:t>
            </a:r>
            <a:r>
              <a:rPr lang="en-US" sz="2000" baseline="30000" dirty="0" smtClean="0"/>
              <a:t>8</a:t>
            </a:r>
          </a:p>
          <a:p>
            <a:pPr lvl="1"/>
            <a:r>
              <a:rPr lang="en-US" sz="2000" dirty="0" smtClean="0"/>
              <a:t>Packet loss rate: 10</a:t>
            </a:r>
            <a:r>
              <a:rPr lang="en-US" sz="2000" baseline="30000" dirty="0" smtClean="0"/>
              <a:t>-7</a:t>
            </a:r>
            <a:r>
              <a:rPr lang="en-US" sz="2000" dirty="0" smtClean="0"/>
              <a:t>~10</a:t>
            </a:r>
            <a:r>
              <a:rPr lang="en-US" sz="2000" baseline="30000" dirty="0" smtClean="0"/>
              <a:t>-8</a:t>
            </a:r>
          </a:p>
        </p:txBody>
      </p:sp>
      <p:sp>
        <p:nvSpPr>
          <p:cNvPr id="4" name="Slide Number Placeholder 3"/>
          <p:cNvSpPr>
            <a:spLocks noGrp="1"/>
          </p:cNvSpPr>
          <p:nvPr>
            <p:ph type="sldNum" sz="quarter" idx="10"/>
          </p:nvPr>
        </p:nvSpPr>
        <p:spPr/>
        <p:txBody>
          <a:bodyPr/>
          <a:lstStyle/>
          <a:p>
            <a:fld id="{E0998C40-E2E4-4765-A11C-173E79BEC812}" type="slidenum">
              <a:rPr lang="en-GB" smtClean="0"/>
              <a:pPr/>
              <a:t>17</a:t>
            </a:fld>
            <a:endParaRPr lang="en-GB"/>
          </a:p>
        </p:txBody>
      </p:sp>
      <p:sp>
        <p:nvSpPr>
          <p:cNvPr id="5" name="Footer Placeholder 4"/>
          <p:cNvSpPr>
            <a:spLocks noGrp="1"/>
          </p:cNvSpPr>
          <p:nvPr>
            <p:ph type="ftr" sz="quarter" idx="11"/>
          </p:nvPr>
        </p:nvSpPr>
        <p:spPr/>
        <p:txBody>
          <a:bodyPr/>
          <a:lstStyle/>
          <a:p>
            <a:endParaRPr lang="en-GB" dirty="0"/>
          </a:p>
        </p:txBody>
      </p:sp>
      <p:pic>
        <p:nvPicPr>
          <p:cNvPr id="1026" name="Picture 2" descr="C:\Users\boukhele\Downloads\delay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028" y="3294078"/>
            <a:ext cx="4270470" cy="300077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1855" y="3452220"/>
            <a:ext cx="4230836" cy="2453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660010" y="6179439"/>
            <a:ext cx="671979" cy="230832"/>
          </a:xfrm>
          <a:prstGeom prst="rect">
            <a:avLst/>
          </a:prstGeom>
          <a:noFill/>
        </p:spPr>
        <p:txBody>
          <a:bodyPr wrap="none" rtlCol="0">
            <a:spAutoFit/>
          </a:bodyPr>
          <a:lstStyle/>
          <a:p>
            <a:pPr>
              <a:buNone/>
            </a:pPr>
            <a:r>
              <a:rPr lang="en-US" dirty="0" smtClean="0"/>
              <a:t>Time (us)</a:t>
            </a:r>
            <a:endParaRPr lang="de-DE" dirty="0"/>
          </a:p>
        </p:txBody>
      </p:sp>
      <p:sp>
        <p:nvSpPr>
          <p:cNvPr id="10" name="TextBox 9"/>
          <p:cNvSpPr txBox="1"/>
          <p:nvPr/>
        </p:nvSpPr>
        <p:spPr>
          <a:xfrm rot="16200000">
            <a:off x="4066261" y="4537382"/>
            <a:ext cx="1300356" cy="230832"/>
          </a:xfrm>
          <a:prstGeom prst="rect">
            <a:avLst/>
          </a:prstGeom>
          <a:noFill/>
        </p:spPr>
        <p:txBody>
          <a:bodyPr wrap="none" rtlCol="0">
            <a:spAutoFit/>
          </a:bodyPr>
          <a:lstStyle/>
          <a:p>
            <a:pPr>
              <a:buNone/>
            </a:pPr>
            <a:r>
              <a:rPr lang="en-US" dirty="0" smtClean="0"/>
              <a:t>Frequency (#packets)</a:t>
            </a:r>
            <a:endParaRPr lang="de-DE" dirty="0"/>
          </a:p>
        </p:txBody>
      </p:sp>
      <p:sp>
        <p:nvSpPr>
          <p:cNvPr id="11" name="TextBox 10"/>
          <p:cNvSpPr txBox="1"/>
          <p:nvPr/>
        </p:nvSpPr>
        <p:spPr>
          <a:xfrm>
            <a:off x="1577981" y="6064023"/>
            <a:ext cx="627095" cy="230832"/>
          </a:xfrm>
          <a:prstGeom prst="rect">
            <a:avLst/>
          </a:prstGeom>
          <a:noFill/>
        </p:spPr>
        <p:txBody>
          <a:bodyPr wrap="none" rtlCol="0">
            <a:spAutoFit/>
          </a:bodyPr>
          <a:lstStyle/>
          <a:p>
            <a:pPr>
              <a:buNone/>
            </a:pPr>
            <a:r>
              <a:rPr lang="en-US" dirty="0" smtClean="0"/>
              <a:t>Packets </a:t>
            </a:r>
            <a:endParaRPr lang="de-DE" dirty="0"/>
          </a:p>
        </p:txBody>
      </p:sp>
      <p:sp>
        <p:nvSpPr>
          <p:cNvPr id="12" name="TextBox 11"/>
          <p:cNvSpPr txBox="1"/>
          <p:nvPr/>
        </p:nvSpPr>
        <p:spPr>
          <a:xfrm rot="16200000">
            <a:off x="-77718" y="4563634"/>
            <a:ext cx="800219" cy="230832"/>
          </a:xfrm>
          <a:prstGeom prst="rect">
            <a:avLst/>
          </a:prstGeom>
          <a:noFill/>
        </p:spPr>
        <p:txBody>
          <a:bodyPr wrap="none" rtlCol="0">
            <a:spAutoFit/>
          </a:bodyPr>
          <a:lstStyle/>
          <a:p>
            <a:pPr>
              <a:buNone/>
            </a:pPr>
            <a:r>
              <a:rPr lang="en-US" dirty="0" smtClean="0"/>
              <a:t>Delays (ns) </a:t>
            </a:r>
            <a:endParaRPr lang="de-DE" dirty="0"/>
          </a:p>
        </p:txBody>
      </p:sp>
      <p:sp>
        <p:nvSpPr>
          <p:cNvPr id="7" name="Rounded Rectangle 6"/>
          <p:cNvSpPr/>
          <p:nvPr/>
        </p:nvSpPr>
        <p:spPr bwMode="auto">
          <a:xfrm>
            <a:off x="348148" y="3294078"/>
            <a:ext cx="4150107" cy="708541"/>
          </a:xfrm>
          <a:prstGeom prst="round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Very</a:t>
            </a:r>
            <a:r>
              <a:rPr kumimoji="0" lang="en-US" sz="1600" b="0" i="0" u="none" strike="noStrike" cap="none" normalizeH="0" dirty="0" smtClean="0">
                <a:ln>
                  <a:noFill/>
                </a:ln>
                <a:solidFill>
                  <a:schemeClr val="tx1"/>
                </a:solidFill>
                <a:effectLst/>
                <a:latin typeface="Arial" charset="0"/>
                <a:ea typeface="ＭＳ Ｐゴシック" pitchFamily="112" charset="-128"/>
              </a:rPr>
              <a:t> slow (rare)</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4" name="Rounded Rectangle 13"/>
          <p:cNvSpPr/>
          <p:nvPr/>
        </p:nvSpPr>
        <p:spPr bwMode="auto">
          <a:xfrm>
            <a:off x="352362" y="4053898"/>
            <a:ext cx="4150107" cy="940192"/>
          </a:xfrm>
          <a:prstGeom prst="round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Slow (5%)</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15" name="Rounded Rectangle 14"/>
          <p:cNvSpPr/>
          <p:nvPr/>
        </p:nvSpPr>
        <p:spPr bwMode="auto">
          <a:xfrm>
            <a:off x="352362" y="5079159"/>
            <a:ext cx="4150107" cy="1022847"/>
          </a:xfrm>
          <a:prstGeom prst="round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Fast (&gt;95%)</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8" name="Rounded Rectangle 7"/>
          <p:cNvSpPr/>
          <p:nvPr/>
        </p:nvSpPr>
        <p:spPr bwMode="auto">
          <a:xfrm>
            <a:off x="2649013" y="3796354"/>
            <a:ext cx="180304" cy="1596981"/>
          </a:xfrm>
          <a:prstGeom prst="roundRect">
            <a:avLst/>
          </a:prstGeom>
          <a:noFill/>
          <a:ln w="28575" cap="flat" cmpd="sng" algn="ctr">
            <a:solidFill>
              <a:srgbClr val="4F81B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17" name="Rounded Rectangle 16"/>
          <p:cNvSpPr/>
          <p:nvPr/>
        </p:nvSpPr>
        <p:spPr bwMode="auto">
          <a:xfrm>
            <a:off x="3653566" y="3796354"/>
            <a:ext cx="360608" cy="1596981"/>
          </a:xfrm>
          <a:prstGeom prst="roundRect">
            <a:avLst/>
          </a:prstGeom>
          <a:noFill/>
          <a:ln w="28575" cap="flat" cmpd="sng" algn="ctr">
            <a:solidFill>
              <a:srgbClr val="4F81B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
        <p:nvSpPr>
          <p:cNvPr id="9" name="Rectangle 8"/>
          <p:cNvSpPr/>
          <p:nvPr/>
        </p:nvSpPr>
        <p:spPr>
          <a:xfrm>
            <a:off x="2829317" y="6410271"/>
            <a:ext cx="3424464" cy="400110"/>
          </a:xfrm>
          <a:prstGeom prst="rect">
            <a:avLst/>
          </a:prstGeom>
        </p:spPr>
        <p:txBody>
          <a:bodyPr wrap="none">
            <a:spAutoFit/>
          </a:bodyPr>
          <a:lstStyle/>
          <a:p>
            <a:pPr>
              <a:buNone/>
            </a:pPr>
            <a:r>
              <a:rPr lang="en-US" sz="2000" dirty="0"/>
              <a:t>Time delay between packets</a:t>
            </a:r>
            <a:endParaRPr lang="de-DE" sz="2000" dirty="0"/>
          </a:p>
        </p:txBody>
      </p:sp>
    </p:spTree>
    <p:extLst>
      <p:ext uri="{BB962C8B-B14F-4D97-AF65-F5344CB8AC3E}">
        <p14:creationId xmlns:p14="http://schemas.microsoft.com/office/powerpoint/2010/main" val="276422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animBg="1"/>
      <p:bldP spid="15" grpId="0" animBg="1"/>
      <p:bldP spid="8"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the time profile</a:t>
            </a:r>
            <a:endParaRPr lang="de-DE" dirty="0"/>
          </a:p>
        </p:txBody>
      </p:sp>
      <p:sp>
        <p:nvSpPr>
          <p:cNvPr id="3" name="Content Placeholder 2"/>
          <p:cNvSpPr>
            <a:spLocks noGrp="1"/>
          </p:cNvSpPr>
          <p:nvPr>
            <p:ph idx="1"/>
          </p:nvPr>
        </p:nvSpPr>
        <p:spPr>
          <a:xfrm>
            <a:off x="117475" y="1347788"/>
            <a:ext cx="8833342" cy="5027254"/>
          </a:xfrm>
        </p:spPr>
        <p:txBody>
          <a:bodyPr/>
          <a:lstStyle/>
          <a:p>
            <a:r>
              <a:rPr lang="en-US" dirty="0" smtClean="0"/>
              <a:t>Sending profile: send a bunch of packets then have break.</a:t>
            </a:r>
          </a:p>
          <a:p>
            <a:pPr lvl="1"/>
            <a:r>
              <a:rPr lang="en-US" dirty="0" smtClean="0"/>
              <a:t>maximum </a:t>
            </a:r>
            <a:r>
              <a:rPr lang="en-US" dirty="0" smtClean="0"/>
              <a:t>throughput  </a:t>
            </a:r>
            <a:r>
              <a:rPr lang="en-US" dirty="0" smtClean="0"/>
              <a:t>vs. </a:t>
            </a:r>
            <a:r>
              <a:rPr lang="en-US" dirty="0" smtClean="0"/>
              <a:t>minimum (no) packet loss</a:t>
            </a:r>
          </a:p>
          <a:p>
            <a:r>
              <a:rPr lang="en-US" dirty="0" smtClean="0"/>
              <a:t>Frame rate (fps):</a:t>
            </a:r>
          </a:p>
          <a:p>
            <a:pPr lvl="1"/>
            <a:r>
              <a:rPr lang="en-US" dirty="0" smtClean="0"/>
              <a:t>Packet size = 8192*8 = 65536 bits</a:t>
            </a:r>
          </a:p>
          <a:p>
            <a:pPr lvl="1"/>
            <a:r>
              <a:rPr lang="en-US" dirty="0" smtClean="0"/>
              <a:t>Preamble </a:t>
            </a:r>
            <a:r>
              <a:rPr lang="en-US" dirty="0" smtClean="0"/>
              <a:t>= 64 bits</a:t>
            </a:r>
          </a:p>
          <a:p>
            <a:pPr lvl="1"/>
            <a:r>
              <a:rPr lang="en-US" dirty="0" smtClean="0"/>
              <a:t>Inter-frame gap (IFG) </a:t>
            </a:r>
            <a:r>
              <a:rPr lang="en-US" dirty="0" smtClean="0"/>
              <a:t>= 96 bits</a:t>
            </a:r>
          </a:p>
          <a:p>
            <a:pPr lvl="1"/>
            <a:r>
              <a:rPr lang="en-US" dirty="0" smtClean="0"/>
              <a:t>Frame rate </a:t>
            </a:r>
            <a:r>
              <a:rPr lang="en-US" dirty="0"/>
              <a:t>= </a:t>
            </a:r>
            <a:r>
              <a:rPr lang="en-US" dirty="0" smtClean="0"/>
              <a:t>10Gbps/65696 </a:t>
            </a:r>
            <a:r>
              <a:rPr lang="en-US" dirty="0"/>
              <a:t>= </a:t>
            </a:r>
            <a:r>
              <a:rPr lang="en-US" dirty="0" smtClean="0"/>
              <a:t>152216 fps</a:t>
            </a:r>
            <a:br>
              <a:rPr lang="en-US" dirty="0" smtClean="0"/>
            </a:br>
            <a:r>
              <a:rPr lang="en-US" dirty="0" smtClean="0"/>
              <a:t>                                               = 138580 fps (jumbo frame)</a:t>
            </a:r>
            <a:endParaRPr lang="en-US" dirty="0"/>
          </a:p>
          <a:p>
            <a:endParaRPr lang="en-US" dirty="0" smtClean="0"/>
          </a:p>
        </p:txBody>
      </p:sp>
      <p:sp>
        <p:nvSpPr>
          <p:cNvPr id="4" name="Slide Number Placeholder 3"/>
          <p:cNvSpPr>
            <a:spLocks noGrp="1"/>
          </p:cNvSpPr>
          <p:nvPr>
            <p:ph type="sldNum" sz="quarter" idx="10"/>
          </p:nvPr>
        </p:nvSpPr>
        <p:spPr/>
        <p:txBody>
          <a:bodyPr/>
          <a:lstStyle/>
          <a:p>
            <a:fld id="{E0998C40-E2E4-4765-A11C-173E79BEC812}" type="slidenum">
              <a:rPr lang="en-GB" smtClean="0"/>
              <a:pPr/>
              <a:t>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Rectangle 5"/>
          <p:cNvSpPr/>
          <p:nvPr/>
        </p:nvSpPr>
        <p:spPr>
          <a:xfrm>
            <a:off x="5809401" y="2919026"/>
            <a:ext cx="2780808" cy="830997"/>
          </a:xfrm>
          <a:prstGeom prst="rect">
            <a:avLst/>
          </a:prstGeom>
        </p:spPr>
        <p:txBody>
          <a:bodyPr wrap="square">
            <a:spAutoFit/>
          </a:bodyPr>
          <a:lstStyle/>
          <a:p>
            <a:pPr marL="558800" lvl="1" indent="-258763">
              <a:buClr>
                <a:srgbClr val="261748"/>
              </a:buClr>
              <a:buFont typeface="Wingdings" pitchFamily="2" charset="2"/>
              <a:buChar char="§"/>
            </a:pPr>
            <a:r>
              <a:rPr lang="en-US" sz="2400" kern="0" dirty="0">
                <a:solidFill>
                  <a:srgbClr val="000000"/>
                </a:solidFill>
                <a:latin typeface="Arial"/>
                <a:ea typeface="ＭＳ Ｐゴシック"/>
              </a:rPr>
              <a:t>Frame size </a:t>
            </a:r>
            <a:r>
              <a:rPr lang="en-US" sz="2400" kern="0" dirty="0" smtClean="0">
                <a:solidFill>
                  <a:srgbClr val="000000"/>
                </a:solidFill>
                <a:latin typeface="Arial"/>
                <a:ea typeface="ＭＳ Ｐゴシック"/>
              </a:rPr>
              <a:t/>
            </a:r>
            <a:br>
              <a:rPr lang="en-US" sz="2400" kern="0" dirty="0" smtClean="0">
                <a:solidFill>
                  <a:srgbClr val="000000"/>
                </a:solidFill>
                <a:latin typeface="Arial"/>
                <a:ea typeface="ＭＳ Ｐゴシック"/>
              </a:rPr>
            </a:br>
            <a:r>
              <a:rPr lang="en-US" sz="2400" kern="0" dirty="0" smtClean="0">
                <a:solidFill>
                  <a:srgbClr val="000000"/>
                </a:solidFill>
                <a:latin typeface="Arial"/>
                <a:ea typeface="ＭＳ Ｐゴシック"/>
              </a:rPr>
              <a:t>= </a:t>
            </a:r>
            <a:r>
              <a:rPr lang="en-US" sz="2400" kern="0" dirty="0">
                <a:solidFill>
                  <a:srgbClr val="000000"/>
                </a:solidFill>
                <a:latin typeface="Arial"/>
                <a:ea typeface="ＭＳ Ｐゴシック"/>
              </a:rPr>
              <a:t>65696 bits</a:t>
            </a:r>
          </a:p>
        </p:txBody>
      </p:sp>
    </p:spTree>
    <p:extLst>
      <p:ext uri="{BB962C8B-B14F-4D97-AF65-F5344CB8AC3E}">
        <p14:creationId xmlns:p14="http://schemas.microsoft.com/office/powerpoint/2010/main" val="41324732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results (very preliminary)</a:t>
            </a:r>
            <a:endParaRPr lang="de-DE" dirty="0"/>
          </a:p>
        </p:txBody>
      </p:sp>
      <p:sp>
        <p:nvSpPr>
          <p:cNvPr id="3" name="Content Placeholder 2"/>
          <p:cNvSpPr>
            <a:spLocks noGrp="1"/>
          </p:cNvSpPr>
          <p:nvPr>
            <p:ph idx="1"/>
          </p:nvPr>
        </p:nvSpPr>
        <p:spPr>
          <a:xfrm>
            <a:off x="117474" y="1347788"/>
            <a:ext cx="8550007" cy="4459287"/>
          </a:xfrm>
        </p:spPr>
        <p:txBody>
          <a:bodyPr/>
          <a:lstStyle/>
          <a:p>
            <a:r>
              <a:rPr lang="en-US" sz="2000" dirty="0"/>
              <a:t>Lost packets = [1285301 1285302 1285303 ]</a:t>
            </a:r>
            <a:br>
              <a:rPr lang="en-US" sz="2000" dirty="0"/>
            </a:br>
            <a:r>
              <a:rPr lang="en-US" sz="2000" dirty="0"/>
              <a:t># packet received: </a:t>
            </a:r>
            <a:r>
              <a:rPr lang="en-US" sz="2000" dirty="0" smtClean="0"/>
              <a:t>100000000</a:t>
            </a:r>
            <a:r>
              <a:rPr lang="en-US" sz="2000" dirty="0"/>
              <a:t/>
            </a:r>
            <a:br>
              <a:rPr lang="en-US" sz="2000" dirty="0"/>
            </a:br>
            <a:r>
              <a:rPr lang="en-US" sz="2000" dirty="0"/>
              <a:t># packet lost : 3</a:t>
            </a:r>
            <a:br>
              <a:rPr lang="en-US" sz="2000" dirty="0"/>
            </a:br>
            <a:r>
              <a:rPr lang="en-US" sz="2000" dirty="0" smtClean="0"/>
              <a:t>Delay (us) </a:t>
            </a:r>
            <a:r>
              <a:rPr lang="en-US" sz="2000" dirty="0"/>
              <a:t>Max: </a:t>
            </a:r>
            <a:r>
              <a:rPr lang="en-US" sz="2000" dirty="0" smtClean="0"/>
              <a:t>5152.525</a:t>
            </a:r>
            <a:r>
              <a:rPr lang="en-US" sz="2000" dirty="0"/>
              <a:t/>
            </a:r>
            <a:br>
              <a:rPr lang="en-US" sz="2000" dirty="0"/>
            </a:br>
            <a:r>
              <a:rPr lang="en-US" sz="2000" dirty="0" smtClean="0"/>
              <a:t>                  Min</a:t>
            </a:r>
            <a:r>
              <a:rPr lang="en-US" sz="2000" dirty="0"/>
              <a:t>: </a:t>
            </a:r>
            <a:r>
              <a:rPr lang="en-US" sz="2000" dirty="0" smtClean="0"/>
              <a:t>       1.478</a:t>
            </a:r>
            <a:r>
              <a:rPr lang="en-US" sz="2000" dirty="0"/>
              <a:t/>
            </a:r>
            <a:br>
              <a:rPr lang="en-US" sz="2000" dirty="0"/>
            </a:br>
            <a:r>
              <a:rPr lang="en-US" sz="2000" dirty="0" smtClean="0"/>
              <a:t>                  </a:t>
            </a:r>
            <a:r>
              <a:rPr lang="en-US" sz="2000" dirty="0" err="1" smtClean="0"/>
              <a:t>Avg</a:t>
            </a:r>
            <a:r>
              <a:rPr lang="en-US" sz="2000" dirty="0" smtClean="0"/>
              <a:t>:        7.495</a:t>
            </a:r>
            <a:r>
              <a:rPr lang="en-US" sz="2000" dirty="0"/>
              <a:t/>
            </a:r>
            <a:br>
              <a:rPr lang="en-US" sz="2000" dirty="0"/>
            </a:br>
            <a:r>
              <a:rPr lang="en-US" sz="2000" dirty="0" smtClean="0"/>
              <a:t>Total time (sec):    749.545</a:t>
            </a:r>
          </a:p>
          <a:p>
            <a:endParaRPr lang="en-US" sz="2000" dirty="0" smtClean="0"/>
          </a:p>
          <a:p>
            <a:r>
              <a:rPr lang="en-US" sz="2000" dirty="0" smtClean="0"/>
              <a:t>Lost </a:t>
            </a:r>
            <a:r>
              <a:rPr lang="en-US" sz="2000" dirty="0"/>
              <a:t>packets = [0 1 2 </a:t>
            </a:r>
            <a:r>
              <a:rPr lang="en-US" sz="2000" dirty="0" smtClean="0"/>
              <a:t>…130 </a:t>
            </a:r>
            <a:r>
              <a:rPr lang="en-US" sz="2000" dirty="0"/>
              <a:t>131 2364451905 ]</a:t>
            </a:r>
            <a:br>
              <a:rPr lang="en-US" sz="2000" dirty="0"/>
            </a:br>
            <a:r>
              <a:rPr lang="en-US" sz="2000" dirty="0"/>
              <a:t># packet received: 3500000000</a:t>
            </a:r>
            <a:br>
              <a:rPr lang="en-US" sz="2000" dirty="0"/>
            </a:br>
            <a:r>
              <a:rPr lang="en-US" sz="2000" dirty="0" smtClean="0"/>
              <a:t># </a:t>
            </a:r>
            <a:r>
              <a:rPr lang="en-US" sz="2000" dirty="0"/>
              <a:t>packet lost : 133</a:t>
            </a:r>
            <a:br>
              <a:rPr lang="en-US" sz="2000" dirty="0"/>
            </a:br>
            <a:r>
              <a:rPr lang="en-US" sz="2000" dirty="0" smtClean="0"/>
              <a:t>Delay(us)  Max</a:t>
            </a:r>
            <a:r>
              <a:rPr lang="en-US" sz="2000" dirty="0"/>
              <a:t>: </a:t>
            </a:r>
            <a:r>
              <a:rPr lang="en-US" sz="2000" dirty="0" smtClean="0"/>
              <a:t> 10814.772</a:t>
            </a:r>
            <a:r>
              <a:rPr lang="en-US" sz="2000" dirty="0"/>
              <a:t/>
            </a:r>
            <a:br>
              <a:rPr lang="en-US" sz="2000" dirty="0"/>
            </a:br>
            <a:r>
              <a:rPr lang="en-US" sz="2000" dirty="0" smtClean="0"/>
              <a:t>                  Min</a:t>
            </a:r>
            <a:r>
              <a:rPr lang="en-US" sz="2000" dirty="0"/>
              <a:t>: </a:t>
            </a:r>
            <a:r>
              <a:rPr lang="en-US" sz="2000" dirty="0" smtClean="0"/>
              <a:t>          1.479</a:t>
            </a:r>
            <a:r>
              <a:rPr lang="en-US" sz="2000" dirty="0"/>
              <a:t/>
            </a:r>
            <a:br>
              <a:rPr lang="en-US" sz="2000" dirty="0"/>
            </a:br>
            <a:r>
              <a:rPr lang="en-US" sz="2000" dirty="0" smtClean="0"/>
              <a:t>                 </a:t>
            </a:r>
            <a:r>
              <a:rPr lang="en-US" sz="2000" dirty="0" err="1" smtClean="0"/>
              <a:t>Avg</a:t>
            </a:r>
            <a:r>
              <a:rPr lang="en-US" sz="2000" dirty="0"/>
              <a:t>: </a:t>
            </a:r>
            <a:r>
              <a:rPr lang="en-US" sz="2000" dirty="0" smtClean="0"/>
              <a:t>           7.510</a:t>
            </a:r>
            <a:r>
              <a:rPr lang="en-US" sz="2000" dirty="0"/>
              <a:t/>
            </a:r>
            <a:br>
              <a:rPr lang="en-US" sz="2000" dirty="0"/>
            </a:br>
            <a:r>
              <a:rPr lang="en-US" sz="2000" dirty="0" smtClean="0"/>
              <a:t>Total time </a:t>
            </a:r>
            <a:r>
              <a:rPr lang="en-US" sz="2000" dirty="0"/>
              <a:t>(sec</a:t>
            </a:r>
            <a:r>
              <a:rPr lang="en-US" sz="2000" dirty="0" smtClean="0"/>
              <a:t>):  26284.9 </a:t>
            </a:r>
            <a:r>
              <a:rPr lang="en-US" sz="2000" dirty="0"/>
              <a:t> </a:t>
            </a:r>
            <a:endParaRPr lang="de-DE" sz="2000" dirty="0"/>
          </a:p>
        </p:txBody>
      </p:sp>
      <p:sp>
        <p:nvSpPr>
          <p:cNvPr id="4" name="Slide Number Placeholder 3"/>
          <p:cNvSpPr>
            <a:spLocks noGrp="1"/>
          </p:cNvSpPr>
          <p:nvPr>
            <p:ph type="sldNum" sz="quarter" idx="10"/>
          </p:nvPr>
        </p:nvSpPr>
        <p:spPr/>
        <p:txBody>
          <a:bodyPr/>
          <a:lstStyle/>
          <a:p>
            <a:fld id="{E0998C40-E2E4-4765-A11C-173E79BEC812}" type="slidenum">
              <a:rPr lang="en-GB" smtClean="0"/>
              <a:pPr/>
              <a:t>19</a:t>
            </a:fld>
            <a:endParaRPr lang="en-GB"/>
          </a:p>
        </p:txBody>
      </p:sp>
      <p:sp>
        <p:nvSpPr>
          <p:cNvPr id="5" name="Footer Placeholder 4"/>
          <p:cNvSpPr>
            <a:spLocks noGrp="1"/>
          </p:cNvSpPr>
          <p:nvPr>
            <p:ph type="ftr" sz="quarter" idx="11"/>
          </p:nvPr>
        </p:nvSpPr>
        <p:spPr/>
        <p:txBody>
          <a:bodyPr/>
          <a:lstStyle/>
          <a:p>
            <a:endParaRPr lang="en-GB" dirty="0"/>
          </a:p>
        </p:txBody>
      </p:sp>
      <p:sp>
        <p:nvSpPr>
          <p:cNvPr id="6" name="Rectangle 5"/>
          <p:cNvSpPr/>
          <p:nvPr/>
        </p:nvSpPr>
        <p:spPr>
          <a:xfrm>
            <a:off x="4726206" y="4991550"/>
            <a:ext cx="3838244" cy="1200329"/>
          </a:xfrm>
          <a:prstGeom prst="rect">
            <a:avLst/>
          </a:prstGeom>
        </p:spPr>
        <p:txBody>
          <a:bodyPr wrap="square">
            <a:spAutoFit/>
          </a:bodyPr>
          <a:lstStyle/>
          <a:p>
            <a:pPr>
              <a:buNone/>
            </a:pPr>
            <a:r>
              <a:rPr lang="en-US" sz="2400" dirty="0" smtClean="0"/>
              <a:t>Set CPU </a:t>
            </a:r>
            <a:r>
              <a:rPr lang="en-US" sz="2400" dirty="0"/>
              <a:t>affinity of the reader thread  </a:t>
            </a:r>
            <a:r>
              <a:rPr lang="en-US" sz="2400" dirty="0" smtClean="0"/>
              <a:t>the same as </a:t>
            </a:r>
            <a:r>
              <a:rPr lang="en-US" sz="2400" dirty="0"/>
              <a:t>eth5 IRQ</a:t>
            </a:r>
          </a:p>
        </p:txBody>
      </p:sp>
      <p:sp>
        <p:nvSpPr>
          <p:cNvPr id="7" name="Rectangle 6"/>
          <p:cNvSpPr/>
          <p:nvPr/>
        </p:nvSpPr>
        <p:spPr>
          <a:xfrm>
            <a:off x="6284890" y="2492505"/>
            <a:ext cx="1738648" cy="646331"/>
          </a:xfrm>
          <a:prstGeom prst="rect">
            <a:avLst/>
          </a:prstGeom>
        </p:spPr>
        <p:txBody>
          <a:bodyPr wrap="square">
            <a:spAutoFit/>
          </a:bodyPr>
          <a:lstStyle/>
          <a:p>
            <a:pPr>
              <a:buNone/>
            </a:pPr>
            <a:r>
              <a:rPr lang="de-DE" sz="1800" dirty="0" err="1"/>
              <a:t>Bunch</a:t>
            </a:r>
            <a:r>
              <a:rPr lang="de-DE" sz="1800" dirty="0"/>
              <a:t> </a:t>
            </a:r>
            <a:r>
              <a:rPr lang="de-DE" sz="1800" dirty="0" smtClean="0"/>
              <a:t>= </a:t>
            </a:r>
            <a:r>
              <a:rPr lang="de-DE" sz="1800" dirty="0"/>
              <a:t>27  </a:t>
            </a:r>
            <a:br>
              <a:rPr lang="de-DE" sz="1800" dirty="0"/>
            </a:br>
            <a:r>
              <a:rPr lang="de-DE" sz="1800" dirty="0"/>
              <a:t>Gap </a:t>
            </a:r>
            <a:r>
              <a:rPr lang="de-DE" sz="1800" dirty="0" smtClean="0"/>
              <a:t>    = 50 </a:t>
            </a:r>
            <a:r>
              <a:rPr lang="de-DE" sz="1800" dirty="0" err="1" smtClean="0"/>
              <a:t>us</a:t>
            </a:r>
            <a:endParaRPr lang="de-DE" sz="1800" dirty="0"/>
          </a:p>
        </p:txBody>
      </p:sp>
      <p:sp>
        <p:nvSpPr>
          <p:cNvPr id="8" name="Rectangle 7"/>
          <p:cNvSpPr/>
          <p:nvPr/>
        </p:nvSpPr>
        <p:spPr>
          <a:xfrm>
            <a:off x="6284890" y="3999333"/>
            <a:ext cx="1738648" cy="646331"/>
          </a:xfrm>
          <a:prstGeom prst="rect">
            <a:avLst/>
          </a:prstGeom>
        </p:spPr>
        <p:txBody>
          <a:bodyPr wrap="square">
            <a:spAutoFit/>
          </a:bodyPr>
          <a:lstStyle/>
          <a:p>
            <a:pPr>
              <a:buNone/>
            </a:pPr>
            <a:r>
              <a:rPr lang="de-DE" sz="1800" dirty="0" err="1"/>
              <a:t>Bunch</a:t>
            </a:r>
            <a:r>
              <a:rPr lang="de-DE" sz="1800" dirty="0"/>
              <a:t> </a:t>
            </a:r>
            <a:r>
              <a:rPr lang="de-DE" sz="1800" dirty="0" smtClean="0"/>
              <a:t>= </a:t>
            </a:r>
            <a:r>
              <a:rPr lang="de-DE" sz="1800" dirty="0"/>
              <a:t>27  </a:t>
            </a:r>
            <a:br>
              <a:rPr lang="de-DE" sz="1800" dirty="0"/>
            </a:br>
            <a:r>
              <a:rPr lang="de-DE" sz="1800" dirty="0"/>
              <a:t>Gap </a:t>
            </a:r>
            <a:r>
              <a:rPr lang="de-DE" sz="1800" dirty="0" smtClean="0"/>
              <a:t>   = 52 </a:t>
            </a:r>
            <a:r>
              <a:rPr lang="de-DE" sz="1800" dirty="0" err="1" smtClean="0"/>
              <a:t>us</a:t>
            </a:r>
            <a:endParaRPr lang="de-DE" sz="1800" dirty="0"/>
          </a:p>
        </p:txBody>
      </p:sp>
      <p:sp>
        <p:nvSpPr>
          <p:cNvPr id="9" name="TextBox 8"/>
          <p:cNvSpPr txBox="1"/>
          <p:nvPr/>
        </p:nvSpPr>
        <p:spPr>
          <a:xfrm>
            <a:off x="2444171" y="6191879"/>
            <a:ext cx="6607899" cy="369332"/>
          </a:xfrm>
          <a:prstGeom prst="rect">
            <a:avLst/>
          </a:prstGeom>
          <a:noFill/>
        </p:spPr>
        <p:txBody>
          <a:bodyPr wrap="none" rtlCol="0">
            <a:spAutoFit/>
          </a:bodyPr>
          <a:lstStyle/>
          <a:p>
            <a:pPr>
              <a:buNone/>
            </a:pPr>
            <a:r>
              <a:rPr lang="en-US" sz="1800" dirty="0" smtClean="0"/>
              <a:t>Packet loss: 3.8 10</a:t>
            </a:r>
            <a:r>
              <a:rPr lang="en-US" sz="1800" baseline="30000" dirty="0" smtClean="0"/>
              <a:t>-8</a:t>
            </a:r>
            <a:r>
              <a:rPr lang="en-US" sz="1800" dirty="0" smtClean="0"/>
              <a:t>         </a:t>
            </a:r>
            <a:r>
              <a:rPr lang="en-US" sz="1800" dirty="0" smtClean="0"/>
              <a:t>     2.85 10</a:t>
            </a:r>
            <a:r>
              <a:rPr lang="en-US" sz="1800" baseline="30000" dirty="0" smtClean="0"/>
              <a:t>-10</a:t>
            </a:r>
            <a:r>
              <a:rPr lang="en-US" sz="1800" dirty="0"/>
              <a:t> (exclude first </a:t>
            </a:r>
            <a:r>
              <a:rPr lang="en-US" sz="1800" dirty="0" smtClean="0"/>
              <a:t>packets) </a:t>
            </a:r>
            <a:endParaRPr lang="de-DE" sz="1800" baseline="30000" dirty="0"/>
          </a:p>
        </p:txBody>
      </p:sp>
      <p:sp>
        <p:nvSpPr>
          <p:cNvPr id="10" name="Rectangle 9"/>
          <p:cNvSpPr/>
          <p:nvPr/>
        </p:nvSpPr>
        <p:spPr bwMode="auto">
          <a:xfrm>
            <a:off x="0" y="3747749"/>
            <a:ext cx="9144000" cy="3097369"/>
          </a:xfrm>
          <a:prstGeom prst="rect">
            <a:avLst/>
          </a:prstGeom>
          <a:solidFill>
            <a:schemeClr val="bg1"/>
          </a:solidFill>
          <a:ln w="2857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Tree>
    <p:extLst>
      <p:ext uri="{BB962C8B-B14F-4D97-AF65-F5344CB8AC3E}">
        <p14:creationId xmlns:p14="http://schemas.microsoft.com/office/powerpoint/2010/main" val="308795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Outline</a:t>
            </a:r>
            <a:endParaRPr lang="de-DE" dirty="0"/>
          </a:p>
        </p:txBody>
      </p:sp>
      <p:sp>
        <p:nvSpPr>
          <p:cNvPr id="3" name="Content Placeholder 2"/>
          <p:cNvSpPr>
            <a:spLocks noGrp="1"/>
          </p:cNvSpPr>
          <p:nvPr>
            <p:ph idx="1"/>
          </p:nvPr>
        </p:nvSpPr>
        <p:spPr/>
        <p:txBody>
          <a:bodyPr/>
          <a:lstStyle/>
          <a:p>
            <a:r>
              <a:rPr lang="en-US" dirty="0" smtClean="0"/>
              <a:t>Introduction</a:t>
            </a:r>
          </a:p>
          <a:p>
            <a:r>
              <a:rPr lang="en-US" dirty="0" smtClean="0"/>
              <a:t>Slice test</a:t>
            </a:r>
          </a:p>
          <a:p>
            <a:pPr lvl="1"/>
            <a:r>
              <a:rPr lang="en-US" dirty="0" smtClean="0"/>
              <a:t>Test measurements</a:t>
            </a:r>
          </a:p>
          <a:p>
            <a:r>
              <a:rPr lang="en-US" dirty="0" smtClean="0"/>
              <a:t>Software</a:t>
            </a:r>
          </a:p>
          <a:p>
            <a:pPr lvl="1"/>
            <a:r>
              <a:rPr lang="en-US" dirty="0" smtClean="0"/>
              <a:t>UDP Feeder (TB emulator)</a:t>
            </a:r>
          </a:p>
          <a:p>
            <a:pPr lvl="1"/>
            <a:r>
              <a:rPr lang="en-US" dirty="0" smtClean="0"/>
              <a:t>PCL application</a:t>
            </a:r>
          </a:p>
          <a:p>
            <a:pPr lvl="1"/>
            <a:r>
              <a:rPr lang="en-US" dirty="0" smtClean="0"/>
              <a:t>Some preliminary test results</a:t>
            </a:r>
          </a:p>
          <a:p>
            <a:r>
              <a:rPr lang="en-US" dirty="0" smtClean="0"/>
              <a:t>Summary</a:t>
            </a:r>
            <a:endParaRPr lang="en-US" dirty="0"/>
          </a:p>
        </p:txBody>
      </p:sp>
      <p:sp>
        <p:nvSpPr>
          <p:cNvPr id="4" name="Slide Number Placeholder 3"/>
          <p:cNvSpPr>
            <a:spLocks noGrp="1"/>
          </p:cNvSpPr>
          <p:nvPr>
            <p:ph type="sldNum" sz="quarter" idx="10"/>
          </p:nvPr>
        </p:nvSpPr>
        <p:spPr/>
        <p:txBody>
          <a:bodyPr/>
          <a:lstStyle/>
          <a:p>
            <a:fld id="{E0998C40-E2E4-4765-A11C-173E79BEC812}" type="slidenum">
              <a:rPr lang="en-GB" smtClean="0"/>
              <a:pPr/>
              <a:t>2</a:t>
            </a:fld>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178238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endParaRPr lang="de-DE" dirty="0"/>
          </a:p>
        </p:txBody>
      </p:sp>
      <p:sp>
        <p:nvSpPr>
          <p:cNvPr id="3" name="Content Placeholder 2"/>
          <p:cNvSpPr>
            <a:spLocks noGrp="1"/>
          </p:cNvSpPr>
          <p:nvPr>
            <p:ph idx="1"/>
          </p:nvPr>
        </p:nvSpPr>
        <p:spPr>
          <a:xfrm>
            <a:off x="117474" y="1347788"/>
            <a:ext cx="8797926" cy="4459287"/>
          </a:xfrm>
        </p:spPr>
        <p:txBody>
          <a:bodyPr/>
          <a:lstStyle/>
          <a:p>
            <a:r>
              <a:rPr lang="en-GB" dirty="0" smtClean="0"/>
              <a:t>Preparation of the slice tests (1st part) </a:t>
            </a:r>
          </a:p>
          <a:p>
            <a:pPr lvl="1"/>
            <a:r>
              <a:rPr lang="en-GB" sz="2000" dirty="0" smtClean="0"/>
              <a:t>Network, PC layer hardware are configured</a:t>
            </a:r>
          </a:p>
          <a:p>
            <a:pPr lvl="1"/>
            <a:r>
              <a:rPr lang="en-US" sz="2000" dirty="0" smtClean="0"/>
              <a:t>Software for data readout under test</a:t>
            </a:r>
          </a:p>
          <a:p>
            <a:r>
              <a:rPr lang="en-US" dirty="0" smtClean="0"/>
              <a:t>Hardware:</a:t>
            </a:r>
          </a:p>
          <a:p>
            <a:pPr lvl="1"/>
            <a:r>
              <a:rPr lang="en-GB" sz="2000" dirty="0" smtClean="0"/>
              <a:t>Full link bandwidth: 9.93Gbps</a:t>
            </a:r>
          </a:p>
          <a:p>
            <a:pPr lvl="1"/>
            <a:r>
              <a:rPr lang="en-GB" sz="2000" dirty="0" smtClean="0"/>
              <a:t>Plain vanilla UDP: very low packet loss </a:t>
            </a:r>
            <a:r>
              <a:rPr lang="en-GB" sz="2000" dirty="0" smtClean="0"/>
              <a:t>rate (</a:t>
            </a:r>
            <a:r>
              <a:rPr lang="en-GB" sz="2000" dirty="0" err="1" smtClean="0"/>
              <a:t>ongoing</a:t>
            </a:r>
            <a:r>
              <a:rPr lang="en-GB" sz="2000" dirty="0" smtClean="0"/>
              <a:t>!)</a:t>
            </a:r>
            <a:endParaRPr lang="en-GB" sz="2000" dirty="0" smtClean="0"/>
          </a:p>
          <a:p>
            <a:pPr lvl="1"/>
            <a:r>
              <a:rPr lang="en-GB" sz="2000" dirty="0" smtClean="0"/>
              <a:t>Concurrent read and write on dual NIC</a:t>
            </a:r>
          </a:p>
          <a:p>
            <a:r>
              <a:rPr lang="en-US" dirty="0" smtClean="0"/>
              <a:t>Software</a:t>
            </a:r>
          </a:p>
          <a:p>
            <a:pPr lvl="1"/>
            <a:r>
              <a:rPr lang="en-US" sz="2000" dirty="0" smtClean="0"/>
              <a:t>UDP Feeder </a:t>
            </a:r>
            <a:r>
              <a:rPr lang="en-US" sz="2000" dirty="0" smtClean="0"/>
              <a:t>and PCL (readout) </a:t>
            </a:r>
            <a:r>
              <a:rPr lang="en-US" sz="2000" dirty="0" smtClean="0"/>
              <a:t>software with some processing (Adler checksum) and TCP </a:t>
            </a:r>
            <a:r>
              <a:rPr lang="en-US" sz="2000" dirty="0" smtClean="0"/>
              <a:t>out streaming</a:t>
            </a:r>
          </a:p>
          <a:p>
            <a:pPr lvl="1"/>
            <a:r>
              <a:rPr lang="en-US" sz="2000" dirty="0"/>
              <a:t>Device </a:t>
            </a:r>
            <a:r>
              <a:rPr lang="en-US" sz="2000" dirty="0" smtClean="0"/>
              <a:t>implementation (</a:t>
            </a:r>
            <a:r>
              <a:rPr lang="en-US" sz="2000" dirty="0" err="1" smtClean="0"/>
              <a:t>DeviceServer</a:t>
            </a:r>
            <a:r>
              <a:rPr lang="en-US" sz="2000" dirty="0"/>
              <a:t>, </a:t>
            </a:r>
            <a:r>
              <a:rPr lang="en-US" sz="2000" dirty="0" smtClean="0"/>
              <a:t>full configuration will be done)</a:t>
            </a:r>
          </a:p>
          <a:p>
            <a:r>
              <a:rPr lang="en-US" dirty="0" smtClean="0"/>
              <a:t>Outlook</a:t>
            </a:r>
          </a:p>
          <a:p>
            <a:pPr lvl="1"/>
            <a:r>
              <a:rPr lang="en-US" sz="2000" dirty="0" smtClean="0"/>
              <a:t>Test the impact of concurrent processing on read and </a:t>
            </a:r>
            <a:r>
              <a:rPr lang="en-US" sz="2000" dirty="0" smtClean="0"/>
              <a:t>write</a:t>
            </a:r>
            <a:endParaRPr lang="en-US" sz="2000" dirty="0" smtClean="0"/>
          </a:p>
        </p:txBody>
      </p:sp>
      <p:sp>
        <p:nvSpPr>
          <p:cNvPr id="4" name="Slide Number Placeholder 3"/>
          <p:cNvSpPr>
            <a:spLocks noGrp="1"/>
          </p:cNvSpPr>
          <p:nvPr>
            <p:ph type="sldNum" sz="quarter" idx="10"/>
          </p:nvPr>
        </p:nvSpPr>
        <p:spPr/>
        <p:txBody>
          <a:bodyPr/>
          <a:lstStyle/>
          <a:p>
            <a:fld id="{E0998C40-E2E4-4765-A11C-173E79BEC812}" type="slidenum">
              <a:rPr lang="en-GB" smtClean="0"/>
              <a:pPr/>
              <a:t>20</a:t>
            </a:fld>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867329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de-DE"/>
          </a:p>
        </p:txBody>
      </p:sp>
      <p:sp>
        <p:nvSpPr>
          <p:cNvPr id="7" name="Text Placeholder 6"/>
          <p:cNvSpPr>
            <a:spLocks noGrp="1"/>
          </p:cNvSpPr>
          <p:nvPr>
            <p:ph type="body" idx="1"/>
          </p:nvPr>
        </p:nvSpPr>
        <p:spPr/>
        <p:txBody>
          <a:bodyPr/>
          <a:lstStyle/>
          <a:p>
            <a:r>
              <a:rPr lang="en-US" sz="3200" dirty="0" smtClean="0"/>
              <a:t>Thank you!</a:t>
            </a:r>
            <a:endParaRPr lang="de-DE" sz="3200" dirty="0"/>
          </a:p>
        </p:txBody>
      </p:sp>
      <p:sp>
        <p:nvSpPr>
          <p:cNvPr id="4" name="Slide Number Placeholder 3"/>
          <p:cNvSpPr>
            <a:spLocks noGrp="1"/>
          </p:cNvSpPr>
          <p:nvPr>
            <p:ph type="sldNum" sz="quarter" idx="10"/>
          </p:nvPr>
        </p:nvSpPr>
        <p:spPr/>
        <p:txBody>
          <a:bodyPr/>
          <a:lstStyle/>
          <a:p>
            <a:fld id="{E0998C40-E2E4-4765-A11C-173E79BEC812}" type="slidenum">
              <a:rPr lang="en-GB" smtClean="0"/>
              <a:pPr/>
              <a:t>21</a:t>
            </a:fld>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4073060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Purpose of slice test</a:t>
            </a:r>
            <a:endParaRPr lang="en-US" dirty="0"/>
          </a:p>
        </p:txBody>
      </p:sp>
      <p:sp>
        <p:nvSpPr>
          <p:cNvPr id="5" name="Content Placeholder 4"/>
          <p:cNvSpPr>
            <a:spLocks noGrp="1"/>
          </p:cNvSpPr>
          <p:nvPr>
            <p:ph idx="1"/>
          </p:nvPr>
        </p:nvSpPr>
        <p:spPr>
          <a:xfrm>
            <a:off x="117474" y="1347788"/>
            <a:ext cx="8810626" cy="4459287"/>
          </a:xfrm>
        </p:spPr>
        <p:txBody>
          <a:bodyPr/>
          <a:lstStyle/>
          <a:p>
            <a:r>
              <a:rPr lang="en-GB" dirty="0"/>
              <a:t>Timeline: </a:t>
            </a:r>
            <a:r>
              <a:rPr lang="en-GB" dirty="0" smtClean="0"/>
              <a:t>2010-2012 </a:t>
            </a:r>
            <a:r>
              <a:rPr lang="en-GB" dirty="0"/>
              <a:t>– evaluation, development and testing </a:t>
            </a:r>
            <a:r>
              <a:rPr lang="en-GB" dirty="0" smtClean="0"/>
              <a:t>of hardware and software components</a:t>
            </a:r>
            <a:endParaRPr lang="en-US" dirty="0" smtClean="0"/>
          </a:p>
          <a:p>
            <a:r>
              <a:rPr lang="en-US" dirty="0" smtClean="0"/>
              <a:t>Hardware level</a:t>
            </a:r>
          </a:p>
          <a:p>
            <a:pPr lvl="1"/>
            <a:r>
              <a:rPr lang="en-US" sz="2000" dirty="0" smtClean="0"/>
              <a:t>Link bandwidth: Do we see the full wire speed (10Gbps)</a:t>
            </a:r>
          </a:p>
          <a:p>
            <a:pPr lvl="1"/>
            <a:r>
              <a:rPr lang="en-US" sz="2000" dirty="0" smtClean="0"/>
              <a:t>UDP behavior: Packets loss</a:t>
            </a:r>
          </a:p>
          <a:p>
            <a:pPr lvl="1"/>
            <a:r>
              <a:rPr lang="en-US" sz="2000" dirty="0" smtClean="0"/>
              <a:t>Network performance: Concurrent read and write operations</a:t>
            </a:r>
          </a:p>
          <a:p>
            <a:r>
              <a:rPr lang="en-US" dirty="0" smtClean="0"/>
              <a:t>Software level:</a:t>
            </a:r>
          </a:p>
          <a:p>
            <a:pPr lvl="1"/>
            <a:r>
              <a:rPr lang="en-US" sz="2000" dirty="0"/>
              <a:t>Develop the software: Feeder (emulation) and PC layer </a:t>
            </a:r>
          </a:p>
          <a:p>
            <a:pPr lvl="1"/>
            <a:r>
              <a:rPr lang="en-US" sz="2000" dirty="0"/>
              <a:t>Effect of concurrent processing on read/write activities</a:t>
            </a:r>
          </a:p>
          <a:p>
            <a:pPr lvl="1"/>
            <a:r>
              <a:rPr lang="en-US" sz="2000" dirty="0" smtClean="0"/>
              <a:t>Device/</a:t>
            </a:r>
            <a:r>
              <a:rPr lang="en-US" sz="2000" dirty="0" err="1" smtClean="0"/>
              <a:t>DeviceServer</a:t>
            </a:r>
            <a:r>
              <a:rPr lang="en-US" sz="2000" dirty="0" smtClean="0"/>
              <a:t> model</a:t>
            </a:r>
            <a:r>
              <a:rPr lang="en-US" sz="2000" dirty="0"/>
              <a:t>, </a:t>
            </a:r>
            <a:r>
              <a:rPr lang="en-US" sz="2000" dirty="0" smtClean="0"/>
              <a:t>configurability</a:t>
            </a:r>
            <a:r>
              <a:rPr lang="en-US" sz="2000" dirty="0"/>
              <a:t>: </a:t>
            </a:r>
            <a:r>
              <a:rPr lang="en-US" sz="2000" dirty="0" smtClean="0"/>
              <a:t>is s/w framework good?</a:t>
            </a:r>
          </a:p>
          <a:p>
            <a:r>
              <a:rPr lang="en-US" dirty="0" smtClean="0"/>
              <a:t>Outlook:</a:t>
            </a:r>
          </a:p>
          <a:p>
            <a:pPr lvl="1"/>
            <a:r>
              <a:rPr lang="en-US" sz="2000" dirty="0"/>
              <a:t>Complete software </a:t>
            </a:r>
            <a:r>
              <a:rPr lang="en-US" sz="2000" dirty="0" smtClean="0"/>
              <a:t>suite: processing, formatting</a:t>
            </a:r>
            <a:endParaRPr lang="en-US" sz="2000" dirty="0"/>
          </a:p>
          <a:p>
            <a:pPr lvl="1"/>
            <a:r>
              <a:rPr lang="en-US" sz="2000" dirty="0" smtClean="0"/>
              <a:t>Test 10GB/s disk write</a:t>
            </a:r>
          </a:p>
        </p:txBody>
      </p:sp>
    </p:spTree>
    <p:extLst>
      <p:ext uri="{BB962C8B-B14F-4D97-AF65-F5344CB8AC3E}">
        <p14:creationId xmlns:p14="http://schemas.microsoft.com/office/powerpoint/2010/main" val="1355498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architecture</a:t>
            </a:r>
            <a:endParaRPr lang="en-GB"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 b="32425"/>
          <a:stretch/>
        </p:blipFill>
        <p:spPr bwMode="auto">
          <a:xfrm>
            <a:off x="601663" y="1393824"/>
            <a:ext cx="7683733"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0"/>
          </p:nvPr>
        </p:nvSpPr>
        <p:spPr/>
        <p:txBody>
          <a:bodyPr/>
          <a:lstStyle/>
          <a:p>
            <a:fld id="{8FE06F63-5E80-47A5-959A-1778E744A3A5}" type="slidenum">
              <a:rPr lang="en-GB" smtClean="0"/>
              <a:pPr/>
              <a:t>4</a:t>
            </a:fld>
            <a:endParaRPr lang="en-GB"/>
          </a:p>
        </p:txBody>
      </p:sp>
      <p:sp>
        <p:nvSpPr>
          <p:cNvPr id="6" name="Rectangle 5"/>
          <p:cNvSpPr/>
          <p:nvPr/>
        </p:nvSpPr>
        <p:spPr bwMode="auto">
          <a:xfrm>
            <a:off x="1460500" y="1816100"/>
            <a:ext cx="1333500" cy="4114799"/>
          </a:xfrm>
          <a:prstGeom prst="rect">
            <a:avLst/>
          </a:pr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smtClean="0">
              <a:ln>
                <a:noFill/>
              </a:ln>
              <a:solidFill>
                <a:schemeClr val="tx1"/>
              </a:solidFill>
              <a:effectLst/>
              <a:latin typeface="Arial" charset="0"/>
              <a:ea typeface="ＭＳ Ｐゴシック" pitchFamily="112" charset="-128"/>
            </a:endParaRPr>
          </a:p>
        </p:txBody>
      </p:sp>
    </p:spTree>
    <p:extLst>
      <p:ext uri="{BB962C8B-B14F-4D97-AF65-F5344CB8AC3E}">
        <p14:creationId xmlns:p14="http://schemas.microsoft.com/office/powerpoint/2010/main" val="244018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chemeClr val="tx1"/>
                </a:solidFill>
              </a:rPr>
              <a:t>Software status</a:t>
            </a:r>
            <a:endParaRPr lang="en-US" dirty="0">
              <a:solidFill>
                <a:schemeClr val="tx1"/>
              </a:solidFill>
            </a:endParaRPr>
          </a:p>
        </p:txBody>
      </p:sp>
      <p:sp>
        <p:nvSpPr>
          <p:cNvPr id="11" name="Text Placeholder 10"/>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998C40-E2E4-4765-A11C-173E79BEC812}" type="slidenum">
              <a:rPr lang="en-GB" smtClean="0"/>
              <a:pPr/>
              <a:t>5</a:t>
            </a:fld>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866565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Purpose</a:t>
            </a:r>
            <a:endParaRPr lang="de-DE" dirty="0"/>
          </a:p>
        </p:txBody>
      </p:sp>
      <p:sp>
        <p:nvSpPr>
          <p:cNvPr id="7" name="Content Placeholder 6"/>
          <p:cNvSpPr>
            <a:spLocks noGrp="1"/>
          </p:cNvSpPr>
          <p:nvPr>
            <p:ph idx="1"/>
          </p:nvPr>
        </p:nvSpPr>
        <p:spPr>
          <a:xfrm>
            <a:off x="117474" y="1347788"/>
            <a:ext cx="8747125" cy="4459287"/>
          </a:xfrm>
        </p:spPr>
        <p:txBody>
          <a:bodyPr/>
          <a:lstStyle/>
          <a:p>
            <a:pPr lvl="0"/>
            <a:r>
              <a:rPr lang="en-US" dirty="0"/>
              <a:t>Proof of concept </a:t>
            </a:r>
          </a:p>
          <a:p>
            <a:pPr lvl="1"/>
            <a:r>
              <a:rPr lang="en-US" sz="2000" dirty="0" smtClean="0"/>
              <a:t>Ability </a:t>
            </a:r>
            <a:r>
              <a:rPr lang="en-US" sz="2000" dirty="0"/>
              <a:t>to handle 10GB/s data rate: read data from train builder, process/format, and send </a:t>
            </a:r>
            <a:r>
              <a:rPr lang="en-US" sz="2000" dirty="0" smtClean="0"/>
              <a:t>to </a:t>
            </a:r>
            <a:r>
              <a:rPr lang="en-US" sz="2000" dirty="0"/>
              <a:t>the computing and storage </a:t>
            </a:r>
            <a:r>
              <a:rPr lang="en-US" sz="2000" dirty="0" smtClean="0"/>
              <a:t>layers</a:t>
            </a:r>
          </a:p>
          <a:p>
            <a:pPr lvl="1"/>
            <a:r>
              <a:rPr lang="en-US" sz="2000" dirty="0" smtClean="0"/>
              <a:t>Use the EXFEL homogenous software framework</a:t>
            </a:r>
          </a:p>
          <a:p>
            <a:r>
              <a:rPr lang="en-US" dirty="0" smtClean="0"/>
              <a:t>Development</a:t>
            </a:r>
            <a:endParaRPr lang="en-US" dirty="0"/>
          </a:p>
          <a:p>
            <a:pPr lvl="1"/>
            <a:r>
              <a:rPr lang="en-US" sz="2000" dirty="0" smtClean="0"/>
              <a:t>Write the necessary software components: read., processing, formatting, write …</a:t>
            </a:r>
          </a:p>
          <a:p>
            <a:pPr lvl="1"/>
            <a:r>
              <a:rPr lang="en-US" sz="2000" dirty="0" smtClean="0"/>
              <a:t>Identify issues/bottlenecks: e.g. error </a:t>
            </a:r>
            <a:r>
              <a:rPr lang="en-US" sz="2000" dirty="0"/>
              <a:t>situations (UDP packet loss), speed-up data </a:t>
            </a:r>
            <a:r>
              <a:rPr lang="en-US" sz="2000" dirty="0" smtClean="0"/>
              <a:t>transfer…</a:t>
            </a:r>
            <a:endParaRPr lang="en-GB" sz="2000" dirty="0"/>
          </a:p>
          <a:p>
            <a:r>
              <a:rPr lang="en-US" dirty="0" smtClean="0"/>
              <a:t>Test and </a:t>
            </a:r>
            <a:r>
              <a:rPr lang="en-US" dirty="0"/>
              <a:t>tuning</a:t>
            </a:r>
          </a:p>
          <a:p>
            <a:pPr lvl="1"/>
            <a:r>
              <a:rPr lang="en-US" sz="2000" dirty="0"/>
              <a:t>Measure </a:t>
            </a:r>
            <a:r>
              <a:rPr lang="en-US" sz="2000" dirty="0" smtClean="0"/>
              <a:t>the processing </a:t>
            </a:r>
            <a:r>
              <a:rPr lang="en-US" sz="2000" dirty="0"/>
              <a:t>capabilities </a:t>
            </a:r>
            <a:r>
              <a:rPr lang="en-US" sz="2000" dirty="0" smtClean="0"/>
              <a:t>of </a:t>
            </a:r>
            <a:r>
              <a:rPr lang="en-US" sz="2000" dirty="0"/>
              <a:t>the </a:t>
            </a:r>
            <a:r>
              <a:rPr lang="en-US" sz="2000" dirty="0" smtClean="0"/>
              <a:t>PC Layer </a:t>
            </a:r>
          </a:p>
          <a:p>
            <a:pPr lvl="1"/>
            <a:r>
              <a:rPr lang="en-US" sz="2000" dirty="0" smtClean="0"/>
              <a:t>Test </a:t>
            </a:r>
            <a:r>
              <a:rPr lang="en-US" sz="2000" dirty="0"/>
              <a:t>different </a:t>
            </a:r>
            <a:r>
              <a:rPr lang="en-US" sz="2000" dirty="0" smtClean="0"/>
              <a:t>software and hardware </a:t>
            </a:r>
            <a:r>
              <a:rPr lang="en-US" sz="2000" dirty="0"/>
              <a:t>configurations, find the proper balance between </a:t>
            </a:r>
            <a:r>
              <a:rPr lang="en-US" sz="2000" dirty="0" smtClean="0"/>
              <a:t>scalability, performance, and reliability</a:t>
            </a:r>
            <a:endParaRPr lang="en-GB" sz="2000" dirty="0"/>
          </a:p>
          <a:p>
            <a:pPr lvl="1"/>
            <a:endParaRPr lang="en-GB" dirty="0"/>
          </a:p>
          <a:p>
            <a:endParaRPr lang="de-DE" dirty="0"/>
          </a:p>
          <a:p>
            <a:endParaRPr lang="de-DE" dirty="0"/>
          </a:p>
        </p:txBody>
      </p:sp>
      <p:sp>
        <p:nvSpPr>
          <p:cNvPr id="4" name="Slide Number Placeholder 3"/>
          <p:cNvSpPr>
            <a:spLocks noGrp="1"/>
          </p:cNvSpPr>
          <p:nvPr>
            <p:ph type="sldNum" sz="quarter" idx="10"/>
          </p:nvPr>
        </p:nvSpPr>
        <p:spPr/>
        <p:txBody>
          <a:bodyPr/>
          <a:lstStyle/>
          <a:p>
            <a:fld id="{CE4C525E-23C0-4567-995C-3CBF7A55FF8D}" type="slidenum">
              <a:rPr lang="en-GB" smtClean="0"/>
              <a:pPr/>
              <a:t>6</a:t>
            </a:fld>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726175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475" y="1347788"/>
            <a:ext cx="6353222" cy="4459287"/>
          </a:xfrm>
        </p:spPr>
        <p:txBody>
          <a:bodyPr>
            <a:noAutofit/>
          </a:bodyPr>
          <a:lstStyle/>
          <a:p>
            <a:r>
              <a:rPr lang="en-US" dirty="0" smtClean="0"/>
              <a:t>Two applications are under development</a:t>
            </a:r>
          </a:p>
          <a:p>
            <a:pPr lvl="1"/>
            <a:r>
              <a:rPr lang="en-US" sz="2000" dirty="0" smtClean="0"/>
              <a:t>Train builder emulator</a:t>
            </a:r>
          </a:p>
          <a:p>
            <a:pPr lvl="1"/>
            <a:r>
              <a:rPr lang="en-US" sz="2000" dirty="0" smtClean="0"/>
              <a:t>PCL node application</a:t>
            </a:r>
          </a:p>
          <a:p>
            <a:pPr lvl="1"/>
            <a:endParaRPr lang="en-US" sz="2000" dirty="0" smtClean="0"/>
          </a:p>
          <a:p>
            <a:r>
              <a:rPr lang="en-US" dirty="0" smtClean="0"/>
              <a:t>Data-driven model (push)</a:t>
            </a:r>
          </a:p>
          <a:p>
            <a:pPr lvl="1"/>
            <a:r>
              <a:rPr lang="en-US" sz="2000" dirty="0" smtClean="0"/>
              <a:t>Start PC nodes</a:t>
            </a:r>
          </a:p>
          <a:p>
            <a:pPr lvl="2"/>
            <a:r>
              <a:rPr lang="en-US" sz="2000" dirty="0" smtClean="0"/>
              <a:t>Wait for data</a:t>
            </a:r>
          </a:p>
          <a:p>
            <a:pPr lvl="1"/>
            <a:r>
              <a:rPr lang="en-US" sz="2000" dirty="0" smtClean="0"/>
              <a:t>Start UDP feeder</a:t>
            </a:r>
          </a:p>
          <a:p>
            <a:pPr lvl="2"/>
            <a:r>
              <a:rPr lang="en-US" sz="2000" dirty="0" smtClean="0"/>
              <a:t>Wait for timer signal</a:t>
            </a:r>
          </a:p>
          <a:p>
            <a:pPr lvl="1"/>
            <a:r>
              <a:rPr lang="en-US" sz="2000" dirty="0" smtClean="0"/>
              <a:t>Start timing system</a:t>
            </a:r>
          </a:p>
          <a:p>
            <a:pPr lvl="1"/>
            <a:endParaRPr lang="en-US" sz="2000" dirty="0" smtClean="0"/>
          </a:p>
          <a:p>
            <a:r>
              <a:rPr lang="en-US" dirty="0" smtClean="0"/>
              <a:t>Communication model</a:t>
            </a:r>
            <a:endParaRPr lang="en-US" dirty="0"/>
          </a:p>
          <a:p>
            <a:pPr lvl="1"/>
            <a:r>
              <a:rPr lang="en-US" sz="2000" dirty="0"/>
              <a:t>1-to-1, </a:t>
            </a:r>
            <a:r>
              <a:rPr lang="en-US" sz="2000" dirty="0" smtClean="0"/>
              <a:t>N-to-N</a:t>
            </a:r>
            <a:endParaRPr lang="en-US" dirty="0"/>
          </a:p>
        </p:txBody>
      </p:sp>
      <p:sp>
        <p:nvSpPr>
          <p:cNvPr id="12" name="Rectangle 11"/>
          <p:cNvSpPr/>
          <p:nvPr/>
        </p:nvSpPr>
        <p:spPr>
          <a:xfrm>
            <a:off x="4496990" y="2395561"/>
            <a:ext cx="4320480" cy="1594927"/>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9" name="Rectangle 8"/>
          <p:cNvSpPr/>
          <p:nvPr/>
        </p:nvSpPr>
        <p:spPr>
          <a:xfrm>
            <a:off x="4283968" y="4934731"/>
            <a:ext cx="4752528" cy="1368152"/>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2" name="Title 1"/>
          <p:cNvSpPr>
            <a:spLocks noGrp="1"/>
          </p:cNvSpPr>
          <p:nvPr>
            <p:ph type="title"/>
          </p:nvPr>
        </p:nvSpPr>
        <p:spPr/>
        <p:txBody>
          <a:bodyPr/>
          <a:lstStyle/>
          <a:p>
            <a:r>
              <a:rPr lang="en-US" dirty="0" smtClean="0"/>
              <a:t>Software architecture - overview</a:t>
            </a:r>
            <a:endParaRPr lang="de-DE" dirty="0"/>
          </a:p>
        </p:txBody>
      </p:sp>
      <p:sp>
        <p:nvSpPr>
          <p:cNvPr id="4" name="Flowchart: Process 3"/>
          <p:cNvSpPr/>
          <p:nvPr/>
        </p:nvSpPr>
        <p:spPr>
          <a:xfrm>
            <a:off x="5930637" y="3157612"/>
            <a:ext cx="1080121" cy="736435"/>
          </a:xfrm>
          <a:prstGeom prst="flowChartProcess">
            <a:avLst/>
          </a:prstGeom>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600" dirty="0" smtClean="0">
                <a:solidFill>
                  <a:sysClr val="windowText" lastClr="000000"/>
                </a:solidFill>
              </a:rPr>
              <a:t>UDP </a:t>
            </a:r>
            <a:br>
              <a:rPr lang="en-US" sz="1600" dirty="0" smtClean="0">
                <a:solidFill>
                  <a:sysClr val="windowText" lastClr="000000"/>
                </a:solidFill>
              </a:rPr>
            </a:br>
            <a:r>
              <a:rPr lang="en-US" sz="1600" dirty="0" smtClean="0">
                <a:solidFill>
                  <a:sysClr val="windowText" lastClr="000000"/>
                </a:solidFill>
              </a:rPr>
              <a:t>feeder 2</a:t>
            </a:r>
            <a:endParaRPr lang="de-DE" sz="1600" dirty="0">
              <a:solidFill>
                <a:sysClr val="windowText" lastClr="000000"/>
              </a:solidFill>
            </a:endParaRPr>
          </a:p>
        </p:txBody>
      </p:sp>
      <p:sp>
        <p:nvSpPr>
          <p:cNvPr id="5" name="Flowchart: Process 4"/>
          <p:cNvSpPr/>
          <p:nvPr/>
        </p:nvSpPr>
        <p:spPr>
          <a:xfrm>
            <a:off x="4499992" y="5438787"/>
            <a:ext cx="957808" cy="698038"/>
          </a:xfrm>
          <a:prstGeom prst="flowChartProcess">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600" dirty="0" smtClean="0">
                <a:solidFill>
                  <a:sysClr val="windowText" lastClr="000000"/>
                </a:solidFill>
              </a:rPr>
              <a:t>Node 1</a:t>
            </a:r>
            <a:endParaRPr lang="de-DE" sz="1600" dirty="0">
              <a:solidFill>
                <a:sysClr val="windowText" lastClr="000000"/>
              </a:solidFill>
            </a:endParaRPr>
          </a:p>
        </p:txBody>
      </p:sp>
      <p:sp>
        <p:nvSpPr>
          <p:cNvPr id="6" name="Flowchart: Process 5"/>
          <p:cNvSpPr/>
          <p:nvPr/>
        </p:nvSpPr>
        <p:spPr>
          <a:xfrm>
            <a:off x="5652120" y="5438093"/>
            <a:ext cx="957808" cy="698038"/>
          </a:xfrm>
          <a:prstGeom prst="flowChartProcess">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600" dirty="0" smtClean="0">
                <a:solidFill>
                  <a:sysClr val="windowText" lastClr="000000"/>
                </a:solidFill>
              </a:rPr>
              <a:t>Node 2</a:t>
            </a:r>
            <a:endParaRPr lang="de-DE" sz="1600" dirty="0">
              <a:solidFill>
                <a:sysClr val="windowText" lastClr="000000"/>
              </a:solidFill>
            </a:endParaRPr>
          </a:p>
        </p:txBody>
      </p:sp>
      <p:sp>
        <p:nvSpPr>
          <p:cNvPr id="7" name="Rectangle 6"/>
          <p:cNvSpPr/>
          <p:nvPr/>
        </p:nvSpPr>
        <p:spPr>
          <a:xfrm>
            <a:off x="6200098" y="6374891"/>
            <a:ext cx="1297150" cy="400110"/>
          </a:xfrm>
          <a:prstGeom prst="rect">
            <a:avLst/>
          </a:prstGeom>
        </p:spPr>
        <p:txBody>
          <a:bodyPr wrap="none">
            <a:spAutoFit/>
          </a:bodyPr>
          <a:lstStyle/>
          <a:p>
            <a:pPr>
              <a:buNone/>
            </a:pPr>
            <a:r>
              <a:rPr lang="en-US" sz="2000" b="1" dirty="0" smtClean="0">
                <a:solidFill>
                  <a:sysClr val="windowText" lastClr="000000"/>
                </a:solidFill>
              </a:rPr>
              <a:t>PC Layer</a:t>
            </a:r>
            <a:endParaRPr lang="de-DE" b="1" dirty="0"/>
          </a:p>
        </p:txBody>
      </p:sp>
      <p:sp>
        <p:nvSpPr>
          <p:cNvPr id="8" name="Flowchart: Process 7"/>
          <p:cNvSpPr/>
          <p:nvPr/>
        </p:nvSpPr>
        <p:spPr>
          <a:xfrm>
            <a:off x="7884368" y="5439057"/>
            <a:ext cx="957808" cy="698038"/>
          </a:xfrm>
          <a:prstGeom prst="flowChartProcess">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600" dirty="0" smtClean="0">
                <a:solidFill>
                  <a:sysClr val="windowText" lastClr="000000"/>
                </a:solidFill>
              </a:rPr>
              <a:t>Node n</a:t>
            </a:r>
            <a:endParaRPr lang="de-DE" sz="1600" dirty="0">
              <a:solidFill>
                <a:sysClr val="windowText" lastClr="000000"/>
              </a:solidFill>
            </a:endParaRPr>
          </a:p>
        </p:txBody>
      </p:sp>
      <p:sp>
        <p:nvSpPr>
          <p:cNvPr id="10" name="Flowchart: Process 9"/>
          <p:cNvSpPr/>
          <p:nvPr/>
        </p:nvSpPr>
        <p:spPr>
          <a:xfrm>
            <a:off x="4654940" y="3157613"/>
            <a:ext cx="1080121" cy="736435"/>
          </a:xfrm>
          <a:prstGeom prst="flowChartProcess">
            <a:avLst/>
          </a:prstGeom>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600" dirty="0" smtClean="0">
                <a:solidFill>
                  <a:sysClr val="windowText" lastClr="000000"/>
                </a:solidFill>
              </a:rPr>
              <a:t>UDP </a:t>
            </a:r>
            <a:br>
              <a:rPr lang="en-US" sz="1600" dirty="0" smtClean="0">
                <a:solidFill>
                  <a:sysClr val="windowText" lastClr="000000"/>
                </a:solidFill>
              </a:rPr>
            </a:br>
            <a:r>
              <a:rPr lang="en-US" sz="1600" dirty="0" smtClean="0">
                <a:solidFill>
                  <a:sysClr val="windowText" lastClr="000000"/>
                </a:solidFill>
              </a:rPr>
              <a:t>feeder 1</a:t>
            </a:r>
            <a:endParaRPr lang="de-DE" sz="1600" dirty="0">
              <a:solidFill>
                <a:sysClr val="windowText" lastClr="000000"/>
              </a:solidFill>
            </a:endParaRPr>
          </a:p>
        </p:txBody>
      </p:sp>
      <p:sp>
        <p:nvSpPr>
          <p:cNvPr id="11" name="Flowchart: Process 10"/>
          <p:cNvSpPr/>
          <p:nvPr/>
        </p:nvSpPr>
        <p:spPr>
          <a:xfrm>
            <a:off x="7593334" y="3174862"/>
            <a:ext cx="1080121" cy="736435"/>
          </a:xfrm>
          <a:prstGeom prst="flowChartProcess">
            <a:avLst/>
          </a:prstGeom>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600" dirty="0" smtClean="0">
                <a:solidFill>
                  <a:sysClr val="windowText" lastClr="000000"/>
                </a:solidFill>
              </a:rPr>
              <a:t>UDP </a:t>
            </a:r>
            <a:br>
              <a:rPr lang="en-US" sz="1600" dirty="0" smtClean="0">
                <a:solidFill>
                  <a:sysClr val="windowText" lastClr="000000"/>
                </a:solidFill>
              </a:rPr>
            </a:br>
            <a:r>
              <a:rPr lang="en-US" sz="1600" dirty="0" smtClean="0">
                <a:solidFill>
                  <a:sysClr val="windowText" lastClr="000000"/>
                </a:solidFill>
              </a:rPr>
              <a:t>feeder m</a:t>
            </a:r>
            <a:endParaRPr lang="de-DE" sz="1600" dirty="0">
              <a:solidFill>
                <a:sysClr val="windowText" lastClr="000000"/>
              </a:solidFill>
            </a:endParaRPr>
          </a:p>
        </p:txBody>
      </p:sp>
      <p:sp>
        <p:nvSpPr>
          <p:cNvPr id="13" name="Rectangle 12"/>
          <p:cNvSpPr/>
          <p:nvPr/>
        </p:nvSpPr>
        <p:spPr>
          <a:xfrm>
            <a:off x="4654940" y="1933896"/>
            <a:ext cx="4188824" cy="461665"/>
          </a:xfrm>
          <a:prstGeom prst="rect">
            <a:avLst/>
          </a:prstGeom>
        </p:spPr>
        <p:txBody>
          <a:bodyPr wrap="square">
            <a:spAutoFit/>
          </a:bodyPr>
          <a:lstStyle/>
          <a:p>
            <a:pPr algn="ctr">
              <a:buNone/>
            </a:pPr>
            <a:r>
              <a:rPr lang="en-US" sz="2400" b="1" dirty="0" smtClean="0">
                <a:solidFill>
                  <a:sysClr val="windowText" lastClr="000000"/>
                </a:solidFill>
              </a:rPr>
              <a:t>Train builder emulator</a:t>
            </a:r>
            <a:endParaRPr lang="de-DE" sz="2400" b="1" dirty="0"/>
          </a:p>
        </p:txBody>
      </p:sp>
      <p:cxnSp>
        <p:nvCxnSpPr>
          <p:cNvPr id="17" name="Straight Arrow Connector 16"/>
          <p:cNvCxnSpPr>
            <a:stCxn id="10" idx="2"/>
            <a:endCxn id="5" idx="0"/>
          </p:cNvCxnSpPr>
          <p:nvPr/>
        </p:nvCxnSpPr>
        <p:spPr>
          <a:xfrm flipH="1">
            <a:off x="4978896" y="3894048"/>
            <a:ext cx="216105" cy="1544739"/>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0" idx="2"/>
            <a:endCxn id="6" idx="0"/>
          </p:cNvCxnSpPr>
          <p:nvPr/>
        </p:nvCxnSpPr>
        <p:spPr>
          <a:xfrm>
            <a:off x="5195001" y="3894048"/>
            <a:ext cx="936023" cy="1544045"/>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0" idx="2"/>
            <a:endCxn id="8" idx="0"/>
          </p:cNvCxnSpPr>
          <p:nvPr/>
        </p:nvCxnSpPr>
        <p:spPr>
          <a:xfrm>
            <a:off x="5195001" y="3894048"/>
            <a:ext cx="3168271" cy="1545009"/>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4" idx="2"/>
            <a:endCxn id="8" idx="0"/>
          </p:cNvCxnSpPr>
          <p:nvPr/>
        </p:nvCxnSpPr>
        <p:spPr>
          <a:xfrm>
            <a:off x="6470698" y="3894047"/>
            <a:ext cx="1892574" cy="1545010"/>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4" idx="2"/>
            <a:endCxn id="6" idx="0"/>
          </p:cNvCxnSpPr>
          <p:nvPr/>
        </p:nvCxnSpPr>
        <p:spPr>
          <a:xfrm flipH="1">
            <a:off x="6131024" y="3894047"/>
            <a:ext cx="339674" cy="1544046"/>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1" idx="2"/>
            <a:endCxn id="6" idx="0"/>
          </p:cNvCxnSpPr>
          <p:nvPr/>
        </p:nvCxnSpPr>
        <p:spPr>
          <a:xfrm flipH="1">
            <a:off x="6131024" y="3911297"/>
            <a:ext cx="2002371" cy="1526796"/>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1" idx="2"/>
            <a:endCxn id="8" idx="0"/>
          </p:cNvCxnSpPr>
          <p:nvPr/>
        </p:nvCxnSpPr>
        <p:spPr>
          <a:xfrm>
            <a:off x="8133395" y="3911297"/>
            <a:ext cx="229877" cy="1527760"/>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1" idx="2"/>
            <a:endCxn id="5" idx="0"/>
          </p:cNvCxnSpPr>
          <p:nvPr/>
        </p:nvCxnSpPr>
        <p:spPr>
          <a:xfrm flipH="1">
            <a:off x="4978896" y="3911297"/>
            <a:ext cx="3154499" cy="1527490"/>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4" idx="2"/>
            <a:endCxn id="5" idx="0"/>
          </p:cNvCxnSpPr>
          <p:nvPr/>
        </p:nvCxnSpPr>
        <p:spPr>
          <a:xfrm flipH="1">
            <a:off x="4978896" y="3894047"/>
            <a:ext cx="1491802" cy="1544740"/>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sp>
        <p:nvSpPr>
          <p:cNvPr id="55" name="Down Arrow 54"/>
          <p:cNvSpPr/>
          <p:nvPr/>
        </p:nvSpPr>
        <p:spPr>
          <a:xfrm>
            <a:off x="8350689" y="4136525"/>
            <a:ext cx="645532" cy="694260"/>
          </a:xfrm>
          <a:prstGeom prst="downArrow">
            <a:avLst/>
          </a:prstGeom>
          <a:ln/>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buNone/>
            </a:pPr>
            <a:r>
              <a:rPr lang="en-US" sz="1600" dirty="0" smtClean="0">
                <a:solidFill>
                  <a:schemeClr val="accent5">
                    <a:lumMod val="75000"/>
                  </a:schemeClr>
                </a:solidFill>
              </a:rPr>
              <a:t>UDP</a:t>
            </a:r>
            <a:endParaRPr lang="de-DE" sz="1600" dirty="0">
              <a:solidFill>
                <a:schemeClr val="accent5">
                  <a:lumMod val="75000"/>
                </a:schemeClr>
              </a:solidFill>
            </a:endParaRPr>
          </a:p>
        </p:txBody>
      </p:sp>
      <p:sp>
        <p:nvSpPr>
          <p:cNvPr id="59" name="Flowchart: Process 58"/>
          <p:cNvSpPr/>
          <p:nvPr/>
        </p:nvSpPr>
        <p:spPr>
          <a:xfrm>
            <a:off x="5721125" y="2480026"/>
            <a:ext cx="1872210" cy="389182"/>
          </a:xfrm>
          <a:prstGeom prst="flowChartProcess">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800" dirty="0" smtClean="0">
                <a:solidFill>
                  <a:sysClr val="windowText" lastClr="000000"/>
                </a:solidFill>
              </a:rPr>
              <a:t>Timing system</a:t>
            </a:r>
            <a:endParaRPr lang="de-DE" sz="1800" dirty="0">
              <a:solidFill>
                <a:sysClr val="windowText" lastClr="000000"/>
              </a:solidFill>
            </a:endParaRPr>
          </a:p>
        </p:txBody>
      </p:sp>
      <p:cxnSp>
        <p:nvCxnSpPr>
          <p:cNvPr id="60" name="Straight Arrow Connector 59"/>
          <p:cNvCxnSpPr>
            <a:stCxn id="59" idx="2"/>
            <a:endCxn id="10" idx="0"/>
          </p:cNvCxnSpPr>
          <p:nvPr/>
        </p:nvCxnSpPr>
        <p:spPr>
          <a:xfrm flipH="1">
            <a:off x="5195001" y="2869208"/>
            <a:ext cx="1462229" cy="288405"/>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9" idx="2"/>
            <a:endCxn id="4" idx="0"/>
          </p:cNvCxnSpPr>
          <p:nvPr/>
        </p:nvCxnSpPr>
        <p:spPr>
          <a:xfrm flipH="1">
            <a:off x="6470698" y="2869208"/>
            <a:ext cx="186532" cy="288404"/>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9" idx="2"/>
            <a:endCxn id="11" idx="0"/>
          </p:cNvCxnSpPr>
          <p:nvPr/>
        </p:nvCxnSpPr>
        <p:spPr>
          <a:xfrm>
            <a:off x="6657230" y="2869208"/>
            <a:ext cx="1476165" cy="305654"/>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49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up)">
                                      <p:cBhvr>
                                        <p:cTn id="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p:cNvSpPr/>
          <p:nvPr/>
        </p:nvSpPr>
        <p:spPr>
          <a:xfrm>
            <a:off x="4932040" y="1628800"/>
            <a:ext cx="4066103" cy="4968552"/>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32" name="Rectangle 131"/>
          <p:cNvSpPr/>
          <p:nvPr/>
        </p:nvSpPr>
        <p:spPr>
          <a:xfrm>
            <a:off x="4978400" y="3615546"/>
            <a:ext cx="3935126" cy="2877860"/>
          </a:xfrm>
          <a:prstGeom prst="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28" name="Title 127"/>
          <p:cNvSpPr>
            <a:spLocks noGrp="1"/>
          </p:cNvSpPr>
          <p:nvPr>
            <p:ph type="title"/>
          </p:nvPr>
        </p:nvSpPr>
        <p:spPr/>
        <p:txBody>
          <a:bodyPr/>
          <a:lstStyle/>
          <a:p>
            <a:r>
              <a:rPr lang="en-US" smtClean="0"/>
              <a:t>UDP feeder</a:t>
            </a:r>
            <a:endParaRPr lang="de-DE" dirty="0"/>
          </a:p>
        </p:txBody>
      </p:sp>
      <p:sp>
        <p:nvSpPr>
          <p:cNvPr id="129" name="Content Placeholder 128"/>
          <p:cNvSpPr>
            <a:spLocks noGrp="1"/>
          </p:cNvSpPr>
          <p:nvPr>
            <p:ph idx="1"/>
          </p:nvPr>
        </p:nvSpPr>
        <p:spPr/>
        <p:txBody>
          <a:bodyPr/>
          <a:lstStyle/>
          <a:p>
            <a:r>
              <a:rPr lang="en-US" dirty="0" smtClean="0"/>
              <a:t>Train generator</a:t>
            </a:r>
          </a:p>
          <a:p>
            <a:pPr lvl="1"/>
            <a:r>
              <a:rPr lang="en-US" sz="2000" dirty="0"/>
              <a:t>Circular train buffer</a:t>
            </a:r>
          </a:p>
          <a:p>
            <a:pPr lvl="1"/>
            <a:r>
              <a:rPr lang="en-US" sz="2000" dirty="0" smtClean="0"/>
              <a:t>Trains are generated at</a:t>
            </a:r>
            <a:br>
              <a:rPr lang="en-US" sz="2000" dirty="0" smtClean="0"/>
            </a:br>
            <a:r>
              <a:rPr lang="en-US" sz="2000" dirty="0" smtClean="0"/>
              <a:t>the beginning (offline)</a:t>
            </a:r>
          </a:p>
          <a:p>
            <a:pPr lvl="1"/>
            <a:endParaRPr lang="en-US" sz="2000" dirty="0" smtClean="0"/>
          </a:p>
          <a:p>
            <a:r>
              <a:rPr lang="en-US" dirty="0" smtClean="0"/>
              <a:t>Train dispatcher</a:t>
            </a:r>
          </a:p>
          <a:p>
            <a:pPr lvl="1"/>
            <a:r>
              <a:rPr lang="en-US" sz="2000" dirty="0" smtClean="0"/>
              <a:t>PCL nodes directory (configurable)</a:t>
            </a:r>
            <a:endParaRPr lang="en-US" sz="2000" dirty="0"/>
          </a:p>
          <a:p>
            <a:pPr lvl="1"/>
            <a:r>
              <a:rPr lang="en-US" sz="2000" dirty="0" smtClean="0"/>
              <a:t>At every timer signal, select </a:t>
            </a:r>
            <a:br>
              <a:rPr lang="en-US" sz="2000" dirty="0" smtClean="0"/>
            </a:br>
            <a:r>
              <a:rPr lang="en-US" sz="2000" dirty="0" smtClean="0"/>
              <a:t>next train and next channel</a:t>
            </a:r>
          </a:p>
          <a:p>
            <a:pPr lvl="1"/>
            <a:r>
              <a:rPr lang="en-US" sz="2000" dirty="0" smtClean="0"/>
              <a:t>Divide the train into packets</a:t>
            </a:r>
            <a:br>
              <a:rPr lang="en-US" sz="2000" dirty="0" smtClean="0"/>
            </a:br>
            <a:r>
              <a:rPr lang="en-US" sz="2000" dirty="0" smtClean="0"/>
              <a:t>and send them using UDP</a:t>
            </a:r>
          </a:p>
        </p:txBody>
      </p:sp>
      <p:sp>
        <p:nvSpPr>
          <p:cNvPr id="115" name="Flowchart: Process 114"/>
          <p:cNvSpPr/>
          <p:nvPr/>
        </p:nvSpPr>
        <p:spPr>
          <a:xfrm>
            <a:off x="7527850" y="3789040"/>
            <a:ext cx="1220613" cy="1560851"/>
          </a:xfrm>
          <a:prstGeom prst="flowChartProcess">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7" name="TextBox 6"/>
          <p:cNvSpPr txBox="1"/>
          <p:nvPr/>
        </p:nvSpPr>
        <p:spPr>
          <a:xfrm>
            <a:off x="5414345" y="1647556"/>
            <a:ext cx="1550746" cy="646331"/>
          </a:xfrm>
          <a:prstGeom prst="rect">
            <a:avLst/>
          </a:prstGeom>
          <a:noFill/>
        </p:spPr>
        <p:txBody>
          <a:bodyPr wrap="none" rtlCol="0">
            <a:spAutoFit/>
          </a:bodyPr>
          <a:lstStyle/>
          <a:p>
            <a:pPr algn="ctr">
              <a:buNone/>
            </a:pPr>
            <a:r>
              <a:rPr lang="en-US" sz="2000" dirty="0" smtClean="0"/>
              <a:t>Train buffer </a:t>
            </a:r>
            <a:br>
              <a:rPr lang="en-US" sz="2000" dirty="0" smtClean="0"/>
            </a:br>
            <a:r>
              <a:rPr lang="en-US" sz="1600" dirty="0" smtClean="0"/>
              <a:t>(Circular)</a:t>
            </a:r>
            <a:endParaRPr lang="de-DE" sz="1600" dirty="0"/>
          </a:p>
        </p:txBody>
      </p:sp>
      <p:sp>
        <p:nvSpPr>
          <p:cNvPr id="8" name="Left Arrow Callout 7"/>
          <p:cNvSpPr/>
          <p:nvPr/>
        </p:nvSpPr>
        <p:spPr>
          <a:xfrm>
            <a:off x="6655933" y="2325638"/>
            <a:ext cx="2205757" cy="1071145"/>
          </a:xfrm>
          <a:prstGeom prst="leftArrowCallout">
            <a:avLst>
              <a:gd name="adj1" fmla="val 25000"/>
              <a:gd name="adj2" fmla="val 25000"/>
              <a:gd name="adj3" fmla="val 25000"/>
              <a:gd name="adj4" fmla="val 83248"/>
            </a:avLst>
          </a:prstGeom>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800" dirty="0" smtClean="0">
                <a:solidFill>
                  <a:sysClr val="windowText" lastClr="000000"/>
                </a:solidFill>
              </a:rPr>
              <a:t>Train generator </a:t>
            </a:r>
            <a:r>
              <a:rPr lang="en-US" sz="1600" dirty="0" smtClean="0">
                <a:solidFill>
                  <a:srgbClr val="C00000"/>
                </a:solidFill>
              </a:rPr>
              <a:t>(file, random)</a:t>
            </a:r>
            <a:endParaRPr lang="de-DE" sz="800" dirty="0">
              <a:solidFill>
                <a:srgbClr val="C00000"/>
              </a:solidFill>
            </a:endParaRPr>
          </a:p>
        </p:txBody>
      </p:sp>
      <p:sp>
        <p:nvSpPr>
          <p:cNvPr id="11" name="Down Arrow 10"/>
          <p:cNvSpPr/>
          <p:nvPr/>
        </p:nvSpPr>
        <p:spPr>
          <a:xfrm>
            <a:off x="5991701" y="3463027"/>
            <a:ext cx="176110" cy="650049"/>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grpSp>
        <p:nvGrpSpPr>
          <p:cNvPr id="3" name="Group 2"/>
          <p:cNvGrpSpPr/>
          <p:nvPr/>
        </p:nvGrpSpPr>
        <p:grpSpPr>
          <a:xfrm>
            <a:off x="5780604" y="2587514"/>
            <a:ext cx="636734" cy="636734"/>
            <a:chOff x="5611704" y="2423165"/>
            <a:chExt cx="936104" cy="936104"/>
          </a:xfrm>
        </p:grpSpPr>
        <p:sp>
          <p:nvSpPr>
            <p:cNvPr id="5" name="Flowchart: Or 4"/>
            <p:cNvSpPr/>
            <p:nvPr/>
          </p:nvSpPr>
          <p:spPr>
            <a:xfrm>
              <a:off x="5611704" y="2423165"/>
              <a:ext cx="936104" cy="936104"/>
            </a:xfrm>
            <a:prstGeom prst="flowChartOr">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3" name="Circular Arrow 12"/>
            <p:cNvSpPr/>
            <p:nvPr/>
          </p:nvSpPr>
          <p:spPr>
            <a:xfrm rot="16200000">
              <a:off x="5671631" y="2504244"/>
              <a:ext cx="773946" cy="773946"/>
            </a:xfrm>
            <a:prstGeom prst="circularArrow">
              <a:avLst>
                <a:gd name="adj1" fmla="val 4974"/>
                <a:gd name="adj2" fmla="val 434525"/>
                <a:gd name="adj3" fmla="val 17953222"/>
                <a:gd name="adj4" fmla="val 13717431"/>
                <a:gd name="adj5" fmla="val 5995"/>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solidFill>
                  <a:schemeClr val="tx1"/>
                </a:solidFill>
              </a:endParaRPr>
            </a:p>
          </p:txBody>
        </p:sp>
      </p:grpSp>
      <p:grpSp>
        <p:nvGrpSpPr>
          <p:cNvPr id="30" name="Group 29"/>
          <p:cNvGrpSpPr/>
          <p:nvPr/>
        </p:nvGrpSpPr>
        <p:grpSpPr>
          <a:xfrm rot="16200000">
            <a:off x="6142945" y="4581181"/>
            <a:ext cx="396044" cy="1480842"/>
            <a:chOff x="3923928" y="4149080"/>
            <a:chExt cx="504056" cy="1296144"/>
          </a:xfrm>
        </p:grpSpPr>
        <p:sp>
          <p:nvSpPr>
            <p:cNvPr id="17" name="Rectangle 16"/>
            <p:cNvSpPr/>
            <p:nvPr/>
          </p:nvSpPr>
          <p:spPr>
            <a:xfrm>
              <a:off x="3923928" y="4149080"/>
              <a:ext cx="504056" cy="129614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cxnSp>
          <p:nvCxnSpPr>
            <p:cNvPr id="19" name="Straight Connector 18"/>
            <p:cNvCxnSpPr/>
            <p:nvPr/>
          </p:nvCxnSpPr>
          <p:spPr>
            <a:xfrm>
              <a:off x="3923928" y="4437112"/>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923928" y="471725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923928" y="5157192"/>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139952" y="4869160"/>
              <a:ext cx="0" cy="14401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527850" y="3789040"/>
            <a:ext cx="1252835" cy="584775"/>
          </a:xfrm>
          <a:prstGeom prst="rect">
            <a:avLst/>
          </a:prstGeom>
          <a:noFill/>
        </p:spPr>
        <p:txBody>
          <a:bodyPr wrap="square" rtlCol="0">
            <a:spAutoFit/>
          </a:bodyPr>
          <a:lstStyle/>
          <a:p>
            <a:pPr algn="ctr">
              <a:buNone/>
            </a:pPr>
            <a:r>
              <a:rPr lang="en-US" sz="1600" dirty="0" smtClean="0"/>
              <a:t>Nodes</a:t>
            </a:r>
            <a:br>
              <a:rPr lang="en-US" sz="1600" dirty="0" smtClean="0"/>
            </a:br>
            <a:r>
              <a:rPr lang="en-US" sz="1600" dirty="0" smtClean="0"/>
              <a:t>directory</a:t>
            </a:r>
            <a:endParaRPr lang="de-DE" sz="1200" dirty="0"/>
          </a:p>
        </p:txBody>
      </p:sp>
      <p:grpSp>
        <p:nvGrpSpPr>
          <p:cNvPr id="109" name="Group 108"/>
          <p:cNvGrpSpPr/>
          <p:nvPr/>
        </p:nvGrpSpPr>
        <p:grpSpPr>
          <a:xfrm>
            <a:off x="7707573" y="4373816"/>
            <a:ext cx="893387" cy="898098"/>
            <a:chOff x="3923928" y="4149080"/>
            <a:chExt cx="504056" cy="1296144"/>
          </a:xfrm>
        </p:grpSpPr>
        <p:sp>
          <p:nvSpPr>
            <p:cNvPr id="110" name="Rectangle 109"/>
            <p:cNvSpPr/>
            <p:nvPr/>
          </p:nvSpPr>
          <p:spPr>
            <a:xfrm>
              <a:off x="3923928" y="4149080"/>
              <a:ext cx="504056" cy="129614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cxnSp>
          <p:nvCxnSpPr>
            <p:cNvPr id="111" name="Straight Connector 110"/>
            <p:cNvCxnSpPr/>
            <p:nvPr/>
          </p:nvCxnSpPr>
          <p:spPr>
            <a:xfrm>
              <a:off x="3923928" y="4437112"/>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3923928" y="471725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3923928" y="5157192"/>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4192866" y="4869160"/>
              <a:ext cx="0" cy="14401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sp>
        <p:nvSpPr>
          <p:cNvPr id="116" name="Bent Arrow 115"/>
          <p:cNvSpPr/>
          <p:nvPr/>
        </p:nvSpPr>
        <p:spPr>
          <a:xfrm rot="5400000">
            <a:off x="6045044" y="5076846"/>
            <a:ext cx="813816" cy="1203949"/>
          </a:xfrm>
          <a:prstGeom prst="bentArrow">
            <a:avLst>
              <a:gd name="adj1" fmla="val 17978"/>
              <a:gd name="adj2" fmla="val 17197"/>
              <a:gd name="adj3" fmla="val 31242"/>
              <a:gd name="adj4" fmla="val 42190"/>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solidFill>
                <a:schemeClr val="tx1"/>
              </a:solidFill>
            </a:endParaRPr>
          </a:p>
        </p:txBody>
      </p:sp>
      <p:sp>
        <p:nvSpPr>
          <p:cNvPr id="117" name="Flowchart: Summing Junction 116"/>
          <p:cNvSpPr/>
          <p:nvPr/>
        </p:nvSpPr>
        <p:spPr>
          <a:xfrm>
            <a:off x="5849977" y="4204576"/>
            <a:ext cx="465955" cy="465955"/>
          </a:xfrm>
          <a:prstGeom prst="flowChartSummingJunction">
            <a:avLst/>
          </a:prstGeom>
          <a:ln w="12700"/>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18" name="Down Arrow 117"/>
          <p:cNvSpPr/>
          <p:nvPr/>
        </p:nvSpPr>
        <p:spPr>
          <a:xfrm rot="5400000">
            <a:off x="6657904" y="4141039"/>
            <a:ext cx="170308" cy="621738"/>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19" name="Rectangle 118"/>
          <p:cNvSpPr/>
          <p:nvPr/>
        </p:nvSpPr>
        <p:spPr>
          <a:xfrm>
            <a:off x="6167811" y="3292489"/>
            <a:ext cx="712054" cy="707886"/>
          </a:xfrm>
          <a:prstGeom prst="rect">
            <a:avLst/>
          </a:prstGeom>
        </p:spPr>
        <p:txBody>
          <a:bodyPr wrap="none">
            <a:spAutoFit/>
          </a:bodyPr>
          <a:lstStyle/>
          <a:p>
            <a:pPr algn="ctr">
              <a:buNone/>
            </a:pPr>
            <a:r>
              <a:rPr lang="en-US" sz="2000" dirty="0" smtClean="0">
                <a:solidFill>
                  <a:prstClr val="black"/>
                </a:solidFill>
              </a:rPr>
              <a:t>Next</a:t>
            </a:r>
            <a:br>
              <a:rPr lang="en-US" sz="2000" dirty="0" smtClean="0">
                <a:solidFill>
                  <a:prstClr val="black"/>
                </a:solidFill>
              </a:rPr>
            </a:br>
            <a:r>
              <a:rPr lang="en-US" sz="2000" dirty="0" smtClean="0">
                <a:solidFill>
                  <a:prstClr val="black"/>
                </a:solidFill>
              </a:rPr>
              <a:t>train</a:t>
            </a:r>
            <a:endParaRPr lang="de-DE" dirty="0"/>
          </a:p>
        </p:txBody>
      </p:sp>
      <p:sp>
        <p:nvSpPr>
          <p:cNvPr id="120" name="Rectangle 119"/>
          <p:cNvSpPr/>
          <p:nvPr/>
        </p:nvSpPr>
        <p:spPr>
          <a:xfrm>
            <a:off x="6315932" y="4080772"/>
            <a:ext cx="1083951" cy="707886"/>
          </a:xfrm>
          <a:prstGeom prst="rect">
            <a:avLst/>
          </a:prstGeom>
        </p:spPr>
        <p:txBody>
          <a:bodyPr wrap="none">
            <a:spAutoFit/>
          </a:bodyPr>
          <a:lstStyle/>
          <a:p>
            <a:pPr algn="ctr">
              <a:buNone/>
            </a:pPr>
            <a:r>
              <a:rPr lang="en-US" sz="2000" dirty="0" smtClean="0">
                <a:solidFill>
                  <a:prstClr val="black"/>
                </a:solidFill>
              </a:rPr>
              <a:t>Next </a:t>
            </a:r>
            <a:br>
              <a:rPr lang="en-US" sz="2000" dirty="0" smtClean="0">
                <a:solidFill>
                  <a:prstClr val="black"/>
                </a:solidFill>
              </a:rPr>
            </a:br>
            <a:r>
              <a:rPr lang="en-US" sz="2000" dirty="0" smtClean="0">
                <a:solidFill>
                  <a:prstClr val="black"/>
                </a:solidFill>
              </a:rPr>
              <a:t>channel</a:t>
            </a:r>
            <a:endParaRPr lang="de-DE" dirty="0"/>
          </a:p>
        </p:txBody>
      </p:sp>
      <p:sp>
        <p:nvSpPr>
          <p:cNvPr id="121" name="Down Arrow 120"/>
          <p:cNvSpPr/>
          <p:nvPr/>
        </p:nvSpPr>
        <p:spPr>
          <a:xfrm>
            <a:off x="5991701" y="4767505"/>
            <a:ext cx="176110" cy="283926"/>
          </a:xfrm>
          <a:prstGeom prst="down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122" name="Rectangle 121"/>
          <p:cNvSpPr/>
          <p:nvPr/>
        </p:nvSpPr>
        <p:spPr>
          <a:xfrm>
            <a:off x="4910123" y="5123579"/>
            <a:ext cx="760273" cy="707886"/>
          </a:xfrm>
          <a:prstGeom prst="rect">
            <a:avLst/>
          </a:prstGeom>
        </p:spPr>
        <p:txBody>
          <a:bodyPr wrap="none">
            <a:spAutoFit/>
          </a:bodyPr>
          <a:lstStyle/>
          <a:p>
            <a:pPr algn="ctr">
              <a:buNone/>
            </a:pPr>
            <a:r>
              <a:rPr lang="en-US" sz="2000" dirty="0" smtClean="0">
                <a:solidFill>
                  <a:prstClr val="black"/>
                </a:solidFill>
              </a:rPr>
              <a:t>Train</a:t>
            </a:r>
            <a:br>
              <a:rPr lang="en-US" sz="2000" dirty="0" smtClean="0">
                <a:solidFill>
                  <a:prstClr val="black"/>
                </a:solidFill>
              </a:rPr>
            </a:br>
            <a:r>
              <a:rPr lang="en-US" sz="2000" dirty="0" smtClean="0">
                <a:solidFill>
                  <a:prstClr val="black"/>
                </a:solidFill>
              </a:rPr>
              <a:t>data</a:t>
            </a:r>
            <a:endParaRPr lang="de-DE" dirty="0"/>
          </a:p>
        </p:txBody>
      </p:sp>
      <p:sp>
        <p:nvSpPr>
          <p:cNvPr id="123" name="Rectangle 122"/>
          <p:cNvSpPr/>
          <p:nvPr/>
        </p:nvSpPr>
        <p:spPr>
          <a:xfrm>
            <a:off x="5345921" y="6093296"/>
            <a:ext cx="3137397" cy="400110"/>
          </a:xfrm>
          <a:prstGeom prst="rect">
            <a:avLst/>
          </a:prstGeom>
        </p:spPr>
        <p:txBody>
          <a:bodyPr wrap="none">
            <a:spAutoFit/>
          </a:bodyPr>
          <a:lstStyle/>
          <a:p>
            <a:pPr>
              <a:buNone/>
            </a:pPr>
            <a:r>
              <a:rPr lang="en-US" sz="2000" dirty="0" smtClean="0">
                <a:solidFill>
                  <a:prstClr val="black"/>
                </a:solidFill>
              </a:rPr>
              <a:t>Serialization through UDP</a:t>
            </a:r>
            <a:endParaRPr lang="de-DE" sz="2000" dirty="0"/>
          </a:p>
        </p:txBody>
      </p:sp>
      <p:sp>
        <p:nvSpPr>
          <p:cNvPr id="124" name="Oval 123"/>
          <p:cNvSpPr/>
          <p:nvPr/>
        </p:nvSpPr>
        <p:spPr>
          <a:xfrm>
            <a:off x="6636204" y="2293887"/>
            <a:ext cx="232216" cy="23221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200" dirty="0" smtClean="0"/>
              <a:t>1</a:t>
            </a:r>
            <a:endParaRPr lang="de-DE" sz="1200" dirty="0"/>
          </a:p>
        </p:txBody>
      </p:sp>
      <p:sp>
        <p:nvSpPr>
          <p:cNvPr id="125" name="Oval 124"/>
          <p:cNvSpPr/>
          <p:nvPr/>
        </p:nvSpPr>
        <p:spPr>
          <a:xfrm>
            <a:off x="5406367" y="4280220"/>
            <a:ext cx="232216" cy="23221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200" dirty="0" smtClean="0"/>
              <a:t>3</a:t>
            </a:r>
            <a:endParaRPr lang="de-DE" sz="1200" dirty="0"/>
          </a:p>
        </p:txBody>
      </p:sp>
      <p:sp>
        <p:nvSpPr>
          <p:cNvPr id="126" name="Oval 125"/>
          <p:cNvSpPr/>
          <p:nvPr/>
        </p:nvSpPr>
        <p:spPr>
          <a:xfrm>
            <a:off x="8022048" y="5539394"/>
            <a:ext cx="232216" cy="23221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200" dirty="0" smtClean="0"/>
              <a:t>2</a:t>
            </a:r>
            <a:endParaRPr lang="de-DE" sz="1200" dirty="0"/>
          </a:p>
        </p:txBody>
      </p:sp>
      <p:sp>
        <p:nvSpPr>
          <p:cNvPr id="127" name="Oval 126"/>
          <p:cNvSpPr/>
          <p:nvPr/>
        </p:nvSpPr>
        <p:spPr>
          <a:xfrm>
            <a:off x="6355558" y="5730228"/>
            <a:ext cx="232216" cy="23221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r>
              <a:rPr lang="en-US" sz="1200" dirty="0" smtClean="0"/>
              <a:t>4</a:t>
            </a:r>
            <a:endParaRPr lang="de-DE" sz="1200" dirty="0"/>
          </a:p>
        </p:txBody>
      </p:sp>
      <p:sp>
        <p:nvSpPr>
          <p:cNvPr id="131" name="Rectangle 130"/>
          <p:cNvSpPr/>
          <p:nvPr/>
        </p:nvSpPr>
        <p:spPr>
          <a:xfrm>
            <a:off x="5607414" y="1254428"/>
            <a:ext cx="2762898" cy="400110"/>
          </a:xfrm>
          <a:prstGeom prst="rect">
            <a:avLst/>
          </a:prstGeom>
        </p:spPr>
        <p:txBody>
          <a:bodyPr wrap="square">
            <a:spAutoFit/>
          </a:bodyPr>
          <a:lstStyle/>
          <a:p>
            <a:pPr algn="ctr">
              <a:buNone/>
            </a:pPr>
            <a:r>
              <a:rPr lang="en-US" sz="2000" dirty="0" smtClean="0">
                <a:solidFill>
                  <a:prstClr val="black"/>
                </a:solidFill>
              </a:rPr>
              <a:t>Internal structure</a:t>
            </a:r>
            <a:endParaRPr lang="de-DE" sz="2000" dirty="0">
              <a:solidFill>
                <a:prstClr val="black"/>
              </a:solidFill>
            </a:endParaRPr>
          </a:p>
        </p:txBody>
      </p:sp>
      <p:sp>
        <p:nvSpPr>
          <p:cNvPr id="2" name="Lightning Bolt 1"/>
          <p:cNvSpPr/>
          <p:nvPr/>
        </p:nvSpPr>
        <p:spPr bwMode="auto">
          <a:xfrm>
            <a:off x="5304383" y="3814801"/>
            <a:ext cx="545594" cy="380503"/>
          </a:xfrm>
          <a:prstGeom prst="lightningBolt">
            <a:avLst/>
          </a:prstGeom>
          <a:noFill/>
          <a:ln w="28575" cap="flat" cmpd="sng" algn="ctr">
            <a:solidFill>
              <a:srgbClr val="00B0F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pPr>
            <a:endParaRPr kumimoji="0" lang="de-DE" sz="9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40" name="Rectangle 39"/>
          <p:cNvSpPr/>
          <p:nvPr/>
        </p:nvSpPr>
        <p:spPr>
          <a:xfrm>
            <a:off x="4897698" y="3526849"/>
            <a:ext cx="830804" cy="400110"/>
          </a:xfrm>
          <a:prstGeom prst="rect">
            <a:avLst/>
          </a:prstGeom>
        </p:spPr>
        <p:txBody>
          <a:bodyPr wrap="none">
            <a:spAutoFit/>
          </a:bodyPr>
          <a:lstStyle/>
          <a:p>
            <a:pPr algn="ctr">
              <a:buNone/>
            </a:pPr>
            <a:r>
              <a:rPr lang="en-US" sz="2000" dirty="0" smtClean="0">
                <a:solidFill>
                  <a:prstClr val="black"/>
                </a:solidFill>
              </a:rPr>
              <a:t>Timer</a:t>
            </a:r>
            <a:endParaRPr lang="de-DE" dirty="0"/>
          </a:p>
        </p:txBody>
      </p:sp>
      <p:grpSp>
        <p:nvGrpSpPr>
          <p:cNvPr id="46" name="Group 45"/>
          <p:cNvGrpSpPr/>
          <p:nvPr/>
        </p:nvGrpSpPr>
        <p:grpSpPr>
          <a:xfrm>
            <a:off x="5003800" y="2040989"/>
            <a:ext cx="698500" cy="1459242"/>
            <a:chOff x="1431355" y="1948565"/>
            <a:chExt cx="1524000" cy="2448737"/>
          </a:xfrm>
        </p:grpSpPr>
        <p:sp>
          <p:nvSpPr>
            <p:cNvPr id="47" name="Rectangle 46"/>
            <p:cNvSpPr/>
            <p:nvPr/>
          </p:nvSpPr>
          <p:spPr bwMode="auto">
            <a:xfrm>
              <a:off x="1431355" y="1948565"/>
              <a:ext cx="1524000" cy="2448737"/>
            </a:xfrm>
            <a:prstGeom prst="rect">
              <a:avLst/>
            </a:prstGeom>
            <a:noFill/>
            <a:ln w="28575"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algn="ctr">
                <a:buNone/>
              </a:pPr>
              <a:endParaRPr kumimoji="0" lang="de-DE" sz="1600" b="0" i="0" u="none" strike="noStrike" cap="none" normalizeH="0" baseline="0" dirty="0" smtClean="0">
                <a:ln>
                  <a:noFill/>
                </a:ln>
                <a:solidFill>
                  <a:schemeClr val="tx1"/>
                </a:solidFill>
                <a:effectLst/>
              </a:endParaRPr>
            </a:p>
          </p:txBody>
        </p:sp>
        <p:cxnSp>
          <p:nvCxnSpPr>
            <p:cNvPr id="48" name="Straight Connector 47"/>
            <p:cNvCxnSpPr/>
            <p:nvPr/>
          </p:nvCxnSpPr>
          <p:spPr bwMode="auto">
            <a:xfrm>
              <a:off x="1432063" y="2495789"/>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9" name="Straight Connector 48"/>
            <p:cNvCxnSpPr/>
            <p:nvPr/>
          </p:nvCxnSpPr>
          <p:spPr bwMode="auto">
            <a:xfrm>
              <a:off x="1432063" y="3033036"/>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0" name="Straight Connector 49"/>
            <p:cNvCxnSpPr/>
            <p:nvPr/>
          </p:nvCxnSpPr>
          <p:spPr bwMode="auto">
            <a:xfrm>
              <a:off x="1432063" y="3872758"/>
              <a:ext cx="1523292" cy="0"/>
            </a:xfrm>
            <a:prstGeom prst="line">
              <a:avLst/>
            </a:prstGeom>
            <a:noFill/>
            <a:ln w="127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51" name="Straight Connector 50"/>
            <p:cNvCxnSpPr/>
            <p:nvPr/>
          </p:nvCxnSpPr>
          <p:spPr bwMode="auto">
            <a:xfrm>
              <a:off x="2188655" y="3172933"/>
              <a:ext cx="0" cy="571178"/>
            </a:xfrm>
            <a:prstGeom prst="line">
              <a:avLst/>
            </a:prstGeom>
            <a:noFill/>
            <a:ln w="12700" cap="flat" cmpd="sng" algn="ctr">
              <a:solidFill>
                <a:srgbClr val="0070C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grpSp>
    </p:spTree>
    <p:extLst>
      <p:ext uri="{BB962C8B-B14F-4D97-AF65-F5344CB8AC3E}">
        <p14:creationId xmlns:p14="http://schemas.microsoft.com/office/powerpoint/2010/main" val="2033170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886507" y="2584644"/>
            <a:ext cx="3925520" cy="901512"/>
            <a:chOff x="1403648" y="3933055"/>
            <a:chExt cx="3103367" cy="621206"/>
          </a:xfrm>
        </p:grpSpPr>
        <p:sp>
          <p:nvSpPr>
            <p:cNvPr id="4" name="Rectangle 3"/>
            <p:cNvSpPr/>
            <p:nvPr/>
          </p:nvSpPr>
          <p:spPr>
            <a:xfrm>
              <a:off x="1403648" y="3933056"/>
              <a:ext cx="216024" cy="615955"/>
            </a:xfrm>
            <a:prstGeom prst="rect">
              <a:avLst/>
            </a:prstGeom>
            <a:solidFill>
              <a:srgbClr val="00B050"/>
            </a:solid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5" name="Rectangle 4"/>
            <p:cNvSpPr/>
            <p:nvPr/>
          </p:nvSpPr>
          <p:spPr>
            <a:xfrm>
              <a:off x="3745909" y="3938306"/>
              <a:ext cx="538059" cy="615955"/>
            </a:xfrm>
            <a:prstGeom prst="rect">
              <a:avLst/>
            </a:prstGeom>
            <a:solidFill>
              <a:srgbClr val="FFC000"/>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6" name="Rectangle 5"/>
            <p:cNvSpPr/>
            <p:nvPr/>
          </p:nvSpPr>
          <p:spPr>
            <a:xfrm>
              <a:off x="1619672" y="3933055"/>
              <a:ext cx="2114900" cy="615955"/>
            </a:xfrm>
            <a:prstGeom prst="rect">
              <a:avLst/>
            </a:prstGeom>
            <a:solidFill>
              <a:srgbClr val="FF0000"/>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7" name="Rectangle 6"/>
            <p:cNvSpPr/>
            <p:nvPr/>
          </p:nvSpPr>
          <p:spPr>
            <a:xfrm>
              <a:off x="4283968" y="3933056"/>
              <a:ext cx="223047" cy="615955"/>
            </a:xfrm>
            <a:prstGeom prst="rect">
              <a:avLst/>
            </a:prstGeom>
            <a:solidFill>
              <a:srgbClr val="00B0F0"/>
            </a:solid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8" name="Rectangle 7"/>
            <p:cNvSpPr/>
            <p:nvPr/>
          </p:nvSpPr>
          <p:spPr>
            <a:xfrm>
              <a:off x="1619672" y="3933056"/>
              <a:ext cx="2655164" cy="615955"/>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grpSp>
      <p:sp>
        <p:nvSpPr>
          <p:cNvPr id="12" name="TextBox 11"/>
          <p:cNvSpPr txBox="1"/>
          <p:nvPr/>
        </p:nvSpPr>
        <p:spPr>
          <a:xfrm>
            <a:off x="7699213" y="2762360"/>
            <a:ext cx="830677" cy="523220"/>
          </a:xfrm>
          <a:prstGeom prst="rect">
            <a:avLst/>
          </a:prstGeom>
          <a:noFill/>
        </p:spPr>
        <p:txBody>
          <a:bodyPr wrap="none" rtlCol="0">
            <a:spAutoFit/>
          </a:bodyPr>
          <a:lstStyle/>
          <a:p>
            <a:pPr algn="ctr">
              <a:buNone/>
            </a:pPr>
            <a:r>
              <a:rPr lang="en-US" sz="1400" dirty="0" smtClean="0"/>
              <a:t>Images </a:t>
            </a:r>
            <a:br>
              <a:rPr lang="en-US" sz="1400" dirty="0" smtClean="0"/>
            </a:br>
            <a:r>
              <a:rPr lang="en-US" sz="1400" dirty="0" err="1" smtClean="0"/>
              <a:t>desc</a:t>
            </a:r>
            <a:r>
              <a:rPr lang="en-US" sz="1400" dirty="0" smtClean="0"/>
              <a:t>.</a:t>
            </a:r>
            <a:endParaRPr lang="de-DE" sz="1400" dirty="0"/>
          </a:p>
        </p:txBody>
      </p:sp>
      <p:sp>
        <p:nvSpPr>
          <p:cNvPr id="13" name="TextBox 12"/>
          <p:cNvSpPr txBox="1"/>
          <p:nvPr/>
        </p:nvSpPr>
        <p:spPr>
          <a:xfrm>
            <a:off x="6295437" y="2769980"/>
            <a:ext cx="771366" cy="523220"/>
          </a:xfrm>
          <a:prstGeom prst="rect">
            <a:avLst/>
          </a:prstGeom>
          <a:noFill/>
        </p:spPr>
        <p:txBody>
          <a:bodyPr wrap="none" rtlCol="0">
            <a:spAutoFit/>
          </a:bodyPr>
          <a:lstStyle/>
          <a:p>
            <a:pPr algn="ctr">
              <a:buNone/>
            </a:pPr>
            <a:r>
              <a:rPr lang="en-US" sz="1400" dirty="0" smtClean="0"/>
              <a:t>Images</a:t>
            </a:r>
            <a:br>
              <a:rPr lang="en-US" sz="1400" dirty="0" smtClean="0"/>
            </a:br>
            <a:r>
              <a:rPr lang="en-US" sz="1400" dirty="0" smtClean="0"/>
              <a:t>data</a:t>
            </a:r>
            <a:endParaRPr lang="de-DE" sz="1400" dirty="0"/>
          </a:p>
        </p:txBody>
      </p:sp>
      <p:cxnSp>
        <p:nvCxnSpPr>
          <p:cNvPr id="14" name="Straight Connector 13"/>
          <p:cNvCxnSpPr/>
          <p:nvPr/>
        </p:nvCxnSpPr>
        <p:spPr>
          <a:xfrm>
            <a:off x="4900862" y="3470917"/>
            <a:ext cx="0" cy="93152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1952" y="3486156"/>
            <a:ext cx="0" cy="93152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62570" y="3444184"/>
            <a:ext cx="0" cy="93152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722948" y="3470917"/>
            <a:ext cx="0" cy="93610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8242437" y="3470916"/>
            <a:ext cx="0" cy="936105"/>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411388" y="3470916"/>
            <a:ext cx="0" cy="936105"/>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753315" y="3470917"/>
            <a:ext cx="0" cy="93610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4900862" y="3718360"/>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cxnSp>
        <p:nvCxnSpPr>
          <p:cNvPr id="25" name="Straight Connector 24"/>
          <p:cNvCxnSpPr/>
          <p:nvPr/>
        </p:nvCxnSpPr>
        <p:spPr>
          <a:xfrm>
            <a:off x="5439848" y="3470917"/>
            <a:ext cx="0" cy="93152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684838" y="4734513"/>
            <a:ext cx="3437864" cy="512369"/>
          </a:xfrm>
          <a:prstGeom prst="rect">
            <a:avLst/>
          </a:prstGeom>
          <a:noFill/>
        </p:spPr>
        <p:txBody>
          <a:bodyPr vert="vert270" wrap="square" rtlCol="0">
            <a:spAutoFit/>
          </a:bodyPr>
          <a:lstStyle/>
          <a:p>
            <a:pPr>
              <a:lnSpc>
                <a:spcPct val="150000"/>
              </a:lnSpc>
              <a:buNone/>
            </a:pPr>
            <a:r>
              <a:rPr lang="en-US" sz="1400" dirty="0" smtClean="0"/>
              <a:t>000</a:t>
            </a:r>
          </a:p>
          <a:p>
            <a:pPr>
              <a:lnSpc>
                <a:spcPct val="150000"/>
              </a:lnSpc>
              <a:buNone/>
            </a:pPr>
            <a:r>
              <a:rPr lang="en-US" sz="1400" dirty="0" smtClean="0"/>
              <a:t>001</a:t>
            </a:r>
          </a:p>
          <a:p>
            <a:pPr>
              <a:lnSpc>
                <a:spcPct val="150000"/>
              </a:lnSpc>
              <a:buNone/>
            </a:pPr>
            <a:r>
              <a:rPr lang="en-US" sz="1400" dirty="0" smtClean="0"/>
              <a:t>002</a:t>
            </a:r>
          </a:p>
          <a:p>
            <a:pPr>
              <a:lnSpc>
                <a:spcPct val="150000"/>
              </a:lnSpc>
              <a:buNone/>
            </a:pPr>
            <a:r>
              <a:rPr lang="en-US" sz="1400" dirty="0" smtClean="0"/>
              <a:t>003</a:t>
            </a:r>
            <a:endParaRPr lang="en-US" sz="1400" dirty="0"/>
          </a:p>
          <a:p>
            <a:pPr>
              <a:lnSpc>
                <a:spcPct val="150000"/>
              </a:lnSpc>
              <a:buNone/>
            </a:pPr>
            <a:r>
              <a:rPr lang="en-US" sz="1400" dirty="0" smtClean="0"/>
              <a:t>.</a:t>
            </a:r>
          </a:p>
          <a:p>
            <a:pPr>
              <a:lnSpc>
                <a:spcPct val="150000"/>
              </a:lnSpc>
              <a:buNone/>
            </a:pPr>
            <a:r>
              <a:rPr lang="en-US" sz="1400" dirty="0" smtClean="0"/>
              <a:t>.</a:t>
            </a:r>
          </a:p>
          <a:p>
            <a:pPr>
              <a:lnSpc>
                <a:spcPct val="150000"/>
              </a:lnSpc>
              <a:buNone/>
            </a:pPr>
            <a:r>
              <a:rPr lang="en-US" sz="1400" dirty="0" smtClean="0"/>
              <a:t>.</a:t>
            </a:r>
          </a:p>
          <a:p>
            <a:pPr>
              <a:lnSpc>
                <a:spcPct val="150000"/>
              </a:lnSpc>
              <a:buNone/>
            </a:pPr>
            <a:endParaRPr lang="en-US" sz="1400" dirty="0"/>
          </a:p>
          <a:p>
            <a:pPr>
              <a:lnSpc>
                <a:spcPct val="150000"/>
              </a:lnSpc>
              <a:buNone/>
            </a:pPr>
            <a:endParaRPr lang="de-DE" sz="1400" dirty="0"/>
          </a:p>
        </p:txBody>
      </p:sp>
      <p:sp>
        <p:nvSpPr>
          <p:cNvPr id="2" name="Title 1"/>
          <p:cNvSpPr>
            <a:spLocks noGrp="1"/>
          </p:cNvSpPr>
          <p:nvPr>
            <p:ph type="title"/>
          </p:nvPr>
        </p:nvSpPr>
        <p:spPr/>
        <p:txBody>
          <a:bodyPr/>
          <a:lstStyle/>
          <a:p>
            <a:r>
              <a:rPr lang="en-US" dirty="0" smtClean="0"/>
              <a:t>Train serialization</a:t>
            </a:r>
            <a:endParaRPr lang="de-DE" dirty="0"/>
          </a:p>
        </p:txBody>
      </p:sp>
      <p:sp>
        <p:nvSpPr>
          <p:cNvPr id="30" name="Content Placeholder 29"/>
          <p:cNvSpPr>
            <a:spLocks noGrp="1"/>
          </p:cNvSpPr>
          <p:nvPr>
            <p:ph idx="1"/>
          </p:nvPr>
        </p:nvSpPr>
        <p:spPr>
          <a:xfrm>
            <a:off x="117475" y="1347788"/>
            <a:ext cx="8214240" cy="4459287"/>
          </a:xfrm>
        </p:spPr>
        <p:txBody>
          <a:bodyPr/>
          <a:lstStyle/>
          <a:p>
            <a:r>
              <a:rPr lang="en-US" dirty="0" smtClean="0"/>
              <a:t>Train structure (configurable)</a:t>
            </a:r>
          </a:p>
          <a:p>
            <a:pPr lvl="1"/>
            <a:r>
              <a:rPr lang="en-US" sz="2000" dirty="0" smtClean="0"/>
              <a:t>Header, images &amp; descriptors, detector data, trailer</a:t>
            </a:r>
          </a:p>
          <a:p>
            <a:r>
              <a:rPr lang="en-US" dirty="0" smtClean="0"/>
              <a:t>Implementation</a:t>
            </a:r>
          </a:p>
          <a:p>
            <a:pPr lvl="1"/>
            <a:r>
              <a:rPr lang="en-US" dirty="0" smtClean="0"/>
              <a:t>Plain vanilla UDP</a:t>
            </a:r>
          </a:p>
          <a:p>
            <a:pPr lvl="1"/>
            <a:r>
              <a:rPr lang="en-US" dirty="0" smtClean="0"/>
              <a:t>The </a:t>
            </a:r>
            <a:r>
              <a:rPr lang="en-US" dirty="0"/>
              <a:t>train is divided into </a:t>
            </a:r>
            <a:br>
              <a:rPr lang="en-US" dirty="0"/>
            </a:br>
            <a:r>
              <a:rPr lang="en-US" dirty="0"/>
              <a:t>chunks of </a:t>
            </a:r>
            <a:r>
              <a:rPr lang="en-US" dirty="0" smtClean="0"/>
              <a:t>8k (configurable)</a:t>
            </a:r>
            <a:endParaRPr lang="en-US" dirty="0"/>
          </a:p>
          <a:p>
            <a:r>
              <a:rPr lang="en-US" dirty="0"/>
              <a:t>Packet structure</a:t>
            </a:r>
          </a:p>
          <a:p>
            <a:pPr lvl="1"/>
            <a:r>
              <a:rPr lang="en-US" dirty="0" smtClean="0"/>
              <a:t>Adhere to Rob’s proposal</a:t>
            </a:r>
          </a:p>
        </p:txBody>
      </p:sp>
      <p:sp>
        <p:nvSpPr>
          <p:cNvPr id="34" name="Up Arrow 33"/>
          <p:cNvSpPr/>
          <p:nvPr/>
        </p:nvSpPr>
        <p:spPr>
          <a:xfrm>
            <a:off x="4728838" y="5246882"/>
            <a:ext cx="484632" cy="1194432"/>
          </a:xfrm>
          <a:prstGeom prst="upArrow">
            <a:avLst/>
          </a:prstGeom>
          <a:solidFill>
            <a:schemeClr val="bg1"/>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buNone/>
            </a:pPr>
            <a:r>
              <a:rPr lang="en-US" sz="1400" dirty="0" err="1" smtClean="0">
                <a:solidFill>
                  <a:srgbClr val="0070C0"/>
                </a:solidFill>
              </a:rPr>
              <a:t>SoF</a:t>
            </a:r>
            <a:r>
              <a:rPr lang="en-US" sz="1400" dirty="0" smtClean="0">
                <a:solidFill>
                  <a:srgbClr val="0070C0"/>
                </a:solidFill>
              </a:rPr>
              <a:t>=1</a:t>
            </a:r>
            <a:endParaRPr lang="de-DE" sz="1400" dirty="0">
              <a:solidFill>
                <a:srgbClr val="0070C0"/>
              </a:solidFill>
            </a:endParaRPr>
          </a:p>
        </p:txBody>
      </p:sp>
      <p:sp>
        <p:nvSpPr>
          <p:cNvPr id="36" name="Up Arrow 35"/>
          <p:cNvSpPr/>
          <p:nvPr/>
        </p:nvSpPr>
        <p:spPr>
          <a:xfrm>
            <a:off x="8388437" y="5246882"/>
            <a:ext cx="484632" cy="1194432"/>
          </a:xfrm>
          <a:prstGeom prst="upArrow">
            <a:avLst/>
          </a:prstGeom>
          <a:solidFill>
            <a:schemeClr val="bg1"/>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buNone/>
            </a:pPr>
            <a:r>
              <a:rPr lang="en-US" sz="1400" dirty="0" err="1" smtClean="0">
                <a:solidFill>
                  <a:srgbClr val="0070C0"/>
                </a:solidFill>
              </a:rPr>
              <a:t>EoF</a:t>
            </a:r>
            <a:r>
              <a:rPr lang="en-US" sz="1400" dirty="0" smtClean="0">
                <a:solidFill>
                  <a:srgbClr val="0070C0"/>
                </a:solidFill>
              </a:rPr>
              <a:t>=1</a:t>
            </a:r>
            <a:endParaRPr lang="de-DE" sz="1400" dirty="0">
              <a:solidFill>
                <a:srgbClr val="0070C0"/>
              </a:solidFill>
            </a:endParaRPr>
          </a:p>
        </p:txBody>
      </p:sp>
      <p:sp>
        <p:nvSpPr>
          <p:cNvPr id="9" name="TextBox 8"/>
          <p:cNvSpPr txBox="1"/>
          <p:nvPr/>
        </p:nvSpPr>
        <p:spPr>
          <a:xfrm>
            <a:off x="4632000" y="2017221"/>
            <a:ext cx="856325" cy="338554"/>
          </a:xfrm>
          <a:prstGeom prst="rect">
            <a:avLst/>
          </a:prstGeom>
          <a:noFill/>
        </p:spPr>
        <p:txBody>
          <a:bodyPr wrap="none" rtlCol="0">
            <a:spAutoFit/>
          </a:bodyPr>
          <a:lstStyle/>
          <a:p>
            <a:pPr>
              <a:buNone/>
            </a:pPr>
            <a:r>
              <a:rPr lang="en-US" sz="1600" dirty="0" smtClean="0"/>
              <a:t>Header</a:t>
            </a:r>
            <a:endParaRPr lang="de-DE" sz="1600" dirty="0"/>
          </a:p>
        </p:txBody>
      </p:sp>
      <p:sp>
        <p:nvSpPr>
          <p:cNvPr id="10" name="TextBox 9"/>
          <p:cNvSpPr txBox="1"/>
          <p:nvPr/>
        </p:nvSpPr>
        <p:spPr>
          <a:xfrm>
            <a:off x="8243076" y="2017221"/>
            <a:ext cx="757323" cy="338554"/>
          </a:xfrm>
          <a:prstGeom prst="rect">
            <a:avLst/>
          </a:prstGeom>
          <a:noFill/>
        </p:spPr>
        <p:txBody>
          <a:bodyPr wrap="none" rtlCol="0">
            <a:spAutoFit/>
          </a:bodyPr>
          <a:lstStyle/>
          <a:p>
            <a:pPr>
              <a:buNone/>
            </a:pPr>
            <a:r>
              <a:rPr lang="en-US" sz="1600" dirty="0" smtClean="0"/>
              <a:t>Trailer</a:t>
            </a:r>
            <a:endParaRPr lang="de-DE" sz="1600" dirty="0"/>
          </a:p>
        </p:txBody>
      </p:sp>
      <p:sp>
        <p:nvSpPr>
          <p:cNvPr id="11" name="TextBox 10"/>
          <p:cNvSpPr txBox="1"/>
          <p:nvPr/>
        </p:nvSpPr>
        <p:spPr>
          <a:xfrm>
            <a:off x="6485038" y="2017221"/>
            <a:ext cx="651140" cy="338554"/>
          </a:xfrm>
          <a:prstGeom prst="rect">
            <a:avLst/>
          </a:prstGeom>
          <a:noFill/>
        </p:spPr>
        <p:txBody>
          <a:bodyPr wrap="none" rtlCol="0">
            <a:spAutoFit/>
          </a:bodyPr>
          <a:lstStyle/>
          <a:p>
            <a:pPr>
              <a:buNone/>
            </a:pPr>
            <a:r>
              <a:rPr lang="en-US" sz="1600" dirty="0" smtClean="0"/>
              <a:t>Body</a:t>
            </a:r>
            <a:endParaRPr lang="de-DE" sz="1600" dirty="0"/>
          </a:p>
        </p:txBody>
      </p:sp>
      <p:sp>
        <p:nvSpPr>
          <p:cNvPr id="35" name="Left Brace 34"/>
          <p:cNvSpPr/>
          <p:nvPr/>
        </p:nvSpPr>
        <p:spPr>
          <a:xfrm rot="5400000">
            <a:off x="6709851" y="767241"/>
            <a:ext cx="206458" cy="3278297"/>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buNone/>
            </a:pPr>
            <a:endParaRPr lang="de-DE" sz="1600"/>
          </a:p>
        </p:txBody>
      </p:sp>
      <p:sp>
        <p:nvSpPr>
          <p:cNvPr id="38" name="Left Brace 37"/>
          <p:cNvSpPr/>
          <p:nvPr/>
        </p:nvSpPr>
        <p:spPr>
          <a:xfrm rot="5400000">
            <a:off x="4931715" y="2272308"/>
            <a:ext cx="206458" cy="268166"/>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buNone/>
            </a:pPr>
            <a:endParaRPr lang="de-DE" sz="1600"/>
          </a:p>
        </p:txBody>
      </p:sp>
      <p:sp>
        <p:nvSpPr>
          <p:cNvPr id="39" name="Left Brace 38"/>
          <p:cNvSpPr/>
          <p:nvPr/>
        </p:nvSpPr>
        <p:spPr>
          <a:xfrm rot="5400000">
            <a:off x="8483083" y="2272308"/>
            <a:ext cx="206458" cy="268166"/>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buNone/>
            </a:pPr>
            <a:endParaRPr lang="de-DE" sz="1600"/>
          </a:p>
        </p:txBody>
      </p:sp>
      <p:sp>
        <p:nvSpPr>
          <p:cNvPr id="41" name="Rectangle 40"/>
          <p:cNvSpPr/>
          <p:nvPr/>
        </p:nvSpPr>
        <p:spPr>
          <a:xfrm>
            <a:off x="5085292" y="3791338"/>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42" name="Rectangle 41"/>
          <p:cNvSpPr/>
          <p:nvPr/>
        </p:nvSpPr>
        <p:spPr>
          <a:xfrm>
            <a:off x="5262570" y="3874790"/>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43" name="Rectangle 42"/>
          <p:cNvSpPr/>
          <p:nvPr/>
        </p:nvSpPr>
        <p:spPr>
          <a:xfrm>
            <a:off x="7722948" y="3951916"/>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44" name="Rectangle 43"/>
          <p:cNvSpPr/>
          <p:nvPr/>
        </p:nvSpPr>
        <p:spPr>
          <a:xfrm>
            <a:off x="7900226" y="4034550"/>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45" name="Rectangle 44"/>
          <p:cNvSpPr/>
          <p:nvPr/>
        </p:nvSpPr>
        <p:spPr>
          <a:xfrm>
            <a:off x="8070630" y="4115073"/>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cxnSp>
        <p:nvCxnSpPr>
          <p:cNvPr id="46" name="Straight Connector 45"/>
          <p:cNvCxnSpPr/>
          <p:nvPr/>
        </p:nvCxnSpPr>
        <p:spPr>
          <a:xfrm>
            <a:off x="7905765" y="3466332"/>
            <a:ext cx="0" cy="936105"/>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8077504" y="3470916"/>
            <a:ext cx="0" cy="936105"/>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8243076" y="4185537"/>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sp>
        <p:nvSpPr>
          <p:cNvPr id="49" name="Rectangle 48"/>
          <p:cNvSpPr/>
          <p:nvPr/>
        </p:nvSpPr>
        <p:spPr>
          <a:xfrm>
            <a:off x="8404680" y="4256076"/>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cxnSp>
        <p:nvCxnSpPr>
          <p:cNvPr id="50" name="Straight Connector 49"/>
          <p:cNvCxnSpPr/>
          <p:nvPr/>
        </p:nvCxnSpPr>
        <p:spPr>
          <a:xfrm>
            <a:off x="8586446" y="3466331"/>
            <a:ext cx="0" cy="936105"/>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8576037" y="4354179"/>
            <a:ext cx="177278" cy="380334"/>
          </a:xfrm>
          <a:prstGeom prst="rect">
            <a:avLst/>
          </a:prstGeom>
          <a:solidFill>
            <a:srgbClr val="FF0000"/>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None/>
            </a:pPr>
            <a:endParaRPr lang="de-DE"/>
          </a:p>
        </p:txBody>
      </p:sp>
      <p:cxnSp>
        <p:nvCxnSpPr>
          <p:cNvPr id="52" name="Straight Connector 51"/>
          <p:cNvCxnSpPr/>
          <p:nvPr/>
        </p:nvCxnSpPr>
        <p:spPr>
          <a:xfrm flipH="1">
            <a:off x="5593913" y="4127157"/>
            <a:ext cx="1999062" cy="5011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6243375" y="4990697"/>
            <a:ext cx="1999062" cy="5011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bwMode="auto">
          <a:xfrm>
            <a:off x="1452282" y="4765048"/>
            <a:ext cx="2571078" cy="1023526"/>
          </a:xfrm>
          <a:prstGeom prst="rect">
            <a:avLst/>
          </a:prstGeom>
          <a:noFill/>
          <a:ln w="28575" cap="flat" cmpd="sng" algn="ctr">
            <a:solidFill>
              <a:srgbClr val="261748"/>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Data      8129 bytes</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55" name="Rectangle 54"/>
          <p:cNvSpPr/>
          <p:nvPr/>
        </p:nvSpPr>
        <p:spPr bwMode="auto">
          <a:xfrm>
            <a:off x="1452282" y="5788574"/>
            <a:ext cx="2571078" cy="310422"/>
          </a:xfrm>
          <a:prstGeom prst="rect">
            <a:avLst/>
          </a:prstGeom>
          <a:noFill/>
          <a:ln w="28575"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algn="ctr">
              <a:buNone/>
            </a:pPr>
            <a:r>
              <a:rPr lang="en-US" sz="1600" b="1" dirty="0" smtClean="0">
                <a:solidFill>
                  <a:srgbClr val="261748"/>
                </a:solidFill>
              </a:rPr>
              <a:t># Frame      </a:t>
            </a:r>
            <a:r>
              <a:rPr kumimoji="0" lang="en-US" sz="1600" b="0" i="0" u="none" strike="noStrike" cap="none" normalizeH="0" baseline="0" dirty="0" smtClean="0">
                <a:ln>
                  <a:noFill/>
                </a:ln>
                <a:solidFill>
                  <a:schemeClr val="tx1"/>
                </a:solidFill>
                <a:effectLst/>
                <a:latin typeface="Arial" charset="0"/>
                <a:ea typeface="ＭＳ Ｐゴシック" pitchFamily="112" charset="-128"/>
              </a:rPr>
              <a:t>4b</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56" name="Rectangle 55"/>
          <p:cNvSpPr/>
          <p:nvPr/>
        </p:nvSpPr>
        <p:spPr bwMode="auto">
          <a:xfrm>
            <a:off x="1889354" y="6098996"/>
            <a:ext cx="2134006" cy="310422"/>
          </a:xfrm>
          <a:prstGeom prst="rect">
            <a:avLst/>
          </a:prstGeom>
          <a:noFill/>
          <a:ln w="28575" cap="flat" cmpd="sng" algn="ctr">
            <a:solidFill>
              <a:srgbClr val="00B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algn="ctr">
              <a:buNone/>
            </a:pPr>
            <a:r>
              <a:rPr lang="en-US" sz="1600" b="1" dirty="0">
                <a:solidFill>
                  <a:srgbClr val="261748"/>
                </a:solidFill>
              </a:rPr>
              <a:t># </a:t>
            </a:r>
            <a:r>
              <a:rPr lang="en-US" sz="1600" b="1" dirty="0" smtClean="0">
                <a:solidFill>
                  <a:srgbClr val="261748"/>
                </a:solidFill>
              </a:rPr>
              <a:t>Packet    </a:t>
            </a:r>
            <a:r>
              <a:rPr lang="en-US" sz="1600" dirty="0" smtClean="0"/>
              <a:t>3b</a:t>
            </a:r>
            <a:endParaRPr lang="de-DE" sz="1600" dirty="0"/>
          </a:p>
        </p:txBody>
      </p:sp>
      <p:sp>
        <p:nvSpPr>
          <p:cNvPr id="57" name="Rectangle 56"/>
          <p:cNvSpPr/>
          <p:nvPr/>
        </p:nvSpPr>
        <p:spPr bwMode="auto">
          <a:xfrm>
            <a:off x="1452282" y="6098996"/>
            <a:ext cx="437072" cy="310422"/>
          </a:xfrm>
          <a:prstGeom prst="rect">
            <a:avLst/>
          </a:prstGeom>
          <a:noFill/>
          <a:ln w="28575"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
                <a:srgbClr val="F8B323"/>
              </a:buClr>
              <a:buSzTx/>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1b</a:t>
            </a:r>
            <a:endParaRPr kumimoji="0" lang="de-DE" sz="1600" b="0" i="0" u="none" strike="noStrike" cap="none" normalizeH="0" baseline="0" dirty="0" smtClean="0">
              <a:ln>
                <a:noFill/>
              </a:ln>
              <a:solidFill>
                <a:schemeClr val="tx1"/>
              </a:solidFill>
              <a:effectLst/>
              <a:latin typeface="Arial" charset="0"/>
              <a:ea typeface="ＭＳ Ｐゴシック" pitchFamily="112" charset="-128"/>
            </a:endParaRPr>
          </a:p>
        </p:txBody>
      </p:sp>
      <p:sp>
        <p:nvSpPr>
          <p:cNvPr id="59" name="Rectangle 58"/>
          <p:cNvSpPr/>
          <p:nvPr/>
        </p:nvSpPr>
        <p:spPr>
          <a:xfrm>
            <a:off x="414777" y="6098996"/>
            <a:ext cx="1027525" cy="338554"/>
          </a:xfrm>
          <a:prstGeom prst="rect">
            <a:avLst/>
          </a:prstGeom>
        </p:spPr>
        <p:txBody>
          <a:bodyPr wrap="none">
            <a:spAutoFit/>
          </a:bodyPr>
          <a:lstStyle/>
          <a:p>
            <a:pPr lvl="0" algn="ctr">
              <a:buNone/>
            </a:pPr>
            <a:r>
              <a:rPr lang="en-US" sz="1600" dirty="0" err="1" smtClean="0">
                <a:solidFill>
                  <a:srgbClr val="261748"/>
                </a:solidFill>
              </a:rPr>
              <a:t>SoF</a:t>
            </a:r>
            <a:r>
              <a:rPr lang="en-US" sz="1600" dirty="0" smtClean="0">
                <a:solidFill>
                  <a:srgbClr val="261748"/>
                </a:solidFill>
              </a:rPr>
              <a:t>, </a:t>
            </a:r>
            <a:r>
              <a:rPr lang="en-US" sz="1600" dirty="0" err="1" smtClean="0">
                <a:solidFill>
                  <a:srgbClr val="261748"/>
                </a:solidFill>
              </a:rPr>
              <a:t>EoF</a:t>
            </a:r>
            <a:endParaRPr lang="de-DE" sz="1600" dirty="0">
              <a:solidFill>
                <a:srgbClr val="261748"/>
              </a:solidFill>
            </a:endParaRPr>
          </a:p>
        </p:txBody>
      </p:sp>
    </p:spTree>
    <p:extLst>
      <p:ext uri="{BB962C8B-B14F-4D97-AF65-F5344CB8AC3E}">
        <p14:creationId xmlns:p14="http://schemas.microsoft.com/office/powerpoint/2010/main" val="3775708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Y European XFEL">
  <a:themeElements>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DESY European XF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1286</Words>
  <Application>Microsoft Office PowerPoint</Application>
  <PresentationFormat>On-screen Show (4:3)</PresentationFormat>
  <Paragraphs>311</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DESY European XFEL</vt:lpstr>
      <vt:lpstr>High speed data recording - software</vt:lpstr>
      <vt:lpstr>Outline</vt:lpstr>
      <vt:lpstr>Purpose of slice test</vt:lpstr>
      <vt:lpstr>System architecture</vt:lpstr>
      <vt:lpstr>Software status</vt:lpstr>
      <vt:lpstr>Purpose</vt:lpstr>
      <vt:lpstr>Software architecture - overview</vt:lpstr>
      <vt:lpstr>UDP feeder</vt:lpstr>
      <vt:lpstr>Train serialization</vt:lpstr>
      <vt:lpstr>PC Layer node</vt:lpstr>
      <vt:lpstr>Network-wide timer service</vt:lpstr>
      <vt:lpstr>Data structures and algorithms</vt:lpstr>
      <vt:lpstr>Inter-thread Communication fabric</vt:lpstr>
      <vt:lpstr>Implementation and test </vt:lpstr>
      <vt:lpstr>Unidirectional tests</vt:lpstr>
      <vt:lpstr>Performance tuning</vt:lpstr>
      <vt:lpstr>Experimental study</vt:lpstr>
      <vt:lpstr>Considering the time profile</vt:lpstr>
      <vt:lpstr>Some results (very preliminary)</vt:lpstr>
      <vt:lpstr>Summary</vt:lpstr>
      <vt:lpstr>PowerPoint Presentation</vt:lpstr>
    </vt:vector>
  </TitlesOfParts>
  <Company>xxx xxx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xxx xxx</dc:creator>
  <cp:lastModifiedBy>Boukhelef, Djelloul</cp:lastModifiedBy>
  <cp:revision>321</cp:revision>
  <cp:lastPrinted>2012-04-03T08:29:30Z</cp:lastPrinted>
  <dcterms:created xsi:type="dcterms:W3CDTF">2008-08-31T12:56:32Z</dcterms:created>
  <dcterms:modified xsi:type="dcterms:W3CDTF">2012-05-25T09:23:10Z</dcterms:modified>
</cp:coreProperties>
</file>