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7" r:id="rId2"/>
    <p:sldId id="265" r:id="rId3"/>
    <p:sldId id="256" r:id="rId4"/>
    <p:sldId id="258" r:id="rId5"/>
    <p:sldId id="263" r:id="rId6"/>
    <p:sldId id="266" r:id="rId7"/>
    <p:sldId id="259" r:id="rId8"/>
    <p:sldId id="260" r:id="rId9"/>
    <p:sldId id="261" r:id="rId10"/>
    <p:sldId id="264" r:id="rId11"/>
    <p:sldId id="267" r:id="rId12"/>
    <p:sldId id="268" r:id="rId13"/>
    <p:sldId id="269" r:id="rId14"/>
    <p:sldId id="270" r:id="rId15"/>
    <p:sldId id="277" r:id="rId16"/>
    <p:sldId id="271" r:id="rId17"/>
    <p:sldId id="272" r:id="rId18"/>
    <p:sldId id="273" r:id="rId19"/>
    <p:sldId id="278" r:id="rId20"/>
    <p:sldId id="274" r:id="rId21"/>
    <p:sldId id="279" r:id="rId22"/>
    <p:sldId id="276" r:id="rId23"/>
    <p:sldId id="280" r:id="rId24"/>
    <p:sldId id="275" r:id="rId25"/>
    <p:sldId id="26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09" autoAdjust="0"/>
    <p:restoredTop sz="86438" autoAdjust="0"/>
  </p:normalViewPr>
  <p:slideViewPr>
    <p:cSldViewPr snapToGrid="0" snapToObjects="1">
      <p:cViewPr>
        <p:scale>
          <a:sx n="86" d="100"/>
          <a:sy n="86" d="100"/>
        </p:scale>
        <p:origin x="-252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-20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zimmer:Library:Mail%20Downloads:XPM_Plot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zimmer:Library:Mail%20Downloads:XPM_Plot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A6EB"/>
                </a:solidFill>
                <a:latin typeface="Arial"/>
                <a:ea typeface="Arial"/>
                <a:cs typeface="Arial"/>
              </a:defRPr>
            </a:pPr>
            <a:r>
              <a:rPr lang="en-US" sz="1600" dirty="0">
                <a:solidFill>
                  <a:srgbClr val="00A6EB"/>
                </a:solidFill>
              </a:rPr>
              <a:t>10 GE XPM  -  PC  Data </a:t>
            </a:r>
            <a:r>
              <a:rPr lang="en-US" sz="1600" dirty="0" smtClean="0">
                <a:solidFill>
                  <a:srgbClr val="00A6EB"/>
                </a:solidFill>
              </a:rPr>
              <a:t>Throughput measurement</a:t>
            </a:r>
            <a:endParaRPr lang="en-US" sz="1600" dirty="0">
              <a:solidFill>
                <a:srgbClr val="00A6EB"/>
              </a:solidFill>
            </a:endParaRPr>
          </a:p>
        </c:rich>
      </c:tx>
      <c:layout>
        <c:manualLayout>
          <c:xMode val="edge"/>
          <c:yMode val="edge"/>
          <c:x val="0.139631389712494"/>
          <c:y val="4.1782729805013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5665154442637804E-2"/>
          <c:y val="0.13927576601671299"/>
          <c:w val="0.86846023017457097"/>
          <c:h val="0.64623955431754898"/>
        </c:manualLayout>
      </c:layout>
      <c:scatterChart>
        <c:scatterStyle val="smoothMarker"/>
        <c:varyColors val="0"/>
        <c:ser>
          <c:idx val="0"/>
          <c:order val="0"/>
          <c:tx>
            <c:v>10G  Rx PC vs Tx XPM 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1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Sheet1!$A$2:$A$24</c:f>
              <c:numCache>
                <c:formatCode>General</c:formatCode>
                <c:ptCount val="23"/>
                <c:pt idx="0">
                  <c:v>1.63</c:v>
                </c:pt>
                <c:pt idx="1">
                  <c:v>2.42</c:v>
                </c:pt>
                <c:pt idx="2">
                  <c:v>3.54</c:v>
                </c:pt>
                <c:pt idx="3">
                  <c:v>4.01</c:v>
                </c:pt>
                <c:pt idx="4">
                  <c:v>5.2</c:v>
                </c:pt>
                <c:pt idx="5">
                  <c:v>6.04</c:v>
                </c:pt>
                <c:pt idx="6">
                  <c:v>7.08</c:v>
                </c:pt>
                <c:pt idx="7">
                  <c:v>7.4</c:v>
                </c:pt>
                <c:pt idx="8">
                  <c:v>8.02</c:v>
                </c:pt>
                <c:pt idx="9">
                  <c:v>8.33</c:v>
                </c:pt>
                <c:pt idx="10">
                  <c:v>8.6999999999999993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1.63</c:v>
                </c:pt>
                <c:pt idx="1">
                  <c:v>2.42</c:v>
                </c:pt>
                <c:pt idx="2">
                  <c:v>3.54</c:v>
                </c:pt>
                <c:pt idx="3">
                  <c:v>4.01</c:v>
                </c:pt>
                <c:pt idx="4">
                  <c:v>5.2</c:v>
                </c:pt>
                <c:pt idx="5">
                  <c:v>6.04</c:v>
                </c:pt>
                <c:pt idx="6">
                  <c:v>7.08</c:v>
                </c:pt>
                <c:pt idx="7">
                  <c:v>7.27</c:v>
                </c:pt>
                <c:pt idx="8">
                  <c:v>7.22</c:v>
                </c:pt>
                <c:pt idx="9">
                  <c:v>6.98</c:v>
                </c:pt>
                <c:pt idx="10">
                  <c:v>6.54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749504"/>
        <c:axId val="37751424"/>
      </c:scatterChart>
      <c:valAx>
        <c:axId val="37749504"/>
        <c:scaling>
          <c:orientation val="minMax"/>
        </c:scaling>
        <c:delete val="0"/>
        <c:axPos val="b"/>
        <c:majorGridlines>
          <c:spPr>
            <a:ln w="3175">
              <a:solidFill>
                <a:srgbClr val="969696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725" b="1" i="0" u="none" strike="noStrike" baseline="0">
                    <a:solidFill>
                      <a:srgbClr val="00A6EB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 smtClean="0">
                    <a:solidFill>
                      <a:srgbClr val="00A6EB"/>
                    </a:solidFill>
                  </a:rPr>
                  <a:t>Transmitted </a:t>
                </a:r>
                <a:r>
                  <a:rPr lang="en-US" dirty="0">
                    <a:solidFill>
                      <a:srgbClr val="00A6EB"/>
                    </a:solidFill>
                  </a:rPr>
                  <a:t>from XPM ( </a:t>
                </a:r>
                <a:r>
                  <a:rPr lang="en-US" dirty="0" err="1">
                    <a:solidFill>
                      <a:srgbClr val="00A6EB"/>
                    </a:solidFill>
                  </a:rPr>
                  <a:t>Gbit/</a:t>
                </a:r>
                <a:r>
                  <a:rPr lang="en-US" dirty="0" err="1" smtClean="0">
                    <a:solidFill>
                      <a:srgbClr val="00A6EB"/>
                    </a:solidFill>
                  </a:rPr>
                  <a:t>s</a:t>
                </a:r>
                <a:r>
                  <a:rPr lang="en-US" dirty="0" smtClean="0">
                    <a:solidFill>
                      <a:srgbClr val="00A6EB"/>
                    </a:solidFill>
                  </a:rPr>
                  <a:t> </a:t>
                </a:r>
                <a:r>
                  <a:rPr lang="en-US" dirty="0">
                    <a:solidFill>
                      <a:srgbClr val="00A6EB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13060123927807993"/>
              <c:y val="0.8802228292891960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37751424"/>
        <c:crossesAt val="0"/>
        <c:crossBetween val="midCat"/>
      </c:valAx>
      <c:valAx>
        <c:axId val="37751424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969696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A6EB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 dirty="0" smtClean="0">
                    <a:solidFill>
                      <a:srgbClr val="00A6EB"/>
                    </a:solidFill>
                  </a:rPr>
                  <a:t>Received on </a:t>
                </a:r>
                <a:r>
                  <a:rPr lang="en-US" sz="1800" dirty="0">
                    <a:solidFill>
                      <a:srgbClr val="00A6EB"/>
                    </a:solidFill>
                  </a:rPr>
                  <a:t>PC ( </a:t>
                </a:r>
                <a:r>
                  <a:rPr lang="en-US" sz="1800" dirty="0" err="1">
                    <a:solidFill>
                      <a:srgbClr val="00A6EB"/>
                    </a:solidFill>
                  </a:rPr>
                  <a:t>Gbit/</a:t>
                </a:r>
                <a:r>
                  <a:rPr lang="en-US" sz="1800" dirty="0" err="1" smtClean="0">
                    <a:solidFill>
                      <a:srgbClr val="00A6EB"/>
                    </a:solidFill>
                  </a:rPr>
                  <a:t>s</a:t>
                </a:r>
                <a:r>
                  <a:rPr lang="en-US" sz="1800" dirty="0" smtClean="0">
                    <a:solidFill>
                      <a:srgbClr val="00A6EB"/>
                    </a:solidFill>
                  </a:rPr>
                  <a:t>)</a:t>
                </a:r>
                <a:endParaRPr lang="en-US" sz="1800" dirty="0">
                  <a:solidFill>
                    <a:srgbClr val="00A6EB"/>
                  </a:solidFill>
                </a:endParaRPr>
              </a:p>
            </c:rich>
          </c:tx>
          <c:layout>
            <c:manualLayout>
              <c:xMode val="edge"/>
              <c:yMode val="edge"/>
              <c:x val="3.04854071143758E-3"/>
              <c:y val="0.1448467966573820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37749504"/>
        <c:crosses val="autoZero"/>
        <c:crossBetween val="midCat"/>
      </c:valAx>
      <c:spPr>
        <a:solidFill>
          <a:srgbClr val="FFFFFF"/>
        </a:solidFill>
        <a:ln w="3175">
          <a:solidFill>
            <a:srgbClr val="808080"/>
          </a:solidFill>
          <a:prstDash val="sysDash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22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A6EB"/>
                </a:solidFill>
                <a:latin typeface="Arial"/>
                <a:ea typeface="Arial"/>
                <a:cs typeface="Arial"/>
              </a:defRPr>
            </a:pPr>
            <a:r>
              <a:rPr lang="en-US" sz="1600" baseline="0" dirty="0">
                <a:solidFill>
                  <a:srgbClr val="00A6EB"/>
                </a:solidFill>
              </a:rPr>
              <a:t>10 GE Throughput </a:t>
            </a:r>
            <a:r>
              <a:rPr lang="en-US" sz="1600" baseline="0" dirty="0" err="1">
                <a:solidFill>
                  <a:srgbClr val="00A6EB"/>
                </a:solidFill>
              </a:rPr>
              <a:t>vs</a:t>
            </a:r>
            <a:r>
              <a:rPr lang="en-US" sz="1600" baseline="0" dirty="0">
                <a:solidFill>
                  <a:srgbClr val="00A6EB"/>
                </a:solidFill>
              </a:rPr>
              <a:t> </a:t>
            </a:r>
            <a:r>
              <a:rPr lang="en-US" sz="1600" baseline="0" dirty="0" smtClean="0">
                <a:solidFill>
                  <a:srgbClr val="00A6EB"/>
                </a:solidFill>
              </a:rPr>
              <a:t>Synchronization </a:t>
            </a:r>
            <a:r>
              <a:rPr lang="en-US" sz="1600" baseline="0" dirty="0">
                <a:solidFill>
                  <a:srgbClr val="00A6EB"/>
                </a:solidFill>
              </a:rPr>
              <a:t>Patterns / Frame</a:t>
            </a:r>
          </a:p>
        </c:rich>
      </c:tx>
      <c:layout>
        <c:manualLayout>
          <c:xMode val="edge"/>
          <c:yMode val="edge"/>
          <c:x val="0.109651793525809"/>
          <c:y val="5.3254437869822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3385389326334195E-2"/>
          <c:y val="0.19230792526673801"/>
          <c:w val="0.80245067973386797"/>
          <c:h val="0.64792969609154305"/>
        </c:manualLayout>
      </c:layout>
      <c:scatterChart>
        <c:scatterStyle val="smoothMarker"/>
        <c:varyColors val="0"/>
        <c:ser>
          <c:idx val="0"/>
          <c:order val="0"/>
          <c:tx>
            <c:v>8 kB Frames</c:v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10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Sheet3!$A$1:$A$7</c:f>
              <c:numCache>
                <c:formatCode>General</c:formatCode>
                <c:ptCount val="7"/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10</c:v>
                </c:pt>
                <c:pt idx="5">
                  <c:v>30</c:v>
                </c:pt>
                <c:pt idx="6">
                  <c:v>100</c:v>
                </c:pt>
              </c:numCache>
            </c:numRef>
          </c:xVal>
          <c:yVal>
            <c:numRef>
              <c:f>Sheet3!$B$1:$B$7</c:f>
              <c:numCache>
                <c:formatCode>General</c:formatCode>
                <c:ptCount val="7"/>
                <c:pt idx="1">
                  <c:v>0.998</c:v>
                </c:pt>
                <c:pt idx="2">
                  <c:v>0.99750000000000005</c:v>
                </c:pt>
                <c:pt idx="3">
                  <c:v>0.997</c:v>
                </c:pt>
                <c:pt idx="4">
                  <c:v>0.995</c:v>
                </c:pt>
                <c:pt idx="5">
                  <c:v>0.98499999999999999</c:v>
                </c:pt>
                <c:pt idx="6">
                  <c:v>0.95</c:v>
                </c:pt>
              </c:numCache>
            </c:numRef>
          </c:yVal>
          <c:smooth val="1"/>
        </c:ser>
        <c:ser>
          <c:idx val="1"/>
          <c:order val="1"/>
          <c:tx>
            <c:v>4 kB Frames</c:v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circle"/>
            <c:size val="10"/>
            <c:spPr>
              <a:noFill/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Sheet3!$A$1:$A$7</c:f>
              <c:numCache>
                <c:formatCode>General</c:formatCode>
                <c:ptCount val="7"/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10</c:v>
                </c:pt>
                <c:pt idx="5">
                  <c:v>30</c:v>
                </c:pt>
                <c:pt idx="6">
                  <c:v>100</c:v>
                </c:pt>
              </c:numCache>
            </c:numRef>
          </c:xVal>
          <c:yVal>
            <c:numRef>
              <c:f>Sheet3!$C$1:$C$7</c:f>
              <c:numCache>
                <c:formatCode>General</c:formatCode>
                <c:ptCount val="7"/>
                <c:pt idx="1">
                  <c:v>0.996</c:v>
                </c:pt>
                <c:pt idx="2">
                  <c:v>0.995</c:v>
                </c:pt>
                <c:pt idx="3">
                  <c:v>0.99399999999999999</c:v>
                </c:pt>
                <c:pt idx="4">
                  <c:v>0.99</c:v>
                </c:pt>
                <c:pt idx="5">
                  <c:v>0.97</c:v>
                </c:pt>
                <c:pt idx="6">
                  <c:v>0.9</c:v>
                </c:pt>
              </c:numCache>
            </c:numRef>
          </c:yVal>
          <c:smooth val="1"/>
        </c:ser>
        <c:ser>
          <c:idx val="2"/>
          <c:order val="2"/>
          <c:tx>
            <c:v>2 kB Frames</c:v>
          </c:tx>
          <c:spPr>
            <a:ln w="25400">
              <a:solidFill>
                <a:srgbClr val="339966"/>
              </a:solidFill>
              <a:prstDash val="solid"/>
            </a:ln>
          </c:spPr>
          <c:marker>
            <c:symbol val="triangle"/>
            <c:size val="10"/>
            <c:spPr>
              <a:noFill/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Sheet3!$A$1:$A$7</c:f>
              <c:numCache>
                <c:formatCode>General</c:formatCode>
                <c:ptCount val="7"/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10</c:v>
                </c:pt>
                <c:pt idx="5">
                  <c:v>30</c:v>
                </c:pt>
                <c:pt idx="6">
                  <c:v>100</c:v>
                </c:pt>
              </c:numCache>
            </c:numRef>
          </c:xVal>
          <c:yVal>
            <c:numRef>
              <c:f>Sheet3!$D$1:$D$7</c:f>
              <c:numCache>
                <c:formatCode>General</c:formatCode>
                <c:ptCount val="7"/>
                <c:pt idx="1">
                  <c:v>0.99199999999999999</c:v>
                </c:pt>
                <c:pt idx="2">
                  <c:v>0.99</c:v>
                </c:pt>
                <c:pt idx="3">
                  <c:v>0.98799999999999999</c:v>
                </c:pt>
                <c:pt idx="4">
                  <c:v>0.98</c:v>
                </c:pt>
                <c:pt idx="5">
                  <c:v>0.94</c:v>
                </c:pt>
                <c:pt idx="6">
                  <c:v>0.8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17216"/>
        <c:axId val="41819136"/>
      </c:scatterChart>
      <c:scatterChart>
        <c:scatterStyle val="smoothMarker"/>
        <c:varyColors val="0"/>
        <c:ser>
          <c:idx val="3"/>
          <c:order val="3"/>
          <c:tx>
            <c:v>BitErrorRate</c:v>
          </c:tx>
          <c:spPr>
            <a:ln>
              <a:solidFill>
                <a:srgbClr val="FF6600"/>
              </a:solidFill>
            </a:ln>
          </c:spPr>
          <c:marker>
            <c:symbol val="circle"/>
            <c:size val="7"/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Dir val="y"/>
            <c:errBarType val="both"/>
            <c:errValType val="percentage"/>
            <c:noEndCap val="0"/>
            <c:val val="70"/>
          </c:errBars>
          <c:xVal>
            <c:numRef>
              <c:f>Sheet3!$H$1:$H$3</c:f>
              <c:numCache>
                <c:formatCode>General</c:formatCode>
                <c:ptCount val="3"/>
                <c:pt idx="0" formatCode="0,000">
                  <c:v>28</c:v>
                </c:pt>
                <c:pt idx="1">
                  <c:v>35.5</c:v>
                </c:pt>
                <c:pt idx="2">
                  <c:v>41</c:v>
                </c:pt>
              </c:numCache>
            </c:numRef>
          </c:xVal>
          <c:yVal>
            <c:numRef>
              <c:f>Sheet3!$I$1:$I$3</c:f>
              <c:numCache>
                <c:formatCode>0.00E+00</c:formatCode>
                <c:ptCount val="3"/>
                <c:pt idx="0" formatCode="0,000E+00">
                  <c:v>7.2443596007498798E-11</c:v>
                </c:pt>
                <c:pt idx="1">
                  <c:v>1.1481536214968801E-13</c:v>
                </c:pt>
                <c:pt idx="2">
                  <c:v>5.4954087385762103E-15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22464"/>
        <c:axId val="41820928"/>
      </c:scatterChart>
      <c:valAx>
        <c:axId val="41817216"/>
        <c:scaling>
          <c:logBase val="10"/>
          <c:orientation val="minMax"/>
          <c:max val="120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ysDash"/>
            </a:ln>
          </c:spPr>
        </c:majorGridlines>
        <c:minorGridlines>
          <c:spPr>
            <a:ln w="3175">
              <a:solidFill>
                <a:srgbClr val="C0C0C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475" b="1" i="0" u="none" strike="noStrike" baseline="0">
                    <a:solidFill>
                      <a:srgbClr val="00A6EB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 dirty="0">
                    <a:solidFill>
                      <a:srgbClr val="00A6EB"/>
                    </a:solidFill>
                  </a:rPr>
                  <a:t>Number of </a:t>
                </a:r>
                <a:r>
                  <a:rPr lang="en-US" sz="1600" dirty="0" smtClean="0">
                    <a:solidFill>
                      <a:srgbClr val="00A6EB"/>
                    </a:solidFill>
                  </a:rPr>
                  <a:t>Synchronization </a:t>
                </a:r>
                <a:r>
                  <a:rPr lang="en-US" sz="1600" dirty="0">
                    <a:solidFill>
                      <a:srgbClr val="00A6EB"/>
                    </a:solidFill>
                  </a:rPr>
                  <a:t>Patterns ( ||A||, ||K||, ||R|| )</a:t>
                </a:r>
              </a:p>
            </c:rich>
          </c:tx>
          <c:layout>
            <c:manualLayout>
              <c:xMode val="edge"/>
              <c:yMode val="edge"/>
              <c:x val="0.11745515363211199"/>
              <c:y val="0.9082849555048220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41819136"/>
        <c:crosses val="autoZero"/>
        <c:crossBetween val="midCat"/>
        <c:minorUnit val="10"/>
      </c:valAx>
      <c:valAx>
        <c:axId val="41819136"/>
        <c:scaling>
          <c:orientation val="minMax"/>
          <c:max val="1"/>
          <c:min val="0.7"/>
        </c:scaling>
        <c:delete val="0"/>
        <c:axPos val="l"/>
        <c:majorGridlines>
          <c:spPr>
            <a:ln w="3175">
              <a:noFill/>
              <a:prstDash val="sysDash"/>
            </a:ln>
          </c:spPr>
        </c:majorGridlines>
        <c:numFmt formatCode="0%" sourceLinked="0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41817216"/>
        <c:crosses val="autoZero"/>
        <c:crossBetween val="midCat"/>
        <c:majorUnit val="0.1"/>
        <c:minorUnit val="0.05"/>
      </c:valAx>
      <c:valAx>
        <c:axId val="41820928"/>
        <c:scaling>
          <c:logBase val="10"/>
          <c:orientation val="minMax"/>
          <c:max val="1.0000000000000001E-9"/>
          <c:min val="1.0000000000000001E-17"/>
        </c:scaling>
        <c:delete val="0"/>
        <c:axPos val="r"/>
        <c:numFmt formatCode="0E+00" sourceLinked="0"/>
        <c:majorTickMark val="out"/>
        <c:minorTickMark val="none"/>
        <c:tickLblPos val="nextTo"/>
        <c:crossAx val="41822464"/>
        <c:crosses val="max"/>
        <c:crossBetween val="midCat"/>
        <c:majorUnit val="10"/>
        <c:minorUnit val="10"/>
      </c:valAx>
      <c:valAx>
        <c:axId val="41822464"/>
        <c:scaling>
          <c:orientation val="minMax"/>
        </c:scaling>
        <c:delete val="1"/>
        <c:axPos val="b"/>
        <c:numFmt formatCode="0,000" sourceLinked="1"/>
        <c:majorTickMark val="out"/>
        <c:minorTickMark val="none"/>
        <c:tickLblPos val="nextTo"/>
        <c:crossAx val="41820928"/>
        <c:crossesAt val="9.9999999999999998E-13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3203034063676802"/>
          <c:y val="0.426035735917626"/>
          <c:w val="0.16676275882181399"/>
          <c:h val="0.33656152448399601"/>
        </c:manualLayout>
      </c:layout>
      <c:overlay val="0"/>
      <c:spPr>
        <a:solidFill>
          <a:srgbClr val="FFFFFF"/>
        </a:solidFill>
        <a:ln w="3175">
          <a:solidFill>
            <a:srgbClr val="FFFFFF"/>
          </a:solidFill>
          <a:prstDash val="solid"/>
        </a:ln>
      </c:spPr>
      <c:txPr>
        <a:bodyPr/>
        <a:lstStyle/>
        <a:p>
          <a:pPr>
            <a:defRPr sz="10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  <a:effectLst/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6FE50-15BC-40A4-B54E-302F0A6C555E}" type="datetimeFigureOut">
              <a:rPr lang="de-DE" smtClean="0"/>
              <a:t>24.05.2012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1D96E-C2DB-403A-997B-15FB7CBCD0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329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78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rgbClr val="005AAA"/>
              </a:solidFill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42" name="Picture 10" descr="Helmholtz-Logo_schwarz_70_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82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414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26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052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13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23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08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509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31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411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78D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822959" y="6280150"/>
            <a:ext cx="703008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1100" b="1" dirty="0" smtClean="0">
                <a:solidFill>
                  <a:schemeClr val="bg2"/>
                </a:solidFill>
              </a:rPr>
              <a:t>Igor </a:t>
            </a:r>
            <a:r>
              <a:rPr lang="en-GB" sz="1100" b="1" dirty="0" err="1" smtClean="0">
                <a:solidFill>
                  <a:schemeClr val="bg2"/>
                </a:solidFill>
              </a:rPr>
              <a:t>Sheviakov</a:t>
            </a:r>
            <a:r>
              <a:rPr lang="en-GB" sz="1100" b="1" dirty="0" smtClean="0">
                <a:solidFill>
                  <a:schemeClr val="bg2"/>
                </a:solidFill>
              </a:rPr>
              <a:t> </a:t>
            </a:r>
            <a:r>
              <a:rPr lang="en-GB" sz="1100" dirty="0" smtClean="0">
                <a:solidFill>
                  <a:schemeClr val="bg2"/>
                </a:solidFill>
              </a:rPr>
              <a:t>|  10Gb  Ethernet</a:t>
            </a:r>
            <a:r>
              <a:rPr lang="en-GB" sz="1100" baseline="0" dirty="0" smtClean="0">
                <a:solidFill>
                  <a:schemeClr val="bg2"/>
                </a:solidFill>
              </a:rPr>
              <a:t> and  beyond on FPGA Workshop </a:t>
            </a:r>
            <a:r>
              <a:rPr lang="en-GB" sz="1100" dirty="0" smtClean="0">
                <a:solidFill>
                  <a:schemeClr val="bg2"/>
                </a:solidFill>
              </a:rPr>
              <a:t>|  DESY  24.05.2012  </a:t>
            </a:r>
            <a:r>
              <a:rPr lang="en-GB" sz="1100" dirty="0">
                <a:solidFill>
                  <a:schemeClr val="bg2"/>
                </a:solidFill>
              </a:rPr>
              <a:t>|  </a:t>
            </a:r>
            <a:r>
              <a:rPr lang="en-GB" sz="1100" b="1" dirty="0">
                <a:solidFill>
                  <a:schemeClr val="bg2"/>
                </a:solidFill>
              </a:rPr>
              <a:t>Page </a:t>
            </a:r>
            <a:fld id="{A347C56A-4A5D-4DE7-A8DA-2D9F1F0D7730}" type="slidenum">
              <a:rPr lang="en-GB" sz="1100" b="1">
                <a:solidFill>
                  <a:schemeClr val="bg2"/>
                </a:solidFill>
              </a:rPr>
              <a:pPr algn="r" eaLnBrk="1" hangingPunct="1"/>
              <a:t>‹#›</a:t>
            </a:fld>
            <a:endParaRPr lang="en-GB" sz="1100" b="1" dirty="0">
              <a:solidFill>
                <a:schemeClr val="bg2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10 </a:t>
            </a:r>
            <a:r>
              <a:rPr lang="en-US" sz="2800" dirty="0" err="1"/>
              <a:t>GbE</a:t>
            </a:r>
            <a:r>
              <a:rPr lang="en-US" sz="2800" dirty="0"/>
              <a:t>  developments  at  DESY</a:t>
            </a:r>
          </a:p>
        </p:txBody>
      </p:sp>
      <p:sp>
        <p:nvSpPr>
          <p:cNvPr id="3" name="Rectangle 200"/>
          <p:cNvSpPr>
            <a:spLocks noChangeArrowheads="1"/>
          </p:cNvSpPr>
          <p:nvPr/>
        </p:nvSpPr>
        <p:spPr bwMode="auto">
          <a:xfrm>
            <a:off x="1151262" y="1528678"/>
            <a:ext cx="7441893" cy="373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17588" tIns="208794" rIns="417588" bIns="208794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endParaRPr lang="en-US" sz="24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GbE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XPM 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Design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Two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Channels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GbE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FMC  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endParaRPr lang="en-US" sz="1200" dirty="0" smtClean="0">
              <a:solidFill>
                <a:srgbClr val="0070C0"/>
              </a:solidFill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r>
              <a:rPr lang="en-GB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 Data Acquisition Mezzanine Card </a:t>
            </a:r>
            <a:r>
              <a:rPr lang="en-GB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4 x 10GbE </a:t>
            </a:r>
            <a:r>
              <a:rPr lang="en-GB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Cannels</a:t>
            </a:r>
            <a:endParaRPr lang="en-US" sz="2400" b="1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eaLnBrk="1" hangingPunct="1"/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1643" y="1027190"/>
            <a:ext cx="2027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Sheviakov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FEA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21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 dirty="0" smtClean="0"/>
              <a:t>2 x 10GbE        FMC-Module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4062" y="2645884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FMC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  - </a:t>
            </a:r>
            <a:r>
              <a:rPr lang="en-US" sz="2000" dirty="0" smtClean="0">
                <a:solidFill>
                  <a:srgbClr val="C00000"/>
                </a:solidFill>
              </a:rPr>
              <a:t>F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PGA </a:t>
            </a:r>
            <a:r>
              <a:rPr lang="en-US" sz="2000" dirty="0" smtClean="0">
                <a:solidFill>
                  <a:srgbClr val="C00000"/>
                </a:solidFill>
              </a:rPr>
              <a:t>M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ezzanine </a:t>
            </a:r>
            <a:r>
              <a:rPr lang="en-US" sz="2000" dirty="0" smtClean="0">
                <a:solidFill>
                  <a:srgbClr val="C00000"/>
                </a:solidFill>
              </a:rPr>
              <a:t>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ard is a native issue  from  the XPM-10G </a:t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prototype fulfilled in the common for  mezzanine designs standard. 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6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x </a:t>
            </a:r>
            <a:r>
              <a:rPr lang="en-US" dirty="0" smtClean="0"/>
              <a:t>10GbE  FMC  </a:t>
            </a:r>
            <a:r>
              <a:rPr lang="en-US" dirty="0"/>
              <a:t>Mechanical Design</a:t>
            </a:r>
            <a:endParaRPr lang="en-GB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81000" y="914400"/>
            <a:ext cx="4495800" cy="1981200"/>
            <a:chOff x="-192" y="-48"/>
            <a:chExt cx="5952" cy="4368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-192" y="-48"/>
              <a:ext cx="5952" cy="4368"/>
              <a:chOff x="-192" y="-48"/>
              <a:chExt cx="5952" cy="4368"/>
            </a:xfrm>
          </p:grpSpPr>
          <p:grpSp>
            <p:nvGrpSpPr>
              <p:cNvPr id="9" name="Group 6"/>
              <p:cNvGrpSpPr>
                <a:grpSpLocks/>
              </p:cNvGrpSpPr>
              <p:nvPr/>
            </p:nvGrpSpPr>
            <p:grpSpPr bwMode="auto">
              <a:xfrm>
                <a:off x="-192" y="-48"/>
                <a:ext cx="5952" cy="4368"/>
                <a:chOff x="-240" y="-48"/>
                <a:chExt cx="6246" cy="4464"/>
              </a:xfrm>
            </p:grpSpPr>
            <p:pic>
              <p:nvPicPr>
                <p:cNvPr id="56" name="Picture 7" descr="fmc_3d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40" y="-48"/>
                  <a:ext cx="6246" cy="4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Freeform 8"/>
                <p:cNvSpPr>
                  <a:spLocks/>
                </p:cNvSpPr>
                <p:nvPr/>
              </p:nvSpPr>
              <p:spPr bwMode="auto">
                <a:xfrm>
                  <a:off x="864" y="2016"/>
                  <a:ext cx="1584" cy="1008"/>
                </a:xfrm>
                <a:custGeom>
                  <a:avLst/>
                  <a:gdLst>
                    <a:gd name="T0" fmla="*/ 0 w 1536"/>
                    <a:gd name="T1" fmla="*/ 144 h 960"/>
                    <a:gd name="T2" fmla="*/ 1536 w 1536"/>
                    <a:gd name="T3" fmla="*/ 960 h 960"/>
                    <a:gd name="T4" fmla="*/ 1536 w 1536"/>
                    <a:gd name="T5" fmla="*/ 768 h 960"/>
                    <a:gd name="T6" fmla="*/ 144 w 1536"/>
                    <a:gd name="T7" fmla="*/ 0 h 960"/>
                    <a:gd name="T8" fmla="*/ 0 w 1536"/>
                    <a:gd name="T9" fmla="*/ 144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36" h="960">
                      <a:moveTo>
                        <a:pt x="0" y="144"/>
                      </a:moveTo>
                      <a:lnTo>
                        <a:pt x="1536" y="960"/>
                      </a:lnTo>
                      <a:lnTo>
                        <a:pt x="1536" y="768"/>
                      </a:lnTo>
                      <a:lnTo>
                        <a:pt x="144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mpd="sng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8" name="Freeform 9"/>
                <p:cNvSpPr>
                  <a:spLocks/>
                </p:cNvSpPr>
                <p:nvPr/>
              </p:nvSpPr>
              <p:spPr bwMode="auto">
                <a:xfrm>
                  <a:off x="336" y="2208"/>
                  <a:ext cx="1920" cy="1392"/>
                </a:xfrm>
                <a:custGeom>
                  <a:avLst/>
                  <a:gdLst>
                    <a:gd name="T0" fmla="*/ 1680 w 1920"/>
                    <a:gd name="T1" fmla="*/ 1248 h 1392"/>
                    <a:gd name="T2" fmla="*/ 0 w 1920"/>
                    <a:gd name="T3" fmla="*/ 336 h 1392"/>
                    <a:gd name="T4" fmla="*/ 0 w 1920"/>
                    <a:gd name="T5" fmla="*/ 0 h 1392"/>
                    <a:gd name="T6" fmla="*/ 1920 w 1920"/>
                    <a:gd name="T7" fmla="*/ 1056 h 1392"/>
                    <a:gd name="T8" fmla="*/ 1920 w 1920"/>
                    <a:gd name="T9" fmla="*/ 1392 h 1392"/>
                    <a:gd name="T10" fmla="*/ 1680 w 1920"/>
                    <a:gd name="T11" fmla="*/ 1248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20" h="1392">
                      <a:moveTo>
                        <a:pt x="1680" y="1248"/>
                      </a:moveTo>
                      <a:lnTo>
                        <a:pt x="0" y="336"/>
                      </a:lnTo>
                      <a:lnTo>
                        <a:pt x="0" y="0"/>
                      </a:lnTo>
                      <a:lnTo>
                        <a:pt x="1920" y="1056"/>
                      </a:lnTo>
                      <a:lnTo>
                        <a:pt x="1920" y="1392"/>
                      </a:lnTo>
                      <a:lnTo>
                        <a:pt x="1680" y="124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mpd="sng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0" name="Line 10"/>
              <p:cNvSpPr>
                <a:spLocks noChangeShapeType="1"/>
              </p:cNvSpPr>
              <p:nvPr/>
            </p:nvSpPr>
            <p:spPr bwMode="auto">
              <a:xfrm>
                <a:off x="624" y="2160"/>
                <a:ext cx="1440" cy="8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>
                <a:off x="624" y="2544"/>
                <a:ext cx="1440" cy="81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>
                <a:off x="2064" y="2976"/>
                <a:ext cx="0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 flipH="1">
                <a:off x="384" y="2160"/>
                <a:ext cx="24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864" y="2448"/>
                <a:ext cx="24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 flipH="1">
                <a:off x="864" y="2640"/>
                <a:ext cx="576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" name="Line 16"/>
              <p:cNvSpPr>
                <a:spLocks noChangeShapeType="1"/>
              </p:cNvSpPr>
              <p:nvPr/>
            </p:nvSpPr>
            <p:spPr bwMode="auto">
              <a:xfrm flipH="1">
                <a:off x="384" y="2544"/>
                <a:ext cx="24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384" y="2304"/>
                <a:ext cx="480" cy="672"/>
              </a:xfrm>
              <a:custGeom>
                <a:avLst/>
                <a:gdLst>
                  <a:gd name="T0" fmla="*/ 0 w 480"/>
                  <a:gd name="T1" fmla="*/ 384 h 672"/>
                  <a:gd name="T2" fmla="*/ 0 w 480"/>
                  <a:gd name="T3" fmla="*/ 0 h 672"/>
                  <a:gd name="T4" fmla="*/ 480 w 480"/>
                  <a:gd name="T5" fmla="*/ 288 h 672"/>
                  <a:gd name="T6" fmla="*/ 480 w 480"/>
                  <a:gd name="T7" fmla="*/ 672 h 672"/>
                  <a:gd name="T8" fmla="*/ 0 w 480"/>
                  <a:gd name="T9" fmla="*/ 384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0" h="672">
                    <a:moveTo>
                      <a:pt x="0" y="384"/>
                    </a:moveTo>
                    <a:lnTo>
                      <a:pt x="0" y="0"/>
                    </a:lnTo>
                    <a:lnTo>
                      <a:pt x="480" y="288"/>
                    </a:lnTo>
                    <a:lnTo>
                      <a:pt x="480" y="672"/>
                    </a:lnTo>
                    <a:lnTo>
                      <a:pt x="0" y="384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 flipH="1">
                <a:off x="1824" y="2976"/>
                <a:ext cx="24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824" y="3360"/>
                <a:ext cx="24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Freeform 20"/>
              <p:cNvSpPr>
                <a:spLocks/>
              </p:cNvSpPr>
              <p:nvPr/>
            </p:nvSpPr>
            <p:spPr bwMode="auto">
              <a:xfrm>
                <a:off x="1344" y="2832"/>
                <a:ext cx="480" cy="672"/>
              </a:xfrm>
              <a:custGeom>
                <a:avLst/>
                <a:gdLst>
                  <a:gd name="T0" fmla="*/ 0 w 480"/>
                  <a:gd name="T1" fmla="*/ 384 h 672"/>
                  <a:gd name="T2" fmla="*/ 0 w 480"/>
                  <a:gd name="T3" fmla="*/ 0 h 672"/>
                  <a:gd name="T4" fmla="*/ 480 w 480"/>
                  <a:gd name="T5" fmla="*/ 288 h 672"/>
                  <a:gd name="T6" fmla="*/ 480 w 480"/>
                  <a:gd name="T7" fmla="*/ 672 h 672"/>
                  <a:gd name="T8" fmla="*/ 0 w 480"/>
                  <a:gd name="T9" fmla="*/ 384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0" h="672">
                    <a:moveTo>
                      <a:pt x="0" y="384"/>
                    </a:moveTo>
                    <a:lnTo>
                      <a:pt x="0" y="0"/>
                    </a:lnTo>
                    <a:lnTo>
                      <a:pt x="480" y="288"/>
                    </a:lnTo>
                    <a:lnTo>
                      <a:pt x="480" y="672"/>
                    </a:lnTo>
                    <a:lnTo>
                      <a:pt x="0" y="384"/>
                    </a:lnTo>
                    <a:close/>
                  </a:path>
                </a:pathLst>
              </a:custGeom>
              <a:solidFill>
                <a:schemeClr val="bg1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1344" y="2688"/>
                <a:ext cx="24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Freeform 22"/>
              <p:cNvSpPr>
                <a:spLocks/>
              </p:cNvSpPr>
              <p:nvPr/>
            </p:nvSpPr>
            <p:spPr bwMode="auto">
              <a:xfrm>
                <a:off x="864" y="2448"/>
                <a:ext cx="576" cy="528"/>
              </a:xfrm>
              <a:custGeom>
                <a:avLst/>
                <a:gdLst>
                  <a:gd name="T0" fmla="*/ 0 w 576"/>
                  <a:gd name="T1" fmla="*/ 480 h 528"/>
                  <a:gd name="T2" fmla="*/ 0 w 576"/>
                  <a:gd name="T3" fmla="*/ 144 h 528"/>
                  <a:gd name="T4" fmla="*/ 240 w 576"/>
                  <a:gd name="T5" fmla="*/ 0 h 528"/>
                  <a:gd name="T6" fmla="*/ 576 w 576"/>
                  <a:gd name="T7" fmla="*/ 192 h 528"/>
                  <a:gd name="T8" fmla="*/ 0 w 576"/>
                  <a:gd name="T9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528">
                    <a:moveTo>
                      <a:pt x="0" y="480"/>
                    </a:moveTo>
                    <a:lnTo>
                      <a:pt x="0" y="144"/>
                    </a:lnTo>
                    <a:lnTo>
                      <a:pt x="240" y="0"/>
                    </a:lnTo>
                    <a:lnTo>
                      <a:pt x="576" y="192"/>
                    </a:lnTo>
                    <a:lnTo>
                      <a:pt x="0" y="528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" name="Line 23"/>
              <p:cNvSpPr>
                <a:spLocks noChangeShapeType="1"/>
              </p:cNvSpPr>
              <p:nvPr/>
            </p:nvSpPr>
            <p:spPr bwMode="auto">
              <a:xfrm flipH="1">
                <a:off x="384" y="2496"/>
                <a:ext cx="28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" name="Line 24"/>
              <p:cNvSpPr>
                <a:spLocks noChangeShapeType="1"/>
              </p:cNvSpPr>
              <p:nvPr/>
            </p:nvSpPr>
            <p:spPr bwMode="auto">
              <a:xfrm flipH="1">
                <a:off x="1344" y="3024"/>
                <a:ext cx="28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1824" y="2976"/>
                <a:ext cx="240" cy="528"/>
              </a:xfrm>
              <a:custGeom>
                <a:avLst/>
                <a:gdLst>
                  <a:gd name="T0" fmla="*/ 0 w 240"/>
                  <a:gd name="T1" fmla="*/ 480 h 528"/>
                  <a:gd name="T2" fmla="*/ 0 w 240"/>
                  <a:gd name="T3" fmla="*/ 144 h 528"/>
                  <a:gd name="T4" fmla="*/ 240 w 240"/>
                  <a:gd name="T5" fmla="*/ 0 h 528"/>
                  <a:gd name="T6" fmla="*/ 240 w 240"/>
                  <a:gd name="T7" fmla="*/ 384 h 528"/>
                  <a:gd name="T8" fmla="*/ 0 w 240"/>
                  <a:gd name="T9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528">
                    <a:moveTo>
                      <a:pt x="0" y="480"/>
                    </a:moveTo>
                    <a:lnTo>
                      <a:pt x="0" y="144"/>
                    </a:lnTo>
                    <a:lnTo>
                      <a:pt x="240" y="0"/>
                    </a:lnTo>
                    <a:lnTo>
                      <a:pt x="240" y="384"/>
                    </a:lnTo>
                    <a:lnTo>
                      <a:pt x="0" y="528"/>
                    </a:ln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" name="Line 26"/>
              <p:cNvSpPr>
                <a:spLocks noChangeShapeType="1"/>
              </p:cNvSpPr>
              <p:nvPr/>
            </p:nvSpPr>
            <p:spPr bwMode="auto">
              <a:xfrm>
                <a:off x="1216" y="2776"/>
                <a:ext cx="12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Line 27"/>
              <p:cNvSpPr>
                <a:spLocks noChangeShapeType="1"/>
              </p:cNvSpPr>
              <p:nvPr/>
            </p:nvSpPr>
            <p:spPr bwMode="auto">
              <a:xfrm>
                <a:off x="1188" y="2788"/>
                <a:ext cx="152" cy="84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>
                <a:off x="1168" y="2804"/>
                <a:ext cx="168" cy="92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Line 29"/>
              <p:cNvSpPr>
                <a:spLocks noChangeShapeType="1"/>
              </p:cNvSpPr>
              <p:nvPr/>
            </p:nvSpPr>
            <p:spPr bwMode="auto">
              <a:xfrm>
                <a:off x="1148" y="2816"/>
                <a:ext cx="192" cy="104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 flipV="1">
                <a:off x="780" y="1294"/>
                <a:ext cx="1296" cy="7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Line 31"/>
              <p:cNvSpPr>
                <a:spLocks noChangeShapeType="1"/>
              </p:cNvSpPr>
              <p:nvPr/>
            </p:nvSpPr>
            <p:spPr bwMode="auto">
              <a:xfrm flipV="1">
                <a:off x="1255" y="1567"/>
                <a:ext cx="1304" cy="7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" name="Line 32"/>
              <p:cNvSpPr>
                <a:spLocks noChangeShapeType="1"/>
              </p:cNvSpPr>
              <p:nvPr/>
            </p:nvSpPr>
            <p:spPr bwMode="auto">
              <a:xfrm>
                <a:off x="2550" y="1560"/>
                <a:ext cx="0" cy="3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" name="Line 33"/>
              <p:cNvSpPr>
                <a:spLocks noChangeShapeType="1"/>
              </p:cNvSpPr>
              <p:nvPr/>
            </p:nvSpPr>
            <p:spPr bwMode="auto">
              <a:xfrm flipV="1">
                <a:off x="1614" y="1942"/>
                <a:ext cx="928" cy="5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" name="Line 34"/>
              <p:cNvSpPr>
                <a:spLocks noChangeShapeType="1"/>
              </p:cNvSpPr>
              <p:nvPr/>
            </p:nvSpPr>
            <p:spPr bwMode="auto">
              <a:xfrm>
                <a:off x="2074" y="1302"/>
                <a:ext cx="474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" name="Line 35"/>
              <p:cNvSpPr>
                <a:spLocks noChangeShapeType="1"/>
              </p:cNvSpPr>
              <p:nvPr/>
            </p:nvSpPr>
            <p:spPr bwMode="auto">
              <a:xfrm flipV="1">
                <a:off x="1725" y="1799"/>
                <a:ext cx="1296" cy="7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" name="Line 36"/>
              <p:cNvSpPr>
                <a:spLocks noChangeShapeType="1"/>
              </p:cNvSpPr>
              <p:nvPr/>
            </p:nvSpPr>
            <p:spPr bwMode="auto">
              <a:xfrm flipV="1">
                <a:off x="2200" y="2064"/>
                <a:ext cx="1296" cy="7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Line 37"/>
              <p:cNvSpPr>
                <a:spLocks noChangeShapeType="1"/>
              </p:cNvSpPr>
              <p:nvPr/>
            </p:nvSpPr>
            <p:spPr bwMode="auto">
              <a:xfrm>
                <a:off x="3495" y="2057"/>
                <a:ext cx="0" cy="3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>
                <a:off x="3027" y="1799"/>
                <a:ext cx="474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Line 39"/>
              <p:cNvSpPr>
                <a:spLocks noChangeShapeType="1"/>
              </p:cNvSpPr>
              <p:nvPr/>
            </p:nvSpPr>
            <p:spPr bwMode="auto">
              <a:xfrm flipH="1">
                <a:off x="2952" y="2432"/>
                <a:ext cx="53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Line 40"/>
              <p:cNvSpPr>
                <a:spLocks noChangeShapeType="1"/>
              </p:cNvSpPr>
              <p:nvPr/>
            </p:nvSpPr>
            <p:spPr bwMode="auto">
              <a:xfrm flipV="1">
                <a:off x="3597" y="1998"/>
                <a:ext cx="594" cy="3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" name="Line 41"/>
              <p:cNvSpPr>
                <a:spLocks noChangeShapeType="1"/>
              </p:cNvSpPr>
              <p:nvPr/>
            </p:nvSpPr>
            <p:spPr bwMode="auto">
              <a:xfrm flipV="1">
                <a:off x="3220" y="1639"/>
                <a:ext cx="408" cy="2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Line 42"/>
              <p:cNvSpPr>
                <a:spLocks noChangeShapeType="1"/>
              </p:cNvSpPr>
              <p:nvPr/>
            </p:nvSpPr>
            <p:spPr bwMode="auto">
              <a:xfrm flipV="1">
                <a:off x="4191" y="1947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Line 43"/>
              <p:cNvSpPr>
                <a:spLocks noChangeShapeType="1"/>
              </p:cNvSpPr>
              <p:nvPr/>
            </p:nvSpPr>
            <p:spPr bwMode="auto">
              <a:xfrm flipV="1">
                <a:off x="3598" y="2326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Line 44"/>
              <p:cNvSpPr>
                <a:spLocks noChangeShapeType="1"/>
              </p:cNvSpPr>
              <p:nvPr/>
            </p:nvSpPr>
            <p:spPr bwMode="auto">
              <a:xfrm flipV="1">
                <a:off x="3601" y="1945"/>
                <a:ext cx="594" cy="3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" name="Line 45"/>
              <p:cNvSpPr>
                <a:spLocks noChangeShapeType="1"/>
              </p:cNvSpPr>
              <p:nvPr/>
            </p:nvSpPr>
            <p:spPr bwMode="auto">
              <a:xfrm flipH="1" flipV="1">
                <a:off x="3633" y="1638"/>
                <a:ext cx="558" cy="3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Line 46"/>
              <p:cNvSpPr>
                <a:spLocks noChangeShapeType="1"/>
              </p:cNvSpPr>
              <p:nvPr/>
            </p:nvSpPr>
            <p:spPr bwMode="auto">
              <a:xfrm flipH="1" flipV="1">
                <a:off x="3495" y="2265"/>
                <a:ext cx="102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Line 47"/>
              <p:cNvSpPr>
                <a:spLocks noChangeShapeType="1"/>
              </p:cNvSpPr>
              <p:nvPr/>
            </p:nvSpPr>
            <p:spPr bwMode="auto">
              <a:xfrm flipH="1" flipV="1">
                <a:off x="3493" y="2323"/>
                <a:ext cx="102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Line 48"/>
              <p:cNvSpPr>
                <a:spLocks noChangeShapeType="1"/>
              </p:cNvSpPr>
              <p:nvPr/>
            </p:nvSpPr>
            <p:spPr bwMode="auto">
              <a:xfrm flipV="1">
                <a:off x="2654" y="1503"/>
                <a:ext cx="594" cy="3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Line 49"/>
              <p:cNvSpPr>
                <a:spLocks noChangeShapeType="1"/>
              </p:cNvSpPr>
              <p:nvPr/>
            </p:nvSpPr>
            <p:spPr bwMode="auto">
              <a:xfrm flipV="1">
                <a:off x="2277" y="1144"/>
                <a:ext cx="408" cy="2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Line 50"/>
              <p:cNvSpPr>
                <a:spLocks noChangeShapeType="1"/>
              </p:cNvSpPr>
              <p:nvPr/>
            </p:nvSpPr>
            <p:spPr bwMode="auto">
              <a:xfrm flipV="1">
                <a:off x="3248" y="1452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Line 51"/>
              <p:cNvSpPr>
                <a:spLocks noChangeShapeType="1"/>
              </p:cNvSpPr>
              <p:nvPr/>
            </p:nvSpPr>
            <p:spPr bwMode="auto">
              <a:xfrm flipV="1">
                <a:off x="2658" y="1450"/>
                <a:ext cx="594" cy="3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Line 52"/>
              <p:cNvSpPr>
                <a:spLocks noChangeShapeType="1"/>
              </p:cNvSpPr>
              <p:nvPr/>
            </p:nvSpPr>
            <p:spPr bwMode="auto">
              <a:xfrm flipH="1" flipV="1">
                <a:off x="2690" y="1143"/>
                <a:ext cx="558" cy="3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Line 53"/>
              <p:cNvSpPr>
                <a:spLocks noChangeShapeType="1"/>
              </p:cNvSpPr>
              <p:nvPr/>
            </p:nvSpPr>
            <p:spPr bwMode="auto">
              <a:xfrm flipH="1" flipV="1">
                <a:off x="2552" y="1770"/>
                <a:ext cx="102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Line 54"/>
              <p:cNvSpPr>
                <a:spLocks noChangeShapeType="1"/>
              </p:cNvSpPr>
              <p:nvPr/>
            </p:nvSpPr>
            <p:spPr bwMode="auto">
              <a:xfrm flipH="1" flipV="1">
                <a:off x="2550" y="1828"/>
                <a:ext cx="102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" name="Line 55"/>
              <p:cNvSpPr>
                <a:spLocks noChangeShapeType="1"/>
              </p:cNvSpPr>
              <p:nvPr/>
            </p:nvSpPr>
            <p:spPr bwMode="auto">
              <a:xfrm>
                <a:off x="2658" y="1827"/>
                <a:ext cx="0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" name="Freeform 56"/>
            <p:cNvSpPr>
              <a:spLocks/>
            </p:cNvSpPr>
            <p:nvPr/>
          </p:nvSpPr>
          <p:spPr bwMode="auto">
            <a:xfrm>
              <a:off x="780" y="201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0 w 105"/>
                <a:gd name="T3" fmla="*/ 60 h 111"/>
                <a:gd name="T4" fmla="*/ 96 w 105"/>
                <a:gd name="T5" fmla="*/ 111 h 111"/>
                <a:gd name="T6" fmla="*/ 105 w 105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11">
                  <a:moveTo>
                    <a:pt x="105" y="0"/>
                  </a:moveTo>
                  <a:lnTo>
                    <a:pt x="0" y="60"/>
                  </a:lnTo>
                  <a:lnTo>
                    <a:pt x="96" y="11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57"/>
            <p:cNvSpPr>
              <a:spLocks/>
            </p:cNvSpPr>
            <p:nvPr/>
          </p:nvSpPr>
          <p:spPr bwMode="auto">
            <a:xfrm>
              <a:off x="2274" y="2790"/>
              <a:ext cx="192" cy="180"/>
            </a:xfrm>
            <a:custGeom>
              <a:avLst/>
              <a:gdLst>
                <a:gd name="T0" fmla="*/ 114 w 192"/>
                <a:gd name="T1" fmla="*/ 0 h 180"/>
                <a:gd name="T2" fmla="*/ 0 w 192"/>
                <a:gd name="T3" fmla="*/ 102 h 180"/>
                <a:gd name="T4" fmla="*/ 132 w 192"/>
                <a:gd name="T5" fmla="*/ 180 h 180"/>
                <a:gd name="T6" fmla="*/ 192 w 192"/>
                <a:gd name="T7" fmla="*/ 114 h 180"/>
                <a:gd name="T8" fmla="*/ 114 w 192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80">
                  <a:moveTo>
                    <a:pt x="114" y="0"/>
                  </a:moveTo>
                  <a:lnTo>
                    <a:pt x="0" y="102"/>
                  </a:lnTo>
                  <a:lnTo>
                    <a:pt x="132" y="180"/>
                  </a:lnTo>
                  <a:lnTo>
                    <a:pt x="192" y="114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2667000" y="2514600"/>
            <a:ext cx="6197600" cy="3481388"/>
            <a:chOff x="224" y="251"/>
            <a:chExt cx="4000" cy="2529"/>
          </a:xfrm>
        </p:grpSpPr>
        <p:grpSp>
          <p:nvGrpSpPr>
            <p:cNvPr id="60" name="Group 59"/>
            <p:cNvGrpSpPr>
              <a:grpSpLocks/>
            </p:cNvGrpSpPr>
            <p:nvPr/>
          </p:nvGrpSpPr>
          <p:grpSpPr bwMode="auto">
            <a:xfrm>
              <a:off x="224" y="251"/>
              <a:ext cx="4000" cy="2529"/>
              <a:chOff x="288" y="656"/>
              <a:chExt cx="5184" cy="2719"/>
            </a:xfrm>
          </p:grpSpPr>
          <p:grpSp>
            <p:nvGrpSpPr>
              <p:cNvPr id="98" name="Group 60"/>
              <p:cNvGrpSpPr>
                <a:grpSpLocks/>
              </p:cNvGrpSpPr>
              <p:nvPr/>
            </p:nvGrpSpPr>
            <p:grpSpPr bwMode="auto">
              <a:xfrm>
                <a:off x="288" y="656"/>
                <a:ext cx="5184" cy="2719"/>
                <a:chOff x="288" y="656"/>
                <a:chExt cx="5184" cy="2719"/>
              </a:xfrm>
            </p:grpSpPr>
            <p:pic>
              <p:nvPicPr>
                <p:cNvPr id="100" name="Picture 61" descr="fmc_2d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656"/>
                  <a:ext cx="5184" cy="2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1" name="Rectangle 62"/>
                <p:cNvSpPr>
                  <a:spLocks noChangeArrowheads="1"/>
                </p:cNvSpPr>
                <p:nvPr/>
              </p:nvSpPr>
              <p:spPr bwMode="auto">
                <a:xfrm>
                  <a:off x="1476" y="1710"/>
                  <a:ext cx="1650" cy="25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99" name="Rectangle 63"/>
              <p:cNvSpPr>
                <a:spLocks noChangeArrowheads="1"/>
              </p:cNvSpPr>
              <p:nvPr/>
            </p:nvSpPr>
            <p:spPr bwMode="auto">
              <a:xfrm>
                <a:off x="2460" y="2028"/>
                <a:ext cx="582" cy="3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61" name="Rectangle 64"/>
            <p:cNvSpPr>
              <a:spLocks noChangeArrowheads="1"/>
            </p:cNvSpPr>
            <p:nvPr/>
          </p:nvSpPr>
          <p:spPr bwMode="auto">
            <a:xfrm>
              <a:off x="965" y="1226"/>
              <a:ext cx="1018" cy="21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" name="Rectangle 65"/>
            <p:cNvSpPr>
              <a:spLocks noChangeArrowheads="1"/>
            </p:cNvSpPr>
            <p:nvPr/>
          </p:nvSpPr>
          <p:spPr bwMode="auto">
            <a:xfrm>
              <a:off x="955" y="1217"/>
              <a:ext cx="181" cy="23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3" name="Line 66"/>
            <p:cNvSpPr>
              <a:spLocks noChangeShapeType="1"/>
            </p:cNvSpPr>
            <p:nvPr/>
          </p:nvSpPr>
          <p:spPr bwMode="auto">
            <a:xfrm>
              <a:off x="955" y="1452"/>
              <a:ext cx="1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Line 67"/>
            <p:cNvSpPr>
              <a:spLocks noChangeShapeType="1"/>
            </p:cNvSpPr>
            <p:nvPr/>
          </p:nvSpPr>
          <p:spPr bwMode="auto">
            <a:xfrm>
              <a:off x="959" y="1213"/>
              <a:ext cx="1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Line 68"/>
            <p:cNvSpPr>
              <a:spLocks noChangeShapeType="1"/>
            </p:cNvSpPr>
            <p:nvPr/>
          </p:nvSpPr>
          <p:spPr bwMode="auto">
            <a:xfrm>
              <a:off x="955" y="1212"/>
              <a:ext cx="0" cy="2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>
              <a:off x="974" y="1254"/>
              <a:ext cx="118" cy="3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>
              <a:off x="975" y="1361"/>
              <a:ext cx="118" cy="3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>
              <a:off x="1199" y="1413"/>
              <a:ext cx="43" cy="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>
              <a:off x="1317" y="1413"/>
              <a:ext cx="43" cy="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" name="Rectangle 73"/>
            <p:cNvSpPr>
              <a:spLocks noChangeArrowheads="1"/>
            </p:cNvSpPr>
            <p:nvPr/>
          </p:nvSpPr>
          <p:spPr bwMode="auto">
            <a:xfrm>
              <a:off x="1435" y="1413"/>
              <a:ext cx="43" cy="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>
              <a:off x="1557" y="1413"/>
              <a:ext cx="44" cy="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" name="Rectangle 75"/>
            <p:cNvSpPr>
              <a:spLocks noChangeArrowheads="1"/>
            </p:cNvSpPr>
            <p:nvPr/>
          </p:nvSpPr>
          <p:spPr bwMode="auto">
            <a:xfrm>
              <a:off x="1675" y="1413"/>
              <a:ext cx="44" cy="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3" name="Rectangle 76"/>
            <p:cNvSpPr>
              <a:spLocks noChangeArrowheads="1"/>
            </p:cNvSpPr>
            <p:nvPr/>
          </p:nvSpPr>
          <p:spPr bwMode="auto">
            <a:xfrm>
              <a:off x="1807" y="1413"/>
              <a:ext cx="44" cy="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4" name="Rectangle 77"/>
            <p:cNvSpPr>
              <a:spLocks noChangeArrowheads="1"/>
            </p:cNvSpPr>
            <p:nvPr/>
          </p:nvSpPr>
          <p:spPr bwMode="auto">
            <a:xfrm>
              <a:off x="1942" y="1416"/>
              <a:ext cx="43" cy="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5" name="Rectangle 78"/>
            <p:cNvSpPr>
              <a:spLocks noChangeArrowheads="1"/>
            </p:cNvSpPr>
            <p:nvPr/>
          </p:nvSpPr>
          <p:spPr bwMode="auto">
            <a:xfrm>
              <a:off x="1944" y="1304"/>
              <a:ext cx="38" cy="4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6" name="Line 79"/>
            <p:cNvSpPr>
              <a:spLocks noChangeShapeType="1"/>
            </p:cNvSpPr>
            <p:nvPr/>
          </p:nvSpPr>
          <p:spPr bwMode="auto">
            <a:xfrm>
              <a:off x="891" y="1466"/>
              <a:ext cx="1002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" name="Rectangle 80"/>
            <p:cNvSpPr>
              <a:spLocks noChangeArrowheads="1"/>
            </p:cNvSpPr>
            <p:nvPr/>
          </p:nvSpPr>
          <p:spPr bwMode="auto">
            <a:xfrm>
              <a:off x="2025" y="1237"/>
              <a:ext cx="347" cy="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Rectangle 81"/>
            <p:cNvSpPr>
              <a:spLocks noChangeArrowheads="1"/>
            </p:cNvSpPr>
            <p:nvPr/>
          </p:nvSpPr>
          <p:spPr bwMode="auto">
            <a:xfrm>
              <a:off x="2076" y="1273"/>
              <a:ext cx="252" cy="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" name="Line 82"/>
            <p:cNvSpPr>
              <a:spLocks noChangeShapeType="1"/>
            </p:cNvSpPr>
            <p:nvPr/>
          </p:nvSpPr>
          <p:spPr bwMode="auto">
            <a:xfrm flipV="1">
              <a:off x="953" y="930"/>
              <a:ext cx="0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Line 83"/>
            <p:cNvSpPr>
              <a:spLocks noChangeShapeType="1"/>
            </p:cNvSpPr>
            <p:nvPr/>
          </p:nvSpPr>
          <p:spPr bwMode="auto">
            <a:xfrm flipV="1">
              <a:off x="1137" y="928"/>
              <a:ext cx="0" cy="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Line 84"/>
            <p:cNvSpPr>
              <a:spLocks noChangeShapeType="1"/>
            </p:cNvSpPr>
            <p:nvPr/>
          </p:nvSpPr>
          <p:spPr bwMode="auto">
            <a:xfrm flipV="1">
              <a:off x="1989" y="945"/>
              <a:ext cx="0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Line 85"/>
            <p:cNvSpPr>
              <a:spLocks noChangeShapeType="1"/>
            </p:cNvSpPr>
            <p:nvPr/>
          </p:nvSpPr>
          <p:spPr bwMode="auto">
            <a:xfrm flipV="1">
              <a:off x="2398" y="953"/>
              <a:ext cx="0" cy="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86"/>
            <p:cNvSpPr>
              <a:spLocks noChangeShapeType="1"/>
            </p:cNvSpPr>
            <p:nvPr/>
          </p:nvSpPr>
          <p:spPr bwMode="auto">
            <a:xfrm>
              <a:off x="2395" y="1229"/>
              <a:ext cx="0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87"/>
            <p:cNvSpPr>
              <a:spLocks noChangeShapeType="1"/>
            </p:cNvSpPr>
            <p:nvPr/>
          </p:nvSpPr>
          <p:spPr bwMode="auto">
            <a:xfrm flipV="1">
              <a:off x="2395" y="1229"/>
              <a:ext cx="211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Line 88"/>
            <p:cNvSpPr>
              <a:spLocks noChangeShapeType="1"/>
            </p:cNvSpPr>
            <p:nvPr/>
          </p:nvSpPr>
          <p:spPr bwMode="auto">
            <a:xfrm flipV="1">
              <a:off x="2395" y="1466"/>
              <a:ext cx="114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6" name="Line 89"/>
            <p:cNvSpPr>
              <a:spLocks noChangeShapeType="1"/>
            </p:cNvSpPr>
            <p:nvPr/>
          </p:nvSpPr>
          <p:spPr bwMode="auto">
            <a:xfrm>
              <a:off x="955" y="966"/>
              <a:ext cx="1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Line 90"/>
            <p:cNvSpPr>
              <a:spLocks noChangeShapeType="1"/>
            </p:cNvSpPr>
            <p:nvPr/>
          </p:nvSpPr>
          <p:spPr bwMode="auto">
            <a:xfrm>
              <a:off x="1138" y="963"/>
              <a:ext cx="8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Line 91"/>
            <p:cNvSpPr>
              <a:spLocks noChangeShapeType="1"/>
            </p:cNvSpPr>
            <p:nvPr/>
          </p:nvSpPr>
          <p:spPr bwMode="auto">
            <a:xfrm>
              <a:off x="1990" y="963"/>
              <a:ext cx="4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Text Box 92"/>
            <p:cNvSpPr txBox="1">
              <a:spLocks noChangeArrowheads="1"/>
            </p:cNvSpPr>
            <p:nvPr/>
          </p:nvSpPr>
          <p:spPr bwMode="auto">
            <a:xfrm>
              <a:off x="918" y="778"/>
              <a:ext cx="401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i="1"/>
                <a:t>10.0</a:t>
              </a:r>
              <a:endParaRPr lang="en-GB" sz="1400" i="1"/>
            </a:p>
          </p:txBody>
        </p:sp>
        <p:sp>
          <p:nvSpPr>
            <p:cNvPr id="90" name="Text Box 93"/>
            <p:cNvSpPr txBox="1">
              <a:spLocks noChangeArrowheads="1"/>
            </p:cNvSpPr>
            <p:nvPr/>
          </p:nvSpPr>
          <p:spPr bwMode="auto">
            <a:xfrm>
              <a:off x="1386" y="871"/>
              <a:ext cx="370" cy="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i="1"/>
                <a:t>40.0</a:t>
              </a:r>
              <a:endParaRPr lang="en-GB" sz="1400" i="1"/>
            </a:p>
          </p:txBody>
        </p:sp>
        <p:sp>
          <p:nvSpPr>
            <p:cNvPr id="91" name="Text Box 94"/>
            <p:cNvSpPr txBox="1">
              <a:spLocks noChangeArrowheads="1"/>
            </p:cNvSpPr>
            <p:nvPr/>
          </p:nvSpPr>
          <p:spPr bwMode="auto">
            <a:xfrm>
              <a:off x="2057" y="802"/>
              <a:ext cx="417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i="1"/>
                <a:t>20.0</a:t>
              </a:r>
              <a:endParaRPr lang="en-GB" sz="1400" i="1"/>
            </a:p>
          </p:txBody>
        </p:sp>
        <p:sp>
          <p:nvSpPr>
            <p:cNvPr id="92" name="Line 95"/>
            <p:cNvSpPr>
              <a:spLocks noChangeShapeType="1"/>
            </p:cNvSpPr>
            <p:nvPr/>
          </p:nvSpPr>
          <p:spPr bwMode="auto">
            <a:xfrm flipH="1" flipV="1">
              <a:off x="1439" y="1337"/>
              <a:ext cx="396" cy="5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Line 96"/>
            <p:cNvSpPr>
              <a:spLocks noChangeShapeType="1"/>
            </p:cNvSpPr>
            <p:nvPr/>
          </p:nvSpPr>
          <p:spPr bwMode="auto">
            <a:xfrm>
              <a:off x="1837" y="1923"/>
              <a:ext cx="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Text Box 97"/>
            <p:cNvSpPr txBox="1">
              <a:spLocks noChangeArrowheads="1"/>
            </p:cNvSpPr>
            <p:nvPr/>
          </p:nvSpPr>
          <p:spPr bwMode="auto">
            <a:xfrm>
              <a:off x="1877" y="1787"/>
              <a:ext cx="504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i="1"/>
                <a:t>SFP Cage</a:t>
              </a:r>
              <a:endParaRPr lang="en-GB" sz="1400" b="1" i="1"/>
            </a:p>
          </p:txBody>
        </p:sp>
        <p:sp>
          <p:nvSpPr>
            <p:cNvPr id="95" name="Line 98"/>
            <p:cNvSpPr>
              <a:spLocks noChangeShapeType="1"/>
            </p:cNvSpPr>
            <p:nvPr/>
          </p:nvSpPr>
          <p:spPr bwMode="auto">
            <a:xfrm flipH="1" flipV="1">
              <a:off x="2199" y="1296"/>
              <a:ext cx="685" cy="1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6" name="Line 99"/>
            <p:cNvSpPr>
              <a:spLocks noChangeShapeType="1"/>
            </p:cNvSpPr>
            <p:nvPr/>
          </p:nvSpPr>
          <p:spPr bwMode="auto">
            <a:xfrm>
              <a:off x="2888" y="2551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Text Box 100"/>
            <p:cNvSpPr txBox="1">
              <a:spLocks noChangeArrowheads="1"/>
            </p:cNvSpPr>
            <p:nvPr/>
          </p:nvSpPr>
          <p:spPr bwMode="auto">
            <a:xfrm>
              <a:off x="2965" y="2467"/>
              <a:ext cx="895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i="1"/>
                <a:t>VSC8486</a:t>
              </a:r>
              <a:endParaRPr lang="en-GB" sz="1400" b="1" i="1"/>
            </a:p>
          </p:txBody>
        </p:sp>
      </p:grpSp>
    </p:spTree>
    <p:extLst>
      <p:ext uri="{BB962C8B-B14F-4D97-AF65-F5344CB8AC3E}">
        <p14:creationId xmlns:p14="http://schemas.microsoft.com/office/powerpoint/2010/main" val="3189676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x </a:t>
            </a:r>
            <a:r>
              <a:rPr lang="en-US" dirty="0" smtClean="0"/>
              <a:t>10GbE  </a:t>
            </a:r>
            <a:r>
              <a:rPr lang="de-DE" dirty="0" smtClean="0"/>
              <a:t>FMC  </a:t>
            </a:r>
            <a:r>
              <a:rPr lang="de-DE" dirty="0"/>
              <a:t>Board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73" y="1188904"/>
            <a:ext cx="6005110" cy="450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89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x </a:t>
            </a:r>
            <a:r>
              <a:rPr lang="en-US" dirty="0" smtClean="0"/>
              <a:t>10GbE  </a:t>
            </a:r>
            <a:r>
              <a:rPr lang="de-DE" dirty="0" smtClean="0"/>
              <a:t>FMC </a:t>
            </a:r>
            <a:r>
              <a:rPr lang="de-DE" dirty="0"/>
              <a:t>Test  System Setup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20" y="1055094"/>
            <a:ext cx="6721207" cy="50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6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x </a:t>
            </a:r>
            <a:r>
              <a:rPr lang="en-US" dirty="0" smtClean="0"/>
              <a:t>10GbE   FMC  Tests,  </a:t>
            </a:r>
            <a:r>
              <a:rPr lang="en-US" dirty="0" smtClean="0">
                <a:solidFill>
                  <a:schemeClr val="accent3"/>
                </a:solidFill>
              </a:rPr>
              <a:t>Issues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 </a:t>
            </a:r>
            <a:r>
              <a:rPr lang="de-DE" dirty="0" err="1" smtClean="0"/>
              <a:t>Applications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2000" y="1524000"/>
            <a:ext cx="23888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Hardware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tests:  </a:t>
            </a:r>
            <a:endParaRPr lang="en-GB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5800" y="2057399"/>
            <a:ext cx="6629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 A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similar to XPM 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10E-15 bit errors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level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is achieved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also  for  the  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FMC Test  Setup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38200" y="2743200"/>
            <a:ext cx="746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de-DE" sz="180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85800" y="3211206"/>
            <a:ext cx="3314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Firmware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VHDL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issue  </a:t>
            </a:r>
            <a:endParaRPr lang="en-GB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857250" y="3701534"/>
            <a:ext cx="64579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Implemented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an IP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core for standard 10GbE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communication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n-GB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28560" y="4520377"/>
            <a:ext cx="3314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 Applications  </a:t>
            </a:r>
            <a:endParaRPr lang="en-GB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009648" y="4920487"/>
            <a:ext cx="68013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This FMC is </a:t>
            </a:r>
            <a:r>
              <a:rPr lang="en-US" dirty="0">
                <a:solidFill>
                  <a:srgbClr val="0070C0"/>
                </a:solidFill>
              </a:rPr>
              <a:t>intended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to be  used in the Train Builder and LPD . </a:t>
            </a:r>
            <a:endParaRPr lang="en-GB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99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Data Acquisition Mezzanine Card </a:t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4x10GE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Cannels 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2000" y="1997725"/>
            <a:ext cx="21574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goal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GB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5799" y="2509091"/>
            <a:ext cx="754380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A FPGA-based Mezzanine board for high data throughput applications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.  It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is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intended  for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the digital readout of Megapixel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 X-ray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cameras at Light Sources, but it can also be applied to other environments, where multiple digital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signals have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to be preprocessed,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 buffered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and transmitted to computing hardware</a:t>
            </a:r>
            <a:r>
              <a:rPr lang="en-US" i="1" dirty="0"/>
              <a:t>.</a:t>
            </a:r>
            <a:endParaRPr lang="en-GB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50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Data Acquisition Mezzanine Card </a:t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4x10GE Cannels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39" y="2585791"/>
            <a:ext cx="7325475" cy="3743818"/>
          </a:xfrm>
          <a:prstGeom prst="rect">
            <a:avLst/>
          </a:prstGeom>
        </p:spPr>
      </p:pic>
      <p:cxnSp>
        <p:nvCxnSpPr>
          <p:cNvPr id="6" name="Straight Arrow Connector 22"/>
          <p:cNvCxnSpPr>
            <a:cxnSpLocks noChangeShapeType="1"/>
          </p:cNvCxnSpPr>
          <p:nvPr/>
        </p:nvCxnSpPr>
        <p:spPr bwMode="auto">
          <a:xfrm flipH="1">
            <a:off x="6251108" y="4453245"/>
            <a:ext cx="125413" cy="1016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24"/>
          <p:cNvCxnSpPr>
            <a:cxnSpLocks noChangeShapeType="1"/>
          </p:cNvCxnSpPr>
          <p:nvPr/>
        </p:nvCxnSpPr>
        <p:spPr bwMode="auto">
          <a:xfrm>
            <a:off x="6547971" y="4418320"/>
            <a:ext cx="593725" cy="7429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26"/>
          <p:cNvCxnSpPr>
            <a:cxnSpLocks noChangeShapeType="1"/>
          </p:cNvCxnSpPr>
          <p:nvPr/>
        </p:nvCxnSpPr>
        <p:spPr bwMode="auto">
          <a:xfrm>
            <a:off x="6467008" y="4464358"/>
            <a:ext cx="228600" cy="9715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3647960" y="1592923"/>
            <a:ext cx="2033588" cy="1354138"/>
          </a:xfrm>
          <a:prstGeom prst="rect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chemeClr val="accent1">
                  <a:lumMod val="90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Carrier Card</a:t>
            </a:r>
          </a:p>
          <a:p>
            <a:pPr>
              <a:defRPr/>
            </a:pPr>
            <a:r>
              <a:rPr lang="en-US" dirty="0"/>
              <a:t> </a:t>
            </a:r>
            <a:r>
              <a:rPr lang="en-US" sz="1400" i="1" dirty="0"/>
              <a:t>- Front end Connector</a:t>
            </a:r>
          </a:p>
          <a:p>
            <a:pPr>
              <a:defRPr/>
            </a:pPr>
            <a:r>
              <a:rPr lang="en-US" sz="1400" i="1" dirty="0"/>
              <a:t> - Power, DC/DC conv. </a:t>
            </a:r>
          </a:p>
          <a:p>
            <a:pPr>
              <a:defRPr/>
            </a:pPr>
            <a:r>
              <a:rPr lang="en-US" sz="1400" i="1" dirty="0"/>
              <a:t> - Voltage regulators </a:t>
            </a:r>
          </a:p>
          <a:p>
            <a:pPr>
              <a:defRPr/>
            </a:pPr>
            <a:r>
              <a:rPr lang="en-US" sz="1400" i="1" dirty="0"/>
              <a:t> -  Slow Control,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32362" y="2495505"/>
            <a:ext cx="2604910" cy="1354217"/>
          </a:xfrm>
          <a:prstGeom prst="rect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chemeClr val="accent1">
                  <a:lumMod val="90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127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Mezzanine  Card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/>
              <a:t> </a:t>
            </a:r>
            <a:r>
              <a:rPr lang="en-US" sz="1400" i="1" dirty="0"/>
              <a:t>-  FPGA </a:t>
            </a:r>
          </a:p>
          <a:p>
            <a:pPr>
              <a:defRPr/>
            </a:pPr>
            <a:r>
              <a:rPr lang="en-US" sz="1400" i="1" dirty="0"/>
              <a:t> -  10GE </a:t>
            </a:r>
          </a:p>
          <a:p>
            <a:pPr>
              <a:defRPr/>
            </a:pPr>
            <a:r>
              <a:rPr lang="en-US" sz="1400" i="1" dirty="0"/>
              <a:t> -   DDR2 memory </a:t>
            </a:r>
          </a:p>
          <a:p>
            <a:pPr>
              <a:defRPr/>
            </a:pPr>
            <a:r>
              <a:rPr lang="en-US" sz="1400" i="1" dirty="0"/>
              <a:t> -   FPGA  configuration </a:t>
            </a:r>
          </a:p>
        </p:txBody>
      </p:sp>
      <p:cxnSp>
        <p:nvCxnSpPr>
          <p:cNvPr id="11" name="Straight Arrow Connector 11"/>
          <p:cNvCxnSpPr>
            <a:cxnSpLocks noChangeShapeType="1"/>
          </p:cNvCxnSpPr>
          <p:nvPr/>
        </p:nvCxnSpPr>
        <p:spPr bwMode="auto">
          <a:xfrm>
            <a:off x="1151273" y="2536473"/>
            <a:ext cx="490538" cy="5476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912346" y="5000933"/>
            <a:ext cx="2092325" cy="1016000"/>
          </a:xfrm>
          <a:prstGeom prst="rect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chemeClr val="accent1">
                  <a:lumMod val="90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SEAM 500, 400 Connectors </a:t>
            </a:r>
          </a:p>
          <a:p>
            <a:pPr algn="ctr">
              <a:defRPr/>
            </a:pPr>
            <a:r>
              <a:rPr lang="en-US" sz="1400" i="1" dirty="0"/>
              <a:t>(Carrier and Mezzanine interconnections)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1653" y="3229600"/>
            <a:ext cx="813043" cy="369332"/>
          </a:xfrm>
          <a:prstGeom prst="rect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chemeClr val="accent1">
                  <a:lumMod val="90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B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7903" y="2193280"/>
            <a:ext cx="1851789" cy="369332"/>
          </a:xfrm>
          <a:prstGeom prst="rect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chemeClr val="accent1">
                  <a:lumMod val="90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B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Connector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8033" y="4025890"/>
            <a:ext cx="1819729" cy="369332"/>
          </a:xfrm>
          <a:prstGeom prst="rect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chemeClr val="accent1">
                  <a:lumMod val="90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B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4xSFP(+) 10GE</a:t>
            </a:r>
          </a:p>
        </p:txBody>
      </p:sp>
      <p:sp>
        <p:nvSpPr>
          <p:cNvPr id="16" name="Right Arrow 15"/>
          <p:cNvSpPr/>
          <p:nvPr/>
        </p:nvSpPr>
        <p:spPr bwMode="auto">
          <a:xfrm rot="6915323">
            <a:off x="4404454" y="3639137"/>
            <a:ext cx="2094137" cy="393259"/>
          </a:xfrm>
          <a:prstGeom prst="rightArrow">
            <a:avLst/>
          </a:prstGeom>
          <a:gradFill>
            <a:gsLst>
              <a:gs pos="12000">
                <a:schemeClr val="accent1">
                  <a:lumMod val="90000"/>
                </a:schemeClr>
              </a:gs>
              <a:gs pos="50000">
                <a:schemeClr val="accent1"/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 bwMode="auto">
          <a:xfrm rot="7490112">
            <a:off x="2354355" y="2529790"/>
            <a:ext cx="1787897" cy="330053"/>
          </a:xfrm>
          <a:prstGeom prst="rightArrow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chemeClr val="accent1">
                  <a:lumMod val="90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8" name="Straight Arrow Connector 18"/>
          <p:cNvCxnSpPr>
            <a:cxnSpLocks noChangeShapeType="1"/>
          </p:cNvCxnSpPr>
          <p:nvPr/>
        </p:nvCxnSpPr>
        <p:spPr bwMode="auto">
          <a:xfrm flipV="1">
            <a:off x="2730033" y="5093008"/>
            <a:ext cx="1246188" cy="4603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6"/>
          <p:cNvCxnSpPr>
            <a:cxnSpLocks noChangeShapeType="1"/>
          </p:cNvCxnSpPr>
          <p:nvPr/>
        </p:nvCxnSpPr>
        <p:spPr bwMode="auto">
          <a:xfrm flipV="1">
            <a:off x="2066458" y="4235758"/>
            <a:ext cx="103188" cy="81121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20"/>
          <p:cNvCxnSpPr>
            <a:cxnSpLocks noChangeShapeType="1"/>
          </p:cNvCxnSpPr>
          <p:nvPr/>
        </p:nvCxnSpPr>
        <p:spPr bwMode="auto">
          <a:xfrm flipH="1">
            <a:off x="3965108" y="3561070"/>
            <a:ext cx="411163" cy="593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758447" y="827872"/>
            <a:ext cx="561807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 Concept </a:t>
            </a:r>
          </a:p>
        </p:txBody>
      </p:sp>
    </p:spTree>
    <p:extLst>
      <p:ext uri="{BB962C8B-B14F-4D97-AF65-F5344CB8AC3E}">
        <p14:creationId xmlns:p14="http://schemas.microsoft.com/office/powerpoint/2010/main" val="602381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Data Acquisition Mezzanine Card </a:t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4x10GE Cannels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6848" y="740599"/>
            <a:ext cx="7726363" cy="5632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 Features:</a:t>
            </a:r>
            <a:endParaRPr lang="en-US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16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</a:t>
            </a:r>
            <a:r>
              <a:rPr lang="en-US" sz="1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XC5VFX70T-1FFG1136 </a:t>
            </a:r>
          </a:p>
          <a:p>
            <a:pPr>
              <a:defRPr/>
            </a:pPr>
            <a:r>
              <a:rPr lang="en-US" sz="1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Configuration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en-US" sz="1600" dirty="0"/>
              <a:t>Onboard configuration circuitry (JTAG) </a:t>
            </a:r>
          </a:p>
          <a:p>
            <a:pPr lvl="1">
              <a:defRPr/>
            </a:pPr>
            <a:r>
              <a:rPr lang="en-US" sz="1600" i="1" dirty="0"/>
              <a:t>2 x 32MB Platform Flash XL </a:t>
            </a:r>
          </a:p>
          <a:p>
            <a:pPr lvl="1">
              <a:defRPr/>
            </a:pPr>
            <a:r>
              <a:rPr lang="en-US" sz="1600" i="1" dirty="0"/>
              <a:t>System ACE CF with Compact FLASH (CF)</a:t>
            </a:r>
          </a:p>
          <a:p>
            <a:pPr lvl="1">
              <a:defRPr/>
            </a:pPr>
            <a:r>
              <a:rPr lang="en-US" sz="1600" i="1" dirty="0"/>
              <a:t>Dynamic Reconfiguration: From/To external  FRMC-40</a:t>
            </a:r>
            <a:r>
              <a:rPr lang="en-US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n-US" sz="1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Communications and Networking </a:t>
            </a:r>
          </a:p>
          <a:p>
            <a:pPr>
              <a:defRPr/>
            </a:pPr>
            <a:r>
              <a:rPr lang="en-US" sz="1600" i="1" dirty="0"/>
              <a:t>        4 x SFP(+) 10GE, 1GE transceiver connectors </a:t>
            </a:r>
          </a:p>
          <a:p>
            <a:pPr>
              <a:defRPr/>
            </a:pPr>
            <a:r>
              <a:rPr lang="en-US" sz="1600" i="1" dirty="0"/>
              <a:t>        RS232 port</a:t>
            </a:r>
          </a:p>
          <a:p>
            <a:pPr>
              <a:defRPr/>
            </a:pPr>
            <a:r>
              <a:rPr lang="en-US" sz="1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 </a:t>
            </a:r>
          </a:p>
          <a:p>
            <a:pPr lvl="1">
              <a:defRPr/>
            </a:pPr>
            <a:r>
              <a:rPr lang="en-US" sz="1600" i="1" dirty="0"/>
              <a:t>2 x DDR2 SO-DIMM</a:t>
            </a:r>
          </a:p>
          <a:p>
            <a:pPr>
              <a:defRPr/>
            </a:pPr>
            <a:r>
              <a:rPr lang="en-US" sz="1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Clocking </a:t>
            </a:r>
          </a:p>
          <a:p>
            <a:pPr>
              <a:defRPr/>
            </a:pPr>
            <a:r>
              <a:rPr lang="en-US" sz="1600" i="1" dirty="0"/>
              <a:t>        200 MHz Oscillator (Differential)  IO Control</a:t>
            </a:r>
          </a:p>
          <a:p>
            <a:pPr lvl="1">
              <a:defRPr/>
            </a:pPr>
            <a:r>
              <a:rPr lang="en-US" sz="1600" i="1" dirty="0"/>
              <a:t>25 -100 MHz Oscillator (Differential)  System CLK</a:t>
            </a:r>
          </a:p>
          <a:p>
            <a:pPr lvl="1">
              <a:defRPr/>
            </a:pPr>
            <a:r>
              <a:rPr lang="en-US" sz="1600" i="1" dirty="0"/>
              <a:t>33 MHz Socketed Oscillator (Single-Ended)  FPGA Configuration</a:t>
            </a:r>
          </a:p>
          <a:p>
            <a:pPr lvl="1">
              <a:defRPr/>
            </a:pPr>
            <a:r>
              <a:rPr lang="en-US" sz="1600" i="1" dirty="0"/>
              <a:t>GTX, PHY Reference Clocks 156 MHz,  125MHz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1600" i="1" dirty="0"/>
              <a:t> (Differential) </a:t>
            </a: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 / Output  Ports</a:t>
            </a:r>
          </a:p>
          <a:p>
            <a:pPr>
              <a:defRPr/>
            </a:pPr>
            <a:r>
              <a:rPr lang="en-US" sz="1600" i="1" dirty="0"/>
              <a:t>        SEAM – 500 pin connector  with 146 LVDS  </a:t>
            </a:r>
            <a:r>
              <a:rPr lang="en-US" sz="1600" i="1" dirty="0">
                <a:solidFill>
                  <a:srgbClr val="0070C0"/>
                </a:solidFill>
              </a:rPr>
              <a:t>or</a:t>
            </a:r>
            <a:r>
              <a:rPr lang="en-US" sz="1600" i="1" dirty="0"/>
              <a:t> 130 LVDS + 16 ADC Channels</a:t>
            </a:r>
          </a:p>
          <a:p>
            <a:pPr>
              <a:defRPr/>
            </a:pPr>
            <a:r>
              <a:rPr lang="en-US" sz="1600" i="1" dirty="0">
                <a:solidFill>
                  <a:srgbClr val="0070C0"/>
                </a:solidFill>
              </a:rPr>
              <a:t>        </a:t>
            </a:r>
            <a:r>
              <a:rPr lang="en-US" sz="1600" i="1" dirty="0"/>
              <a:t>SEAM – 400 pin connector  with 80 </a:t>
            </a:r>
            <a:r>
              <a:rPr lang="en-US" sz="1600" i="1" dirty="0" smtClean="0"/>
              <a:t>IO: </a:t>
            </a:r>
            <a:r>
              <a:rPr lang="en-US" sz="1600" i="1" dirty="0"/>
              <a:t>GPIO(I2C, UART, ..), System Monitor ,</a:t>
            </a:r>
          </a:p>
          <a:p>
            <a:pPr>
              <a:defRPr/>
            </a:pPr>
            <a:r>
              <a:rPr lang="en-US" sz="1600" i="1" dirty="0"/>
              <a:t>        JTAG, MPU BUS, POWER CHECK &amp; supply 3.3V, </a:t>
            </a:r>
            <a:r>
              <a:rPr lang="en-US" sz="1600" i="1" dirty="0" smtClean="0"/>
              <a:t>1.8V</a:t>
            </a:r>
            <a:r>
              <a:rPr lang="en-US" sz="1600" i="1" dirty="0"/>
              <a:t>, </a:t>
            </a:r>
            <a:r>
              <a:rPr lang="en-US" sz="1600" i="1" dirty="0" smtClean="0"/>
              <a:t> </a:t>
            </a:r>
            <a:r>
              <a:rPr lang="en-US" sz="1600" i="1" dirty="0"/>
              <a:t>1.0V  </a:t>
            </a:r>
          </a:p>
        </p:txBody>
      </p:sp>
    </p:spTree>
    <p:extLst>
      <p:ext uri="{BB962C8B-B14F-4D97-AF65-F5344CB8AC3E}">
        <p14:creationId xmlns:p14="http://schemas.microsoft.com/office/powerpoint/2010/main" val="3226652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Data Acquisition Mezzanine Card </a:t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4x10GE Cannels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85" y="1344059"/>
            <a:ext cx="7017626" cy="5012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8002" y="812443"/>
            <a:ext cx="448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   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top view )</a:t>
            </a:r>
            <a:endParaRPr lang="de-DE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3441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Data Acquisition Mezzanine Card </a:t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4x10GE Cannels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28001" y="798621"/>
            <a:ext cx="280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view </a:t>
            </a:r>
            <a:endParaRPr lang="de-DE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3" y="1343692"/>
            <a:ext cx="6643171" cy="498237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7171981" y="2489812"/>
            <a:ext cx="870332" cy="110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7171981" y="4472848"/>
            <a:ext cx="947450" cy="110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8025787" y="2500829"/>
            <a:ext cx="0" cy="19830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1090670" y="4340646"/>
            <a:ext cx="11017" cy="9033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7182998" y="4472848"/>
            <a:ext cx="0" cy="7711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1101687" y="5045725"/>
            <a:ext cx="6070294" cy="110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3329833" y="4687410"/>
            <a:ext cx="179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246 mm</a:t>
            </a:r>
            <a:endParaRPr lang="de-DE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7323329" y="3307680"/>
            <a:ext cx="110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 mm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6185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 10 </a:t>
            </a:r>
            <a:r>
              <a:rPr lang="en-US" dirty="0" err="1" smtClean="0"/>
              <a:t>GbE</a:t>
            </a:r>
            <a:r>
              <a:rPr lang="en-US" dirty="0" smtClean="0"/>
              <a:t>  XPM   Design </a:t>
            </a:r>
            <a:endParaRPr lang="en-US" dirty="0"/>
          </a:p>
        </p:txBody>
      </p:sp>
      <p:sp>
        <p:nvSpPr>
          <p:cNvPr id="3" name="Rectangle 200"/>
          <p:cNvSpPr>
            <a:spLocks noChangeArrowheads="1"/>
          </p:cNvSpPr>
          <p:nvPr/>
        </p:nvSpPr>
        <p:spPr bwMode="auto">
          <a:xfrm>
            <a:off x="457200" y="878681"/>
            <a:ext cx="8229600" cy="544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17588" tIns="208794" rIns="417588" bIns="208794">
            <a:prstTxWarp prst="textNoShape">
              <a:avLst/>
            </a:prstTxWarp>
          </a:bodyPr>
          <a:lstStyle/>
          <a:p>
            <a:pPr eaLnBrk="1" hangingPunct="1">
              <a:spcAft>
                <a:spcPts val="600"/>
              </a:spcAft>
            </a:pP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goal :</a:t>
            </a:r>
          </a:p>
          <a:p>
            <a:pPr eaLnBrk="1" hangingPunct="1">
              <a:spcAft>
                <a:spcPts val="600"/>
              </a:spcAft>
              <a:buClr>
                <a:schemeClr val="accent6"/>
              </a:buClr>
              <a:buSzPct val="125000"/>
              <a:buFont typeface="Wingdings" charset="2"/>
              <a:buChar char="§"/>
            </a:pPr>
            <a:r>
              <a:rPr lang="en-US" i="1" dirty="0" smtClean="0"/>
              <a:t>Development of </a:t>
            </a:r>
            <a:r>
              <a:rPr lang="en-US" i="1" dirty="0"/>
              <a:t>a 10G Ethernet card with low risk and low budget in relatively short </a:t>
            </a:r>
            <a:r>
              <a:rPr lang="en-US" i="1" dirty="0" smtClean="0"/>
              <a:t>time as </a:t>
            </a:r>
            <a:r>
              <a:rPr lang="en-US" i="1" dirty="0"/>
              <a:t>design prototype</a:t>
            </a:r>
            <a:r>
              <a:rPr lang="en-US" i="1" dirty="0" smtClean="0"/>
              <a:t> for </a:t>
            </a:r>
            <a:r>
              <a:rPr lang="en-US" i="1" dirty="0" smtClean="0"/>
              <a:t> 2-D </a:t>
            </a:r>
            <a:r>
              <a:rPr lang="en-US" i="1" dirty="0"/>
              <a:t>detectors and the train builder.</a:t>
            </a:r>
            <a:r>
              <a:rPr lang="en-US" i="1" dirty="0" smtClean="0"/>
              <a:t> </a:t>
            </a:r>
          </a:p>
          <a:p>
            <a:pPr eaLnBrk="1" hangingPunct="1">
              <a:spcAft>
                <a:spcPts val="600"/>
              </a:spcAft>
              <a:buClr>
                <a:schemeClr val="accent6"/>
              </a:buClr>
              <a:buSzPct val="125000"/>
              <a:buFont typeface="Wingdings" charset="2"/>
              <a:buChar char="§"/>
            </a:pPr>
            <a:r>
              <a:rPr lang="en-US" i="1" dirty="0"/>
              <a:t>F</a:t>
            </a:r>
            <a:r>
              <a:rPr lang="en-US" i="1" dirty="0" smtClean="0"/>
              <a:t>ocus </a:t>
            </a:r>
            <a:r>
              <a:rPr lang="en-US" i="1" dirty="0"/>
              <a:t>the board development on the demands of 10 G-Ethernet and</a:t>
            </a:r>
            <a:r>
              <a:rPr lang="en-US" i="1" dirty="0" smtClean="0"/>
              <a:t> routing </a:t>
            </a:r>
            <a:r>
              <a:rPr lang="en-US" i="1" dirty="0"/>
              <a:t>of high frequency digital </a:t>
            </a:r>
            <a:r>
              <a:rPr lang="en-US" i="1" dirty="0" smtClean="0"/>
              <a:t>signals. 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Realization:</a:t>
            </a:r>
          </a:p>
          <a:p>
            <a:pPr eaLnBrk="1" hangingPunct="1">
              <a:spcAft>
                <a:spcPts val="600"/>
              </a:spcAft>
              <a:buClr>
                <a:srgbClr val="F28E00"/>
              </a:buClr>
              <a:buSzPct val="125000"/>
              <a:buFont typeface="Wingdings" charset="2"/>
              <a:buChar char="§"/>
            </a:pPr>
            <a:r>
              <a:rPr lang="en-US" i="1" dirty="0" smtClean="0"/>
              <a:t>Development of an adapter card to an FPGA-evaluation board with 2 independent 10G- Ethernet channels. </a:t>
            </a:r>
          </a:p>
          <a:p>
            <a:pPr eaLnBrk="1" hangingPunct="1">
              <a:spcAft>
                <a:spcPts val="600"/>
              </a:spcAft>
              <a:buClr>
                <a:srgbClr val="F28E00"/>
              </a:buClr>
              <a:buSzPct val="125000"/>
              <a:buFont typeface="Wingdings" charset="2"/>
              <a:buChar char="§"/>
            </a:pPr>
            <a:r>
              <a:rPr lang="en-US" i="1" dirty="0" smtClean="0"/>
              <a:t>Evaluation </a:t>
            </a:r>
            <a:r>
              <a:rPr lang="en-US" i="1" dirty="0"/>
              <a:t>Board from </a:t>
            </a:r>
            <a:r>
              <a:rPr lang="en-US" i="1" dirty="0" smtClean="0"/>
              <a:t>XILINX (ML510) , based </a:t>
            </a:r>
            <a:r>
              <a:rPr lang="en-US" i="1" dirty="0"/>
              <a:t>on</a:t>
            </a:r>
            <a:r>
              <a:rPr lang="en-US" i="1" dirty="0" smtClean="0"/>
              <a:t> a Virtex5 </a:t>
            </a:r>
            <a:r>
              <a:rPr lang="en-US" i="1" dirty="0"/>
              <a:t>FPGA</a:t>
            </a:r>
            <a:r>
              <a:rPr lang="en-US" i="1" dirty="0" smtClean="0"/>
              <a:t> and support of </a:t>
            </a:r>
            <a:r>
              <a:rPr lang="en-US" i="1" dirty="0"/>
              <a:t>XPM</a:t>
            </a:r>
            <a:r>
              <a:rPr lang="en-US" i="1" baseline="30000" dirty="0"/>
              <a:t>1</a:t>
            </a:r>
            <a:r>
              <a:rPr lang="en-US" i="1" dirty="0"/>
              <a:t> adapter </a:t>
            </a:r>
            <a:r>
              <a:rPr lang="en-US" i="1" dirty="0" smtClean="0"/>
              <a:t>cards with 8 </a:t>
            </a:r>
            <a:r>
              <a:rPr lang="en-US" i="1" dirty="0" err="1" smtClean="0"/>
              <a:t>RocketIOs</a:t>
            </a:r>
            <a:r>
              <a:rPr lang="en-US" i="1" dirty="0" smtClean="0"/>
              <a:t> </a:t>
            </a:r>
            <a:r>
              <a:rPr lang="en-US" i="1" dirty="0"/>
              <a:t>at</a:t>
            </a:r>
            <a:r>
              <a:rPr lang="en-US" i="1" dirty="0" smtClean="0"/>
              <a:t> the XPM-connector. </a:t>
            </a:r>
          </a:p>
          <a:p>
            <a:pPr eaLnBrk="1" hangingPunct="1">
              <a:spcAft>
                <a:spcPts val="600"/>
              </a:spcAft>
              <a:buClr>
                <a:srgbClr val="F28E00"/>
              </a:buClr>
              <a:buSzPct val="125000"/>
              <a:buFont typeface="Wingdings" charset="2"/>
              <a:buChar char="§"/>
            </a:pPr>
            <a:r>
              <a:rPr lang="en-US" i="1" dirty="0" smtClean="0"/>
              <a:t>VSC8486 from VITESSE as physical interface to 10G SFP+ Transceivers (direct support of SFP+, single supply voltage of 1.2V, low power of 0.75 W, several loopback modes). </a:t>
            </a:r>
          </a:p>
          <a:p>
            <a:pPr eaLnBrk="1" hangingPunct="1">
              <a:spcAft>
                <a:spcPts val="600"/>
              </a:spcAft>
              <a:buClr>
                <a:srgbClr val="F28E00"/>
              </a:buClr>
              <a:buSzPct val="125000"/>
              <a:buFont typeface="Wingdings" charset="2"/>
              <a:buChar char="§"/>
            </a:pPr>
            <a:r>
              <a:rPr lang="en-US" i="1" dirty="0" smtClean="0"/>
              <a:t>The </a:t>
            </a:r>
            <a:r>
              <a:rPr lang="en-US" i="1" dirty="0"/>
              <a:t>SFP+ </a:t>
            </a:r>
            <a:r>
              <a:rPr lang="en-US" i="1" dirty="0" smtClean="0"/>
              <a:t>Transceivers operate </a:t>
            </a:r>
            <a:r>
              <a:rPr lang="en-US" i="1" dirty="0"/>
              <a:t>at 850nm with multi-mode-fiber.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sz="1400" baseline="30000" dirty="0"/>
              <a:t>1</a:t>
            </a:r>
            <a:r>
              <a:rPr lang="en-US" sz="1400" dirty="0"/>
              <a:t>XPM: XILINX Personality Module</a:t>
            </a:r>
          </a:p>
        </p:txBody>
      </p:sp>
    </p:spTree>
    <p:extLst>
      <p:ext uri="{BB962C8B-B14F-4D97-AF65-F5344CB8AC3E}">
        <p14:creationId xmlns:p14="http://schemas.microsoft.com/office/powerpoint/2010/main" val="3769499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Data Acquisition Mezzanine Card </a:t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4x10GE Cannels 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38200" y="2743200"/>
            <a:ext cx="746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de-DE" sz="1800"/>
          </a:p>
        </p:txBody>
      </p:sp>
      <p:sp>
        <p:nvSpPr>
          <p:cNvPr id="5" name="TextBox 4"/>
          <p:cNvSpPr txBox="1"/>
          <p:nvPr/>
        </p:nvSpPr>
        <p:spPr>
          <a:xfrm>
            <a:off x="383822" y="1014349"/>
            <a:ext cx="2688987" cy="769441"/>
          </a:xfrm>
          <a:prstGeom prst="rect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chemeClr val="accent1">
                  <a:lumMod val="90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scene3d>
            <a:camera prst="orthographicFront"/>
            <a:lightRig rig="soft" dir="t"/>
          </a:scene3d>
          <a:sp3d prstMaterial="matte">
            <a:bevelB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SEAM 500 pins</a:t>
            </a:r>
          </a:p>
          <a:p>
            <a:pPr algn="ctr">
              <a:defRPr/>
            </a:pPr>
            <a:r>
              <a:rPr lang="en-US" sz="1400" i="1" dirty="0"/>
              <a:t>146 LVDS IO (or 292 single)</a:t>
            </a:r>
          </a:p>
          <a:p>
            <a:pPr algn="ctr">
              <a:defRPr/>
            </a:pPr>
            <a:r>
              <a:rPr lang="en-US" sz="1400" i="1" dirty="0"/>
              <a:t> up to ~800 Mbit/ s / 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2712" y="6005306"/>
            <a:ext cx="1010213" cy="523220"/>
          </a:xfrm>
          <a:prstGeom prst="rect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Connector</a:t>
            </a:r>
          </a:p>
          <a:p>
            <a:pPr algn="ctr"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JTAG</a:t>
            </a:r>
          </a:p>
        </p:txBody>
      </p:sp>
      <p:sp>
        <p:nvSpPr>
          <p:cNvPr id="9" name="Left-Right Arrow 8"/>
          <p:cNvSpPr/>
          <p:nvPr/>
        </p:nvSpPr>
        <p:spPr bwMode="auto">
          <a:xfrm rot="16200000">
            <a:off x="1264988" y="1896507"/>
            <a:ext cx="666044" cy="440318"/>
          </a:xfrm>
          <a:prstGeom prst="leftRightArrow">
            <a:avLst/>
          </a:prstGeom>
          <a:gradFill>
            <a:gsLst>
              <a:gs pos="12000">
                <a:schemeClr val="accent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contrasting" dir="t"/>
          </a:scene3d>
          <a:sp3d extrusionH="76200" contourW="12700">
            <a:bevelT/>
            <a:bevelB prst="angle"/>
            <a:extrusionClr>
              <a:schemeClr val="accent1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6400" y="6004566"/>
            <a:ext cx="2921592" cy="553998"/>
          </a:xfrm>
          <a:prstGeom prst="rect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chemeClr val="accent1">
                  <a:lumMod val="90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scene3d>
            <a:camera prst="orthographicFront"/>
            <a:lightRig rig="soft" dir="t"/>
          </a:scene3d>
          <a:sp3d prstMaterial="matte">
            <a:bevelB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SEAM 400 pins</a:t>
            </a:r>
          </a:p>
          <a:p>
            <a:pPr algn="ctr">
              <a:defRPr/>
            </a:pPr>
            <a:r>
              <a:rPr lang="en-US" sz="1400" i="1" dirty="0"/>
              <a:t>80 IO GPIO(I2C, UART, ..),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7644" y="2456835"/>
            <a:ext cx="2602876" cy="1754326"/>
          </a:xfrm>
          <a:prstGeom prst="rect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rgbClr val="FFC000"/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scene3d>
            <a:camera prst="orthographicFront"/>
            <a:lightRig rig="soft" dir="t"/>
          </a:scene3d>
          <a:sp3d prstMaterial="matte">
            <a:bevelB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</a:t>
            </a:r>
          </a:p>
          <a:p>
            <a:pPr algn="ctr"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XC5VFX70T</a:t>
            </a:r>
          </a:p>
          <a:p>
            <a:pPr algn="ctr"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1FFG1136 </a:t>
            </a:r>
          </a:p>
          <a:p>
            <a:pPr algn="ctr">
              <a:defRPr/>
            </a:pP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Left-Right Arrow 11"/>
          <p:cNvSpPr/>
          <p:nvPr/>
        </p:nvSpPr>
        <p:spPr bwMode="auto">
          <a:xfrm rot="16200000">
            <a:off x="247866" y="4949036"/>
            <a:ext cx="1807538" cy="287920"/>
          </a:xfrm>
          <a:prstGeom prst="leftRightArrow">
            <a:avLst/>
          </a:prstGeom>
          <a:gradFill>
            <a:gsLst>
              <a:gs pos="12000">
                <a:schemeClr val="accent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contrasting" dir="t"/>
          </a:scene3d>
          <a:sp3d extrusionH="76200" contourW="12700">
            <a:bevelT/>
            <a:bevelB prst="angle"/>
            <a:extrusionClr>
              <a:schemeClr val="accent1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3402013" y="2487613"/>
            <a:ext cx="5411787" cy="1898650"/>
            <a:chOff x="3136604" y="2626242"/>
            <a:chExt cx="5411973" cy="1898088"/>
          </a:xfrm>
        </p:grpSpPr>
        <p:sp>
          <p:nvSpPr>
            <p:cNvPr id="14" name="TextBox 13"/>
            <p:cNvSpPr txBox="1"/>
            <p:nvPr/>
          </p:nvSpPr>
          <p:spPr>
            <a:xfrm>
              <a:off x="6737587" y="3852443"/>
              <a:ext cx="375595" cy="338554"/>
            </a:xfrm>
            <a:prstGeom prst="rect">
              <a:avLst/>
            </a:prstGeom>
            <a:gradFill>
              <a:gsLst>
                <a:gs pos="12000">
                  <a:schemeClr val="bg1">
                    <a:lumMod val="95000"/>
                  </a:schemeClr>
                </a:gs>
                <a:gs pos="50000">
                  <a:schemeClr val="accent1">
                    <a:lumMod val="9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 cmpd="dbl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/>
                <a:t>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84912" y="2690746"/>
              <a:ext cx="963665" cy="369332"/>
            </a:xfrm>
            <a:prstGeom prst="rect">
              <a:avLst/>
            </a:prstGeom>
            <a:gradFill>
              <a:gsLst>
                <a:gs pos="12000">
                  <a:schemeClr val="bg1">
                    <a:lumMod val="9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SFP(+) </a:t>
              </a:r>
            </a:p>
          </p:txBody>
        </p:sp>
        <p:sp>
          <p:nvSpPr>
            <p:cNvPr id="16" name="Left-Right Arrow 15"/>
            <p:cNvSpPr/>
            <p:nvPr/>
          </p:nvSpPr>
          <p:spPr bwMode="auto">
            <a:xfrm>
              <a:off x="7113182" y="2792288"/>
              <a:ext cx="453348" cy="216725"/>
            </a:xfrm>
            <a:prstGeom prst="leftRightArrow">
              <a:avLst/>
            </a:prstGeom>
            <a:gradFill>
              <a:gsLst>
                <a:gs pos="22000">
                  <a:schemeClr val="bg1">
                    <a:lumMod val="9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contrasting" dir="t"/>
            </a:scene3d>
            <a:sp3d extrusionH="76200" contourW="12700">
              <a:bevelT/>
              <a:bevelB prst="angle"/>
              <a:extrusionClr>
                <a:schemeClr val="accent1">
                  <a:lumMod val="50000"/>
                </a:schemeClr>
              </a:extrusionClr>
              <a:contourClr>
                <a:schemeClr val="accent5">
                  <a:lumMod val="50000"/>
                </a:schemeClr>
              </a:contourClr>
            </a:sp3d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88457" y="3066430"/>
              <a:ext cx="949487" cy="369332"/>
            </a:xfrm>
            <a:prstGeom prst="rect">
              <a:avLst/>
            </a:prstGeom>
            <a:gradFill>
              <a:gsLst>
                <a:gs pos="12000">
                  <a:schemeClr val="bg1">
                    <a:lumMod val="9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SFP(+)</a:t>
              </a:r>
            </a:p>
          </p:txBody>
        </p:sp>
        <p:sp>
          <p:nvSpPr>
            <p:cNvPr id="18" name="Left-Right Arrow 17"/>
            <p:cNvSpPr/>
            <p:nvPr/>
          </p:nvSpPr>
          <p:spPr bwMode="auto">
            <a:xfrm>
              <a:off x="7123813" y="3168501"/>
              <a:ext cx="446259" cy="212651"/>
            </a:xfrm>
            <a:prstGeom prst="leftRightArrow">
              <a:avLst/>
            </a:prstGeom>
            <a:gradFill>
              <a:gsLst>
                <a:gs pos="22000">
                  <a:schemeClr val="bg1">
                    <a:lumMod val="9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contrasting" dir="t"/>
            </a:scene3d>
            <a:sp3d extrusionH="76200" contourW="12700">
              <a:bevelT/>
              <a:bevelB prst="angle"/>
              <a:extrusionClr>
                <a:schemeClr val="accent1">
                  <a:lumMod val="50000"/>
                </a:schemeClr>
              </a:extrusionClr>
              <a:contourClr>
                <a:schemeClr val="accent5">
                  <a:lumMod val="50000"/>
                </a:schemeClr>
              </a:contourClr>
            </a:sp3d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88457" y="3427937"/>
              <a:ext cx="938854" cy="369332"/>
            </a:xfrm>
            <a:prstGeom prst="rect">
              <a:avLst/>
            </a:prstGeom>
            <a:gradFill>
              <a:gsLst>
                <a:gs pos="12000">
                  <a:schemeClr val="bg1">
                    <a:lumMod val="9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SFP(+) </a:t>
              </a:r>
            </a:p>
          </p:txBody>
        </p:sp>
        <p:sp>
          <p:nvSpPr>
            <p:cNvPr id="20" name="Left-Right Arrow 19"/>
            <p:cNvSpPr/>
            <p:nvPr/>
          </p:nvSpPr>
          <p:spPr bwMode="auto">
            <a:xfrm>
              <a:off x="7134446" y="3530009"/>
              <a:ext cx="446258" cy="233915"/>
            </a:xfrm>
            <a:prstGeom prst="leftRightArrow">
              <a:avLst/>
            </a:prstGeom>
            <a:gradFill>
              <a:gsLst>
                <a:gs pos="22000">
                  <a:schemeClr val="bg1">
                    <a:lumMod val="9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contrasting" dir="t"/>
            </a:scene3d>
            <a:sp3d extrusionH="76200" contourW="12700">
              <a:bevelT/>
              <a:bevelB prst="angle"/>
              <a:extrusionClr>
                <a:schemeClr val="accent1">
                  <a:lumMod val="50000"/>
                </a:schemeClr>
              </a:extrusionClr>
              <a:contourClr>
                <a:schemeClr val="accent5">
                  <a:lumMod val="50000"/>
                </a:schemeClr>
              </a:contourClr>
            </a:sp3d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88459" y="3821341"/>
              <a:ext cx="949485" cy="369332"/>
            </a:xfrm>
            <a:prstGeom prst="rect">
              <a:avLst/>
            </a:prstGeom>
            <a:gradFill>
              <a:gsLst>
                <a:gs pos="12000">
                  <a:schemeClr val="bg1">
                    <a:lumMod val="9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SFP(+) </a:t>
              </a:r>
            </a:p>
          </p:txBody>
        </p:sp>
        <p:sp>
          <p:nvSpPr>
            <p:cNvPr id="22" name="Left-Right Arrow 21"/>
            <p:cNvSpPr/>
            <p:nvPr/>
          </p:nvSpPr>
          <p:spPr bwMode="auto">
            <a:xfrm>
              <a:off x="7123813" y="3880353"/>
              <a:ext cx="435627" cy="234447"/>
            </a:xfrm>
            <a:prstGeom prst="leftRightArrow">
              <a:avLst/>
            </a:prstGeom>
            <a:gradFill>
              <a:gsLst>
                <a:gs pos="22000">
                  <a:schemeClr val="bg1">
                    <a:lumMod val="9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contrasting" dir="t"/>
            </a:scene3d>
            <a:sp3d extrusionH="76200" contourW="12700">
              <a:bevelT/>
              <a:bevelB prst="angle"/>
              <a:extrusionClr>
                <a:schemeClr val="accent1">
                  <a:lumMod val="50000"/>
                </a:schemeClr>
              </a:extrusionClr>
              <a:contourClr>
                <a:schemeClr val="accent5">
                  <a:lumMod val="50000"/>
                </a:schemeClr>
              </a:contourClr>
            </a:sp3d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24979" y="2665936"/>
              <a:ext cx="1498835" cy="369332"/>
            </a:xfrm>
            <a:prstGeom prst="rect">
              <a:avLst/>
            </a:prstGeom>
            <a:gradFill>
              <a:gsLst>
                <a:gs pos="12000">
                  <a:schemeClr val="bg1"/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10GE PHY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20447" y="3860326"/>
              <a:ext cx="1498835" cy="369332"/>
            </a:xfrm>
            <a:prstGeom prst="rect">
              <a:avLst/>
            </a:prstGeom>
            <a:gradFill>
              <a:gsLst>
                <a:gs pos="12000">
                  <a:schemeClr val="bg1">
                    <a:lumMod val="9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10GE PHY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49789" y="3435024"/>
              <a:ext cx="1498835" cy="369332"/>
            </a:xfrm>
            <a:prstGeom prst="rect">
              <a:avLst/>
            </a:prstGeom>
            <a:gradFill>
              <a:gsLst>
                <a:gs pos="12000">
                  <a:schemeClr val="bg1">
                    <a:lumMod val="9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10GE PHY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39155" y="3052253"/>
              <a:ext cx="1498835" cy="369332"/>
            </a:xfrm>
            <a:prstGeom prst="rect">
              <a:avLst/>
            </a:prstGeom>
            <a:gradFill>
              <a:gsLst>
                <a:gs pos="12000">
                  <a:schemeClr val="bg1">
                    <a:lumMod val="9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10GE PHY</a:t>
              </a:r>
            </a:p>
          </p:txBody>
        </p:sp>
        <p:sp>
          <p:nvSpPr>
            <p:cNvPr id="27" name="Left-Right Arrow 26"/>
            <p:cNvSpPr/>
            <p:nvPr/>
          </p:nvSpPr>
          <p:spPr bwMode="auto">
            <a:xfrm>
              <a:off x="6308650" y="3905163"/>
              <a:ext cx="435627" cy="234447"/>
            </a:xfrm>
            <a:prstGeom prst="leftRightArrow">
              <a:avLst/>
            </a:prstGeom>
            <a:gradFill>
              <a:gsLst>
                <a:gs pos="22000">
                  <a:schemeClr val="bg1">
                    <a:lumMod val="9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contrasting" dir="t"/>
            </a:scene3d>
            <a:sp3d extrusionH="76200" contourW="12700">
              <a:bevelT/>
              <a:bevelB prst="angle"/>
              <a:extrusionClr>
                <a:schemeClr val="accent1">
                  <a:lumMod val="50000"/>
                </a:schemeClr>
              </a:extrusionClr>
              <a:contourClr>
                <a:schemeClr val="accent5">
                  <a:lumMod val="50000"/>
                </a:schemeClr>
              </a:contourClr>
            </a:sp3d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Left-Right Arrow 27"/>
            <p:cNvSpPr/>
            <p:nvPr/>
          </p:nvSpPr>
          <p:spPr bwMode="auto">
            <a:xfrm>
              <a:off x="3157870" y="2827731"/>
              <a:ext cx="2477386" cy="213181"/>
            </a:xfrm>
            <a:prstGeom prst="leftRightArrow">
              <a:avLst/>
            </a:prstGeom>
            <a:gradFill>
              <a:gsLst>
                <a:gs pos="30000">
                  <a:srgbClr val="FFCC00"/>
                </a:gs>
                <a:gs pos="56000">
                  <a:schemeClr val="bg1">
                    <a:lumMod val="85000"/>
                  </a:schemeClr>
                </a:gs>
                <a:gs pos="73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contrasting" dir="t"/>
            </a:scene3d>
            <a:sp3d extrusionH="76200" contourW="12700">
              <a:bevelT/>
              <a:bevelB prst="angle"/>
              <a:extrusionClr>
                <a:schemeClr val="accent1">
                  <a:lumMod val="50000"/>
                </a:schemeClr>
              </a:extrusionClr>
              <a:contourClr>
                <a:schemeClr val="accent5">
                  <a:lumMod val="50000"/>
                </a:schemeClr>
              </a:contourClr>
            </a:sp3d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Left-Right Arrow 28"/>
            <p:cNvSpPr/>
            <p:nvPr/>
          </p:nvSpPr>
          <p:spPr bwMode="auto">
            <a:xfrm>
              <a:off x="3136604" y="3182148"/>
              <a:ext cx="2491563" cy="252167"/>
            </a:xfrm>
            <a:prstGeom prst="leftRightArrow">
              <a:avLst/>
            </a:prstGeom>
            <a:gradFill>
              <a:gsLst>
                <a:gs pos="30000">
                  <a:srgbClr val="FFCC00"/>
                </a:gs>
                <a:gs pos="56000">
                  <a:schemeClr val="bg1">
                    <a:lumMod val="85000"/>
                  </a:schemeClr>
                </a:gs>
                <a:gs pos="73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contrasting" dir="t"/>
            </a:scene3d>
            <a:sp3d extrusionH="76200" contourW="12700">
              <a:bevelT/>
              <a:bevelB prst="angle"/>
              <a:extrusionClr>
                <a:schemeClr val="accent1">
                  <a:lumMod val="50000"/>
                </a:schemeClr>
              </a:extrusionClr>
              <a:contourClr>
                <a:schemeClr val="accent5">
                  <a:lumMod val="50000"/>
                </a:schemeClr>
              </a:contourClr>
            </a:sp3d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Left-Right Arrow 29"/>
            <p:cNvSpPr/>
            <p:nvPr/>
          </p:nvSpPr>
          <p:spPr bwMode="auto">
            <a:xfrm>
              <a:off x="3157870" y="3522390"/>
              <a:ext cx="2470298" cy="220270"/>
            </a:xfrm>
            <a:prstGeom prst="leftRightArrow">
              <a:avLst/>
            </a:prstGeom>
            <a:gradFill>
              <a:gsLst>
                <a:gs pos="30000">
                  <a:srgbClr val="FFCC00"/>
                </a:gs>
                <a:gs pos="56000">
                  <a:schemeClr val="bg1">
                    <a:lumMod val="85000"/>
                  </a:schemeClr>
                </a:gs>
                <a:gs pos="73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contrasting" dir="t"/>
            </a:scene3d>
            <a:sp3d extrusionH="76200" contourW="12700">
              <a:bevelT/>
              <a:bevelB prst="angle"/>
              <a:extrusionClr>
                <a:schemeClr val="accent1">
                  <a:lumMod val="50000"/>
                </a:schemeClr>
              </a:extrusionClr>
              <a:contourClr>
                <a:schemeClr val="accent5">
                  <a:lumMod val="50000"/>
                </a:schemeClr>
              </a:contourClr>
            </a:sp3d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eft-Right Arrow 30"/>
            <p:cNvSpPr/>
            <p:nvPr/>
          </p:nvSpPr>
          <p:spPr bwMode="auto">
            <a:xfrm>
              <a:off x="3157870" y="3898074"/>
              <a:ext cx="1658679" cy="227359"/>
            </a:xfrm>
            <a:prstGeom prst="leftRightArrow">
              <a:avLst/>
            </a:prstGeom>
            <a:gradFill>
              <a:gsLst>
                <a:gs pos="30000">
                  <a:srgbClr val="FFCC00"/>
                </a:gs>
                <a:gs pos="56000">
                  <a:schemeClr val="bg1">
                    <a:lumMod val="85000"/>
                  </a:schemeClr>
                </a:gs>
                <a:gs pos="73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contrasting" dir="t"/>
            </a:scene3d>
            <a:sp3d extrusionH="76200" contourW="12700">
              <a:bevelT/>
              <a:bevelB prst="angle"/>
              <a:extrusionClr>
                <a:schemeClr val="accent1">
                  <a:lumMod val="50000"/>
                </a:schemeClr>
              </a:extrusionClr>
              <a:contourClr>
                <a:schemeClr val="accent5">
                  <a:lumMod val="50000"/>
                </a:schemeClr>
              </a:contourClr>
            </a:sp3d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Bent-Up Arrow 31"/>
            <p:cNvSpPr/>
            <p:nvPr/>
          </p:nvSpPr>
          <p:spPr bwMode="auto">
            <a:xfrm>
              <a:off x="4424110" y="4187880"/>
              <a:ext cx="2584539" cy="336450"/>
            </a:xfrm>
            <a:prstGeom prst="bentUpArrow">
              <a:avLst/>
            </a:prstGeom>
            <a:gradFill>
              <a:gsLst>
                <a:gs pos="59000">
                  <a:srgbClr val="FFCC00"/>
                </a:gs>
                <a:gs pos="91000">
                  <a:schemeClr val="bg1">
                    <a:lumMod val="85000"/>
                  </a:schemeClr>
                </a:gs>
                <a:gs pos="97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Down Arrow 32"/>
            <p:cNvSpPr/>
            <p:nvPr/>
          </p:nvSpPr>
          <p:spPr bwMode="auto">
            <a:xfrm rot="10800000">
              <a:off x="4386009" y="4073613"/>
              <a:ext cx="155580" cy="360255"/>
            </a:xfrm>
            <a:prstGeom prst="downArrow">
              <a:avLst/>
            </a:prstGeom>
            <a:gradFill>
              <a:gsLst>
                <a:gs pos="59000">
                  <a:srgbClr val="FFCC00"/>
                </a:gs>
                <a:gs pos="91000">
                  <a:schemeClr val="bg1">
                    <a:lumMod val="85000"/>
                  </a:schemeClr>
                </a:gs>
                <a:gs pos="97000">
                  <a:schemeClr val="accent1">
                    <a:lumMod val="19000"/>
                    <a:lumOff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TextBox 13"/>
            <p:cNvSpPr txBox="1">
              <a:spLocks noChangeArrowheads="1"/>
            </p:cNvSpPr>
            <p:nvPr/>
          </p:nvSpPr>
          <p:spPr bwMode="auto">
            <a:xfrm>
              <a:off x="3891518" y="2626242"/>
              <a:ext cx="1605515" cy="276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b="1"/>
                <a:t>4 x GTX (3.2Gbit/s)</a:t>
              </a:r>
            </a:p>
          </p:txBody>
        </p:sp>
        <p:sp>
          <p:nvSpPr>
            <p:cNvPr id="35" name="TextBox 52"/>
            <p:cNvSpPr txBox="1">
              <a:spLocks noChangeArrowheads="1"/>
            </p:cNvSpPr>
            <p:nvPr/>
          </p:nvSpPr>
          <p:spPr bwMode="auto">
            <a:xfrm>
              <a:off x="3916327" y="2959395"/>
              <a:ext cx="1605515" cy="287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b="1"/>
                <a:t>4 x GTX (3.2Gbit/s)</a:t>
              </a:r>
            </a:p>
          </p:txBody>
        </p:sp>
        <p:sp>
          <p:nvSpPr>
            <p:cNvPr id="36" name="TextBox 53"/>
            <p:cNvSpPr txBox="1">
              <a:spLocks noChangeArrowheads="1"/>
            </p:cNvSpPr>
            <p:nvPr/>
          </p:nvSpPr>
          <p:spPr bwMode="auto">
            <a:xfrm>
              <a:off x="3905694" y="3331535"/>
              <a:ext cx="1605515" cy="287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b="1"/>
                <a:t>4 x GTX (3.2Gbit/s)</a:t>
              </a:r>
            </a:p>
          </p:txBody>
        </p:sp>
        <p:sp>
          <p:nvSpPr>
            <p:cNvPr id="37" name="TextBox 54"/>
            <p:cNvSpPr txBox="1">
              <a:spLocks noChangeArrowheads="1"/>
            </p:cNvSpPr>
            <p:nvPr/>
          </p:nvSpPr>
          <p:spPr bwMode="auto">
            <a:xfrm>
              <a:off x="3193313" y="3724940"/>
              <a:ext cx="1605515" cy="287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b="1"/>
                <a:t>4 x GTX (3.2Gbit/s)</a:t>
              </a:r>
            </a:p>
          </p:txBody>
        </p:sp>
        <p:sp>
          <p:nvSpPr>
            <p:cNvPr id="38" name="TextBox 55"/>
            <p:cNvSpPr txBox="1">
              <a:spLocks noChangeArrowheads="1"/>
            </p:cNvSpPr>
            <p:nvPr/>
          </p:nvSpPr>
          <p:spPr bwMode="auto">
            <a:xfrm>
              <a:off x="5394254" y="4214037"/>
              <a:ext cx="1605515" cy="287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b="1"/>
                <a:t>GTX (1.25Gbit/s)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855988" y="996628"/>
            <a:ext cx="2717961" cy="800219"/>
          </a:xfrm>
          <a:prstGeom prst="rect">
            <a:avLst/>
          </a:prstGeom>
          <a:gradFill>
            <a:gsLst>
              <a:gs pos="7000">
                <a:schemeClr val="bg1">
                  <a:lumMod val="95000"/>
                </a:schemeClr>
              </a:gs>
              <a:gs pos="53000">
                <a:srgbClr val="92D050"/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scene3d>
            <a:camera prst="orthographicFront"/>
            <a:lightRig rig="soft" dir="t"/>
          </a:scene3d>
          <a:sp3d prstMaterial="matte">
            <a:bevelB prst="angle"/>
          </a:sp3d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2xDDR2 SO-DIMM</a:t>
            </a:r>
          </a:p>
          <a:p>
            <a:pPr algn="ctr">
              <a:defRPr/>
            </a:pPr>
            <a:r>
              <a:rPr lang="en-US" sz="1400" i="1" dirty="0"/>
              <a:t>2 x 64bit  </a:t>
            </a:r>
          </a:p>
          <a:p>
            <a:pPr algn="ctr">
              <a:defRPr/>
            </a:pPr>
            <a:r>
              <a:rPr lang="en-US" sz="1400" i="1" dirty="0"/>
              <a:t>  ~80 </a:t>
            </a:r>
            <a:r>
              <a:rPr lang="en-US" sz="1400" i="1" dirty="0" err="1"/>
              <a:t>Gbit</a:t>
            </a:r>
            <a:r>
              <a:rPr lang="en-US" sz="1400" i="1" dirty="0"/>
              <a:t>/ s</a:t>
            </a:r>
          </a:p>
        </p:txBody>
      </p:sp>
      <p:sp>
        <p:nvSpPr>
          <p:cNvPr id="40" name="Left-Right Arrow 39"/>
          <p:cNvSpPr/>
          <p:nvPr/>
        </p:nvSpPr>
        <p:spPr bwMode="auto">
          <a:xfrm rot="18982124">
            <a:off x="2785862" y="1797220"/>
            <a:ext cx="1204282" cy="413487"/>
          </a:xfrm>
          <a:prstGeom prst="leftRightArrow">
            <a:avLst/>
          </a:prstGeom>
          <a:gradFill>
            <a:gsLst>
              <a:gs pos="12000">
                <a:schemeClr val="accent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contrasting" dir="t"/>
          </a:scene3d>
          <a:sp3d extrusionH="76200" contourW="12700">
            <a:bevelT/>
            <a:bevelB prst="angle"/>
            <a:extrusionClr>
              <a:schemeClr val="accent1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485591" y="1035050"/>
            <a:ext cx="949325" cy="830263"/>
          </a:xfrm>
          <a:prstGeom prst="rect">
            <a:avLst/>
          </a:prstGeom>
          <a:gradFill>
            <a:gsLst>
              <a:gs pos="7000">
                <a:schemeClr val="bg1">
                  <a:lumMod val="95000"/>
                </a:schemeClr>
              </a:gs>
              <a:gs pos="53000">
                <a:srgbClr val="92D050"/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32MB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 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26956" y="1498600"/>
            <a:ext cx="1133297" cy="923330"/>
          </a:xfrm>
          <a:prstGeom prst="rect">
            <a:avLst/>
          </a:prstGeom>
          <a:gradFill>
            <a:gsLst>
              <a:gs pos="7000">
                <a:schemeClr val="bg1">
                  <a:lumMod val="95000"/>
                </a:schemeClr>
              </a:gs>
              <a:gs pos="53000">
                <a:srgbClr val="92D050"/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32MB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</a:t>
            </a: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 0</a:t>
            </a:r>
          </a:p>
        </p:txBody>
      </p:sp>
      <p:sp>
        <p:nvSpPr>
          <p:cNvPr id="43" name="Right Arrow 42"/>
          <p:cNvSpPr/>
          <p:nvPr/>
        </p:nvSpPr>
        <p:spPr bwMode="auto">
          <a:xfrm rot="10250170">
            <a:off x="3380765" y="2154071"/>
            <a:ext cx="3414544" cy="139426"/>
          </a:xfrm>
          <a:prstGeom prst="rightArrow">
            <a:avLst/>
          </a:prstGeom>
          <a:gradFill>
            <a:gsLst>
              <a:gs pos="12000">
                <a:srgbClr val="92D050"/>
              </a:gs>
              <a:gs pos="50000">
                <a:srgbClr val="92D050"/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726017" y="4799544"/>
            <a:ext cx="2431314" cy="677108"/>
          </a:xfrm>
          <a:prstGeom prst="rect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rgbClr val="FFC000"/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scene3d>
            <a:camera prst="orthographicFront"/>
            <a:lightRig rig="soft" dir="t"/>
          </a:scene3d>
          <a:sp3d prstMaterial="matte">
            <a:bevelB prst="angle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CPLD</a:t>
            </a:r>
          </a:p>
          <a:p>
            <a:pPr algn="ctr">
              <a:defRPr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XC2C256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5" name="Left-Right Arrow 44"/>
          <p:cNvSpPr/>
          <p:nvPr/>
        </p:nvSpPr>
        <p:spPr bwMode="auto">
          <a:xfrm rot="16200000">
            <a:off x="1755726" y="4392599"/>
            <a:ext cx="485553" cy="256019"/>
          </a:xfrm>
          <a:prstGeom prst="leftRightArrow">
            <a:avLst/>
          </a:prstGeom>
          <a:gradFill>
            <a:gsLst>
              <a:gs pos="12000">
                <a:schemeClr val="accent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contrasting" dir="t"/>
          </a:scene3d>
          <a:sp3d extrusionH="76200" contourW="12700">
            <a:bevelT/>
            <a:bevelB prst="angle"/>
            <a:extrusionClr>
              <a:schemeClr val="accent1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" name="Left-Right Arrow 45"/>
          <p:cNvSpPr/>
          <p:nvPr/>
        </p:nvSpPr>
        <p:spPr bwMode="auto">
          <a:xfrm rot="16200000">
            <a:off x="2175646" y="5589877"/>
            <a:ext cx="482009" cy="252475"/>
          </a:xfrm>
          <a:prstGeom prst="leftRightArrow">
            <a:avLst/>
          </a:prstGeom>
          <a:gradFill>
            <a:gsLst>
              <a:gs pos="12000">
                <a:schemeClr val="accent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contrasting" dir="t"/>
          </a:scene3d>
          <a:sp3d extrusionH="76200" contourW="12700">
            <a:bevelT/>
            <a:bevelB prst="angle"/>
            <a:extrusionClr>
              <a:schemeClr val="accent1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" name="Left-Right Arrow 46"/>
          <p:cNvSpPr/>
          <p:nvPr/>
        </p:nvSpPr>
        <p:spPr bwMode="auto">
          <a:xfrm rot="16200000">
            <a:off x="2812516" y="4424496"/>
            <a:ext cx="485553" cy="156781"/>
          </a:xfrm>
          <a:prstGeom prst="leftRightArrow">
            <a:avLst/>
          </a:prstGeom>
          <a:gradFill>
            <a:gsLst>
              <a:gs pos="12000">
                <a:schemeClr val="accent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contrasting" dir="t"/>
          </a:scene3d>
          <a:sp3d extrusionH="76200" contourW="12700">
            <a:bevelT/>
            <a:bevelB prst="angle"/>
            <a:extrusionClr>
              <a:schemeClr val="accent1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8" name="Left-Right Arrow 47"/>
          <p:cNvSpPr/>
          <p:nvPr/>
        </p:nvSpPr>
        <p:spPr bwMode="auto">
          <a:xfrm rot="16200000">
            <a:off x="2952651" y="5658352"/>
            <a:ext cx="485553" cy="156781"/>
          </a:xfrm>
          <a:prstGeom prst="leftRightArrow">
            <a:avLst/>
          </a:prstGeom>
          <a:gradFill>
            <a:gsLst>
              <a:gs pos="12000">
                <a:schemeClr val="accent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contrasting" dir="t"/>
          </a:scene3d>
          <a:sp3d extrusionH="76200" contourW="12700">
            <a:bevelT/>
            <a:bevelB prst="angle"/>
            <a:extrusionClr>
              <a:schemeClr val="accent1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037456" y="4587280"/>
            <a:ext cx="1630326" cy="1231106"/>
          </a:xfrm>
          <a:prstGeom prst="rect">
            <a:avLst/>
          </a:prstGeom>
          <a:gradFill>
            <a:gsLst>
              <a:gs pos="12000">
                <a:schemeClr val="bg1">
                  <a:lumMod val="95000"/>
                </a:schemeClr>
              </a:gs>
              <a:gs pos="50000">
                <a:srgbClr val="FFC000"/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>
            <a:gradFill>
              <a:gsLst>
                <a:gs pos="0">
                  <a:srgbClr val="C00000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scene3d>
            <a:camera prst="orthographicFront"/>
            <a:lightRig rig="soft" dir="t"/>
          </a:scene3d>
          <a:sp3d prstMaterial="matte">
            <a:bevelB prst="angle"/>
          </a:sp3d>
        </p:spPr>
        <p:txBody>
          <a:bodyPr>
            <a:spAutoFit/>
          </a:bodyPr>
          <a:lstStyle/>
          <a:p>
            <a:pPr algn="ctr">
              <a:defRPr/>
            </a:pPr>
            <a:endParaRPr lang="en-US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ACE</a:t>
            </a:r>
          </a:p>
          <a:p>
            <a:pPr algn="ctr">
              <a:defRPr/>
            </a:pPr>
            <a:r>
              <a:rPr lang="en-US" i="1" dirty="0"/>
              <a:t>XCCACE</a:t>
            </a:r>
          </a:p>
          <a:p>
            <a:pPr algn="ctr"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0" name="Left-Right Arrow 49"/>
          <p:cNvSpPr/>
          <p:nvPr/>
        </p:nvSpPr>
        <p:spPr bwMode="auto">
          <a:xfrm rot="5400000">
            <a:off x="3632331" y="5650528"/>
            <a:ext cx="517324" cy="189906"/>
          </a:xfrm>
          <a:prstGeom prst="leftRightArrow">
            <a:avLst/>
          </a:prstGeom>
          <a:gradFill>
            <a:gsLst>
              <a:gs pos="12000">
                <a:schemeClr val="accent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contrasting" dir="t"/>
          </a:scene3d>
          <a:sp3d extrusionH="76200" contourW="12700">
            <a:bevelT/>
            <a:bevelB prst="angle"/>
            <a:extrusionClr>
              <a:schemeClr val="accent1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" name="TextBox 70"/>
          <p:cNvSpPr txBox="1">
            <a:spLocks noChangeArrowheads="1"/>
          </p:cNvSpPr>
          <p:nvPr/>
        </p:nvSpPr>
        <p:spPr bwMode="auto">
          <a:xfrm rot="16200000">
            <a:off x="3296178" y="5569306"/>
            <a:ext cx="7794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 dirty="0"/>
              <a:t>JTAG</a:t>
            </a:r>
          </a:p>
        </p:txBody>
      </p:sp>
      <p:sp>
        <p:nvSpPr>
          <p:cNvPr id="52" name="TextBox 71"/>
          <p:cNvSpPr txBox="1">
            <a:spLocks noChangeArrowheads="1"/>
          </p:cNvSpPr>
          <p:nvPr/>
        </p:nvSpPr>
        <p:spPr bwMode="auto">
          <a:xfrm rot="16200000">
            <a:off x="2587537" y="5614194"/>
            <a:ext cx="779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/>
              <a:t>JTAG</a:t>
            </a:r>
          </a:p>
        </p:txBody>
      </p:sp>
      <p:sp>
        <p:nvSpPr>
          <p:cNvPr id="53" name="TextBox 72"/>
          <p:cNvSpPr txBox="1">
            <a:spLocks noChangeArrowheads="1"/>
          </p:cNvSpPr>
          <p:nvPr/>
        </p:nvSpPr>
        <p:spPr bwMode="auto">
          <a:xfrm rot="-5400000">
            <a:off x="2487612" y="4381501"/>
            <a:ext cx="7794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/>
              <a:t>JTAG</a:t>
            </a:r>
          </a:p>
        </p:txBody>
      </p:sp>
      <p:sp>
        <p:nvSpPr>
          <p:cNvPr id="54" name="Left-Right Arrow 53"/>
          <p:cNvSpPr/>
          <p:nvPr/>
        </p:nvSpPr>
        <p:spPr bwMode="auto">
          <a:xfrm>
            <a:off x="7966494" y="2116666"/>
            <a:ext cx="618883" cy="145312"/>
          </a:xfrm>
          <a:prstGeom prst="leftRightArrow">
            <a:avLst/>
          </a:prstGeom>
          <a:gradFill>
            <a:gsLst>
              <a:gs pos="12000">
                <a:schemeClr val="accent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contrasting" dir="t"/>
          </a:scene3d>
          <a:sp3d extrusionH="76200" contourW="12700">
            <a:bevelT/>
            <a:bevelB prst="angle"/>
            <a:extrusionClr>
              <a:schemeClr val="accent1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" name="Left-Right Arrow 54"/>
          <p:cNvSpPr/>
          <p:nvPr/>
        </p:nvSpPr>
        <p:spPr bwMode="auto">
          <a:xfrm>
            <a:off x="4167910" y="5275462"/>
            <a:ext cx="866314" cy="200890"/>
          </a:xfrm>
          <a:prstGeom prst="leftRightArrow">
            <a:avLst/>
          </a:prstGeom>
          <a:gradFill>
            <a:gsLst>
              <a:gs pos="12000">
                <a:schemeClr val="accent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contrasting" dir="t"/>
          </a:scene3d>
          <a:sp3d extrusionH="76200" contourW="12700">
            <a:bevelT/>
            <a:bevelB prst="angle"/>
            <a:extrusionClr>
              <a:schemeClr val="accent1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6" name="TextBox 76"/>
          <p:cNvSpPr txBox="1">
            <a:spLocks noChangeArrowheads="1"/>
          </p:cNvSpPr>
          <p:nvPr/>
        </p:nvSpPr>
        <p:spPr bwMode="auto">
          <a:xfrm>
            <a:off x="4110038" y="5102225"/>
            <a:ext cx="10048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/>
              <a:t>JTAG</a:t>
            </a:r>
          </a:p>
        </p:txBody>
      </p:sp>
      <p:sp>
        <p:nvSpPr>
          <p:cNvPr id="57" name="TextBox 77"/>
          <p:cNvSpPr txBox="1">
            <a:spLocks noChangeArrowheads="1"/>
          </p:cNvSpPr>
          <p:nvPr/>
        </p:nvSpPr>
        <p:spPr bwMode="auto">
          <a:xfrm>
            <a:off x="7805914" y="1879952"/>
            <a:ext cx="7794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/>
              <a:t>JTAG</a:t>
            </a:r>
          </a:p>
        </p:txBody>
      </p:sp>
      <p:sp>
        <p:nvSpPr>
          <p:cNvPr id="58" name="Left-Right Arrow 57"/>
          <p:cNvSpPr/>
          <p:nvPr/>
        </p:nvSpPr>
        <p:spPr bwMode="auto">
          <a:xfrm>
            <a:off x="4170066" y="4722130"/>
            <a:ext cx="859319" cy="256019"/>
          </a:xfrm>
          <a:prstGeom prst="leftRightArrow">
            <a:avLst/>
          </a:prstGeom>
          <a:gradFill>
            <a:gsLst>
              <a:gs pos="12000">
                <a:schemeClr val="accent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lumMod val="19000"/>
                  <a:lumOff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contrasting" dir="t"/>
          </a:scene3d>
          <a:sp3d extrusionH="76200" contourW="12700">
            <a:bevelT/>
            <a:bevelB prst="angle"/>
            <a:extrusionClr>
              <a:schemeClr val="accent1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" name="TextBox 13"/>
          <p:cNvSpPr txBox="1">
            <a:spLocks noChangeArrowheads="1"/>
          </p:cNvSpPr>
          <p:nvPr/>
        </p:nvSpPr>
        <p:spPr bwMode="auto">
          <a:xfrm rot="-510941">
            <a:off x="3738563" y="2033588"/>
            <a:ext cx="1360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400" b="1"/>
              <a:t>S-Boot</a:t>
            </a:r>
          </a:p>
        </p:txBody>
      </p:sp>
      <p:sp>
        <p:nvSpPr>
          <p:cNvPr id="60" name="TextBox 13"/>
          <p:cNvSpPr txBox="1">
            <a:spLocks noChangeArrowheads="1"/>
          </p:cNvSpPr>
          <p:nvPr/>
        </p:nvSpPr>
        <p:spPr bwMode="auto">
          <a:xfrm>
            <a:off x="4221163" y="5399088"/>
            <a:ext cx="763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/>
              <a:t>16 Mb/s</a:t>
            </a:r>
          </a:p>
        </p:txBody>
      </p:sp>
      <p:sp>
        <p:nvSpPr>
          <p:cNvPr id="61" name="TextBox 13"/>
          <p:cNvSpPr txBox="1">
            <a:spLocks noChangeArrowheads="1"/>
          </p:cNvSpPr>
          <p:nvPr/>
        </p:nvSpPr>
        <p:spPr bwMode="auto">
          <a:xfrm>
            <a:off x="4183063" y="4889500"/>
            <a:ext cx="852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/>
              <a:t>66 MB/s</a:t>
            </a:r>
          </a:p>
        </p:txBody>
      </p:sp>
      <p:sp>
        <p:nvSpPr>
          <p:cNvPr id="62" name="TextBox 76"/>
          <p:cNvSpPr txBox="1">
            <a:spLocks noChangeArrowheads="1"/>
          </p:cNvSpPr>
          <p:nvPr/>
        </p:nvSpPr>
        <p:spPr bwMode="auto">
          <a:xfrm>
            <a:off x="1571803" y="5593646"/>
            <a:ext cx="8318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 dirty="0"/>
              <a:t>MPBUS</a:t>
            </a:r>
          </a:p>
        </p:txBody>
      </p:sp>
      <p:sp>
        <p:nvSpPr>
          <p:cNvPr id="63" name="TextBox 76"/>
          <p:cNvSpPr txBox="1">
            <a:spLocks noChangeArrowheads="1"/>
          </p:cNvSpPr>
          <p:nvPr/>
        </p:nvSpPr>
        <p:spPr bwMode="auto">
          <a:xfrm>
            <a:off x="1960563" y="4370388"/>
            <a:ext cx="923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/>
              <a:t>330MB/s</a:t>
            </a:r>
          </a:p>
        </p:txBody>
      </p:sp>
      <p:sp>
        <p:nvSpPr>
          <p:cNvPr id="64" name="TextBox 13"/>
          <p:cNvSpPr txBox="1">
            <a:spLocks noChangeArrowheads="1"/>
          </p:cNvSpPr>
          <p:nvPr/>
        </p:nvSpPr>
        <p:spPr bwMode="auto">
          <a:xfrm rot="-5400000">
            <a:off x="2886869" y="4345782"/>
            <a:ext cx="76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/>
              <a:t>16 Mb/s</a:t>
            </a:r>
          </a:p>
        </p:txBody>
      </p:sp>
      <p:sp>
        <p:nvSpPr>
          <p:cNvPr id="65" name="TextBox 76"/>
          <p:cNvSpPr txBox="1">
            <a:spLocks noChangeArrowheads="1"/>
          </p:cNvSpPr>
          <p:nvPr/>
        </p:nvSpPr>
        <p:spPr bwMode="auto">
          <a:xfrm>
            <a:off x="1270000" y="4391025"/>
            <a:ext cx="769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b="1"/>
              <a:t>C BUS</a:t>
            </a:r>
          </a:p>
        </p:txBody>
      </p:sp>
      <p:cxnSp>
        <p:nvCxnSpPr>
          <p:cNvPr id="66" name="Straight Arrow Connector 65"/>
          <p:cNvCxnSpPr>
            <a:stCxn id="68" idx="1"/>
          </p:cNvCxnSpPr>
          <p:nvPr/>
        </p:nvCxnSpPr>
        <p:spPr bwMode="auto">
          <a:xfrm>
            <a:off x="423337" y="5091293"/>
            <a:ext cx="163685" cy="91439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Arrow Connector 66"/>
          <p:cNvCxnSpPr>
            <a:stCxn id="68" idx="3"/>
          </p:cNvCxnSpPr>
          <p:nvPr/>
        </p:nvCxnSpPr>
        <p:spPr bwMode="auto">
          <a:xfrm flipV="1">
            <a:off x="423336" y="1794934"/>
            <a:ext cx="152397" cy="914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TextBox 67"/>
          <p:cNvSpPr txBox="1"/>
          <p:nvPr/>
        </p:nvSpPr>
        <p:spPr>
          <a:xfrm rot="16200000">
            <a:off x="-767643" y="3715647"/>
            <a:ext cx="23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Connectors to Carrier  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28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Data Acquisition Mezzanine Card </a:t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4x10GE Cannels 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38200" y="2743200"/>
            <a:ext cx="746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de-DE" sz="180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72947" y="914401"/>
            <a:ext cx="4086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design issues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endParaRPr lang="en-GB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0065" y="1340198"/>
            <a:ext cx="76888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-It is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able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to handle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peak data rates of more than 100 </a:t>
            </a:r>
            <a:r>
              <a:rPr lang="en-US" sz="1600" i="1" dirty="0" err="1">
                <a:solidFill>
                  <a:schemeClr val="accent1">
                    <a:lumMod val="50000"/>
                  </a:schemeClr>
                </a:solidFill>
              </a:rPr>
              <a:t>GBit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/s with 146 LVDS input </a:t>
            </a:r>
            <a:r>
              <a:rPr lang="en-US" sz="1600" i="1" dirty="0" err="1" smtClean="0">
                <a:solidFill>
                  <a:schemeClr val="accent1">
                    <a:lumMod val="50000"/>
                  </a:schemeClr>
                </a:solidFill>
              </a:rPr>
              <a:t>pairsworking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in parallel at speeds up to 800 Mbit/s each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16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-Two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SO-DIMMS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slots can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be equipped with 8 </a:t>
            </a:r>
            <a:r>
              <a:rPr lang="en-US" sz="1600" i="1" dirty="0" err="1">
                <a:solidFill>
                  <a:schemeClr val="accent1">
                    <a:lumMod val="50000"/>
                  </a:schemeClr>
                </a:solidFill>
              </a:rPr>
              <a:t>GBytes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 of DDR2 Memory providing a bandwidth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at least 80 </a:t>
            </a:r>
            <a:r>
              <a:rPr lang="en-US" sz="1600" i="1" dirty="0" err="1" smtClean="0">
                <a:solidFill>
                  <a:schemeClr val="accent1">
                    <a:lumMod val="50000"/>
                  </a:schemeClr>
                </a:solidFill>
              </a:rPr>
              <a:t>Gbit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/s</a:t>
            </a:r>
          </a:p>
          <a:p>
            <a:endParaRPr lang="en-US" sz="16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-The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maximum sustained data throughput of the module is </a:t>
            </a:r>
            <a:r>
              <a:rPr lang="en-US" sz="1600" i="1" dirty="0" err="1" smtClean="0">
                <a:solidFill>
                  <a:schemeClr val="accent1">
                    <a:lumMod val="50000"/>
                  </a:schemeClr>
                </a:solidFill>
              </a:rPr>
              <a:t>limitedto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40 </a:t>
            </a:r>
            <a:r>
              <a:rPr lang="en-US" sz="1600" i="1" dirty="0" err="1">
                <a:solidFill>
                  <a:schemeClr val="accent1">
                    <a:lumMod val="50000"/>
                  </a:schemeClr>
                </a:solidFill>
              </a:rPr>
              <a:t>GBit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/s by four 10G Ethernet links to external processing devices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16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- The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board configuration is managed by a CPLD and allows to boot up </a:t>
            </a:r>
            <a:r>
              <a:rPr lang="en-US" sz="1600" i="1" dirty="0" err="1" smtClean="0">
                <a:solidFill>
                  <a:schemeClr val="accent1">
                    <a:lumMod val="50000"/>
                  </a:schemeClr>
                </a:solidFill>
              </a:rPr>
              <a:t>ofthe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FPGA from multiple local (Platform Flash RAM,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en-US" sz="1600" i="1" dirty="0" err="1">
                <a:solidFill>
                  <a:schemeClr val="accent1">
                    <a:lumMod val="50000"/>
                  </a:schemeClr>
                </a:solidFill>
              </a:rPr>
              <a:t>GByte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CompactFlash Card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) and external sources like JTAG or a microcontroller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interface, Ethernet </a:t>
            </a:r>
          </a:p>
          <a:p>
            <a:endParaRPr lang="en-US" sz="16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Multiple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boards can be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connected in “clusters”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and booted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in common by one of the board specified as a master. </a:t>
            </a:r>
          </a:p>
          <a:p>
            <a:pPr marL="285750" indent="-285750">
              <a:buFontTx/>
              <a:buChar char="-"/>
            </a:pPr>
            <a:endParaRPr lang="en-US" sz="16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flexible clocking interface as well as several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General Purpose </a:t>
            </a:r>
            <a:r>
              <a:rPr lang="en-US" sz="1600" i="1" dirty="0" err="1" smtClean="0">
                <a:solidFill>
                  <a:schemeClr val="accent1">
                    <a:lumMod val="50000"/>
                  </a:schemeClr>
                </a:solidFill>
              </a:rPr>
              <a:t>Ios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 (I2C,SPI,etc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.) simplify the integration of the board into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various applications.</a:t>
            </a:r>
          </a:p>
          <a:p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 -The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FPGA-internal PowerPC processor can be optionally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used for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additional control and monitoring tasks.</a:t>
            </a:r>
            <a:endParaRPr lang="de-D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16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Data Acquisition Mezzanine Card </a:t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4x10GE Cannels </a:t>
            </a:r>
            <a:endParaRPr lang="en-US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56841" y="1666179"/>
            <a:ext cx="45820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0070C0"/>
                </a:solidFill>
              </a:rPr>
              <a:t>Tests</a:t>
            </a:r>
            <a:r>
              <a:rPr lang="en-US" sz="2800" b="1" dirty="0" smtClean="0">
                <a:solidFill>
                  <a:srgbClr val="0070C0"/>
                </a:solidFill>
              </a:rPr>
              <a:t>   </a:t>
            </a:r>
            <a:endParaRPr lang="en-GB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6841" y="2588965"/>
            <a:ext cx="7215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Basic  functionalities  and  data transfer  parameters </a:t>
            </a:r>
            <a:r>
              <a:rPr lang="en-US" sz="2800" b="1" i="1" dirty="0">
                <a:solidFill>
                  <a:srgbClr val="0070C0"/>
                </a:solidFill>
              </a:rPr>
              <a:t>has been </a:t>
            </a:r>
            <a:r>
              <a:rPr lang="en-US" sz="2800" b="1" i="1" dirty="0" smtClean="0">
                <a:solidFill>
                  <a:srgbClr val="0070C0"/>
                </a:solidFill>
              </a:rPr>
              <a:t>tested and gives the similar  with  10GbE -XPM results .  </a:t>
            </a:r>
            <a:endParaRPr lang="de-DE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34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Data Acquisition Mezzanine Card </a:t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4x10GE Cannels 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38200" y="2743200"/>
            <a:ext cx="746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de-DE" sz="180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56841" y="1407364"/>
            <a:ext cx="45820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Conclusions  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endParaRPr lang="en-GB" sz="28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0838" y="2423711"/>
            <a:ext cx="67423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Starting with XPM 10GbE  prototype  based on Evaluation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Board from XILINX (ML510)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 we investigated  the critical  10GbE development  features  with minimum design efforts. </a:t>
            </a:r>
          </a:p>
          <a:p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The new designs based on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XPM 10GbE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 experience  was successively  finished   and  already  intended to be used  in several  XFEL detectors (AGIPD, LAMBDA, PERCIVAL, LPD)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41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 Slides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38200" y="2743200"/>
            <a:ext cx="746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de-DE" sz="180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38200" y="2743200"/>
            <a:ext cx="746668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smtClean="0">
                <a:solidFill>
                  <a:srgbClr val="0000FF"/>
                </a:solidFill>
              </a:rPr>
              <a:t>Spare  Slides  </a:t>
            </a:r>
            <a:endParaRPr lang="en-GB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82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3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2294575"/>
              </p:ext>
            </p:extLst>
          </p:nvPr>
        </p:nvGraphicFramePr>
        <p:xfrm>
          <a:off x="811213" y="1208881"/>
          <a:ext cx="8001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503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Diagram</a:t>
            </a:r>
            <a:endParaRPr lang="en-US" dirty="0"/>
          </a:p>
        </p:txBody>
      </p:sp>
      <p:sp>
        <p:nvSpPr>
          <p:cNvPr id="5" name="Freeform 65"/>
          <p:cNvSpPr>
            <a:spLocks/>
          </p:cNvSpPr>
          <p:nvPr/>
        </p:nvSpPr>
        <p:spPr bwMode="auto">
          <a:xfrm>
            <a:off x="367472" y="3391375"/>
            <a:ext cx="1466024" cy="754068"/>
          </a:xfrm>
          <a:custGeom>
            <a:avLst/>
            <a:gdLst>
              <a:gd name="T0" fmla="*/ 2147483647 w 704"/>
              <a:gd name="T1" fmla="*/ 2147483647 h 512"/>
              <a:gd name="T2" fmla="*/ 2147483647 w 704"/>
              <a:gd name="T3" fmla="*/ 2147483647 h 512"/>
              <a:gd name="T4" fmla="*/ 2147483647 w 704"/>
              <a:gd name="T5" fmla="*/ 2147483647 h 512"/>
              <a:gd name="T6" fmla="*/ 2147483647 w 704"/>
              <a:gd name="T7" fmla="*/ 2147483647 h 512"/>
              <a:gd name="T8" fmla="*/ 2147483647 w 704"/>
              <a:gd name="T9" fmla="*/ 2147483647 h 512"/>
              <a:gd name="T10" fmla="*/ 2147483647 w 704"/>
              <a:gd name="T11" fmla="*/ 2147483647 h 5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04"/>
              <a:gd name="T19" fmla="*/ 0 h 512"/>
              <a:gd name="T20" fmla="*/ 704 w 704"/>
              <a:gd name="T21" fmla="*/ 512 h 5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04" h="512">
                <a:moveTo>
                  <a:pt x="704" y="16"/>
                </a:moveTo>
                <a:cubicBezTo>
                  <a:pt x="612" y="8"/>
                  <a:pt x="520" y="0"/>
                  <a:pt x="416" y="16"/>
                </a:cubicBezTo>
                <a:cubicBezTo>
                  <a:pt x="312" y="32"/>
                  <a:pt x="144" y="56"/>
                  <a:pt x="80" y="112"/>
                </a:cubicBezTo>
                <a:cubicBezTo>
                  <a:pt x="16" y="168"/>
                  <a:pt x="0" y="288"/>
                  <a:pt x="32" y="352"/>
                </a:cubicBezTo>
                <a:cubicBezTo>
                  <a:pt x="64" y="416"/>
                  <a:pt x="160" y="480"/>
                  <a:pt x="272" y="496"/>
                </a:cubicBezTo>
                <a:cubicBezTo>
                  <a:pt x="384" y="512"/>
                  <a:pt x="632" y="456"/>
                  <a:pt x="704" y="448"/>
                </a:cubicBezTo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08456" y="2567511"/>
            <a:ext cx="7440645" cy="2655418"/>
            <a:chOff x="7968378" y="18864263"/>
            <a:chExt cx="8541622" cy="3048000"/>
          </a:xfrm>
        </p:grpSpPr>
        <p:sp>
          <p:nvSpPr>
            <p:cNvPr id="7" name="Rectangle 6"/>
            <p:cNvSpPr/>
            <p:nvPr/>
          </p:nvSpPr>
          <p:spPr>
            <a:xfrm>
              <a:off x="13195300" y="18872200"/>
              <a:ext cx="3314700" cy="30353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/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V="1">
              <a:off x="13374688" y="19854863"/>
              <a:ext cx="533400" cy="0"/>
            </a:xfrm>
            <a:prstGeom prst="line">
              <a:avLst/>
            </a:prstGeom>
            <a:noFill/>
            <a:ln w="19050">
              <a:solidFill>
                <a:srgbClr val="F28E00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9" name="Rectangle 5"/>
            <p:cNvSpPr>
              <a:spLocks noChangeAspect="1" noChangeArrowheads="1"/>
            </p:cNvSpPr>
            <p:nvPr/>
          </p:nvSpPr>
          <p:spPr bwMode="auto">
            <a:xfrm>
              <a:off x="9345613" y="18864263"/>
              <a:ext cx="3724275" cy="30480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431" tIns="45716" rIns="91431" bIns="45716" anchor="ctr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endParaRPr lang="en-GB" sz="1200" dirty="0"/>
            </a:p>
          </p:txBody>
        </p:sp>
        <p:sp>
          <p:nvSpPr>
            <p:cNvPr id="10" name="Rectangle 6"/>
            <p:cNvSpPr>
              <a:spLocks noChangeAspect="1" noChangeArrowheads="1"/>
            </p:cNvSpPr>
            <p:nvPr/>
          </p:nvSpPr>
          <p:spPr bwMode="auto">
            <a:xfrm>
              <a:off x="12842875" y="19550063"/>
              <a:ext cx="457200" cy="137001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lIns="91431" tIns="45716" rIns="91431" bIns="45716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 rot="16200000">
              <a:off x="12291170" y="20123024"/>
              <a:ext cx="1431702" cy="317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1" tIns="45716" rIns="91431" bIns="45716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200" dirty="0" smtClean="0"/>
                <a:t>XPM-Connector</a:t>
              </a:r>
              <a:endParaRPr lang="en-US" sz="1200" dirty="0"/>
            </a:p>
          </p:txBody>
        </p: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11850688" y="20388263"/>
              <a:ext cx="992187" cy="458787"/>
              <a:chOff x="2352" y="1966"/>
              <a:chExt cx="625" cy="289"/>
            </a:xfrm>
          </p:grpSpPr>
          <p:sp>
            <p:nvSpPr>
              <p:cNvPr id="71" name="Line 9"/>
              <p:cNvSpPr>
                <a:spLocks noChangeShapeType="1"/>
              </p:cNvSpPr>
              <p:nvPr/>
            </p:nvSpPr>
            <p:spPr bwMode="auto">
              <a:xfrm rot="10800000">
                <a:off x="2353" y="2254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2" name="Line 10"/>
              <p:cNvSpPr>
                <a:spLocks noChangeShapeType="1"/>
              </p:cNvSpPr>
              <p:nvPr/>
            </p:nvSpPr>
            <p:spPr bwMode="auto">
              <a:xfrm rot="10800000">
                <a:off x="2353" y="2158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3" name="Line 11"/>
              <p:cNvSpPr>
                <a:spLocks noChangeShapeType="1"/>
              </p:cNvSpPr>
              <p:nvPr/>
            </p:nvSpPr>
            <p:spPr bwMode="auto">
              <a:xfrm rot="10800000">
                <a:off x="2353" y="2062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4" name="Line 12"/>
              <p:cNvSpPr>
                <a:spLocks noChangeShapeType="1"/>
              </p:cNvSpPr>
              <p:nvPr/>
            </p:nvSpPr>
            <p:spPr bwMode="auto">
              <a:xfrm rot="10800000">
                <a:off x="2352" y="1966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11850688" y="19626263"/>
              <a:ext cx="990600" cy="458787"/>
              <a:chOff x="2352" y="1582"/>
              <a:chExt cx="624" cy="289"/>
            </a:xfrm>
          </p:grpSpPr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 rot="10800000">
                <a:off x="2352" y="1678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8" name="Line 15"/>
              <p:cNvSpPr>
                <a:spLocks noChangeShapeType="1"/>
              </p:cNvSpPr>
              <p:nvPr/>
            </p:nvSpPr>
            <p:spPr bwMode="auto">
              <a:xfrm rot="10800000">
                <a:off x="2352" y="1582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9" name="Line 16"/>
              <p:cNvSpPr>
                <a:spLocks noChangeShapeType="1"/>
              </p:cNvSpPr>
              <p:nvPr/>
            </p:nvSpPr>
            <p:spPr bwMode="auto">
              <a:xfrm rot="10800000">
                <a:off x="2352" y="1870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0" name="Line 17"/>
              <p:cNvSpPr>
                <a:spLocks noChangeShapeType="1"/>
              </p:cNvSpPr>
              <p:nvPr/>
            </p:nvSpPr>
            <p:spPr bwMode="auto">
              <a:xfrm rot="10800000">
                <a:off x="2352" y="1774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9259888" y="20388263"/>
              <a:ext cx="1676400" cy="3048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91431" tIns="45716" rIns="91431" bIns="45716" anchor="ctr" anchorCtr="1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r>
                <a:rPr lang="en-US" sz="1200" b="1" dirty="0"/>
                <a:t>SFP+</a:t>
              </a: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9259888" y="19702463"/>
              <a:ext cx="1676400" cy="3048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91431" tIns="45716" rIns="91431" bIns="45716" anchor="ctr" anchorCtr="1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r>
                <a:rPr lang="en-US" sz="1200" b="1" dirty="0"/>
                <a:t>SFP+</a:t>
              </a:r>
            </a:p>
          </p:txBody>
        </p:sp>
        <p:grpSp>
          <p:nvGrpSpPr>
            <p:cNvPr id="16" name="Group 20"/>
            <p:cNvGrpSpPr>
              <a:grpSpLocks/>
            </p:cNvGrpSpPr>
            <p:nvPr/>
          </p:nvGrpSpPr>
          <p:grpSpPr bwMode="auto">
            <a:xfrm rot="10800000">
              <a:off x="10936288" y="19773900"/>
              <a:ext cx="685800" cy="839788"/>
              <a:chOff x="3024" y="2592"/>
              <a:chExt cx="192" cy="529"/>
            </a:xfrm>
          </p:grpSpPr>
          <p:sp>
            <p:nvSpPr>
              <p:cNvPr id="63" name="Line 21"/>
              <p:cNvSpPr>
                <a:spLocks noChangeShapeType="1"/>
              </p:cNvSpPr>
              <p:nvPr/>
            </p:nvSpPr>
            <p:spPr bwMode="auto">
              <a:xfrm>
                <a:off x="3024" y="2592"/>
                <a:ext cx="19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4" name="Line 22"/>
              <p:cNvSpPr>
                <a:spLocks noChangeShapeType="1"/>
              </p:cNvSpPr>
              <p:nvPr/>
            </p:nvSpPr>
            <p:spPr bwMode="auto">
              <a:xfrm>
                <a:off x="3024" y="2688"/>
                <a:ext cx="19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5" name="Line 23"/>
              <p:cNvSpPr>
                <a:spLocks noChangeShapeType="1"/>
              </p:cNvSpPr>
              <p:nvPr/>
            </p:nvSpPr>
            <p:spPr bwMode="auto">
              <a:xfrm>
                <a:off x="3024" y="3024"/>
                <a:ext cx="19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6" name="Line 24"/>
              <p:cNvSpPr>
                <a:spLocks noChangeShapeType="1"/>
              </p:cNvSpPr>
              <p:nvPr/>
            </p:nvSpPr>
            <p:spPr bwMode="auto">
              <a:xfrm>
                <a:off x="3024" y="3120"/>
                <a:ext cx="19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11988187" y="20083463"/>
              <a:ext cx="856887" cy="300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1" tIns="45716" rIns="91431" bIns="45716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100" b="1" dirty="0"/>
                <a:t>XAUI (2x)</a:t>
              </a:r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11500432" y="19016663"/>
              <a:ext cx="521122" cy="317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1" tIns="45716" rIns="91431" bIns="45716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200" b="1"/>
                <a:t>PHY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 rot="16200000">
              <a:off x="11360944" y="19666744"/>
              <a:ext cx="760412" cy="37465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31" tIns="45716" rIns="91431" bIns="45716" anchor="ctr" anchorCtr="1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r>
                <a:rPr lang="en-US" sz="1100" b="1" dirty="0" err="1"/>
                <a:t>Vitesse</a:t>
              </a:r>
              <a:r>
                <a:rPr lang="en-US" sz="1100" b="1" dirty="0"/>
                <a:t> </a:t>
              </a:r>
              <a:r>
                <a:rPr lang="en-US" sz="1050" b="1" dirty="0"/>
                <a:t>VSC8486</a:t>
              </a:r>
              <a:endParaRPr lang="en-US" sz="1100" b="1" dirty="0"/>
            </a:p>
          </p:txBody>
        </p:sp>
        <p:sp>
          <p:nvSpPr>
            <p:cNvPr id="20" name="Text Box 28"/>
            <p:cNvSpPr txBox="1">
              <a:spLocks noChangeArrowheads="1"/>
            </p:cNvSpPr>
            <p:nvPr/>
          </p:nvSpPr>
          <p:spPr bwMode="auto">
            <a:xfrm>
              <a:off x="9484433" y="20039012"/>
              <a:ext cx="1395582" cy="300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1" tIns="45716" rIns="91431" bIns="45716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100" b="1"/>
                <a:t>10G Ethernet (2x)</a:t>
              </a:r>
            </a:p>
          </p:txBody>
        </p:sp>
        <p:sp>
          <p:nvSpPr>
            <p:cNvPr id="21" name="Text Box 29"/>
            <p:cNvSpPr txBox="1">
              <a:spLocks noChangeArrowheads="1"/>
            </p:cNvSpPr>
            <p:nvPr/>
          </p:nvSpPr>
          <p:spPr bwMode="auto">
            <a:xfrm rot="16200000">
              <a:off x="11360944" y="20425569"/>
              <a:ext cx="760412" cy="37465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31" tIns="45716" rIns="91431" bIns="45716" anchor="ctr" anchorCtr="1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r>
                <a:rPr lang="en-US" sz="1100" b="1" dirty="0" err="1"/>
                <a:t>Vitesse</a:t>
              </a:r>
              <a:r>
                <a:rPr lang="en-US" sz="1100" b="1" dirty="0"/>
                <a:t> </a:t>
              </a:r>
              <a:r>
                <a:rPr lang="en-US" sz="1050" b="1" dirty="0"/>
                <a:t>VSC8486</a:t>
              </a:r>
              <a:endParaRPr lang="en-US" sz="1100" b="1" dirty="0"/>
            </a:p>
          </p:txBody>
        </p:sp>
        <p:sp>
          <p:nvSpPr>
            <p:cNvPr id="22" name="Text Box 30"/>
            <p:cNvSpPr txBox="1">
              <a:spLocks noChangeArrowheads="1"/>
            </p:cNvSpPr>
            <p:nvPr/>
          </p:nvSpPr>
          <p:spPr bwMode="auto">
            <a:xfrm>
              <a:off x="9564688" y="19169063"/>
              <a:ext cx="696912" cy="31432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lIns="91431" tIns="45716" rIns="91431" bIns="45716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100" dirty="0"/>
                <a:t>Power</a:t>
              </a: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10555288" y="19169063"/>
              <a:ext cx="638175" cy="31432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lIns="91431" tIns="45716" rIns="91431" bIns="45716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100" dirty="0"/>
                <a:t>Clock</a:t>
              </a:r>
            </a:p>
          </p:txBody>
        </p:sp>
        <p:sp>
          <p:nvSpPr>
            <p:cNvPr id="24" name="Text Box 35"/>
            <p:cNvSpPr txBox="1">
              <a:spLocks noChangeArrowheads="1"/>
            </p:cNvSpPr>
            <p:nvPr/>
          </p:nvSpPr>
          <p:spPr bwMode="auto">
            <a:xfrm>
              <a:off x="11241088" y="19550063"/>
              <a:ext cx="176658" cy="211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/>
                <a:t>Tx</a:t>
              </a:r>
            </a:p>
          </p:txBody>
        </p:sp>
        <p:sp>
          <p:nvSpPr>
            <p:cNvPr id="25" name="Text Box 36"/>
            <p:cNvSpPr txBox="1">
              <a:spLocks noChangeArrowheads="1"/>
            </p:cNvSpPr>
            <p:nvPr/>
          </p:nvSpPr>
          <p:spPr bwMode="auto">
            <a:xfrm>
              <a:off x="11241088" y="20235863"/>
              <a:ext cx="176658" cy="211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/>
                <a:t>Tx</a:t>
              </a:r>
            </a:p>
          </p:txBody>
        </p:sp>
        <p:sp>
          <p:nvSpPr>
            <p:cNvPr id="26" name="Text Box 37"/>
            <p:cNvSpPr txBox="1">
              <a:spLocks noChangeArrowheads="1"/>
            </p:cNvSpPr>
            <p:nvPr/>
          </p:nvSpPr>
          <p:spPr bwMode="auto">
            <a:xfrm>
              <a:off x="11241088" y="19931063"/>
              <a:ext cx="191380" cy="211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/>
                <a:t>Rx</a:t>
              </a:r>
            </a:p>
          </p:txBody>
        </p:sp>
        <p:sp>
          <p:nvSpPr>
            <p:cNvPr id="27" name="Text Box 38"/>
            <p:cNvSpPr txBox="1">
              <a:spLocks noChangeArrowheads="1"/>
            </p:cNvSpPr>
            <p:nvPr/>
          </p:nvSpPr>
          <p:spPr bwMode="auto">
            <a:xfrm>
              <a:off x="11241088" y="20693063"/>
              <a:ext cx="191380" cy="211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/>
                <a:t>Rx</a:t>
              </a:r>
            </a:p>
          </p:txBody>
        </p:sp>
        <p:sp>
          <p:nvSpPr>
            <p:cNvPr id="28" name="Line 42"/>
            <p:cNvSpPr>
              <a:spLocks noChangeShapeType="1"/>
            </p:cNvSpPr>
            <p:nvPr/>
          </p:nvSpPr>
          <p:spPr bwMode="auto">
            <a:xfrm>
              <a:off x="11190288" y="19321463"/>
              <a:ext cx="172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9" name="Line 43"/>
            <p:cNvSpPr>
              <a:spLocks noChangeShapeType="1"/>
            </p:cNvSpPr>
            <p:nvPr/>
          </p:nvSpPr>
          <p:spPr bwMode="auto">
            <a:xfrm>
              <a:off x="12917488" y="19321463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0" name="Line 45"/>
            <p:cNvSpPr>
              <a:spLocks noChangeShapeType="1"/>
            </p:cNvSpPr>
            <p:nvPr/>
          </p:nvSpPr>
          <p:spPr bwMode="auto">
            <a:xfrm flipV="1">
              <a:off x="9945688" y="19016663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1" name="Line 46"/>
            <p:cNvSpPr>
              <a:spLocks noChangeShapeType="1"/>
            </p:cNvSpPr>
            <p:nvPr/>
          </p:nvSpPr>
          <p:spPr bwMode="auto">
            <a:xfrm>
              <a:off x="9945688" y="19016663"/>
              <a:ext cx="3048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12993688" y="19016663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3" name="Line 51"/>
            <p:cNvSpPr>
              <a:spLocks noChangeShapeType="1"/>
            </p:cNvSpPr>
            <p:nvPr/>
          </p:nvSpPr>
          <p:spPr bwMode="auto">
            <a:xfrm flipV="1">
              <a:off x="13374688" y="19931063"/>
              <a:ext cx="533400" cy="0"/>
            </a:xfrm>
            <a:prstGeom prst="line">
              <a:avLst/>
            </a:prstGeom>
            <a:noFill/>
            <a:ln w="19050">
              <a:solidFill>
                <a:srgbClr val="F28E00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 flipV="1">
              <a:off x="13374688" y="20007263"/>
              <a:ext cx="533400" cy="0"/>
            </a:xfrm>
            <a:prstGeom prst="line">
              <a:avLst/>
            </a:prstGeom>
            <a:noFill/>
            <a:ln w="19050">
              <a:solidFill>
                <a:srgbClr val="F28E00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 flipV="1">
              <a:off x="13374688" y="20083463"/>
              <a:ext cx="533400" cy="0"/>
            </a:xfrm>
            <a:prstGeom prst="line">
              <a:avLst/>
            </a:prstGeom>
            <a:noFill/>
            <a:ln w="19050">
              <a:solidFill>
                <a:srgbClr val="F28E00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6" name="Line 54"/>
            <p:cNvSpPr>
              <a:spLocks noChangeShapeType="1"/>
            </p:cNvSpPr>
            <p:nvPr/>
          </p:nvSpPr>
          <p:spPr bwMode="auto">
            <a:xfrm flipV="1">
              <a:off x="13374688" y="20312063"/>
              <a:ext cx="533400" cy="0"/>
            </a:xfrm>
            <a:prstGeom prst="line">
              <a:avLst/>
            </a:prstGeom>
            <a:noFill/>
            <a:ln w="19050">
              <a:solidFill>
                <a:srgbClr val="F28E00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V="1">
              <a:off x="13374688" y="20388263"/>
              <a:ext cx="533400" cy="0"/>
            </a:xfrm>
            <a:prstGeom prst="line">
              <a:avLst/>
            </a:prstGeom>
            <a:noFill/>
            <a:ln w="19050">
              <a:solidFill>
                <a:srgbClr val="F28E00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 flipV="1">
              <a:off x="13374688" y="20464463"/>
              <a:ext cx="533400" cy="0"/>
            </a:xfrm>
            <a:prstGeom prst="line">
              <a:avLst/>
            </a:prstGeom>
            <a:noFill/>
            <a:ln w="19050">
              <a:solidFill>
                <a:srgbClr val="F28E00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39" name="Line 57"/>
            <p:cNvSpPr>
              <a:spLocks noChangeShapeType="1"/>
            </p:cNvSpPr>
            <p:nvPr/>
          </p:nvSpPr>
          <p:spPr bwMode="auto">
            <a:xfrm flipV="1">
              <a:off x="13374688" y="20540663"/>
              <a:ext cx="533400" cy="0"/>
            </a:xfrm>
            <a:prstGeom prst="line">
              <a:avLst/>
            </a:prstGeom>
            <a:noFill/>
            <a:ln w="19050">
              <a:solidFill>
                <a:srgbClr val="F28E00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0" name="Text Box 58"/>
            <p:cNvSpPr txBox="1">
              <a:spLocks noChangeArrowheads="1"/>
            </p:cNvSpPr>
            <p:nvPr/>
          </p:nvSpPr>
          <p:spPr bwMode="auto">
            <a:xfrm>
              <a:off x="10707688" y="21455063"/>
              <a:ext cx="2166937" cy="3381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lIns="91431" tIns="45716" rIns="91431" bIns="45716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200" dirty="0"/>
                <a:t>Control &amp; Configuration</a:t>
              </a:r>
            </a:p>
          </p:txBody>
        </p:sp>
        <p:sp>
          <p:nvSpPr>
            <p:cNvPr id="41" name="Line 60"/>
            <p:cNvSpPr>
              <a:spLocks noChangeShapeType="1"/>
            </p:cNvSpPr>
            <p:nvPr/>
          </p:nvSpPr>
          <p:spPr bwMode="auto">
            <a:xfrm>
              <a:off x="12917488" y="20921663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2" name="Line 61"/>
            <p:cNvSpPr>
              <a:spLocks noChangeShapeType="1"/>
            </p:cNvSpPr>
            <p:nvPr/>
          </p:nvSpPr>
          <p:spPr bwMode="auto">
            <a:xfrm flipH="1">
              <a:off x="12874625" y="21607463"/>
              <a:ext cx="42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3" name="Line 62"/>
            <p:cNvSpPr>
              <a:spLocks noChangeShapeType="1"/>
            </p:cNvSpPr>
            <p:nvPr/>
          </p:nvSpPr>
          <p:spPr bwMode="auto">
            <a:xfrm flipV="1">
              <a:off x="11774488" y="20997863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4" name="Line 64"/>
            <p:cNvSpPr>
              <a:spLocks noChangeShapeType="1"/>
            </p:cNvSpPr>
            <p:nvPr/>
          </p:nvSpPr>
          <p:spPr bwMode="auto">
            <a:xfrm flipV="1">
              <a:off x="13374688" y="20769263"/>
              <a:ext cx="533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5" name="Oval 65"/>
            <p:cNvSpPr>
              <a:spLocks noChangeArrowheads="1"/>
            </p:cNvSpPr>
            <p:nvPr/>
          </p:nvSpPr>
          <p:spPr bwMode="auto">
            <a:xfrm>
              <a:off x="9793288" y="21378863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1" tIns="45716" rIns="91431" bIns="45716" anchor="ctr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6" name="Text Box 71"/>
            <p:cNvSpPr txBox="1">
              <a:spLocks noChangeArrowheads="1"/>
            </p:cNvSpPr>
            <p:nvPr/>
          </p:nvSpPr>
          <p:spPr bwMode="auto">
            <a:xfrm>
              <a:off x="9640888" y="20997863"/>
              <a:ext cx="914400" cy="7620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200" dirty="0"/>
                <a:t>Test I/O</a:t>
              </a:r>
            </a:p>
          </p:txBody>
        </p:sp>
        <p:sp>
          <p:nvSpPr>
            <p:cNvPr id="47" name="Oval 70"/>
            <p:cNvSpPr>
              <a:spLocks noChangeArrowheads="1"/>
            </p:cNvSpPr>
            <p:nvPr/>
          </p:nvSpPr>
          <p:spPr bwMode="auto">
            <a:xfrm>
              <a:off x="9793288" y="21378863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1" tIns="45716" rIns="91431" bIns="45716" anchor="ctr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8" name="Oval 72"/>
            <p:cNvSpPr>
              <a:spLocks noChangeArrowheads="1"/>
            </p:cNvSpPr>
            <p:nvPr/>
          </p:nvSpPr>
          <p:spPr bwMode="auto">
            <a:xfrm>
              <a:off x="10174288" y="21378863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1" tIns="45716" rIns="91431" bIns="45716" anchor="ctr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9" name="Line 74"/>
            <p:cNvSpPr>
              <a:spLocks noChangeShapeType="1"/>
            </p:cNvSpPr>
            <p:nvPr/>
          </p:nvSpPr>
          <p:spPr bwMode="auto">
            <a:xfrm>
              <a:off x="10555288" y="21226463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0" name="Line 75"/>
            <p:cNvSpPr>
              <a:spLocks noChangeShapeType="1"/>
            </p:cNvSpPr>
            <p:nvPr/>
          </p:nvSpPr>
          <p:spPr bwMode="auto">
            <a:xfrm flipV="1">
              <a:off x="11622088" y="20997863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13995400" y="19761200"/>
              <a:ext cx="1244600" cy="1168400"/>
            </a:xfrm>
            <a:prstGeom prst="roundRect">
              <a:avLst>
                <a:gd name="adj" fmla="val 9058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 err="1"/>
                <a:t>Virtex</a:t>
              </a:r>
              <a:r>
                <a:rPr lang="en-US" sz="1600" b="1" dirty="0"/>
                <a:t> 5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3442950" y="18986500"/>
              <a:ext cx="2311400" cy="4318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DDR2 Memory</a:t>
              </a:r>
            </a:p>
          </p:txBody>
        </p:sp>
        <p:sp>
          <p:nvSpPr>
            <p:cNvPr id="53" name="Line 64"/>
            <p:cNvSpPr>
              <a:spLocks noChangeShapeType="1"/>
            </p:cNvSpPr>
            <p:nvPr/>
          </p:nvSpPr>
          <p:spPr bwMode="auto">
            <a:xfrm rot="16200000" flipV="1">
              <a:off x="14261306" y="19592132"/>
              <a:ext cx="3095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4" name="Line 64"/>
            <p:cNvSpPr>
              <a:spLocks noChangeShapeType="1"/>
            </p:cNvSpPr>
            <p:nvPr/>
          </p:nvSpPr>
          <p:spPr bwMode="auto">
            <a:xfrm rot="16200000" flipV="1">
              <a:off x="14407356" y="19592132"/>
              <a:ext cx="3095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5" name="Line 64"/>
            <p:cNvSpPr>
              <a:spLocks noChangeShapeType="1"/>
            </p:cNvSpPr>
            <p:nvPr/>
          </p:nvSpPr>
          <p:spPr bwMode="auto">
            <a:xfrm rot="16200000" flipV="1">
              <a:off x="14540706" y="19592132"/>
              <a:ext cx="3095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6" name="TextBox 338"/>
            <p:cNvSpPr txBox="1">
              <a:spLocks noChangeArrowheads="1"/>
            </p:cNvSpPr>
            <p:nvPr/>
          </p:nvSpPr>
          <p:spPr bwMode="auto">
            <a:xfrm>
              <a:off x="13091299" y="20982395"/>
              <a:ext cx="1247814" cy="883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dirty="0"/>
                <a:t>8 </a:t>
              </a:r>
              <a:r>
                <a:rPr lang="en-US" sz="1100" dirty="0" smtClean="0"/>
                <a:t>Rocket I</a:t>
              </a:r>
              <a:r>
                <a:rPr lang="en-US" sz="1100" dirty="0"/>
                <a:t>/</a:t>
              </a:r>
              <a:r>
                <a:rPr lang="en-US" sz="1100" dirty="0" smtClean="0"/>
                <a:t>Os</a:t>
              </a:r>
            </a:p>
            <a:p>
              <a:pPr algn="ctr"/>
              <a:r>
                <a:rPr lang="en-US" sz="1100" dirty="0" smtClean="0"/>
                <a:t>+ control signals</a:t>
              </a:r>
            </a:p>
            <a:p>
              <a:pPr algn="ctr"/>
              <a:r>
                <a:rPr lang="en-US" sz="1100" dirty="0" smtClean="0"/>
                <a:t>+ power</a:t>
              </a:r>
              <a:endParaRPr lang="en-US" sz="1100" dirty="0"/>
            </a:p>
          </p:txBody>
        </p:sp>
        <p:sp>
          <p:nvSpPr>
            <p:cNvPr id="57" name="Line 4"/>
            <p:cNvSpPr>
              <a:spLocks noChangeShapeType="1"/>
            </p:cNvSpPr>
            <p:nvPr/>
          </p:nvSpPr>
          <p:spPr bwMode="auto">
            <a:xfrm flipV="1">
              <a:off x="15266988" y="20121563"/>
              <a:ext cx="533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8" name="Line 51"/>
            <p:cNvSpPr>
              <a:spLocks noChangeShapeType="1"/>
            </p:cNvSpPr>
            <p:nvPr/>
          </p:nvSpPr>
          <p:spPr bwMode="auto">
            <a:xfrm flipV="1">
              <a:off x="15266988" y="20261263"/>
              <a:ext cx="533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59" name="Line 52"/>
            <p:cNvSpPr>
              <a:spLocks noChangeShapeType="1"/>
            </p:cNvSpPr>
            <p:nvPr/>
          </p:nvSpPr>
          <p:spPr bwMode="auto">
            <a:xfrm flipV="1">
              <a:off x="15266988" y="20400963"/>
              <a:ext cx="533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0" name="Line 53"/>
            <p:cNvSpPr>
              <a:spLocks noChangeShapeType="1"/>
            </p:cNvSpPr>
            <p:nvPr/>
          </p:nvSpPr>
          <p:spPr bwMode="auto">
            <a:xfrm flipV="1">
              <a:off x="15266988" y="20553363"/>
              <a:ext cx="533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5875000" y="19278600"/>
              <a:ext cx="431800" cy="21717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sz="1400" dirty="0"/>
                <a:t>PC Peripherals</a:t>
              </a:r>
            </a:p>
          </p:txBody>
        </p:sp>
        <p:sp>
          <p:nvSpPr>
            <p:cNvPr id="62" name="Text Box 25"/>
            <p:cNvSpPr txBox="1">
              <a:spLocks noChangeArrowheads="1"/>
            </p:cNvSpPr>
            <p:nvPr/>
          </p:nvSpPr>
          <p:spPr bwMode="auto">
            <a:xfrm>
              <a:off x="7968378" y="19078379"/>
              <a:ext cx="1118554" cy="74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1" tIns="45716" rIns="91431" bIns="45716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200" b="1" dirty="0" smtClean="0"/>
                <a:t>Optical fiber</a:t>
              </a:r>
            </a:p>
            <a:p>
              <a:pPr algn="ctr" eaLnBrk="1" hangingPunct="1"/>
              <a:r>
                <a:rPr lang="en-US" sz="1200" b="1" dirty="0" smtClean="0"/>
                <a:t>850 nm </a:t>
              </a:r>
            </a:p>
            <a:p>
              <a:pPr algn="ctr" eaLnBrk="1" hangingPunct="1"/>
              <a:r>
                <a:rPr lang="en-US" sz="1200" b="1" dirty="0" smtClean="0"/>
                <a:t>multimode</a:t>
              </a:r>
              <a:endParaRPr lang="en-US" sz="1200" b="1" dirty="0"/>
            </a:p>
          </p:txBody>
        </p:sp>
      </p:grpSp>
      <p:sp>
        <p:nvSpPr>
          <p:cNvPr id="75" name="Text Box 39"/>
          <p:cNvSpPr txBox="1">
            <a:spLocks noChangeArrowheads="1"/>
          </p:cNvSpPr>
          <p:nvPr/>
        </p:nvSpPr>
        <p:spPr bwMode="auto">
          <a:xfrm>
            <a:off x="1392298" y="1915330"/>
            <a:ext cx="3574548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1" tIns="45716" rIns="91431" bIns="45716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A6EB"/>
                </a:solidFill>
              </a:rPr>
              <a:t>Custom 10G</a:t>
            </a:r>
            <a:r>
              <a:rPr lang="en-US" b="1" dirty="0">
                <a:solidFill>
                  <a:srgbClr val="00A6EB"/>
                </a:solidFill>
              </a:rPr>
              <a:t>-Ethernet</a:t>
            </a:r>
            <a:r>
              <a:rPr lang="en-US" b="1" dirty="0" smtClean="0">
                <a:solidFill>
                  <a:srgbClr val="00A6EB"/>
                </a:solidFill>
              </a:rPr>
              <a:t> XPM</a:t>
            </a:r>
            <a:r>
              <a:rPr lang="en-US" b="1" dirty="0">
                <a:solidFill>
                  <a:srgbClr val="00A6EB"/>
                </a:solidFill>
              </a:rPr>
              <a:t>-Module</a:t>
            </a:r>
          </a:p>
        </p:txBody>
      </p:sp>
      <p:sp>
        <p:nvSpPr>
          <p:cNvPr id="76" name="Text Box 40"/>
          <p:cNvSpPr txBox="1">
            <a:spLocks noChangeArrowheads="1"/>
          </p:cNvSpPr>
          <p:nvPr/>
        </p:nvSpPr>
        <p:spPr bwMode="auto">
          <a:xfrm>
            <a:off x="5417917" y="1955100"/>
            <a:ext cx="2526109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1" tIns="45716" rIns="91431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A6EB"/>
                </a:solidFill>
              </a:rPr>
              <a:t>ML510</a:t>
            </a:r>
            <a:r>
              <a:rPr lang="en-US" b="1" dirty="0" smtClean="0">
                <a:solidFill>
                  <a:srgbClr val="00A6EB"/>
                </a:solidFill>
              </a:rPr>
              <a:t> Evaluation Board</a:t>
            </a:r>
            <a:endParaRPr lang="en-US" b="1" dirty="0">
              <a:solidFill>
                <a:srgbClr val="00A6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92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XPM with ML510</a:t>
            </a:r>
            <a:endParaRPr lang="en-US" dirty="0"/>
          </a:p>
        </p:txBody>
      </p:sp>
      <p:pic>
        <p:nvPicPr>
          <p:cNvPr id="3" name="Picture 382"/>
          <p:cNvPicPr>
            <a:picLocks noChangeAspect="1"/>
          </p:cNvPicPr>
          <p:nvPr/>
        </p:nvPicPr>
        <p:blipFill>
          <a:blip r:embed="rId2"/>
          <a:srcRect l="4836" b="11400"/>
          <a:stretch>
            <a:fillRect/>
          </a:stretch>
        </p:blipFill>
        <p:spPr bwMode="auto">
          <a:xfrm rot="10800000">
            <a:off x="4264026" y="2623344"/>
            <a:ext cx="4649787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SANY0382"/>
          <p:cNvPicPr>
            <a:picLocks noChangeAspect="1" noChangeArrowheads="1"/>
          </p:cNvPicPr>
          <p:nvPr/>
        </p:nvPicPr>
        <p:blipFill>
          <a:blip r:embed="rId3"/>
          <a:srcRect l="10960" t="19685" r="13794" b="19333"/>
          <a:stretch>
            <a:fillRect/>
          </a:stretch>
        </p:blipFill>
        <p:spPr bwMode="auto">
          <a:xfrm>
            <a:off x="114975" y="902909"/>
            <a:ext cx="4892796" cy="297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>
            <a:stCxn id="6" idx="2"/>
          </p:cNvCxnSpPr>
          <p:nvPr/>
        </p:nvCxnSpPr>
        <p:spPr>
          <a:xfrm flipH="1" flipV="1">
            <a:off x="2595075" y="3876879"/>
            <a:ext cx="1905001" cy="523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00076" y="3746500"/>
            <a:ext cx="2133600" cy="1308100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/>
          <p:cNvCxnSpPr>
            <a:stCxn id="6" idx="0"/>
            <a:endCxn id="4" idx="3"/>
          </p:cNvCxnSpPr>
          <p:nvPr/>
        </p:nvCxnSpPr>
        <p:spPr>
          <a:xfrm flipH="1" flipV="1">
            <a:off x="5007771" y="2389894"/>
            <a:ext cx="559105" cy="13566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6218322" y="2254020"/>
            <a:ext cx="2864869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1" tIns="45716" rIns="91431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ML510</a:t>
            </a:r>
            <a:r>
              <a:rPr lang="en-US" b="1" dirty="0" smtClean="0">
                <a:solidFill>
                  <a:srgbClr val="002060"/>
                </a:solidFill>
              </a:rPr>
              <a:t> Evaluation Board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114975" y="4058376"/>
            <a:ext cx="2887311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1" tIns="45716" rIns="91431" bIns="45716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10Gb-Ethernet XPM</a:t>
            </a:r>
            <a:r>
              <a:rPr lang="en-US" sz="1600" b="1" dirty="0">
                <a:solidFill>
                  <a:srgbClr val="002060"/>
                </a:solidFill>
              </a:rPr>
              <a:t>-Module</a:t>
            </a:r>
          </a:p>
        </p:txBody>
      </p:sp>
    </p:spTree>
    <p:extLst>
      <p:ext uri="{BB962C8B-B14F-4D97-AF65-F5344CB8AC3E}">
        <p14:creationId xmlns:p14="http://schemas.microsoft.com/office/powerpoint/2010/main" val="39335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PCB Areas</a:t>
            </a:r>
            <a:endParaRPr lang="en-US" dirty="0"/>
          </a:p>
        </p:txBody>
      </p:sp>
      <p:sp>
        <p:nvSpPr>
          <p:cNvPr id="4" name="Text Box 62"/>
          <p:cNvSpPr txBox="1">
            <a:spLocks noChangeArrowheads="1"/>
          </p:cNvSpPr>
          <p:nvPr/>
        </p:nvSpPr>
        <p:spPr bwMode="auto">
          <a:xfrm>
            <a:off x="72156" y="4408623"/>
            <a:ext cx="11084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/>
              <a:t>10 </a:t>
            </a:r>
            <a:r>
              <a:rPr lang="en-US" sz="1800" dirty="0" err="1" smtClean="0"/>
              <a:t>Gbit</a:t>
            </a:r>
            <a:r>
              <a:rPr lang="en-US" sz="1800" dirty="0" smtClean="0"/>
              <a:t>/s </a:t>
            </a:r>
          </a:p>
          <a:p>
            <a:pPr eaLnBrk="1" hangingPunct="1"/>
            <a:r>
              <a:rPr lang="en-US" sz="1800" dirty="0" smtClean="0"/>
              <a:t> </a:t>
            </a:r>
            <a:r>
              <a:rPr lang="en-US" sz="1800" dirty="0"/>
              <a:t>( XFI )</a:t>
            </a:r>
            <a:endParaRPr lang="en-GB" sz="1800" dirty="0"/>
          </a:p>
        </p:txBody>
      </p:sp>
      <p:sp>
        <p:nvSpPr>
          <p:cNvPr id="5" name="Text Box 63"/>
          <p:cNvSpPr txBox="1">
            <a:spLocks noChangeArrowheads="1"/>
          </p:cNvSpPr>
          <p:nvPr/>
        </p:nvSpPr>
        <p:spPr bwMode="auto">
          <a:xfrm>
            <a:off x="7260524" y="1607842"/>
            <a:ext cx="165212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dirty="0"/>
              <a:t>3.125</a:t>
            </a:r>
            <a:r>
              <a:rPr lang="en-US" sz="1800" i="1" dirty="0"/>
              <a:t> </a:t>
            </a:r>
            <a:r>
              <a:rPr lang="en-US" sz="1800" i="1" dirty="0" err="1" smtClean="0"/>
              <a:t>Gbit</a:t>
            </a:r>
            <a:r>
              <a:rPr lang="en-US" sz="1800" i="1" dirty="0" smtClean="0"/>
              <a:t>/s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 </a:t>
            </a:r>
            <a:r>
              <a:rPr lang="en-US" sz="1800" dirty="0"/>
              <a:t>( XAUI )</a:t>
            </a:r>
            <a:endParaRPr lang="en-GB" sz="1800" dirty="0"/>
          </a:p>
        </p:txBody>
      </p:sp>
      <p:sp>
        <p:nvSpPr>
          <p:cNvPr id="31" name="Line 60"/>
          <p:cNvSpPr>
            <a:spLocks noChangeShapeType="1"/>
          </p:cNvSpPr>
          <p:nvPr/>
        </p:nvSpPr>
        <p:spPr bwMode="auto">
          <a:xfrm flipV="1">
            <a:off x="2953212" y="2741360"/>
            <a:ext cx="706632" cy="75234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61"/>
          <p:cNvSpPr>
            <a:spLocks noChangeShapeType="1"/>
          </p:cNvSpPr>
          <p:nvPr/>
        </p:nvSpPr>
        <p:spPr bwMode="auto">
          <a:xfrm flipV="1">
            <a:off x="5695910" y="2596883"/>
            <a:ext cx="380998" cy="113288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418384" y="901592"/>
            <a:ext cx="6653404" cy="2592110"/>
            <a:chOff x="418384" y="901592"/>
            <a:chExt cx="6653404" cy="2592110"/>
          </a:xfrm>
        </p:grpSpPr>
        <p:sp>
          <p:nvSpPr>
            <p:cNvPr id="3" name="Oval 58"/>
            <p:cNvSpPr>
              <a:spLocks noChangeArrowheads="1"/>
            </p:cNvSpPr>
            <p:nvPr/>
          </p:nvSpPr>
          <p:spPr bwMode="auto">
            <a:xfrm>
              <a:off x="6044487" y="1003472"/>
              <a:ext cx="689335" cy="213938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4526484" y="2316985"/>
              <a:ext cx="2545304" cy="709618"/>
              <a:chOff x="2352" y="1966"/>
              <a:chExt cx="625" cy="289"/>
            </a:xfrm>
          </p:grpSpPr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rot="10800000">
                <a:off x="2353" y="2254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 rot="10800000">
                <a:off x="2353" y="2158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 rot="10800000">
                <a:off x="2353" y="2062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11"/>
              <p:cNvSpPr>
                <a:spLocks noChangeShapeType="1"/>
              </p:cNvSpPr>
              <p:nvPr/>
            </p:nvSpPr>
            <p:spPr bwMode="auto">
              <a:xfrm rot="10800000">
                <a:off x="2352" y="1966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5499901" y="1138457"/>
              <a:ext cx="1571887" cy="709618"/>
              <a:chOff x="2352" y="1582"/>
              <a:chExt cx="624" cy="289"/>
            </a:xfrm>
          </p:grpSpPr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 rot="10800000">
                <a:off x="2352" y="1678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 rot="10800000">
                <a:off x="2352" y="1582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 rot="10800000">
                <a:off x="2352" y="1870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Line 16"/>
              <p:cNvSpPr>
                <a:spLocks noChangeShapeType="1"/>
              </p:cNvSpPr>
              <p:nvPr/>
            </p:nvSpPr>
            <p:spPr bwMode="auto">
              <a:xfrm rot="10800000">
                <a:off x="2352" y="1774"/>
                <a:ext cx="6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1871197" y="2315533"/>
              <a:ext cx="1593300" cy="47131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r>
                <a:rPr lang="en-US" sz="1800" dirty="0"/>
                <a:t>SFP+</a:t>
              </a: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1871197" y="1255082"/>
              <a:ext cx="1593300" cy="47131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r>
                <a:rPr lang="en-US" sz="1800"/>
                <a:t>SFP+</a:t>
              </a: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rot="10800000">
              <a:off x="3464575" y="2664031"/>
              <a:ext cx="707939" cy="49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 rot="10800000">
              <a:off x="3464575" y="2428384"/>
              <a:ext cx="707939" cy="49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 rot="10800000">
              <a:off x="3462733" y="1608532"/>
              <a:ext cx="1592863" cy="2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rot="10800000">
              <a:off x="3462733" y="1372886"/>
              <a:ext cx="1592863" cy="2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Text Box 24"/>
            <p:cNvSpPr txBox="1">
              <a:spLocks noChangeArrowheads="1"/>
            </p:cNvSpPr>
            <p:nvPr/>
          </p:nvSpPr>
          <p:spPr bwMode="auto">
            <a:xfrm>
              <a:off x="6030854" y="1844177"/>
              <a:ext cx="823327" cy="475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b="1" dirty="0" smtClean="0"/>
                <a:t>XAUI</a:t>
              </a:r>
              <a:endParaRPr lang="en-US" sz="1400" b="1" dirty="0"/>
            </a:p>
          </p:txBody>
        </p:sp>
        <p:sp>
          <p:nvSpPr>
            <p:cNvPr id="23" name="Text Box 25"/>
            <p:cNvSpPr txBox="1">
              <a:spLocks noChangeArrowheads="1"/>
            </p:cNvSpPr>
            <p:nvPr/>
          </p:nvSpPr>
          <p:spPr bwMode="auto">
            <a:xfrm>
              <a:off x="1547241" y="1846369"/>
              <a:ext cx="19173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b="1" dirty="0"/>
                <a:t>10G Ethernet (2x)</a:t>
              </a:r>
            </a:p>
          </p:txBody>
        </p:sp>
        <p:sp>
          <p:nvSpPr>
            <p:cNvPr id="24" name="Text Box 26"/>
            <p:cNvSpPr txBox="1">
              <a:spLocks noChangeArrowheads="1"/>
            </p:cNvSpPr>
            <p:nvPr/>
          </p:nvSpPr>
          <p:spPr bwMode="auto">
            <a:xfrm rot="16200000">
              <a:off x="3811692" y="2370492"/>
              <a:ext cx="1175823" cy="58477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 anchorCtr="1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 dirty="0" err="1"/>
                <a:t>Vitesse</a:t>
              </a:r>
              <a:r>
                <a:rPr lang="en-US" sz="1600" b="1" dirty="0"/>
                <a:t> VSC8486</a:t>
              </a: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4261006" y="1019415"/>
              <a:ext cx="206482" cy="282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Tx</a:t>
              </a: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3730052" y="2079823"/>
              <a:ext cx="206482" cy="282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Tx</a:t>
              </a:r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4261006" y="1608532"/>
              <a:ext cx="224918" cy="282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Rx</a:t>
              </a: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730052" y="2786762"/>
              <a:ext cx="224918" cy="282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Rx</a:t>
              </a:r>
            </a:p>
          </p:txBody>
        </p:sp>
        <p:sp>
          <p:nvSpPr>
            <p:cNvPr id="29" name="Text Box 57"/>
            <p:cNvSpPr txBox="1">
              <a:spLocks noChangeArrowheads="1"/>
            </p:cNvSpPr>
            <p:nvPr/>
          </p:nvSpPr>
          <p:spPr bwMode="auto">
            <a:xfrm rot="16200000">
              <a:off x="4687154" y="1197122"/>
              <a:ext cx="1175823" cy="58477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 anchorCtr="1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 dirty="0" err="1"/>
                <a:t>Vitesse</a:t>
              </a:r>
              <a:r>
                <a:rPr lang="en-US" sz="1600" b="1" dirty="0"/>
                <a:t> VSC8486</a:t>
              </a:r>
            </a:p>
          </p:txBody>
        </p:sp>
        <p:sp>
          <p:nvSpPr>
            <p:cNvPr id="30" name="Oval 59"/>
            <p:cNvSpPr>
              <a:spLocks noChangeArrowheads="1"/>
            </p:cNvSpPr>
            <p:nvPr/>
          </p:nvSpPr>
          <p:spPr bwMode="auto">
            <a:xfrm>
              <a:off x="3641560" y="901592"/>
              <a:ext cx="465655" cy="259211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5"/>
            <p:cNvSpPr>
              <a:spLocks/>
            </p:cNvSpPr>
            <p:nvPr/>
          </p:nvSpPr>
          <p:spPr bwMode="auto">
            <a:xfrm>
              <a:off x="1243887" y="1451435"/>
              <a:ext cx="627824" cy="1256780"/>
            </a:xfrm>
            <a:custGeom>
              <a:avLst/>
              <a:gdLst>
                <a:gd name="T0" fmla="*/ 2147483647 w 704"/>
                <a:gd name="T1" fmla="*/ 2147483647 h 512"/>
                <a:gd name="T2" fmla="*/ 2147483647 w 704"/>
                <a:gd name="T3" fmla="*/ 2147483647 h 512"/>
                <a:gd name="T4" fmla="*/ 2147483647 w 704"/>
                <a:gd name="T5" fmla="*/ 2147483647 h 512"/>
                <a:gd name="T6" fmla="*/ 2147483647 w 704"/>
                <a:gd name="T7" fmla="*/ 2147483647 h 512"/>
                <a:gd name="T8" fmla="*/ 2147483647 w 704"/>
                <a:gd name="T9" fmla="*/ 2147483647 h 512"/>
                <a:gd name="T10" fmla="*/ 2147483647 w 704"/>
                <a:gd name="T11" fmla="*/ 2147483647 h 5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4"/>
                <a:gd name="T19" fmla="*/ 0 h 512"/>
                <a:gd name="T20" fmla="*/ 704 w 704"/>
                <a:gd name="T21" fmla="*/ 512 h 5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4" h="512">
                  <a:moveTo>
                    <a:pt x="704" y="16"/>
                  </a:moveTo>
                  <a:cubicBezTo>
                    <a:pt x="612" y="8"/>
                    <a:pt x="520" y="0"/>
                    <a:pt x="416" y="16"/>
                  </a:cubicBezTo>
                  <a:cubicBezTo>
                    <a:pt x="312" y="32"/>
                    <a:pt x="144" y="56"/>
                    <a:pt x="80" y="112"/>
                  </a:cubicBezTo>
                  <a:cubicBezTo>
                    <a:pt x="16" y="168"/>
                    <a:pt x="0" y="288"/>
                    <a:pt x="32" y="352"/>
                  </a:cubicBezTo>
                  <a:cubicBezTo>
                    <a:pt x="64" y="416"/>
                    <a:pt x="160" y="480"/>
                    <a:pt x="272" y="496"/>
                  </a:cubicBezTo>
                  <a:cubicBezTo>
                    <a:pt x="384" y="512"/>
                    <a:pt x="632" y="456"/>
                    <a:pt x="704" y="448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Text Box 66"/>
            <p:cNvSpPr txBox="1">
              <a:spLocks noChangeArrowheads="1"/>
            </p:cNvSpPr>
            <p:nvPr/>
          </p:nvSpPr>
          <p:spPr bwMode="auto">
            <a:xfrm>
              <a:off x="418384" y="1765407"/>
              <a:ext cx="79323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b="1" dirty="0"/>
                <a:t>Optical</a:t>
              </a:r>
              <a:r>
                <a:rPr lang="en-US" sz="1400" b="1" dirty="0" smtClean="0"/>
                <a:t> </a:t>
              </a:r>
            </a:p>
            <a:p>
              <a:pPr algn="ctr" eaLnBrk="1" hangingPunct="1"/>
              <a:r>
                <a:rPr lang="en-US" sz="1400" b="1" dirty="0" smtClean="0"/>
                <a:t>Fiber</a:t>
              </a:r>
              <a:endParaRPr lang="en-US" sz="1400" b="1" dirty="0"/>
            </a:p>
          </p:txBody>
        </p:sp>
      </p:grpSp>
      <p:pic>
        <p:nvPicPr>
          <p:cNvPr id="35" name="Picture 25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3887" y="3706913"/>
            <a:ext cx="2932087" cy="250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60"/>
          <p:cNvPicPr>
            <a:picLocks noChangeAspect="1"/>
          </p:cNvPicPr>
          <p:nvPr/>
        </p:nvPicPr>
        <p:blipFill>
          <a:blip r:embed="rId3"/>
          <a:srcRect l="9328"/>
          <a:stretch>
            <a:fillRect/>
          </a:stretch>
        </p:blipFill>
        <p:spPr bwMode="auto">
          <a:xfrm>
            <a:off x="4370601" y="3700563"/>
            <a:ext cx="2980218" cy="251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263"/>
          <p:cNvSpPr txBox="1">
            <a:spLocks noChangeArrowheads="1"/>
          </p:cNvSpPr>
          <p:nvPr/>
        </p:nvSpPr>
        <p:spPr bwMode="auto">
          <a:xfrm>
            <a:off x="1247462" y="3293637"/>
            <a:ext cx="803234" cy="40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SFP</a:t>
            </a:r>
            <a:r>
              <a:rPr lang="en-US" sz="1600" dirty="0"/>
              <a:t>+</a:t>
            </a:r>
          </a:p>
        </p:txBody>
      </p:sp>
      <p:sp>
        <p:nvSpPr>
          <p:cNvPr id="38" name="TextBox 264"/>
          <p:cNvSpPr txBox="1">
            <a:spLocks noChangeArrowheads="1"/>
          </p:cNvSpPr>
          <p:nvPr/>
        </p:nvSpPr>
        <p:spPr bwMode="auto">
          <a:xfrm>
            <a:off x="3135548" y="3276887"/>
            <a:ext cx="723215" cy="40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PHY</a:t>
            </a:r>
            <a:endParaRPr lang="en-US" sz="1600" dirty="0"/>
          </a:p>
        </p:txBody>
      </p:sp>
      <p:sp>
        <p:nvSpPr>
          <p:cNvPr id="39" name="TextBox 265"/>
          <p:cNvSpPr txBox="1">
            <a:spLocks noChangeArrowheads="1"/>
          </p:cNvSpPr>
          <p:nvPr/>
        </p:nvSpPr>
        <p:spPr bwMode="auto">
          <a:xfrm>
            <a:off x="6887436" y="3069047"/>
            <a:ext cx="1249571" cy="64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XPM-</a:t>
            </a:r>
          </a:p>
          <a:p>
            <a:pPr algn="ctr"/>
            <a:r>
              <a:rPr lang="en-US" sz="1800" dirty="0"/>
              <a:t>Connector</a:t>
            </a:r>
          </a:p>
        </p:txBody>
      </p:sp>
      <p:sp>
        <p:nvSpPr>
          <p:cNvPr id="40" name="Oval 59"/>
          <p:cNvSpPr>
            <a:spLocks noChangeArrowheads="1"/>
          </p:cNvSpPr>
          <p:nvPr/>
        </p:nvSpPr>
        <p:spPr bwMode="auto">
          <a:xfrm>
            <a:off x="2050696" y="3436389"/>
            <a:ext cx="1219200" cy="1295400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59"/>
          <p:cNvSpPr>
            <a:spLocks noChangeArrowheads="1"/>
          </p:cNvSpPr>
          <p:nvPr/>
        </p:nvSpPr>
        <p:spPr bwMode="auto">
          <a:xfrm>
            <a:off x="1822096" y="5112789"/>
            <a:ext cx="1219200" cy="1295400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5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Eye  Diagrams  XAU  and  10 Gb</a:t>
            </a:r>
            <a:endParaRPr lang="de-DE" dirty="0"/>
          </a:p>
        </p:txBody>
      </p:sp>
      <p:pic>
        <p:nvPicPr>
          <p:cNvPr id="3" name="Picture 4" descr="XAUI_T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8359"/>
            <a:ext cx="4681658" cy="353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80" y="2248359"/>
            <a:ext cx="4596483" cy="3447362"/>
          </a:xfrm>
          <a:prstGeom prst="rect">
            <a:avLst/>
          </a:prstGeom>
        </p:spPr>
      </p:pic>
      <p:sp>
        <p:nvSpPr>
          <p:cNvPr id="5" name="Text Box 63"/>
          <p:cNvSpPr txBox="1">
            <a:spLocks noChangeArrowheads="1"/>
          </p:cNvSpPr>
          <p:nvPr/>
        </p:nvSpPr>
        <p:spPr bwMode="auto">
          <a:xfrm>
            <a:off x="963924" y="1998587"/>
            <a:ext cx="27538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70C0"/>
                </a:solidFill>
              </a:rPr>
              <a:t>3.125</a:t>
            </a:r>
            <a:r>
              <a:rPr lang="en-US" sz="2000" i="1" dirty="0">
                <a:solidFill>
                  <a:srgbClr val="0070C0"/>
                </a:solidFill>
              </a:rPr>
              <a:t> </a:t>
            </a:r>
            <a:r>
              <a:rPr lang="en-US" sz="2000" i="1" dirty="0" err="1" smtClean="0">
                <a:solidFill>
                  <a:srgbClr val="0070C0"/>
                </a:solidFill>
              </a:rPr>
              <a:t>Gbit</a:t>
            </a:r>
            <a:r>
              <a:rPr lang="en-US" sz="2000" i="1" dirty="0" smtClean="0">
                <a:solidFill>
                  <a:srgbClr val="0070C0"/>
                </a:solidFill>
              </a:rPr>
              <a:t>/s   </a:t>
            </a:r>
            <a:r>
              <a:rPr lang="en-US" sz="1600" dirty="0" smtClean="0">
                <a:solidFill>
                  <a:srgbClr val="0070C0"/>
                </a:solidFill>
              </a:rPr>
              <a:t>( </a:t>
            </a:r>
            <a:r>
              <a:rPr lang="en-US" sz="1600" dirty="0">
                <a:solidFill>
                  <a:srgbClr val="0070C0"/>
                </a:solidFill>
              </a:rPr>
              <a:t>XAUI )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4981950" y="1998587"/>
            <a:ext cx="40433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0070C0"/>
                </a:solidFill>
              </a:rPr>
              <a:t>10 </a:t>
            </a:r>
            <a:r>
              <a:rPr lang="en-US" sz="2000" dirty="0" err="1" smtClean="0">
                <a:solidFill>
                  <a:srgbClr val="0070C0"/>
                </a:solidFill>
              </a:rPr>
              <a:t>Gbit</a:t>
            </a:r>
            <a:r>
              <a:rPr lang="en-US" sz="2000" dirty="0" smtClean="0">
                <a:solidFill>
                  <a:srgbClr val="0070C0"/>
                </a:solidFill>
              </a:rPr>
              <a:t>/s 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1400" b="1" dirty="0" smtClean="0">
                <a:solidFill>
                  <a:srgbClr val="0070C0"/>
                </a:solidFill>
              </a:rPr>
              <a:t>( DSA 71604  16 GHz limitation )</a:t>
            </a:r>
            <a:endParaRPr lang="en-GB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23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 Transfer  Measurement  Setup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462422" y="876479"/>
            <a:ext cx="7924800" cy="5139146"/>
            <a:chOff x="-1419889" y="1245803"/>
            <a:chExt cx="7924800" cy="5139146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-1038889" y="4217603"/>
              <a:ext cx="3733800" cy="1676400"/>
            </a:xfrm>
            <a:prstGeom prst="rect">
              <a:avLst/>
            </a:prstGeom>
            <a:ln w="38100" cmpd="sng">
              <a:solidFill>
                <a:schemeClr val="accent2"/>
              </a:solidFill>
              <a:prstDash val="sysDash"/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lIns="91431" tIns="45716" rIns="91431" bIns="45716" anchor="ctr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100"/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-1115089" y="1247390"/>
              <a:ext cx="3810000" cy="220821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lIns="91431" tIns="45716" rIns="91431" bIns="45716" anchor="ctr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1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228311" y="1245803"/>
              <a:ext cx="2819400" cy="21336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431" tIns="45716" rIns="91431" bIns="45716" anchor="ctr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100"/>
            </a:p>
          </p:txBody>
        </p:sp>
        <p:sp>
          <p:nvSpPr>
            <p:cNvPr id="7" name="Text Box 235"/>
            <p:cNvSpPr txBox="1">
              <a:spLocks noChangeArrowheads="1"/>
            </p:cNvSpPr>
            <p:nvPr/>
          </p:nvSpPr>
          <p:spPr bwMode="auto">
            <a:xfrm>
              <a:off x="2718723" y="5138353"/>
              <a:ext cx="18466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180311" y="2007803"/>
              <a:ext cx="1219200" cy="52321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400" dirty="0" err="1"/>
                <a:t>Tx</a:t>
              </a:r>
              <a:r>
                <a:rPr lang="en-US" sz="1400" dirty="0"/>
                <a:t>, Rx Eng. </a:t>
              </a:r>
              <a:br>
                <a:rPr lang="en-US" sz="1400" dirty="0"/>
              </a:br>
              <a:r>
                <a:rPr lang="en-US" sz="1400" dirty="0"/>
                <a:t>10G MAC</a:t>
              </a:r>
              <a:endParaRPr lang="en-GB" sz="1400" dirty="0"/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3609311" y="1626803"/>
              <a:ext cx="1081087" cy="5334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31" tIns="45716" rIns="91431" bIns="45716" anchor="ctr" anchorCtr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400" dirty="0"/>
                <a:t>   VSC8486</a:t>
              </a:r>
              <a:endParaRPr lang="en-GB" dirty="0"/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 flipH="1">
              <a:off x="-124489" y="2312603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 flipV="1">
              <a:off x="2542511" y="1855403"/>
              <a:ext cx="1066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 flipV="1">
              <a:off x="4676111" y="1855403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V="1">
              <a:off x="1399511" y="2312603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-1419889" y="2792386"/>
              <a:ext cx="1600200" cy="584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b="1" dirty="0"/>
                <a:t>ML510</a:t>
              </a:r>
              <a:br>
                <a:rPr lang="en-US" sz="1600" b="1" dirty="0"/>
              </a:br>
              <a:r>
                <a:rPr lang="en-US" sz="1600" b="1" dirty="0"/>
                <a:t>(</a:t>
              </a:r>
              <a:r>
                <a:rPr lang="en-US" sz="1600" b="1" dirty="0" err="1"/>
                <a:t>Virtex</a:t>
              </a:r>
              <a:r>
                <a:rPr lang="en-US" sz="1600" b="1" dirty="0"/>
                <a:t>–5) </a:t>
              </a:r>
              <a:endParaRPr lang="en-GB" sz="1600" b="1" dirty="0"/>
            </a:p>
          </p:txBody>
        </p:sp>
        <p:sp>
          <p:nvSpPr>
            <p:cNvPr id="15" name="Text Box 27"/>
            <p:cNvSpPr txBox="1">
              <a:spLocks noChangeArrowheads="1"/>
            </p:cNvSpPr>
            <p:nvPr/>
          </p:nvSpPr>
          <p:spPr bwMode="auto">
            <a:xfrm>
              <a:off x="27911" y="2846003"/>
              <a:ext cx="1447800" cy="27699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dirty="0">
                  <a:solidFill>
                    <a:srgbClr val="FFFFFF"/>
                  </a:solidFill>
                </a:rPr>
                <a:t>Error Handling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 Box 28"/>
            <p:cNvSpPr txBox="1">
              <a:spLocks noChangeArrowheads="1"/>
            </p:cNvSpPr>
            <p:nvPr/>
          </p:nvSpPr>
          <p:spPr bwMode="auto">
            <a:xfrm>
              <a:off x="27911" y="1398203"/>
              <a:ext cx="1524000" cy="27699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100" dirty="0"/>
                <a:t>DDR2</a:t>
              </a:r>
              <a:r>
                <a:rPr lang="en-US" dirty="0"/>
                <a:t> RAM</a:t>
              </a:r>
              <a:endParaRPr lang="en-GB" sz="1100" dirty="0"/>
            </a:p>
          </p:txBody>
        </p:sp>
        <p:sp>
          <p:nvSpPr>
            <p:cNvPr id="17" name="Text Box 30"/>
            <p:cNvSpPr txBox="1">
              <a:spLocks noChangeArrowheads="1"/>
            </p:cNvSpPr>
            <p:nvPr/>
          </p:nvSpPr>
          <p:spPr bwMode="auto">
            <a:xfrm>
              <a:off x="3609311" y="2312603"/>
              <a:ext cx="1081087" cy="5334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31" tIns="45716" rIns="91431" bIns="45716" anchor="ctr" anchorCtr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400" dirty="0"/>
                <a:t>   VSC8486</a:t>
              </a:r>
              <a:endParaRPr lang="en-GB" dirty="0"/>
            </a:p>
          </p:txBody>
        </p:sp>
        <p:sp>
          <p:nvSpPr>
            <p:cNvPr id="18" name="Line 39"/>
            <p:cNvSpPr>
              <a:spLocks noChangeShapeType="1"/>
            </p:cNvSpPr>
            <p:nvPr/>
          </p:nvSpPr>
          <p:spPr bwMode="auto">
            <a:xfrm>
              <a:off x="4676111" y="2617403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19" name="Line 40"/>
            <p:cNvSpPr>
              <a:spLocks noChangeShapeType="1"/>
            </p:cNvSpPr>
            <p:nvPr/>
          </p:nvSpPr>
          <p:spPr bwMode="auto">
            <a:xfrm>
              <a:off x="1399511" y="2236403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20" name="Text Box 42"/>
            <p:cNvSpPr txBox="1">
              <a:spLocks noChangeArrowheads="1"/>
            </p:cNvSpPr>
            <p:nvPr/>
          </p:nvSpPr>
          <p:spPr bwMode="auto">
            <a:xfrm>
              <a:off x="-1038889" y="2007803"/>
              <a:ext cx="939800" cy="52321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400" dirty="0"/>
                <a:t>Data Pat.  </a:t>
              </a:r>
              <a:r>
                <a:rPr lang="en-US" sz="1400" dirty="0" err="1"/>
                <a:t>Gener</a:t>
              </a:r>
              <a:r>
                <a:rPr lang="en-US" sz="1400" dirty="0"/>
                <a:t>.</a:t>
              </a:r>
              <a:endParaRPr lang="en-GB" sz="1400" dirty="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819111" y="1779203"/>
              <a:ext cx="685800" cy="812800"/>
            </a:xfrm>
            <a:custGeom>
              <a:avLst/>
              <a:gdLst>
                <a:gd name="T0" fmla="*/ 2147483647 w 643"/>
                <a:gd name="T1" fmla="*/ 2147483647 h 558"/>
                <a:gd name="T2" fmla="*/ 2147483647 w 643"/>
                <a:gd name="T3" fmla="*/ 2147483647 h 558"/>
                <a:gd name="T4" fmla="*/ 2147483647 w 643"/>
                <a:gd name="T5" fmla="*/ 2147483647 h 558"/>
                <a:gd name="T6" fmla="*/ 2147483647 w 643"/>
                <a:gd name="T7" fmla="*/ 2147483647 h 558"/>
                <a:gd name="T8" fmla="*/ 2147483647 w 643"/>
                <a:gd name="T9" fmla="*/ 2147483647 h 558"/>
                <a:gd name="T10" fmla="*/ 2147483647 w 643"/>
                <a:gd name="T11" fmla="*/ 2147483647 h 558"/>
                <a:gd name="T12" fmla="*/ 2147483647 w 643"/>
                <a:gd name="T13" fmla="*/ 2147483647 h 558"/>
                <a:gd name="T14" fmla="*/ 2147483647 w 643"/>
                <a:gd name="T15" fmla="*/ 2147483647 h 558"/>
                <a:gd name="T16" fmla="*/ 2147483647 w 643"/>
                <a:gd name="T17" fmla="*/ 2147483647 h 558"/>
                <a:gd name="T18" fmla="*/ 2147483647 w 643"/>
                <a:gd name="T19" fmla="*/ 2147483647 h 558"/>
                <a:gd name="T20" fmla="*/ 2147483647 w 643"/>
                <a:gd name="T21" fmla="*/ 2147483647 h 558"/>
                <a:gd name="T22" fmla="*/ 2147483647 w 643"/>
                <a:gd name="T23" fmla="*/ 2147483647 h 558"/>
                <a:gd name="T24" fmla="*/ 2147483647 w 643"/>
                <a:gd name="T25" fmla="*/ 2147483647 h 558"/>
                <a:gd name="T26" fmla="*/ 2147483647 w 643"/>
                <a:gd name="T27" fmla="*/ 2147483647 h 558"/>
                <a:gd name="T28" fmla="*/ 2147483647 w 643"/>
                <a:gd name="T29" fmla="*/ 2147483647 h 558"/>
                <a:gd name="T30" fmla="*/ 2147483647 w 643"/>
                <a:gd name="T31" fmla="*/ 2147483647 h 5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43"/>
                <a:gd name="T49" fmla="*/ 0 h 558"/>
                <a:gd name="T50" fmla="*/ 643 w 643"/>
                <a:gd name="T51" fmla="*/ 558 h 55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43" h="558">
                  <a:moveTo>
                    <a:pt x="45" y="7"/>
                  </a:moveTo>
                  <a:cubicBezTo>
                    <a:pt x="139" y="3"/>
                    <a:pt x="234" y="0"/>
                    <a:pt x="317" y="7"/>
                  </a:cubicBezTo>
                  <a:cubicBezTo>
                    <a:pt x="400" y="14"/>
                    <a:pt x="491" y="22"/>
                    <a:pt x="544" y="52"/>
                  </a:cubicBezTo>
                  <a:cubicBezTo>
                    <a:pt x="597" y="82"/>
                    <a:pt x="627" y="135"/>
                    <a:pt x="635" y="188"/>
                  </a:cubicBezTo>
                  <a:cubicBezTo>
                    <a:pt x="643" y="241"/>
                    <a:pt x="620" y="332"/>
                    <a:pt x="590" y="370"/>
                  </a:cubicBezTo>
                  <a:cubicBezTo>
                    <a:pt x="560" y="408"/>
                    <a:pt x="499" y="415"/>
                    <a:pt x="454" y="415"/>
                  </a:cubicBezTo>
                  <a:cubicBezTo>
                    <a:pt x="409" y="415"/>
                    <a:pt x="347" y="400"/>
                    <a:pt x="317" y="370"/>
                  </a:cubicBezTo>
                  <a:cubicBezTo>
                    <a:pt x="287" y="340"/>
                    <a:pt x="264" y="279"/>
                    <a:pt x="272" y="234"/>
                  </a:cubicBezTo>
                  <a:cubicBezTo>
                    <a:pt x="280" y="189"/>
                    <a:pt x="325" y="121"/>
                    <a:pt x="363" y="98"/>
                  </a:cubicBezTo>
                  <a:cubicBezTo>
                    <a:pt x="401" y="75"/>
                    <a:pt x="461" y="83"/>
                    <a:pt x="499" y="98"/>
                  </a:cubicBezTo>
                  <a:cubicBezTo>
                    <a:pt x="537" y="113"/>
                    <a:pt x="575" y="150"/>
                    <a:pt x="590" y="188"/>
                  </a:cubicBezTo>
                  <a:cubicBezTo>
                    <a:pt x="605" y="226"/>
                    <a:pt x="605" y="271"/>
                    <a:pt x="590" y="324"/>
                  </a:cubicBezTo>
                  <a:cubicBezTo>
                    <a:pt x="575" y="377"/>
                    <a:pt x="545" y="468"/>
                    <a:pt x="499" y="506"/>
                  </a:cubicBezTo>
                  <a:cubicBezTo>
                    <a:pt x="453" y="544"/>
                    <a:pt x="393" y="544"/>
                    <a:pt x="317" y="551"/>
                  </a:cubicBezTo>
                  <a:cubicBezTo>
                    <a:pt x="241" y="558"/>
                    <a:pt x="90" y="558"/>
                    <a:pt x="45" y="551"/>
                  </a:cubicBezTo>
                  <a:cubicBezTo>
                    <a:pt x="0" y="544"/>
                    <a:pt x="22" y="525"/>
                    <a:pt x="45" y="506"/>
                  </a:cubicBezTo>
                </a:path>
              </a:pathLst>
            </a:custGeom>
            <a:noFill/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22" name="Text Box 46"/>
            <p:cNvSpPr txBox="1">
              <a:spLocks noChangeArrowheads="1"/>
            </p:cNvSpPr>
            <p:nvPr/>
          </p:nvSpPr>
          <p:spPr bwMode="auto">
            <a:xfrm>
              <a:off x="3685511" y="1245803"/>
              <a:ext cx="1858962" cy="307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 dirty="0"/>
                <a:t>10-GE XPM</a:t>
              </a:r>
              <a:endParaRPr lang="en-GB" sz="1400" b="1" dirty="0"/>
            </a:p>
          </p:txBody>
        </p:sp>
        <p:sp>
          <p:nvSpPr>
            <p:cNvPr id="23" name="Text Box 49"/>
            <p:cNvSpPr txBox="1">
              <a:spLocks noChangeArrowheads="1"/>
            </p:cNvSpPr>
            <p:nvPr/>
          </p:nvSpPr>
          <p:spPr bwMode="auto">
            <a:xfrm>
              <a:off x="1704311" y="2084003"/>
              <a:ext cx="838200" cy="3810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600" dirty="0"/>
                <a:t>XAUI</a:t>
              </a:r>
              <a:endParaRPr lang="en-GB" sz="1100" dirty="0"/>
            </a:p>
          </p:txBody>
        </p:sp>
        <p:sp>
          <p:nvSpPr>
            <p:cNvPr id="24" name="Line 63"/>
            <p:cNvSpPr>
              <a:spLocks noChangeShapeType="1"/>
            </p:cNvSpPr>
            <p:nvPr/>
          </p:nvSpPr>
          <p:spPr bwMode="auto">
            <a:xfrm>
              <a:off x="866111" y="2541203"/>
              <a:ext cx="0" cy="306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-657889" y="4558915"/>
              <a:ext cx="1981200" cy="9540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Tx, Rx, Engine </a:t>
              </a:r>
              <a:br>
                <a:rPr lang="en-US" sz="1400">
                  <a:solidFill>
                    <a:srgbClr val="000000"/>
                  </a:solidFill>
                </a:rPr>
              </a:br>
              <a:r>
                <a:rPr lang="en-US" sz="1400">
                  <a:solidFill>
                    <a:srgbClr val="000000"/>
                  </a:solidFill>
                </a:rPr>
                <a:t>Data/Event Manager + 10G-MAC Frame + </a:t>
              </a:r>
              <a:br>
                <a:rPr lang="en-US" sz="1400">
                  <a:solidFill>
                    <a:srgbClr val="000000"/>
                  </a:solidFill>
                </a:rPr>
              </a:br>
              <a:r>
                <a:rPr lang="en-US" sz="1400">
                  <a:solidFill>
                    <a:srgbClr val="000000"/>
                  </a:solidFill>
                </a:rPr>
                <a:t>IPv4 + UDP</a:t>
              </a:r>
              <a:endParaRPr lang="en-GB" sz="1400">
                <a:solidFill>
                  <a:srgbClr val="000000"/>
                </a:solidFill>
              </a:endParaRPr>
            </a:p>
          </p:txBody>
        </p: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5700840" y="4675595"/>
              <a:ext cx="576263" cy="1008063"/>
              <a:chOff x="3288" y="2568"/>
              <a:chExt cx="363" cy="635"/>
            </a:xfrm>
            <a:solidFill>
              <a:schemeClr val="bg1">
                <a:lumMod val="85000"/>
              </a:schemeClr>
            </a:solidFill>
          </p:grpSpPr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3288" y="2568"/>
                <a:ext cx="363" cy="635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auto">
              <a:xfrm>
                <a:off x="3334" y="2614"/>
                <a:ext cx="272" cy="9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auto">
              <a:xfrm>
                <a:off x="3334" y="2750"/>
                <a:ext cx="272" cy="9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62" name="Line 73"/>
              <p:cNvSpPr>
                <a:spLocks noChangeShapeType="1"/>
              </p:cNvSpPr>
              <p:nvPr/>
            </p:nvSpPr>
            <p:spPr bwMode="auto">
              <a:xfrm>
                <a:off x="3334" y="2886"/>
                <a:ext cx="181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tx1"/>
                    </a:solidFill>
                    <a:latin typeface="Arial" pitchFamily="-65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1100"/>
              </a:p>
            </p:txBody>
          </p:sp>
        </p:grp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980911" y="5132003"/>
              <a:ext cx="685800" cy="76200"/>
            </a:xfrm>
            <a:custGeom>
              <a:avLst/>
              <a:gdLst>
                <a:gd name="T0" fmla="*/ 0 w 680"/>
                <a:gd name="T1" fmla="*/ 0 h 52"/>
                <a:gd name="T2" fmla="*/ 2147483647 w 680"/>
                <a:gd name="T3" fmla="*/ 2147483647 h 52"/>
                <a:gd name="T4" fmla="*/ 2147483647 w 680"/>
                <a:gd name="T5" fmla="*/ 0 h 52"/>
                <a:gd name="T6" fmla="*/ 2147483647 w 680"/>
                <a:gd name="T7" fmla="*/ 2147483647 h 52"/>
                <a:gd name="T8" fmla="*/ 2147483647 w 680"/>
                <a:gd name="T9" fmla="*/ 214748364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0"/>
                <a:gd name="T16" fmla="*/ 0 h 52"/>
                <a:gd name="T17" fmla="*/ 680 w 680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0" h="52">
                  <a:moveTo>
                    <a:pt x="0" y="0"/>
                  </a:moveTo>
                  <a:cubicBezTo>
                    <a:pt x="56" y="22"/>
                    <a:pt x="113" y="45"/>
                    <a:pt x="181" y="45"/>
                  </a:cubicBezTo>
                  <a:cubicBezTo>
                    <a:pt x="249" y="45"/>
                    <a:pt x="340" y="0"/>
                    <a:pt x="408" y="0"/>
                  </a:cubicBezTo>
                  <a:cubicBezTo>
                    <a:pt x="476" y="0"/>
                    <a:pt x="545" y="38"/>
                    <a:pt x="590" y="45"/>
                  </a:cubicBezTo>
                  <a:cubicBezTo>
                    <a:pt x="635" y="52"/>
                    <a:pt x="665" y="45"/>
                    <a:pt x="680" y="45"/>
                  </a:cubicBezTo>
                </a:path>
              </a:pathLst>
            </a:custGeom>
            <a:noFill/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28" name="Text Box 75"/>
            <p:cNvSpPr txBox="1">
              <a:spLocks noChangeArrowheads="1"/>
            </p:cNvSpPr>
            <p:nvPr/>
          </p:nvSpPr>
          <p:spPr bwMode="auto">
            <a:xfrm>
              <a:off x="5749261" y="5322503"/>
              <a:ext cx="527050" cy="261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100"/>
                <a:t>PC</a:t>
              </a:r>
              <a:endParaRPr lang="en-GB" sz="1100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456911" y="4674803"/>
              <a:ext cx="1524000" cy="6858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431" tIns="45716" rIns="91431" bIns="45716" anchor="ctr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100"/>
            </a:p>
          </p:txBody>
        </p:sp>
        <p:sp>
          <p:nvSpPr>
            <p:cNvPr id="30" name="Text Box 81"/>
            <p:cNvSpPr txBox="1">
              <a:spLocks noChangeArrowheads="1"/>
            </p:cNvSpPr>
            <p:nvPr/>
          </p:nvSpPr>
          <p:spPr bwMode="auto">
            <a:xfrm>
              <a:off x="3533111" y="4827203"/>
              <a:ext cx="1371600" cy="338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/>
                <a:t>10GE XPM</a:t>
              </a:r>
              <a:endParaRPr lang="en-GB" sz="1600"/>
            </a:p>
          </p:txBody>
        </p:sp>
        <p:sp>
          <p:nvSpPr>
            <p:cNvPr id="31" name="Text Box 83"/>
            <p:cNvSpPr txBox="1">
              <a:spLocks noChangeArrowheads="1"/>
            </p:cNvSpPr>
            <p:nvPr/>
          </p:nvSpPr>
          <p:spPr bwMode="auto">
            <a:xfrm>
              <a:off x="1628111" y="4827203"/>
              <a:ext cx="793750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 anchorCtr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600" dirty="0"/>
                <a:t>XAUI</a:t>
              </a:r>
              <a:endParaRPr lang="en-GB" sz="1100" dirty="0"/>
            </a:p>
          </p:txBody>
        </p:sp>
        <p:sp>
          <p:nvSpPr>
            <p:cNvPr id="32" name="Line 86"/>
            <p:cNvSpPr>
              <a:spLocks noChangeShapeType="1"/>
            </p:cNvSpPr>
            <p:nvPr/>
          </p:nvSpPr>
          <p:spPr bwMode="auto">
            <a:xfrm>
              <a:off x="485111" y="421919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33" name="Line 87"/>
            <p:cNvSpPr>
              <a:spLocks noChangeShapeType="1"/>
            </p:cNvSpPr>
            <p:nvPr/>
          </p:nvSpPr>
          <p:spPr bwMode="auto">
            <a:xfrm flipV="1">
              <a:off x="408911" y="421919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34" name="Line 88"/>
            <p:cNvSpPr>
              <a:spLocks noChangeShapeType="1"/>
            </p:cNvSpPr>
            <p:nvPr/>
          </p:nvSpPr>
          <p:spPr bwMode="auto">
            <a:xfrm flipH="1">
              <a:off x="-1038889" y="5132003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35" name="Line 91"/>
            <p:cNvSpPr>
              <a:spLocks noChangeShapeType="1"/>
            </p:cNvSpPr>
            <p:nvPr/>
          </p:nvSpPr>
          <p:spPr bwMode="auto">
            <a:xfrm>
              <a:off x="485111" y="5741603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36" name="Line 92"/>
            <p:cNvSpPr>
              <a:spLocks noChangeShapeType="1"/>
            </p:cNvSpPr>
            <p:nvPr/>
          </p:nvSpPr>
          <p:spPr bwMode="auto">
            <a:xfrm flipH="1">
              <a:off x="1323311" y="5132003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37" name="Line 93"/>
            <p:cNvSpPr>
              <a:spLocks noChangeShapeType="1"/>
            </p:cNvSpPr>
            <p:nvPr/>
          </p:nvSpPr>
          <p:spPr bwMode="auto">
            <a:xfrm flipH="1">
              <a:off x="1323311" y="5055803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38" name="Line 94"/>
            <p:cNvSpPr>
              <a:spLocks noChangeShapeType="1"/>
            </p:cNvSpPr>
            <p:nvPr/>
          </p:nvSpPr>
          <p:spPr bwMode="auto">
            <a:xfrm flipH="1">
              <a:off x="2390111" y="5132003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39" name="Line 95"/>
            <p:cNvSpPr>
              <a:spLocks noChangeShapeType="1"/>
            </p:cNvSpPr>
            <p:nvPr/>
          </p:nvSpPr>
          <p:spPr bwMode="auto">
            <a:xfrm flipH="1">
              <a:off x="2390111" y="5055803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27911" y="1855403"/>
              <a:ext cx="2590800" cy="8382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prstDash val="sysDash"/>
              <a:miter lim="800000"/>
              <a:headEnd/>
              <a:tailEnd/>
            </a:ln>
          </p:spPr>
          <p:txBody>
            <a:bodyPr wrap="none" lIns="91431" tIns="45716" rIns="91431" bIns="45716" anchor="ctr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41" name="Line 98"/>
            <p:cNvSpPr>
              <a:spLocks noChangeShapeType="1"/>
            </p:cNvSpPr>
            <p:nvPr/>
          </p:nvSpPr>
          <p:spPr bwMode="auto">
            <a:xfrm>
              <a:off x="1704311" y="2693603"/>
              <a:ext cx="0" cy="15240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sysDash"/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42" name="Line 99"/>
            <p:cNvSpPr>
              <a:spLocks noChangeShapeType="1"/>
            </p:cNvSpPr>
            <p:nvPr/>
          </p:nvSpPr>
          <p:spPr bwMode="auto">
            <a:xfrm>
              <a:off x="4218911" y="3379403"/>
              <a:ext cx="0" cy="1296987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43" name="Text Box 100"/>
            <p:cNvSpPr txBox="1">
              <a:spLocks noChangeArrowheads="1"/>
            </p:cNvSpPr>
            <p:nvPr/>
          </p:nvSpPr>
          <p:spPr bwMode="auto">
            <a:xfrm>
              <a:off x="1780511" y="2846003"/>
              <a:ext cx="586425" cy="27699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US" dirty="0"/>
                <a:t>MDIO</a:t>
              </a:r>
              <a:endParaRPr lang="en-GB" dirty="0"/>
            </a:p>
          </p:txBody>
        </p:sp>
        <p:sp>
          <p:nvSpPr>
            <p:cNvPr id="44" name="Line 101"/>
            <p:cNvSpPr>
              <a:spLocks noChangeShapeType="1"/>
            </p:cNvSpPr>
            <p:nvPr/>
          </p:nvSpPr>
          <p:spPr bwMode="auto">
            <a:xfrm>
              <a:off x="2390111" y="2998403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45" name="Line 102"/>
            <p:cNvSpPr>
              <a:spLocks noChangeShapeType="1"/>
            </p:cNvSpPr>
            <p:nvPr/>
          </p:nvSpPr>
          <p:spPr bwMode="auto">
            <a:xfrm flipV="1">
              <a:off x="3685511" y="2846003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46" name="Line 104"/>
            <p:cNvSpPr>
              <a:spLocks noChangeShapeType="1"/>
            </p:cNvSpPr>
            <p:nvPr/>
          </p:nvSpPr>
          <p:spPr bwMode="auto">
            <a:xfrm flipV="1">
              <a:off x="2542511" y="1931603"/>
              <a:ext cx="1066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47" name="Line 105"/>
            <p:cNvSpPr>
              <a:spLocks noChangeShapeType="1"/>
            </p:cNvSpPr>
            <p:nvPr/>
          </p:nvSpPr>
          <p:spPr bwMode="auto">
            <a:xfrm>
              <a:off x="2542511" y="2388803"/>
              <a:ext cx="1066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48" name="Text Box 106"/>
            <p:cNvSpPr txBox="1">
              <a:spLocks noChangeArrowheads="1"/>
            </p:cNvSpPr>
            <p:nvPr/>
          </p:nvSpPr>
          <p:spPr bwMode="auto">
            <a:xfrm>
              <a:off x="-651540" y="3543479"/>
              <a:ext cx="5866607" cy="3385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b="1" dirty="0" smtClean="0">
                  <a:solidFill>
                    <a:srgbClr val="00A6EB"/>
                  </a:solidFill>
                </a:rPr>
                <a:t>Standalone loopback </a:t>
              </a:r>
              <a:r>
                <a:rPr lang="en-US" sz="1600" b="1" dirty="0">
                  <a:solidFill>
                    <a:srgbClr val="00A6EB"/>
                  </a:solidFill>
                </a:rPr>
                <a:t>test</a:t>
              </a:r>
              <a:r>
                <a:rPr lang="en-US" sz="1600" b="1" dirty="0" smtClean="0">
                  <a:solidFill>
                    <a:srgbClr val="00A6EB"/>
                  </a:solidFill>
                </a:rPr>
                <a:t> through </a:t>
              </a:r>
              <a:r>
                <a:rPr lang="en-US" sz="1600" b="1" dirty="0">
                  <a:solidFill>
                    <a:srgbClr val="00A6EB"/>
                  </a:solidFill>
                </a:rPr>
                <a:t>optical fiber</a:t>
              </a:r>
              <a:endParaRPr lang="en-GB" sz="1600" dirty="0">
                <a:solidFill>
                  <a:srgbClr val="00A6EB"/>
                </a:solidFill>
              </a:endParaRPr>
            </a:p>
          </p:txBody>
        </p:sp>
        <p:sp>
          <p:nvSpPr>
            <p:cNvPr id="49" name="Text Box 107"/>
            <p:cNvSpPr txBox="1">
              <a:spLocks noChangeArrowheads="1"/>
            </p:cNvSpPr>
            <p:nvPr/>
          </p:nvSpPr>
          <p:spPr bwMode="auto">
            <a:xfrm>
              <a:off x="5057111" y="4598603"/>
              <a:ext cx="545161" cy="430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100" b="1"/>
                <a:t>Optic </a:t>
              </a:r>
              <a:br>
                <a:rPr lang="en-US" sz="1100" b="1"/>
              </a:br>
              <a:r>
                <a:rPr lang="en-US" sz="1100" b="1"/>
                <a:t>Fiber</a:t>
              </a:r>
              <a:endParaRPr lang="en-GB" sz="1100" b="1"/>
            </a:p>
          </p:txBody>
        </p:sp>
        <p:sp>
          <p:nvSpPr>
            <p:cNvPr id="50" name="Line 62"/>
            <p:cNvSpPr>
              <a:spLocks noChangeShapeType="1"/>
            </p:cNvSpPr>
            <p:nvPr/>
          </p:nvSpPr>
          <p:spPr bwMode="auto">
            <a:xfrm>
              <a:off x="866111" y="1703003"/>
              <a:ext cx="0" cy="306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51" name="Line 64"/>
            <p:cNvSpPr>
              <a:spLocks noChangeShapeType="1"/>
            </p:cNvSpPr>
            <p:nvPr/>
          </p:nvSpPr>
          <p:spPr bwMode="auto">
            <a:xfrm flipV="1">
              <a:off x="789911" y="1703003"/>
              <a:ext cx="0" cy="306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52" name="Line 35"/>
            <p:cNvSpPr>
              <a:spLocks noChangeShapeType="1"/>
            </p:cNvSpPr>
            <p:nvPr/>
          </p:nvSpPr>
          <p:spPr bwMode="auto">
            <a:xfrm>
              <a:off x="2542511" y="2465003"/>
              <a:ext cx="1066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53" name="Text Box 31"/>
            <p:cNvSpPr txBox="1">
              <a:spLocks noChangeArrowheads="1"/>
            </p:cNvSpPr>
            <p:nvPr/>
          </p:nvSpPr>
          <p:spPr bwMode="auto">
            <a:xfrm>
              <a:off x="5285711" y="2465003"/>
              <a:ext cx="838200" cy="27699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dirty="0"/>
                <a:t>SFP+</a:t>
              </a:r>
              <a:endParaRPr lang="en-GB" dirty="0"/>
            </a:p>
          </p:txBody>
        </p:sp>
        <p:sp>
          <p:nvSpPr>
            <p:cNvPr id="54" name="Text Box 12"/>
            <p:cNvSpPr txBox="1">
              <a:spLocks noChangeArrowheads="1"/>
            </p:cNvSpPr>
            <p:nvPr/>
          </p:nvSpPr>
          <p:spPr bwMode="auto">
            <a:xfrm>
              <a:off x="5285711" y="1703003"/>
              <a:ext cx="838200" cy="27699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dirty="0"/>
                <a:t>SFP+</a:t>
              </a:r>
              <a:endParaRPr lang="en-GB" dirty="0"/>
            </a:p>
          </p:txBody>
        </p:sp>
        <p:sp>
          <p:nvSpPr>
            <p:cNvPr id="55" name="Text Box 106"/>
            <p:cNvSpPr txBox="1">
              <a:spLocks noChangeArrowheads="1"/>
            </p:cNvSpPr>
            <p:nvPr/>
          </p:nvSpPr>
          <p:spPr bwMode="auto">
            <a:xfrm>
              <a:off x="-271334" y="6046403"/>
              <a:ext cx="6249194" cy="3385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431" tIns="45716" rIns="91431" bIns="45716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 dirty="0">
                  <a:solidFill>
                    <a:srgbClr val="00A6EB"/>
                  </a:solidFill>
                </a:rPr>
                <a:t>10G Ethernet Full Duplex Tests with LINUX-PC</a:t>
              </a:r>
              <a:endParaRPr lang="en-GB" sz="1600" dirty="0">
                <a:solidFill>
                  <a:srgbClr val="00A6EB"/>
                </a:solidFill>
              </a:endParaRPr>
            </a:p>
          </p:txBody>
        </p:sp>
        <p:sp>
          <p:nvSpPr>
            <p:cNvPr id="56" name="Curved Left Arrow 55"/>
            <p:cNvSpPr/>
            <p:nvPr/>
          </p:nvSpPr>
          <p:spPr>
            <a:xfrm>
              <a:off x="4828511" y="1855403"/>
              <a:ext cx="304800" cy="838200"/>
            </a:xfrm>
            <a:prstGeom prst="curvedLeftArrow">
              <a:avLst>
                <a:gd name="adj1" fmla="val 0"/>
                <a:gd name="adj2" fmla="val 50000"/>
                <a:gd name="adj3" fmla="val 25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57" name="Curved Left Arrow 56"/>
            <p:cNvSpPr/>
            <p:nvPr/>
          </p:nvSpPr>
          <p:spPr>
            <a:xfrm>
              <a:off x="3609311" y="1855403"/>
              <a:ext cx="304800" cy="838200"/>
            </a:xfrm>
            <a:prstGeom prst="curvedLeftArrow">
              <a:avLst>
                <a:gd name="adj1" fmla="val 0"/>
                <a:gd name="adj2" fmla="val 50000"/>
                <a:gd name="adj3" fmla="val 25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1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88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  Error  Measurements</a:t>
            </a:r>
            <a:endParaRPr lang="en-US" dirty="0"/>
          </a:p>
        </p:txBody>
      </p:sp>
      <p:sp>
        <p:nvSpPr>
          <p:cNvPr id="5" name="Rectangle 233"/>
          <p:cNvSpPr>
            <a:spLocks noChangeArrowheads="1"/>
          </p:cNvSpPr>
          <p:nvPr/>
        </p:nvSpPr>
        <p:spPr bwMode="auto">
          <a:xfrm>
            <a:off x="762794" y="944982"/>
            <a:ext cx="6799263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17588" tIns="208794" rIns="417588" bIns="208794">
            <a:prstTxWarp prst="textNoShape">
              <a:avLst/>
            </a:prstTxWarp>
          </a:bodyPr>
          <a:lstStyle/>
          <a:p>
            <a:pPr eaLnBrk="1" hangingPunct="1"/>
            <a:endParaRPr lang="en-US" sz="1200">
              <a:solidFill>
                <a:srgbClr val="000000"/>
              </a:solidFill>
            </a:endParaRPr>
          </a:p>
        </p:txBody>
      </p:sp>
      <p:graphicFrame>
        <p:nvGraphicFramePr>
          <p:cNvPr id="6" name="Group 3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893711"/>
              </p:ext>
            </p:extLst>
          </p:nvPr>
        </p:nvGraphicFramePr>
        <p:xfrm>
          <a:off x="1982707" y="1875251"/>
          <a:ext cx="5226174" cy="2546680"/>
        </p:xfrm>
        <a:graphic>
          <a:graphicData uri="http://schemas.openxmlformats.org/drawingml/2006/table">
            <a:tbl>
              <a:tblPr/>
              <a:tblGrid>
                <a:gridCol w="1510691"/>
                <a:gridCol w="1810107"/>
                <a:gridCol w="1905376"/>
              </a:tblGrid>
              <a:tr h="55283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65" charset="0"/>
                        </a:rPr>
                        <a:t>              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  <a:t>Setup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-65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  <a:t/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  <a:t>Measurement  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A6EB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  <a:t>Stand alone </a:t>
                      </a:r>
                      <a:b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</a:b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  <a:t>via optical loop</a:t>
                      </a:r>
                      <a:endParaRPr kumimoji="0" lang="en-GB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A6EB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  <a:t>Via UDP with LINUX-PC with 10G Ethernet card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A6EB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8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  <a:t>Data Throughput</a:t>
                      </a:r>
                      <a:endParaRPr kumimoji="0" lang="en-GB" sz="1200" b="1" i="0" u="none" strike="noStrike" cap="none" normalizeH="0" baseline="0">
                        <a:ln>
                          <a:noFill/>
                        </a:ln>
                        <a:solidFill>
                          <a:srgbClr val="00A6EB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 99%  </a:t>
                      </a:r>
                      <a:b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</a:b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frame sizes &gt; 8 KB</a:t>
                      </a:r>
                      <a:endParaRPr kumimoji="0" lang="en-GB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 ~70%  (7.1 Gbit/s) without frame loss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  <a:t>Bit Error Rate</a:t>
                      </a:r>
                      <a:endParaRPr kumimoji="0" lang="en-GB" sz="1200" b="1" i="0" u="none" strike="noStrike" cap="none" normalizeH="0" baseline="0">
                        <a:ln>
                          <a:noFill/>
                        </a:ln>
                        <a:solidFill>
                          <a:srgbClr val="00A6EB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8E00"/>
                          </a:solidFill>
                          <a:effectLst/>
                          <a:latin typeface="Arial" pitchFamily="-65" charset="0"/>
                        </a:rPr>
                        <a:t>&lt; 10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28E00"/>
                          </a:solidFill>
                          <a:effectLst/>
                          <a:latin typeface="Arial" pitchFamily="-65" charset="0"/>
                        </a:rPr>
                        <a:t>-15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8E00"/>
                          </a:solidFill>
                          <a:effectLst/>
                          <a:latin typeface="Arial" pitchFamily="-65" charset="0"/>
                        </a:rPr>
                        <a:t>At 99% of  10GBit/s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8E00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8E00"/>
                          </a:solidFill>
                          <a:effectLst/>
                          <a:latin typeface="Arial" pitchFamily="-65" charset="0"/>
                        </a:rPr>
                        <a:t>&lt;  10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28E00"/>
                          </a:solidFill>
                          <a:effectLst/>
                          <a:latin typeface="Arial" pitchFamily="-65" charset="0"/>
                        </a:rPr>
                        <a:t>-15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8E00"/>
                          </a:solidFill>
                          <a:effectLst/>
                          <a:latin typeface="Arial" pitchFamily="-65" charset="0"/>
                        </a:rPr>
                        <a:t>for (7.1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8E00"/>
                          </a:solidFill>
                          <a:effectLst/>
                          <a:latin typeface="Arial" pitchFamily="-65" charset="0"/>
                        </a:rPr>
                        <a:t>Gbit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8E00"/>
                          </a:solidFill>
                          <a:effectLst/>
                          <a:latin typeface="Arial" pitchFamily="-65" charset="0"/>
                        </a:rPr>
                        <a:t>/s)  success. patterns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8E00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  <a:t>Temp. stability 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  <a:t>20° - 70° C 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A6EB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28E00"/>
                          </a:solidFill>
                          <a:effectLst/>
                          <a:latin typeface="Arial" pitchFamily="-65" charset="0"/>
                        </a:rPr>
                        <a:t>No dependence found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,  Bit error  &lt;  10</a:t>
                      </a:r>
                      <a:r>
                        <a:rPr kumimoji="0" lang="en-US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-15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  </a:t>
                      </a:r>
                      <a:b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</a:b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for all  transmission conditions</a:t>
                      </a:r>
                      <a:endParaRPr kumimoji="0" lang="en-GB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2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A6EB"/>
                          </a:solidFill>
                          <a:effectLst/>
                          <a:latin typeface="Arial" pitchFamily="-65" charset="0"/>
                        </a:rPr>
                        <a:t>Layout impact of different routing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A6EB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Bit error  &lt;  10</a:t>
                      </a:r>
                      <a:r>
                        <a:rPr kumimoji="0" lang="en-US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-15 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for both channels </a:t>
                      </a:r>
                      <a:b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</a:b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and all transmission conditions </a:t>
                      </a:r>
                      <a:endParaRPr kumimoji="0" lang="en-GB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42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102753" cy="544512"/>
          </a:xfrm>
        </p:spPr>
        <p:txBody>
          <a:bodyPr/>
          <a:lstStyle/>
          <a:p>
            <a:pPr>
              <a:defRPr sz="1600" b="1" i="0" u="none" strike="noStrike" kern="1200" baseline="0">
                <a:solidFill>
                  <a:srgbClr val="00A6EB"/>
                </a:solidFill>
                <a:latin typeface="Arial"/>
                <a:ea typeface="Arial"/>
                <a:cs typeface="Arial"/>
              </a:defRPr>
            </a:pPr>
            <a:r>
              <a:rPr lang="en-US" sz="2000" dirty="0">
                <a:solidFill>
                  <a:schemeClr val="accent3"/>
                </a:solidFill>
              </a:rPr>
              <a:t>10 </a:t>
            </a:r>
            <a:r>
              <a:rPr lang="en-US" sz="2000" dirty="0" err="1" smtClean="0">
                <a:solidFill>
                  <a:schemeClr val="accent3"/>
                </a:solidFill>
              </a:rPr>
              <a:t>GbE</a:t>
            </a:r>
            <a:r>
              <a:rPr lang="en-US" sz="2000" dirty="0" smtClean="0">
                <a:solidFill>
                  <a:schemeClr val="accent3"/>
                </a:solidFill>
              </a:rPr>
              <a:t> </a:t>
            </a:r>
            <a:r>
              <a:rPr lang="en-US" sz="2000" dirty="0">
                <a:solidFill>
                  <a:schemeClr val="accent3"/>
                </a:solidFill>
              </a:rPr>
              <a:t>XPM  -  PC  Data Throughput measurement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3416644"/>
              </p:ext>
            </p:extLst>
          </p:nvPr>
        </p:nvGraphicFramePr>
        <p:xfrm>
          <a:off x="762000" y="1894681"/>
          <a:ext cx="7391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 bwMode="auto">
          <a:xfrm flipV="1">
            <a:off x="6092328" y="2886420"/>
            <a:ext cx="0" cy="228486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1"/>
          <p:cNvSpPr txBox="1"/>
          <p:nvPr/>
        </p:nvSpPr>
        <p:spPr>
          <a:xfrm>
            <a:off x="5761820" y="5259416"/>
            <a:ext cx="1498295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Limited by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not optimal 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PC Chip-Set</a:t>
            </a:r>
            <a:endParaRPr lang="de-DE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63700"/>
      </p:ext>
    </p:extLst>
  </p:cSld>
  <p:clrMapOvr>
    <a:masterClrMapping/>
  </p:clrMapOvr>
</p:sld>
</file>

<file path=ppt/theme/theme1.xml><?xml version="1.0" encoding="utf-8"?>
<a:theme xmlns:a="http://schemas.openxmlformats.org/drawingml/2006/main" name="FEB_201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FEB_2011.thmx</Template>
  <TotalTime>0</TotalTime>
  <Words>1242</Words>
  <Application>Microsoft Office PowerPoint</Application>
  <PresentationFormat>On-screen Show (4:3)</PresentationFormat>
  <Paragraphs>265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FEB_2011</vt:lpstr>
      <vt:lpstr>10 GbE  developments  at  DESY</vt:lpstr>
      <vt:lpstr>      10 GbE  XPM   Design </vt:lpstr>
      <vt:lpstr>Block Diagram</vt:lpstr>
      <vt:lpstr>XPM with ML510</vt:lpstr>
      <vt:lpstr>Critical PCB Areas</vt:lpstr>
      <vt:lpstr>Eye  Diagrams  XAU  and  10 Gb</vt:lpstr>
      <vt:lpstr>DATA  Transfer  Measurement  Setup</vt:lpstr>
      <vt:lpstr>Bit  Error  Measurements</vt:lpstr>
      <vt:lpstr>10 GbE XPM  -  PC  Data Throughput measurement</vt:lpstr>
      <vt:lpstr>2 x 10GbE        FMC-Module</vt:lpstr>
      <vt:lpstr>2 x 10GbE  FMC  Mechanical Design</vt:lpstr>
      <vt:lpstr>2 x 10GbE  FMC  Board</vt:lpstr>
      <vt:lpstr>2 x 10GbE  FMC Test  System Setup</vt:lpstr>
      <vt:lpstr>2 x 10GbE   FMC  Tests,  Issues and  Applications</vt:lpstr>
      <vt:lpstr>High Speed Data Acquisition Mezzanine Card  with  4x10GE Cannels </vt:lpstr>
      <vt:lpstr>High Speed Data Acquisition Mezzanine Card  with 4x10GE Cannels  </vt:lpstr>
      <vt:lpstr>High Speed Data Acquisition Mezzanine Card  with 4x10GE Cannels  </vt:lpstr>
      <vt:lpstr>High Speed Data Acquisition Mezzanine Card  with 4x10GE Cannels </vt:lpstr>
      <vt:lpstr>High Speed Data Acquisition Mezzanine Card  with 4x10GE Cannels </vt:lpstr>
      <vt:lpstr>High Speed Data Acquisition Mezzanine Card  with 4x10GE Cannels </vt:lpstr>
      <vt:lpstr>High Speed Data Acquisition Mezzanine Card  with 4x10GE Cannels </vt:lpstr>
      <vt:lpstr>High Speed Data Acquisition Mezzanine Card  with 4x10GE Cannels </vt:lpstr>
      <vt:lpstr>High Speed Data Acquisition Mezzanine Card  with 4x10GE Cannels </vt:lpstr>
      <vt:lpstr>Spare  Slides</vt:lpstr>
      <vt:lpstr>Results 3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 Diagram</dc:title>
  <dc:creator>Manfred Zimmer</dc:creator>
  <cp:lastModifiedBy>Sheviakov, Igor</cp:lastModifiedBy>
  <cp:revision>37</cp:revision>
  <dcterms:created xsi:type="dcterms:W3CDTF">2012-05-21T11:49:10Z</dcterms:created>
  <dcterms:modified xsi:type="dcterms:W3CDTF">2012-05-24T10:21:34Z</dcterms:modified>
</cp:coreProperties>
</file>